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4"/>
  </p:notesMasterIdLst>
  <p:sldIdLst>
    <p:sldId id="369" r:id="rId2"/>
    <p:sldId id="1012" r:id="rId3"/>
    <p:sldId id="1013" r:id="rId4"/>
    <p:sldId id="1014" r:id="rId5"/>
    <p:sldId id="263" r:id="rId6"/>
    <p:sldId id="264" r:id="rId7"/>
    <p:sldId id="265" r:id="rId8"/>
    <p:sldId id="266" r:id="rId9"/>
    <p:sldId id="267" r:id="rId10"/>
    <p:sldId id="268" r:id="rId11"/>
    <p:sldId id="3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71" r:id="rId25"/>
    <p:sldId id="282" r:id="rId26"/>
    <p:sldId id="639" r:id="rId27"/>
    <p:sldId id="673" r:id="rId28"/>
    <p:sldId id="675" r:id="rId29"/>
    <p:sldId id="676" r:id="rId30"/>
    <p:sldId id="1016" r:id="rId31"/>
    <p:sldId id="1015" r:id="rId32"/>
    <p:sldId id="677" r:id="rId33"/>
    <p:sldId id="283" r:id="rId34"/>
    <p:sldId id="284" r:id="rId35"/>
    <p:sldId id="285" r:id="rId36"/>
    <p:sldId id="286" r:id="rId37"/>
    <p:sldId id="287" r:id="rId38"/>
    <p:sldId id="288" r:id="rId39"/>
    <p:sldId id="368" r:id="rId40"/>
    <p:sldId id="1011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25" r:id="rId55"/>
    <p:sldId id="372" r:id="rId56"/>
    <p:sldId id="373" r:id="rId57"/>
    <p:sldId id="375" r:id="rId58"/>
    <p:sldId id="377" r:id="rId59"/>
    <p:sldId id="379" r:id="rId60"/>
    <p:sldId id="380" r:id="rId61"/>
    <p:sldId id="381" r:id="rId62"/>
    <p:sldId id="38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7E55A3-9EFD-4D56-9849-A8ACE86734B0}">
          <p14:sldIdLst>
            <p14:sldId id="369"/>
            <p14:sldId id="1012"/>
            <p14:sldId id="1013"/>
            <p14:sldId id="1014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8612B7E3-DFFF-464F-8185-0F9A15F561B4}">
          <p14:sldIdLst>
            <p14:sldId id="3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71"/>
            <p14:sldId id="282"/>
            <p14:sldId id="639"/>
            <p14:sldId id="673"/>
            <p14:sldId id="675"/>
            <p14:sldId id="676"/>
            <p14:sldId id="1016"/>
            <p14:sldId id="1015"/>
            <p14:sldId id="677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Untitled Section" id="{1A273C02-06F4-477B-8F3F-C6DD182C122C}">
          <p14:sldIdLst>
            <p14:sldId id="368"/>
            <p14:sldId id="1011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25"/>
            <p14:sldId id="372"/>
            <p14:sldId id="373"/>
            <p14:sldId id="375"/>
            <p14:sldId id="377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83577" autoAdjust="0"/>
  </p:normalViewPr>
  <p:slideViewPr>
    <p:cSldViewPr snapToGrid="0">
      <p:cViewPr>
        <p:scale>
          <a:sx n="50" d="100"/>
          <a:sy n="50" d="100"/>
        </p:scale>
        <p:origin x="85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D763D-7862-466F-B02B-D4705B9941FC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EB5A-DDBB-43F8-AE20-F9F0F8AC05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737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s224w.stanford.edu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90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71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24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3001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355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0855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1902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7410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33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8633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38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5963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39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810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073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4459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4861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71510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9566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1771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9344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4476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2449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50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5617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52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4944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Arial"/>
                <a:cs typeface="Arial"/>
              </a:rPr>
              <a:t>Slides are based on lecture notes by Jure</a:t>
            </a:r>
            <a:r>
              <a:rPr lang="en-US" sz="1200" spc="55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Leskovec,</a:t>
            </a:r>
            <a:r>
              <a:rPr lang="en-US" sz="1200" spc="-95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Stanford</a:t>
            </a:r>
            <a:r>
              <a:rPr lang="en-US" sz="1200" spc="55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CS224W:</a:t>
            </a:r>
            <a:r>
              <a:rPr lang="en-US" sz="1200" spc="-95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Machine</a:t>
            </a:r>
            <a:r>
              <a:rPr lang="en-US" sz="1200" spc="55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Learning</a:t>
            </a:r>
            <a:r>
              <a:rPr lang="en-US" sz="1200" spc="-40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with</a:t>
            </a:r>
            <a:r>
              <a:rPr lang="en-US" sz="1200" spc="-35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Graphs,</a:t>
            </a:r>
            <a:r>
              <a:rPr lang="en-US" sz="1200" spc="-95">
                <a:latin typeface="Arial"/>
                <a:cs typeface="Arial"/>
              </a:rPr>
              <a:t> </a:t>
            </a:r>
            <a:r>
              <a:rPr lang="en-US" sz="1200" spc="-1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http://cs224w.stanford.edu</a:t>
            </a:r>
            <a:endParaRPr lang="en-US" sz="1200">
              <a:latin typeface="Arial"/>
              <a:cs typeface="Arial"/>
            </a:endParaRPr>
          </a:p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54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222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29719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57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6437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58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5111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60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0810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61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099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59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449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93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200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284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EB5A-DDBB-43F8-AE20-F9F0F8AC05BF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213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219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835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98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664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04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69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22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07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92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846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D223-B4BE-4A02-9B9A-5346340D2DC2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FDBA-3676-4022-A0E7-91BBB1B501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353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7" Type="http://schemas.openxmlformats.org/officeDocument/2006/relationships/image" Target="../media/image94.tmp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tmp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tmp"/><Relationship Id="rId4" Type="http://schemas.openxmlformats.org/officeDocument/2006/relationships/image" Target="../media/image96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tm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jp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.tmp"/><Relationship Id="rId4" Type="http://schemas.openxmlformats.org/officeDocument/2006/relationships/image" Target="../media/image143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g"/><Relationship Id="rId7" Type="http://schemas.openxmlformats.org/officeDocument/2006/relationships/image" Target="../media/image166.png"/><Relationship Id="rId2" Type="http://schemas.openxmlformats.org/officeDocument/2006/relationships/image" Target="../media/image1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jpg"/><Relationship Id="rId4" Type="http://schemas.openxmlformats.org/officeDocument/2006/relationships/image" Target="../media/image16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98C6-AC15-620C-AB7B-BBFD2371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  <a:t>Traditiona</a:t>
            </a:r>
            <a:r>
              <a:rPr lang="en-US" altLang="zh-CN" sz="4800" b="1"/>
              <a:t>l</a:t>
            </a:r>
            <a:r>
              <a:rPr lang="en-US" altLang="zh-CN" sz="4800"/>
              <a:t> Methods for Machine Learning in Graphs</a:t>
            </a:r>
            <a:endParaRPr lang="en-HK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2A2A1-23AE-1158-71BE-CDC7AA682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4B9F8F1-692D-F62B-6885-D06A4B79E25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2081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622" y="1466976"/>
            <a:ext cx="68679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sz="3200" b="1" spc="-1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</a:t>
            </a:r>
            <a:r>
              <a:rPr sz="32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sz="3200" b="1" spc="-16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362" y="2320289"/>
            <a:ext cx="7357745" cy="25122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spc="-10">
                <a:cs typeface="Calibri"/>
              </a:rPr>
              <a:t>Given:</a:t>
            </a:r>
            <a:br>
              <a:rPr lang="en-US" sz="3200" spc="-10">
                <a:cs typeface="Calibri"/>
              </a:rPr>
            </a:br>
            <a:endParaRPr sz="3150"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cs typeface="Calibri"/>
              </a:rPr>
              <a:t>Learn</a:t>
            </a:r>
            <a:r>
              <a:rPr sz="3200" spc="-35" dirty="0">
                <a:cs typeface="Calibri"/>
              </a:rPr>
              <a:t> </a:t>
            </a:r>
            <a:r>
              <a:rPr sz="3200" dirty="0">
                <a:cs typeface="Calibri"/>
              </a:rPr>
              <a:t>a</a:t>
            </a:r>
            <a:r>
              <a:rPr sz="3200" spc="-35" dirty="0">
                <a:cs typeface="Calibri"/>
              </a:rPr>
              <a:t> </a:t>
            </a:r>
            <a:r>
              <a:rPr sz="3200" spc="-10">
                <a:cs typeface="Calibri"/>
              </a:rPr>
              <a:t>function:</a:t>
            </a:r>
            <a:endParaRPr sz="3900">
              <a:cs typeface="Calibri"/>
            </a:endParaRPr>
          </a:p>
          <a:p>
            <a:pPr marL="546735">
              <a:lnSpc>
                <a:spcPct val="100000"/>
              </a:lnSpc>
              <a:spcBef>
                <a:spcPts val="2890"/>
              </a:spcBef>
            </a:pPr>
            <a:r>
              <a:rPr sz="4250" dirty="0">
                <a:solidFill>
                  <a:srgbClr val="C00000"/>
                </a:solidFill>
                <a:cs typeface="Calibri"/>
              </a:rPr>
              <a:t>How</a:t>
            </a:r>
            <a:r>
              <a:rPr sz="4250" spc="-70" dirty="0">
                <a:solidFill>
                  <a:srgbClr val="C00000"/>
                </a:solidFill>
                <a:cs typeface="Calibri"/>
              </a:rPr>
              <a:t> </a:t>
            </a:r>
            <a:r>
              <a:rPr sz="4250" dirty="0">
                <a:solidFill>
                  <a:srgbClr val="C00000"/>
                </a:solidFill>
                <a:cs typeface="Calibri"/>
              </a:rPr>
              <a:t>do</a:t>
            </a:r>
            <a:r>
              <a:rPr sz="4250" spc="-75" dirty="0">
                <a:solidFill>
                  <a:srgbClr val="C00000"/>
                </a:solidFill>
                <a:cs typeface="Calibri"/>
              </a:rPr>
              <a:t> </a:t>
            </a:r>
            <a:r>
              <a:rPr sz="4250" dirty="0">
                <a:solidFill>
                  <a:srgbClr val="C00000"/>
                </a:solidFill>
                <a:cs typeface="Calibri"/>
              </a:rPr>
              <a:t>we</a:t>
            </a:r>
            <a:r>
              <a:rPr sz="4250" spc="-40" dirty="0">
                <a:solidFill>
                  <a:srgbClr val="C00000"/>
                </a:solidFill>
                <a:cs typeface="Calibri"/>
              </a:rPr>
              <a:t> </a:t>
            </a:r>
            <a:r>
              <a:rPr sz="4250" dirty="0">
                <a:solidFill>
                  <a:srgbClr val="C00000"/>
                </a:solidFill>
                <a:cs typeface="Calibri"/>
              </a:rPr>
              <a:t>learn</a:t>
            </a:r>
            <a:r>
              <a:rPr sz="4250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4250" dirty="0">
                <a:solidFill>
                  <a:srgbClr val="C00000"/>
                </a:solidFill>
                <a:cs typeface="Calibri"/>
              </a:rPr>
              <a:t>the</a:t>
            </a:r>
            <a:r>
              <a:rPr sz="4250" spc="-40" dirty="0">
                <a:solidFill>
                  <a:srgbClr val="C00000"/>
                </a:solidFill>
                <a:cs typeface="Calibri"/>
              </a:rPr>
              <a:t> </a:t>
            </a:r>
            <a:r>
              <a:rPr sz="4250" spc="-10" dirty="0">
                <a:solidFill>
                  <a:srgbClr val="C00000"/>
                </a:solidFill>
                <a:cs typeface="Calibri"/>
              </a:rPr>
              <a:t>function?</a:t>
            </a:r>
            <a:endParaRPr sz="4250"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809" y="2320289"/>
            <a:ext cx="2726773" cy="609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5639" y="3342673"/>
            <a:ext cx="2705100" cy="585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015F8-A624-8D9A-9C0A-20BCA929A1AF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ML in Graphs</a:t>
            </a:r>
            <a:endParaRPr lang="en-HK" sz="400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A7CA769-3E2F-9CB5-2EAD-A5AA8D71C6E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1114D5-753D-A1B8-2E51-572A0618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1A33FCBA-1AFB-F00E-EDD7-572375ED6D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854" y="2752833"/>
            <a:ext cx="762029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Node</a:t>
            </a:r>
            <a:r>
              <a:rPr lang="en-AU" altLang="zh-CN" sz="4800" dirty="0"/>
              <a:t>-level Tasks and Features</a:t>
            </a:r>
            <a:endParaRPr lang="en-AU" sz="4800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F78A190A-A96C-F115-83DD-227B8150365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11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53490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2631439" y="4372086"/>
            <a:ext cx="3716654" cy="149225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1590"/>
              </a:spcBef>
            </a:pPr>
            <a:r>
              <a:rPr sz="3200">
                <a:latin typeface="Calibri"/>
                <a:cs typeface="Calibri"/>
              </a:rPr>
              <a:t>Node</a:t>
            </a:r>
            <a:r>
              <a:rPr sz="3200" spc="-11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classification</a:t>
            </a:r>
            <a:r>
              <a:rPr lang="en-US" sz="3200" spc="-10">
                <a:latin typeface="Calibri"/>
                <a:cs typeface="Calibri"/>
              </a:rPr>
              <a:t>!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sz="3750" dirty="0">
                <a:solidFill>
                  <a:srgbClr val="C00000"/>
                </a:solidFill>
                <a:latin typeface="Calibri"/>
                <a:cs typeface="Calibri"/>
              </a:rPr>
              <a:t>ML</a:t>
            </a:r>
            <a:r>
              <a:rPr sz="375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C00000"/>
                </a:solidFill>
                <a:latin typeface="Calibri"/>
                <a:cs typeface="Calibri"/>
              </a:rPr>
              <a:t>needs</a:t>
            </a:r>
            <a:r>
              <a:rPr sz="3750" spc="-10" dirty="0">
                <a:solidFill>
                  <a:srgbClr val="C00000"/>
                </a:solidFill>
                <a:latin typeface="Calibri"/>
                <a:cs typeface="Calibri"/>
              </a:rPr>
              <a:t> features.</a:t>
            </a:r>
            <a:endParaRPr sz="3750">
              <a:latin typeface="Calibri"/>
              <a:cs typeface="Calibri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A741BA-232C-24D7-40FC-233DB001CA33}"/>
              </a:ext>
            </a:extLst>
          </p:cNvPr>
          <p:cNvGrpSpPr/>
          <p:nvPr/>
        </p:nvGrpSpPr>
        <p:grpSpPr>
          <a:xfrm>
            <a:off x="758055" y="1546335"/>
            <a:ext cx="7872580" cy="2825751"/>
            <a:chOff x="729026" y="1716202"/>
            <a:chExt cx="7872580" cy="2825751"/>
          </a:xfrm>
        </p:grpSpPr>
        <p:sp>
          <p:nvSpPr>
            <p:cNvPr id="3" name="object 3"/>
            <p:cNvSpPr/>
            <p:nvPr/>
          </p:nvSpPr>
          <p:spPr>
            <a:xfrm>
              <a:off x="2310176" y="2055547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180975" y="0"/>
                  </a:moveTo>
                  <a:lnTo>
                    <a:pt x="132864" y="6636"/>
                  </a:lnTo>
                  <a:lnTo>
                    <a:pt x="89633" y="25362"/>
                  </a:lnTo>
                  <a:lnTo>
                    <a:pt x="53006" y="54403"/>
                  </a:lnTo>
                  <a:lnTo>
                    <a:pt x="24708" y="91985"/>
                  </a:lnTo>
                  <a:lnTo>
                    <a:pt x="6464" y="136333"/>
                  </a:lnTo>
                  <a:lnTo>
                    <a:pt x="0" y="185674"/>
                  </a:lnTo>
                  <a:lnTo>
                    <a:pt x="6464" y="235067"/>
                  </a:lnTo>
                  <a:lnTo>
                    <a:pt x="24708" y="279451"/>
                  </a:lnTo>
                  <a:lnTo>
                    <a:pt x="53006" y="317055"/>
                  </a:lnTo>
                  <a:lnTo>
                    <a:pt x="89633" y="346107"/>
                  </a:lnTo>
                  <a:lnTo>
                    <a:pt x="132864" y="364838"/>
                  </a:lnTo>
                  <a:lnTo>
                    <a:pt x="180975" y="371475"/>
                  </a:lnTo>
                  <a:lnTo>
                    <a:pt x="229085" y="364838"/>
                  </a:lnTo>
                  <a:lnTo>
                    <a:pt x="272316" y="346107"/>
                  </a:lnTo>
                  <a:lnTo>
                    <a:pt x="308943" y="317055"/>
                  </a:lnTo>
                  <a:lnTo>
                    <a:pt x="337241" y="279451"/>
                  </a:lnTo>
                  <a:lnTo>
                    <a:pt x="355485" y="235067"/>
                  </a:lnTo>
                  <a:lnTo>
                    <a:pt x="361950" y="185674"/>
                  </a:lnTo>
                  <a:lnTo>
                    <a:pt x="355485" y="136333"/>
                  </a:lnTo>
                  <a:lnTo>
                    <a:pt x="337241" y="91985"/>
                  </a:lnTo>
                  <a:lnTo>
                    <a:pt x="308943" y="54403"/>
                  </a:lnTo>
                  <a:lnTo>
                    <a:pt x="272316" y="25362"/>
                  </a:lnTo>
                  <a:lnTo>
                    <a:pt x="229085" y="663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8201" y="2646097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185674" y="0"/>
                  </a:moveTo>
                  <a:lnTo>
                    <a:pt x="136333" y="6464"/>
                  </a:lnTo>
                  <a:lnTo>
                    <a:pt x="91985" y="24708"/>
                  </a:lnTo>
                  <a:lnTo>
                    <a:pt x="54403" y="53006"/>
                  </a:lnTo>
                  <a:lnTo>
                    <a:pt x="25362" y="89633"/>
                  </a:lnTo>
                  <a:lnTo>
                    <a:pt x="6636" y="132864"/>
                  </a:lnTo>
                  <a:lnTo>
                    <a:pt x="0" y="180975"/>
                  </a:lnTo>
                  <a:lnTo>
                    <a:pt x="6636" y="229085"/>
                  </a:lnTo>
                  <a:lnTo>
                    <a:pt x="25362" y="272316"/>
                  </a:lnTo>
                  <a:lnTo>
                    <a:pt x="54403" y="308943"/>
                  </a:lnTo>
                  <a:lnTo>
                    <a:pt x="91985" y="337241"/>
                  </a:lnTo>
                  <a:lnTo>
                    <a:pt x="136333" y="355485"/>
                  </a:lnTo>
                  <a:lnTo>
                    <a:pt x="185674" y="361950"/>
                  </a:lnTo>
                  <a:lnTo>
                    <a:pt x="235067" y="355485"/>
                  </a:lnTo>
                  <a:lnTo>
                    <a:pt x="279451" y="337241"/>
                  </a:lnTo>
                  <a:lnTo>
                    <a:pt x="317055" y="308943"/>
                  </a:lnTo>
                  <a:lnTo>
                    <a:pt x="346107" y="272316"/>
                  </a:lnTo>
                  <a:lnTo>
                    <a:pt x="364838" y="229085"/>
                  </a:lnTo>
                  <a:lnTo>
                    <a:pt x="371475" y="180975"/>
                  </a:lnTo>
                  <a:lnTo>
                    <a:pt x="364838" y="132864"/>
                  </a:lnTo>
                  <a:lnTo>
                    <a:pt x="346107" y="89633"/>
                  </a:lnTo>
                  <a:lnTo>
                    <a:pt x="317055" y="53006"/>
                  </a:lnTo>
                  <a:lnTo>
                    <a:pt x="279451" y="24708"/>
                  </a:lnTo>
                  <a:lnTo>
                    <a:pt x="235067" y="6464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6BB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7826" y="354144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800" y="0"/>
                  </a:moveTo>
                  <a:lnTo>
                    <a:pt x="136407" y="6636"/>
                  </a:lnTo>
                  <a:lnTo>
                    <a:pt x="92023" y="25362"/>
                  </a:lnTo>
                  <a:lnTo>
                    <a:pt x="54419" y="54403"/>
                  </a:lnTo>
                  <a:lnTo>
                    <a:pt x="25367" y="91985"/>
                  </a:lnTo>
                  <a:lnTo>
                    <a:pt x="6636" y="136333"/>
                  </a:lnTo>
                  <a:lnTo>
                    <a:pt x="0" y="185674"/>
                  </a:lnTo>
                  <a:lnTo>
                    <a:pt x="6636" y="235067"/>
                  </a:lnTo>
                  <a:lnTo>
                    <a:pt x="25367" y="279451"/>
                  </a:lnTo>
                  <a:lnTo>
                    <a:pt x="54419" y="317055"/>
                  </a:lnTo>
                  <a:lnTo>
                    <a:pt x="92023" y="346107"/>
                  </a:lnTo>
                  <a:lnTo>
                    <a:pt x="136407" y="364838"/>
                  </a:lnTo>
                  <a:lnTo>
                    <a:pt x="185800" y="371475"/>
                  </a:lnTo>
                  <a:lnTo>
                    <a:pt x="235141" y="364838"/>
                  </a:lnTo>
                  <a:lnTo>
                    <a:pt x="279489" y="346107"/>
                  </a:lnTo>
                  <a:lnTo>
                    <a:pt x="317071" y="317055"/>
                  </a:lnTo>
                  <a:lnTo>
                    <a:pt x="346112" y="279451"/>
                  </a:lnTo>
                  <a:lnTo>
                    <a:pt x="364838" y="235067"/>
                  </a:lnTo>
                  <a:lnTo>
                    <a:pt x="371475" y="185674"/>
                  </a:lnTo>
                  <a:lnTo>
                    <a:pt x="364838" y="136333"/>
                  </a:lnTo>
                  <a:lnTo>
                    <a:pt x="346112" y="91985"/>
                  </a:lnTo>
                  <a:lnTo>
                    <a:pt x="317071" y="54403"/>
                  </a:lnTo>
                  <a:lnTo>
                    <a:pt x="279489" y="25362"/>
                  </a:lnTo>
                  <a:lnTo>
                    <a:pt x="235141" y="6636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6BB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5276" y="341762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737" y="0"/>
                  </a:moveTo>
                  <a:lnTo>
                    <a:pt x="136361" y="6636"/>
                  </a:lnTo>
                  <a:lnTo>
                    <a:pt x="91993" y="25362"/>
                  </a:lnTo>
                  <a:lnTo>
                    <a:pt x="54402" y="54403"/>
                  </a:lnTo>
                  <a:lnTo>
                    <a:pt x="25359" y="91985"/>
                  </a:lnTo>
                  <a:lnTo>
                    <a:pt x="6634" y="136333"/>
                  </a:lnTo>
                  <a:lnTo>
                    <a:pt x="0" y="185674"/>
                  </a:lnTo>
                  <a:lnTo>
                    <a:pt x="6634" y="235067"/>
                  </a:lnTo>
                  <a:lnTo>
                    <a:pt x="25359" y="279451"/>
                  </a:lnTo>
                  <a:lnTo>
                    <a:pt x="54402" y="317055"/>
                  </a:lnTo>
                  <a:lnTo>
                    <a:pt x="91993" y="346107"/>
                  </a:lnTo>
                  <a:lnTo>
                    <a:pt x="136361" y="364838"/>
                  </a:lnTo>
                  <a:lnTo>
                    <a:pt x="185737" y="371475"/>
                  </a:lnTo>
                  <a:lnTo>
                    <a:pt x="235113" y="364838"/>
                  </a:lnTo>
                  <a:lnTo>
                    <a:pt x="279481" y="346107"/>
                  </a:lnTo>
                  <a:lnTo>
                    <a:pt x="317072" y="317055"/>
                  </a:lnTo>
                  <a:lnTo>
                    <a:pt x="346115" y="279451"/>
                  </a:lnTo>
                  <a:lnTo>
                    <a:pt x="364840" y="235067"/>
                  </a:lnTo>
                  <a:lnTo>
                    <a:pt x="371475" y="185674"/>
                  </a:lnTo>
                  <a:lnTo>
                    <a:pt x="364840" y="136333"/>
                  </a:lnTo>
                  <a:lnTo>
                    <a:pt x="346115" y="91985"/>
                  </a:lnTo>
                  <a:lnTo>
                    <a:pt x="317072" y="54403"/>
                  </a:lnTo>
                  <a:lnTo>
                    <a:pt x="279481" y="25362"/>
                  </a:lnTo>
                  <a:lnTo>
                    <a:pt x="235113" y="6636"/>
                  </a:lnTo>
                  <a:lnTo>
                    <a:pt x="18573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376" y="218889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737" y="0"/>
                  </a:moveTo>
                  <a:lnTo>
                    <a:pt x="136361" y="6636"/>
                  </a:lnTo>
                  <a:lnTo>
                    <a:pt x="91993" y="25362"/>
                  </a:lnTo>
                  <a:lnTo>
                    <a:pt x="54402" y="54403"/>
                  </a:lnTo>
                  <a:lnTo>
                    <a:pt x="25359" y="91985"/>
                  </a:lnTo>
                  <a:lnTo>
                    <a:pt x="6634" y="136333"/>
                  </a:lnTo>
                  <a:lnTo>
                    <a:pt x="0" y="185674"/>
                  </a:lnTo>
                  <a:lnTo>
                    <a:pt x="6634" y="235067"/>
                  </a:lnTo>
                  <a:lnTo>
                    <a:pt x="25359" y="279451"/>
                  </a:lnTo>
                  <a:lnTo>
                    <a:pt x="54402" y="317055"/>
                  </a:lnTo>
                  <a:lnTo>
                    <a:pt x="91993" y="346107"/>
                  </a:lnTo>
                  <a:lnTo>
                    <a:pt x="136361" y="364838"/>
                  </a:lnTo>
                  <a:lnTo>
                    <a:pt x="185737" y="371475"/>
                  </a:lnTo>
                  <a:lnTo>
                    <a:pt x="235113" y="364838"/>
                  </a:lnTo>
                  <a:lnTo>
                    <a:pt x="279481" y="346107"/>
                  </a:lnTo>
                  <a:lnTo>
                    <a:pt x="317072" y="317055"/>
                  </a:lnTo>
                  <a:lnTo>
                    <a:pt x="346115" y="279451"/>
                  </a:lnTo>
                  <a:lnTo>
                    <a:pt x="364840" y="235067"/>
                  </a:lnTo>
                  <a:lnTo>
                    <a:pt x="371475" y="185674"/>
                  </a:lnTo>
                  <a:lnTo>
                    <a:pt x="364840" y="136333"/>
                  </a:lnTo>
                  <a:lnTo>
                    <a:pt x="346115" y="91985"/>
                  </a:lnTo>
                  <a:lnTo>
                    <a:pt x="317072" y="54403"/>
                  </a:lnTo>
                  <a:lnTo>
                    <a:pt x="279481" y="25362"/>
                  </a:lnTo>
                  <a:lnTo>
                    <a:pt x="235113" y="6636"/>
                  </a:lnTo>
                  <a:lnTo>
                    <a:pt x="18573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6926" y="2646097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185800" y="0"/>
                  </a:moveTo>
                  <a:lnTo>
                    <a:pt x="136407" y="6464"/>
                  </a:lnTo>
                  <a:lnTo>
                    <a:pt x="92023" y="24708"/>
                  </a:lnTo>
                  <a:lnTo>
                    <a:pt x="54419" y="53006"/>
                  </a:lnTo>
                  <a:lnTo>
                    <a:pt x="25367" y="89633"/>
                  </a:lnTo>
                  <a:lnTo>
                    <a:pt x="6636" y="132864"/>
                  </a:lnTo>
                  <a:lnTo>
                    <a:pt x="0" y="180975"/>
                  </a:lnTo>
                  <a:lnTo>
                    <a:pt x="6636" y="229085"/>
                  </a:lnTo>
                  <a:lnTo>
                    <a:pt x="25367" y="272316"/>
                  </a:lnTo>
                  <a:lnTo>
                    <a:pt x="54419" y="308943"/>
                  </a:lnTo>
                  <a:lnTo>
                    <a:pt x="92023" y="337241"/>
                  </a:lnTo>
                  <a:lnTo>
                    <a:pt x="136407" y="355485"/>
                  </a:lnTo>
                  <a:lnTo>
                    <a:pt x="185800" y="361950"/>
                  </a:lnTo>
                  <a:lnTo>
                    <a:pt x="235141" y="355485"/>
                  </a:lnTo>
                  <a:lnTo>
                    <a:pt x="279489" y="337241"/>
                  </a:lnTo>
                  <a:lnTo>
                    <a:pt x="317071" y="308943"/>
                  </a:lnTo>
                  <a:lnTo>
                    <a:pt x="346112" y="272316"/>
                  </a:lnTo>
                  <a:lnTo>
                    <a:pt x="364838" y="229085"/>
                  </a:lnTo>
                  <a:lnTo>
                    <a:pt x="371475" y="180975"/>
                  </a:lnTo>
                  <a:lnTo>
                    <a:pt x="364838" y="132864"/>
                  </a:lnTo>
                  <a:lnTo>
                    <a:pt x="346112" y="89633"/>
                  </a:lnTo>
                  <a:lnTo>
                    <a:pt x="317071" y="53006"/>
                  </a:lnTo>
                  <a:lnTo>
                    <a:pt x="279489" y="24708"/>
                  </a:lnTo>
                  <a:lnTo>
                    <a:pt x="235141" y="6464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C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8901" y="3236647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185800" y="0"/>
                  </a:moveTo>
                  <a:lnTo>
                    <a:pt x="136407" y="6464"/>
                  </a:lnTo>
                  <a:lnTo>
                    <a:pt x="92023" y="24708"/>
                  </a:lnTo>
                  <a:lnTo>
                    <a:pt x="54419" y="53006"/>
                  </a:lnTo>
                  <a:lnTo>
                    <a:pt x="25367" y="89633"/>
                  </a:lnTo>
                  <a:lnTo>
                    <a:pt x="6636" y="132864"/>
                  </a:lnTo>
                  <a:lnTo>
                    <a:pt x="0" y="180975"/>
                  </a:lnTo>
                  <a:lnTo>
                    <a:pt x="6636" y="229085"/>
                  </a:lnTo>
                  <a:lnTo>
                    <a:pt x="25367" y="272316"/>
                  </a:lnTo>
                  <a:lnTo>
                    <a:pt x="54419" y="308943"/>
                  </a:lnTo>
                  <a:lnTo>
                    <a:pt x="92023" y="337241"/>
                  </a:lnTo>
                  <a:lnTo>
                    <a:pt x="136407" y="355485"/>
                  </a:lnTo>
                  <a:lnTo>
                    <a:pt x="185800" y="361950"/>
                  </a:lnTo>
                  <a:lnTo>
                    <a:pt x="235141" y="355485"/>
                  </a:lnTo>
                  <a:lnTo>
                    <a:pt x="279489" y="337241"/>
                  </a:lnTo>
                  <a:lnTo>
                    <a:pt x="317071" y="308943"/>
                  </a:lnTo>
                  <a:lnTo>
                    <a:pt x="346112" y="272316"/>
                  </a:lnTo>
                  <a:lnTo>
                    <a:pt x="364838" y="229085"/>
                  </a:lnTo>
                  <a:lnTo>
                    <a:pt x="371475" y="180975"/>
                  </a:lnTo>
                  <a:lnTo>
                    <a:pt x="364838" y="132864"/>
                  </a:lnTo>
                  <a:lnTo>
                    <a:pt x="346112" y="89633"/>
                  </a:lnTo>
                  <a:lnTo>
                    <a:pt x="317071" y="53006"/>
                  </a:lnTo>
                  <a:lnTo>
                    <a:pt x="279489" y="24708"/>
                  </a:lnTo>
                  <a:lnTo>
                    <a:pt x="235141" y="6464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7638" y="2374698"/>
              <a:ext cx="754380" cy="1050925"/>
            </a:xfrm>
            <a:custGeom>
              <a:avLst/>
              <a:gdLst/>
              <a:ahLst/>
              <a:cxnLst/>
              <a:rect l="l" t="t" r="r" b="b"/>
              <a:pathLst>
                <a:path w="754380" h="1050925">
                  <a:moveTo>
                    <a:pt x="180975" y="0"/>
                  </a:moveTo>
                  <a:lnTo>
                    <a:pt x="753808" y="325500"/>
                  </a:lnTo>
                </a:path>
                <a:path w="754380" h="1050925">
                  <a:moveTo>
                    <a:pt x="0" y="190500"/>
                  </a:moveTo>
                  <a:lnTo>
                    <a:pt x="342900" y="1050798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1513" y="3603423"/>
              <a:ext cx="985519" cy="125095"/>
            </a:xfrm>
            <a:custGeom>
              <a:avLst/>
              <a:gdLst/>
              <a:ahLst/>
              <a:cxnLst/>
              <a:rect l="l" t="t" r="r" b="b"/>
              <a:pathLst>
                <a:path w="985519" h="125095">
                  <a:moveTo>
                    <a:pt x="0" y="0"/>
                  </a:moveTo>
                  <a:lnTo>
                    <a:pt x="985202" y="124968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4127" y="3555670"/>
              <a:ext cx="670560" cy="179070"/>
            </a:xfrm>
            <a:custGeom>
              <a:avLst/>
              <a:gdLst/>
              <a:ahLst/>
              <a:cxnLst/>
              <a:rect l="l" t="t" r="r" b="b"/>
              <a:pathLst>
                <a:path w="670560" h="179070">
                  <a:moveTo>
                    <a:pt x="0" y="179069"/>
                  </a:moveTo>
                  <a:lnTo>
                    <a:pt x="670560" y="0"/>
                  </a:lnTo>
                </a:path>
              </a:pathLst>
            </a:custGeom>
            <a:ln w="6349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363" y="2965248"/>
              <a:ext cx="283845" cy="512445"/>
            </a:xfrm>
            <a:custGeom>
              <a:avLst/>
              <a:gdLst/>
              <a:ahLst/>
              <a:cxnLst/>
              <a:rect l="l" t="t" r="r" b="b"/>
              <a:pathLst>
                <a:path w="283844" h="512445">
                  <a:moveTo>
                    <a:pt x="283527" y="0"/>
                  </a:moveTo>
                  <a:lnTo>
                    <a:pt x="0" y="512445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5977" y="2374698"/>
              <a:ext cx="536575" cy="1176655"/>
            </a:xfrm>
            <a:custGeom>
              <a:avLst/>
              <a:gdLst/>
              <a:ahLst/>
              <a:cxnLst/>
              <a:rect l="l" t="t" r="r" b="b"/>
              <a:pathLst>
                <a:path w="536575" h="1176654">
                  <a:moveTo>
                    <a:pt x="252094" y="1176654"/>
                  </a:moveTo>
                  <a:lnTo>
                    <a:pt x="0" y="57023"/>
                  </a:lnTo>
                </a:path>
                <a:path w="536575" h="1176654">
                  <a:moveTo>
                    <a:pt x="123825" y="0"/>
                  </a:moveTo>
                  <a:lnTo>
                    <a:pt x="536448" y="329057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729026" y="3733598"/>
              <a:ext cx="542290" cy="798830"/>
              <a:chOff x="409575" y="3735451"/>
              <a:chExt cx="542290" cy="79883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9575" y="4162425"/>
                <a:ext cx="36195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371475">
                    <a:moveTo>
                      <a:pt x="180975" y="0"/>
                    </a:moveTo>
                    <a:lnTo>
                      <a:pt x="132864" y="6636"/>
                    </a:lnTo>
                    <a:lnTo>
                      <a:pt x="89633" y="25362"/>
                    </a:lnTo>
                    <a:lnTo>
                      <a:pt x="53006" y="54403"/>
                    </a:lnTo>
                    <a:lnTo>
                      <a:pt x="24708" y="91985"/>
                    </a:lnTo>
                    <a:lnTo>
                      <a:pt x="6464" y="136333"/>
                    </a:lnTo>
                    <a:lnTo>
                      <a:pt x="0" y="185674"/>
                    </a:lnTo>
                    <a:lnTo>
                      <a:pt x="6464" y="235067"/>
                    </a:lnTo>
                    <a:lnTo>
                      <a:pt x="24708" y="279451"/>
                    </a:lnTo>
                    <a:lnTo>
                      <a:pt x="53006" y="317055"/>
                    </a:lnTo>
                    <a:lnTo>
                      <a:pt x="89633" y="346107"/>
                    </a:lnTo>
                    <a:lnTo>
                      <a:pt x="132864" y="364838"/>
                    </a:lnTo>
                    <a:lnTo>
                      <a:pt x="180975" y="371475"/>
                    </a:lnTo>
                    <a:lnTo>
                      <a:pt x="229085" y="364838"/>
                    </a:lnTo>
                    <a:lnTo>
                      <a:pt x="272316" y="346107"/>
                    </a:lnTo>
                    <a:lnTo>
                      <a:pt x="308943" y="317055"/>
                    </a:lnTo>
                    <a:lnTo>
                      <a:pt x="337241" y="279451"/>
                    </a:lnTo>
                    <a:lnTo>
                      <a:pt x="355485" y="235067"/>
                    </a:lnTo>
                    <a:lnTo>
                      <a:pt x="361950" y="185674"/>
                    </a:lnTo>
                    <a:lnTo>
                      <a:pt x="355485" y="136333"/>
                    </a:lnTo>
                    <a:lnTo>
                      <a:pt x="337241" y="91985"/>
                    </a:lnTo>
                    <a:lnTo>
                      <a:pt x="308943" y="54403"/>
                    </a:lnTo>
                    <a:lnTo>
                      <a:pt x="272316" y="25362"/>
                    </a:lnTo>
                    <a:lnTo>
                      <a:pt x="229085" y="6636"/>
                    </a:lnTo>
                    <a:lnTo>
                      <a:pt x="180975" y="0"/>
                    </a:lnTo>
                    <a:close/>
                  </a:path>
                </a:pathLst>
              </a:custGeom>
              <a:solidFill>
                <a:srgbClr val="C5474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595312" y="3738626"/>
                <a:ext cx="353695" cy="431165"/>
              </a:xfrm>
              <a:custGeom>
                <a:avLst/>
                <a:gdLst/>
                <a:ahLst/>
                <a:cxnLst/>
                <a:rect l="l" t="t" r="r" b="b"/>
                <a:pathLst>
                  <a:path w="353694" h="431164">
                    <a:moveTo>
                      <a:pt x="353288" y="0"/>
                    </a:moveTo>
                    <a:lnTo>
                      <a:pt x="0" y="430656"/>
                    </a:lnTo>
                  </a:path>
                </a:pathLst>
              </a:custGeom>
              <a:ln w="6350">
                <a:solidFill>
                  <a:srgbClr val="EFAC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8" name="object 18"/>
            <p:cNvGrpSpPr/>
            <p:nvPr/>
          </p:nvGrpSpPr>
          <p:grpSpPr>
            <a:xfrm>
              <a:off x="1521188" y="3733598"/>
              <a:ext cx="598805" cy="808355"/>
              <a:chOff x="1201737" y="3735451"/>
              <a:chExt cx="598805" cy="808355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1428750" y="4181475"/>
                <a:ext cx="3714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371475" h="361950">
                    <a:moveTo>
                      <a:pt x="185674" y="0"/>
                    </a:moveTo>
                    <a:lnTo>
                      <a:pt x="136333" y="6464"/>
                    </a:lnTo>
                    <a:lnTo>
                      <a:pt x="91985" y="24708"/>
                    </a:lnTo>
                    <a:lnTo>
                      <a:pt x="54403" y="53006"/>
                    </a:lnTo>
                    <a:lnTo>
                      <a:pt x="25362" y="89633"/>
                    </a:lnTo>
                    <a:lnTo>
                      <a:pt x="6636" y="132864"/>
                    </a:lnTo>
                    <a:lnTo>
                      <a:pt x="0" y="180975"/>
                    </a:lnTo>
                    <a:lnTo>
                      <a:pt x="6636" y="229085"/>
                    </a:lnTo>
                    <a:lnTo>
                      <a:pt x="25362" y="272316"/>
                    </a:lnTo>
                    <a:lnTo>
                      <a:pt x="54403" y="308943"/>
                    </a:lnTo>
                    <a:lnTo>
                      <a:pt x="91985" y="337241"/>
                    </a:lnTo>
                    <a:lnTo>
                      <a:pt x="136333" y="355485"/>
                    </a:lnTo>
                    <a:lnTo>
                      <a:pt x="185674" y="361950"/>
                    </a:lnTo>
                    <a:lnTo>
                      <a:pt x="235067" y="355485"/>
                    </a:lnTo>
                    <a:lnTo>
                      <a:pt x="279451" y="337241"/>
                    </a:lnTo>
                    <a:lnTo>
                      <a:pt x="317055" y="308943"/>
                    </a:lnTo>
                    <a:lnTo>
                      <a:pt x="346107" y="272316"/>
                    </a:lnTo>
                    <a:lnTo>
                      <a:pt x="364838" y="229085"/>
                    </a:lnTo>
                    <a:lnTo>
                      <a:pt x="371475" y="180975"/>
                    </a:lnTo>
                    <a:lnTo>
                      <a:pt x="364838" y="132864"/>
                    </a:lnTo>
                    <a:lnTo>
                      <a:pt x="346107" y="89633"/>
                    </a:lnTo>
                    <a:lnTo>
                      <a:pt x="317055" y="53006"/>
                    </a:lnTo>
                    <a:lnTo>
                      <a:pt x="279451" y="24708"/>
                    </a:lnTo>
                    <a:lnTo>
                      <a:pt x="235067" y="6464"/>
                    </a:lnTo>
                    <a:lnTo>
                      <a:pt x="185674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204912" y="3738626"/>
                <a:ext cx="401955" cy="443230"/>
              </a:xfrm>
              <a:custGeom>
                <a:avLst/>
                <a:gdLst/>
                <a:ahLst/>
                <a:cxnLst/>
                <a:rect l="l" t="t" r="r" b="b"/>
                <a:pathLst>
                  <a:path w="401955" h="443229">
                    <a:moveTo>
                      <a:pt x="0" y="0"/>
                    </a:moveTo>
                    <a:lnTo>
                      <a:pt x="401383" y="443103"/>
                    </a:lnTo>
                  </a:path>
                </a:pathLst>
              </a:custGeom>
              <a:ln w="6349">
                <a:solidFill>
                  <a:srgbClr val="EFAC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/>
            <p:nvPr/>
          </p:nvSpPr>
          <p:spPr>
            <a:xfrm>
              <a:off x="7058556" y="1922197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180975" y="0"/>
                  </a:moveTo>
                  <a:lnTo>
                    <a:pt x="132864" y="6636"/>
                  </a:lnTo>
                  <a:lnTo>
                    <a:pt x="89633" y="25362"/>
                  </a:lnTo>
                  <a:lnTo>
                    <a:pt x="53006" y="54403"/>
                  </a:lnTo>
                  <a:lnTo>
                    <a:pt x="24708" y="91985"/>
                  </a:lnTo>
                  <a:lnTo>
                    <a:pt x="6464" y="136333"/>
                  </a:lnTo>
                  <a:lnTo>
                    <a:pt x="0" y="185674"/>
                  </a:lnTo>
                  <a:lnTo>
                    <a:pt x="6464" y="235067"/>
                  </a:lnTo>
                  <a:lnTo>
                    <a:pt x="24708" y="279451"/>
                  </a:lnTo>
                  <a:lnTo>
                    <a:pt x="53006" y="317055"/>
                  </a:lnTo>
                  <a:lnTo>
                    <a:pt x="89633" y="346107"/>
                  </a:lnTo>
                  <a:lnTo>
                    <a:pt x="132864" y="364838"/>
                  </a:lnTo>
                  <a:lnTo>
                    <a:pt x="180975" y="371475"/>
                  </a:lnTo>
                  <a:lnTo>
                    <a:pt x="229085" y="364838"/>
                  </a:lnTo>
                  <a:lnTo>
                    <a:pt x="272316" y="346107"/>
                  </a:lnTo>
                  <a:lnTo>
                    <a:pt x="308943" y="317055"/>
                  </a:lnTo>
                  <a:lnTo>
                    <a:pt x="337241" y="279451"/>
                  </a:lnTo>
                  <a:lnTo>
                    <a:pt x="355485" y="235067"/>
                  </a:lnTo>
                  <a:lnTo>
                    <a:pt x="361950" y="185674"/>
                  </a:lnTo>
                  <a:lnTo>
                    <a:pt x="355485" y="136333"/>
                  </a:lnTo>
                  <a:lnTo>
                    <a:pt x="337241" y="91985"/>
                  </a:lnTo>
                  <a:lnTo>
                    <a:pt x="308943" y="54403"/>
                  </a:lnTo>
                  <a:lnTo>
                    <a:pt x="272316" y="25362"/>
                  </a:lnTo>
                  <a:lnTo>
                    <a:pt x="229085" y="663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6BB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96581" y="2512747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185800" y="0"/>
                  </a:moveTo>
                  <a:lnTo>
                    <a:pt x="136407" y="6464"/>
                  </a:lnTo>
                  <a:lnTo>
                    <a:pt x="92023" y="24708"/>
                  </a:lnTo>
                  <a:lnTo>
                    <a:pt x="54419" y="53006"/>
                  </a:lnTo>
                  <a:lnTo>
                    <a:pt x="25367" y="89633"/>
                  </a:lnTo>
                  <a:lnTo>
                    <a:pt x="6636" y="132864"/>
                  </a:lnTo>
                  <a:lnTo>
                    <a:pt x="0" y="180975"/>
                  </a:lnTo>
                  <a:lnTo>
                    <a:pt x="6636" y="229085"/>
                  </a:lnTo>
                  <a:lnTo>
                    <a:pt x="25367" y="272316"/>
                  </a:lnTo>
                  <a:lnTo>
                    <a:pt x="54419" y="308943"/>
                  </a:lnTo>
                  <a:lnTo>
                    <a:pt x="92023" y="337241"/>
                  </a:lnTo>
                  <a:lnTo>
                    <a:pt x="136407" y="355485"/>
                  </a:lnTo>
                  <a:lnTo>
                    <a:pt x="185800" y="361950"/>
                  </a:lnTo>
                  <a:lnTo>
                    <a:pt x="235141" y="355485"/>
                  </a:lnTo>
                  <a:lnTo>
                    <a:pt x="279489" y="337241"/>
                  </a:lnTo>
                  <a:lnTo>
                    <a:pt x="317071" y="308943"/>
                  </a:lnTo>
                  <a:lnTo>
                    <a:pt x="346112" y="272316"/>
                  </a:lnTo>
                  <a:lnTo>
                    <a:pt x="364838" y="229085"/>
                  </a:lnTo>
                  <a:lnTo>
                    <a:pt x="371475" y="180975"/>
                  </a:lnTo>
                  <a:lnTo>
                    <a:pt x="364838" y="132864"/>
                  </a:lnTo>
                  <a:lnTo>
                    <a:pt x="346112" y="89633"/>
                  </a:lnTo>
                  <a:lnTo>
                    <a:pt x="317071" y="53006"/>
                  </a:lnTo>
                  <a:lnTo>
                    <a:pt x="279489" y="24708"/>
                  </a:lnTo>
                  <a:lnTo>
                    <a:pt x="235141" y="6464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6BB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06206" y="340809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800" y="0"/>
                  </a:moveTo>
                  <a:lnTo>
                    <a:pt x="136407" y="6636"/>
                  </a:lnTo>
                  <a:lnTo>
                    <a:pt x="92023" y="25362"/>
                  </a:lnTo>
                  <a:lnTo>
                    <a:pt x="54419" y="54403"/>
                  </a:lnTo>
                  <a:lnTo>
                    <a:pt x="25367" y="91985"/>
                  </a:lnTo>
                  <a:lnTo>
                    <a:pt x="6636" y="136333"/>
                  </a:lnTo>
                  <a:lnTo>
                    <a:pt x="0" y="185674"/>
                  </a:lnTo>
                  <a:lnTo>
                    <a:pt x="6636" y="235067"/>
                  </a:lnTo>
                  <a:lnTo>
                    <a:pt x="25367" y="279451"/>
                  </a:lnTo>
                  <a:lnTo>
                    <a:pt x="54419" y="317055"/>
                  </a:lnTo>
                  <a:lnTo>
                    <a:pt x="92023" y="346107"/>
                  </a:lnTo>
                  <a:lnTo>
                    <a:pt x="136407" y="364838"/>
                  </a:lnTo>
                  <a:lnTo>
                    <a:pt x="185800" y="371475"/>
                  </a:lnTo>
                  <a:lnTo>
                    <a:pt x="235141" y="364838"/>
                  </a:lnTo>
                  <a:lnTo>
                    <a:pt x="279489" y="346107"/>
                  </a:lnTo>
                  <a:lnTo>
                    <a:pt x="317071" y="317055"/>
                  </a:lnTo>
                  <a:lnTo>
                    <a:pt x="346112" y="279451"/>
                  </a:lnTo>
                  <a:lnTo>
                    <a:pt x="364838" y="235067"/>
                  </a:lnTo>
                  <a:lnTo>
                    <a:pt x="371475" y="185674"/>
                  </a:lnTo>
                  <a:lnTo>
                    <a:pt x="364838" y="136333"/>
                  </a:lnTo>
                  <a:lnTo>
                    <a:pt x="346112" y="91985"/>
                  </a:lnTo>
                  <a:lnTo>
                    <a:pt x="317071" y="54403"/>
                  </a:lnTo>
                  <a:lnTo>
                    <a:pt x="279489" y="25362"/>
                  </a:lnTo>
                  <a:lnTo>
                    <a:pt x="235141" y="6636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6BB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3656" y="328427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800" y="0"/>
                  </a:moveTo>
                  <a:lnTo>
                    <a:pt x="136407" y="6636"/>
                  </a:lnTo>
                  <a:lnTo>
                    <a:pt x="92023" y="25362"/>
                  </a:lnTo>
                  <a:lnTo>
                    <a:pt x="54419" y="54403"/>
                  </a:lnTo>
                  <a:lnTo>
                    <a:pt x="25367" y="91985"/>
                  </a:lnTo>
                  <a:lnTo>
                    <a:pt x="6636" y="136333"/>
                  </a:lnTo>
                  <a:lnTo>
                    <a:pt x="0" y="185674"/>
                  </a:lnTo>
                  <a:lnTo>
                    <a:pt x="6636" y="235067"/>
                  </a:lnTo>
                  <a:lnTo>
                    <a:pt x="25367" y="279451"/>
                  </a:lnTo>
                  <a:lnTo>
                    <a:pt x="54419" y="317055"/>
                  </a:lnTo>
                  <a:lnTo>
                    <a:pt x="92023" y="346107"/>
                  </a:lnTo>
                  <a:lnTo>
                    <a:pt x="136407" y="364838"/>
                  </a:lnTo>
                  <a:lnTo>
                    <a:pt x="185800" y="371475"/>
                  </a:lnTo>
                  <a:lnTo>
                    <a:pt x="235141" y="364838"/>
                  </a:lnTo>
                  <a:lnTo>
                    <a:pt x="279489" y="346107"/>
                  </a:lnTo>
                  <a:lnTo>
                    <a:pt x="317071" y="317055"/>
                  </a:lnTo>
                  <a:lnTo>
                    <a:pt x="346112" y="279451"/>
                  </a:lnTo>
                  <a:lnTo>
                    <a:pt x="364838" y="235067"/>
                  </a:lnTo>
                  <a:lnTo>
                    <a:pt x="371475" y="185674"/>
                  </a:lnTo>
                  <a:lnTo>
                    <a:pt x="364838" y="136333"/>
                  </a:lnTo>
                  <a:lnTo>
                    <a:pt x="346112" y="91985"/>
                  </a:lnTo>
                  <a:lnTo>
                    <a:pt x="317071" y="54403"/>
                  </a:lnTo>
                  <a:lnTo>
                    <a:pt x="279489" y="25362"/>
                  </a:lnTo>
                  <a:lnTo>
                    <a:pt x="235141" y="6636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6BB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0756" y="205554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800" y="0"/>
                  </a:moveTo>
                  <a:lnTo>
                    <a:pt x="136407" y="6636"/>
                  </a:lnTo>
                  <a:lnTo>
                    <a:pt x="92023" y="25362"/>
                  </a:lnTo>
                  <a:lnTo>
                    <a:pt x="54419" y="54403"/>
                  </a:lnTo>
                  <a:lnTo>
                    <a:pt x="25367" y="91985"/>
                  </a:lnTo>
                  <a:lnTo>
                    <a:pt x="6636" y="136333"/>
                  </a:lnTo>
                  <a:lnTo>
                    <a:pt x="0" y="185674"/>
                  </a:lnTo>
                  <a:lnTo>
                    <a:pt x="6636" y="235067"/>
                  </a:lnTo>
                  <a:lnTo>
                    <a:pt x="25367" y="279451"/>
                  </a:lnTo>
                  <a:lnTo>
                    <a:pt x="54419" y="317055"/>
                  </a:lnTo>
                  <a:lnTo>
                    <a:pt x="92023" y="346107"/>
                  </a:lnTo>
                  <a:lnTo>
                    <a:pt x="136407" y="364838"/>
                  </a:lnTo>
                  <a:lnTo>
                    <a:pt x="185800" y="371475"/>
                  </a:lnTo>
                  <a:lnTo>
                    <a:pt x="235141" y="364838"/>
                  </a:lnTo>
                  <a:lnTo>
                    <a:pt x="279489" y="346107"/>
                  </a:lnTo>
                  <a:lnTo>
                    <a:pt x="317071" y="317055"/>
                  </a:lnTo>
                  <a:lnTo>
                    <a:pt x="346112" y="279451"/>
                  </a:lnTo>
                  <a:lnTo>
                    <a:pt x="364838" y="235067"/>
                  </a:lnTo>
                  <a:lnTo>
                    <a:pt x="371475" y="185674"/>
                  </a:lnTo>
                  <a:lnTo>
                    <a:pt x="364838" y="136333"/>
                  </a:lnTo>
                  <a:lnTo>
                    <a:pt x="346112" y="91985"/>
                  </a:lnTo>
                  <a:lnTo>
                    <a:pt x="317071" y="54403"/>
                  </a:lnTo>
                  <a:lnTo>
                    <a:pt x="279489" y="25362"/>
                  </a:lnTo>
                  <a:lnTo>
                    <a:pt x="235141" y="6636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6BB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25306" y="2512747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185800" y="0"/>
                  </a:moveTo>
                  <a:lnTo>
                    <a:pt x="136407" y="6464"/>
                  </a:lnTo>
                  <a:lnTo>
                    <a:pt x="92023" y="24708"/>
                  </a:lnTo>
                  <a:lnTo>
                    <a:pt x="54419" y="53006"/>
                  </a:lnTo>
                  <a:lnTo>
                    <a:pt x="25367" y="89633"/>
                  </a:lnTo>
                  <a:lnTo>
                    <a:pt x="6636" y="132864"/>
                  </a:lnTo>
                  <a:lnTo>
                    <a:pt x="0" y="180975"/>
                  </a:lnTo>
                  <a:lnTo>
                    <a:pt x="6636" y="229085"/>
                  </a:lnTo>
                  <a:lnTo>
                    <a:pt x="25367" y="272316"/>
                  </a:lnTo>
                  <a:lnTo>
                    <a:pt x="54419" y="308943"/>
                  </a:lnTo>
                  <a:lnTo>
                    <a:pt x="92023" y="337241"/>
                  </a:lnTo>
                  <a:lnTo>
                    <a:pt x="136407" y="355485"/>
                  </a:lnTo>
                  <a:lnTo>
                    <a:pt x="185800" y="361950"/>
                  </a:lnTo>
                  <a:lnTo>
                    <a:pt x="235141" y="355485"/>
                  </a:lnTo>
                  <a:lnTo>
                    <a:pt x="279489" y="337241"/>
                  </a:lnTo>
                  <a:lnTo>
                    <a:pt x="317071" y="308943"/>
                  </a:lnTo>
                  <a:lnTo>
                    <a:pt x="346112" y="272316"/>
                  </a:lnTo>
                  <a:lnTo>
                    <a:pt x="364838" y="229085"/>
                  </a:lnTo>
                  <a:lnTo>
                    <a:pt x="371475" y="180975"/>
                  </a:lnTo>
                  <a:lnTo>
                    <a:pt x="364838" y="132864"/>
                  </a:lnTo>
                  <a:lnTo>
                    <a:pt x="346112" y="89633"/>
                  </a:lnTo>
                  <a:lnTo>
                    <a:pt x="317071" y="53006"/>
                  </a:lnTo>
                  <a:lnTo>
                    <a:pt x="279489" y="24708"/>
                  </a:lnTo>
                  <a:lnTo>
                    <a:pt x="235141" y="6464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C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87032" y="2241348"/>
              <a:ext cx="763905" cy="1050925"/>
            </a:xfrm>
            <a:custGeom>
              <a:avLst/>
              <a:gdLst/>
              <a:ahLst/>
              <a:cxnLst/>
              <a:rect l="l" t="t" r="r" b="b"/>
              <a:pathLst>
                <a:path w="763904" h="1050925">
                  <a:moveTo>
                    <a:pt x="171450" y="0"/>
                  </a:moveTo>
                  <a:lnTo>
                    <a:pt x="763777" y="325500"/>
                  </a:lnTo>
                </a:path>
                <a:path w="763904" h="1050925">
                  <a:moveTo>
                    <a:pt x="0" y="190500"/>
                  </a:moveTo>
                  <a:lnTo>
                    <a:pt x="342900" y="1050798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01382" y="3470073"/>
              <a:ext cx="1008380" cy="125095"/>
            </a:xfrm>
            <a:custGeom>
              <a:avLst/>
              <a:gdLst/>
              <a:ahLst/>
              <a:cxnLst/>
              <a:rect l="l" t="t" r="r" b="b"/>
              <a:pathLst>
                <a:path w="1008379" h="125095">
                  <a:moveTo>
                    <a:pt x="0" y="0"/>
                  </a:moveTo>
                  <a:lnTo>
                    <a:pt x="1007999" y="124968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53932" y="3422448"/>
              <a:ext cx="690245" cy="179070"/>
            </a:xfrm>
            <a:custGeom>
              <a:avLst/>
              <a:gdLst/>
              <a:ahLst/>
              <a:cxnLst/>
              <a:rect l="l" t="t" r="r" b="b"/>
              <a:pathLst>
                <a:path w="690245" h="179070">
                  <a:moveTo>
                    <a:pt x="0" y="178943"/>
                  </a:moveTo>
                  <a:lnTo>
                    <a:pt x="690118" y="0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53757" y="2831898"/>
              <a:ext cx="299720" cy="512445"/>
            </a:xfrm>
            <a:custGeom>
              <a:avLst/>
              <a:gdLst/>
              <a:ahLst/>
              <a:cxnLst/>
              <a:rect l="l" t="t" r="r" b="b"/>
              <a:pathLst>
                <a:path w="299720" h="512445">
                  <a:moveTo>
                    <a:pt x="299593" y="0"/>
                  </a:moveTo>
                  <a:lnTo>
                    <a:pt x="0" y="512445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1" name="object 31"/>
            <p:cNvGrpSpPr/>
            <p:nvPr/>
          </p:nvGrpSpPr>
          <p:grpSpPr>
            <a:xfrm>
              <a:off x="5477406" y="3600248"/>
              <a:ext cx="541020" cy="798830"/>
              <a:chOff x="5715000" y="3773551"/>
              <a:chExt cx="541020" cy="798830"/>
            </a:xfrm>
          </p:grpSpPr>
          <p:sp>
            <p:nvSpPr>
              <p:cNvPr id="32" name="object 32"/>
              <p:cNvSpPr/>
              <p:nvPr/>
            </p:nvSpPr>
            <p:spPr>
              <a:xfrm>
                <a:off x="5715000" y="4200525"/>
                <a:ext cx="36195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371475">
                    <a:moveTo>
                      <a:pt x="180975" y="0"/>
                    </a:moveTo>
                    <a:lnTo>
                      <a:pt x="132864" y="6636"/>
                    </a:lnTo>
                    <a:lnTo>
                      <a:pt x="89633" y="25362"/>
                    </a:lnTo>
                    <a:lnTo>
                      <a:pt x="53006" y="54403"/>
                    </a:lnTo>
                    <a:lnTo>
                      <a:pt x="24708" y="91985"/>
                    </a:lnTo>
                    <a:lnTo>
                      <a:pt x="6464" y="136333"/>
                    </a:lnTo>
                    <a:lnTo>
                      <a:pt x="0" y="185674"/>
                    </a:lnTo>
                    <a:lnTo>
                      <a:pt x="6464" y="235067"/>
                    </a:lnTo>
                    <a:lnTo>
                      <a:pt x="24708" y="279451"/>
                    </a:lnTo>
                    <a:lnTo>
                      <a:pt x="53006" y="317055"/>
                    </a:lnTo>
                    <a:lnTo>
                      <a:pt x="89633" y="346107"/>
                    </a:lnTo>
                    <a:lnTo>
                      <a:pt x="132864" y="364838"/>
                    </a:lnTo>
                    <a:lnTo>
                      <a:pt x="180975" y="371475"/>
                    </a:lnTo>
                    <a:lnTo>
                      <a:pt x="229085" y="364838"/>
                    </a:lnTo>
                    <a:lnTo>
                      <a:pt x="272316" y="346107"/>
                    </a:lnTo>
                    <a:lnTo>
                      <a:pt x="308943" y="317055"/>
                    </a:lnTo>
                    <a:lnTo>
                      <a:pt x="337241" y="279451"/>
                    </a:lnTo>
                    <a:lnTo>
                      <a:pt x="355485" y="235067"/>
                    </a:lnTo>
                    <a:lnTo>
                      <a:pt x="361950" y="185674"/>
                    </a:lnTo>
                    <a:lnTo>
                      <a:pt x="355485" y="136333"/>
                    </a:lnTo>
                    <a:lnTo>
                      <a:pt x="337241" y="91985"/>
                    </a:lnTo>
                    <a:lnTo>
                      <a:pt x="308943" y="54403"/>
                    </a:lnTo>
                    <a:lnTo>
                      <a:pt x="272316" y="25362"/>
                    </a:lnTo>
                    <a:lnTo>
                      <a:pt x="229085" y="6636"/>
                    </a:lnTo>
                    <a:lnTo>
                      <a:pt x="180975" y="0"/>
                    </a:lnTo>
                    <a:close/>
                  </a:path>
                </a:pathLst>
              </a:custGeom>
              <a:solidFill>
                <a:srgbClr val="C5474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5891276" y="3776726"/>
                <a:ext cx="361315" cy="431165"/>
              </a:xfrm>
              <a:custGeom>
                <a:avLst/>
                <a:gdLst/>
                <a:ahLst/>
                <a:cxnLst/>
                <a:rect l="l" t="t" r="r" b="b"/>
                <a:pathLst>
                  <a:path w="361314" h="431164">
                    <a:moveTo>
                      <a:pt x="361314" y="0"/>
                    </a:moveTo>
                    <a:lnTo>
                      <a:pt x="0" y="430656"/>
                    </a:lnTo>
                  </a:path>
                </a:pathLst>
              </a:custGeom>
              <a:ln w="6350">
                <a:solidFill>
                  <a:srgbClr val="EFAC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" name="object 34"/>
            <p:cNvGrpSpPr/>
            <p:nvPr/>
          </p:nvGrpSpPr>
          <p:grpSpPr>
            <a:xfrm>
              <a:off x="6250582" y="3600248"/>
              <a:ext cx="617855" cy="808355"/>
              <a:chOff x="6488176" y="3773551"/>
              <a:chExt cx="617855" cy="808355"/>
            </a:xfrm>
          </p:grpSpPr>
          <p:sp>
            <p:nvSpPr>
              <p:cNvPr id="35" name="object 35"/>
              <p:cNvSpPr/>
              <p:nvPr/>
            </p:nvSpPr>
            <p:spPr>
              <a:xfrm>
                <a:off x="6734175" y="4219575"/>
                <a:ext cx="3714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371475" h="361950">
                    <a:moveTo>
                      <a:pt x="185800" y="0"/>
                    </a:moveTo>
                    <a:lnTo>
                      <a:pt x="136407" y="6464"/>
                    </a:lnTo>
                    <a:lnTo>
                      <a:pt x="92023" y="24708"/>
                    </a:lnTo>
                    <a:lnTo>
                      <a:pt x="54419" y="53006"/>
                    </a:lnTo>
                    <a:lnTo>
                      <a:pt x="25367" y="89633"/>
                    </a:lnTo>
                    <a:lnTo>
                      <a:pt x="6636" y="132864"/>
                    </a:lnTo>
                    <a:lnTo>
                      <a:pt x="0" y="180975"/>
                    </a:lnTo>
                    <a:lnTo>
                      <a:pt x="6636" y="229085"/>
                    </a:lnTo>
                    <a:lnTo>
                      <a:pt x="25367" y="272316"/>
                    </a:lnTo>
                    <a:lnTo>
                      <a:pt x="54419" y="308943"/>
                    </a:lnTo>
                    <a:lnTo>
                      <a:pt x="92023" y="337241"/>
                    </a:lnTo>
                    <a:lnTo>
                      <a:pt x="136407" y="355485"/>
                    </a:lnTo>
                    <a:lnTo>
                      <a:pt x="185800" y="361950"/>
                    </a:lnTo>
                    <a:lnTo>
                      <a:pt x="235141" y="355485"/>
                    </a:lnTo>
                    <a:lnTo>
                      <a:pt x="279489" y="337241"/>
                    </a:lnTo>
                    <a:lnTo>
                      <a:pt x="317071" y="308943"/>
                    </a:lnTo>
                    <a:lnTo>
                      <a:pt x="346112" y="272316"/>
                    </a:lnTo>
                    <a:lnTo>
                      <a:pt x="364838" y="229085"/>
                    </a:lnTo>
                    <a:lnTo>
                      <a:pt x="371475" y="180975"/>
                    </a:lnTo>
                    <a:lnTo>
                      <a:pt x="364838" y="132864"/>
                    </a:lnTo>
                    <a:lnTo>
                      <a:pt x="346112" y="89633"/>
                    </a:lnTo>
                    <a:lnTo>
                      <a:pt x="317071" y="53006"/>
                    </a:lnTo>
                    <a:lnTo>
                      <a:pt x="279489" y="24708"/>
                    </a:lnTo>
                    <a:lnTo>
                      <a:pt x="235141" y="6464"/>
                    </a:lnTo>
                    <a:lnTo>
                      <a:pt x="185800" y="0"/>
                    </a:lnTo>
                    <a:close/>
                  </a:path>
                </a:pathLst>
              </a:custGeom>
              <a:solidFill>
                <a:srgbClr val="C5474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6491351" y="3776726"/>
                <a:ext cx="421005" cy="443230"/>
              </a:xfrm>
              <a:custGeom>
                <a:avLst/>
                <a:gdLst/>
                <a:ahLst/>
                <a:cxnLst/>
                <a:rect l="l" t="t" r="r" b="b"/>
                <a:pathLst>
                  <a:path w="421004" h="443229">
                    <a:moveTo>
                      <a:pt x="0" y="0"/>
                    </a:moveTo>
                    <a:lnTo>
                      <a:pt x="420877" y="443103"/>
                    </a:lnTo>
                  </a:path>
                </a:pathLst>
              </a:custGeom>
              <a:ln w="6349">
                <a:solidFill>
                  <a:srgbClr val="EFAC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7" name="object 37"/>
            <p:cNvGrpSpPr/>
            <p:nvPr/>
          </p:nvGrpSpPr>
          <p:grpSpPr>
            <a:xfrm>
              <a:off x="4171949" y="2579433"/>
              <a:ext cx="1624965" cy="787400"/>
              <a:chOff x="3981375" y="2600325"/>
              <a:chExt cx="1624965" cy="787400"/>
            </a:xfrm>
          </p:grpSpPr>
          <p:pic>
            <p:nvPicPr>
              <p:cNvPr id="38" name="object 38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981375" y="3218195"/>
                <a:ext cx="1624545" cy="169068"/>
              </a:xfrm>
              <a:prstGeom prst="rect">
                <a:avLst/>
              </a:prstGeom>
            </p:spPr>
          </p:pic>
          <p:sp>
            <p:nvSpPr>
              <p:cNvPr id="39" name="object 39"/>
              <p:cNvSpPr/>
              <p:nvPr/>
            </p:nvSpPr>
            <p:spPr>
              <a:xfrm>
                <a:off x="4010025" y="3219450"/>
                <a:ext cx="157861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578610" h="114300">
                    <a:moveTo>
                      <a:pt x="1463802" y="0"/>
                    </a:moveTo>
                    <a:lnTo>
                      <a:pt x="1463802" y="114300"/>
                    </a:lnTo>
                    <a:lnTo>
                      <a:pt x="1540002" y="76200"/>
                    </a:lnTo>
                    <a:lnTo>
                      <a:pt x="1482852" y="76200"/>
                    </a:lnTo>
                    <a:lnTo>
                      <a:pt x="1482852" y="68579"/>
                    </a:lnTo>
                    <a:lnTo>
                      <a:pt x="1555242" y="68579"/>
                    </a:lnTo>
                    <a:lnTo>
                      <a:pt x="1570481" y="60960"/>
                    </a:lnTo>
                    <a:lnTo>
                      <a:pt x="1482852" y="60960"/>
                    </a:lnTo>
                    <a:lnTo>
                      <a:pt x="1482852" y="38100"/>
                    </a:lnTo>
                    <a:lnTo>
                      <a:pt x="1540002" y="38100"/>
                    </a:lnTo>
                    <a:lnTo>
                      <a:pt x="1463802" y="0"/>
                    </a:lnTo>
                    <a:close/>
                  </a:path>
                  <a:path w="1578610" h="114300">
                    <a:moveTo>
                      <a:pt x="1463802" y="68579"/>
                    </a:moveTo>
                    <a:lnTo>
                      <a:pt x="0" y="68579"/>
                    </a:lnTo>
                    <a:lnTo>
                      <a:pt x="0" y="76200"/>
                    </a:lnTo>
                    <a:lnTo>
                      <a:pt x="1463802" y="76200"/>
                    </a:lnTo>
                    <a:lnTo>
                      <a:pt x="1463802" y="68579"/>
                    </a:lnTo>
                    <a:close/>
                  </a:path>
                  <a:path w="1578610" h="114300">
                    <a:moveTo>
                      <a:pt x="1555242" y="68579"/>
                    </a:moveTo>
                    <a:lnTo>
                      <a:pt x="1482852" y="68579"/>
                    </a:lnTo>
                    <a:lnTo>
                      <a:pt x="1482852" y="76200"/>
                    </a:lnTo>
                    <a:lnTo>
                      <a:pt x="1540002" y="76200"/>
                    </a:lnTo>
                    <a:lnTo>
                      <a:pt x="1555242" y="68579"/>
                    </a:lnTo>
                    <a:close/>
                  </a:path>
                  <a:path w="1578610" h="114300">
                    <a:moveTo>
                      <a:pt x="1463802" y="38100"/>
                    </a:moveTo>
                    <a:lnTo>
                      <a:pt x="0" y="38100"/>
                    </a:lnTo>
                    <a:lnTo>
                      <a:pt x="0" y="60960"/>
                    </a:lnTo>
                    <a:lnTo>
                      <a:pt x="1463802" y="60960"/>
                    </a:lnTo>
                    <a:lnTo>
                      <a:pt x="1463802" y="38100"/>
                    </a:lnTo>
                    <a:close/>
                  </a:path>
                  <a:path w="1578610" h="114300">
                    <a:moveTo>
                      <a:pt x="1540002" y="38100"/>
                    </a:moveTo>
                    <a:lnTo>
                      <a:pt x="1482852" y="38100"/>
                    </a:lnTo>
                    <a:lnTo>
                      <a:pt x="1482852" y="60960"/>
                    </a:lnTo>
                    <a:lnTo>
                      <a:pt x="1570481" y="60960"/>
                    </a:lnTo>
                    <a:lnTo>
                      <a:pt x="1578102" y="57150"/>
                    </a:lnTo>
                    <a:lnTo>
                      <a:pt x="1540002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71975" y="2600325"/>
                <a:ext cx="628650" cy="628650"/>
              </a:xfrm>
              <a:prstGeom prst="rect">
                <a:avLst/>
              </a:prstGeom>
            </p:spPr>
          </p:pic>
        </p:grpSp>
        <p:sp>
          <p:nvSpPr>
            <p:cNvPr id="41" name="object 41"/>
            <p:cNvSpPr txBox="1"/>
            <p:nvPr/>
          </p:nvSpPr>
          <p:spPr>
            <a:xfrm>
              <a:off x="805226" y="1728521"/>
              <a:ext cx="197485" cy="4381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700" b="1" dirty="0">
                  <a:latin typeface="Times New Roman"/>
                  <a:cs typeface="Times New Roman"/>
                </a:rPr>
                <a:t>?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2189906" y="1716202"/>
              <a:ext cx="197485" cy="4381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700" b="1" dirty="0">
                  <a:latin typeface="Times New Roman"/>
                  <a:cs typeface="Times New Roman"/>
                </a:rPr>
                <a:t>?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071608" y="3064561"/>
              <a:ext cx="197485" cy="4381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700" b="1" dirty="0">
                  <a:latin typeface="Times New Roman"/>
                  <a:cs typeface="Times New Roman"/>
                </a:rPr>
                <a:t>?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3581191" y="2812403"/>
              <a:ext cx="197485" cy="4375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700" b="1" dirty="0">
                  <a:latin typeface="Times New Roman"/>
                  <a:cs typeface="Times New Roman"/>
                </a:rPr>
                <a:t>?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2014646" y="3791573"/>
              <a:ext cx="197485" cy="4375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700" b="1" dirty="0">
                  <a:latin typeface="Times New Roman"/>
                  <a:cs typeface="Times New Roman"/>
                </a:rPr>
                <a:t>?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438396" y="3491630"/>
              <a:ext cx="899794" cy="5981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1499"/>
                </a:lnSpc>
                <a:spcBef>
                  <a:spcPts val="95"/>
                </a:spcBef>
              </a:pPr>
              <a:r>
                <a:rPr sz="1850" spc="-10" dirty="0">
                  <a:solidFill>
                    <a:srgbClr val="951100"/>
                  </a:solidFill>
                  <a:latin typeface="Tahoma"/>
                  <a:cs typeface="Tahoma"/>
                </a:rPr>
                <a:t>Machine </a:t>
              </a:r>
              <a:r>
                <a:rPr sz="1850" spc="-30" dirty="0">
                  <a:solidFill>
                    <a:srgbClr val="951100"/>
                  </a:solidFill>
                  <a:latin typeface="Tahoma"/>
                  <a:cs typeface="Tahoma"/>
                </a:rPr>
                <a:t>Learning</a:t>
              </a:r>
              <a:endParaRPr sz="1850">
                <a:latin typeface="Tahoma"/>
                <a:cs typeface="Tahoma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067352" y="2374698"/>
              <a:ext cx="298450" cy="329565"/>
            </a:xfrm>
            <a:custGeom>
              <a:avLst/>
              <a:gdLst/>
              <a:ahLst/>
              <a:cxnLst/>
              <a:rect l="l" t="t" r="r" b="b"/>
              <a:pathLst>
                <a:path w="298450" h="329564">
                  <a:moveTo>
                    <a:pt x="297942" y="0"/>
                  </a:moveTo>
                  <a:lnTo>
                    <a:pt x="0" y="329057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15732" y="2241348"/>
              <a:ext cx="298450" cy="329565"/>
            </a:xfrm>
            <a:custGeom>
              <a:avLst/>
              <a:gdLst/>
              <a:ahLst/>
              <a:cxnLst/>
              <a:rect l="l" t="t" r="r" b="b"/>
              <a:pathLst>
                <a:path w="298450" h="329564">
                  <a:moveTo>
                    <a:pt x="297942" y="0"/>
                  </a:moveTo>
                  <a:lnTo>
                    <a:pt x="0" y="329057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67352" y="2965248"/>
              <a:ext cx="550545" cy="637540"/>
            </a:xfrm>
            <a:custGeom>
              <a:avLst/>
              <a:gdLst/>
              <a:ahLst/>
              <a:cxnLst/>
              <a:rect l="l" t="t" r="r" b="b"/>
              <a:pathLst>
                <a:path w="550544" h="637539">
                  <a:moveTo>
                    <a:pt x="550163" y="6374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15732" y="2831898"/>
              <a:ext cx="550545" cy="637540"/>
            </a:xfrm>
            <a:custGeom>
              <a:avLst/>
              <a:gdLst/>
              <a:ahLst/>
              <a:cxnLst/>
              <a:rect l="l" t="t" r="r" b="b"/>
              <a:pathLst>
                <a:path w="550545" h="637539">
                  <a:moveTo>
                    <a:pt x="550164" y="6374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68182" y="2241348"/>
              <a:ext cx="412750" cy="329565"/>
            </a:xfrm>
            <a:custGeom>
              <a:avLst/>
              <a:gdLst/>
              <a:ahLst/>
              <a:cxnLst/>
              <a:rect l="l" t="t" r="r" b="b"/>
              <a:pathLst>
                <a:path w="412750" h="329564">
                  <a:moveTo>
                    <a:pt x="0" y="0"/>
                  </a:moveTo>
                  <a:lnTo>
                    <a:pt x="412623" y="329057"/>
                  </a:lnTo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39656" y="3217597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180975" y="0"/>
                  </a:moveTo>
                  <a:lnTo>
                    <a:pt x="132864" y="6636"/>
                  </a:lnTo>
                  <a:lnTo>
                    <a:pt x="89633" y="25362"/>
                  </a:lnTo>
                  <a:lnTo>
                    <a:pt x="53006" y="54403"/>
                  </a:lnTo>
                  <a:lnTo>
                    <a:pt x="24708" y="91985"/>
                  </a:lnTo>
                  <a:lnTo>
                    <a:pt x="6464" y="136333"/>
                  </a:lnTo>
                  <a:lnTo>
                    <a:pt x="0" y="185674"/>
                  </a:lnTo>
                  <a:lnTo>
                    <a:pt x="6464" y="235067"/>
                  </a:lnTo>
                  <a:lnTo>
                    <a:pt x="24708" y="279451"/>
                  </a:lnTo>
                  <a:lnTo>
                    <a:pt x="53006" y="317055"/>
                  </a:lnTo>
                  <a:lnTo>
                    <a:pt x="89633" y="346107"/>
                  </a:lnTo>
                  <a:lnTo>
                    <a:pt x="132864" y="364838"/>
                  </a:lnTo>
                  <a:lnTo>
                    <a:pt x="180975" y="371475"/>
                  </a:lnTo>
                  <a:lnTo>
                    <a:pt x="229085" y="364838"/>
                  </a:lnTo>
                  <a:lnTo>
                    <a:pt x="272316" y="346107"/>
                  </a:lnTo>
                  <a:lnTo>
                    <a:pt x="308943" y="317055"/>
                  </a:lnTo>
                  <a:lnTo>
                    <a:pt x="337241" y="279451"/>
                  </a:lnTo>
                  <a:lnTo>
                    <a:pt x="355485" y="235067"/>
                  </a:lnTo>
                  <a:lnTo>
                    <a:pt x="361950" y="185674"/>
                  </a:lnTo>
                  <a:lnTo>
                    <a:pt x="355485" y="136333"/>
                  </a:lnTo>
                  <a:lnTo>
                    <a:pt x="337241" y="91985"/>
                  </a:lnTo>
                  <a:lnTo>
                    <a:pt x="308943" y="54403"/>
                  </a:lnTo>
                  <a:lnTo>
                    <a:pt x="272316" y="25362"/>
                  </a:lnTo>
                  <a:lnTo>
                    <a:pt x="229085" y="663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CC7D9E0-BA7B-6B9C-F21E-7C893A6E31E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Node-level Tasks</a:t>
            </a:r>
            <a:endParaRPr lang="en-HK" sz="4000"/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4033D895-CEB9-4D40-864F-9D5A4D774FD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>
            <a:extLst>
              <a:ext uri="{FF2B5EF4-FFF2-40B4-BE49-F238E27FC236}">
                <a16:creationId xmlns:a16="http://schemas.microsoft.com/office/drawing/2014/main" id="{AD3921AC-51E1-DD30-ACED-36817FB969A8}"/>
              </a:ext>
            </a:extLst>
          </p:cNvPr>
          <p:cNvSpPr txBox="1"/>
          <p:nvPr/>
        </p:nvSpPr>
        <p:spPr>
          <a:xfrm>
            <a:off x="692815" y="1233424"/>
            <a:ext cx="7285990" cy="100860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1950" marR="30480" indent="-324485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lang="en-US" sz="3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3200" b="1" spc="-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Characterize</a:t>
            </a:r>
            <a:r>
              <a:rPr lang="en-US" sz="3200" spc="-1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sz="3200" spc="-1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spc="-7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3200" spc="-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sz="3200" spc="-14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</a:t>
            </a:r>
            <a:r>
              <a:rPr lang="en-US" sz="3200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68" y="2222627"/>
            <a:ext cx="2491740" cy="10553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dirty="0">
                <a:latin typeface="Calibri"/>
                <a:cs typeface="Calibri"/>
              </a:rPr>
              <a:t>Node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degree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dirty="0">
                <a:latin typeface="Calibri"/>
                <a:cs typeface="Calibri"/>
              </a:rPr>
              <a:t>Node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centrality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8982" y="3988408"/>
            <a:ext cx="4377055" cy="1985645"/>
            <a:chOff x="3819588" y="4191063"/>
            <a:chExt cx="4377055" cy="1985645"/>
          </a:xfrm>
        </p:grpSpPr>
        <p:sp>
          <p:nvSpPr>
            <p:cNvPr id="6" name="object 6"/>
            <p:cNvSpPr/>
            <p:nvPr/>
          </p:nvSpPr>
          <p:spPr>
            <a:xfrm>
              <a:off x="3833876" y="4205351"/>
              <a:ext cx="2726055" cy="1629410"/>
            </a:xfrm>
            <a:custGeom>
              <a:avLst/>
              <a:gdLst/>
              <a:ahLst/>
              <a:cxnLst/>
              <a:rect l="l" t="t" r="r" b="b"/>
              <a:pathLst>
                <a:path w="2726054" h="1629410">
                  <a:moveTo>
                    <a:pt x="0" y="628650"/>
                  </a:moveTo>
                  <a:lnTo>
                    <a:pt x="905637" y="1456156"/>
                  </a:lnTo>
                </a:path>
                <a:path w="2726054" h="1629410">
                  <a:moveTo>
                    <a:pt x="1057275" y="1614081"/>
                  </a:moveTo>
                  <a:lnTo>
                    <a:pt x="1371091" y="57150"/>
                  </a:lnTo>
                </a:path>
                <a:path w="2726054" h="1629410">
                  <a:moveTo>
                    <a:pt x="2076450" y="905382"/>
                  </a:moveTo>
                  <a:lnTo>
                    <a:pt x="2725928" y="904875"/>
                  </a:lnTo>
                </a:path>
                <a:path w="2726054" h="1629410">
                  <a:moveTo>
                    <a:pt x="2005964" y="961898"/>
                  </a:moveTo>
                  <a:lnTo>
                    <a:pt x="1371600" y="0"/>
                  </a:lnTo>
                </a:path>
                <a:path w="2726054" h="1629410">
                  <a:moveTo>
                    <a:pt x="1057275" y="1629346"/>
                  </a:moveTo>
                  <a:lnTo>
                    <a:pt x="1847723" y="11239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72076" y="558647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8"/>
                  </a:lnTo>
                  <a:lnTo>
                    <a:pt x="136677" y="18329"/>
                  </a:lnTo>
                  <a:lnTo>
                    <a:pt x="98666" y="39835"/>
                  </a:lnTo>
                  <a:lnTo>
                    <a:pt x="65547" y="68319"/>
                  </a:lnTo>
                  <a:lnTo>
                    <a:pt x="38221" y="102845"/>
                  </a:lnTo>
                  <a:lnTo>
                    <a:pt x="17587" y="142474"/>
                  </a:lnTo>
                  <a:lnTo>
                    <a:pt x="4546" y="186271"/>
                  </a:lnTo>
                  <a:lnTo>
                    <a:pt x="0" y="233299"/>
                  </a:lnTo>
                  <a:lnTo>
                    <a:pt x="4546" y="280328"/>
                  </a:lnTo>
                  <a:lnTo>
                    <a:pt x="17587" y="324132"/>
                  </a:lnTo>
                  <a:lnTo>
                    <a:pt x="38221" y="363772"/>
                  </a:lnTo>
                  <a:lnTo>
                    <a:pt x="65547" y="398310"/>
                  </a:lnTo>
                  <a:lnTo>
                    <a:pt x="98666" y="426806"/>
                  </a:lnTo>
                  <a:lnTo>
                    <a:pt x="136677" y="448322"/>
                  </a:lnTo>
                  <a:lnTo>
                    <a:pt x="178680" y="461920"/>
                  </a:lnTo>
                  <a:lnTo>
                    <a:pt x="223774" y="466661"/>
                  </a:lnTo>
                  <a:lnTo>
                    <a:pt x="268873" y="461920"/>
                  </a:lnTo>
                  <a:lnTo>
                    <a:pt x="310890" y="448322"/>
                  </a:lnTo>
                  <a:lnTo>
                    <a:pt x="348921" y="426806"/>
                  </a:lnTo>
                  <a:lnTo>
                    <a:pt x="382063" y="398310"/>
                  </a:lnTo>
                  <a:lnTo>
                    <a:pt x="409413" y="363772"/>
                  </a:lnTo>
                  <a:lnTo>
                    <a:pt x="430067" y="324132"/>
                  </a:lnTo>
                  <a:lnTo>
                    <a:pt x="443122" y="280328"/>
                  </a:lnTo>
                  <a:lnTo>
                    <a:pt x="447675" y="233299"/>
                  </a:lnTo>
                  <a:lnTo>
                    <a:pt x="443122" y="186271"/>
                  </a:lnTo>
                  <a:lnTo>
                    <a:pt x="430067" y="142474"/>
                  </a:lnTo>
                  <a:lnTo>
                    <a:pt x="409413" y="102845"/>
                  </a:lnTo>
                  <a:lnTo>
                    <a:pt x="382063" y="68319"/>
                  </a:lnTo>
                  <a:lnTo>
                    <a:pt x="348921" y="39835"/>
                  </a:lnTo>
                  <a:lnTo>
                    <a:pt x="310890" y="18329"/>
                  </a:lnTo>
                  <a:lnTo>
                    <a:pt x="268873" y="4738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2076" y="558647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71"/>
                  </a:lnTo>
                  <a:lnTo>
                    <a:pt x="17587" y="142474"/>
                  </a:lnTo>
                  <a:lnTo>
                    <a:pt x="38221" y="102845"/>
                  </a:lnTo>
                  <a:lnTo>
                    <a:pt x="65547" y="68319"/>
                  </a:lnTo>
                  <a:lnTo>
                    <a:pt x="98666" y="39835"/>
                  </a:lnTo>
                  <a:lnTo>
                    <a:pt x="136677" y="18329"/>
                  </a:lnTo>
                  <a:lnTo>
                    <a:pt x="178680" y="4738"/>
                  </a:lnTo>
                  <a:lnTo>
                    <a:pt x="223774" y="0"/>
                  </a:lnTo>
                  <a:lnTo>
                    <a:pt x="268873" y="4738"/>
                  </a:lnTo>
                  <a:lnTo>
                    <a:pt x="310890" y="18329"/>
                  </a:lnTo>
                  <a:lnTo>
                    <a:pt x="348921" y="39835"/>
                  </a:lnTo>
                  <a:lnTo>
                    <a:pt x="382063" y="68319"/>
                  </a:lnTo>
                  <a:lnTo>
                    <a:pt x="409413" y="102845"/>
                  </a:lnTo>
                  <a:lnTo>
                    <a:pt x="430067" y="142474"/>
                  </a:lnTo>
                  <a:lnTo>
                    <a:pt x="443122" y="186271"/>
                  </a:lnTo>
                  <a:lnTo>
                    <a:pt x="447675" y="233299"/>
                  </a:lnTo>
                  <a:lnTo>
                    <a:pt x="443122" y="280328"/>
                  </a:lnTo>
                  <a:lnTo>
                    <a:pt x="430067" y="324132"/>
                  </a:lnTo>
                  <a:lnTo>
                    <a:pt x="409413" y="363772"/>
                  </a:lnTo>
                  <a:lnTo>
                    <a:pt x="382063" y="398310"/>
                  </a:lnTo>
                  <a:lnTo>
                    <a:pt x="348921" y="426806"/>
                  </a:lnTo>
                  <a:lnTo>
                    <a:pt x="310890" y="448322"/>
                  </a:lnTo>
                  <a:lnTo>
                    <a:pt x="268873" y="461920"/>
                  </a:lnTo>
                  <a:lnTo>
                    <a:pt x="223774" y="466661"/>
                  </a:lnTo>
                  <a:lnTo>
                    <a:pt x="178680" y="461920"/>
                  </a:lnTo>
                  <a:lnTo>
                    <a:pt x="136677" y="448322"/>
                  </a:lnTo>
                  <a:lnTo>
                    <a:pt x="98666" y="426806"/>
                  </a:lnTo>
                  <a:lnTo>
                    <a:pt x="65547" y="398310"/>
                  </a:lnTo>
                  <a:lnTo>
                    <a:pt x="38221" y="363772"/>
                  </a:lnTo>
                  <a:lnTo>
                    <a:pt x="17587" y="324132"/>
                  </a:lnTo>
                  <a:lnTo>
                    <a:pt x="4546" y="28032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5576" y="4519676"/>
              <a:ext cx="2176780" cy="1642745"/>
            </a:xfrm>
            <a:custGeom>
              <a:avLst/>
              <a:gdLst/>
              <a:ahLst/>
              <a:cxnLst/>
              <a:rect l="l" t="t" r="r" b="b"/>
              <a:pathLst>
                <a:path w="2176779" h="1642745">
                  <a:moveTo>
                    <a:pt x="781050" y="583311"/>
                  </a:moveTo>
                  <a:lnTo>
                    <a:pt x="2176653" y="0"/>
                  </a:lnTo>
                </a:path>
                <a:path w="2176779" h="1642745">
                  <a:moveTo>
                    <a:pt x="781050" y="590550"/>
                  </a:moveTo>
                  <a:lnTo>
                    <a:pt x="1900808" y="1069568"/>
                  </a:lnTo>
                </a:path>
                <a:path w="2176779" h="1642745">
                  <a:moveTo>
                    <a:pt x="0" y="809625"/>
                  </a:moveTo>
                  <a:lnTo>
                    <a:pt x="981201" y="16421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11009" y="5464402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7507" y="4226533"/>
            <a:ext cx="457200" cy="476250"/>
            <a:chOff x="3448113" y="4429188"/>
            <a:chExt cx="457200" cy="476250"/>
          </a:xfrm>
        </p:grpSpPr>
        <p:sp>
          <p:nvSpPr>
            <p:cNvPr id="12" name="object 12"/>
            <p:cNvSpPr/>
            <p:nvPr/>
          </p:nvSpPr>
          <p:spPr>
            <a:xfrm>
              <a:off x="3452876" y="44339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2876" y="44339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23968" y="3252660"/>
            <a:ext cx="3324225" cy="1454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85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dirty="0">
                <a:latin typeface="Calibri"/>
                <a:cs typeface="Calibri"/>
              </a:rPr>
              <a:t>Clustering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coefficient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10" dirty="0">
                <a:latin typeface="Calibri"/>
                <a:cs typeface="Calibri"/>
              </a:rPr>
              <a:t>Graphlets</a:t>
            </a:r>
            <a:endParaRPr sz="2750">
              <a:latin typeface="Calibri"/>
              <a:cs typeface="Calibri"/>
            </a:endParaRPr>
          </a:p>
          <a:p>
            <a:pPr marR="518795" algn="r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1032" y="3769333"/>
            <a:ext cx="1085850" cy="1438275"/>
            <a:chOff x="4981638" y="3971988"/>
            <a:chExt cx="1085850" cy="1438275"/>
          </a:xfrm>
        </p:grpSpPr>
        <p:sp>
          <p:nvSpPr>
            <p:cNvPr id="16" name="object 16"/>
            <p:cNvSpPr/>
            <p:nvPr/>
          </p:nvSpPr>
          <p:spPr>
            <a:xfrm>
              <a:off x="4986401" y="39767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86401" y="39767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24576" y="49387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4576" y="49387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60208" y="4809082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72182" y="4674208"/>
            <a:ext cx="447675" cy="476250"/>
            <a:chOff x="6562788" y="4876863"/>
            <a:chExt cx="447675" cy="476250"/>
          </a:xfrm>
        </p:grpSpPr>
        <p:sp>
          <p:nvSpPr>
            <p:cNvPr id="22" name="object 22"/>
            <p:cNvSpPr/>
            <p:nvPr/>
          </p:nvSpPr>
          <p:spPr>
            <a:xfrm>
              <a:off x="6567551" y="48816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67551" y="48816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4199" y="475383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24607" y="5893345"/>
            <a:ext cx="447675" cy="476250"/>
            <a:chOff x="6915213" y="6096000"/>
            <a:chExt cx="447675" cy="476250"/>
          </a:xfrm>
        </p:grpSpPr>
        <p:sp>
          <p:nvSpPr>
            <p:cNvPr id="26" name="object 26"/>
            <p:cNvSpPr/>
            <p:nvPr/>
          </p:nvSpPr>
          <p:spPr>
            <a:xfrm>
              <a:off x="6919976" y="6100762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41"/>
                  </a:lnTo>
                  <a:lnTo>
                    <a:pt x="133784" y="18339"/>
                  </a:lnTo>
                  <a:lnTo>
                    <a:pt x="96570" y="39855"/>
                  </a:lnTo>
                  <a:lnTo>
                    <a:pt x="64150" y="68351"/>
                  </a:lnTo>
                  <a:lnTo>
                    <a:pt x="37404" y="102888"/>
                  </a:lnTo>
                  <a:lnTo>
                    <a:pt x="17210" y="142528"/>
                  </a:lnTo>
                  <a:lnTo>
                    <a:pt x="4449" y="186332"/>
                  </a:lnTo>
                  <a:lnTo>
                    <a:pt x="0" y="233362"/>
                  </a:lnTo>
                  <a:lnTo>
                    <a:pt x="4449" y="280392"/>
                  </a:lnTo>
                  <a:lnTo>
                    <a:pt x="17210" y="324196"/>
                  </a:lnTo>
                  <a:lnTo>
                    <a:pt x="37404" y="363836"/>
                  </a:lnTo>
                  <a:lnTo>
                    <a:pt x="64150" y="398373"/>
                  </a:lnTo>
                  <a:lnTo>
                    <a:pt x="96570" y="426869"/>
                  </a:lnTo>
                  <a:lnTo>
                    <a:pt x="133784" y="448385"/>
                  </a:lnTo>
                  <a:lnTo>
                    <a:pt x="174912" y="461983"/>
                  </a:lnTo>
                  <a:lnTo>
                    <a:pt x="219075" y="466725"/>
                  </a:lnTo>
                  <a:lnTo>
                    <a:pt x="263201" y="461983"/>
                  </a:lnTo>
                  <a:lnTo>
                    <a:pt x="304311" y="448385"/>
                  </a:lnTo>
                  <a:lnTo>
                    <a:pt x="341523" y="426869"/>
                  </a:lnTo>
                  <a:lnTo>
                    <a:pt x="373951" y="398373"/>
                  </a:lnTo>
                  <a:lnTo>
                    <a:pt x="400712" y="363836"/>
                  </a:lnTo>
                  <a:lnTo>
                    <a:pt x="420921" y="324196"/>
                  </a:lnTo>
                  <a:lnTo>
                    <a:pt x="433695" y="280392"/>
                  </a:lnTo>
                  <a:lnTo>
                    <a:pt x="438150" y="233362"/>
                  </a:lnTo>
                  <a:lnTo>
                    <a:pt x="433695" y="186332"/>
                  </a:lnTo>
                  <a:lnTo>
                    <a:pt x="420921" y="142528"/>
                  </a:lnTo>
                  <a:lnTo>
                    <a:pt x="400712" y="102888"/>
                  </a:lnTo>
                  <a:lnTo>
                    <a:pt x="373951" y="68351"/>
                  </a:lnTo>
                  <a:lnTo>
                    <a:pt x="341523" y="39855"/>
                  </a:lnTo>
                  <a:lnTo>
                    <a:pt x="304311" y="18339"/>
                  </a:lnTo>
                  <a:lnTo>
                    <a:pt x="263201" y="4741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19976" y="6100762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362"/>
                  </a:moveTo>
                  <a:lnTo>
                    <a:pt x="4449" y="186332"/>
                  </a:lnTo>
                  <a:lnTo>
                    <a:pt x="17210" y="142528"/>
                  </a:lnTo>
                  <a:lnTo>
                    <a:pt x="37404" y="102888"/>
                  </a:lnTo>
                  <a:lnTo>
                    <a:pt x="64150" y="68351"/>
                  </a:lnTo>
                  <a:lnTo>
                    <a:pt x="96570" y="39855"/>
                  </a:lnTo>
                  <a:lnTo>
                    <a:pt x="133784" y="18339"/>
                  </a:lnTo>
                  <a:lnTo>
                    <a:pt x="174912" y="4741"/>
                  </a:lnTo>
                  <a:lnTo>
                    <a:pt x="219075" y="0"/>
                  </a:lnTo>
                  <a:lnTo>
                    <a:pt x="263201" y="4741"/>
                  </a:lnTo>
                  <a:lnTo>
                    <a:pt x="304311" y="18339"/>
                  </a:lnTo>
                  <a:lnTo>
                    <a:pt x="341523" y="39855"/>
                  </a:lnTo>
                  <a:lnTo>
                    <a:pt x="373951" y="68351"/>
                  </a:lnTo>
                  <a:lnTo>
                    <a:pt x="400712" y="102888"/>
                  </a:lnTo>
                  <a:lnTo>
                    <a:pt x="420921" y="142528"/>
                  </a:lnTo>
                  <a:lnTo>
                    <a:pt x="433695" y="186332"/>
                  </a:lnTo>
                  <a:lnTo>
                    <a:pt x="438150" y="233362"/>
                  </a:lnTo>
                  <a:lnTo>
                    <a:pt x="433695" y="280392"/>
                  </a:lnTo>
                  <a:lnTo>
                    <a:pt x="420921" y="324196"/>
                  </a:lnTo>
                  <a:lnTo>
                    <a:pt x="400712" y="363836"/>
                  </a:lnTo>
                  <a:lnTo>
                    <a:pt x="373951" y="398373"/>
                  </a:lnTo>
                  <a:lnTo>
                    <a:pt x="341523" y="426869"/>
                  </a:lnTo>
                  <a:lnTo>
                    <a:pt x="304311" y="448385"/>
                  </a:lnTo>
                  <a:lnTo>
                    <a:pt x="263201" y="461983"/>
                  </a:lnTo>
                  <a:lnTo>
                    <a:pt x="219075" y="466725"/>
                  </a:lnTo>
                  <a:lnTo>
                    <a:pt x="174912" y="461983"/>
                  </a:lnTo>
                  <a:lnTo>
                    <a:pt x="133784" y="448385"/>
                  </a:lnTo>
                  <a:lnTo>
                    <a:pt x="96570" y="426869"/>
                  </a:lnTo>
                  <a:lnTo>
                    <a:pt x="64150" y="398373"/>
                  </a:lnTo>
                  <a:lnTo>
                    <a:pt x="37404" y="363836"/>
                  </a:lnTo>
                  <a:lnTo>
                    <a:pt x="17210" y="324196"/>
                  </a:lnTo>
                  <a:lnTo>
                    <a:pt x="4449" y="280392"/>
                  </a:lnTo>
                  <a:lnTo>
                    <a:pt x="0" y="233362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57639" y="5973354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62832" y="4055083"/>
            <a:ext cx="457200" cy="476250"/>
            <a:chOff x="7953438" y="4257738"/>
            <a:chExt cx="457200" cy="476250"/>
          </a:xfrm>
        </p:grpSpPr>
        <p:sp>
          <p:nvSpPr>
            <p:cNvPr id="30" name="object 30"/>
            <p:cNvSpPr/>
            <p:nvPr/>
          </p:nvSpPr>
          <p:spPr>
            <a:xfrm>
              <a:off x="7958201" y="42625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8201" y="42625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810724" y="413852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15207" y="5150458"/>
            <a:ext cx="447675" cy="476250"/>
            <a:chOff x="7905813" y="5353113"/>
            <a:chExt cx="447675" cy="476250"/>
          </a:xfrm>
        </p:grpSpPr>
        <p:sp>
          <p:nvSpPr>
            <p:cNvPr id="34" name="object 34"/>
            <p:cNvSpPr/>
            <p:nvPr/>
          </p:nvSpPr>
          <p:spPr>
            <a:xfrm>
              <a:off x="7910576" y="53578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28"/>
                  </a:lnTo>
                  <a:lnTo>
                    <a:pt x="17210" y="324132"/>
                  </a:lnTo>
                  <a:lnTo>
                    <a:pt x="37404" y="363772"/>
                  </a:lnTo>
                  <a:lnTo>
                    <a:pt x="64150" y="398310"/>
                  </a:lnTo>
                  <a:lnTo>
                    <a:pt x="96570" y="426806"/>
                  </a:lnTo>
                  <a:lnTo>
                    <a:pt x="133784" y="448322"/>
                  </a:lnTo>
                  <a:lnTo>
                    <a:pt x="174912" y="461920"/>
                  </a:lnTo>
                  <a:lnTo>
                    <a:pt x="219075" y="466661"/>
                  </a:lnTo>
                  <a:lnTo>
                    <a:pt x="263201" y="461920"/>
                  </a:lnTo>
                  <a:lnTo>
                    <a:pt x="304311" y="448322"/>
                  </a:lnTo>
                  <a:lnTo>
                    <a:pt x="341523" y="426806"/>
                  </a:lnTo>
                  <a:lnTo>
                    <a:pt x="373951" y="398310"/>
                  </a:lnTo>
                  <a:lnTo>
                    <a:pt x="400712" y="363772"/>
                  </a:lnTo>
                  <a:lnTo>
                    <a:pt x="420921" y="324132"/>
                  </a:lnTo>
                  <a:lnTo>
                    <a:pt x="433695" y="28032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10576" y="53578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28"/>
                  </a:lnTo>
                  <a:lnTo>
                    <a:pt x="420921" y="324132"/>
                  </a:lnTo>
                  <a:lnTo>
                    <a:pt x="400712" y="363772"/>
                  </a:lnTo>
                  <a:lnTo>
                    <a:pt x="373951" y="398310"/>
                  </a:lnTo>
                  <a:lnTo>
                    <a:pt x="341523" y="426806"/>
                  </a:lnTo>
                  <a:lnTo>
                    <a:pt x="304311" y="448322"/>
                  </a:lnTo>
                  <a:lnTo>
                    <a:pt x="263201" y="461920"/>
                  </a:lnTo>
                  <a:lnTo>
                    <a:pt x="219075" y="466661"/>
                  </a:lnTo>
                  <a:lnTo>
                    <a:pt x="174912" y="461920"/>
                  </a:lnTo>
                  <a:lnTo>
                    <a:pt x="133784" y="448322"/>
                  </a:lnTo>
                  <a:lnTo>
                    <a:pt x="96570" y="426806"/>
                  </a:lnTo>
                  <a:lnTo>
                    <a:pt x="64150" y="398310"/>
                  </a:lnTo>
                  <a:lnTo>
                    <a:pt x="37404" y="363772"/>
                  </a:lnTo>
                  <a:lnTo>
                    <a:pt x="17210" y="324132"/>
                  </a:lnTo>
                  <a:lnTo>
                    <a:pt x="4449" y="28032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738969" y="5233897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71845" y="4059718"/>
            <a:ext cx="1120140" cy="323850"/>
          </a:xfrm>
          <a:custGeom>
            <a:avLst/>
            <a:gdLst/>
            <a:ahLst/>
            <a:cxnLst/>
            <a:rect l="l" t="t" r="r" b="b"/>
            <a:pathLst>
              <a:path w="1120139" h="323850">
                <a:moveTo>
                  <a:pt x="0" y="323595"/>
                </a:moveTo>
                <a:lnTo>
                  <a:pt x="1119632" y="0"/>
                </a:lnTo>
              </a:path>
            </a:pathLst>
          </a:custGeom>
          <a:ln w="285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25334" y="3228249"/>
            <a:ext cx="2618741" cy="9092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30"/>
              </a:spcBef>
            </a:pPr>
            <a:r>
              <a:rPr sz="275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2750" spc="14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750" spc="-10">
                <a:solidFill>
                  <a:srgbClr val="008000"/>
                </a:solidFill>
                <a:latin typeface="Arial"/>
                <a:cs typeface="Arial"/>
              </a:rPr>
              <a:t>feature</a:t>
            </a:r>
            <a:r>
              <a:rPr lang="en-US" sz="2750" spc="-10">
                <a:solidFill>
                  <a:srgbClr val="008000"/>
                </a:solidFill>
                <a:latin typeface="Arial"/>
                <a:cs typeface="Arial"/>
              </a:rPr>
              <a:t>?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38644" y="3635920"/>
            <a:ext cx="609600" cy="390525"/>
            <a:chOff x="5429250" y="3838575"/>
            <a:chExt cx="609600" cy="390525"/>
          </a:xfrm>
        </p:grpSpPr>
        <p:sp>
          <p:nvSpPr>
            <p:cNvPr id="40" name="object 40"/>
            <p:cNvSpPr/>
            <p:nvPr/>
          </p:nvSpPr>
          <p:spPr>
            <a:xfrm>
              <a:off x="5448300" y="3857625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471042" y="0"/>
                  </a:moveTo>
                  <a:lnTo>
                    <a:pt x="370459" y="125222"/>
                  </a:lnTo>
                  <a:lnTo>
                    <a:pt x="454278" y="125222"/>
                  </a:lnTo>
                  <a:lnTo>
                    <a:pt x="454278" y="319024"/>
                  </a:lnTo>
                  <a:lnTo>
                    <a:pt x="0" y="319024"/>
                  </a:lnTo>
                  <a:lnTo>
                    <a:pt x="0" y="352425"/>
                  </a:lnTo>
                  <a:lnTo>
                    <a:pt x="487679" y="352425"/>
                  </a:lnTo>
                  <a:lnTo>
                    <a:pt x="487679" y="125222"/>
                  </a:lnTo>
                  <a:lnTo>
                    <a:pt x="571500" y="125222"/>
                  </a:lnTo>
                  <a:lnTo>
                    <a:pt x="47104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48300" y="3857625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19024"/>
                  </a:moveTo>
                  <a:lnTo>
                    <a:pt x="454278" y="319024"/>
                  </a:lnTo>
                  <a:lnTo>
                    <a:pt x="454278" y="125222"/>
                  </a:lnTo>
                  <a:lnTo>
                    <a:pt x="370459" y="125222"/>
                  </a:lnTo>
                  <a:lnTo>
                    <a:pt x="471042" y="0"/>
                  </a:lnTo>
                  <a:lnTo>
                    <a:pt x="571500" y="125222"/>
                  </a:lnTo>
                  <a:lnTo>
                    <a:pt x="487679" y="125222"/>
                  </a:lnTo>
                  <a:lnTo>
                    <a:pt x="487679" y="352425"/>
                  </a:lnTo>
                  <a:lnTo>
                    <a:pt x="0" y="352425"/>
                  </a:lnTo>
                  <a:lnTo>
                    <a:pt x="0" y="319024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8B3F6F2-3717-BEE4-252E-B9C79103E9C5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Node-level Features: Overview</a:t>
            </a:r>
            <a:endParaRPr lang="en-HK" sz="4000"/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8FECC0D2-1A7F-4555-B8FE-98C1A60937E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7227" y="1169924"/>
            <a:ext cx="7285990" cy="148309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1950" marR="30480" indent="-324485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degree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mbria Math"/>
                <a:cs typeface="Cambria Math"/>
              </a:rPr>
              <a:t>𝑘</a:t>
            </a:r>
            <a:r>
              <a:rPr sz="3450" b="1" baseline="-16908" dirty="0">
                <a:latin typeface="Cambria Math"/>
                <a:cs typeface="Cambria Math"/>
              </a:rPr>
              <a:t>𝑣</a:t>
            </a:r>
            <a:r>
              <a:rPr sz="3450" spc="540" baseline="-16908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mbria Math"/>
                <a:cs typeface="Cambria Math"/>
              </a:rPr>
              <a:t>𝑣</a:t>
            </a:r>
            <a:r>
              <a:rPr sz="3200" spc="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edges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(neighboring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nodes)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has.</a:t>
            </a:r>
            <a:endParaRPr sz="3200">
              <a:latin typeface="Calibri"/>
              <a:cs typeface="Calibri"/>
            </a:endParaRPr>
          </a:p>
          <a:p>
            <a:pPr marL="361950" indent="-324485">
              <a:lnSpc>
                <a:spcPts val="3704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spc="-50" dirty="0">
                <a:latin typeface="Calibri"/>
                <a:cs typeface="Calibri"/>
              </a:rPr>
              <a:t>Treats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neighboring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equally.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1138" y="3702113"/>
            <a:ext cx="4377055" cy="1985645"/>
            <a:chOff x="2200338" y="3867213"/>
            <a:chExt cx="4377055" cy="1985645"/>
          </a:xfrm>
        </p:grpSpPr>
        <p:sp>
          <p:nvSpPr>
            <p:cNvPr id="5" name="object 5"/>
            <p:cNvSpPr/>
            <p:nvPr/>
          </p:nvSpPr>
          <p:spPr>
            <a:xfrm>
              <a:off x="2214626" y="3881501"/>
              <a:ext cx="2005964" cy="1629410"/>
            </a:xfrm>
            <a:custGeom>
              <a:avLst/>
              <a:gdLst/>
              <a:ahLst/>
              <a:cxnLst/>
              <a:rect l="l" t="t" r="r" b="b"/>
              <a:pathLst>
                <a:path w="2005964" h="1629410">
                  <a:moveTo>
                    <a:pt x="0" y="628650"/>
                  </a:moveTo>
                  <a:lnTo>
                    <a:pt x="905637" y="1456182"/>
                  </a:lnTo>
                </a:path>
                <a:path w="2005964" h="1629410">
                  <a:moveTo>
                    <a:pt x="1066800" y="1614043"/>
                  </a:moveTo>
                  <a:lnTo>
                    <a:pt x="1380616" y="57150"/>
                  </a:lnTo>
                </a:path>
                <a:path w="2005964" h="1629410">
                  <a:moveTo>
                    <a:pt x="2005964" y="961898"/>
                  </a:moveTo>
                  <a:lnTo>
                    <a:pt x="1371600" y="0"/>
                  </a:lnTo>
                </a:path>
                <a:path w="2005964" h="1629410">
                  <a:moveTo>
                    <a:pt x="1066800" y="1629283"/>
                  </a:moveTo>
                  <a:lnTo>
                    <a:pt x="1857248" y="11239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2826" y="526262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28"/>
                  </a:lnTo>
                  <a:lnTo>
                    <a:pt x="17587" y="324132"/>
                  </a:lnTo>
                  <a:lnTo>
                    <a:pt x="38221" y="363772"/>
                  </a:lnTo>
                  <a:lnTo>
                    <a:pt x="65547" y="398310"/>
                  </a:lnTo>
                  <a:lnTo>
                    <a:pt x="98666" y="426806"/>
                  </a:lnTo>
                  <a:lnTo>
                    <a:pt x="136677" y="448322"/>
                  </a:lnTo>
                  <a:lnTo>
                    <a:pt x="178680" y="461920"/>
                  </a:lnTo>
                  <a:lnTo>
                    <a:pt x="223774" y="466661"/>
                  </a:lnTo>
                  <a:lnTo>
                    <a:pt x="268873" y="461920"/>
                  </a:lnTo>
                  <a:lnTo>
                    <a:pt x="310890" y="448322"/>
                  </a:lnTo>
                  <a:lnTo>
                    <a:pt x="348921" y="426806"/>
                  </a:lnTo>
                  <a:lnTo>
                    <a:pt x="382063" y="398310"/>
                  </a:lnTo>
                  <a:lnTo>
                    <a:pt x="409413" y="363772"/>
                  </a:lnTo>
                  <a:lnTo>
                    <a:pt x="430067" y="324132"/>
                  </a:lnTo>
                  <a:lnTo>
                    <a:pt x="443122" y="28032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2826" y="526262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28"/>
                  </a:lnTo>
                  <a:lnTo>
                    <a:pt x="430067" y="324132"/>
                  </a:lnTo>
                  <a:lnTo>
                    <a:pt x="409413" y="363772"/>
                  </a:lnTo>
                  <a:lnTo>
                    <a:pt x="382063" y="398310"/>
                  </a:lnTo>
                  <a:lnTo>
                    <a:pt x="348921" y="426806"/>
                  </a:lnTo>
                  <a:lnTo>
                    <a:pt x="310890" y="448322"/>
                  </a:lnTo>
                  <a:lnTo>
                    <a:pt x="268873" y="461920"/>
                  </a:lnTo>
                  <a:lnTo>
                    <a:pt x="223774" y="466661"/>
                  </a:lnTo>
                  <a:lnTo>
                    <a:pt x="178680" y="461920"/>
                  </a:lnTo>
                  <a:lnTo>
                    <a:pt x="136677" y="448322"/>
                  </a:lnTo>
                  <a:lnTo>
                    <a:pt x="98666" y="426806"/>
                  </a:lnTo>
                  <a:lnTo>
                    <a:pt x="65547" y="398310"/>
                  </a:lnTo>
                  <a:lnTo>
                    <a:pt x="38221" y="363772"/>
                  </a:lnTo>
                  <a:lnTo>
                    <a:pt x="17587" y="324132"/>
                  </a:lnTo>
                  <a:lnTo>
                    <a:pt x="4546" y="28032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0601" y="4195826"/>
              <a:ext cx="2262505" cy="1642745"/>
            </a:xfrm>
            <a:custGeom>
              <a:avLst/>
              <a:gdLst/>
              <a:ahLst/>
              <a:cxnLst/>
              <a:rect l="l" t="t" r="r" b="b"/>
              <a:pathLst>
                <a:path w="2262504" h="1642745">
                  <a:moveTo>
                    <a:pt x="866775" y="583311"/>
                  </a:moveTo>
                  <a:lnTo>
                    <a:pt x="2262378" y="0"/>
                  </a:lnTo>
                </a:path>
                <a:path w="2262504" h="1642745">
                  <a:moveTo>
                    <a:pt x="866775" y="590550"/>
                  </a:moveTo>
                  <a:lnTo>
                    <a:pt x="1986534" y="1069594"/>
                  </a:lnTo>
                </a:path>
                <a:path w="2262504" h="1642745">
                  <a:moveTo>
                    <a:pt x="85725" y="809625"/>
                  </a:moveTo>
                  <a:lnTo>
                    <a:pt x="1066927" y="1642148"/>
                  </a:lnTo>
                </a:path>
                <a:path w="2262504" h="1642745">
                  <a:moveTo>
                    <a:pt x="0" y="591057"/>
                  </a:moveTo>
                  <a:lnTo>
                    <a:pt x="649477" y="5905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32404" y="5177218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9663" y="3483038"/>
            <a:ext cx="1990725" cy="933450"/>
            <a:chOff x="1828863" y="3648138"/>
            <a:chExt cx="1990725" cy="933450"/>
          </a:xfrm>
        </p:grpSpPr>
        <p:sp>
          <p:nvSpPr>
            <p:cNvPr id="11" name="object 11"/>
            <p:cNvSpPr/>
            <p:nvPr/>
          </p:nvSpPr>
          <p:spPr>
            <a:xfrm>
              <a:off x="1833626" y="41101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3626" y="41101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67151" y="36529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7151" y="36529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46728" y="35588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51363" y="4445063"/>
            <a:ext cx="447675" cy="476250"/>
            <a:chOff x="4000563" y="4610163"/>
            <a:chExt cx="447675" cy="476250"/>
          </a:xfrm>
        </p:grpSpPr>
        <p:sp>
          <p:nvSpPr>
            <p:cNvPr id="17" name="object 17"/>
            <p:cNvSpPr/>
            <p:nvPr/>
          </p:nvSpPr>
          <p:spPr>
            <a:xfrm>
              <a:off x="4005326" y="46149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5326" y="46149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81728" y="4522152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94338" y="4387913"/>
            <a:ext cx="447675" cy="476250"/>
            <a:chOff x="4943538" y="4553013"/>
            <a:chExt cx="447675" cy="476250"/>
          </a:xfrm>
        </p:grpSpPr>
        <p:sp>
          <p:nvSpPr>
            <p:cNvPr id="21" name="object 21"/>
            <p:cNvSpPr/>
            <p:nvPr/>
          </p:nvSpPr>
          <p:spPr>
            <a:xfrm>
              <a:off x="4948301" y="45577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8301" y="45577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25720" y="446690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6763" y="5607050"/>
            <a:ext cx="457200" cy="476250"/>
            <a:chOff x="5295963" y="5772150"/>
            <a:chExt cx="457200" cy="476250"/>
          </a:xfrm>
        </p:grpSpPr>
        <p:sp>
          <p:nvSpPr>
            <p:cNvPr id="25" name="object 25"/>
            <p:cNvSpPr/>
            <p:nvPr/>
          </p:nvSpPr>
          <p:spPr>
            <a:xfrm>
              <a:off x="5300726" y="5776912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41"/>
                  </a:lnTo>
                  <a:lnTo>
                    <a:pt x="136677" y="18339"/>
                  </a:lnTo>
                  <a:lnTo>
                    <a:pt x="98666" y="39855"/>
                  </a:lnTo>
                  <a:lnTo>
                    <a:pt x="65547" y="68351"/>
                  </a:lnTo>
                  <a:lnTo>
                    <a:pt x="38221" y="102888"/>
                  </a:lnTo>
                  <a:lnTo>
                    <a:pt x="17587" y="142528"/>
                  </a:lnTo>
                  <a:lnTo>
                    <a:pt x="4546" y="186332"/>
                  </a:lnTo>
                  <a:lnTo>
                    <a:pt x="0" y="233362"/>
                  </a:lnTo>
                  <a:lnTo>
                    <a:pt x="4546" y="280392"/>
                  </a:lnTo>
                  <a:lnTo>
                    <a:pt x="17587" y="324196"/>
                  </a:lnTo>
                  <a:lnTo>
                    <a:pt x="38221" y="363836"/>
                  </a:lnTo>
                  <a:lnTo>
                    <a:pt x="65547" y="398373"/>
                  </a:lnTo>
                  <a:lnTo>
                    <a:pt x="98666" y="426869"/>
                  </a:lnTo>
                  <a:lnTo>
                    <a:pt x="136677" y="448385"/>
                  </a:lnTo>
                  <a:lnTo>
                    <a:pt x="178680" y="461983"/>
                  </a:lnTo>
                  <a:lnTo>
                    <a:pt x="223774" y="466725"/>
                  </a:lnTo>
                  <a:lnTo>
                    <a:pt x="268873" y="461983"/>
                  </a:lnTo>
                  <a:lnTo>
                    <a:pt x="310890" y="448385"/>
                  </a:lnTo>
                  <a:lnTo>
                    <a:pt x="348921" y="426869"/>
                  </a:lnTo>
                  <a:lnTo>
                    <a:pt x="382063" y="398373"/>
                  </a:lnTo>
                  <a:lnTo>
                    <a:pt x="409413" y="363836"/>
                  </a:lnTo>
                  <a:lnTo>
                    <a:pt x="430067" y="324196"/>
                  </a:lnTo>
                  <a:lnTo>
                    <a:pt x="443122" y="280392"/>
                  </a:lnTo>
                  <a:lnTo>
                    <a:pt x="447675" y="233362"/>
                  </a:lnTo>
                  <a:lnTo>
                    <a:pt x="443122" y="186332"/>
                  </a:lnTo>
                  <a:lnTo>
                    <a:pt x="430067" y="142528"/>
                  </a:lnTo>
                  <a:lnTo>
                    <a:pt x="409413" y="102888"/>
                  </a:lnTo>
                  <a:lnTo>
                    <a:pt x="382063" y="68351"/>
                  </a:lnTo>
                  <a:lnTo>
                    <a:pt x="348921" y="39855"/>
                  </a:lnTo>
                  <a:lnTo>
                    <a:pt x="310890" y="18339"/>
                  </a:lnTo>
                  <a:lnTo>
                    <a:pt x="268873" y="4741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0726" y="5776912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362"/>
                  </a:moveTo>
                  <a:lnTo>
                    <a:pt x="4546" y="186332"/>
                  </a:lnTo>
                  <a:lnTo>
                    <a:pt x="17587" y="142528"/>
                  </a:lnTo>
                  <a:lnTo>
                    <a:pt x="38221" y="102888"/>
                  </a:lnTo>
                  <a:lnTo>
                    <a:pt x="65547" y="68351"/>
                  </a:lnTo>
                  <a:lnTo>
                    <a:pt x="98666" y="39855"/>
                  </a:lnTo>
                  <a:lnTo>
                    <a:pt x="136677" y="18339"/>
                  </a:lnTo>
                  <a:lnTo>
                    <a:pt x="178680" y="4741"/>
                  </a:lnTo>
                  <a:lnTo>
                    <a:pt x="223774" y="0"/>
                  </a:lnTo>
                  <a:lnTo>
                    <a:pt x="268873" y="4741"/>
                  </a:lnTo>
                  <a:lnTo>
                    <a:pt x="310890" y="18339"/>
                  </a:lnTo>
                  <a:lnTo>
                    <a:pt x="348921" y="39855"/>
                  </a:lnTo>
                  <a:lnTo>
                    <a:pt x="382063" y="68351"/>
                  </a:lnTo>
                  <a:lnTo>
                    <a:pt x="409413" y="102888"/>
                  </a:lnTo>
                  <a:lnTo>
                    <a:pt x="430067" y="142528"/>
                  </a:lnTo>
                  <a:lnTo>
                    <a:pt x="443122" y="186332"/>
                  </a:lnTo>
                  <a:lnTo>
                    <a:pt x="447675" y="233362"/>
                  </a:lnTo>
                  <a:lnTo>
                    <a:pt x="443122" y="280392"/>
                  </a:lnTo>
                  <a:lnTo>
                    <a:pt x="430067" y="324196"/>
                  </a:lnTo>
                  <a:lnTo>
                    <a:pt x="409413" y="363836"/>
                  </a:lnTo>
                  <a:lnTo>
                    <a:pt x="382063" y="398373"/>
                  </a:lnTo>
                  <a:lnTo>
                    <a:pt x="348921" y="426869"/>
                  </a:lnTo>
                  <a:lnTo>
                    <a:pt x="310890" y="448385"/>
                  </a:lnTo>
                  <a:lnTo>
                    <a:pt x="268873" y="461983"/>
                  </a:lnTo>
                  <a:lnTo>
                    <a:pt x="223774" y="466725"/>
                  </a:lnTo>
                  <a:lnTo>
                    <a:pt x="178680" y="461983"/>
                  </a:lnTo>
                  <a:lnTo>
                    <a:pt x="136677" y="448385"/>
                  </a:lnTo>
                  <a:lnTo>
                    <a:pt x="98666" y="426869"/>
                  </a:lnTo>
                  <a:lnTo>
                    <a:pt x="65547" y="398373"/>
                  </a:lnTo>
                  <a:lnTo>
                    <a:pt x="38221" y="363836"/>
                  </a:lnTo>
                  <a:lnTo>
                    <a:pt x="17587" y="324196"/>
                  </a:lnTo>
                  <a:lnTo>
                    <a:pt x="4546" y="280392"/>
                  </a:lnTo>
                  <a:lnTo>
                    <a:pt x="0" y="233362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79160" y="568610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84988" y="3768788"/>
            <a:ext cx="457200" cy="476250"/>
            <a:chOff x="6334188" y="3933888"/>
            <a:chExt cx="457200" cy="476250"/>
          </a:xfrm>
        </p:grpSpPr>
        <p:sp>
          <p:nvSpPr>
            <p:cNvPr id="29" name="object 29"/>
            <p:cNvSpPr/>
            <p:nvPr/>
          </p:nvSpPr>
          <p:spPr>
            <a:xfrm>
              <a:off x="6338951" y="39386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38951" y="39386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32626" y="385159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37363" y="4864163"/>
            <a:ext cx="447675" cy="476250"/>
            <a:chOff x="6286563" y="5029263"/>
            <a:chExt cx="447675" cy="476250"/>
          </a:xfrm>
        </p:grpSpPr>
        <p:sp>
          <p:nvSpPr>
            <p:cNvPr id="33" name="object 33"/>
            <p:cNvSpPr/>
            <p:nvPr/>
          </p:nvSpPr>
          <p:spPr>
            <a:xfrm>
              <a:off x="6291326" y="50340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91326" y="50340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460490" y="4946967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80477" y="3429635"/>
            <a:ext cx="960755" cy="88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mbria Math"/>
                <a:cs typeface="Cambria Math"/>
              </a:rPr>
              <a:t>𝑘</a:t>
            </a:r>
            <a:r>
              <a:rPr sz="2550" baseline="-17973" dirty="0">
                <a:latin typeface="Cambria Math"/>
                <a:cs typeface="Cambria Math"/>
              </a:rPr>
              <a:t>𝐴</a:t>
            </a:r>
            <a:r>
              <a:rPr sz="2550" spc="592" baseline="-179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R="47625" algn="r">
              <a:lnSpc>
                <a:spcPct val="100000"/>
              </a:lnSpc>
              <a:spcBef>
                <a:spcPts val="17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87726" y="5653404"/>
            <a:ext cx="970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𝑘</a:t>
            </a:r>
            <a:r>
              <a:rPr sz="2550" baseline="-17973" dirty="0">
                <a:latin typeface="Cambria Math"/>
                <a:cs typeface="Cambria Math"/>
              </a:rPr>
              <a:t>𝐶</a:t>
            </a:r>
            <a:r>
              <a:rPr sz="2550" spc="719" baseline="-179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18051" y="3874198"/>
            <a:ext cx="989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𝑘</a:t>
            </a:r>
            <a:r>
              <a:rPr sz="2550" baseline="-17973" dirty="0">
                <a:latin typeface="Cambria Math"/>
                <a:cs typeface="Cambria Math"/>
              </a:rPr>
              <a:t>𝐷</a:t>
            </a:r>
            <a:r>
              <a:rPr sz="2550" spc="682" baseline="-179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D91EB7-282C-6E59-B6B9-3D5D4A35267B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Node-level Features: Node Degree</a:t>
            </a:r>
            <a:endParaRPr lang="en-HK" sz="4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C0D136-4B7E-628F-7DD2-1A8A7C7354B8}"/>
              </a:ext>
            </a:extLst>
          </p:cNvPr>
          <p:cNvSpPr txBox="1"/>
          <p:nvPr/>
        </p:nvSpPr>
        <p:spPr>
          <a:xfrm>
            <a:off x="2065401" y="296581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72235" algn="ctr">
              <a:lnSpc>
                <a:spcPct val="100000"/>
              </a:lnSpc>
              <a:spcBef>
                <a:spcPts val="2310"/>
              </a:spcBef>
            </a:pPr>
            <a:r>
              <a:rPr lang="en-HK" sz="2400">
                <a:latin typeface="Cambria Math"/>
                <a:cs typeface="Cambria Math"/>
              </a:rPr>
              <a:t>𝑘</a:t>
            </a:r>
            <a:r>
              <a:rPr lang="en-HK" sz="2800" baseline="-17973">
                <a:latin typeface="Cambria Math"/>
                <a:cs typeface="Cambria Math"/>
              </a:rPr>
              <a:t>𝐵</a:t>
            </a:r>
            <a:r>
              <a:rPr lang="en-HK" sz="2800" spc="660" baseline="-17973">
                <a:latin typeface="Cambria Math"/>
                <a:cs typeface="Cambria Math"/>
              </a:rPr>
              <a:t> </a:t>
            </a:r>
            <a:r>
              <a:rPr lang="en-HK" sz="2400">
                <a:latin typeface="Cambria Math"/>
                <a:cs typeface="Cambria Math"/>
              </a:rPr>
              <a:t>=</a:t>
            </a:r>
            <a:r>
              <a:rPr lang="en-HK" sz="2400" spc="190">
                <a:latin typeface="Cambria Math"/>
                <a:cs typeface="Cambria Math"/>
              </a:rPr>
              <a:t> </a:t>
            </a:r>
            <a:r>
              <a:rPr lang="en-HK" sz="2400" spc="-50">
                <a:latin typeface="Cambria Math"/>
                <a:cs typeface="Cambria Math"/>
              </a:rPr>
              <a:t>2</a:t>
            </a:r>
            <a:endParaRPr lang="en-HK" sz="2400">
              <a:latin typeface="Cambria Math"/>
              <a:cs typeface="Cambria Math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9B79DCBE-F8CE-2698-C142-8C39BC39B25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4760" y="3824989"/>
            <a:ext cx="328930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95"/>
              </a:lnSpc>
            </a:pPr>
            <a:r>
              <a:rPr sz="2750" dirty="0">
                <a:latin typeface="Calibri"/>
                <a:cs typeface="Calibri"/>
              </a:rPr>
              <a:t>Engienvector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centrality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9988" y="3759200"/>
            <a:ext cx="3505200" cy="523875"/>
          </a:xfrm>
          <a:custGeom>
            <a:avLst/>
            <a:gdLst/>
            <a:ahLst/>
            <a:cxnLst/>
            <a:rect l="l" t="t" r="r" b="b"/>
            <a:pathLst>
              <a:path w="3505200" h="523875">
                <a:moveTo>
                  <a:pt x="3505200" y="0"/>
                </a:moveTo>
                <a:lnTo>
                  <a:pt x="0" y="0"/>
                </a:lnTo>
                <a:lnTo>
                  <a:pt x="0" y="523875"/>
                </a:lnTo>
                <a:lnTo>
                  <a:pt x="3505200" y="523875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500" y="1258569"/>
            <a:ext cx="8006080" cy="5089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7350" marR="448309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degree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counts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neighboring</a:t>
            </a:r>
            <a:r>
              <a:rPr sz="2800" spc="-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without</a:t>
            </a:r>
            <a:r>
              <a:rPr sz="2800" spc="-1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capturing</a:t>
            </a:r>
            <a:r>
              <a:rPr sz="2800" spc="-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their</a:t>
            </a:r>
            <a:r>
              <a:rPr sz="2800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importance.</a:t>
            </a:r>
            <a:br>
              <a:rPr lang="en-US" sz="2800" spc="-10">
                <a:solidFill>
                  <a:srgbClr val="C00000"/>
                </a:solidFill>
                <a:latin typeface="Calibri"/>
                <a:cs typeface="Calibri"/>
              </a:rPr>
            </a:br>
            <a:endParaRPr sz="2800">
              <a:latin typeface="Calibri"/>
              <a:cs typeface="Calibri"/>
            </a:endParaRPr>
          </a:p>
          <a:p>
            <a:pPr marL="387350" marR="55880" indent="-324485">
              <a:lnSpc>
                <a:spcPts val="3900"/>
              </a:lnSpc>
              <a:spcBef>
                <a:spcPts val="6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2800">
                <a:solidFill>
                  <a:srgbClr val="008000"/>
                </a:solidFill>
                <a:latin typeface="Calibri"/>
                <a:cs typeface="Calibri"/>
              </a:rPr>
              <a:t>Node</a:t>
            </a:r>
            <a:r>
              <a:rPr sz="2800" spc="-16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008000"/>
                </a:solidFill>
                <a:latin typeface="Calibri"/>
                <a:cs typeface="Calibri"/>
              </a:rPr>
              <a:t>centrality</a:t>
            </a:r>
            <a:r>
              <a:rPr sz="2800" spc="-7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>
                <a:latin typeface="Cambria Math"/>
                <a:cs typeface="Cambria Math"/>
              </a:rPr>
              <a:t>𝑐</a:t>
            </a:r>
            <a:r>
              <a:rPr sz="3200" baseline="-16908">
                <a:latin typeface="Cambria Math"/>
                <a:cs typeface="Cambria Math"/>
              </a:rPr>
              <a:t>𝑣</a:t>
            </a:r>
            <a:r>
              <a:rPr sz="3200" spc="622" baseline="-16908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takes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2800" spc="-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importance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2800" spc="-9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into</a:t>
            </a:r>
            <a:r>
              <a:rPr sz="2800" spc="-114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account</a:t>
            </a:r>
            <a:endParaRPr sz="2800">
              <a:latin typeface="Calibri"/>
              <a:cs typeface="Calibri"/>
            </a:endParaRPr>
          </a:p>
          <a:p>
            <a:pPr marL="387350" indent="-324485">
              <a:lnSpc>
                <a:spcPts val="369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2800" b="1" dirty="0">
                <a:latin typeface="Calibri"/>
                <a:cs typeface="Calibri"/>
              </a:rPr>
              <a:t>Different</a:t>
            </a:r>
            <a:r>
              <a:rPr sz="2800" b="1" spc="-2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ways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importance:</a:t>
            </a:r>
            <a:endParaRPr sz="2800">
              <a:latin typeface="Calibri"/>
              <a:cs typeface="Calibri"/>
            </a:endParaRPr>
          </a:p>
          <a:p>
            <a:pPr marL="687705" lvl="1" indent="-281940">
              <a:lnSpc>
                <a:spcPct val="100000"/>
              </a:lnSpc>
              <a:spcBef>
                <a:spcPts val="605"/>
              </a:spcBef>
              <a:buClr>
                <a:srgbClr val="5FB5CC"/>
              </a:buClr>
              <a:buFont typeface="Wingdings"/>
              <a:buChar char=""/>
              <a:tabLst>
                <a:tab pos="688340" algn="l"/>
              </a:tabLst>
            </a:pPr>
            <a:r>
              <a:rPr sz="2800" dirty="0">
                <a:latin typeface="Calibri"/>
                <a:cs typeface="Calibri"/>
              </a:rPr>
              <a:t>Eigenvector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centrality</a:t>
            </a:r>
            <a:endParaRPr sz="2800">
              <a:latin typeface="Calibri"/>
              <a:cs typeface="Calibri"/>
            </a:endParaRPr>
          </a:p>
          <a:p>
            <a:pPr marL="683260" lvl="1" indent="-276860">
              <a:lnSpc>
                <a:spcPct val="100000"/>
              </a:lnSpc>
              <a:spcBef>
                <a:spcPts val="890"/>
              </a:spcBef>
              <a:buClr>
                <a:srgbClr val="5FB5CC"/>
              </a:buClr>
              <a:buFont typeface="Wingdings"/>
              <a:buChar char=""/>
              <a:tabLst>
                <a:tab pos="683260" algn="l"/>
              </a:tabLst>
            </a:pPr>
            <a:r>
              <a:rPr sz="2800" dirty="0">
                <a:latin typeface="Calibri"/>
                <a:cs typeface="Calibri"/>
              </a:rPr>
              <a:t>Betweenness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centrality</a:t>
            </a:r>
            <a:endParaRPr sz="2800">
              <a:latin typeface="Calibri"/>
              <a:cs typeface="Calibri"/>
            </a:endParaRPr>
          </a:p>
          <a:p>
            <a:pPr marL="683260" lvl="1" indent="-27686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683260" algn="l"/>
              </a:tabLst>
            </a:pPr>
            <a:r>
              <a:rPr sz="2800" dirty="0">
                <a:latin typeface="Calibri"/>
                <a:cs typeface="Calibri"/>
              </a:rPr>
              <a:t>Closeness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centrality</a:t>
            </a:r>
            <a:endParaRPr sz="2800">
              <a:latin typeface="Calibri"/>
              <a:cs typeface="Calibri"/>
            </a:endParaRPr>
          </a:p>
          <a:p>
            <a:pPr marL="406400" lvl="1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tabLst>
                <a:tab pos="683260" algn="l"/>
              </a:tabLst>
            </a:pPr>
            <a:r>
              <a:rPr sz="2800">
                <a:latin typeface="Calibri"/>
                <a:cs typeface="Calibri"/>
              </a:rPr>
              <a:t>many</a:t>
            </a:r>
            <a:r>
              <a:rPr sz="2800" spc="75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others…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BCC84-9C89-D0CB-0D22-8843117B5A30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Node-level Features: Node Centrality</a:t>
            </a:r>
            <a:endParaRPr lang="en-HK" sz="400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08C4391-48E3-1256-1785-9AC7C4AF2EA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065789"/>
            <a:ext cx="7771765" cy="24987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Eigenvector</a:t>
            </a:r>
            <a:r>
              <a:rPr sz="3200" b="1" spc="-204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centrality: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𝑣</a:t>
            </a:r>
            <a:r>
              <a:rPr sz="2750" spc="125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important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if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C00000"/>
                </a:solidFill>
                <a:latin typeface="Calibri"/>
                <a:cs typeface="Calibri"/>
              </a:rPr>
              <a:t>surrounded</a:t>
            </a:r>
            <a:r>
              <a:rPr sz="2750" spc="3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75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C00000"/>
                </a:solidFill>
                <a:latin typeface="Calibri"/>
                <a:cs typeface="Calibri"/>
              </a:rPr>
              <a:t>important </a:t>
            </a:r>
            <a:r>
              <a:rPr sz="2750" dirty="0">
                <a:solidFill>
                  <a:srgbClr val="C00000"/>
                </a:solidFill>
                <a:latin typeface="Calibri"/>
                <a:cs typeface="Calibri"/>
              </a:rPr>
              <a:t>neighboring</a:t>
            </a:r>
            <a:r>
              <a:rPr sz="2750" spc="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750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𝑢</a:t>
            </a:r>
            <a:r>
              <a:rPr sz="2750" spc="254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∈</a:t>
            </a:r>
            <a:r>
              <a:rPr sz="2750" spc="120" dirty="0">
                <a:latin typeface="Cambria Math"/>
                <a:cs typeface="Cambria Math"/>
              </a:rPr>
              <a:t> </a:t>
            </a:r>
            <a:r>
              <a:rPr sz="2750" spc="45" dirty="0">
                <a:latin typeface="Cambria Math"/>
                <a:cs typeface="Cambria Math"/>
              </a:rPr>
              <a:t>𝑁(𝑣)</a:t>
            </a:r>
            <a:r>
              <a:rPr sz="2750" spc="45" dirty="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  <a:p>
            <a:pPr marL="632460" marR="14097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We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model the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centrality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𝑣</a:t>
            </a:r>
            <a:r>
              <a:rPr sz="2750" spc="120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750" spc="8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sum</a:t>
            </a:r>
            <a:r>
              <a:rPr sz="2750" spc="14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008000"/>
                </a:solidFill>
                <a:latin typeface="Calibri"/>
                <a:cs typeface="Calibri"/>
              </a:rPr>
              <a:t>of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750" spc="3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centrality</a:t>
            </a:r>
            <a:r>
              <a:rPr sz="2750" spc="1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of</a:t>
            </a:r>
            <a:r>
              <a:rPr sz="2750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neighboring</a:t>
            </a:r>
            <a:r>
              <a:rPr sz="2750" spc="2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alibri"/>
                <a:cs typeface="Calibri"/>
              </a:rPr>
              <a:t>nodes</a:t>
            </a:r>
            <a:r>
              <a:rPr sz="2750" spc="-10" dirty="0"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838" y="4186066"/>
            <a:ext cx="273303" cy="24561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28559" y="4276872"/>
            <a:ext cx="212090" cy="22860"/>
          </a:xfrm>
          <a:custGeom>
            <a:avLst/>
            <a:gdLst/>
            <a:ahLst/>
            <a:cxnLst/>
            <a:rect l="l" t="t" r="r" b="b"/>
            <a:pathLst>
              <a:path w="212089" h="22860">
                <a:moveTo>
                  <a:pt x="211962" y="0"/>
                </a:moveTo>
                <a:lnTo>
                  <a:pt x="0" y="0"/>
                </a:lnTo>
                <a:lnTo>
                  <a:pt x="0" y="22860"/>
                </a:lnTo>
                <a:lnTo>
                  <a:pt x="211962" y="22860"/>
                </a:lnTo>
                <a:lnTo>
                  <a:pt x="21196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8559" y="4205497"/>
            <a:ext cx="212090" cy="22860"/>
          </a:xfrm>
          <a:custGeom>
            <a:avLst/>
            <a:gdLst/>
            <a:ahLst/>
            <a:cxnLst/>
            <a:rect l="l" t="t" r="r" b="b"/>
            <a:pathLst>
              <a:path w="212089" h="22860">
                <a:moveTo>
                  <a:pt x="211962" y="0"/>
                </a:moveTo>
                <a:lnTo>
                  <a:pt x="0" y="0"/>
                </a:lnTo>
                <a:lnTo>
                  <a:pt x="0" y="22859"/>
                </a:lnTo>
                <a:lnTo>
                  <a:pt x="211962" y="22859"/>
                </a:lnTo>
                <a:lnTo>
                  <a:pt x="21196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4855" y="4248551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5461" y="3849009"/>
            <a:ext cx="137032" cy="2376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7394" y="4345197"/>
            <a:ext cx="177292" cy="24891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321749" y="3925716"/>
            <a:ext cx="661035" cy="941705"/>
            <a:chOff x="4552822" y="3905503"/>
            <a:chExt cx="661035" cy="941705"/>
          </a:xfrm>
        </p:grpSpPr>
        <p:sp>
          <p:nvSpPr>
            <p:cNvPr id="11" name="object 11"/>
            <p:cNvSpPr/>
            <p:nvPr/>
          </p:nvSpPr>
          <p:spPr>
            <a:xfrm>
              <a:off x="4552822" y="3905503"/>
              <a:ext cx="432434" cy="673100"/>
            </a:xfrm>
            <a:custGeom>
              <a:avLst/>
              <a:gdLst/>
              <a:ahLst/>
              <a:cxnLst/>
              <a:rect l="l" t="t" r="r" b="b"/>
              <a:pathLst>
                <a:path w="432435" h="673100">
                  <a:moveTo>
                    <a:pt x="422655" y="0"/>
                  </a:moveTo>
                  <a:lnTo>
                    <a:pt x="7112" y="0"/>
                  </a:lnTo>
                  <a:lnTo>
                    <a:pt x="7112" y="16383"/>
                  </a:lnTo>
                  <a:lnTo>
                    <a:pt x="241173" y="329057"/>
                  </a:lnTo>
                  <a:lnTo>
                    <a:pt x="0" y="655828"/>
                  </a:lnTo>
                  <a:lnTo>
                    <a:pt x="0" y="672846"/>
                  </a:lnTo>
                  <a:lnTo>
                    <a:pt x="423163" y="672846"/>
                  </a:lnTo>
                  <a:lnTo>
                    <a:pt x="431926" y="546735"/>
                  </a:lnTo>
                  <a:lnTo>
                    <a:pt x="406526" y="546735"/>
                  </a:lnTo>
                  <a:lnTo>
                    <a:pt x="402546" y="568763"/>
                  </a:lnTo>
                  <a:lnTo>
                    <a:pt x="398208" y="586470"/>
                  </a:lnTo>
                  <a:lnTo>
                    <a:pt x="375586" y="619474"/>
                  </a:lnTo>
                  <a:lnTo>
                    <a:pt x="358139" y="622935"/>
                  </a:lnTo>
                  <a:lnTo>
                    <a:pt x="59562" y="622935"/>
                  </a:lnTo>
                  <a:lnTo>
                    <a:pt x="281177" y="322199"/>
                  </a:lnTo>
                  <a:lnTo>
                    <a:pt x="281177" y="301371"/>
                  </a:lnTo>
                  <a:lnTo>
                    <a:pt x="75946" y="22606"/>
                  </a:lnTo>
                  <a:lnTo>
                    <a:pt x="347472" y="22606"/>
                  </a:lnTo>
                  <a:lnTo>
                    <a:pt x="383921" y="43942"/>
                  </a:lnTo>
                  <a:lnTo>
                    <a:pt x="397422" y="84518"/>
                  </a:lnTo>
                  <a:lnTo>
                    <a:pt x="399923" y="101854"/>
                  </a:lnTo>
                  <a:lnTo>
                    <a:pt x="422655" y="101854"/>
                  </a:lnTo>
                  <a:lnTo>
                    <a:pt x="42265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4833" y="4608829"/>
              <a:ext cx="318642" cy="23825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102929" y="4647584"/>
            <a:ext cx="515620" cy="165735"/>
            <a:chOff x="4334002" y="4627371"/>
            <a:chExt cx="515620" cy="16573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4002" y="4662042"/>
              <a:ext cx="157225" cy="1305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8914" y="4642357"/>
              <a:ext cx="123571" cy="1479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0679" y="4627371"/>
              <a:ext cx="178435" cy="1629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22973" y="5317220"/>
            <a:ext cx="7353300" cy="8572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8925" marR="5080" indent="-276860">
              <a:lnSpc>
                <a:spcPct val="100000"/>
              </a:lnSpc>
              <a:spcBef>
                <a:spcPts val="15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>
                <a:latin typeface="Calibri"/>
                <a:cs typeface="Calibri"/>
              </a:rPr>
              <a:t>Notice</a:t>
            </a:r>
            <a:r>
              <a:rPr sz="2750" spc="11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above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equation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models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centrality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00FF"/>
                </a:solidFill>
                <a:latin typeface="Calibri"/>
                <a:cs typeface="Calibri"/>
              </a:rPr>
              <a:t>recursive</a:t>
            </a:r>
            <a:r>
              <a:rPr sz="2750" spc="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00FF"/>
                </a:solidFill>
                <a:latin typeface="Calibri"/>
                <a:cs typeface="Calibri"/>
              </a:rPr>
              <a:t>manner</a:t>
            </a:r>
            <a:r>
              <a:rPr sz="2750" dirty="0">
                <a:latin typeface="Calibri"/>
                <a:cs typeface="Calibri"/>
              </a:rPr>
              <a:t>.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How</a:t>
            </a:r>
            <a:r>
              <a:rPr sz="2750" b="1" spc="8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we</a:t>
            </a:r>
            <a:r>
              <a:rPr sz="2750" b="1" spc="-8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solve</a:t>
            </a:r>
            <a:r>
              <a:rPr sz="2750" b="1" spc="-5" dirty="0">
                <a:latin typeface="Calibri"/>
                <a:cs typeface="Calibri"/>
              </a:rPr>
              <a:t> </a:t>
            </a:r>
            <a:r>
              <a:rPr sz="2750" b="1" spc="-25" dirty="0">
                <a:latin typeface="Calibri"/>
                <a:cs typeface="Calibri"/>
              </a:rPr>
              <a:t>it?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78288" y="4186066"/>
            <a:ext cx="296290" cy="2457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7A8504-4E36-B594-1361-DA8FAC26BA4F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Centrality (1)</a:t>
            </a:r>
            <a:endParaRPr lang="en-HK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2EAAD-7AD7-C449-6B44-1F064D7F0222}"/>
              </a:ext>
            </a:extLst>
          </p:cNvPr>
          <p:cNvSpPr txBox="1"/>
          <p:nvPr/>
        </p:nvSpPr>
        <p:spPr>
          <a:xfrm>
            <a:off x="2001838" y="3931661"/>
            <a:ext cx="7099300" cy="914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69210" marR="973455">
              <a:lnSpc>
                <a:spcPct val="100800"/>
              </a:lnSpc>
              <a:spcBef>
                <a:spcPts val="85"/>
              </a:spcBef>
            </a:pPr>
            <a:r>
              <a:rPr lang="en-US" sz="1800">
                <a:latin typeface="Cambria Math"/>
                <a:cs typeface="Cambria Math"/>
              </a:rPr>
              <a:t>𝜆</a:t>
            </a:r>
            <a:r>
              <a:rPr lang="en-US" sz="1800" spc="140">
                <a:latin typeface="Cambria Math"/>
                <a:cs typeface="Cambria Math"/>
              </a:rPr>
              <a:t> </a:t>
            </a:r>
            <a:r>
              <a:rPr lang="en-US" sz="1800">
                <a:latin typeface="Arial"/>
                <a:cs typeface="Arial"/>
              </a:rPr>
              <a:t>is</a:t>
            </a:r>
            <a:r>
              <a:rPr lang="en-US" sz="1800" spc="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normalization</a:t>
            </a:r>
            <a:r>
              <a:rPr lang="en-US" sz="1800" spc="-20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constant</a:t>
            </a:r>
            <a:r>
              <a:rPr lang="en-US" sz="1800" spc="-120">
                <a:latin typeface="Arial"/>
                <a:cs typeface="Arial"/>
              </a:rPr>
              <a:t> </a:t>
            </a:r>
            <a:br>
              <a:rPr lang="en-US" sz="1800" spc="-120">
                <a:latin typeface="Arial"/>
                <a:cs typeface="Arial"/>
              </a:rPr>
            </a:br>
            <a:r>
              <a:rPr lang="en-US" sz="1800">
                <a:latin typeface="Arial"/>
                <a:cs typeface="Arial"/>
              </a:rPr>
              <a:t>(it</a:t>
            </a:r>
            <a:r>
              <a:rPr lang="en-US" sz="1800" spc="2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will</a:t>
            </a:r>
            <a:r>
              <a:rPr lang="en-US" sz="1800" spc="-20">
                <a:latin typeface="Arial"/>
                <a:cs typeface="Arial"/>
              </a:rPr>
              <a:t> turn </a:t>
            </a:r>
            <a:r>
              <a:rPr lang="en-US" sz="1800">
                <a:latin typeface="Arial"/>
                <a:cs typeface="Arial"/>
              </a:rPr>
              <a:t>out</a:t>
            </a:r>
            <a:r>
              <a:rPr lang="en-US" sz="1800" spc="-2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to</a:t>
            </a:r>
            <a:r>
              <a:rPr lang="en-US" sz="1800" spc="1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be</a:t>
            </a:r>
            <a:r>
              <a:rPr lang="en-US" sz="1800" spc="-6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the</a:t>
            </a:r>
            <a:r>
              <a:rPr lang="en-US" sz="1800" spc="-60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largest</a:t>
            </a:r>
            <a:r>
              <a:rPr lang="en-US" sz="1800" spc="-1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eigenvalue</a:t>
            </a:r>
            <a:r>
              <a:rPr lang="en-US" sz="1800" spc="-60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of</a:t>
            </a:r>
            <a:r>
              <a:rPr lang="en-US" sz="1800" spc="-10">
                <a:latin typeface="Arial"/>
                <a:cs typeface="Arial"/>
              </a:rPr>
              <a:t> </a:t>
            </a:r>
            <a:r>
              <a:rPr lang="en-US" sz="1800" spc="-25">
                <a:latin typeface="Arial"/>
                <a:cs typeface="Arial"/>
              </a:rPr>
              <a:t>A)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B4BDF19A-0EDB-E720-4EAA-9014EEDDD6C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706" y="4241014"/>
            <a:ext cx="7585709" cy="22002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47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libri"/>
                <a:cs typeface="Calibri"/>
              </a:rPr>
              <a:t>We see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centrality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00FF"/>
                </a:solidFill>
                <a:latin typeface="Cambria Math"/>
                <a:cs typeface="Cambria Math"/>
              </a:rPr>
              <a:t>𝑐</a:t>
            </a:r>
            <a:r>
              <a:rPr sz="2750" spc="5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eigenvector</a:t>
            </a:r>
            <a:r>
              <a:rPr sz="275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75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0000FF"/>
                </a:solidFill>
                <a:latin typeface="Cambria Math"/>
                <a:cs typeface="Cambria Math"/>
              </a:rPr>
              <a:t>𝑨</a:t>
            </a:r>
            <a:r>
              <a:rPr sz="2750" spc="-25" dirty="0">
                <a:latin typeface="Calibri"/>
                <a:cs typeface="Calibri"/>
              </a:rPr>
              <a:t>!</a:t>
            </a:r>
            <a:endParaRPr sz="2750">
              <a:latin typeface="Calibri"/>
              <a:cs typeface="Calibri"/>
            </a:endParaRPr>
          </a:p>
          <a:p>
            <a:pPr marL="314325" marR="30480" indent="-276860">
              <a:lnSpc>
                <a:spcPts val="3080"/>
              </a:lnSpc>
              <a:spcBef>
                <a:spcPts val="66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largest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eigenvalue</a:t>
            </a:r>
            <a:r>
              <a:rPr sz="2750" spc="285" dirty="0">
                <a:latin typeface="Calibri"/>
                <a:cs typeface="Calibri"/>
              </a:rPr>
              <a:t> </a:t>
            </a:r>
            <a:r>
              <a:rPr sz="2750" spc="114" dirty="0">
                <a:solidFill>
                  <a:srgbClr val="0000FF"/>
                </a:solidFill>
                <a:latin typeface="Cambria Math"/>
                <a:cs typeface="Cambria Math"/>
              </a:rPr>
              <a:t>𝜆</a:t>
            </a:r>
            <a:r>
              <a:rPr sz="3000" spc="172" baseline="-16666" dirty="0">
                <a:solidFill>
                  <a:srgbClr val="0000FF"/>
                </a:solidFill>
                <a:latin typeface="Cambria Math"/>
                <a:cs typeface="Cambria Math"/>
              </a:rPr>
              <a:t>𝑚𝑎𝑥</a:t>
            </a:r>
            <a:r>
              <a:rPr sz="3000" spc="472" baseline="-16666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always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positive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unique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(by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Perron-</a:t>
            </a:r>
            <a:r>
              <a:rPr sz="2750" dirty="0">
                <a:latin typeface="Calibri"/>
                <a:cs typeface="Calibri"/>
              </a:rPr>
              <a:t>Frobenius</a:t>
            </a:r>
            <a:r>
              <a:rPr sz="2750" spc="3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Theorem).</a:t>
            </a:r>
            <a:endParaRPr sz="2750">
              <a:latin typeface="Calibri"/>
              <a:cs typeface="Calibri"/>
            </a:endParaRPr>
          </a:p>
          <a:p>
            <a:pPr marL="314325" marR="421640" indent="-276860">
              <a:lnSpc>
                <a:spcPts val="3000"/>
              </a:lnSpc>
              <a:spcBef>
                <a:spcPts val="66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eigenvector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spc="125" dirty="0">
                <a:solidFill>
                  <a:srgbClr val="0000FF"/>
                </a:solidFill>
                <a:latin typeface="Cambria Math"/>
                <a:cs typeface="Cambria Math"/>
              </a:rPr>
              <a:t>𝒄</a:t>
            </a:r>
            <a:r>
              <a:rPr sz="3000" spc="187" baseline="-16666" dirty="0">
                <a:solidFill>
                  <a:srgbClr val="0000FF"/>
                </a:solidFill>
                <a:latin typeface="Cambria Math"/>
                <a:cs typeface="Cambria Math"/>
              </a:rPr>
              <a:t>𝑚𝑎𝑥</a:t>
            </a:r>
            <a:r>
              <a:rPr sz="3000" spc="547" baseline="-16666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corresponding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114" dirty="0">
                <a:solidFill>
                  <a:srgbClr val="0000FF"/>
                </a:solidFill>
                <a:latin typeface="Cambria Math"/>
                <a:cs typeface="Cambria Math"/>
              </a:rPr>
              <a:t>𝜆</a:t>
            </a:r>
            <a:r>
              <a:rPr sz="3000" spc="172" baseline="-16666" dirty="0">
                <a:solidFill>
                  <a:srgbClr val="0000FF"/>
                </a:solidFill>
                <a:latin typeface="Cambria Math"/>
                <a:cs typeface="Cambria Math"/>
              </a:rPr>
              <a:t>𝑚𝑎𝑥</a:t>
            </a:r>
            <a:r>
              <a:rPr sz="3000" spc="667" baseline="-16666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centrality.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602" y="2504047"/>
            <a:ext cx="236093" cy="21310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39156" y="2520811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388" y="61722"/>
                </a:moveTo>
                <a:lnTo>
                  <a:pt x="0" y="61722"/>
                </a:lnTo>
                <a:lnTo>
                  <a:pt x="0" y="81534"/>
                </a:lnTo>
                <a:lnTo>
                  <a:pt x="183388" y="81534"/>
                </a:lnTo>
                <a:lnTo>
                  <a:pt x="183388" y="61722"/>
                </a:lnTo>
                <a:close/>
              </a:path>
              <a:path w="183514" h="81914">
                <a:moveTo>
                  <a:pt x="183388" y="0"/>
                </a:moveTo>
                <a:lnTo>
                  <a:pt x="0" y="0"/>
                </a:lnTo>
                <a:lnTo>
                  <a:pt x="0" y="19812"/>
                </a:lnTo>
                <a:lnTo>
                  <a:pt x="183388" y="19812"/>
                </a:lnTo>
                <a:lnTo>
                  <a:pt x="18338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1731" y="2553450"/>
            <a:ext cx="171450" cy="19050"/>
          </a:xfrm>
          <a:custGeom>
            <a:avLst/>
            <a:gdLst/>
            <a:ahLst/>
            <a:cxnLst/>
            <a:rect l="l" t="t" r="r" b="b"/>
            <a:pathLst>
              <a:path w="171450" h="19050">
                <a:moveTo>
                  <a:pt x="171450" y="0"/>
                </a:moveTo>
                <a:lnTo>
                  <a:pt x="0" y="0"/>
                </a:lnTo>
                <a:lnTo>
                  <a:pt x="0" y="19050"/>
                </a:lnTo>
                <a:lnTo>
                  <a:pt x="171450" y="1905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8274" y="2214488"/>
            <a:ext cx="118490" cy="2056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4016" y="2635747"/>
            <a:ext cx="153289" cy="21539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211544" y="2280147"/>
            <a:ext cx="753745" cy="807720"/>
            <a:chOff x="2238755" y="2428748"/>
            <a:chExt cx="753745" cy="807720"/>
          </a:xfrm>
        </p:grpSpPr>
        <p:sp>
          <p:nvSpPr>
            <p:cNvPr id="10" name="object 10"/>
            <p:cNvSpPr/>
            <p:nvPr/>
          </p:nvSpPr>
          <p:spPr>
            <a:xfrm>
              <a:off x="2419603" y="2428748"/>
              <a:ext cx="374015" cy="582295"/>
            </a:xfrm>
            <a:custGeom>
              <a:avLst/>
              <a:gdLst/>
              <a:ahLst/>
              <a:cxnLst/>
              <a:rect l="l" t="t" r="r" b="b"/>
              <a:pathLst>
                <a:path w="374014" h="582294">
                  <a:moveTo>
                    <a:pt x="365506" y="0"/>
                  </a:moveTo>
                  <a:lnTo>
                    <a:pt x="6095" y="0"/>
                  </a:lnTo>
                  <a:lnTo>
                    <a:pt x="6095" y="14224"/>
                  </a:lnTo>
                  <a:lnTo>
                    <a:pt x="208533" y="284606"/>
                  </a:lnTo>
                  <a:lnTo>
                    <a:pt x="0" y="567181"/>
                  </a:lnTo>
                  <a:lnTo>
                    <a:pt x="0" y="581913"/>
                  </a:lnTo>
                  <a:lnTo>
                    <a:pt x="366013" y="581913"/>
                  </a:lnTo>
                  <a:lnTo>
                    <a:pt x="373506" y="472821"/>
                  </a:lnTo>
                  <a:lnTo>
                    <a:pt x="351535" y="472821"/>
                  </a:lnTo>
                  <a:lnTo>
                    <a:pt x="348112" y="491896"/>
                  </a:lnTo>
                  <a:lnTo>
                    <a:pt x="344344" y="507222"/>
                  </a:lnTo>
                  <a:lnTo>
                    <a:pt x="317752" y="537991"/>
                  </a:lnTo>
                  <a:lnTo>
                    <a:pt x="309752" y="538734"/>
                  </a:lnTo>
                  <a:lnTo>
                    <a:pt x="51434" y="538734"/>
                  </a:lnTo>
                  <a:lnTo>
                    <a:pt x="243204" y="278638"/>
                  </a:lnTo>
                  <a:lnTo>
                    <a:pt x="243204" y="260603"/>
                  </a:lnTo>
                  <a:lnTo>
                    <a:pt x="65658" y="19557"/>
                  </a:lnTo>
                  <a:lnTo>
                    <a:pt x="300481" y="19557"/>
                  </a:lnTo>
                  <a:lnTo>
                    <a:pt x="336766" y="48043"/>
                  </a:lnTo>
                  <a:lnTo>
                    <a:pt x="345820" y="88137"/>
                  </a:lnTo>
                  <a:lnTo>
                    <a:pt x="365506" y="88137"/>
                  </a:lnTo>
                  <a:lnTo>
                    <a:pt x="3655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8755" y="3078607"/>
              <a:ext cx="133857" cy="111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2712" y="3061843"/>
              <a:ext cx="105156" cy="125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7299" y="3049016"/>
              <a:ext cx="152019" cy="1388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0720" y="3033268"/>
              <a:ext cx="271526" cy="20294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51777" y="2504047"/>
            <a:ext cx="255650" cy="2132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7237" y="1115083"/>
            <a:ext cx="7915275" cy="17456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Eigenvector</a:t>
            </a:r>
            <a:r>
              <a:rPr sz="3200" b="1" spc="-19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centrality:</a:t>
            </a:r>
            <a:endParaRPr sz="3200">
              <a:latin typeface="Calibri"/>
              <a:cs typeface="Calibri"/>
            </a:endParaRPr>
          </a:p>
          <a:p>
            <a:pPr marL="657860" lvl="1" indent="-276860">
              <a:lnSpc>
                <a:spcPct val="100000"/>
              </a:lnSpc>
              <a:spcBef>
                <a:spcPts val="440"/>
              </a:spcBef>
              <a:buClr>
                <a:srgbClr val="5FB5CC"/>
              </a:buClr>
              <a:buFont typeface="Wingdings"/>
              <a:buChar char=""/>
              <a:tabLst>
                <a:tab pos="657860" algn="l"/>
              </a:tabLst>
            </a:pPr>
            <a:r>
              <a:rPr sz="2750" dirty="0">
                <a:latin typeface="Calibri"/>
                <a:cs typeface="Calibri"/>
              </a:rPr>
              <a:t>Rewrite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recursive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equation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40" dirty="0">
                <a:latin typeface="Calibri"/>
                <a:cs typeface="Calibri"/>
              </a:rPr>
              <a:t>m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25" dirty="0">
                <a:latin typeface="Calibri"/>
                <a:cs typeface="Calibri"/>
              </a:rPr>
              <a:t>t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1085" dirty="0">
                <a:latin typeface="Calibri"/>
                <a:cs typeface="Calibri"/>
              </a:rPr>
              <a:t>x</a:t>
            </a:r>
            <a:r>
              <a:rPr sz="2700" spc="15" baseline="-3703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700" spc="37" baseline="-370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0" dirty="0">
                <a:latin typeface="Calibri"/>
                <a:cs typeface="Calibri"/>
              </a:rPr>
              <a:t>form.</a:t>
            </a:r>
            <a:endParaRPr sz="2750">
              <a:latin typeface="Calibri"/>
              <a:cs typeface="Calibri"/>
            </a:endParaRPr>
          </a:p>
          <a:p>
            <a:pPr marL="4691380">
              <a:lnSpc>
                <a:spcPct val="100000"/>
              </a:lnSpc>
              <a:spcBef>
                <a:spcPts val="2155"/>
              </a:spcBef>
            </a:pPr>
            <a:r>
              <a:rPr sz="2750" dirty="0">
                <a:solidFill>
                  <a:srgbClr val="0000FF"/>
                </a:solidFill>
                <a:latin typeface="Cambria Math"/>
                <a:cs typeface="Cambria Math"/>
              </a:rPr>
              <a:t>𝜆𝒄</a:t>
            </a:r>
            <a:r>
              <a:rPr sz="2750" spc="17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2750" spc="26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750" spc="-25" dirty="0">
                <a:solidFill>
                  <a:srgbClr val="0000FF"/>
                </a:solidFill>
                <a:latin typeface="Cambria Math"/>
                <a:cs typeface="Cambria Math"/>
              </a:rPr>
              <a:t>𝑨𝒄</a:t>
            </a:r>
            <a:endParaRPr sz="275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43145" y="2381492"/>
            <a:ext cx="952500" cy="361950"/>
            <a:chOff x="3733800" y="2581275"/>
            <a:chExt cx="952500" cy="361950"/>
          </a:xfrm>
        </p:grpSpPr>
        <p:sp>
          <p:nvSpPr>
            <p:cNvPr id="18" name="object 18"/>
            <p:cNvSpPr/>
            <p:nvPr/>
          </p:nvSpPr>
          <p:spPr>
            <a:xfrm>
              <a:off x="3752850" y="2600325"/>
              <a:ext cx="914400" cy="323850"/>
            </a:xfrm>
            <a:custGeom>
              <a:avLst/>
              <a:gdLst/>
              <a:ahLst/>
              <a:cxnLst/>
              <a:rect l="l" t="t" r="r" b="b"/>
              <a:pathLst>
                <a:path w="914400" h="323850">
                  <a:moveTo>
                    <a:pt x="752475" y="0"/>
                  </a:moveTo>
                  <a:lnTo>
                    <a:pt x="752475" y="105663"/>
                  </a:lnTo>
                  <a:lnTo>
                    <a:pt x="161925" y="105663"/>
                  </a:lnTo>
                  <a:lnTo>
                    <a:pt x="161925" y="0"/>
                  </a:lnTo>
                  <a:lnTo>
                    <a:pt x="0" y="161925"/>
                  </a:lnTo>
                  <a:lnTo>
                    <a:pt x="161925" y="323850"/>
                  </a:lnTo>
                  <a:lnTo>
                    <a:pt x="161925" y="218186"/>
                  </a:lnTo>
                  <a:lnTo>
                    <a:pt x="752475" y="218186"/>
                  </a:lnTo>
                  <a:lnTo>
                    <a:pt x="752475" y="323850"/>
                  </a:lnTo>
                  <a:lnTo>
                    <a:pt x="914400" y="161925"/>
                  </a:lnTo>
                  <a:lnTo>
                    <a:pt x="75247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2850" y="2600325"/>
              <a:ext cx="914400" cy="323850"/>
            </a:xfrm>
            <a:custGeom>
              <a:avLst/>
              <a:gdLst/>
              <a:ahLst/>
              <a:cxnLst/>
              <a:rect l="l" t="t" r="r" b="b"/>
              <a:pathLst>
                <a:path w="914400" h="323850">
                  <a:moveTo>
                    <a:pt x="0" y="161925"/>
                  </a:moveTo>
                  <a:lnTo>
                    <a:pt x="161925" y="0"/>
                  </a:lnTo>
                  <a:lnTo>
                    <a:pt x="161925" y="105663"/>
                  </a:lnTo>
                  <a:lnTo>
                    <a:pt x="752475" y="105663"/>
                  </a:lnTo>
                  <a:lnTo>
                    <a:pt x="752475" y="0"/>
                  </a:lnTo>
                  <a:lnTo>
                    <a:pt x="914400" y="161925"/>
                  </a:lnTo>
                  <a:lnTo>
                    <a:pt x="752475" y="323850"/>
                  </a:lnTo>
                  <a:lnTo>
                    <a:pt x="752475" y="218186"/>
                  </a:lnTo>
                  <a:lnTo>
                    <a:pt x="161925" y="218186"/>
                  </a:lnTo>
                  <a:lnTo>
                    <a:pt x="161925" y="323850"/>
                  </a:lnTo>
                  <a:lnTo>
                    <a:pt x="0" y="161925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83015" y="2828977"/>
            <a:ext cx="274828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latin typeface="Cambria Math"/>
                <a:cs typeface="Cambria Math"/>
              </a:rPr>
              <a:t>𝑨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Adjacency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latin typeface="Cambria Math"/>
                <a:cs typeface="Cambria Math"/>
              </a:rPr>
              <a:t>𝑨</a:t>
            </a:r>
            <a:r>
              <a:rPr sz="2250" spc="75" baseline="-16666" dirty="0">
                <a:latin typeface="Cambria Math"/>
                <a:cs typeface="Cambria Math"/>
              </a:rPr>
              <a:t>𝑢𝑣</a:t>
            </a:r>
            <a:r>
              <a:rPr sz="2000" spc="5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𝑢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𝑁(𝑣)</a:t>
            </a:r>
            <a:endParaRPr sz="2000">
              <a:latin typeface="Cambria Math"/>
              <a:cs typeface="Cambria Math"/>
            </a:endParaRPr>
          </a:p>
          <a:p>
            <a:pPr marL="3937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latin typeface="Cambria Math"/>
                <a:cs typeface="Cambria Math"/>
              </a:rPr>
              <a:t>𝒄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Centrality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  <a:p>
            <a:pPr marL="393700" indent="-343535">
              <a:lnSpc>
                <a:spcPct val="100000"/>
              </a:lnSpc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solidFill>
                  <a:srgbClr val="0000FF"/>
                </a:solidFill>
                <a:latin typeface="Cambria Math"/>
                <a:cs typeface="Cambria Math"/>
              </a:rPr>
              <a:t>𝜆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Eigenvalue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0983" y="3196896"/>
            <a:ext cx="276923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mbria Math"/>
                <a:cs typeface="Cambria Math"/>
              </a:rPr>
              <a:t>𝜆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normalization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const </a:t>
            </a:r>
            <a:r>
              <a:rPr sz="2000" dirty="0">
                <a:latin typeface="Arial"/>
                <a:cs typeface="Arial"/>
              </a:rPr>
              <a:t>(largest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eigenvalue 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4BB45-3E35-4F95-F99D-6DE265AFF88A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Centrality (1)</a:t>
            </a:r>
            <a:endParaRPr lang="en-HK" sz="4000"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D70DF799-F471-F972-CB26-DFE42198AFB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2704" y="1083933"/>
            <a:ext cx="7190740" cy="15640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Betweenness</a:t>
            </a:r>
            <a:r>
              <a:rPr sz="3200" b="1" spc="-26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centrality: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A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important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if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lies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shortest </a:t>
            </a:r>
            <a:r>
              <a:rPr sz="2750" dirty="0">
                <a:latin typeface="Calibri"/>
                <a:cs typeface="Calibri"/>
              </a:rPr>
              <a:t>paths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nodes.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922" y="3792791"/>
            <a:ext cx="16383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-10" dirty="0"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81930" y="4594288"/>
            <a:ext cx="2566670" cy="1714500"/>
            <a:chOff x="1533588" y="4695888"/>
            <a:chExt cx="2566670" cy="1714500"/>
          </a:xfrm>
        </p:grpSpPr>
        <p:sp>
          <p:nvSpPr>
            <p:cNvPr id="6" name="object 6"/>
            <p:cNvSpPr/>
            <p:nvPr/>
          </p:nvSpPr>
          <p:spPr>
            <a:xfrm>
              <a:off x="1547875" y="4710176"/>
              <a:ext cx="2538095" cy="1501140"/>
            </a:xfrm>
            <a:custGeom>
              <a:avLst/>
              <a:gdLst/>
              <a:ahLst/>
              <a:cxnLst/>
              <a:rect l="l" t="t" r="r" b="b"/>
              <a:pathLst>
                <a:path w="2538095" h="1501139">
                  <a:moveTo>
                    <a:pt x="0" y="571500"/>
                  </a:moveTo>
                  <a:lnTo>
                    <a:pt x="842772" y="1328458"/>
                  </a:lnTo>
                </a:path>
                <a:path w="2538095" h="1501139">
                  <a:moveTo>
                    <a:pt x="981075" y="1481353"/>
                  </a:moveTo>
                  <a:lnTo>
                    <a:pt x="1273048" y="57150"/>
                  </a:lnTo>
                </a:path>
                <a:path w="2538095" h="1501139">
                  <a:moveTo>
                    <a:pt x="1933575" y="829183"/>
                  </a:moveTo>
                  <a:lnTo>
                    <a:pt x="2537968" y="828675"/>
                  </a:lnTo>
                </a:path>
                <a:path w="2538095" h="1501139">
                  <a:moveTo>
                    <a:pt x="1866646" y="879894"/>
                  </a:moveTo>
                  <a:lnTo>
                    <a:pt x="1276350" y="0"/>
                  </a:lnTo>
                </a:path>
                <a:path w="2538095" h="1501139">
                  <a:moveTo>
                    <a:pt x="981075" y="1500530"/>
                  </a:moveTo>
                  <a:lnTo>
                    <a:pt x="1716659" y="10381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8925" y="5976937"/>
              <a:ext cx="409575" cy="428625"/>
            </a:xfrm>
            <a:custGeom>
              <a:avLst/>
              <a:gdLst/>
              <a:ahLst/>
              <a:cxnLst/>
              <a:rect l="l" t="t" r="r" b="b"/>
              <a:pathLst>
                <a:path w="409575" h="428625">
                  <a:moveTo>
                    <a:pt x="204724" y="0"/>
                  </a:moveTo>
                  <a:lnTo>
                    <a:pt x="157753" y="5660"/>
                  </a:lnTo>
                  <a:lnTo>
                    <a:pt x="114651" y="21782"/>
                  </a:lnTo>
                  <a:lnTo>
                    <a:pt x="76641" y="47081"/>
                  </a:lnTo>
                  <a:lnTo>
                    <a:pt x="44946" y="80269"/>
                  </a:lnTo>
                  <a:lnTo>
                    <a:pt x="20792" y="120062"/>
                  </a:lnTo>
                  <a:lnTo>
                    <a:pt x="5402" y="165171"/>
                  </a:lnTo>
                  <a:lnTo>
                    <a:pt x="0" y="214312"/>
                  </a:lnTo>
                  <a:lnTo>
                    <a:pt x="5402" y="263453"/>
                  </a:lnTo>
                  <a:lnTo>
                    <a:pt x="20792" y="308562"/>
                  </a:lnTo>
                  <a:lnTo>
                    <a:pt x="44946" y="348355"/>
                  </a:lnTo>
                  <a:lnTo>
                    <a:pt x="76641" y="381543"/>
                  </a:lnTo>
                  <a:lnTo>
                    <a:pt x="114651" y="406842"/>
                  </a:lnTo>
                  <a:lnTo>
                    <a:pt x="157753" y="422964"/>
                  </a:lnTo>
                  <a:lnTo>
                    <a:pt x="204724" y="428625"/>
                  </a:lnTo>
                  <a:lnTo>
                    <a:pt x="251701" y="422964"/>
                  </a:lnTo>
                  <a:lnTo>
                    <a:pt x="294821" y="406842"/>
                  </a:lnTo>
                  <a:lnTo>
                    <a:pt x="332856" y="381543"/>
                  </a:lnTo>
                  <a:lnTo>
                    <a:pt x="364578" y="348355"/>
                  </a:lnTo>
                  <a:lnTo>
                    <a:pt x="388757" y="308562"/>
                  </a:lnTo>
                  <a:lnTo>
                    <a:pt x="404165" y="263453"/>
                  </a:lnTo>
                  <a:lnTo>
                    <a:pt x="409575" y="214312"/>
                  </a:lnTo>
                  <a:lnTo>
                    <a:pt x="404165" y="165171"/>
                  </a:lnTo>
                  <a:lnTo>
                    <a:pt x="388757" y="120062"/>
                  </a:lnTo>
                  <a:lnTo>
                    <a:pt x="364578" y="80269"/>
                  </a:lnTo>
                  <a:lnTo>
                    <a:pt x="332856" y="47081"/>
                  </a:lnTo>
                  <a:lnTo>
                    <a:pt x="294821" y="21782"/>
                  </a:lnTo>
                  <a:lnTo>
                    <a:pt x="251701" y="5660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8925" y="5976937"/>
              <a:ext cx="409575" cy="428625"/>
            </a:xfrm>
            <a:custGeom>
              <a:avLst/>
              <a:gdLst/>
              <a:ahLst/>
              <a:cxnLst/>
              <a:rect l="l" t="t" r="r" b="b"/>
              <a:pathLst>
                <a:path w="409575" h="428625">
                  <a:moveTo>
                    <a:pt x="0" y="214312"/>
                  </a:moveTo>
                  <a:lnTo>
                    <a:pt x="5402" y="165171"/>
                  </a:lnTo>
                  <a:lnTo>
                    <a:pt x="20792" y="120062"/>
                  </a:lnTo>
                  <a:lnTo>
                    <a:pt x="44946" y="80269"/>
                  </a:lnTo>
                  <a:lnTo>
                    <a:pt x="76641" y="47081"/>
                  </a:lnTo>
                  <a:lnTo>
                    <a:pt x="114651" y="21782"/>
                  </a:lnTo>
                  <a:lnTo>
                    <a:pt x="157753" y="5660"/>
                  </a:lnTo>
                  <a:lnTo>
                    <a:pt x="204724" y="0"/>
                  </a:lnTo>
                  <a:lnTo>
                    <a:pt x="251701" y="5660"/>
                  </a:lnTo>
                  <a:lnTo>
                    <a:pt x="294821" y="21782"/>
                  </a:lnTo>
                  <a:lnTo>
                    <a:pt x="332856" y="47081"/>
                  </a:lnTo>
                  <a:lnTo>
                    <a:pt x="364578" y="80269"/>
                  </a:lnTo>
                  <a:lnTo>
                    <a:pt x="388757" y="120062"/>
                  </a:lnTo>
                  <a:lnTo>
                    <a:pt x="404165" y="165171"/>
                  </a:lnTo>
                  <a:lnTo>
                    <a:pt x="409575" y="214312"/>
                  </a:lnTo>
                  <a:lnTo>
                    <a:pt x="404165" y="263453"/>
                  </a:lnTo>
                  <a:lnTo>
                    <a:pt x="388757" y="308562"/>
                  </a:lnTo>
                  <a:lnTo>
                    <a:pt x="364578" y="348355"/>
                  </a:lnTo>
                  <a:lnTo>
                    <a:pt x="332856" y="381543"/>
                  </a:lnTo>
                  <a:lnTo>
                    <a:pt x="294821" y="406842"/>
                  </a:lnTo>
                  <a:lnTo>
                    <a:pt x="251701" y="422964"/>
                  </a:lnTo>
                  <a:lnTo>
                    <a:pt x="204724" y="428625"/>
                  </a:lnTo>
                  <a:lnTo>
                    <a:pt x="157753" y="422964"/>
                  </a:lnTo>
                  <a:lnTo>
                    <a:pt x="114651" y="406842"/>
                  </a:lnTo>
                  <a:lnTo>
                    <a:pt x="76641" y="381543"/>
                  </a:lnTo>
                  <a:lnTo>
                    <a:pt x="44946" y="348355"/>
                  </a:lnTo>
                  <a:lnTo>
                    <a:pt x="20792" y="308562"/>
                  </a:lnTo>
                  <a:lnTo>
                    <a:pt x="5402" y="263453"/>
                  </a:lnTo>
                  <a:lnTo>
                    <a:pt x="0" y="214312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87377" y="593502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9442" y="4813363"/>
            <a:ext cx="429259" cy="438150"/>
            <a:chOff x="1181100" y="4914963"/>
            <a:chExt cx="429259" cy="438150"/>
          </a:xfrm>
        </p:grpSpPr>
        <p:sp>
          <p:nvSpPr>
            <p:cNvPr id="11" name="object 11"/>
            <p:cNvSpPr/>
            <p:nvPr/>
          </p:nvSpPr>
          <p:spPr>
            <a:xfrm>
              <a:off x="1185862" y="4919726"/>
              <a:ext cx="419734" cy="428625"/>
            </a:xfrm>
            <a:custGeom>
              <a:avLst/>
              <a:gdLst/>
              <a:ahLst/>
              <a:cxnLst/>
              <a:rect l="l" t="t" r="r" b="b"/>
              <a:pathLst>
                <a:path w="419734" h="428625">
                  <a:moveTo>
                    <a:pt x="209613" y="0"/>
                  </a:moveTo>
                  <a:lnTo>
                    <a:pt x="161532" y="5656"/>
                  </a:lnTo>
                  <a:lnTo>
                    <a:pt x="117405" y="21769"/>
                  </a:lnTo>
                  <a:lnTo>
                    <a:pt x="78486" y="47056"/>
                  </a:lnTo>
                  <a:lnTo>
                    <a:pt x="46031" y="80231"/>
                  </a:lnTo>
                  <a:lnTo>
                    <a:pt x="21295" y="120011"/>
                  </a:lnTo>
                  <a:lnTo>
                    <a:pt x="5533" y="165111"/>
                  </a:lnTo>
                  <a:lnTo>
                    <a:pt x="0" y="214249"/>
                  </a:lnTo>
                  <a:lnTo>
                    <a:pt x="5533" y="263393"/>
                  </a:lnTo>
                  <a:lnTo>
                    <a:pt x="21295" y="308511"/>
                  </a:lnTo>
                  <a:lnTo>
                    <a:pt x="46031" y="348316"/>
                  </a:lnTo>
                  <a:lnTo>
                    <a:pt x="78486" y="381518"/>
                  </a:lnTo>
                  <a:lnTo>
                    <a:pt x="117405" y="406829"/>
                  </a:lnTo>
                  <a:lnTo>
                    <a:pt x="161532" y="422961"/>
                  </a:lnTo>
                  <a:lnTo>
                    <a:pt x="209613" y="428625"/>
                  </a:lnTo>
                  <a:lnTo>
                    <a:pt x="257650" y="422961"/>
                  </a:lnTo>
                  <a:lnTo>
                    <a:pt x="301753" y="406829"/>
                  </a:lnTo>
                  <a:lnTo>
                    <a:pt x="340661" y="381518"/>
                  </a:lnTo>
                  <a:lnTo>
                    <a:pt x="373116" y="348316"/>
                  </a:lnTo>
                  <a:lnTo>
                    <a:pt x="397858" y="308511"/>
                  </a:lnTo>
                  <a:lnTo>
                    <a:pt x="413627" y="263393"/>
                  </a:lnTo>
                  <a:lnTo>
                    <a:pt x="419163" y="214249"/>
                  </a:lnTo>
                  <a:lnTo>
                    <a:pt x="413627" y="165111"/>
                  </a:lnTo>
                  <a:lnTo>
                    <a:pt x="397858" y="120011"/>
                  </a:lnTo>
                  <a:lnTo>
                    <a:pt x="373116" y="80231"/>
                  </a:lnTo>
                  <a:lnTo>
                    <a:pt x="340661" y="47056"/>
                  </a:lnTo>
                  <a:lnTo>
                    <a:pt x="301753" y="21769"/>
                  </a:lnTo>
                  <a:lnTo>
                    <a:pt x="257650" y="5656"/>
                  </a:lnTo>
                  <a:lnTo>
                    <a:pt x="2096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5862" y="4919726"/>
              <a:ext cx="419734" cy="428625"/>
            </a:xfrm>
            <a:custGeom>
              <a:avLst/>
              <a:gdLst/>
              <a:ahLst/>
              <a:cxnLst/>
              <a:rect l="l" t="t" r="r" b="b"/>
              <a:pathLst>
                <a:path w="419734" h="428625">
                  <a:moveTo>
                    <a:pt x="0" y="214249"/>
                  </a:moveTo>
                  <a:lnTo>
                    <a:pt x="5533" y="165111"/>
                  </a:lnTo>
                  <a:lnTo>
                    <a:pt x="21295" y="120011"/>
                  </a:lnTo>
                  <a:lnTo>
                    <a:pt x="46031" y="80231"/>
                  </a:lnTo>
                  <a:lnTo>
                    <a:pt x="78486" y="47056"/>
                  </a:lnTo>
                  <a:lnTo>
                    <a:pt x="117405" y="21769"/>
                  </a:lnTo>
                  <a:lnTo>
                    <a:pt x="161532" y="5656"/>
                  </a:lnTo>
                  <a:lnTo>
                    <a:pt x="209613" y="0"/>
                  </a:lnTo>
                  <a:lnTo>
                    <a:pt x="257650" y="5656"/>
                  </a:lnTo>
                  <a:lnTo>
                    <a:pt x="301753" y="21769"/>
                  </a:lnTo>
                  <a:lnTo>
                    <a:pt x="340661" y="47056"/>
                  </a:lnTo>
                  <a:lnTo>
                    <a:pt x="373116" y="80231"/>
                  </a:lnTo>
                  <a:lnTo>
                    <a:pt x="397858" y="120011"/>
                  </a:lnTo>
                  <a:lnTo>
                    <a:pt x="413627" y="165111"/>
                  </a:lnTo>
                  <a:lnTo>
                    <a:pt x="419163" y="214249"/>
                  </a:lnTo>
                  <a:lnTo>
                    <a:pt x="413627" y="263393"/>
                  </a:lnTo>
                  <a:lnTo>
                    <a:pt x="397858" y="308511"/>
                  </a:lnTo>
                  <a:lnTo>
                    <a:pt x="373116" y="348316"/>
                  </a:lnTo>
                  <a:lnTo>
                    <a:pt x="340661" y="381518"/>
                  </a:lnTo>
                  <a:lnTo>
                    <a:pt x="301753" y="406829"/>
                  </a:lnTo>
                  <a:lnTo>
                    <a:pt x="257650" y="422961"/>
                  </a:lnTo>
                  <a:lnTo>
                    <a:pt x="209613" y="428625"/>
                  </a:lnTo>
                  <a:lnTo>
                    <a:pt x="161532" y="422961"/>
                  </a:lnTo>
                  <a:lnTo>
                    <a:pt x="117405" y="406829"/>
                  </a:lnTo>
                  <a:lnTo>
                    <a:pt x="78486" y="381518"/>
                  </a:lnTo>
                  <a:lnTo>
                    <a:pt x="46031" y="348316"/>
                  </a:lnTo>
                  <a:lnTo>
                    <a:pt x="21295" y="308511"/>
                  </a:lnTo>
                  <a:lnTo>
                    <a:pt x="5533" y="263393"/>
                  </a:lnTo>
                  <a:lnTo>
                    <a:pt x="0" y="2142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9870" y="487483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8255" y="4394263"/>
            <a:ext cx="428625" cy="438150"/>
            <a:chOff x="2609913" y="4495863"/>
            <a:chExt cx="428625" cy="438150"/>
          </a:xfrm>
        </p:grpSpPr>
        <p:sp>
          <p:nvSpPr>
            <p:cNvPr id="15" name="object 15"/>
            <p:cNvSpPr/>
            <p:nvPr/>
          </p:nvSpPr>
          <p:spPr>
            <a:xfrm>
              <a:off x="2614676" y="45006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209550" y="0"/>
                  </a:moveTo>
                  <a:lnTo>
                    <a:pt x="161472" y="5656"/>
                  </a:lnTo>
                  <a:lnTo>
                    <a:pt x="117354" y="21769"/>
                  </a:lnTo>
                  <a:lnTo>
                    <a:pt x="78448" y="47056"/>
                  </a:lnTo>
                  <a:lnTo>
                    <a:pt x="46006" y="80231"/>
                  </a:lnTo>
                  <a:lnTo>
                    <a:pt x="21282" y="120011"/>
                  </a:lnTo>
                  <a:lnTo>
                    <a:pt x="5529" y="165111"/>
                  </a:lnTo>
                  <a:lnTo>
                    <a:pt x="0" y="214249"/>
                  </a:lnTo>
                  <a:lnTo>
                    <a:pt x="5529" y="263393"/>
                  </a:lnTo>
                  <a:lnTo>
                    <a:pt x="21282" y="308511"/>
                  </a:lnTo>
                  <a:lnTo>
                    <a:pt x="46006" y="348316"/>
                  </a:lnTo>
                  <a:lnTo>
                    <a:pt x="78448" y="381518"/>
                  </a:lnTo>
                  <a:lnTo>
                    <a:pt x="117354" y="406829"/>
                  </a:lnTo>
                  <a:lnTo>
                    <a:pt x="161472" y="422961"/>
                  </a:lnTo>
                  <a:lnTo>
                    <a:pt x="209550" y="428625"/>
                  </a:lnTo>
                  <a:lnTo>
                    <a:pt x="257587" y="422961"/>
                  </a:lnTo>
                  <a:lnTo>
                    <a:pt x="301689" y="406829"/>
                  </a:lnTo>
                  <a:lnTo>
                    <a:pt x="340598" y="381518"/>
                  </a:lnTo>
                  <a:lnTo>
                    <a:pt x="373053" y="348316"/>
                  </a:lnTo>
                  <a:lnTo>
                    <a:pt x="397795" y="308511"/>
                  </a:lnTo>
                  <a:lnTo>
                    <a:pt x="413563" y="263393"/>
                  </a:lnTo>
                  <a:lnTo>
                    <a:pt x="419100" y="214249"/>
                  </a:lnTo>
                  <a:lnTo>
                    <a:pt x="413563" y="165111"/>
                  </a:lnTo>
                  <a:lnTo>
                    <a:pt x="397795" y="120011"/>
                  </a:lnTo>
                  <a:lnTo>
                    <a:pt x="373053" y="80231"/>
                  </a:lnTo>
                  <a:lnTo>
                    <a:pt x="340598" y="47056"/>
                  </a:lnTo>
                  <a:lnTo>
                    <a:pt x="301689" y="21769"/>
                  </a:lnTo>
                  <a:lnTo>
                    <a:pt x="257587" y="565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14676" y="45006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214249"/>
                  </a:moveTo>
                  <a:lnTo>
                    <a:pt x="5529" y="165111"/>
                  </a:lnTo>
                  <a:lnTo>
                    <a:pt x="21282" y="120011"/>
                  </a:lnTo>
                  <a:lnTo>
                    <a:pt x="46006" y="80231"/>
                  </a:lnTo>
                  <a:lnTo>
                    <a:pt x="78448" y="47056"/>
                  </a:lnTo>
                  <a:lnTo>
                    <a:pt x="117354" y="21769"/>
                  </a:lnTo>
                  <a:lnTo>
                    <a:pt x="161472" y="5656"/>
                  </a:lnTo>
                  <a:lnTo>
                    <a:pt x="209550" y="0"/>
                  </a:lnTo>
                  <a:lnTo>
                    <a:pt x="257587" y="5656"/>
                  </a:lnTo>
                  <a:lnTo>
                    <a:pt x="301689" y="21769"/>
                  </a:lnTo>
                  <a:lnTo>
                    <a:pt x="340598" y="47056"/>
                  </a:lnTo>
                  <a:lnTo>
                    <a:pt x="373053" y="80231"/>
                  </a:lnTo>
                  <a:lnTo>
                    <a:pt x="397795" y="120011"/>
                  </a:lnTo>
                  <a:lnTo>
                    <a:pt x="413563" y="165111"/>
                  </a:lnTo>
                  <a:lnTo>
                    <a:pt x="419100" y="214249"/>
                  </a:lnTo>
                  <a:lnTo>
                    <a:pt x="413563" y="263393"/>
                  </a:lnTo>
                  <a:lnTo>
                    <a:pt x="397795" y="308511"/>
                  </a:lnTo>
                  <a:lnTo>
                    <a:pt x="373053" y="348316"/>
                  </a:lnTo>
                  <a:lnTo>
                    <a:pt x="340598" y="381518"/>
                  </a:lnTo>
                  <a:lnTo>
                    <a:pt x="301689" y="406829"/>
                  </a:lnTo>
                  <a:lnTo>
                    <a:pt x="257587" y="422961"/>
                  </a:lnTo>
                  <a:lnTo>
                    <a:pt x="209550" y="428625"/>
                  </a:lnTo>
                  <a:lnTo>
                    <a:pt x="161472" y="422961"/>
                  </a:lnTo>
                  <a:lnTo>
                    <a:pt x="117354" y="406829"/>
                  </a:lnTo>
                  <a:lnTo>
                    <a:pt x="78448" y="381518"/>
                  </a:lnTo>
                  <a:lnTo>
                    <a:pt x="46006" y="348316"/>
                  </a:lnTo>
                  <a:lnTo>
                    <a:pt x="21282" y="308511"/>
                  </a:lnTo>
                  <a:lnTo>
                    <a:pt x="5529" y="263393"/>
                  </a:lnTo>
                  <a:lnTo>
                    <a:pt x="0" y="2142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79858" y="445446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48805" y="5270563"/>
            <a:ext cx="428625" cy="438150"/>
            <a:chOff x="3200463" y="5372163"/>
            <a:chExt cx="428625" cy="438150"/>
          </a:xfrm>
        </p:grpSpPr>
        <p:sp>
          <p:nvSpPr>
            <p:cNvPr id="19" name="object 19"/>
            <p:cNvSpPr/>
            <p:nvPr/>
          </p:nvSpPr>
          <p:spPr>
            <a:xfrm>
              <a:off x="3205226" y="53769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209550" y="0"/>
                  </a:moveTo>
                  <a:lnTo>
                    <a:pt x="161472" y="5656"/>
                  </a:lnTo>
                  <a:lnTo>
                    <a:pt x="117354" y="21769"/>
                  </a:lnTo>
                  <a:lnTo>
                    <a:pt x="78448" y="47056"/>
                  </a:lnTo>
                  <a:lnTo>
                    <a:pt x="46006" y="80231"/>
                  </a:lnTo>
                  <a:lnTo>
                    <a:pt x="21282" y="120011"/>
                  </a:lnTo>
                  <a:lnTo>
                    <a:pt x="5529" y="165111"/>
                  </a:lnTo>
                  <a:lnTo>
                    <a:pt x="0" y="214249"/>
                  </a:lnTo>
                  <a:lnTo>
                    <a:pt x="5529" y="263389"/>
                  </a:lnTo>
                  <a:lnTo>
                    <a:pt x="21282" y="308499"/>
                  </a:lnTo>
                  <a:lnTo>
                    <a:pt x="46006" y="348291"/>
                  </a:lnTo>
                  <a:lnTo>
                    <a:pt x="78448" y="381480"/>
                  </a:lnTo>
                  <a:lnTo>
                    <a:pt x="117354" y="406778"/>
                  </a:lnTo>
                  <a:lnTo>
                    <a:pt x="161472" y="422901"/>
                  </a:lnTo>
                  <a:lnTo>
                    <a:pt x="209550" y="428561"/>
                  </a:lnTo>
                  <a:lnTo>
                    <a:pt x="257587" y="422901"/>
                  </a:lnTo>
                  <a:lnTo>
                    <a:pt x="301689" y="406778"/>
                  </a:lnTo>
                  <a:lnTo>
                    <a:pt x="340598" y="381480"/>
                  </a:lnTo>
                  <a:lnTo>
                    <a:pt x="373053" y="348291"/>
                  </a:lnTo>
                  <a:lnTo>
                    <a:pt x="397795" y="308499"/>
                  </a:lnTo>
                  <a:lnTo>
                    <a:pt x="413563" y="263389"/>
                  </a:lnTo>
                  <a:lnTo>
                    <a:pt x="419100" y="214249"/>
                  </a:lnTo>
                  <a:lnTo>
                    <a:pt x="413563" y="165111"/>
                  </a:lnTo>
                  <a:lnTo>
                    <a:pt x="397795" y="120011"/>
                  </a:lnTo>
                  <a:lnTo>
                    <a:pt x="373053" y="80231"/>
                  </a:lnTo>
                  <a:lnTo>
                    <a:pt x="340598" y="47056"/>
                  </a:lnTo>
                  <a:lnTo>
                    <a:pt x="301689" y="21769"/>
                  </a:lnTo>
                  <a:lnTo>
                    <a:pt x="257587" y="565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5226" y="53769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214249"/>
                  </a:moveTo>
                  <a:lnTo>
                    <a:pt x="5529" y="165111"/>
                  </a:lnTo>
                  <a:lnTo>
                    <a:pt x="21282" y="120011"/>
                  </a:lnTo>
                  <a:lnTo>
                    <a:pt x="46006" y="80231"/>
                  </a:lnTo>
                  <a:lnTo>
                    <a:pt x="78448" y="47056"/>
                  </a:lnTo>
                  <a:lnTo>
                    <a:pt x="117354" y="21769"/>
                  </a:lnTo>
                  <a:lnTo>
                    <a:pt x="161472" y="5656"/>
                  </a:lnTo>
                  <a:lnTo>
                    <a:pt x="209550" y="0"/>
                  </a:lnTo>
                  <a:lnTo>
                    <a:pt x="257587" y="5656"/>
                  </a:lnTo>
                  <a:lnTo>
                    <a:pt x="301689" y="21769"/>
                  </a:lnTo>
                  <a:lnTo>
                    <a:pt x="340598" y="47056"/>
                  </a:lnTo>
                  <a:lnTo>
                    <a:pt x="373053" y="80231"/>
                  </a:lnTo>
                  <a:lnTo>
                    <a:pt x="397795" y="120011"/>
                  </a:lnTo>
                  <a:lnTo>
                    <a:pt x="413563" y="165111"/>
                  </a:lnTo>
                  <a:lnTo>
                    <a:pt x="419100" y="214249"/>
                  </a:lnTo>
                  <a:lnTo>
                    <a:pt x="413563" y="263389"/>
                  </a:lnTo>
                  <a:lnTo>
                    <a:pt x="397795" y="308499"/>
                  </a:lnTo>
                  <a:lnTo>
                    <a:pt x="373053" y="348291"/>
                  </a:lnTo>
                  <a:lnTo>
                    <a:pt x="340598" y="381480"/>
                  </a:lnTo>
                  <a:lnTo>
                    <a:pt x="301689" y="406778"/>
                  </a:lnTo>
                  <a:lnTo>
                    <a:pt x="257587" y="422901"/>
                  </a:lnTo>
                  <a:lnTo>
                    <a:pt x="209550" y="428561"/>
                  </a:lnTo>
                  <a:lnTo>
                    <a:pt x="161472" y="422901"/>
                  </a:lnTo>
                  <a:lnTo>
                    <a:pt x="117354" y="406778"/>
                  </a:lnTo>
                  <a:lnTo>
                    <a:pt x="78448" y="381480"/>
                  </a:lnTo>
                  <a:lnTo>
                    <a:pt x="46006" y="348291"/>
                  </a:lnTo>
                  <a:lnTo>
                    <a:pt x="21282" y="308499"/>
                  </a:lnTo>
                  <a:lnTo>
                    <a:pt x="5529" y="263389"/>
                  </a:lnTo>
                  <a:lnTo>
                    <a:pt x="0" y="2142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70662" y="533558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25105" y="5222938"/>
            <a:ext cx="428625" cy="438150"/>
            <a:chOff x="4076763" y="5324538"/>
            <a:chExt cx="428625" cy="438150"/>
          </a:xfrm>
        </p:grpSpPr>
        <p:sp>
          <p:nvSpPr>
            <p:cNvPr id="23" name="object 23"/>
            <p:cNvSpPr/>
            <p:nvPr/>
          </p:nvSpPr>
          <p:spPr>
            <a:xfrm>
              <a:off x="4081526" y="5329301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209550" y="0"/>
                  </a:moveTo>
                  <a:lnTo>
                    <a:pt x="161472" y="5656"/>
                  </a:lnTo>
                  <a:lnTo>
                    <a:pt x="117354" y="21769"/>
                  </a:lnTo>
                  <a:lnTo>
                    <a:pt x="78448" y="47056"/>
                  </a:lnTo>
                  <a:lnTo>
                    <a:pt x="46006" y="80231"/>
                  </a:lnTo>
                  <a:lnTo>
                    <a:pt x="21282" y="120011"/>
                  </a:lnTo>
                  <a:lnTo>
                    <a:pt x="5529" y="165111"/>
                  </a:lnTo>
                  <a:lnTo>
                    <a:pt x="0" y="214249"/>
                  </a:lnTo>
                  <a:lnTo>
                    <a:pt x="5529" y="263389"/>
                  </a:lnTo>
                  <a:lnTo>
                    <a:pt x="21282" y="308499"/>
                  </a:lnTo>
                  <a:lnTo>
                    <a:pt x="46006" y="348291"/>
                  </a:lnTo>
                  <a:lnTo>
                    <a:pt x="78448" y="381480"/>
                  </a:lnTo>
                  <a:lnTo>
                    <a:pt x="117354" y="406778"/>
                  </a:lnTo>
                  <a:lnTo>
                    <a:pt x="161472" y="422901"/>
                  </a:lnTo>
                  <a:lnTo>
                    <a:pt x="209550" y="428561"/>
                  </a:lnTo>
                  <a:lnTo>
                    <a:pt x="257587" y="422901"/>
                  </a:lnTo>
                  <a:lnTo>
                    <a:pt x="301689" y="406778"/>
                  </a:lnTo>
                  <a:lnTo>
                    <a:pt x="340598" y="381480"/>
                  </a:lnTo>
                  <a:lnTo>
                    <a:pt x="373053" y="348291"/>
                  </a:lnTo>
                  <a:lnTo>
                    <a:pt x="397795" y="308499"/>
                  </a:lnTo>
                  <a:lnTo>
                    <a:pt x="413563" y="263389"/>
                  </a:lnTo>
                  <a:lnTo>
                    <a:pt x="419100" y="214249"/>
                  </a:lnTo>
                  <a:lnTo>
                    <a:pt x="413563" y="165111"/>
                  </a:lnTo>
                  <a:lnTo>
                    <a:pt x="397795" y="120011"/>
                  </a:lnTo>
                  <a:lnTo>
                    <a:pt x="373053" y="80231"/>
                  </a:lnTo>
                  <a:lnTo>
                    <a:pt x="340598" y="47056"/>
                  </a:lnTo>
                  <a:lnTo>
                    <a:pt x="301689" y="21769"/>
                  </a:lnTo>
                  <a:lnTo>
                    <a:pt x="257587" y="565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81526" y="5329301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214249"/>
                  </a:moveTo>
                  <a:lnTo>
                    <a:pt x="5529" y="165111"/>
                  </a:lnTo>
                  <a:lnTo>
                    <a:pt x="21282" y="120011"/>
                  </a:lnTo>
                  <a:lnTo>
                    <a:pt x="46006" y="80231"/>
                  </a:lnTo>
                  <a:lnTo>
                    <a:pt x="78448" y="47056"/>
                  </a:lnTo>
                  <a:lnTo>
                    <a:pt x="117354" y="21769"/>
                  </a:lnTo>
                  <a:lnTo>
                    <a:pt x="161472" y="5656"/>
                  </a:lnTo>
                  <a:lnTo>
                    <a:pt x="209550" y="0"/>
                  </a:lnTo>
                  <a:lnTo>
                    <a:pt x="257587" y="5656"/>
                  </a:lnTo>
                  <a:lnTo>
                    <a:pt x="301689" y="21769"/>
                  </a:lnTo>
                  <a:lnTo>
                    <a:pt x="340598" y="47056"/>
                  </a:lnTo>
                  <a:lnTo>
                    <a:pt x="373053" y="80231"/>
                  </a:lnTo>
                  <a:lnTo>
                    <a:pt x="397795" y="120011"/>
                  </a:lnTo>
                  <a:lnTo>
                    <a:pt x="413563" y="165111"/>
                  </a:lnTo>
                  <a:lnTo>
                    <a:pt x="419100" y="214249"/>
                  </a:lnTo>
                  <a:lnTo>
                    <a:pt x="413563" y="263389"/>
                  </a:lnTo>
                  <a:lnTo>
                    <a:pt x="397795" y="308499"/>
                  </a:lnTo>
                  <a:lnTo>
                    <a:pt x="373053" y="348291"/>
                  </a:lnTo>
                  <a:lnTo>
                    <a:pt x="340598" y="381480"/>
                  </a:lnTo>
                  <a:lnTo>
                    <a:pt x="301689" y="406778"/>
                  </a:lnTo>
                  <a:lnTo>
                    <a:pt x="257587" y="422901"/>
                  </a:lnTo>
                  <a:lnTo>
                    <a:pt x="209550" y="428561"/>
                  </a:lnTo>
                  <a:lnTo>
                    <a:pt x="161472" y="422901"/>
                  </a:lnTo>
                  <a:lnTo>
                    <a:pt x="117354" y="406778"/>
                  </a:lnTo>
                  <a:lnTo>
                    <a:pt x="78448" y="381480"/>
                  </a:lnTo>
                  <a:lnTo>
                    <a:pt x="46006" y="348291"/>
                  </a:lnTo>
                  <a:lnTo>
                    <a:pt x="21282" y="308499"/>
                  </a:lnTo>
                  <a:lnTo>
                    <a:pt x="5529" y="263389"/>
                  </a:lnTo>
                  <a:lnTo>
                    <a:pt x="0" y="2142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49120" y="5285104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32586" y="4157979"/>
            <a:ext cx="3504501" cy="1113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𝑐</a:t>
            </a:r>
            <a:r>
              <a:rPr sz="2550" baseline="-17973" dirty="0">
                <a:solidFill>
                  <a:srgbClr val="008000"/>
                </a:solidFill>
                <a:latin typeface="Cambria Math"/>
                <a:cs typeface="Cambria Math"/>
              </a:rPr>
              <a:t>𝐴</a:t>
            </a:r>
            <a:r>
              <a:rPr sz="2550" spc="592" baseline="-17973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𝑐</a:t>
            </a:r>
            <a:r>
              <a:rPr sz="2550" baseline="-17973" dirty="0">
                <a:solidFill>
                  <a:srgbClr val="008000"/>
                </a:solidFill>
                <a:latin typeface="Cambria Math"/>
                <a:cs typeface="Cambria Math"/>
              </a:rPr>
              <a:t>𝐵</a:t>
            </a:r>
            <a:r>
              <a:rPr sz="2550" spc="555" baseline="-17973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𝑐</a:t>
            </a:r>
            <a:r>
              <a:rPr sz="2550" baseline="-17973" dirty="0">
                <a:solidFill>
                  <a:srgbClr val="008000"/>
                </a:solidFill>
                <a:latin typeface="Cambria Math"/>
                <a:cs typeface="Cambria Math"/>
              </a:rPr>
              <a:t>𝐸</a:t>
            </a:r>
            <a:r>
              <a:rPr sz="2550" spc="652" baseline="-17973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400" spc="12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spc="-50">
                <a:solidFill>
                  <a:srgbClr val="008000"/>
                </a:solidFill>
                <a:latin typeface="Cambria Math"/>
                <a:cs typeface="Cambria Math"/>
              </a:rPr>
              <a:t>0</a:t>
            </a:r>
            <a:endParaRPr lang="en-US" sz="2400" spc="-50">
              <a:solidFill>
                <a:srgbClr val="008000"/>
              </a:solidFill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>
                <a:solidFill>
                  <a:srgbClr val="008000"/>
                </a:solidFill>
                <a:latin typeface="Cambria Math"/>
                <a:cs typeface="Cambria Math"/>
              </a:rPr>
              <a:t>𝑐</a:t>
            </a:r>
            <a:r>
              <a:rPr sz="2550" baseline="-17973">
                <a:solidFill>
                  <a:srgbClr val="008000"/>
                </a:solidFill>
                <a:latin typeface="Cambria Math"/>
                <a:cs typeface="Cambria Math"/>
              </a:rPr>
              <a:t>𝐶</a:t>
            </a:r>
            <a:r>
              <a:rPr sz="2550" spc="97" baseline="-17973">
                <a:solidFill>
                  <a:srgbClr val="008000"/>
                </a:solidFill>
                <a:latin typeface="Cambria Math"/>
                <a:cs typeface="Cambria Math"/>
              </a:rPr>
              <a:t>  </a:t>
            </a:r>
            <a:r>
              <a:rPr sz="240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400" spc="6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spc="-50">
                <a:solidFill>
                  <a:srgbClr val="008000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70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(A-</a:t>
            </a:r>
            <a:r>
              <a:rPr sz="24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-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B,</a:t>
            </a:r>
            <a:r>
              <a:rPr sz="24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A-</a:t>
            </a:r>
            <a:r>
              <a:rPr sz="24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-D,</a:t>
            </a:r>
            <a:r>
              <a:rPr sz="2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A-</a:t>
            </a:r>
            <a:r>
              <a:rPr sz="24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-D-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20152" y="5627368"/>
            <a:ext cx="344551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𝑐</a:t>
            </a:r>
            <a:r>
              <a:rPr sz="2550" baseline="-17973" dirty="0">
                <a:solidFill>
                  <a:srgbClr val="008000"/>
                </a:solidFill>
                <a:latin typeface="Cambria Math"/>
                <a:cs typeface="Cambria Math"/>
              </a:rPr>
              <a:t>𝐷</a:t>
            </a:r>
            <a:r>
              <a:rPr sz="2550" spc="719" baseline="-17973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400" spc="7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008000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65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(A-C-</a:t>
            </a:r>
            <a:r>
              <a:rPr sz="24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-E,</a:t>
            </a:r>
            <a:r>
              <a:rPr sz="2400" spc="-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B-</a:t>
            </a:r>
            <a:r>
              <a:rPr sz="24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-E,</a:t>
            </a:r>
            <a:r>
              <a:rPr sz="240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C-</a:t>
            </a:r>
            <a:r>
              <a:rPr sz="24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-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E)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598" y="3138650"/>
            <a:ext cx="236092" cy="213233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222152" y="3155540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261" y="61722"/>
                </a:moveTo>
                <a:lnTo>
                  <a:pt x="0" y="61722"/>
                </a:lnTo>
                <a:lnTo>
                  <a:pt x="0" y="81534"/>
                </a:lnTo>
                <a:lnTo>
                  <a:pt x="183261" y="81534"/>
                </a:lnTo>
                <a:lnTo>
                  <a:pt x="183261" y="61722"/>
                </a:lnTo>
                <a:close/>
              </a:path>
              <a:path w="183514" h="81914">
                <a:moveTo>
                  <a:pt x="183261" y="0"/>
                </a:moveTo>
                <a:lnTo>
                  <a:pt x="0" y="0"/>
                </a:lnTo>
                <a:lnTo>
                  <a:pt x="0" y="19812"/>
                </a:lnTo>
                <a:lnTo>
                  <a:pt x="183261" y="19812"/>
                </a:lnTo>
                <a:lnTo>
                  <a:pt x="183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18087" y="2914875"/>
            <a:ext cx="374015" cy="582295"/>
          </a:xfrm>
          <a:custGeom>
            <a:avLst/>
            <a:gdLst/>
            <a:ahLst/>
            <a:cxnLst/>
            <a:rect l="l" t="t" r="r" b="b"/>
            <a:pathLst>
              <a:path w="374014" h="582295">
                <a:moveTo>
                  <a:pt x="365632" y="0"/>
                </a:moveTo>
                <a:lnTo>
                  <a:pt x="6223" y="0"/>
                </a:lnTo>
                <a:lnTo>
                  <a:pt x="6223" y="14097"/>
                </a:lnTo>
                <a:lnTo>
                  <a:pt x="208533" y="284607"/>
                </a:lnTo>
                <a:lnTo>
                  <a:pt x="0" y="567182"/>
                </a:lnTo>
                <a:lnTo>
                  <a:pt x="0" y="581914"/>
                </a:lnTo>
                <a:lnTo>
                  <a:pt x="366013" y="581914"/>
                </a:lnTo>
                <a:lnTo>
                  <a:pt x="373633" y="472821"/>
                </a:lnTo>
                <a:lnTo>
                  <a:pt x="351536" y="472821"/>
                </a:lnTo>
                <a:lnTo>
                  <a:pt x="348130" y="491843"/>
                </a:lnTo>
                <a:lnTo>
                  <a:pt x="344392" y="507174"/>
                </a:lnTo>
                <a:lnTo>
                  <a:pt x="317823" y="537973"/>
                </a:lnTo>
                <a:lnTo>
                  <a:pt x="309752" y="538734"/>
                </a:lnTo>
                <a:lnTo>
                  <a:pt x="51562" y="538734"/>
                </a:lnTo>
                <a:lnTo>
                  <a:pt x="243205" y="278638"/>
                </a:lnTo>
                <a:lnTo>
                  <a:pt x="243205" y="260604"/>
                </a:lnTo>
                <a:lnTo>
                  <a:pt x="65658" y="19431"/>
                </a:lnTo>
                <a:lnTo>
                  <a:pt x="300481" y="19431"/>
                </a:lnTo>
                <a:lnTo>
                  <a:pt x="336893" y="48025"/>
                </a:lnTo>
                <a:lnTo>
                  <a:pt x="345948" y="88137"/>
                </a:lnTo>
                <a:lnTo>
                  <a:pt x="365632" y="88137"/>
                </a:lnTo>
                <a:lnTo>
                  <a:pt x="365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586134" y="3539716"/>
            <a:ext cx="650240" cy="136525"/>
            <a:chOff x="1906397" y="3645408"/>
            <a:chExt cx="650240" cy="13652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397" y="3670300"/>
              <a:ext cx="94360" cy="11125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999" y="3656838"/>
              <a:ext cx="123317" cy="12001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3224" y="3670300"/>
              <a:ext cx="113030" cy="1111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9273" y="3656838"/>
              <a:ext cx="123317" cy="1200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8405" y="3645408"/>
              <a:ext cx="77724" cy="136144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2295301" y="3188053"/>
            <a:ext cx="6181725" cy="19050"/>
          </a:xfrm>
          <a:custGeom>
            <a:avLst/>
            <a:gdLst/>
            <a:ahLst/>
            <a:cxnLst/>
            <a:rect l="l" t="t" r="r" b="b"/>
            <a:pathLst>
              <a:path w="6181725" h="19050">
                <a:moveTo>
                  <a:pt x="6181725" y="0"/>
                </a:moveTo>
                <a:lnTo>
                  <a:pt x="0" y="0"/>
                </a:lnTo>
                <a:lnTo>
                  <a:pt x="0" y="19050"/>
                </a:lnTo>
                <a:lnTo>
                  <a:pt x="6181725" y="19050"/>
                </a:lnTo>
                <a:lnTo>
                  <a:pt x="6181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1685" y="2851503"/>
            <a:ext cx="155956" cy="203200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512598" y="2839691"/>
            <a:ext cx="1193165" cy="282575"/>
            <a:chOff x="2832861" y="2945383"/>
            <a:chExt cx="1193165" cy="282575"/>
          </a:xfrm>
        </p:grpSpPr>
        <p:sp>
          <p:nvSpPr>
            <p:cNvPr id="40" name="object 40"/>
            <p:cNvSpPr/>
            <p:nvPr/>
          </p:nvSpPr>
          <p:spPr>
            <a:xfrm>
              <a:off x="2832861" y="2945383"/>
              <a:ext cx="94615" cy="282575"/>
            </a:xfrm>
            <a:custGeom>
              <a:avLst/>
              <a:gdLst/>
              <a:ahLst/>
              <a:cxnLst/>
              <a:rect l="l" t="t" r="r" b="b"/>
              <a:pathLst>
                <a:path w="94614" h="282575">
                  <a:moveTo>
                    <a:pt x="90043" y="0"/>
                  </a:moveTo>
                  <a:lnTo>
                    <a:pt x="51641" y="18097"/>
                  </a:lnTo>
                  <a:lnTo>
                    <a:pt x="23240" y="49529"/>
                  </a:lnTo>
                  <a:lnTo>
                    <a:pt x="5810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281"/>
                  </a:lnTo>
                  <a:lnTo>
                    <a:pt x="69514" y="274943"/>
                  </a:lnTo>
                  <a:lnTo>
                    <a:pt x="90043" y="282320"/>
                  </a:lnTo>
                  <a:lnTo>
                    <a:pt x="93599" y="270890"/>
                  </a:lnTo>
                  <a:lnTo>
                    <a:pt x="77531" y="263773"/>
                  </a:lnTo>
                  <a:lnTo>
                    <a:pt x="63642" y="253857"/>
                  </a:lnTo>
                  <a:lnTo>
                    <a:pt x="35210" y="207601"/>
                  </a:lnTo>
                  <a:lnTo>
                    <a:pt x="26828" y="164635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753" y="28352"/>
                  </a:lnTo>
                  <a:lnTo>
                    <a:pt x="94106" y="11429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3384" y="2947542"/>
              <a:ext cx="1072134" cy="215265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3773073" y="2841850"/>
            <a:ext cx="695960" cy="276860"/>
          </a:xfrm>
          <a:custGeom>
            <a:avLst/>
            <a:gdLst/>
            <a:ahLst/>
            <a:cxnLst/>
            <a:rect l="l" t="t" r="r" b="b"/>
            <a:pathLst>
              <a:path w="695960" h="276860">
                <a:moveTo>
                  <a:pt x="276879" y="81534"/>
                </a:moveTo>
                <a:lnTo>
                  <a:pt x="236092" y="81534"/>
                </a:lnTo>
                <a:lnTo>
                  <a:pt x="241808" y="82931"/>
                </a:lnTo>
                <a:lnTo>
                  <a:pt x="246125" y="85725"/>
                </a:lnTo>
                <a:lnTo>
                  <a:pt x="258445" y="112903"/>
                </a:lnTo>
                <a:lnTo>
                  <a:pt x="258445" y="132842"/>
                </a:lnTo>
                <a:lnTo>
                  <a:pt x="238273" y="134413"/>
                </a:lnTo>
                <a:lnTo>
                  <a:pt x="220805" y="137223"/>
                </a:lnTo>
                <a:lnTo>
                  <a:pt x="184521" y="153102"/>
                </a:lnTo>
                <a:lnTo>
                  <a:pt x="172465" y="180212"/>
                </a:lnTo>
                <a:lnTo>
                  <a:pt x="172465" y="187071"/>
                </a:lnTo>
                <a:lnTo>
                  <a:pt x="173989" y="193294"/>
                </a:lnTo>
                <a:lnTo>
                  <a:pt x="177037" y="198501"/>
                </a:lnTo>
                <a:lnTo>
                  <a:pt x="180086" y="203835"/>
                </a:lnTo>
                <a:lnTo>
                  <a:pt x="184530" y="208026"/>
                </a:lnTo>
                <a:lnTo>
                  <a:pt x="190246" y="210947"/>
                </a:lnTo>
                <a:lnTo>
                  <a:pt x="196087" y="213868"/>
                </a:lnTo>
                <a:lnTo>
                  <a:pt x="202691" y="215265"/>
                </a:lnTo>
                <a:lnTo>
                  <a:pt x="218821" y="215265"/>
                </a:lnTo>
                <a:lnTo>
                  <a:pt x="250766" y="198501"/>
                </a:lnTo>
                <a:lnTo>
                  <a:pt x="217804" y="198501"/>
                </a:lnTo>
                <a:lnTo>
                  <a:pt x="213740" y="197866"/>
                </a:lnTo>
                <a:lnTo>
                  <a:pt x="198120" y="182118"/>
                </a:lnTo>
                <a:lnTo>
                  <a:pt x="198235" y="175514"/>
                </a:lnTo>
                <a:lnTo>
                  <a:pt x="232028" y="147224"/>
                </a:lnTo>
                <a:lnTo>
                  <a:pt x="258445" y="145034"/>
                </a:lnTo>
                <a:lnTo>
                  <a:pt x="283845" y="145034"/>
                </a:lnTo>
                <a:lnTo>
                  <a:pt x="283745" y="112903"/>
                </a:lnTo>
                <a:lnTo>
                  <a:pt x="283579" y="107213"/>
                </a:lnTo>
                <a:lnTo>
                  <a:pt x="282765" y="99298"/>
                </a:lnTo>
                <a:lnTo>
                  <a:pt x="281380" y="92596"/>
                </a:lnTo>
                <a:lnTo>
                  <a:pt x="279400" y="87122"/>
                </a:lnTo>
                <a:lnTo>
                  <a:pt x="276879" y="81534"/>
                </a:lnTo>
                <a:close/>
              </a:path>
              <a:path w="695960" h="276860">
                <a:moveTo>
                  <a:pt x="284777" y="191008"/>
                </a:moveTo>
                <a:lnTo>
                  <a:pt x="258699" y="191008"/>
                </a:lnTo>
                <a:lnTo>
                  <a:pt x="260985" y="191643"/>
                </a:lnTo>
                <a:lnTo>
                  <a:pt x="260223" y="212852"/>
                </a:lnTo>
                <a:lnTo>
                  <a:pt x="300989" y="212852"/>
                </a:lnTo>
                <a:lnTo>
                  <a:pt x="300989" y="205612"/>
                </a:lnTo>
                <a:lnTo>
                  <a:pt x="296672" y="204470"/>
                </a:lnTo>
                <a:lnTo>
                  <a:pt x="293497" y="203327"/>
                </a:lnTo>
                <a:lnTo>
                  <a:pt x="285496" y="194691"/>
                </a:lnTo>
                <a:lnTo>
                  <a:pt x="284777" y="191008"/>
                </a:lnTo>
                <a:close/>
              </a:path>
              <a:path w="695960" h="276860">
                <a:moveTo>
                  <a:pt x="283845" y="145034"/>
                </a:moveTo>
                <a:lnTo>
                  <a:pt x="258445" y="145034"/>
                </a:lnTo>
                <a:lnTo>
                  <a:pt x="258445" y="170942"/>
                </a:lnTo>
                <a:lnTo>
                  <a:pt x="256921" y="176022"/>
                </a:lnTo>
                <a:lnTo>
                  <a:pt x="250825" y="186182"/>
                </a:lnTo>
                <a:lnTo>
                  <a:pt x="246507" y="190246"/>
                </a:lnTo>
                <a:lnTo>
                  <a:pt x="240918" y="193548"/>
                </a:lnTo>
                <a:lnTo>
                  <a:pt x="235458" y="196850"/>
                </a:lnTo>
                <a:lnTo>
                  <a:pt x="229362" y="198501"/>
                </a:lnTo>
                <a:lnTo>
                  <a:pt x="250766" y="198501"/>
                </a:lnTo>
                <a:lnTo>
                  <a:pt x="252337" y="197177"/>
                </a:lnTo>
                <a:lnTo>
                  <a:pt x="258699" y="191008"/>
                </a:lnTo>
                <a:lnTo>
                  <a:pt x="284777" y="191008"/>
                </a:lnTo>
                <a:lnTo>
                  <a:pt x="284479" y="189484"/>
                </a:lnTo>
                <a:lnTo>
                  <a:pt x="284150" y="187071"/>
                </a:lnTo>
                <a:lnTo>
                  <a:pt x="284035" y="182118"/>
                </a:lnTo>
                <a:lnTo>
                  <a:pt x="283962" y="180212"/>
                </a:lnTo>
                <a:lnTo>
                  <a:pt x="283845" y="145034"/>
                </a:lnTo>
                <a:close/>
              </a:path>
              <a:path w="695960" h="276860">
                <a:moveTo>
                  <a:pt x="252222" y="68072"/>
                </a:moveTo>
                <a:lnTo>
                  <a:pt x="235838" y="68072"/>
                </a:lnTo>
                <a:lnTo>
                  <a:pt x="229362" y="68707"/>
                </a:lnTo>
                <a:lnTo>
                  <a:pt x="187049" y="83083"/>
                </a:lnTo>
                <a:lnTo>
                  <a:pt x="180212" y="86614"/>
                </a:lnTo>
                <a:lnTo>
                  <a:pt x="180212" y="105918"/>
                </a:lnTo>
                <a:lnTo>
                  <a:pt x="199643" y="105918"/>
                </a:lnTo>
                <a:lnTo>
                  <a:pt x="202057" y="97790"/>
                </a:lnTo>
                <a:lnTo>
                  <a:pt x="205612" y="91694"/>
                </a:lnTo>
                <a:lnTo>
                  <a:pt x="215011" y="83566"/>
                </a:lnTo>
                <a:lnTo>
                  <a:pt x="221234" y="81534"/>
                </a:lnTo>
                <a:lnTo>
                  <a:pt x="276879" y="81534"/>
                </a:lnTo>
                <a:lnTo>
                  <a:pt x="276478" y="80645"/>
                </a:lnTo>
                <a:lnTo>
                  <a:pt x="272034" y="75946"/>
                </a:lnTo>
                <a:lnTo>
                  <a:pt x="266064" y="72771"/>
                </a:lnTo>
                <a:lnTo>
                  <a:pt x="260096" y="69723"/>
                </a:lnTo>
                <a:lnTo>
                  <a:pt x="252222" y="68072"/>
                </a:lnTo>
                <a:close/>
              </a:path>
              <a:path w="695960" h="276860">
                <a:moveTo>
                  <a:pt x="43941" y="69342"/>
                </a:moveTo>
                <a:lnTo>
                  <a:pt x="34925" y="69342"/>
                </a:lnTo>
                <a:lnTo>
                  <a:pt x="0" y="70612"/>
                </a:lnTo>
                <a:lnTo>
                  <a:pt x="0" y="78486"/>
                </a:lnTo>
                <a:lnTo>
                  <a:pt x="4445" y="79375"/>
                </a:lnTo>
                <a:lnTo>
                  <a:pt x="7620" y="80264"/>
                </a:lnTo>
                <a:lnTo>
                  <a:pt x="16877" y="89749"/>
                </a:lnTo>
                <a:lnTo>
                  <a:pt x="17399" y="91312"/>
                </a:lnTo>
                <a:lnTo>
                  <a:pt x="17684" y="93218"/>
                </a:lnTo>
                <a:lnTo>
                  <a:pt x="17790" y="94107"/>
                </a:lnTo>
                <a:lnTo>
                  <a:pt x="17928" y="97155"/>
                </a:lnTo>
                <a:lnTo>
                  <a:pt x="18161" y="99949"/>
                </a:lnTo>
                <a:lnTo>
                  <a:pt x="18252" y="246253"/>
                </a:lnTo>
                <a:lnTo>
                  <a:pt x="15239" y="262001"/>
                </a:lnTo>
                <a:lnTo>
                  <a:pt x="14097" y="264033"/>
                </a:lnTo>
                <a:lnTo>
                  <a:pt x="1397" y="269621"/>
                </a:lnTo>
                <a:lnTo>
                  <a:pt x="1397" y="276860"/>
                </a:lnTo>
                <a:lnTo>
                  <a:pt x="62102" y="276860"/>
                </a:lnTo>
                <a:lnTo>
                  <a:pt x="62102" y="269621"/>
                </a:lnTo>
                <a:lnTo>
                  <a:pt x="57403" y="268605"/>
                </a:lnTo>
                <a:lnTo>
                  <a:pt x="53975" y="267589"/>
                </a:lnTo>
                <a:lnTo>
                  <a:pt x="51815" y="266319"/>
                </a:lnTo>
                <a:lnTo>
                  <a:pt x="49657" y="265176"/>
                </a:lnTo>
                <a:lnTo>
                  <a:pt x="48005" y="263652"/>
                </a:lnTo>
                <a:lnTo>
                  <a:pt x="46862" y="261747"/>
                </a:lnTo>
                <a:lnTo>
                  <a:pt x="45720" y="259969"/>
                </a:lnTo>
                <a:lnTo>
                  <a:pt x="44958" y="257429"/>
                </a:lnTo>
                <a:lnTo>
                  <a:pt x="44576" y="254254"/>
                </a:lnTo>
                <a:lnTo>
                  <a:pt x="44068" y="251079"/>
                </a:lnTo>
                <a:lnTo>
                  <a:pt x="43814" y="246253"/>
                </a:lnTo>
                <a:lnTo>
                  <a:pt x="43814" y="208407"/>
                </a:lnTo>
                <a:lnTo>
                  <a:pt x="110938" y="208407"/>
                </a:lnTo>
                <a:lnTo>
                  <a:pt x="114046" y="206883"/>
                </a:lnTo>
                <a:lnTo>
                  <a:pt x="118697" y="203581"/>
                </a:lnTo>
                <a:lnTo>
                  <a:pt x="72262" y="203581"/>
                </a:lnTo>
                <a:lnTo>
                  <a:pt x="66801" y="202692"/>
                </a:lnTo>
                <a:lnTo>
                  <a:pt x="43916" y="170068"/>
                </a:lnTo>
                <a:lnTo>
                  <a:pt x="43814" y="115824"/>
                </a:lnTo>
                <a:lnTo>
                  <a:pt x="44703" y="112014"/>
                </a:lnTo>
                <a:lnTo>
                  <a:pt x="46354" y="108331"/>
                </a:lnTo>
                <a:lnTo>
                  <a:pt x="47878" y="104775"/>
                </a:lnTo>
                <a:lnTo>
                  <a:pt x="50800" y="100965"/>
                </a:lnTo>
                <a:lnTo>
                  <a:pt x="54990" y="96901"/>
                </a:lnTo>
                <a:lnTo>
                  <a:pt x="57785" y="94107"/>
                </a:lnTo>
                <a:lnTo>
                  <a:pt x="44323" y="94107"/>
                </a:lnTo>
                <a:lnTo>
                  <a:pt x="42037" y="93599"/>
                </a:lnTo>
                <a:lnTo>
                  <a:pt x="43941" y="69342"/>
                </a:lnTo>
                <a:close/>
              </a:path>
              <a:path w="695960" h="276860">
                <a:moveTo>
                  <a:pt x="110938" y="208407"/>
                </a:moveTo>
                <a:lnTo>
                  <a:pt x="43814" y="208407"/>
                </a:lnTo>
                <a:lnTo>
                  <a:pt x="48767" y="210566"/>
                </a:lnTo>
                <a:lnTo>
                  <a:pt x="54228" y="212217"/>
                </a:lnTo>
                <a:lnTo>
                  <a:pt x="60198" y="213487"/>
                </a:lnTo>
                <a:lnTo>
                  <a:pt x="66166" y="214630"/>
                </a:lnTo>
                <a:lnTo>
                  <a:pt x="72771" y="215265"/>
                </a:lnTo>
                <a:lnTo>
                  <a:pt x="80137" y="215265"/>
                </a:lnTo>
                <a:lnTo>
                  <a:pt x="89614" y="214741"/>
                </a:lnTo>
                <a:lnTo>
                  <a:pt x="98425" y="213169"/>
                </a:lnTo>
                <a:lnTo>
                  <a:pt x="106568" y="210550"/>
                </a:lnTo>
                <a:lnTo>
                  <a:pt x="110938" y="208407"/>
                </a:lnTo>
                <a:close/>
              </a:path>
              <a:path w="695960" h="276860">
                <a:moveTo>
                  <a:pt x="129459" y="86106"/>
                </a:moveTo>
                <a:lnTo>
                  <a:pt x="81025" y="86106"/>
                </a:lnTo>
                <a:lnTo>
                  <a:pt x="95954" y="89749"/>
                </a:lnTo>
                <a:lnTo>
                  <a:pt x="106632" y="100679"/>
                </a:lnTo>
                <a:lnTo>
                  <a:pt x="113047" y="118895"/>
                </a:lnTo>
                <a:lnTo>
                  <a:pt x="115188" y="144399"/>
                </a:lnTo>
                <a:lnTo>
                  <a:pt x="114617" y="158144"/>
                </a:lnTo>
                <a:lnTo>
                  <a:pt x="100925" y="195115"/>
                </a:lnTo>
                <a:lnTo>
                  <a:pt x="78993" y="203581"/>
                </a:lnTo>
                <a:lnTo>
                  <a:pt x="118697" y="203581"/>
                </a:lnTo>
                <a:lnTo>
                  <a:pt x="141239" y="163052"/>
                </a:lnTo>
                <a:lnTo>
                  <a:pt x="143128" y="140462"/>
                </a:lnTo>
                <a:lnTo>
                  <a:pt x="142297" y="123815"/>
                </a:lnTo>
                <a:lnTo>
                  <a:pt x="139811" y="109299"/>
                </a:lnTo>
                <a:lnTo>
                  <a:pt x="135680" y="96901"/>
                </a:lnTo>
                <a:lnTo>
                  <a:pt x="129921" y="86614"/>
                </a:lnTo>
                <a:lnTo>
                  <a:pt x="129459" y="86106"/>
                </a:lnTo>
                <a:close/>
              </a:path>
              <a:path w="695960" h="276860">
                <a:moveTo>
                  <a:pt x="92201" y="68199"/>
                </a:moveTo>
                <a:lnTo>
                  <a:pt x="88264" y="68199"/>
                </a:lnTo>
                <a:lnTo>
                  <a:pt x="84454" y="68707"/>
                </a:lnTo>
                <a:lnTo>
                  <a:pt x="58927" y="80518"/>
                </a:lnTo>
                <a:lnTo>
                  <a:pt x="55245" y="83312"/>
                </a:lnTo>
                <a:lnTo>
                  <a:pt x="50418" y="87884"/>
                </a:lnTo>
                <a:lnTo>
                  <a:pt x="44323" y="94107"/>
                </a:lnTo>
                <a:lnTo>
                  <a:pt x="57785" y="94107"/>
                </a:lnTo>
                <a:lnTo>
                  <a:pt x="58674" y="93218"/>
                </a:lnTo>
                <a:lnTo>
                  <a:pt x="62611" y="90424"/>
                </a:lnTo>
                <a:lnTo>
                  <a:pt x="66675" y="88773"/>
                </a:lnTo>
                <a:lnTo>
                  <a:pt x="70738" y="86995"/>
                </a:lnTo>
                <a:lnTo>
                  <a:pt x="75437" y="86106"/>
                </a:lnTo>
                <a:lnTo>
                  <a:pt x="129459" y="86106"/>
                </a:lnTo>
                <a:lnTo>
                  <a:pt x="122634" y="78593"/>
                </a:lnTo>
                <a:lnTo>
                  <a:pt x="113918" y="72834"/>
                </a:lnTo>
                <a:lnTo>
                  <a:pt x="103774" y="69361"/>
                </a:lnTo>
                <a:lnTo>
                  <a:pt x="92201" y="68199"/>
                </a:lnTo>
                <a:close/>
              </a:path>
              <a:path w="695960" h="276860">
                <a:moveTo>
                  <a:pt x="608202" y="177546"/>
                </a:moveTo>
                <a:lnTo>
                  <a:pt x="593598" y="177546"/>
                </a:lnTo>
                <a:lnTo>
                  <a:pt x="593598" y="208534"/>
                </a:lnTo>
                <a:lnTo>
                  <a:pt x="632460" y="215265"/>
                </a:lnTo>
                <a:lnTo>
                  <a:pt x="648715" y="215265"/>
                </a:lnTo>
                <a:lnTo>
                  <a:pt x="680085" y="205740"/>
                </a:lnTo>
                <a:lnTo>
                  <a:pt x="683240" y="203581"/>
                </a:lnTo>
                <a:lnTo>
                  <a:pt x="632587" y="203581"/>
                </a:lnTo>
                <a:lnTo>
                  <a:pt x="625348" y="201422"/>
                </a:lnTo>
                <a:lnTo>
                  <a:pt x="620140" y="197358"/>
                </a:lnTo>
                <a:lnTo>
                  <a:pt x="614807" y="193294"/>
                </a:lnTo>
                <a:lnTo>
                  <a:pt x="610870" y="186562"/>
                </a:lnTo>
                <a:lnTo>
                  <a:pt x="608202" y="177546"/>
                </a:lnTo>
                <a:close/>
              </a:path>
              <a:path w="695960" h="276860">
                <a:moveTo>
                  <a:pt x="658367" y="68072"/>
                </a:moveTo>
                <a:lnTo>
                  <a:pt x="651763" y="68072"/>
                </a:lnTo>
                <a:lnTo>
                  <a:pt x="643643" y="68379"/>
                </a:lnTo>
                <a:lnTo>
                  <a:pt x="598932" y="92583"/>
                </a:lnTo>
                <a:lnTo>
                  <a:pt x="596773" y="99695"/>
                </a:lnTo>
                <a:lnTo>
                  <a:pt x="596773" y="114427"/>
                </a:lnTo>
                <a:lnTo>
                  <a:pt x="598297" y="120269"/>
                </a:lnTo>
                <a:lnTo>
                  <a:pt x="601472" y="125095"/>
                </a:lnTo>
                <a:lnTo>
                  <a:pt x="604520" y="129921"/>
                </a:lnTo>
                <a:lnTo>
                  <a:pt x="608838" y="134239"/>
                </a:lnTo>
                <a:lnTo>
                  <a:pt x="619760" y="141351"/>
                </a:lnTo>
                <a:lnTo>
                  <a:pt x="626999" y="145034"/>
                </a:lnTo>
                <a:lnTo>
                  <a:pt x="636015" y="148717"/>
                </a:lnTo>
                <a:lnTo>
                  <a:pt x="646557" y="153289"/>
                </a:lnTo>
                <a:lnTo>
                  <a:pt x="667258" y="168148"/>
                </a:lnTo>
                <a:lnTo>
                  <a:pt x="669289" y="171323"/>
                </a:lnTo>
                <a:lnTo>
                  <a:pt x="670305" y="175387"/>
                </a:lnTo>
                <a:lnTo>
                  <a:pt x="670305" y="184912"/>
                </a:lnTo>
                <a:lnTo>
                  <a:pt x="645413" y="203581"/>
                </a:lnTo>
                <a:lnTo>
                  <a:pt x="683240" y="203581"/>
                </a:lnTo>
                <a:lnTo>
                  <a:pt x="684911" y="202437"/>
                </a:lnTo>
                <a:lnTo>
                  <a:pt x="688721" y="197993"/>
                </a:lnTo>
                <a:lnTo>
                  <a:pt x="694054" y="187325"/>
                </a:lnTo>
                <a:lnTo>
                  <a:pt x="695451" y="180721"/>
                </a:lnTo>
                <a:lnTo>
                  <a:pt x="695451" y="166116"/>
                </a:lnTo>
                <a:lnTo>
                  <a:pt x="667765" y="136874"/>
                </a:lnTo>
                <a:lnTo>
                  <a:pt x="644271" y="126365"/>
                </a:lnTo>
                <a:lnTo>
                  <a:pt x="637286" y="122936"/>
                </a:lnTo>
                <a:lnTo>
                  <a:pt x="621791" y="105283"/>
                </a:lnTo>
                <a:lnTo>
                  <a:pt x="621791" y="94234"/>
                </a:lnTo>
                <a:lnTo>
                  <a:pt x="624077" y="89154"/>
                </a:lnTo>
                <a:lnTo>
                  <a:pt x="628776" y="85471"/>
                </a:lnTo>
                <a:lnTo>
                  <a:pt x="633476" y="81661"/>
                </a:lnTo>
                <a:lnTo>
                  <a:pt x="639826" y="79883"/>
                </a:lnTo>
                <a:lnTo>
                  <a:pt x="693801" y="79883"/>
                </a:lnTo>
                <a:lnTo>
                  <a:pt x="693801" y="72898"/>
                </a:lnTo>
                <a:lnTo>
                  <a:pt x="684529" y="70993"/>
                </a:lnTo>
                <a:lnTo>
                  <a:pt x="676910" y="69723"/>
                </a:lnTo>
                <a:lnTo>
                  <a:pt x="664717" y="68453"/>
                </a:lnTo>
                <a:lnTo>
                  <a:pt x="658367" y="68072"/>
                </a:lnTo>
                <a:close/>
              </a:path>
              <a:path w="695960" h="276860">
                <a:moveTo>
                  <a:pt x="693801" y="79883"/>
                </a:moveTo>
                <a:lnTo>
                  <a:pt x="653288" y="79883"/>
                </a:lnTo>
                <a:lnTo>
                  <a:pt x="657860" y="80518"/>
                </a:lnTo>
                <a:lnTo>
                  <a:pt x="661670" y="81915"/>
                </a:lnTo>
                <a:lnTo>
                  <a:pt x="665352" y="83312"/>
                </a:lnTo>
                <a:lnTo>
                  <a:pt x="668782" y="85725"/>
                </a:lnTo>
                <a:lnTo>
                  <a:pt x="671702" y="89154"/>
                </a:lnTo>
                <a:lnTo>
                  <a:pt x="674751" y="92583"/>
                </a:lnTo>
                <a:lnTo>
                  <a:pt x="677290" y="97282"/>
                </a:lnTo>
                <a:lnTo>
                  <a:pt x="679450" y="103251"/>
                </a:lnTo>
                <a:lnTo>
                  <a:pt x="693801" y="103251"/>
                </a:lnTo>
                <a:lnTo>
                  <a:pt x="693801" y="79883"/>
                </a:lnTo>
                <a:close/>
              </a:path>
              <a:path w="695960" h="276860">
                <a:moveTo>
                  <a:pt x="366013" y="85725"/>
                </a:moveTo>
                <a:lnTo>
                  <a:pt x="340487" y="85725"/>
                </a:lnTo>
                <a:lnTo>
                  <a:pt x="340532" y="169164"/>
                </a:lnTo>
                <a:lnTo>
                  <a:pt x="355171" y="208889"/>
                </a:lnTo>
                <a:lnTo>
                  <a:pt x="378460" y="215265"/>
                </a:lnTo>
                <a:lnTo>
                  <a:pt x="385190" y="215265"/>
                </a:lnTo>
                <a:lnTo>
                  <a:pt x="391667" y="213741"/>
                </a:lnTo>
                <a:lnTo>
                  <a:pt x="404240" y="207645"/>
                </a:lnTo>
                <a:lnTo>
                  <a:pt x="410972" y="202692"/>
                </a:lnTo>
                <a:lnTo>
                  <a:pt x="416534" y="197231"/>
                </a:lnTo>
                <a:lnTo>
                  <a:pt x="385445" y="197231"/>
                </a:lnTo>
                <a:lnTo>
                  <a:pt x="381888" y="196596"/>
                </a:lnTo>
                <a:lnTo>
                  <a:pt x="367284" y="174879"/>
                </a:lnTo>
                <a:lnTo>
                  <a:pt x="366395" y="169164"/>
                </a:lnTo>
                <a:lnTo>
                  <a:pt x="366013" y="161544"/>
                </a:lnTo>
                <a:lnTo>
                  <a:pt x="366013" y="85725"/>
                </a:lnTo>
                <a:close/>
              </a:path>
              <a:path w="695960" h="276860">
                <a:moveTo>
                  <a:pt x="411352" y="187706"/>
                </a:moveTo>
                <a:lnTo>
                  <a:pt x="393826" y="197231"/>
                </a:lnTo>
                <a:lnTo>
                  <a:pt x="416534" y="197231"/>
                </a:lnTo>
                <a:lnTo>
                  <a:pt x="417957" y="195834"/>
                </a:lnTo>
                <a:lnTo>
                  <a:pt x="411352" y="187706"/>
                </a:lnTo>
                <a:close/>
              </a:path>
              <a:path w="695960" h="276860">
                <a:moveTo>
                  <a:pt x="366013" y="33909"/>
                </a:moveTo>
                <a:lnTo>
                  <a:pt x="344932" y="33909"/>
                </a:lnTo>
                <a:lnTo>
                  <a:pt x="343788" y="42926"/>
                </a:lnTo>
                <a:lnTo>
                  <a:pt x="342773" y="49784"/>
                </a:lnTo>
                <a:lnTo>
                  <a:pt x="341757" y="54483"/>
                </a:lnTo>
                <a:lnTo>
                  <a:pt x="340867" y="59182"/>
                </a:lnTo>
                <a:lnTo>
                  <a:pt x="339471" y="63119"/>
                </a:lnTo>
                <a:lnTo>
                  <a:pt x="318388" y="78105"/>
                </a:lnTo>
                <a:lnTo>
                  <a:pt x="318388" y="85725"/>
                </a:lnTo>
                <a:lnTo>
                  <a:pt x="414147" y="85725"/>
                </a:lnTo>
                <a:lnTo>
                  <a:pt x="414147" y="70612"/>
                </a:lnTo>
                <a:lnTo>
                  <a:pt x="366013" y="70612"/>
                </a:lnTo>
                <a:lnTo>
                  <a:pt x="366013" y="33909"/>
                </a:lnTo>
                <a:close/>
              </a:path>
              <a:path w="695960" h="276860">
                <a:moveTo>
                  <a:pt x="472059" y="0"/>
                </a:moveTo>
                <a:lnTo>
                  <a:pt x="463041" y="0"/>
                </a:lnTo>
                <a:lnTo>
                  <a:pt x="427227" y="1397"/>
                </a:lnTo>
                <a:lnTo>
                  <a:pt x="427227" y="9144"/>
                </a:lnTo>
                <a:lnTo>
                  <a:pt x="432308" y="10033"/>
                </a:lnTo>
                <a:lnTo>
                  <a:pt x="435737" y="10922"/>
                </a:lnTo>
                <a:lnTo>
                  <a:pt x="446150" y="31242"/>
                </a:lnTo>
                <a:lnTo>
                  <a:pt x="446404" y="34925"/>
                </a:lnTo>
                <a:lnTo>
                  <a:pt x="446316" y="184277"/>
                </a:lnTo>
                <a:lnTo>
                  <a:pt x="443357" y="197993"/>
                </a:lnTo>
                <a:lnTo>
                  <a:pt x="442340" y="199771"/>
                </a:lnTo>
                <a:lnTo>
                  <a:pt x="429640" y="205612"/>
                </a:lnTo>
                <a:lnTo>
                  <a:pt x="429640" y="212852"/>
                </a:lnTo>
                <a:lnTo>
                  <a:pt x="488568" y="212852"/>
                </a:lnTo>
                <a:lnTo>
                  <a:pt x="488568" y="205612"/>
                </a:lnTo>
                <a:lnTo>
                  <a:pt x="484250" y="204470"/>
                </a:lnTo>
                <a:lnTo>
                  <a:pt x="481075" y="203327"/>
                </a:lnTo>
                <a:lnTo>
                  <a:pt x="479043" y="202057"/>
                </a:lnTo>
                <a:lnTo>
                  <a:pt x="477012" y="200914"/>
                </a:lnTo>
                <a:lnTo>
                  <a:pt x="475488" y="199262"/>
                </a:lnTo>
                <a:lnTo>
                  <a:pt x="474531" y="197231"/>
                </a:lnTo>
                <a:lnTo>
                  <a:pt x="473583" y="195453"/>
                </a:lnTo>
                <a:lnTo>
                  <a:pt x="472948" y="193040"/>
                </a:lnTo>
                <a:lnTo>
                  <a:pt x="472186" y="187325"/>
                </a:lnTo>
                <a:lnTo>
                  <a:pt x="472059" y="114427"/>
                </a:lnTo>
                <a:lnTo>
                  <a:pt x="473075" y="110362"/>
                </a:lnTo>
                <a:lnTo>
                  <a:pt x="475234" y="106680"/>
                </a:lnTo>
                <a:lnTo>
                  <a:pt x="477392" y="102870"/>
                </a:lnTo>
                <a:lnTo>
                  <a:pt x="480567" y="99187"/>
                </a:lnTo>
                <a:lnTo>
                  <a:pt x="484632" y="95631"/>
                </a:lnTo>
                <a:lnTo>
                  <a:pt x="486428" y="94107"/>
                </a:lnTo>
                <a:lnTo>
                  <a:pt x="472566" y="94107"/>
                </a:lnTo>
                <a:lnTo>
                  <a:pt x="472059" y="93980"/>
                </a:lnTo>
                <a:lnTo>
                  <a:pt x="472059" y="0"/>
                </a:lnTo>
                <a:close/>
              </a:path>
              <a:path w="695960" h="276860">
                <a:moveTo>
                  <a:pt x="552526" y="86106"/>
                </a:moveTo>
                <a:lnTo>
                  <a:pt x="513461" y="86106"/>
                </a:lnTo>
                <a:lnTo>
                  <a:pt x="518922" y="87884"/>
                </a:lnTo>
                <a:lnTo>
                  <a:pt x="526796" y="94742"/>
                </a:lnTo>
                <a:lnTo>
                  <a:pt x="532669" y="184277"/>
                </a:lnTo>
                <a:lnTo>
                  <a:pt x="532384" y="188087"/>
                </a:lnTo>
                <a:lnTo>
                  <a:pt x="531113" y="194691"/>
                </a:lnTo>
                <a:lnTo>
                  <a:pt x="530225" y="197231"/>
                </a:lnTo>
                <a:lnTo>
                  <a:pt x="528994" y="198882"/>
                </a:lnTo>
                <a:lnTo>
                  <a:pt x="527938" y="200406"/>
                </a:lnTo>
                <a:lnTo>
                  <a:pt x="516509" y="205612"/>
                </a:lnTo>
                <a:lnTo>
                  <a:pt x="516509" y="212852"/>
                </a:lnTo>
                <a:lnTo>
                  <a:pt x="575183" y="212852"/>
                </a:lnTo>
                <a:lnTo>
                  <a:pt x="575183" y="205612"/>
                </a:lnTo>
                <a:lnTo>
                  <a:pt x="569340" y="204089"/>
                </a:lnTo>
                <a:lnTo>
                  <a:pt x="565403" y="202311"/>
                </a:lnTo>
                <a:lnTo>
                  <a:pt x="563499" y="200660"/>
                </a:lnTo>
                <a:lnTo>
                  <a:pt x="561593" y="198882"/>
                </a:lnTo>
                <a:lnTo>
                  <a:pt x="560197" y="196469"/>
                </a:lnTo>
                <a:lnTo>
                  <a:pt x="559371" y="193040"/>
                </a:lnTo>
                <a:lnTo>
                  <a:pt x="558673" y="190246"/>
                </a:lnTo>
                <a:lnTo>
                  <a:pt x="558291" y="184277"/>
                </a:lnTo>
                <a:lnTo>
                  <a:pt x="558227" y="110362"/>
                </a:lnTo>
                <a:lnTo>
                  <a:pt x="557911" y="104775"/>
                </a:lnTo>
                <a:lnTo>
                  <a:pt x="555878" y="94107"/>
                </a:lnTo>
                <a:lnTo>
                  <a:pt x="554354" y="89535"/>
                </a:lnTo>
                <a:lnTo>
                  <a:pt x="552526" y="86106"/>
                </a:lnTo>
                <a:close/>
              </a:path>
              <a:path w="695960" h="276860">
                <a:moveTo>
                  <a:pt x="524001" y="68199"/>
                </a:moveTo>
                <a:lnTo>
                  <a:pt x="513588" y="68199"/>
                </a:lnTo>
                <a:lnTo>
                  <a:pt x="508762" y="69087"/>
                </a:lnTo>
                <a:lnTo>
                  <a:pt x="472566" y="94107"/>
                </a:lnTo>
                <a:lnTo>
                  <a:pt x="486428" y="94107"/>
                </a:lnTo>
                <a:lnTo>
                  <a:pt x="488823" y="92075"/>
                </a:lnTo>
                <a:lnTo>
                  <a:pt x="492505" y="89535"/>
                </a:lnTo>
                <a:lnTo>
                  <a:pt x="498855" y="86741"/>
                </a:lnTo>
                <a:lnTo>
                  <a:pt x="502412" y="86106"/>
                </a:lnTo>
                <a:lnTo>
                  <a:pt x="552526" y="86106"/>
                </a:lnTo>
                <a:lnTo>
                  <a:pt x="550290" y="81915"/>
                </a:lnTo>
                <a:lnTo>
                  <a:pt x="533146" y="70231"/>
                </a:lnTo>
                <a:lnTo>
                  <a:pt x="528954" y="68834"/>
                </a:lnTo>
                <a:lnTo>
                  <a:pt x="524001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59839" y="2841850"/>
            <a:ext cx="962025" cy="215265"/>
          </a:xfrm>
          <a:custGeom>
            <a:avLst/>
            <a:gdLst/>
            <a:ahLst/>
            <a:cxnLst/>
            <a:rect l="l" t="t" r="r" b="b"/>
            <a:pathLst>
              <a:path w="962025" h="215264">
                <a:moveTo>
                  <a:pt x="44831" y="0"/>
                </a:moveTo>
                <a:lnTo>
                  <a:pt x="36068" y="0"/>
                </a:lnTo>
                <a:lnTo>
                  <a:pt x="0" y="1397"/>
                </a:lnTo>
                <a:lnTo>
                  <a:pt x="0" y="9144"/>
                </a:lnTo>
                <a:lnTo>
                  <a:pt x="5080" y="10033"/>
                </a:lnTo>
                <a:lnTo>
                  <a:pt x="8636" y="10922"/>
                </a:lnTo>
                <a:lnTo>
                  <a:pt x="19176" y="212852"/>
                </a:lnTo>
                <a:lnTo>
                  <a:pt x="29463" y="215265"/>
                </a:lnTo>
                <a:lnTo>
                  <a:pt x="39877" y="206248"/>
                </a:lnTo>
                <a:lnTo>
                  <a:pt x="115898" y="206248"/>
                </a:lnTo>
                <a:lnTo>
                  <a:pt x="119625" y="203581"/>
                </a:lnTo>
                <a:lnTo>
                  <a:pt x="75184" y="203581"/>
                </a:lnTo>
                <a:lnTo>
                  <a:pt x="70865" y="203073"/>
                </a:lnTo>
                <a:lnTo>
                  <a:pt x="67056" y="202057"/>
                </a:lnTo>
                <a:lnTo>
                  <a:pt x="63119" y="201168"/>
                </a:lnTo>
                <a:lnTo>
                  <a:pt x="59689" y="199517"/>
                </a:lnTo>
                <a:lnTo>
                  <a:pt x="56514" y="196977"/>
                </a:lnTo>
                <a:lnTo>
                  <a:pt x="53339" y="194564"/>
                </a:lnTo>
                <a:lnTo>
                  <a:pt x="44831" y="167005"/>
                </a:lnTo>
                <a:lnTo>
                  <a:pt x="44831" y="115316"/>
                </a:lnTo>
                <a:lnTo>
                  <a:pt x="45720" y="111252"/>
                </a:lnTo>
                <a:lnTo>
                  <a:pt x="47625" y="107696"/>
                </a:lnTo>
                <a:lnTo>
                  <a:pt x="49402" y="104140"/>
                </a:lnTo>
                <a:lnTo>
                  <a:pt x="52324" y="100457"/>
                </a:lnTo>
                <a:lnTo>
                  <a:pt x="56261" y="96774"/>
                </a:lnTo>
                <a:lnTo>
                  <a:pt x="59019" y="94107"/>
                </a:lnTo>
                <a:lnTo>
                  <a:pt x="45465" y="94107"/>
                </a:lnTo>
                <a:lnTo>
                  <a:pt x="44831" y="93980"/>
                </a:lnTo>
                <a:lnTo>
                  <a:pt x="44831" y="0"/>
                </a:lnTo>
                <a:close/>
              </a:path>
              <a:path w="962025" h="215264">
                <a:moveTo>
                  <a:pt x="115898" y="206248"/>
                </a:moveTo>
                <a:lnTo>
                  <a:pt x="39877" y="206248"/>
                </a:lnTo>
                <a:lnTo>
                  <a:pt x="47117" y="209550"/>
                </a:lnTo>
                <a:lnTo>
                  <a:pt x="53848" y="211962"/>
                </a:lnTo>
                <a:lnTo>
                  <a:pt x="60325" y="213233"/>
                </a:lnTo>
                <a:lnTo>
                  <a:pt x="66928" y="214630"/>
                </a:lnTo>
                <a:lnTo>
                  <a:pt x="73787" y="215265"/>
                </a:lnTo>
                <a:lnTo>
                  <a:pt x="81152" y="215265"/>
                </a:lnTo>
                <a:lnTo>
                  <a:pt x="90632" y="214739"/>
                </a:lnTo>
                <a:lnTo>
                  <a:pt x="99456" y="213153"/>
                </a:lnTo>
                <a:lnTo>
                  <a:pt x="107638" y="210496"/>
                </a:lnTo>
                <a:lnTo>
                  <a:pt x="115188" y="206756"/>
                </a:lnTo>
                <a:lnTo>
                  <a:pt x="115898" y="206248"/>
                </a:lnTo>
                <a:close/>
              </a:path>
              <a:path w="962025" h="215264">
                <a:moveTo>
                  <a:pt x="130271" y="86106"/>
                </a:moveTo>
                <a:lnTo>
                  <a:pt x="82423" y="86106"/>
                </a:lnTo>
                <a:lnTo>
                  <a:pt x="90427" y="87034"/>
                </a:lnTo>
                <a:lnTo>
                  <a:pt x="97313" y="89820"/>
                </a:lnTo>
                <a:lnTo>
                  <a:pt x="115681" y="131379"/>
                </a:lnTo>
                <a:lnTo>
                  <a:pt x="116205" y="145161"/>
                </a:lnTo>
                <a:lnTo>
                  <a:pt x="115633" y="158829"/>
                </a:lnTo>
                <a:lnTo>
                  <a:pt x="101869" y="195329"/>
                </a:lnTo>
                <a:lnTo>
                  <a:pt x="80010" y="203581"/>
                </a:lnTo>
                <a:lnTo>
                  <a:pt x="119625" y="203581"/>
                </a:lnTo>
                <a:lnTo>
                  <a:pt x="142398" y="162829"/>
                </a:lnTo>
                <a:lnTo>
                  <a:pt x="144272" y="140462"/>
                </a:lnTo>
                <a:lnTo>
                  <a:pt x="143889" y="129125"/>
                </a:lnTo>
                <a:lnTo>
                  <a:pt x="130619" y="86518"/>
                </a:lnTo>
                <a:lnTo>
                  <a:pt x="130271" y="86106"/>
                </a:lnTo>
                <a:close/>
              </a:path>
              <a:path w="962025" h="215264">
                <a:moveTo>
                  <a:pt x="93218" y="68199"/>
                </a:moveTo>
                <a:lnTo>
                  <a:pt x="87375" y="68199"/>
                </a:lnTo>
                <a:lnTo>
                  <a:pt x="81914" y="69087"/>
                </a:lnTo>
                <a:lnTo>
                  <a:pt x="45465" y="94107"/>
                </a:lnTo>
                <a:lnTo>
                  <a:pt x="59019" y="94107"/>
                </a:lnTo>
                <a:lnTo>
                  <a:pt x="60071" y="93091"/>
                </a:lnTo>
                <a:lnTo>
                  <a:pt x="64135" y="90424"/>
                </a:lnTo>
                <a:lnTo>
                  <a:pt x="68072" y="88773"/>
                </a:lnTo>
                <a:lnTo>
                  <a:pt x="72009" y="86995"/>
                </a:lnTo>
                <a:lnTo>
                  <a:pt x="76835" y="86106"/>
                </a:lnTo>
                <a:lnTo>
                  <a:pt x="130271" y="86106"/>
                </a:lnTo>
                <a:lnTo>
                  <a:pt x="125904" y="80922"/>
                </a:lnTo>
                <a:lnTo>
                  <a:pt x="120523" y="76327"/>
                </a:lnTo>
                <a:lnTo>
                  <a:pt x="114524" y="72806"/>
                </a:lnTo>
                <a:lnTo>
                  <a:pt x="107965" y="70262"/>
                </a:lnTo>
                <a:lnTo>
                  <a:pt x="100859" y="68718"/>
                </a:lnTo>
                <a:lnTo>
                  <a:pt x="93218" y="68199"/>
                </a:lnTo>
                <a:close/>
              </a:path>
              <a:path w="962025" h="215264">
                <a:moveTo>
                  <a:pt x="730123" y="68072"/>
                </a:moveTo>
                <a:lnTo>
                  <a:pt x="689288" y="82413"/>
                </a:lnTo>
                <a:lnTo>
                  <a:pt x="667607" y="121777"/>
                </a:lnTo>
                <a:lnTo>
                  <a:pt x="665607" y="142621"/>
                </a:lnTo>
                <a:lnTo>
                  <a:pt x="666583" y="159506"/>
                </a:lnTo>
                <a:lnTo>
                  <a:pt x="681227" y="196850"/>
                </a:lnTo>
                <a:lnTo>
                  <a:pt x="727456" y="215265"/>
                </a:lnTo>
                <a:lnTo>
                  <a:pt x="735202" y="215265"/>
                </a:lnTo>
                <a:lnTo>
                  <a:pt x="742188" y="214249"/>
                </a:lnTo>
                <a:lnTo>
                  <a:pt x="754888" y="209931"/>
                </a:lnTo>
                <a:lnTo>
                  <a:pt x="760730" y="207010"/>
                </a:lnTo>
                <a:lnTo>
                  <a:pt x="765937" y="203200"/>
                </a:lnTo>
                <a:lnTo>
                  <a:pt x="771271" y="199517"/>
                </a:lnTo>
                <a:lnTo>
                  <a:pt x="773835" y="197231"/>
                </a:lnTo>
                <a:lnTo>
                  <a:pt x="723392" y="197231"/>
                </a:lnTo>
                <a:lnTo>
                  <a:pt x="715518" y="195072"/>
                </a:lnTo>
                <a:lnTo>
                  <a:pt x="709549" y="190500"/>
                </a:lnTo>
                <a:lnTo>
                  <a:pt x="703580" y="186055"/>
                </a:lnTo>
                <a:lnTo>
                  <a:pt x="699262" y="179705"/>
                </a:lnTo>
                <a:lnTo>
                  <a:pt x="692658" y="139573"/>
                </a:lnTo>
                <a:lnTo>
                  <a:pt x="786384" y="139573"/>
                </a:lnTo>
                <a:lnTo>
                  <a:pt x="786001" y="129879"/>
                </a:lnTo>
                <a:lnTo>
                  <a:pt x="785755" y="127127"/>
                </a:lnTo>
                <a:lnTo>
                  <a:pt x="693420" y="127127"/>
                </a:lnTo>
                <a:lnTo>
                  <a:pt x="694731" y="116435"/>
                </a:lnTo>
                <a:lnTo>
                  <a:pt x="714898" y="82931"/>
                </a:lnTo>
                <a:lnTo>
                  <a:pt x="728726" y="79883"/>
                </a:lnTo>
                <a:lnTo>
                  <a:pt x="767804" y="79883"/>
                </a:lnTo>
                <a:lnTo>
                  <a:pt x="762762" y="76073"/>
                </a:lnTo>
                <a:lnTo>
                  <a:pt x="755776" y="72898"/>
                </a:lnTo>
                <a:lnTo>
                  <a:pt x="750232" y="70804"/>
                </a:lnTo>
                <a:lnTo>
                  <a:pt x="744093" y="69294"/>
                </a:lnTo>
                <a:lnTo>
                  <a:pt x="737381" y="68379"/>
                </a:lnTo>
                <a:lnTo>
                  <a:pt x="730123" y="68072"/>
                </a:lnTo>
                <a:close/>
              </a:path>
              <a:path w="962025" h="215264">
                <a:moveTo>
                  <a:pt x="774446" y="177927"/>
                </a:moveTo>
                <a:lnTo>
                  <a:pt x="741172" y="197231"/>
                </a:lnTo>
                <a:lnTo>
                  <a:pt x="773835" y="197231"/>
                </a:lnTo>
                <a:lnTo>
                  <a:pt x="777113" y="194310"/>
                </a:lnTo>
                <a:lnTo>
                  <a:pt x="783463" y="187579"/>
                </a:lnTo>
                <a:lnTo>
                  <a:pt x="774446" y="177927"/>
                </a:lnTo>
                <a:close/>
              </a:path>
              <a:path w="962025" h="215264">
                <a:moveTo>
                  <a:pt x="767804" y="79883"/>
                </a:moveTo>
                <a:lnTo>
                  <a:pt x="735457" y="79883"/>
                </a:lnTo>
                <a:lnTo>
                  <a:pt x="740918" y="81661"/>
                </a:lnTo>
                <a:lnTo>
                  <a:pt x="749173" y="88900"/>
                </a:lnTo>
                <a:lnTo>
                  <a:pt x="758444" y="127127"/>
                </a:lnTo>
                <a:lnTo>
                  <a:pt x="785755" y="127127"/>
                </a:lnTo>
                <a:lnTo>
                  <a:pt x="772668" y="85852"/>
                </a:lnTo>
                <a:lnTo>
                  <a:pt x="768476" y="80391"/>
                </a:lnTo>
                <a:lnTo>
                  <a:pt x="767804" y="79883"/>
                </a:lnTo>
                <a:close/>
              </a:path>
              <a:path w="962025" h="215264">
                <a:moveTo>
                  <a:pt x="244348" y="68072"/>
                </a:moveTo>
                <a:lnTo>
                  <a:pt x="203513" y="82413"/>
                </a:lnTo>
                <a:lnTo>
                  <a:pt x="181832" y="121777"/>
                </a:lnTo>
                <a:lnTo>
                  <a:pt x="179832" y="142621"/>
                </a:lnTo>
                <a:lnTo>
                  <a:pt x="180808" y="159506"/>
                </a:lnTo>
                <a:lnTo>
                  <a:pt x="195452" y="196850"/>
                </a:lnTo>
                <a:lnTo>
                  <a:pt x="241681" y="215265"/>
                </a:lnTo>
                <a:lnTo>
                  <a:pt x="249427" y="215265"/>
                </a:lnTo>
                <a:lnTo>
                  <a:pt x="256412" y="214249"/>
                </a:lnTo>
                <a:lnTo>
                  <a:pt x="269113" y="209931"/>
                </a:lnTo>
                <a:lnTo>
                  <a:pt x="274955" y="207010"/>
                </a:lnTo>
                <a:lnTo>
                  <a:pt x="280162" y="203200"/>
                </a:lnTo>
                <a:lnTo>
                  <a:pt x="285496" y="199517"/>
                </a:lnTo>
                <a:lnTo>
                  <a:pt x="288060" y="197231"/>
                </a:lnTo>
                <a:lnTo>
                  <a:pt x="237617" y="197231"/>
                </a:lnTo>
                <a:lnTo>
                  <a:pt x="229743" y="195072"/>
                </a:lnTo>
                <a:lnTo>
                  <a:pt x="223774" y="190500"/>
                </a:lnTo>
                <a:lnTo>
                  <a:pt x="217805" y="186055"/>
                </a:lnTo>
                <a:lnTo>
                  <a:pt x="213487" y="179705"/>
                </a:lnTo>
                <a:lnTo>
                  <a:pt x="206883" y="139573"/>
                </a:lnTo>
                <a:lnTo>
                  <a:pt x="300609" y="139573"/>
                </a:lnTo>
                <a:lnTo>
                  <a:pt x="300226" y="129879"/>
                </a:lnTo>
                <a:lnTo>
                  <a:pt x="299980" y="127127"/>
                </a:lnTo>
                <a:lnTo>
                  <a:pt x="207645" y="127127"/>
                </a:lnTo>
                <a:lnTo>
                  <a:pt x="208956" y="116435"/>
                </a:lnTo>
                <a:lnTo>
                  <a:pt x="229123" y="82931"/>
                </a:lnTo>
                <a:lnTo>
                  <a:pt x="242950" y="79883"/>
                </a:lnTo>
                <a:lnTo>
                  <a:pt x="282029" y="79883"/>
                </a:lnTo>
                <a:lnTo>
                  <a:pt x="276987" y="76073"/>
                </a:lnTo>
                <a:lnTo>
                  <a:pt x="270001" y="72898"/>
                </a:lnTo>
                <a:lnTo>
                  <a:pt x="264457" y="70804"/>
                </a:lnTo>
                <a:lnTo>
                  <a:pt x="258318" y="69294"/>
                </a:lnTo>
                <a:lnTo>
                  <a:pt x="251606" y="68379"/>
                </a:lnTo>
                <a:lnTo>
                  <a:pt x="244348" y="68072"/>
                </a:lnTo>
                <a:close/>
              </a:path>
              <a:path w="962025" h="215264">
                <a:moveTo>
                  <a:pt x="288671" y="177927"/>
                </a:moveTo>
                <a:lnTo>
                  <a:pt x="255397" y="197231"/>
                </a:lnTo>
                <a:lnTo>
                  <a:pt x="288060" y="197231"/>
                </a:lnTo>
                <a:lnTo>
                  <a:pt x="291338" y="194310"/>
                </a:lnTo>
                <a:lnTo>
                  <a:pt x="297688" y="187579"/>
                </a:lnTo>
                <a:lnTo>
                  <a:pt x="288671" y="177927"/>
                </a:lnTo>
                <a:close/>
              </a:path>
              <a:path w="962025" h="215264">
                <a:moveTo>
                  <a:pt x="282029" y="79883"/>
                </a:moveTo>
                <a:lnTo>
                  <a:pt x="249682" y="79883"/>
                </a:lnTo>
                <a:lnTo>
                  <a:pt x="255143" y="81661"/>
                </a:lnTo>
                <a:lnTo>
                  <a:pt x="263398" y="88900"/>
                </a:lnTo>
                <a:lnTo>
                  <a:pt x="272669" y="127127"/>
                </a:lnTo>
                <a:lnTo>
                  <a:pt x="299980" y="127127"/>
                </a:lnTo>
                <a:lnTo>
                  <a:pt x="286893" y="85852"/>
                </a:lnTo>
                <a:lnTo>
                  <a:pt x="282701" y="80391"/>
                </a:lnTo>
                <a:lnTo>
                  <a:pt x="282029" y="79883"/>
                </a:lnTo>
                <a:close/>
              </a:path>
              <a:path w="962025" h="215264">
                <a:moveTo>
                  <a:pt x="475107" y="70612"/>
                </a:moveTo>
                <a:lnTo>
                  <a:pt x="416306" y="70612"/>
                </a:lnTo>
                <a:lnTo>
                  <a:pt x="416306" y="77978"/>
                </a:lnTo>
                <a:lnTo>
                  <a:pt x="420115" y="78867"/>
                </a:lnTo>
                <a:lnTo>
                  <a:pt x="423037" y="80137"/>
                </a:lnTo>
                <a:lnTo>
                  <a:pt x="471043" y="213614"/>
                </a:lnTo>
                <a:lnTo>
                  <a:pt x="491744" y="213614"/>
                </a:lnTo>
                <a:lnTo>
                  <a:pt x="501435" y="185801"/>
                </a:lnTo>
                <a:lnTo>
                  <a:pt x="487299" y="185801"/>
                </a:lnTo>
                <a:lnTo>
                  <a:pt x="463931" y="109982"/>
                </a:lnTo>
                <a:lnTo>
                  <a:pt x="462689" y="105664"/>
                </a:lnTo>
                <a:lnTo>
                  <a:pt x="461899" y="102616"/>
                </a:lnTo>
                <a:lnTo>
                  <a:pt x="460628" y="96774"/>
                </a:lnTo>
                <a:lnTo>
                  <a:pt x="460375" y="93980"/>
                </a:lnTo>
                <a:lnTo>
                  <a:pt x="460375" y="87503"/>
                </a:lnTo>
                <a:lnTo>
                  <a:pt x="475107" y="77978"/>
                </a:lnTo>
                <a:lnTo>
                  <a:pt x="475107" y="70612"/>
                </a:lnTo>
                <a:close/>
              </a:path>
              <a:path w="962025" h="215264">
                <a:moveTo>
                  <a:pt x="555263" y="101727"/>
                </a:moveTo>
                <a:lnTo>
                  <a:pt x="530733" y="101727"/>
                </a:lnTo>
                <a:lnTo>
                  <a:pt x="562990" y="213614"/>
                </a:lnTo>
                <a:lnTo>
                  <a:pt x="583184" y="213614"/>
                </a:lnTo>
                <a:lnTo>
                  <a:pt x="594089" y="185801"/>
                </a:lnTo>
                <a:lnTo>
                  <a:pt x="578993" y="185801"/>
                </a:lnTo>
                <a:lnTo>
                  <a:pt x="555263" y="101727"/>
                </a:lnTo>
                <a:close/>
              </a:path>
              <a:path w="962025" h="215264">
                <a:moveTo>
                  <a:pt x="546481" y="70612"/>
                </a:moveTo>
                <a:lnTo>
                  <a:pt x="525526" y="70612"/>
                </a:lnTo>
                <a:lnTo>
                  <a:pt x="487299" y="185801"/>
                </a:lnTo>
                <a:lnTo>
                  <a:pt x="501435" y="185801"/>
                </a:lnTo>
                <a:lnTo>
                  <a:pt x="530733" y="101727"/>
                </a:lnTo>
                <a:lnTo>
                  <a:pt x="555263" y="101727"/>
                </a:lnTo>
                <a:lnTo>
                  <a:pt x="546481" y="70612"/>
                </a:lnTo>
                <a:close/>
              </a:path>
              <a:path w="962025" h="215264">
                <a:moveTo>
                  <a:pt x="647192" y="70612"/>
                </a:moveTo>
                <a:lnTo>
                  <a:pt x="595249" y="70612"/>
                </a:lnTo>
                <a:lnTo>
                  <a:pt x="595249" y="77978"/>
                </a:lnTo>
                <a:lnTo>
                  <a:pt x="600583" y="78994"/>
                </a:lnTo>
                <a:lnTo>
                  <a:pt x="604393" y="80645"/>
                </a:lnTo>
                <a:lnTo>
                  <a:pt x="606678" y="83058"/>
                </a:lnTo>
                <a:lnTo>
                  <a:pt x="608838" y="85217"/>
                </a:lnTo>
                <a:lnTo>
                  <a:pt x="609981" y="88519"/>
                </a:lnTo>
                <a:lnTo>
                  <a:pt x="605155" y="113030"/>
                </a:lnTo>
                <a:lnTo>
                  <a:pt x="578993" y="185801"/>
                </a:lnTo>
                <a:lnTo>
                  <a:pt x="594089" y="185801"/>
                </a:lnTo>
                <a:lnTo>
                  <a:pt x="626110" y="104140"/>
                </a:lnTo>
                <a:lnTo>
                  <a:pt x="628650" y="97790"/>
                </a:lnTo>
                <a:lnTo>
                  <a:pt x="640842" y="80137"/>
                </a:lnTo>
                <a:lnTo>
                  <a:pt x="642238" y="79375"/>
                </a:lnTo>
                <a:lnTo>
                  <a:pt x="644398" y="78612"/>
                </a:lnTo>
                <a:lnTo>
                  <a:pt x="647192" y="77978"/>
                </a:lnTo>
                <a:lnTo>
                  <a:pt x="647192" y="70612"/>
                </a:lnTo>
                <a:close/>
              </a:path>
              <a:path w="962025" h="215264">
                <a:moveTo>
                  <a:pt x="858774" y="69342"/>
                </a:moveTo>
                <a:lnTo>
                  <a:pt x="849630" y="69342"/>
                </a:lnTo>
                <a:lnTo>
                  <a:pt x="814832" y="70612"/>
                </a:lnTo>
                <a:lnTo>
                  <a:pt x="814832" y="78486"/>
                </a:lnTo>
                <a:lnTo>
                  <a:pt x="819276" y="79375"/>
                </a:lnTo>
                <a:lnTo>
                  <a:pt x="822833" y="80264"/>
                </a:lnTo>
                <a:lnTo>
                  <a:pt x="827659" y="82550"/>
                </a:lnTo>
                <a:lnTo>
                  <a:pt x="829437" y="84328"/>
                </a:lnTo>
                <a:lnTo>
                  <a:pt x="830721" y="86868"/>
                </a:lnTo>
                <a:lnTo>
                  <a:pt x="831850" y="88900"/>
                </a:lnTo>
                <a:lnTo>
                  <a:pt x="832485" y="92075"/>
                </a:lnTo>
                <a:lnTo>
                  <a:pt x="832738" y="95885"/>
                </a:lnTo>
                <a:lnTo>
                  <a:pt x="832845" y="99187"/>
                </a:lnTo>
                <a:lnTo>
                  <a:pt x="832935" y="184277"/>
                </a:lnTo>
                <a:lnTo>
                  <a:pt x="832738" y="188214"/>
                </a:lnTo>
                <a:lnTo>
                  <a:pt x="831469" y="194691"/>
                </a:lnTo>
                <a:lnTo>
                  <a:pt x="830580" y="197231"/>
                </a:lnTo>
                <a:lnTo>
                  <a:pt x="829437" y="198755"/>
                </a:lnTo>
                <a:lnTo>
                  <a:pt x="828294" y="200406"/>
                </a:lnTo>
                <a:lnTo>
                  <a:pt x="826897" y="201549"/>
                </a:lnTo>
                <a:lnTo>
                  <a:pt x="823595" y="203327"/>
                </a:lnTo>
                <a:lnTo>
                  <a:pt x="820801" y="204470"/>
                </a:lnTo>
                <a:lnTo>
                  <a:pt x="816990" y="205612"/>
                </a:lnTo>
                <a:lnTo>
                  <a:pt x="816990" y="212852"/>
                </a:lnTo>
                <a:lnTo>
                  <a:pt x="875284" y="212852"/>
                </a:lnTo>
                <a:lnTo>
                  <a:pt x="875284" y="205612"/>
                </a:lnTo>
                <a:lnTo>
                  <a:pt x="870203" y="204343"/>
                </a:lnTo>
                <a:lnTo>
                  <a:pt x="866521" y="202819"/>
                </a:lnTo>
                <a:lnTo>
                  <a:pt x="864362" y="201041"/>
                </a:lnTo>
                <a:lnTo>
                  <a:pt x="862076" y="199390"/>
                </a:lnTo>
                <a:lnTo>
                  <a:pt x="860551" y="196850"/>
                </a:lnTo>
                <a:lnTo>
                  <a:pt x="859789" y="193548"/>
                </a:lnTo>
                <a:lnTo>
                  <a:pt x="859027" y="190119"/>
                </a:lnTo>
                <a:lnTo>
                  <a:pt x="858647" y="184277"/>
                </a:lnTo>
                <a:lnTo>
                  <a:pt x="858647" y="115443"/>
                </a:lnTo>
                <a:lnTo>
                  <a:pt x="859536" y="111252"/>
                </a:lnTo>
                <a:lnTo>
                  <a:pt x="863346" y="103886"/>
                </a:lnTo>
                <a:lnTo>
                  <a:pt x="866394" y="100203"/>
                </a:lnTo>
                <a:lnTo>
                  <a:pt x="870585" y="96393"/>
                </a:lnTo>
                <a:lnTo>
                  <a:pt x="873023" y="94107"/>
                </a:lnTo>
                <a:lnTo>
                  <a:pt x="859155" y="94107"/>
                </a:lnTo>
                <a:lnTo>
                  <a:pt x="857123" y="93599"/>
                </a:lnTo>
                <a:lnTo>
                  <a:pt x="858774" y="69342"/>
                </a:lnTo>
                <a:close/>
              </a:path>
              <a:path w="962025" h="215264">
                <a:moveTo>
                  <a:pt x="939143" y="86106"/>
                </a:moveTo>
                <a:lnTo>
                  <a:pt x="896874" y="86106"/>
                </a:lnTo>
                <a:lnTo>
                  <a:pt x="900049" y="86487"/>
                </a:lnTo>
                <a:lnTo>
                  <a:pt x="902335" y="87376"/>
                </a:lnTo>
                <a:lnTo>
                  <a:pt x="904748" y="88265"/>
                </a:lnTo>
                <a:lnTo>
                  <a:pt x="906907" y="89408"/>
                </a:lnTo>
                <a:lnTo>
                  <a:pt x="908685" y="90805"/>
                </a:lnTo>
                <a:lnTo>
                  <a:pt x="910589" y="92202"/>
                </a:lnTo>
                <a:lnTo>
                  <a:pt x="918845" y="118364"/>
                </a:lnTo>
                <a:lnTo>
                  <a:pt x="919352" y="124079"/>
                </a:lnTo>
                <a:lnTo>
                  <a:pt x="919416" y="184277"/>
                </a:lnTo>
                <a:lnTo>
                  <a:pt x="919257" y="187452"/>
                </a:lnTo>
                <a:lnTo>
                  <a:pt x="919196" y="188214"/>
                </a:lnTo>
                <a:lnTo>
                  <a:pt x="918463" y="191389"/>
                </a:lnTo>
                <a:lnTo>
                  <a:pt x="917828" y="194691"/>
                </a:lnTo>
                <a:lnTo>
                  <a:pt x="916939" y="197231"/>
                </a:lnTo>
                <a:lnTo>
                  <a:pt x="915797" y="198755"/>
                </a:lnTo>
                <a:lnTo>
                  <a:pt x="914653" y="200406"/>
                </a:lnTo>
                <a:lnTo>
                  <a:pt x="913257" y="201549"/>
                </a:lnTo>
                <a:lnTo>
                  <a:pt x="909955" y="203327"/>
                </a:lnTo>
                <a:lnTo>
                  <a:pt x="907161" y="204470"/>
                </a:lnTo>
                <a:lnTo>
                  <a:pt x="903224" y="205612"/>
                </a:lnTo>
                <a:lnTo>
                  <a:pt x="903224" y="212852"/>
                </a:lnTo>
                <a:lnTo>
                  <a:pt x="961898" y="212852"/>
                </a:lnTo>
                <a:lnTo>
                  <a:pt x="961898" y="205612"/>
                </a:lnTo>
                <a:lnTo>
                  <a:pt x="957199" y="204343"/>
                </a:lnTo>
                <a:lnTo>
                  <a:pt x="954024" y="203073"/>
                </a:lnTo>
                <a:lnTo>
                  <a:pt x="945124" y="111252"/>
                </a:lnTo>
                <a:lnTo>
                  <a:pt x="944626" y="104521"/>
                </a:lnTo>
                <a:lnTo>
                  <a:pt x="943483" y="99187"/>
                </a:lnTo>
                <a:lnTo>
                  <a:pt x="942467" y="93853"/>
                </a:lnTo>
                <a:lnTo>
                  <a:pt x="940943" y="89281"/>
                </a:lnTo>
                <a:lnTo>
                  <a:pt x="939143" y="86106"/>
                </a:lnTo>
                <a:close/>
              </a:path>
              <a:path w="962025" h="215264">
                <a:moveTo>
                  <a:pt x="910717" y="68199"/>
                </a:moveTo>
                <a:lnTo>
                  <a:pt x="900176" y="68199"/>
                </a:lnTo>
                <a:lnTo>
                  <a:pt x="895350" y="69087"/>
                </a:lnTo>
                <a:lnTo>
                  <a:pt x="890651" y="70866"/>
                </a:lnTo>
                <a:lnTo>
                  <a:pt x="886078" y="72644"/>
                </a:lnTo>
                <a:lnTo>
                  <a:pt x="881507" y="75057"/>
                </a:lnTo>
                <a:lnTo>
                  <a:pt x="877062" y="78232"/>
                </a:lnTo>
                <a:lnTo>
                  <a:pt x="872489" y="81407"/>
                </a:lnTo>
                <a:lnTo>
                  <a:pt x="866394" y="86868"/>
                </a:lnTo>
                <a:lnTo>
                  <a:pt x="859155" y="94107"/>
                </a:lnTo>
                <a:lnTo>
                  <a:pt x="873023" y="94107"/>
                </a:lnTo>
                <a:lnTo>
                  <a:pt x="874649" y="92583"/>
                </a:lnTo>
                <a:lnTo>
                  <a:pt x="878459" y="89916"/>
                </a:lnTo>
                <a:lnTo>
                  <a:pt x="882014" y="88392"/>
                </a:lnTo>
                <a:lnTo>
                  <a:pt x="885444" y="86868"/>
                </a:lnTo>
                <a:lnTo>
                  <a:pt x="889126" y="86106"/>
                </a:lnTo>
                <a:lnTo>
                  <a:pt x="939143" y="86106"/>
                </a:lnTo>
                <a:lnTo>
                  <a:pt x="938784" y="85471"/>
                </a:lnTo>
                <a:lnTo>
                  <a:pt x="936751" y="81661"/>
                </a:lnTo>
                <a:lnTo>
                  <a:pt x="915543" y="68834"/>
                </a:lnTo>
                <a:lnTo>
                  <a:pt x="910717" y="68199"/>
                </a:lnTo>
                <a:close/>
              </a:path>
              <a:path w="962025" h="215264">
                <a:moveTo>
                  <a:pt x="360299" y="85725"/>
                </a:moveTo>
                <a:lnTo>
                  <a:pt x="334772" y="85725"/>
                </a:lnTo>
                <a:lnTo>
                  <a:pt x="334817" y="169164"/>
                </a:lnTo>
                <a:lnTo>
                  <a:pt x="349456" y="208889"/>
                </a:lnTo>
                <a:lnTo>
                  <a:pt x="372745" y="215265"/>
                </a:lnTo>
                <a:lnTo>
                  <a:pt x="379475" y="215265"/>
                </a:lnTo>
                <a:lnTo>
                  <a:pt x="385952" y="213741"/>
                </a:lnTo>
                <a:lnTo>
                  <a:pt x="398525" y="207645"/>
                </a:lnTo>
                <a:lnTo>
                  <a:pt x="405257" y="202692"/>
                </a:lnTo>
                <a:lnTo>
                  <a:pt x="410819" y="197231"/>
                </a:lnTo>
                <a:lnTo>
                  <a:pt x="379730" y="197231"/>
                </a:lnTo>
                <a:lnTo>
                  <a:pt x="376174" y="196596"/>
                </a:lnTo>
                <a:lnTo>
                  <a:pt x="361569" y="174879"/>
                </a:lnTo>
                <a:lnTo>
                  <a:pt x="360680" y="169164"/>
                </a:lnTo>
                <a:lnTo>
                  <a:pt x="360299" y="161544"/>
                </a:lnTo>
                <a:lnTo>
                  <a:pt x="360299" y="85725"/>
                </a:lnTo>
                <a:close/>
              </a:path>
              <a:path w="962025" h="215264">
                <a:moveTo>
                  <a:pt x="405638" y="187706"/>
                </a:moveTo>
                <a:lnTo>
                  <a:pt x="388112" y="197231"/>
                </a:lnTo>
                <a:lnTo>
                  <a:pt x="410819" y="197231"/>
                </a:lnTo>
                <a:lnTo>
                  <a:pt x="412242" y="195834"/>
                </a:lnTo>
                <a:lnTo>
                  <a:pt x="405638" y="187706"/>
                </a:lnTo>
                <a:close/>
              </a:path>
              <a:path w="962025" h="215264">
                <a:moveTo>
                  <a:pt x="360299" y="33909"/>
                </a:moveTo>
                <a:lnTo>
                  <a:pt x="339217" y="33909"/>
                </a:lnTo>
                <a:lnTo>
                  <a:pt x="338074" y="42926"/>
                </a:lnTo>
                <a:lnTo>
                  <a:pt x="337058" y="49784"/>
                </a:lnTo>
                <a:lnTo>
                  <a:pt x="336042" y="54483"/>
                </a:lnTo>
                <a:lnTo>
                  <a:pt x="335152" y="59182"/>
                </a:lnTo>
                <a:lnTo>
                  <a:pt x="333756" y="63119"/>
                </a:lnTo>
                <a:lnTo>
                  <a:pt x="312674" y="78105"/>
                </a:lnTo>
                <a:lnTo>
                  <a:pt x="312674" y="85725"/>
                </a:lnTo>
                <a:lnTo>
                  <a:pt x="408432" y="85725"/>
                </a:lnTo>
                <a:lnTo>
                  <a:pt x="408432" y="70612"/>
                </a:lnTo>
                <a:lnTo>
                  <a:pt x="360299" y="70612"/>
                </a:lnTo>
                <a:lnTo>
                  <a:pt x="360299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07970" y="2910050"/>
            <a:ext cx="123443" cy="147193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5812440" y="2841850"/>
            <a:ext cx="471170" cy="215265"/>
          </a:xfrm>
          <a:custGeom>
            <a:avLst/>
            <a:gdLst/>
            <a:ahLst/>
            <a:cxnLst/>
            <a:rect l="l" t="t" r="r" b="b"/>
            <a:pathLst>
              <a:path w="471170" h="215264">
                <a:moveTo>
                  <a:pt x="104413" y="81534"/>
                </a:moveTo>
                <a:lnTo>
                  <a:pt x="63626" y="81534"/>
                </a:lnTo>
                <a:lnTo>
                  <a:pt x="69342" y="82931"/>
                </a:lnTo>
                <a:lnTo>
                  <a:pt x="73660" y="85725"/>
                </a:lnTo>
                <a:lnTo>
                  <a:pt x="85979" y="112903"/>
                </a:lnTo>
                <a:lnTo>
                  <a:pt x="85979" y="132842"/>
                </a:lnTo>
                <a:lnTo>
                  <a:pt x="65807" y="134413"/>
                </a:lnTo>
                <a:lnTo>
                  <a:pt x="48339" y="137223"/>
                </a:lnTo>
                <a:lnTo>
                  <a:pt x="12055" y="153102"/>
                </a:lnTo>
                <a:lnTo>
                  <a:pt x="0" y="180212"/>
                </a:lnTo>
                <a:lnTo>
                  <a:pt x="0" y="187071"/>
                </a:lnTo>
                <a:lnTo>
                  <a:pt x="1524" y="193294"/>
                </a:lnTo>
                <a:lnTo>
                  <a:pt x="4572" y="198501"/>
                </a:lnTo>
                <a:lnTo>
                  <a:pt x="7620" y="203835"/>
                </a:lnTo>
                <a:lnTo>
                  <a:pt x="12064" y="208026"/>
                </a:lnTo>
                <a:lnTo>
                  <a:pt x="17780" y="210947"/>
                </a:lnTo>
                <a:lnTo>
                  <a:pt x="23622" y="213868"/>
                </a:lnTo>
                <a:lnTo>
                  <a:pt x="30225" y="215265"/>
                </a:lnTo>
                <a:lnTo>
                  <a:pt x="46355" y="215265"/>
                </a:lnTo>
                <a:lnTo>
                  <a:pt x="78300" y="198501"/>
                </a:lnTo>
                <a:lnTo>
                  <a:pt x="45338" y="198501"/>
                </a:lnTo>
                <a:lnTo>
                  <a:pt x="41275" y="197866"/>
                </a:lnTo>
                <a:lnTo>
                  <a:pt x="25654" y="182118"/>
                </a:lnTo>
                <a:lnTo>
                  <a:pt x="25769" y="175514"/>
                </a:lnTo>
                <a:lnTo>
                  <a:pt x="59562" y="147224"/>
                </a:lnTo>
                <a:lnTo>
                  <a:pt x="85979" y="145034"/>
                </a:lnTo>
                <a:lnTo>
                  <a:pt x="111379" y="145034"/>
                </a:lnTo>
                <a:lnTo>
                  <a:pt x="111279" y="112903"/>
                </a:lnTo>
                <a:lnTo>
                  <a:pt x="111113" y="107213"/>
                </a:lnTo>
                <a:lnTo>
                  <a:pt x="110299" y="99298"/>
                </a:lnTo>
                <a:lnTo>
                  <a:pt x="108914" y="92596"/>
                </a:lnTo>
                <a:lnTo>
                  <a:pt x="106934" y="87122"/>
                </a:lnTo>
                <a:lnTo>
                  <a:pt x="104413" y="81534"/>
                </a:lnTo>
                <a:close/>
              </a:path>
              <a:path w="471170" h="215264">
                <a:moveTo>
                  <a:pt x="112311" y="191008"/>
                </a:moveTo>
                <a:lnTo>
                  <a:pt x="86233" y="191008"/>
                </a:lnTo>
                <a:lnTo>
                  <a:pt x="88519" y="191643"/>
                </a:lnTo>
                <a:lnTo>
                  <a:pt x="87757" y="212852"/>
                </a:lnTo>
                <a:lnTo>
                  <a:pt x="128524" y="212852"/>
                </a:lnTo>
                <a:lnTo>
                  <a:pt x="128524" y="205612"/>
                </a:lnTo>
                <a:lnTo>
                  <a:pt x="124206" y="204470"/>
                </a:lnTo>
                <a:lnTo>
                  <a:pt x="121031" y="203327"/>
                </a:lnTo>
                <a:lnTo>
                  <a:pt x="113030" y="194691"/>
                </a:lnTo>
                <a:lnTo>
                  <a:pt x="112311" y="191008"/>
                </a:lnTo>
                <a:close/>
              </a:path>
              <a:path w="471170" h="215264">
                <a:moveTo>
                  <a:pt x="111379" y="145034"/>
                </a:moveTo>
                <a:lnTo>
                  <a:pt x="85979" y="145034"/>
                </a:lnTo>
                <a:lnTo>
                  <a:pt x="85979" y="170942"/>
                </a:lnTo>
                <a:lnTo>
                  <a:pt x="84455" y="176022"/>
                </a:lnTo>
                <a:lnTo>
                  <a:pt x="78359" y="186182"/>
                </a:lnTo>
                <a:lnTo>
                  <a:pt x="74041" y="190246"/>
                </a:lnTo>
                <a:lnTo>
                  <a:pt x="68452" y="193548"/>
                </a:lnTo>
                <a:lnTo>
                  <a:pt x="62992" y="196850"/>
                </a:lnTo>
                <a:lnTo>
                  <a:pt x="56896" y="198501"/>
                </a:lnTo>
                <a:lnTo>
                  <a:pt x="78300" y="198501"/>
                </a:lnTo>
                <a:lnTo>
                  <a:pt x="79871" y="197177"/>
                </a:lnTo>
                <a:lnTo>
                  <a:pt x="86233" y="191008"/>
                </a:lnTo>
                <a:lnTo>
                  <a:pt x="112311" y="191008"/>
                </a:lnTo>
                <a:lnTo>
                  <a:pt x="112013" y="189484"/>
                </a:lnTo>
                <a:lnTo>
                  <a:pt x="111684" y="187071"/>
                </a:lnTo>
                <a:lnTo>
                  <a:pt x="111569" y="182118"/>
                </a:lnTo>
                <a:lnTo>
                  <a:pt x="111496" y="180212"/>
                </a:lnTo>
                <a:lnTo>
                  <a:pt x="111379" y="145034"/>
                </a:lnTo>
                <a:close/>
              </a:path>
              <a:path w="471170" h="215264">
                <a:moveTo>
                  <a:pt x="79756" y="68072"/>
                </a:moveTo>
                <a:lnTo>
                  <a:pt x="63373" y="68072"/>
                </a:lnTo>
                <a:lnTo>
                  <a:pt x="56896" y="68707"/>
                </a:lnTo>
                <a:lnTo>
                  <a:pt x="14583" y="83083"/>
                </a:lnTo>
                <a:lnTo>
                  <a:pt x="7747" y="86614"/>
                </a:lnTo>
                <a:lnTo>
                  <a:pt x="7747" y="105918"/>
                </a:lnTo>
                <a:lnTo>
                  <a:pt x="27177" y="105918"/>
                </a:lnTo>
                <a:lnTo>
                  <a:pt x="29591" y="97790"/>
                </a:lnTo>
                <a:lnTo>
                  <a:pt x="33147" y="91694"/>
                </a:lnTo>
                <a:lnTo>
                  <a:pt x="42545" y="83566"/>
                </a:lnTo>
                <a:lnTo>
                  <a:pt x="48768" y="81534"/>
                </a:lnTo>
                <a:lnTo>
                  <a:pt x="104413" y="81534"/>
                </a:lnTo>
                <a:lnTo>
                  <a:pt x="104012" y="80645"/>
                </a:lnTo>
                <a:lnTo>
                  <a:pt x="99568" y="75946"/>
                </a:lnTo>
                <a:lnTo>
                  <a:pt x="93599" y="72771"/>
                </a:lnTo>
                <a:lnTo>
                  <a:pt x="87630" y="69723"/>
                </a:lnTo>
                <a:lnTo>
                  <a:pt x="79756" y="68072"/>
                </a:lnTo>
                <a:close/>
              </a:path>
              <a:path w="471170" h="215264">
                <a:moveTo>
                  <a:pt x="399033" y="68072"/>
                </a:moveTo>
                <a:lnTo>
                  <a:pt x="392429" y="68072"/>
                </a:lnTo>
                <a:lnTo>
                  <a:pt x="383502" y="68595"/>
                </a:lnTo>
                <a:lnTo>
                  <a:pt x="346265" y="86963"/>
                </a:lnTo>
                <a:lnTo>
                  <a:pt x="328078" y="131518"/>
                </a:lnTo>
                <a:lnTo>
                  <a:pt x="327533" y="143256"/>
                </a:lnTo>
                <a:lnTo>
                  <a:pt x="328364" y="159736"/>
                </a:lnTo>
                <a:lnTo>
                  <a:pt x="340741" y="196723"/>
                </a:lnTo>
                <a:lnTo>
                  <a:pt x="378460" y="215265"/>
                </a:lnTo>
                <a:lnTo>
                  <a:pt x="384428" y="215265"/>
                </a:lnTo>
                <a:lnTo>
                  <a:pt x="418448" y="197485"/>
                </a:lnTo>
                <a:lnTo>
                  <a:pt x="388620" y="197485"/>
                </a:lnTo>
                <a:lnTo>
                  <a:pt x="380783" y="196554"/>
                </a:lnTo>
                <a:lnTo>
                  <a:pt x="357552" y="164211"/>
                </a:lnTo>
                <a:lnTo>
                  <a:pt x="355473" y="139065"/>
                </a:lnTo>
                <a:lnTo>
                  <a:pt x="356111" y="125610"/>
                </a:lnTo>
                <a:lnTo>
                  <a:pt x="371030" y="88582"/>
                </a:lnTo>
                <a:lnTo>
                  <a:pt x="394462" y="80010"/>
                </a:lnTo>
                <a:lnTo>
                  <a:pt x="452374" y="80010"/>
                </a:lnTo>
                <a:lnTo>
                  <a:pt x="452374" y="74803"/>
                </a:lnTo>
                <a:lnTo>
                  <a:pt x="426847" y="74803"/>
                </a:lnTo>
                <a:lnTo>
                  <a:pt x="421131" y="72390"/>
                </a:lnTo>
                <a:lnTo>
                  <a:pt x="415671" y="70739"/>
                </a:lnTo>
                <a:lnTo>
                  <a:pt x="410337" y="69723"/>
                </a:lnTo>
                <a:lnTo>
                  <a:pt x="404875" y="68580"/>
                </a:lnTo>
                <a:lnTo>
                  <a:pt x="399033" y="68072"/>
                </a:lnTo>
                <a:close/>
              </a:path>
              <a:path w="471170" h="215264">
                <a:moveTo>
                  <a:pt x="452921" y="189357"/>
                </a:moveTo>
                <a:lnTo>
                  <a:pt x="426212" y="189357"/>
                </a:lnTo>
                <a:lnTo>
                  <a:pt x="428498" y="189992"/>
                </a:lnTo>
                <a:lnTo>
                  <a:pt x="426720" y="214376"/>
                </a:lnTo>
                <a:lnTo>
                  <a:pt x="435610" y="214376"/>
                </a:lnTo>
                <a:lnTo>
                  <a:pt x="470662" y="212852"/>
                </a:lnTo>
                <a:lnTo>
                  <a:pt x="470662" y="205232"/>
                </a:lnTo>
                <a:lnTo>
                  <a:pt x="465327" y="204089"/>
                </a:lnTo>
                <a:lnTo>
                  <a:pt x="461645" y="202946"/>
                </a:lnTo>
                <a:lnTo>
                  <a:pt x="457326" y="200406"/>
                </a:lnTo>
                <a:lnTo>
                  <a:pt x="455802" y="198882"/>
                </a:lnTo>
                <a:lnTo>
                  <a:pt x="453771" y="194818"/>
                </a:lnTo>
                <a:lnTo>
                  <a:pt x="453136" y="192151"/>
                </a:lnTo>
                <a:lnTo>
                  <a:pt x="452921" y="189357"/>
                </a:lnTo>
                <a:close/>
              </a:path>
              <a:path w="471170" h="215264">
                <a:moveTo>
                  <a:pt x="452374" y="80010"/>
                </a:moveTo>
                <a:lnTo>
                  <a:pt x="399161" y="80010"/>
                </a:lnTo>
                <a:lnTo>
                  <a:pt x="403225" y="80518"/>
                </a:lnTo>
                <a:lnTo>
                  <a:pt x="409828" y="82550"/>
                </a:lnTo>
                <a:lnTo>
                  <a:pt x="425703" y="106045"/>
                </a:lnTo>
                <a:lnTo>
                  <a:pt x="426469" y="110805"/>
                </a:lnTo>
                <a:lnTo>
                  <a:pt x="426847" y="116967"/>
                </a:lnTo>
                <a:lnTo>
                  <a:pt x="426847" y="162814"/>
                </a:lnTo>
                <a:lnTo>
                  <a:pt x="426466" y="166878"/>
                </a:lnTo>
                <a:lnTo>
                  <a:pt x="425703" y="169926"/>
                </a:lnTo>
                <a:lnTo>
                  <a:pt x="425069" y="172974"/>
                </a:lnTo>
                <a:lnTo>
                  <a:pt x="424052" y="175641"/>
                </a:lnTo>
                <a:lnTo>
                  <a:pt x="422655" y="178054"/>
                </a:lnTo>
                <a:lnTo>
                  <a:pt x="421386" y="180467"/>
                </a:lnTo>
                <a:lnTo>
                  <a:pt x="392938" y="197485"/>
                </a:lnTo>
                <a:lnTo>
                  <a:pt x="418448" y="197485"/>
                </a:lnTo>
                <a:lnTo>
                  <a:pt x="419989" y="196087"/>
                </a:lnTo>
                <a:lnTo>
                  <a:pt x="426212" y="189357"/>
                </a:lnTo>
                <a:lnTo>
                  <a:pt x="452921" y="189357"/>
                </a:lnTo>
                <a:lnTo>
                  <a:pt x="452881" y="188849"/>
                </a:lnTo>
                <a:lnTo>
                  <a:pt x="452500" y="185547"/>
                </a:lnTo>
                <a:lnTo>
                  <a:pt x="452374" y="80010"/>
                </a:lnTo>
                <a:close/>
              </a:path>
              <a:path w="471170" h="215264">
                <a:moveTo>
                  <a:pt x="452374" y="0"/>
                </a:moveTo>
                <a:lnTo>
                  <a:pt x="443611" y="0"/>
                </a:lnTo>
                <a:lnTo>
                  <a:pt x="407670" y="1397"/>
                </a:lnTo>
                <a:lnTo>
                  <a:pt x="407670" y="9144"/>
                </a:lnTo>
                <a:lnTo>
                  <a:pt x="412623" y="10033"/>
                </a:lnTo>
                <a:lnTo>
                  <a:pt x="416178" y="10922"/>
                </a:lnTo>
                <a:lnTo>
                  <a:pt x="426847" y="74803"/>
                </a:lnTo>
                <a:lnTo>
                  <a:pt x="452374" y="74803"/>
                </a:lnTo>
                <a:lnTo>
                  <a:pt x="452374" y="0"/>
                </a:lnTo>
                <a:close/>
              </a:path>
              <a:path w="471170" h="215264">
                <a:moveTo>
                  <a:pt x="196723" y="69342"/>
                </a:moveTo>
                <a:lnTo>
                  <a:pt x="187579" y="69342"/>
                </a:lnTo>
                <a:lnTo>
                  <a:pt x="152781" y="70612"/>
                </a:lnTo>
                <a:lnTo>
                  <a:pt x="152781" y="78486"/>
                </a:lnTo>
                <a:lnTo>
                  <a:pt x="157225" y="79375"/>
                </a:lnTo>
                <a:lnTo>
                  <a:pt x="160782" y="80264"/>
                </a:lnTo>
                <a:lnTo>
                  <a:pt x="165608" y="82550"/>
                </a:lnTo>
                <a:lnTo>
                  <a:pt x="167386" y="84328"/>
                </a:lnTo>
                <a:lnTo>
                  <a:pt x="168670" y="86868"/>
                </a:lnTo>
                <a:lnTo>
                  <a:pt x="169799" y="88900"/>
                </a:lnTo>
                <a:lnTo>
                  <a:pt x="170434" y="92075"/>
                </a:lnTo>
                <a:lnTo>
                  <a:pt x="170687" y="95885"/>
                </a:lnTo>
                <a:lnTo>
                  <a:pt x="170794" y="99187"/>
                </a:lnTo>
                <a:lnTo>
                  <a:pt x="170884" y="184277"/>
                </a:lnTo>
                <a:lnTo>
                  <a:pt x="170687" y="188214"/>
                </a:lnTo>
                <a:lnTo>
                  <a:pt x="169418" y="194691"/>
                </a:lnTo>
                <a:lnTo>
                  <a:pt x="168529" y="197231"/>
                </a:lnTo>
                <a:lnTo>
                  <a:pt x="167386" y="198755"/>
                </a:lnTo>
                <a:lnTo>
                  <a:pt x="166243" y="200406"/>
                </a:lnTo>
                <a:lnTo>
                  <a:pt x="164846" y="201549"/>
                </a:lnTo>
                <a:lnTo>
                  <a:pt x="161544" y="203327"/>
                </a:lnTo>
                <a:lnTo>
                  <a:pt x="158750" y="204470"/>
                </a:lnTo>
                <a:lnTo>
                  <a:pt x="154939" y="205612"/>
                </a:lnTo>
                <a:lnTo>
                  <a:pt x="154939" y="212852"/>
                </a:lnTo>
                <a:lnTo>
                  <a:pt x="213233" y="212852"/>
                </a:lnTo>
                <a:lnTo>
                  <a:pt x="213233" y="205612"/>
                </a:lnTo>
                <a:lnTo>
                  <a:pt x="208152" y="204343"/>
                </a:lnTo>
                <a:lnTo>
                  <a:pt x="204470" y="202819"/>
                </a:lnTo>
                <a:lnTo>
                  <a:pt x="202311" y="201041"/>
                </a:lnTo>
                <a:lnTo>
                  <a:pt x="200025" y="199390"/>
                </a:lnTo>
                <a:lnTo>
                  <a:pt x="198500" y="196850"/>
                </a:lnTo>
                <a:lnTo>
                  <a:pt x="197738" y="193548"/>
                </a:lnTo>
                <a:lnTo>
                  <a:pt x="196976" y="190119"/>
                </a:lnTo>
                <a:lnTo>
                  <a:pt x="196596" y="184277"/>
                </a:lnTo>
                <a:lnTo>
                  <a:pt x="196596" y="115443"/>
                </a:lnTo>
                <a:lnTo>
                  <a:pt x="197485" y="111252"/>
                </a:lnTo>
                <a:lnTo>
                  <a:pt x="201295" y="103886"/>
                </a:lnTo>
                <a:lnTo>
                  <a:pt x="204343" y="100203"/>
                </a:lnTo>
                <a:lnTo>
                  <a:pt x="208534" y="96393"/>
                </a:lnTo>
                <a:lnTo>
                  <a:pt x="210972" y="94107"/>
                </a:lnTo>
                <a:lnTo>
                  <a:pt x="197104" y="94107"/>
                </a:lnTo>
                <a:lnTo>
                  <a:pt x="195072" y="93599"/>
                </a:lnTo>
                <a:lnTo>
                  <a:pt x="196723" y="69342"/>
                </a:lnTo>
                <a:close/>
              </a:path>
              <a:path w="471170" h="215264">
                <a:moveTo>
                  <a:pt x="277092" y="86106"/>
                </a:moveTo>
                <a:lnTo>
                  <a:pt x="234823" y="86106"/>
                </a:lnTo>
                <a:lnTo>
                  <a:pt x="237998" y="86487"/>
                </a:lnTo>
                <a:lnTo>
                  <a:pt x="240284" y="87376"/>
                </a:lnTo>
                <a:lnTo>
                  <a:pt x="242697" y="88265"/>
                </a:lnTo>
                <a:lnTo>
                  <a:pt x="244856" y="89408"/>
                </a:lnTo>
                <a:lnTo>
                  <a:pt x="246634" y="90805"/>
                </a:lnTo>
                <a:lnTo>
                  <a:pt x="248538" y="92202"/>
                </a:lnTo>
                <a:lnTo>
                  <a:pt x="256794" y="118364"/>
                </a:lnTo>
                <a:lnTo>
                  <a:pt x="257301" y="124079"/>
                </a:lnTo>
                <a:lnTo>
                  <a:pt x="257365" y="184277"/>
                </a:lnTo>
                <a:lnTo>
                  <a:pt x="257206" y="187452"/>
                </a:lnTo>
                <a:lnTo>
                  <a:pt x="257145" y="188214"/>
                </a:lnTo>
                <a:lnTo>
                  <a:pt x="256412" y="191389"/>
                </a:lnTo>
                <a:lnTo>
                  <a:pt x="255777" y="194691"/>
                </a:lnTo>
                <a:lnTo>
                  <a:pt x="254888" y="197231"/>
                </a:lnTo>
                <a:lnTo>
                  <a:pt x="253746" y="198755"/>
                </a:lnTo>
                <a:lnTo>
                  <a:pt x="252602" y="200406"/>
                </a:lnTo>
                <a:lnTo>
                  <a:pt x="251206" y="201549"/>
                </a:lnTo>
                <a:lnTo>
                  <a:pt x="247904" y="203327"/>
                </a:lnTo>
                <a:lnTo>
                  <a:pt x="245110" y="204470"/>
                </a:lnTo>
                <a:lnTo>
                  <a:pt x="241173" y="205612"/>
                </a:lnTo>
                <a:lnTo>
                  <a:pt x="241173" y="212852"/>
                </a:lnTo>
                <a:lnTo>
                  <a:pt x="299847" y="212852"/>
                </a:lnTo>
                <a:lnTo>
                  <a:pt x="299847" y="205612"/>
                </a:lnTo>
                <a:lnTo>
                  <a:pt x="295148" y="204343"/>
                </a:lnTo>
                <a:lnTo>
                  <a:pt x="291973" y="203073"/>
                </a:lnTo>
                <a:lnTo>
                  <a:pt x="283073" y="111252"/>
                </a:lnTo>
                <a:lnTo>
                  <a:pt x="282575" y="104521"/>
                </a:lnTo>
                <a:lnTo>
                  <a:pt x="281432" y="99187"/>
                </a:lnTo>
                <a:lnTo>
                  <a:pt x="280416" y="93853"/>
                </a:lnTo>
                <a:lnTo>
                  <a:pt x="278892" y="89281"/>
                </a:lnTo>
                <a:lnTo>
                  <a:pt x="277092" y="86106"/>
                </a:lnTo>
                <a:close/>
              </a:path>
              <a:path w="471170" h="215264">
                <a:moveTo>
                  <a:pt x="248666" y="68199"/>
                </a:moveTo>
                <a:lnTo>
                  <a:pt x="238125" y="68199"/>
                </a:lnTo>
                <a:lnTo>
                  <a:pt x="233299" y="69087"/>
                </a:lnTo>
                <a:lnTo>
                  <a:pt x="228600" y="70866"/>
                </a:lnTo>
                <a:lnTo>
                  <a:pt x="224027" y="72644"/>
                </a:lnTo>
                <a:lnTo>
                  <a:pt x="219456" y="75057"/>
                </a:lnTo>
                <a:lnTo>
                  <a:pt x="215011" y="78232"/>
                </a:lnTo>
                <a:lnTo>
                  <a:pt x="210438" y="81407"/>
                </a:lnTo>
                <a:lnTo>
                  <a:pt x="204343" y="86868"/>
                </a:lnTo>
                <a:lnTo>
                  <a:pt x="197104" y="94107"/>
                </a:lnTo>
                <a:lnTo>
                  <a:pt x="210972" y="94107"/>
                </a:lnTo>
                <a:lnTo>
                  <a:pt x="212598" y="92583"/>
                </a:lnTo>
                <a:lnTo>
                  <a:pt x="216408" y="89916"/>
                </a:lnTo>
                <a:lnTo>
                  <a:pt x="219963" y="88392"/>
                </a:lnTo>
                <a:lnTo>
                  <a:pt x="223393" y="86868"/>
                </a:lnTo>
                <a:lnTo>
                  <a:pt x="227075" y="86106"/>
                </a:lnTo>
                <a:lnTo>
                  <a:pt x="277092" y="86106"/>
                </a:lnTo>
                <a:lnTo>
                  <a:pt x="276733" y="85471"/>
                </a:lnTo>
                <a:lnTo>
                  <a:pt x="274700" y="81661"/>
                </a:lnTo>
                <a:lnTo>
                  <a:pt x="253492" y="68834"/>
                </a:lnTo>
                <a:lnTo>
                  <a:pt x="248666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79876" y="2875759"/>
            <a:ext cx="98425" cy="181356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6558438" y="2841850"/>
            <a:ext cx="528320" cy="215265"/>
          </a:xfrm>
          <a:custGeom>
            <a:avLst/>
            <a:gdLst/>
            <a:ahLst/>
            <a:cxnLst/>
            <a:rect l="l" t="t" r="r" b="b"/>
            <a:pathLst>
              <a:path w="528320" h="215264">
                <a:moveTo>
                  <a:pt x="387115" y="81534"/>
                </a:moveTo>
                <a:lnTo>
                  <a:pt x="346328" y="81534"/>
                </a:lnTo>
                <a:lnTo>
                  <a:pt x="352044" y="82931"/>
                </a:lnTo>
                <a:lnTo>
                  <a:pt x="356362" y="85725"/>
                </a:lnTo>
                <a:lnTo>
                  <a:pt x="368680" y="112903"/>
                </a:lnTo>
                <a:lnTo>
                  <a:pt x="368680" y="132842"/>
                </a:lnTo>
                <a:lnTo>
                  <a:pt x="348509" y="134413"/>
                </a:lnTo>
                <a:lnTo>
                  <a:pt x="331041" y="137223"/>
                </a:lnTo>
                <a:lnTo>
                  <a:pt x="294757" y="153102"/>
                </a:lnTo>
                <a:lnTo>
                  <a:pt x="282701" y="180212"/>
                </a:lnTo>
                <a:lnTo>
                  <a:pt x="282701" y="187071"/>
                </a:lnTo>
                <a:lnTo>
                  <a:pt x="284225" y="193294"/>
                </a:lnTo>
                <a:lnTo>
                  <a:pt x="287274" y="198501"/>
                </a:lnTo>
                <a:lnTo>
                  <a:pt x="290322" y="203835"/>
                </a:lnTo>
                <a:lnTo>
                  <a:pt x="294767" y="208026"/>
                </a:lnTo>
                <a:lnTo>
                  <a:pt x="300481" y="210947"/>
                </a:lnTo>
                <a:lnTo>
                  <a:pt x="306324" y="213868"/>
                </a:lnTo>
                <a:lnTo>
                  <a:pt x="312927" y="215265"/>
                </a:lnTo>
                <a:lnTo>
                  <a:pt x="329056" y="215265"/>
                </a:lnTo>
                <a:lnTo>
                  <a:pt x="361002" y="198501"/>
                </a:lnTo>
                <a:lnTo>
                  <a:pt x="328041" y="198501"/>
                </a:lnTo>
                <a:lnTo>
                  <a:pt x="323976" y="197866"/>
                </a:lnTo>
                <a:lnTo>
                  <a:pt x="308355" y="182118"/>
                </a:lnTo>
                <a:lnTo>
                  <a:pt x="308471" y="175514"/>
                </a:lnTo>
                <a:lnTo>
                  <a:pt x="342265" y="147224"/>
                </a:lnTo>
                <a:lnTo>
                  <a:pt x="368680" y="145034"/>
                </a:lnTo>
                <a:lnTo>
                  <a:pt x="394080" y="145034"/>
                </a:lnTo>
                <a:lnTo>
                  <a:pt x="393981" y="112903"/>
                </a:lnTo>
                <a:lnTo>
                  <a:pt x="393815" y="107213"/>
                </a:lnTo>
                <a:lnTo>
                  <a:pt x="393001" y="99298"/>
                </a:lnTo>
                <a:lnTo>
                  <a:pt x="391616" y="92596"/>
                </a:lnTo>
                <a:lnTo>
                  <a:pt x="389635" y="87122"/>
                </a:lnTo>
                <a:lnTo>
                  <a:pt x="387115" y="81534"/>
                </a:lnTo>
                <a:close/>
              </a:path>
              <a:path w="528320" h="215264">
                <a:moveTo>
                  <a:pt x="395013" y="191008"/>
                </a:moveTo>
                <a:lnTo>
                  <a:pt x="368934" y="191008"/>
                </a:lnTo>
                <a:lnTo>
                  <a:pt x="371221" y="191643"/>
                </a:lnTo>
                <a:lnTo>
                  <a:pt x="370458" y="212852"/>
                </a:lnTo>
                <a:lnTo>
                  <a:pt x="411225" y="212852"/>
                </a:lnTo>
                <a:lnTo>
                  <a:pt x="411225" y="205612"/>
                </a:lnTo>
                <a:lnTo>
                  <a:pt x="406907" y="204470"/>
                </a:lnTo>
                <a:lnTo>
                  <a:pt x="403732" y="203327"/>
                </a:lnTo>
                <a:lnTo>
                  <a:pt x="395731" y="194691"/>
                </a:lnTo>
                <a:lnTo>
                  <a:pt x="395013" y="191008"/>
                </a:lnTo>
                <a:close/>
              </a:path>
              <a:path w="528320" h="215264">
                <a:moveTo>
                  <a:pt x="394080" y="145034"/>
                </a:moveTo>
                <a:lnTo>
                  <a:pt x="368680" y="145034"/>
                </a:lnTo>
                <a:lnTo>
                  <a:pt x="368680" y="170942"/>
                </a:lnTo>
                <a:lnTo>
                  <a:pt x="367156" y="176022"/>
                </a:lnTo>
                <a:lnTo>
                  <a:pt x="361060" y="186182"/>
                </a:lnTo>
                <a:lnTo>
                  <a:pt x="356743" y="190246"/>
                </a:lnTo>
                <a:lnTo>
                  <a:pt x="351154" y="193548"/>
                </a:lnTo>
                <a:lnTo>
                  <a:pt x="345694" y="196850"/>
                </a:lnTo>
                <a:lnTo>
                  <a:pt x="339598" y="198501"/>
                </a:lnTo>
                <a:lnTo>
                  <a:pt x="361002" y="198501"/>
                </a:lnTo>
                <a:lnTo>
                  <a:pt x="362573" y="197177"/>
                </a:lnTo>
                <a:lnTo>
                  <a:pt x="368934" y="191008"/>
                </a:lnTo>
                <a:lnTo>
                  <a:pt x="395013" y="191008"/>
                </a:lnTo>
                <a:lnTo>
                  <a:pt x="394716" y="189484"/>
                </a:lnTo>
                <a:lnTo>
                  <a:pt x="394386" y="187071"/>
                </a:lnTo>
                <a:lnTo>
                  <a:pt x="394271" y="182118"/>
                </a:lnTo>
                <a:lnTo>
                  <a:pt x="394198" y="180212"/>
                </a:lnTo>
                <a:lnTo>
                  <a:pt x="394080" y="145034"/>
                </a:lnTo>
                <a:close/>
              </a:path>
              <a:path w="528320" h="215264">
                <a:moveTo>
                  <a:pt x="362457" y="68072"/>
                </a:moveTo>
                <a:lnTo>
                  <a:pt x="346075" y="68072"/>
                </a:lnTo>
                <a:lnTo>
                  <a:pt x="339598" y="68707"/>
                </a:lnTo>
                <a:lnTo>
                  <a:pt x="297285" y="83083"/>
                </a:lnTo>
                <a:lnTo>
                  <a:pt x="290449" y="86614"/>
                </a:lnTo>
                <a:lnTo>
                  <a:pt x="290449" y="105918"/>
                </a:lnTo>
                <a:lnTo>
                  <a:pt x="309879" y="105918"/>
                </a:lnTo>
                <a:lnTo>
                  <a:pt x="312293" y="97790"/>
                </a:lnTo>
                <a:lnTo>
                  <a:pt x="315849" y="91694"/>
                </a:lnTo>
                <a:lnTo>
                  <a:pt x="325247" y="83566"/>
                </a:lnTo>
                <a:lnTo>
                  <a:pt x="331470" y="81534"/>
                </a:lnTo>
                <a:lnTo>
                  <a:pt x="387115" y="81534"/>
                </a:lnTo>
                <a:lnTo>
                  <a:pt x="386715" y="80645"/>
                </a:lnTo>
                <a:lnTo>
                  <a:pt x="382270" y="75946"/>
                </a:lnTo>
                <a:lnTo>
                  <a:pt x="376300" y="72771"/>
                </a:lnTo>
                <a:lnTo>
                  <a:pt x="370331" y="69723"/>
                </a:lnTo>
                <a:lnTo>
                  <a:pt x="362457" y="68072"/>
                </a:lnTo>
                <a:close/>
              </a:path>
              <a:path w="528320" h="215264">
                <a:moveTo>
                  <a:pt x="476250" y="85725"/>
                </a:moveTo>
                <a:lnTo>
                  <a:pt x="450723" y="85725"/>
                </a:lnTo>
                <a:lnTo>
                  <a:pt x="450768" y="169164"/>
                </a:lnTo>
                <a:lnTo>
                  <a:pt x="465407" y="208889"/>
                </a:lnTo>
                <a:lnTo>
                  <a:pt x="488696" y="215265"/>
                </a:lnTo>
                <a:lnTo>
                  <a:pt x="495426" y="215265"/>
                </a:lnTo>
                <a:lnTo>
                  <a:pt x="501903" y="213741"/>
                </a:lnTo>
                <a:lnTo>
                  <a:pt x="514476" y="207645"/>
                </a:lnTo>
                <a:lnTo>
                  <a:pt x="521207" y="202692"/>
                </a:lnTo>
                <a:lnTo>
                  <a:pt x="526770" y="197231"/>
                </a:lnTo>
                <a:lnTo>
                  <a:pt x="495680" y="197231"/>
                </a:lnTo>
                <a:lnTo>
                  <a:pt x="492125" y="196596"/>
                </a:lnTo>
                <a:lnTo>
                  <a:pt x="477520" y="174879"/>
                </a:lnTo>
                <a:lnTo>
                  <a:pt x="476630" y="169164"/>
                </a:lnTo>
                <a:lnTo>
                  <a:pt x="476250" y="161544"/>
                </a:lnTo>
                <a:lnTo>
                  <a:pt x="476250" y="85725"/>
                </a:lnTo>
                <a:close/>
              </a:path>
              <a:path w="528320" h="215264">
                <a:moveTo>
                  <a:pt x="521589" y="187706"/>
                </a:moveTo>
                <a:lnTo>
                  <a:pt x="504063" y="197231"/>
                </a:lnTo>
                <a:lnTo>
                  <a:pt x="526770" y="197231"/>
                </a:lnTo>
                <a:lnTo>
                  <a:pt x="528193" y="195834"/>
                </a:lnTo>
                <a:lnTo>
                  <a:pt x="521589" y="187706"/>
                </a:lnTo>
                <a:close/>
              </a:path>
              <a:path w="528320" h="215264">
                <a:moveTo>
                  <a:pt x="476250" y="33909"/>
                </a:moveTo>
                <a:lnTo>
                  <a:pt x="455168" y="33909"/>
                </a:lnTo>
                <a:lnTo>
                  <a:pt x="454025" y="42926"/>
                </a:lnTo>
                <a:lnTo>
                  <a:pt x="453008" y="49784"/>
                </a:lnTo>
                <a:lnTo>
                  <a:pt x="451993" y="54483"/>
                </a:lnTo>
                <a:lnTo>
                  <a:pt x="451103" y="59182"/>
                </a:lnTo>
                <a:lnTo>
                  <a:pt x="449706" y="63119"/>
                </a:lnTo>
                <a:lnTo>
                  <a:pt x="428625" y="78105"/>
                </a:lnTo>
                <a:lnTo>
                  <a:pt x="428625" y="85725"/>
                </a:lnTo>
                <a:lnTo>
                  <a:pt x="524382" y="85725"/>
                </a:lnTo>
                <a:lnTo>
                  <a:pt x="524382" y="70612"/>
                </a:lnTo>
                <a:lnTo>
                  <a:pt x="476250" y="70612"/>
                </a:lnTo>
                <a:lnTo>
                  <a:pt x="476250" y="33909"/>
                </a:lnTo>
                <a:close/>
              </a:path>
              <a:path w="528320" h="215264">
                <a:moveTo>
                  <a:pt x="47625" y="85725"/>
                </a:moveTo>
                <a:lnTo>
                  <a:pt x="22098" y="85725"/>
                </a:lnTo>
                <a:lnTo>
                  <a:pt x="22143" y="169164"/>
                </a:lnTo>
                <a:lnTo>
                  <a:pt x="36782" y="208889"/>
                </a:lnTo>
                <a:lnTo>
                  <a:pt x="60071" y="215265"/>
                </a:lnTo>
                <a:lnTo>
                  <a:pt x="66801" y="215265"/>
                </a:lnTo>
                <a:lnTo>
                  <a:pt x="73278" y="213741"/>
                </a:lnTo>
                <a:lnTo>
                  <a:pt x="85851" y="207645"/>
                </a:lnTo>
                <a:lnTo>
                  <a:pt x="92582" y="202692"/>
                </a:lnTo>
                <a:lnTo>
                  <a:pt x="98145" y="197231"/>
                </a:lnTo>
                <a:lnTo>
                  <a:pt x="67055" y="197231"/>
                </a:lnTo>
                <a:lnTo>
                  <a:pt x="63500" y="196596"/>
                </a:lnTo>
                <a:lnTo>
                  <a:pt x="48895" y="174879"/>
                </a:lnTo>
                <a:lnTo>
                  <a:pt x="48005" y="169164"/>
                </a:lnTo>
                <a:lnTo>
                  <a:pt x="47625" y="161544"/>
                </a:lnTo>
                <a:lnTo>
                  <a:pt x="47625" y="85725"/>
                </a:lnTo>
                <a:close/>
              </a:path>
              <a:path w="528320" h="215264">
                <a:moveTo>
                  <a:pt x="92964" y="187706"/>
                </a:moveTo>
                <a:lnTo>
                  <a:pt x="75438" y="197231"/>
                </a:lnTo>
                <a:lnTo>
                  <a:pt x="98145" y="197231"/>
                </a:lnTo>
                <a:lnTo>
                  <a:pt x="99568" y="195834"/>
                </a:lnTo>
                <a:lnTo>
                  <a:pt x="92964" y="187706"/>
                </a:lnTo>
                <a:close/>
              </a:path>
              <a:path w="528320" h="215264">
                <a:moveTo>
                  <a:pt x="47625" y="33909"/>
                </a:moveTo>
                <a:lnTo>
                  <a:pt x="26543" y="33909"/>
                </a:lnTo>
                <a:lnTo>
                  <a:pt x="25400" y="42926"/>
                </a:lnTo>
                <a:lnTo>
                  <a:pt x="24383" y="49784"/>
                </a:lnTo>
                <a:lnTo>
                  <a:pt x="23368" y="54483"/>
                </a:lnTo>
                <a:lnTo>
                  <a:pt x="22478" y="59182"/>
                </a:lnTo>
                <a:lnTo>
                  <a:pt x="21081" y="63119"/>
                </a:lnTo>
                <a:lnTo>
                  <a:pt x="0" y="78105"/>
                </a:lnTo>
                <a:lnTo>
                  <a:pt x="0" y="85725"/>
                </a:lnTo>
                <a:lnTo>
                  <a:pt x="95757" y="85725"/>
                </a:lnTo>
                <a:lnTo>
                  <a:pt x="95757" y="70612"/>
                </a:lnTo>
                <a:lnTo>
                  <a:pt x="47625" y="70612"/>
                </a:lnTo>
                <a:lnTo>
                  <a:pt x="47625" y="33909"/>
                </a:lnTo>
                <a:close/>
              </a:path>
              <a:path w="528320" h="215264">
                <a:moveTo>
                  <a:pt x="153670" y="0"/>
                </a:moveTo>
                <a:lnTo>
                  <a:pt x="144652" y="0"/>
                </a:lnTo>
                <a:lnTo>
                  <a:pt x="108839" y="1397"/>
                </a:lnTo>
                <a:lnTo>
                  <a:pt x="108839" y="9144"/>
                </a:lnTo>
                <a:lnTo>
                  <a:pt x="113919" y="10033"/>
                </a:lnTo>
                <a:lnTo>
                  <a:pt x="117348" y="10922"/>
                </a:lnTo>
                <a:lnTo>
                  <a:pt x="127762" y="31242"/>
                </a:lnTo>
                <a:lnTo>
                  <a:pt x="128016" y="34925"/>
                </a:lnTo>
                <a:lnTo>
                  <a:pt x="127927" y="184277"/>
                </a:lnTo>
                <a:lnTo>
                  <a:pt x="124968" y="197993"/>
                </a:lnTo>
                <a:lnTo>
                  <a:pt x="123951" y="199771"/>
                </a:lnTo>
                <a:lnTo>
                  <a:pt x="111251" y="205612"/>
                </a:lnTo>
                <a:lnTo>
                  <a:pt x="111251" y="212852"/>
                </a:lnTo>
                <a:lnTo>
                  <a:pt x="170179" y="212852"/>
                </a:lnTo>
                <a:lnTo>
                  <a:pt x="170179" y="205612"/>
                </a:lnTo>
                <a:lnTo>
                  <a:pt x="165862" y="204470"/>
                </a:lnTo>
                <a:lnTo>
                  <a:pt x="162687" y="203327"/>
                </a:lnTo>
                <a:lnTo>
                  <a:pt x="160654" y="202057"/>
                </a:lnTo>
                <a:lnTo>
                  <a:pt x="158623" y="200914"/>
                </a:lnTo>
                <a:lnTo>
                  <a:pt x="157099" y="199262"/>
                </a:lnTo>
                <a:lnTo>
                  <a:pt x="156142" y="197231"/>
                </a:lnTo>
                <a:lnTo>
                  <a:pt x="155194" y="195453"/>
                </a:lnTo>
                <a:lnTo>
                  <a:pt x="154558" y="193040"/>
                </a:lnTo>
                <a:lnTo>
                  <a:pt x="153797" y="187325"/>
                </a:lnTo>
                <a:lnTo>
                  <a:pt x="153670" y="114427"/>
                </a:lnTo>
                <a:lnTo>
                  <a:pt x="154685" y="110362"/>
                </a:lnTo>
                <a:lnTo>
                  <a:pt x="156845" y="106680"/>
                </a:lnTo>
                <a:lnTo>
                  <a:pt x="159003" y="102870"/>
                </a:lnTo>
                <a:lnTo>
                  <a:pt x="162178" y="99187"/>
                </a:lnTo>
                <a:lnTo>
                  <a:pt x="166243" y="95631"/>
                </a:lnTo>
                <a:lnTo>
                  <a:pt x="168039" y="94107"/>
                </a:lnTo>
                <a:lnTo>
                  <a:pt x="154177" y="94107"/>
                </a:lnTo>
                <a:lnTo>
                  <a:pt x="153670" y="93980"/>
                </a:lnTo>
                <a:lnTo>
                  <a:pt x="153670" y="0"/>
                </a:lnTo>
                <a:close/>
              </a:path>
              <a:path w="528320" h="215264">
                <a:moveTo>
                  <a:pt x="234137" y="86106"/>
                </a:moveTo>
                <a:lnTo>
                  <a:pt x="195072" y="86106"/>
                </a:lnTo>
                <a:lnTo>
                  <a:pt x="200532" y="87884"/>
                </a:lnTo>
                <a:lnTo>
                  <a:pt x="208406" y="94742"/>
                </a:lnTo>
                <a:lnTo>
                  <a:pt x="214280" y="184277"/>
                </a:lnTo>
                <a:lnTo>
                  <a:pt x="213995" y="188087"/>
                </a:lnTo>
                <a:lnTo>
                  <a:pt x="212725" y="194691"/>
                </a:lnTo>
                <a:lnTo>
                  <a:pt x="211835" y="197231"/>
                </a:lnTo>
                <a:lnTo>
                  <a:pt x="210605" y="198882"/>
                </a:lnTo>
                <a:lnTo>
                  <a:pt x="209550" y="200406"/>
                </a:lnTo>
                <a:lnTo>
                  <a:pt x="198120" y="205612"/>
                </a:lnTo>
                <a:lnTo>
                  <a:pt x="198120" y="212852"/>
                </a:lnTo>
                <a:lnTo>
                  <a:pt x="256794" y="212852"/>
                </a:lnTo>
                <a:lnTo>
                  <a:pt x="256794" y="205612"/>
                </a:lnTo>
                <a:lnTo>
                  <a:pt x="250951" y="204089"/>
                </a:lnTo>
                <a:lnTo>
                  <a:pt x="247015" y="202311"/>
                </a:lnTo>
                <a:lnTo>
                  <a:pt x="245109" y="200660"/>
                </a:lnTo>
                <a:lnTo>
                  <a:pt x="243204" y="198882"/>
                </a:lnTo>
                <a:lnTo>
                  <a:pt x="241807" y="196469"/>
                </a:lnTo>
                <a:lnTo>
                  <a:pt x="240982" y="193040"/>
                </a:lnTo>
                <a:lnTo>
                  <a:pt x="240283" y="190246"/>
                </a:lnTo>
                <a:lnTo>
                  <a:pt x="239902" y="184277"/>
                </a:lnTo>
                <a:lnTo>
                  <a:pt x="239838" y="110362"/>
                </a:lnTo>
                <a:lnTo>
                  <a:pt x="239522" y="104775"/>
                </a:lnTo>
                <a:lnTo>
                  <a:pt x="237490" y="94107"/>
                </a:lnTo>
                <a:lnTo>
                  <a:pt x="235966" y="89535"/>
                </a:lnTo>
                <a:lnTo>
                  <a:pt x="234137" y="86106"/>
                </a:lnTo>
                <a:close/>
              </a:path>
              <a:path w="528320" h="215264">
                <a:moveTo>
                  <a:pt x="205613" y="68199"/>
                </a:moveTo>
                <a:lnTo>
                  <a:pt x="195199" y="68199"/>
                </a:lnTo>
                <a:lnTo>
                  <a:pt x="190373" y="69087"/>
                </a:lnTo>
                <a:lnTo>
                  <a:pt x="154177" y="94107"/>
                </a:lnTo>
                <a:lnTo>
                  <a:pt x="168039" y="94107"/>
                </a:lnTo>
                <a:lnTo>
                  <a:pt x="170433" y="92075"/>
                </a:lnTo>
                <a:lnTo>
                  <a:pt x="174117" y="89535"/>
                </a:lnTo>
                <a:lnTo>
                  <a:pt x="180467" y="86741"/>
                </a:lnTo>
                <a:lnTo>
                  <a:pt x="184023" y="86106"/>
                </a:lnTo>
                <a:lnTo>
                  <a:pt x="234137" y="86106"/>
                </a:lnTo>
                <a:lnTo>
                  <a:pt x="231901" y="81915"/>
                </a:lnTo>
                <a:lnTo>
                  <a:pt x="214756" y="70231"/>
                </a:lnTo>
                <a:lnTo>
                  <a:pt x="210566" y="68834"/>
                </a:lnTo>
                <a:lnTo>
                  <a:pt x="205613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68672" y="2854169"/>
            <a:ext cx="943864" cy="202946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8201691" y="2839691"/>
            <a:ext cx="251460" cy="282575"/>
            <a:chOff x="8521954" y="2945383"/>
            <a:chExt cx="251460" cy="282575"/>
          </a:xfrm>
        </p:grpSpPr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21954" y="3015106"/>
              <a:ext cx="150749" cy="14782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679180" y="2945383"/>
              <a:ext cx="93980" cy="282575"/>
            </a:xfrm>
            <a:custGeom>
              <a:avLst/>
              <a:gdLst/>
              <a:ahLst/>
              <a:cxnLst/>
              <a:rect l="l" t="t" r="r" b="b"/>
              <a:pathLst>
                <a:path w="93979" h="282575">
                  <a:moveTo>
                    <a:pt x="3937" y="0"/>
                  </a:moveTo>
                  <a:lnTo>
                    <a:pt x="0" y="11429"/>
                  </a:lnTo>
                  <a:lnTo>
                    <a:pt x="16307" y="18522"/>
                  </a:lnTo>
                  <a:lnTo>
                    <a:pt x="30352" y="28352"/>
                  </a:lnTo>
                  <a:lnTo>
                    <a:pt x="58876" y="73852"/>
                  </a:lnTo>
                  <a:lnTo>
                    <a:pt x="67171" y="115623"/>
                  </a:lnTo>
                  <a:lnTo>
                    <a:pt x="68199" y="139700"/>
                  </a:lnTo>
                  <a:lnTo>
                    <a:pt x="67153" y="164635"/>
                  </a:lnTo>
                  <a:lnTo>
                    <a:pt x="58822" y="207601"/>
                  </a:lnTo>
                  <a:lnTo>
                    <a:pt x="30400" y="253857"/>
                  </a:lnTo>
                  <a:lnTo>
                    <a:pt x="380" y="270890"/>
                  </a:lnTo>
                  <a:lnTo>
                    <a:pt x="3937" y="282320"/>
                  </a:lnTo>
                  <a:lnTo>
                    <a:pt x="42433" y="264255"/>
                  </a:lnTo>
                  <a:lnTo>
                    <a:pt x="70739" y="233044"/>
                  </a:lnTo>
                  <a:lnTo>
                    <a:pt x="88169" y="191134"/>
                  </a:lnTo>
                  <a:lnTo>
                    <a:pt x="93979" y="141224"/>
                  </a:lnTo>
                  <a:lnTo>
                    <a:pt x="92527" y="115341"/>
                  </a:lnTo>
                  <a:lnTo>
                    <a:pt x="80906" y="69482"/>
                  </a:lnTo>
                  <a:lnTo>
                    <a:pt x="57783" y="32146"/>
                  </a:lnTo>
                  <a:lnTo>
                    <a:pt x="24393" y="7381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78459" y="3268317"/>
            <a:ext cx="1384046" cy="282320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4639848" y="3270475"/>
            <a:ext cx="695960" cy="276860"/>
          </a:xfrm>
          <a:custGeom>
            <a:avLst/>
            <a:gdLst/>
            <a:ahLst/>
            <a:cxnLst/>
            <a:rect l="l" t="t" r="r" b="b"/>
            <a:pathLst>
              <a:path w="695960" h="276860">
                <a:moveTo>
                  <a:pt x="276879" y="81534"/>
                </a:moveTo>
                <a:lnTo>
                  <a:pt x="236092" y="81534"/>
                </a:lnTo>
                <a:lnTo>
                  <a:pt x="241808" y="82931"/>
                </a:lnTo>
                <a:lnTo>
                  <a:pt x="246125" y="85725"/>
                </a:lnTo>
                <a:lnTo>
                  <a:pt x="258445" y="112903"/>
                </a:lnTo>
                <a:lnTo>
                  <a:pt x="258445" y="132842"/>
                </a:lnTo>
                <a:lnTo>
                  <a:pt x="238273" y="134413"/>
                </a:lnTo>
                <a:lnTo>
                  <a:pt x="220805" y="137223"/>
                </a:lnTo>
                <a:lnTo>
                  <a:pt x="184521" y="153102"/>
                </a:lnTo>
                <a:lnTo>
                  <a:pt x="172465" y="180212"/>
                </a:lnTo>
                <a:lnTo>
                  <a:pt x="172465" y="187071"/>
                </a:lnTo>
                <a:lnTo>
                  <a:pt x="173989" y="193294"/>
                </a:lnTo>
                <a:lnTo>
                  <a:pt x="177037" y="198501"/>
                </a:lnTo>
                <a:lnTo>
                  <a:pt x="180086" y="203835"/>
                </a:lnTo>
                <a:lnTo>
                  <a:pt x="184530" y="208026"/>
                </a:lnTo>
                <a:lnTo>
                  <a:pt x="190246" y="210947"/>
                </a:lnTo>
                <a:lnTo>
                  <a:pt x="196087" y="213868"/>
                </a:lnTo>
                <a:lnTo>
                  <a:pt x="202691" y="215265"/>
                </a:lnTo>
                <a:lnTo>
                  <a:pt x="218821" y="215265"/>
                </a:lnTo>
                <a:lnTo>
                  <a:pt x="250766" y="198501"/>
                </a:lnTo>
                <a:lnTo>
                  <a:pt x="217804" y="198501"/>
                </a:lnTo>
                <a:lnTo>
                  <a:pt x="213740" y="197866"/>
                </a:lnTo>
                <a:lnTo>
                  <a:pt x="198120" y="182118"/>
                </a:lnTo>
                <a:lnTo>
                  <a:pt x="198235" y="175514"/>
                </a:lnTo>
                <a:lnTo>
                  <a:pt x="232028" y="147224"/>
                </a:lnTo>
                <a:lnTo>
                  <a:pt x="258445" y="145034"/>
                </a:lnTo>
                <a:lnTo>
                  <a:pt x="283845" y="145034"/>
                </a:lnTo>
                <a:lnTo>
                  <a:pt x="283745" y="112903"/>
                </a:lnTo>
                <a:lnTo>
                  <a:pt x="283579" y="107213"/>
                </a:lnTo>
                <a:lnTo>
                  <a:pt x="282765" y="99298"/>
                </a:lnTo>
                <a:lnTo>
                  <a:pt x="281380" y="92596"/>
                </a:lnTo>
                <a:lnTo>
                  <a:pt x="279400" y="87122"/>
                </a:lnTo>
                <a:lnTo>
                  <a:pt x="276879" y="81534"/>
                </a:lnTo>
                <a:close/>
              </a:path>
              <a:path w="695960" h="276860">
                <a:moveTo>
                  <a:pt x="284777" y="191008"/>
                </a:moveTo>
                <a:lnTo>
                  <a:pt x="258699" y="191008"/>
                </a:lnTo>
                <a:lnTo>
                  <a:pt x="260985" y="191643"/>
                </a:lnTo>
                <a:lnTo>
                  <a:pt x="260223" y="212852"/>
                </a:lnTo>
                <a:lnTo>
                  <a:pt x="300989" y="212852"/>
                </a:lnTo>
                <a:lnTo>
                  <a:pt x="300989" y="205612"/>
                </a:lnTo>
                <a:lnTo>
                  <a:pt x="296672" y="204470"/>
                </a:lnTo>
                <a:lnTo>
                  <a:pt x="293497" y="203327"/>
                </a:lnTo>
                <a:lnTo>
                  <a:pt x="285496" y="194691"/>
                </a:lnTo>
                <a:lnTo>
                  <a:pt x="284777" y="191008"/>
                </a:lnTo>
                <a:close/>
              </a:path>
              <a:path w="695960" h="276860">
                <a:moveTo>
                  <a:pt x="283845" y="145034"/>
                </a:moveTo>
                <a:lnTo>
                  <a:pt x="258445" y="145034"/>
                </a:lnTo>
                <a:lnTo>
                  <a:pt x="258445" y="170942"/>
                </a:lnTo>
                <a:lnTo>
                  <a:pt x="256921" y="176022"/>
                </a:lnTo>
                <a:lnTo>
                  <a:pt x="250825" y="186182"/>
                </a:lnTo>
                <a:lnTo>
                  <a:pt x="246507" y="190246"/>
                </a:lnTo>
                <a:lnTo>
                  <a:pt x="240918" y="193548"/>
                </a:lnTo>
                <a:lnTo>
                  <a:pt x="235458" y="196850"/>
                </a:lnTo>
                <a:lnTo>
                  <a:pt x="229362" y="198501"/>
                </a:lnTo>
                <a:lnTo>
                  <a:pt x="250766" y="198501"/>
                </a:lnTo>
                <a:lnTo>
                  <a:pt x="252337" y="197177"/>
                </a:lnTo>
                <a:lnTo>
                  <a:pt x="258699" y="191008"/>
                </a:lnTo>
                <a:lnTo>
                  <a:pt x="284777" y="191008"/>
                </a:lnTo>
                <a:lnTo>
                  <a:pt x="284479" y="189484"/>
                </a:lnTo>
                <a:lnTo>
                  <a:pt x="284150" y="187071"/>
                </a:lnTo>
                <a:lnTo>
                  <a:pt x="284035" y="182118"/>
                </a:lnTo>
                <a:lnTo>
                  <a:pt x="283962" y="180212"/>
                </a:lnTo>
                <a:lnTo>
                  <a:pt x="283845" y="145034"/>
                </a:lnTo>
                <a:close/>
              </a:path>
              <a:path w="695960" h="276860">
                <a:moveTo>
                  <a:pt x="252222" y="68072"/>
                </a:moveTo>
                <a:lnTo>
                  <a:pt x="235838" y="68072"/>
                </a:lnTo>
                <a:lnTo>
                  <a:pt x="229362" y="68707"/>
                </a:lnTo>
                <a:lnTo>
                  <a:pt x="187049" y="83083"/>
                </a:lnTo>
                <a:lnTo>
                  <a:pt x="180212" y="86614"/>
                </a:lnTo>
                <a:lnTo>
                  <a:pt x="180212" y="105918"/>
                </a:lnTo>
                <a:lnTo>
                  <a:pt x="199643" y="105918"/>
                </a:lnTo>
                <a:lnTo>
                  <a:pt x="202057" y="97790"/>
                </a:lnTo>
                <a:lnTo>
                  <a:pt x="205612" y="91694"/>
                </a:lnTo>
                <a:lnTo>
                  <a:pt x="215011" y="83566"/>
                </a:lnTo>
                <a:lnTo>
                  <a:pt x="221234" y="81534"/>
                </a:lnTo>
                <a:lnTo>
                  <a:pt x="276879" y="81534"/>
                </a:lnTo>
                <a:lnTo>
                  <a:pt x="276478" y="80645"/>
                </a:lnTo>
                <a:lnTo>
                  <a:pt x="272034" y="75946"/>
                </a:lnTo>
                <a:lnTo>
                  <a:pt x="266064" y="72771"/>
                </a:lnTo>
                <a:lnTo>
                  <a:pt x="260096" y="69723"/>
                </a:lnTo>
                <a:lnTo>
                  <a:pt x="252222" y="68072"/>
                </a:lnTo>
                <a:close/>
              </a:path>
              <a:path w="695960" h="276860">
                <a:moveTo>
                  <a:pt x="43941" y="69342"/>
                </a:moveTo>
                <a:lnTo>
                  <a:pt x="34925" y="69342"/>
                </a:lnTo>
                <a:lnTo>
                  <a:pt x="0" y="70612"/>
                </a:lnTo>
                <a:lnTo>
                  <a:pt x="0" y="78486"/>
                </a:lnTo>
                <a:lnTo>
                  <a:pt x="4445" y="79375"/>
                </a:lnTo>
                <a:lnTo>
                  <a:pt x="7620" y="80264"/>
                </a:lnTo>
                <a:lnTo>
                  <a:pt x="16877" y="89749"/>
                </a:lnTo>
                <a:lnTo>
                  <a:pt x="17399" y="91312"/>
                </a:lnTo>
                <a:lnTo>
                  <a:pt x="17684" y="93218"/>
                </a:lnTo>
                <a:lnTo>
                  <a:pt x="17790" y="94107"/>
                </a:lnTo>
                <a:lnTo>
                  <a:pt x="17928" y="97155"/>
                </a:lnTo>
                <a:lnTo>
                  <a:pt x="18161" y="99949"/>
                </a:lnTo>
                <a:lnTo>
                  <a:pt x="18252" y="246253"/>
                </a:lnTo>
                <a:lnTo>
                  <a:pt x="15239" y="262001"/>
                </a:lnTo>
                <a:lnTo>
                  <a:pt x="14097" y="264033"/>
                </a:lnTo>
                <a:lnTo>
                  <a:pt x="1397" y="269621"/>
                </a:lnTo>
                <a:lnTo>
                  <a:pt x="1397" y="276860"/>
                </a:lnTo>
                <a:lnTo>
                  <a:pt x="62102" y="276860"/>
                </a:lnTo>
                <a:lnTo>
                  <a:pt x="62102" y="269621"/>
                </a:lnTo>
                <a:lnTo>
                  <a:pt x="57403" y="268605"/>
                </a:lnTo>
                <a:lnTo>
                  <a:pt x="53975" y="267589"/>
                </a:lnTo>
                <a:lnTo>
                  <a:pt x="51815" y="266319"/>
                </a:lnTo>
                <a:lnTo>
                  <a:pt x="49657" y="265176"/>
                </a:lnTo>
                <a:lnTo>
                  <a:pt x="48005" y="263652"/>
                </a:lnTo>
                <a:lnTo>
                  <a:pt x="46862" y="261747"/>
                </a:lnTo>
                <a:lnTo>
                  <a:pt x="45720" y="259969"/>
                </a:lnTo>
                <a:lnTo>
                  <a:pt x="44958" y="257429"/>
                </a:lnTo>
                <a:lnTo>
                  <a:pt x="44576" y="254254"/>
                </a:lnTo>
                <a:lnTo>
                  <a:pt x="44068" y="251079"/>
                </a:lnTo>
                <a:lnTo>
                  <a:pt x="43814" y="246253"/>
                </a:lnTo>
                <a:lnTo>
                  <a:pt x="43814" y="208407"/>
                </a:lnTo>
                <a:lnTo>
                  <a:pt x="110938" y="208407"/>
                </a:lnTo>
                <a:lnTo>
                  <a:pt x="114046" y="206883"/>
                </a:lnTo>
                <a:lnTo>
                  <a:pt x="118697" y="203581"/>
                </a:lnTo>
                <a:lnTo>
                  <a:pt x="72262" y="203581"/>
                </a:lnTo>
                <a:lnTo>
                  <a:pt x="66801" y="202692"/>
                </a:lnTo>
                <a:lnTo>
                  <a:pt x="43916" y="170068"/>
                </a:lnTo>
                <a:lnTo>
                  <a:pt x="43814" y="115824"/>
                </a:lnTo>
                <a:lnTo>
                  <a:pt x="44703" y="112014"/>
                </a:lnTo>
                <a:lnTo>
                  <a:pt x="46354" y="108331"/>
                </a:lnTo>
                <a:lnTo>
                  <a:pt x="47878" y="104775"/>
                </a:lnTo>
                <a:lnTo>
                  <a:pt x="50800" y="100965"/>
                </a:lnTo>
                <a:lnTo>
                  <a:pt x="54990" y="96901"/>
                </a:lnTo>
                <a:lnTo>
                  <a:pt x="57785" y="94107"/>
                </a:lnTo>
                <a:lnTo>
                  <a:pt x="44323" y="94107"/>
                </a:lnTo>
                <a:lnTo>
                  <a:pt x="42037" y="93599"/>
                </a:lnTo>
                <a:lnTo>
                  <a:pt x="43941" y="69342"/>
                </a:lnTo>
                <a:close/>
              </a:path>
              <a:path w="695960" h="276860">
                <a:moveTo>
                  <a:pt x="110938" y="208407"/>
                </a:moveTo>
                <a:lnTo>
                  <a:pt x="43814" y="208407"/>
                </a:lnTo>
                <a:lnTo>
                  <a:pt x="48767" y="210566"/>
                </a:lnTo>
                <a:lnTo>
                  <a:pt x="54228" y="212217"/>
                </a:lnTo>
                <a:lnTo>
                  <a:pt x="60198" y="213487"/>
                </a:lnTo>
                <a:lnTo>
                  <a:pt x="66166" y="214630"/>
                </a:lnTo>
                <a:lnTo>
                  <a:pt x="72771" y="215265"/>
                </a:lnTo>
                <a:lnTo>
                  <a:pt x="80137" y="215265"/>
                </a:lnTo>
                <a:lnTo>
                  <a:pt x="89614" y="214741"/>
                </a:lnTo>
                <a:lnTo>
                  <a:pt x="98425" y="213169"/>
                </a:lnTo>
                <a:lnTo>
                  <a:pt x="106568" y="210550"/>
                </a:lnTo>
                <a:lnTo>
                  <a:pt x="110938" y="208407"/>
                </a:lnTo>
                <a:close/>
              </a:path>
              <a:path w="695960" h="276860">
                <a:moveTo>
                  <a:pt x="129459" y="86106"/>
                </a:moveTo>
                <a:lnTo>
                  <a:pt x="81025" y="86106"/>
                </a:lnTo>
                <a:lnTo>
                  <a:pt x="95954" y="89749"/>
                </a:lnTo>
                <a:lnTo>
                  <a:pt x="106632" y="100679"/>
                </a:lnTo>
                <a:lnTo>
                  <a:pt x="113047" y="118895"/>
                </a:lnTo>
                <a:lnTo>
                  <a:pt x="115188" y="144399"/>
                </a:lnTo>
                <a:lnTo>
                  <a:pt x="114617" y="158144"/>
                </a:lnTo>
                <a:lnTo>
                  <a:pt x="100925" y="195115"/>
                </a:lnTo>
                <a:lnTo>
                  <a:pt x="78993" y="203581"/>
                </a:lnTo>
                <a:lnTo>
                  <a:pt x="118697" y="203581"/>
                </a:lnTo>
                <a:lnTo>
                  <a:pt x="141239" y="163052"/>
                </a:lnTo>
                <a:lnTo>
                  <a:pt x="143128" y="140462"/>
                </a:lnTo>
                <a:lnTo>
                  <a:pt x="142297" y="123815"/>
                </a:lnTo>
                <a:lnTo>
                  <a:pt x="139811" y="109299"/>
                </a:lnTo>
                <a:lnTo>
                  <a:pt x="135680" y="96901"/>
                </a:lnTo>
                <a:lnTo>
                  <a:pt x="129921" y="86614"/>
                </a:lnTo>
                <a:lnTo>
                  <a:pt x="129459" y="86106"/>
                </a:lnTo>
                <a:close/>
              </a:path>
              <a:path w="695960" h="276860">
                <a:moveTo>
                  <a:pt x="92201" y="68199"/>
                </a:moveTo>
                <a:lnTo>
                  <a:pt x="88264" y="68199"/>
                </a:lnTo>
                <a:lnTo>
                  <a:pt x="84454" y="68707"/>
                </a:lnTo>
                <a:lnTo>
                  <a:pt x="58927" y="80518"/>
                </a:lnTo>
                <a:lnTo>
                  <a:pt x="55245" y="83312"/>
                </a:lnTo>
                <a:lnTo>
                  <a:pt x="50418" y="87884"/>
                </a:lnTo>
                <a:lnTo>
                  <a:pt x="44323" y="94107"/>
                </a:lnTo>
                <a:lnTo>
                  <a:pt x="57785" y="94107"/>
                </a:lnTo>
                <a:lnTo>
                  <a:pt x="58674" y="93218"/>
                </a:lnTo>
                <a:lnTo>
                  <a:pt x="62611" y="90424"/>
                </a:lnTo>
                <a:lnTo>
                  <a:pt x="66675" y="88773"/>
                </a:lnTo>
                <a:lnTo>
                  <a:pt x="70738" y="86995"/>
                </a:lnTo>
                <a:lnTo>
                  <a:pt x="75437" y="86106"/>
                </a:lnTo>
                <a:lnTo>
                  <a:pt x="129459" y="86106"/>
                </a:lnTo>
                <a:lnTo>
                  <a:pt x="122634" y="78593"/>
                </a:lnTo>
                <a:lnTo>
                  <a:pt x="113918" y="72834"/>
                </a:lnTo>
                <a:lnTo>
                  <a:pt x="103774" y="69361"/>
                </a:lnTo>
                <a:lnTo>
                  <a:pt x="92201" y="68199"/>
                </a:lnTo>
                <a:close/>
              </a:path>
              <a:path w="695960" h="276860">
                <a:moveTo>
                  <a:pt x="608202" y="177546"/>
                </a:moveTo>
                <a:lnTo>
                  <a:pt x="593598" y="177546"/>
                </a:lnTo>
                <a:lnTo>
                  <a:pt x="593598" y="208534"/>
                </a:lnTo>
                <a:lnTo>
                  <a:pt x="632460" y="215265"/>
                </a:lnTo>
                <a:lnTo>
                  <a:pt x="648715" y="215265"/>
                </a:lnTo>
                <a:lnTo>
                  <a:pt x="680085" y="205740"/>
                </a:lnTo>
                <a:lnTo>
                  <a:pt x="683240" y="203581"/>
                </a:lnTo>
                <a:lnTo>
                  <a:pt x="632587" y="203581"/>
                </a:lnTo>
                <a:lnTo>
                  <a:pt x="625348" y="201422"/>
                </a:lnTo>
                <a:lnTo>
                  <a:pt x="620140" y="197358"/>
                </a:lnTo>
                <a:lnTo>
                  <a:pt x="614807" y="193294"/>
                </a:lnTo>
                <a:lnTo>
                  <a:pt x="610870" y="186562"/>
                </a:lnTo>
                <a:lnTo>
                  <a:pt x="608202" y="177546"/>
                </a:lnTo>
                <a:close/>
              </a:path>
              <a:path w="695960" h="276860">
                <a:moveTo>
                  <a:pt x="658367" y="68072"/>
                </a:moveTo>
                <a:lnTo>
                  <a:pt x="651763" y="68072"/>
                </a:lnTo>
                <a:lnTo>
                  <a:pt x="643643" y="68379"/>
                </a:lnTo>
                <a:lnTo>
                  <a:pt x="598932" y="92583"/>
                </a:lnTo>
                <a:lnTo>
                  <a:pt x="596773" y="99695"/>
                </a:lnTo>
                <a:lnTo>
                  <a:pt x="596773" y="114427"/>
                </a:lnTo>
                <a:lnTo>
                  <a:pt x="598297" y="120269"/>
                </a:lnTo>
                <a:lnTo>
                  <a:pt x="601472" y="125095"/>
                </a:lnTo>
                <a:lnTo>
                  <a:pt x="604520" y="129921"/>
                </a:lnTo>
                <a:lnTo>
                  <a:pt x="608838" y="134239"/>
                </a:lnTo>
                <a:lnTo>
                  <a:pt x="619760" y="141351"/>
                </a:lnTo>
                <a:lnTo>
                  <a:pt x="626999" y="145034"/>
                </a:lnTo>
                <a:lnTo>
                  <a:pt x="636015" y="148717"/>
                </a:lnTo>
                <a:lnTo>
                  <a:pt x="646557" y="153289"/>
                </a:lnTo>
                <a:lnTo>
                  <a:pt x="667258" y="168148"/>
                </a:lnTo>
                <a:lnTo>
                  <a:pt x="669289" y="171323"/>
                </a:lnTo>
                <a:lnTo>
                  <a:pt x="670305" y="175387"/>
                </a:lnTo>
                <a:lnTo>
                  <a:pt x="670305" y="184912"/>
                </a:lnTo>
                <a:lnTo>
                  <a:pt x="645413" y="203581"/>
                </a:lnTo>
                <a:lnTo>
                  <a:pt x="683240" y="203581"/>
                </a:lnTo>
                <a:lnTo>
                  <a:pt x="684911" y="202437"/>
                </a:lnTo>
                <a:lnTo>
                  <a:pt x="688721" y="197993"/>
                </a:lnTo>
                <a:lnTo>
                  <a:pt x="694054" y="187325"/>
                </a:lnTo>
                <a:lnTo>
                  <a:pt x="695451" y="180721"/>
                </a:lnTo>
                <a:lnTo>
                  <a:pt x="695451" y="166116"/>
                </a:lnTo>
                <a:lnTo>
                  <a:pt x="667765" y="136874"/>
                </a:lnTo>
                <a:lnTo>
                  <a:pt x="644271" y="126365"/>
                </a:lnTo>
                <a:lnTo>
                  <a:pt x="637286" y="122936"/>
                </a:lnTo>
                <a:lnTo>
                  <a:pt x="621791" y="105283"/>
                </a:lnTo>
                <a:lnTo>
                  <a:pt x="621791" y="94234"/>
                </a:lnTo>
                <a:lnTo>
                  <a:pt x="624077" y="89154"/>
                </a:lnTo>
                <a:lnTo>
                  <a:pt x="628776" y="85471"/>
                </a:lnTo>
                <a:lnTo>
                  <a:pt x="633476" y="81661"/>
                </a:lnTo>
                <a:lnTo>
                  <a:pt x="639826" y="79883"/>
                </a:lnTo>
                <a:lnTo>
                  <a:pt x="693801" y="79883"/>
                </a:lnTo>
                <a:lnTo>
                  <a:pt x="693801" y="72898"/>
                </a:lnTo>
                <a:lnTo>
                  <a:pt x="684529" y="70993"/>
                </a:lnTo>
                <a:lnTo>
                  <a:pt x="676910" y="69723"/>
                </a:lnTo>
                <a:lnTo>
                  <a:pt x="664717" y="68453"/>
                </a:lnTo>
                <a:lnTo>
                  <a:pt x="658367" y="68072"/>
                </a:lnTo>
                <a:close/>
              </a:path>
              <a:path w="695960" h="276860">
                <a:moveTo>
                  <a:pt x="693801" y="79883"/>
                </a:moveTo>
                <a:lnTo>
                  <a:pt x="653288" y="79883"/>
                </a:lnTo>
                <a:lnTo>
                  <a:pt x="657860" y="80518"/>
                </a:lnTo>
                <a:lnTo>
                  <a:pt x="661670" y="81915"/>
                </a:lnTo>
                <a:lnTo>
                  <a:pt x="665352" y="83312"/>
                </a:lnTo>
                <a:lnTo>
                  <a:pt x="668782" y="85725"/>
                </a:lnTo>
                <a:lnTo>
                  <a:pt x="671702" y="89154"/>
                </a:lnTo>
                <a:lnTo>
                  <a:pt x="674751" y="92583"/>
                </a:lnTo>
                <a:lnTo>
                  <a:pt x="677290" y="97282"/>
                </a:lnTo>
                <a:lnTo>
                  <a:pt x="679450" y="103251"/>
                </a:lnTo>
                <a:lnTo>
                  <a:pt x="693801" y="103251"/>
                </a:lnTo>
                <a:lnTo>
                  <a:pt x="693801" y="79883"/>
                </a:lnTo>
                <a:close/>
              </a:path>
              <a:path w="695960" h="276860">
                <a:moveTo>
                  <a:pt x="356488" y="85725"/>
                </a:moveTo>
                <a:lnTo>
                  <a:pt x="330962" y="85725"/>
                </a:lnTo>
                <a:lnTo>
                  <a:pt x="331007" y="169164"/>
                </a:lnTo>
                <a:lnTo>
                  <a:pt x="345646" y="208889"/>
                </a:lnTo>
                <a:lnTo>
                  <a:pt x="368935" y="215265"/>
                </a:lnTo>
                <a:lnTo>
                  <a:pt x="375665" y="215265"/>
                </a:lnTo>
                <a:lnTo>
                  <a:pt x="382142" y="213741"/>
                </a:lnTo>
                <a:lnTo>
                  <a:pt x="394715" y="207645"/>
                </a:lnTo>
                <a:lnTo>
                  <a:pt x="401447" y="202692"/>
                </a:lnTo>
                <a:lnTo>
                  <a:pt x="407009" y="197231"/>
                </a:lnTo>
                <a:lnTo>
                  <a:pt x="375920" y="197231"/>
                </a:lnTo>
                <a:lnTo>
                  <a:pt x="372363" y="196596"/>
                </a:lnTo>
                <a:lnTo>
                  <a:pt x="357759" y="174879"/>
                </a:lnTo>
                <a:lnTo>
                  <a:pt x="356870" y="169164"/>
                </a:lnTo>
                <a:lnTo>
                  <a:pt x="356488" y="161544"/>
                </a:lnTo>
                <a:lnTo>
                  <a:pt x="356488" y="85725"/>
                </a:lnTo>
                <a:close/>
              </a:path>
              <a:path w="695960" h="276860">
                <a:moveTo>
                  <a:pt x="401827" y="187706"/>
                </a:moveTo>
                <a:lnTo>
                  <a:pt x="384301" y="197231"/>
                </a:lnTo>
                <a:lnTo>
                  <a:pt x="407009" y="197231"/>
                </a:lnTo>
                <a:lnTo>
                  <a:pt x="408432" y="195834"/>
                </a:lnTo>
                <a:lnTo>
                  <a:pt x="401827" y="187706"/>
                </a:lnTo>
                <a:close/>
              </a:path>
              <a:path w="695960" h="276860">
                <a:moveTo>
                  <a:pt x="356488" y="33909"/>
                </a:moveTo>
                <a:lnTo>
                  <a:pt x="335407" y="33909"/>
                </a:lnTo>
                <a:lnTo>
                  <a:pt x="334263" y="42926"/>
                </a:lnTo>
                <a:lnTo>
                  <a:pt x="333248" y="49784"/>
                </a:lnTo>
                <a:lnTo>
                  <a:pt x="332232" y="54483"/>
                </a:lnTo>
                <a:lnTo>
                  <a:pt x="331342" y="59182"/>
                </a:lnTo>
                <a:lnTo>
                  <a:pt x="329946" y="63119"/>
                </a:lnTo>
                <a:lnTo>
                  <a:pt x="308863" y="78105"/>
                </a:lnTo>
                <a:lnTo>
                  <a:pt x="308863" y="85725"/>
                </a:lnTo>
                <a:lnTo>
                  <a:pt x="404622" y="85725"/>
                </a:lnTo>
                <a:lnTo>
                  <a:pt x="404622" y="70612"/>
                </a:lnTo>
                <a:lnTo>
                  <a:pt x="356488" y="70612"/>
                </a:lnTo>
                <a:lnTo>
                  <a:pt x="356488" y="33909"/>
                </a:lnTo>
                <a:close/>
              </a:path>
              <a:path w="695960" h="276860">
                <a:moveTo>
                  <a:pt x="462534" y="0"/>
                </a:moveTo>
                <a:lnTo>
                  <a:pt x="453516" y="0"/>
                </a:lnTo>
                <a:lnTo>
                  <a:pt x="417702" y="1397"/>
                </a:lnTo>
                <a:lnTo>
                  <a:pt x="417702" y="9144"/>
                </a:lnTo>
                <a:lnTo>
                  <a:pt x="422783" y="10033"/>
                </a:lnTo>
                <a:lnTo>
                  <a:pt x="426212" y="10922"/>
                </a:lnTo>
                <a:lnTo>
                  <a:pt x="436625" y="31242"/>
                </a:lnTo>
                <a:lnTo>
                  <a:pt x="436879" y="34925"/>
                </a:lnTo>
                <a:lnTo>
                  <a:pt x="436791" y="184277"/>
                </a:lnTo>
                <a:lnTo>
                  <a:pt x="433832" y="197993"/>
                </a:lnTo>
                <a:lnTo>
                  <a:pt x="432815" y="199771"/>
                </a:lnTo>
                <a:lnTo>
                  <a:pt x="420115" y="205612"/>
                </a:lnTo>
                <a:lnTo>
                  <a:pt x="420115" y="212852"/>
                </a:lnTo>
                <a:lnTo>
                  <a:pt x="479043" y="212852"/>
                </a:lnTo>
                <a:lnTo>
                  <a:pt x="479043" y="205612"/>
                </a:lnTo>
                <a:lnTo>
                  <a:pt x="474725" y="204470"/>
                </a:lnTo>
                <a:lnTo>
                  <a:pt x="471550" y="203327"/>
                </a:lnTo>
                <a:lnTo>
                  <a:pt x="469518" y="202057"/>
                </a:lnTo>
                <a:lnTo>
                  <a:pt x="467487" y="200914"/>
                </a:lnTo>
                <a:lnTo>
                  <a:pt x="465963" y="199262"/>
                </a:lnTo>
                <a:lnTo>
                  <a:pt x="465006" y="197231"/>
                </a:lnTo>
                <a:lnTo>
                  <a:pt x="464058" y="195453"/>
                </a:lnTo>
                <a:lnTo>
                  <a:pt x="463423" y="193040"/>
                </a:lnTo>
                <a:lnTo>
                  <a:pt x="462661" y="187325"/>
                </a:lnTo>
                <a:lnTo>
                  <a:pt x="462534" y="114427"/>
                </a:lnTo>
                <a:lnTo>
                  <a:pt x="463550" y="110362"/>
                </a:lnTo>
                <a:lnTo>
                  <a:pt x="465709" y="106680"/>
                </a:lnTo>
                <a:lnTo>
                  <a:pt x="467867" y="102870"/>
                </a:lnTo>
                <a:lnTo>
                  <a:pt x="471042" y="99187"/>
                </a:lnTo>
                <a:lnTo>
                  <a:pt x="475107" y="95631"/>
                </a:lnTo>
                <a:lnTo>
                  <a:pt x="476903" y="94107"/>
                </a:lnTo>
                <a:lnTo>
                  <a:pt x="463041" y="94107"/>
                </a:lnTo>
                <a:lnTo>
                  <a:pt x="462534" y="93980"/>
                </a:lnTo>
                <a:lnTo>
                  <a:pt x="462534" y="0"/>
                </a:lnTo>
                <a:close/>
              </a:path>
              <a:path w="695960" h="276860">
                <a:moveTo>
                  <a:pt x="543001" y="86106"/>
                </a:moveTo>
                <a:lnTo>
                  <a:pt x="503936" y="86106"/>
                </a:lnTo>
                <a:lnTo>
                  <a:pt x="509397" y="87884"/>
                </a:lnTo>
                <a:lnTo>
                  <a:pt x="517271" y="94742"/>
                </a:lnTo>
                <a:lnTo>
                  <a:pt x="523144" y="184277"/>
                </a:lnTo>
                <a:lnTo>
                  <a:pt x="522859" y="188087"/>
                </a:lnTo>
                <a:lnTo>
                  <a:pt x="521588" y="194691"/>
                </a:lnTo>
                <a:lnTo>
                  <a:pt x="520700" y="197231"/>
                </a:lnTo>
                <a:lnTo>
                  <a:pt x="519469" y="198882"/>
                </a:lnTo>
                <a:lnTo>
                  <a:pt x="518413" y="200406"/>
                </a:lnTo>
                <a:lnTo>
                  <a:pt x="506984" y="205612"/>
                </a:lnTo>
                <a:lnTo>
                  <a:pt x="506984" y="212852"/>
                </a:lnTo>
                <a:lnTo>
                  <a:pt x="565658" y="212852"/>
                </a:lnTo>
                <a:lnTo>
                  <a:pt x="565658" y="205612"/>
                </a:lnTo>
                <a:lnTo>
                  <a:pt x="559815" y="204089"/>
                </a:lnTo>
                <a:lnTo>
                  <a:pt x="555878" y="202311"/>
                </a:lnTo>
                <a:lnTo>
                  <a:pt x="553974" y="200660"/>
                </a:lnTo>
                <a:lnTo>
                  <a:pt x="552068" y="198882"/>
                </a:lnTo>
                <a:lnTo>
                  <a:pt x="550672" y="196469"/>
                </a:lnTo>
                <a:lnTo>
                  <a:pt x="549846" y="193040"/>
                </a:lnTo>
                <a:lnTo>
                  <a:pt x="549148" y="190246"/>
                </a:lnTo>
                <a:lnTo>
                  <a:pt x="548766" y="184277"/>
                </a:lnTo>
                <a:lnTo>
                  <a:pt x="548702" y="110362"/>
                </a:lnTo>
                <a:lnTo>
                  <a:pt x="548386" y="104775"/>
                </a:lnTo>
                <a:lnTo>
                  <a:pt x="546353" y="94107"/>
                </a:lnTo>
                <a:lnTo>
                  <a:pt x="544829" y="89535"/>
                </a:lnTo>
                <a:lnTo>
                  <a:pt x="543001" y="86106"/>
                </a:lnTo>
                <a:close/>
              </a:path>
              <a:path w="695960" h="276860">
                <a:moveTo>
                  <a:pt x="514476" y="68199"/>
                </a:moveTo>
                <a:lnTo>
                  <a:pt x="504063" y="68199"/>
                </a:lnTo>
                <a:lnTo>
                  <a:pt x="499237" y="69087"/>
                </a:lnTo>
                <a:lnTo>
                  <a:pt x="463041" y="94107"/>
                </a:lnTo>
                <a:lnTo>
                  <a:pt x="476903" y="94107"/>
                </a:lnTo>
                <a:lnTo>
                  <a:pt x="479298" y="92075"/>
                </a:lnTo>
                <a:lnTo>
                  <a:pt x="482980" y="89535"/>
                </a:lnTo>
                <a:lnTo>
                  <a:pt x="489330" y="86741"/>
                </a:lnTo>
                <a:lnTo>
                  <a:pt x="492887" y="86106"/>
                </a:lnTo>
                <a:lnTo>
                  <a:pt x="543001" y="86106"/>
                </a:lnTo>
                <a:lnTo>
                  <a:pt x="540765" y="81915"/>
                </a:lnTo>
                <a:lnTo>
                  <a:pt x="523621" y="70231"/>
                </a:lnTo>
                <a:lnTo>
                  <a:pt x="519429" y="68834"/>
                </a:lnTo>
                <a:lnTo>
                  <a:pt x="514476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6614" y="3270475"/>
            <a:ext cx="1104773" cy="21526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17619" y="3338674"/>
            <a:ext cx="123444" cy="147193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6831615" y="3270475"/>
            <a:ext cx="471170" cy="215265"/>
          </a:xfrm>
          <a:custGeom>
            <a:avLst/>
            <a:gdLst/>
            <a:ahLst/>
            <a:cxnLst/>
            <a:rect l="l" t="t" r="r" b="b"/>
            <a:pathLst>
              <a:path w="471170" h="215264">
                <a:moveTo>
                  <a:pt x="104413" y="81534"/>
                </a:moveTo>
                <a:lnTo>
                  <a:pt x="63626" y="81534"/>
                </a:lnTo>
                <a:lnTo>
                  <a:pt x="69342" y="82931"/>
                </a:lnTo>
                <a:lnTo>
                  <a:pt x="73660" y="85725"/>
                </a:lnTo>
                <a:lnTo>
                  <a:pt x="85978" y="112903"/>
                </a:lnTo>
                <a:lnTo>
                  <a:pt x="85978" y="132842"/>
                </a:lnTo>
                <a:lnTo>
                  <a:pt x="65807" y="134413"/>
                </a:lnTo>
                <a:lnTo>
                  <a:pt x="48339" y="137223"/>
                </a:lnTo>
                <a:lnTo>
                  <a:pt x="12055" y="153102"/>
                </a:lnTo>
                <a:lnTo>
                  <a:pt x="0" y="180212"/>
                </a:lnTo>
                <a:lnTo>
                  <a:pt x="0" y="187071"/>
                </a:lnTo>
                <a:lnTo>
                  <a:pt x="1524" y="193294"/>
                </a:lnTo>
                <a:lnTo>
                  <a:pt x="4572" y="198501"/>
                </a:lnTo>
                <a:lnTo>
                  <a:pt x="7620" y="203835"/>
                </a:lnTo>
                <a:lnTo>
                  <a:pt x="12065" y="208026"/>
                </a:lnTo>
                <a:lnTo>
                  <a:pt x="17779" y="210947"/>
                </a:lnTo>
                <a:lnTo>
                  <a:pt x="23622" y="213868"/>
                </a:lnTo>
                <a:lnTo>
                  <a:pt x="30225" y="215265"/>
                </a:lnTo>
                <a:lnTo>
                  <a:pt x="46354" y="215265"/>
                </a:lnTo>
                <a:lnTo>
                  <a:pt x="78300" y="198501"/>
                </a:lnTo>
                <a:lnTo>
                  <a:pt x="45339" y="198501"/>
                </a:lnTo>
                <a:lnTo>
                  <a:pt x="41275" y="197866"/>
                </a:lnTo>
                <a:lnTo>
                  <a:pt x="25653" y="182118"/>
                </a:lnTo>
                <a:lnTo>
                  <a:pt x="25769" y="175514"/>
                </a:lnTo>
                <a:lnTo>
                  <a:pt x="59563" y="147224"/>
                </a:lnTo>
                <a:lnTo>
                  <a:pt x="85978" y="145034"/>
                </a:lnTo>
                <a:lnTo>
                  <a:pt x="111378" y="145034"/>
                </a:lnTo>
                <a:lnTo>
                  <a:pt x="111279" y="112903"/>
                </a:lnTo>
                <a:lnTo>
                  <a:pt x="111113" y="107213"/>
                </a:lnTo>
                <a:lnTo>
                  <a:pt x="110299" y="99298"/>
                </a:lnTo>
                <a:lnTo>
                  <a:pt x="108914" y="92596"/>
                </a:lnTo>
                <a:lnTo>
                  <a:pt x="106933" y="87122"/>
                </a:lnTo>
                <a:lnTo>
                  <a:pt x="104413" y="81534"/>
                </a:lnTo>
                <a:close/>
              </a:path>
              <a:path w="471170" h="215264">
                <a:moveTo>
                  <a:pt x="112311" y="191008"/>
                </a:moveTo>
                <a:lnTo>
                  <a:pt x="86232" y="191008"/>
                </a:lnTo>
                <a:lnTo>
                  <a:pt x="88519" y="191643"/>
                </a:lnTo>
                <a:lnTo>
                  <a:pt x="87756" y="212852"/>
                </a:lnTo>
                <a:lnTo>
                  <a:pt x="128524" y="212852"/>
                </a:lnTo>
                <a:lnTo>
                  <a:pt x="128524" y="205612"/>
                </a:lnTo>
                <a:lnTo>
                  <a:pt x="124205" y="204470"/>
                </a:lnTo>
                <a:lnTo>
                  <a:pt x="121030" y="203327"/>
                </a:lnTo>
                <a:lnTo>
                  <a:pt x="113029" y="194691"/>
                </a:lnTo>
                <a:lnTo>
                  <a:pt x="112311" y="191008"/>
                </a:lnTo>
                <a:close/>
              </a:path>
              <a:path w="471170" h="215264">
                <a:moveTo>
                  <a:pt x="111378" y="145034"/>
                </a:moveTo>
                <a:lnTo>
                  <a:pt x="85978" y="145034"/>
                </a:lnTo>
                <a:lnTo>
                  <a:pt x="85978" y="170942"/>
                </a:lnTo>
                <a:lnTo>
                  <a:pt x="84454" y="176022"/>
                </a:lnTo>
                <a:lnTo>
                  <a:pt x="78358" y="186182"/>
                </a:lnTo>
                <a:lnTo>
                  <a:pt x="74041" y="190246"/>
                </a:lnTo>
                <a:lnTo>
                  <a:pt x="68452" y="193548"/>
                </a:lnTo>
                <a:lnTo>
                  <a:pt x="62992" y="196850"/>
                </a:lnTo>
                <a:lnTo>
                  <a:pt x="56896" y="198501"/>
                </a:lnTo>
                <a:lnTo>
                  <a:pt x="78300" y="198501"/>
                </a:lnTo>
                <a:lnTo>
                  <a:pt x="79871" y="197177"/>
                </a:lnTo>
                <a:lnTo>
                  <a:pt x="86232" y="191008"/>
                </a:lnTo>
                <a:lnTo>
                  <a:pt x="112311" y="191008"/>
                </a:lnTo>
                <a:lnTo>
                  <a:pt x="112014" y="189484"/>
                </a:lnTo>
                <a:lnTo>
                  <a:pt x="111684" y="187071"/>
                </a:lnTo>
                <a:lnTo>
                  <a:pt x="111569" y="182118"/>
                </a:lnTo>
                <a:lnTo>
                  <a:pt x="111496" y="180212"/>
                </a:lnTo>
                <a:lnTo>
                  <a:pt x="111378" y="145034"/>
                </a:lnTo>
                <a:close/>
              </a:path>
              <a:path w="471170" h="215264">
                <a:moveTo>
                  <a:pt x="79755" y="68072"/>
                </a:moveTo>
                <a:lnTo>
                  <a:pt x="63373" y="68072"/>
                </a:lnTo>
                <a:lnTo>
                  <a:pt x="56896" y="68707"/>
                </a:lnTo>
                <a:lnTo>
                  <a:pt x="14583" y="83083"/>
                </a:lnTo>
                <a:lnTo>
                  <a:pt x="7747" y="86614"/>
                </a:lnTo>
                <a:lnTo>
                  <a:pt x="7747" y="105918"/>
                </a:lnTo>
                <a:lnTo>
                  <a:pt x="27177" y="105918"/>
                </a:lnTo>
                <a:lnTo>
                  <a:pt x="29591" y="97790"/>
                </a:lnTo>
                <a:lnTo>
                  <a:pt x="33147" y="91694"/>
                </a:lnTo>
                <a:lnTo>
                  <a:pt x="42545" y="83566"/>
                </a:lnTo>
                <a:lnTo>
                  <a:pt x="48768" y="81534"/>
                </a:lnTo>
                <a:lnTo>
                  <a:pt x="104413" y="81534"/>
                </a:lnTo>
                <a:lnTo>
                  <a:pt x="104013" y="80645"/>
                </a:lnTo>
                <a:lnTo>
                  <a:pt x="99568" y="75946"/>
                </a:lnTo>
                <a:lnTo>
                  <a:pt x="93599" y="72771"/>
                </a:lnTo>
                <a:lnTo>
                  <a:pt x="87629" y="69723"/>
                </a:lnTo>
                <a:lnTo>
                  <a:pt x="79755" y="68072"/>
                </a:lnTo>
                <a:close/>
              </a:path>
              <a:path w="471170" h="215264">
                <a:moveTo>
                  <a:pt x="399033" y="68072"/>
                </a:moveTo>
                <a:lnTo>
                  <a:pt x="392429" y="68072"/>
                </a:lnTo>
                <a:lnTo>
                  <a:pt x="383502" y="68595"/>
                </a:lnTo>
                <a:lnTo>
                  <a:pt x="346265" y="86963"/>
                </a:lnTo>
                <a:lnTo>
                  <a:pt x="328078" y="131518"/>
                </a:lnTo>
                <a:lnTo>
                  <a:pt x="327532" y="143256"/>
                </a:lnTo>
                <a:lnTo>
                  <a:pt x="328364" y="159736"/>
                </a:lnTo>
                <a:lnTo>
                  <a:pt x="340741" y="196723"/>
                </a:lnTo>
                <a:lnTo>
                  <a:pt x="378460" y="215265"/>
                </a:lnTo>
                <a:lnTo>
                  <a:pt x="384428" y="215265"/>
                </a:lnTo>
                <a:lnTo>
                  <a:pt x="418448" y="197485"/>
                </a:lnTo>
                <a:lnTo>
                  <a:pt x="388620" y="197485"/>
                </a:lnTo>
                <a:lnTo>
                  <a:pt x="380783" y="196554"/>
                </a:lnTo>
                <a:lnTo>
                  <a:pt x="357552" y="164211"/>
                </a:lnTo>
                <a:lnTo>
                  <a:pt x="355473" y="139065"/>
                </a:lnTo>
                <a:lnTo>
                  <a:pt x="356111" y="125610"/>
                </a:lnTo>
                <a:lnTo>
                  <a:pt x="371030" y="88582"/>
                </a:lnTo>
                <a:lnTo>
                  <a:pt x="394462" y="80010"/>
                </a:lnTo>
                <a:lnTo>
                  <a:pt x="452374" y="80010"/>
                </a:lnTo>
                <a:lnTo>
                  <a:pt x="452374" y="74803"/>
                </a:lnTo>
                <a:lnTo>
                  <a:pt x="426847" y="74803"/>
                </a:lnTo>
                <a:lnTo>
                  <a:pt x="421131" y="72390"/>
                </a:lnTo>
                <a:lnTo>
                  <a:pt x="415671" y="70739"/>
                </a:lnTo>
                <a:lnTo>
                  <a:pt x="410337" y="69723"/>
                </a:lnTo>
                <a:lnTo>
                  <a:pt x="404875" y="68580"/>
                </a:lnTo>
                <a:lnTo>
                  <a:pt x="399033" y="68072"/>
                </a:lnTo>
                <a:close/>
              </a:path>
              <a:path w="471170" h="215264">
                <a:moveTo>
                  <a:pt x="452921" y="189357"/>
                </a:moveTo>
                <a:lnTo>
                  <a:pt x="426212" y="189357"/>
                </a:lnTo>
                <a:lnTo>
                  <a:pt x="428498" y="189992"/>
                </a:lnTo>
                <a:lnTo>
                  <a:pt x="426720" y="214376"/>
                </a:lnTo>
                <a:lnTo>
                  <a:pt x="435610" y="214376"/>
                </a:lnTo>
                <a:lnTo>
                  <a:pt x="470662" y="212852"/>
                </a:lnTo>
                <a:lnTo>
                  <a:pt x="470662" y="205232"/>
                </a:lnTo>
                <a:lnTo>
                  <a:pt x="465327" y="204089"/>
                </a:lnTo>
                <a:lnTo>
                  <a:pt x="461645" y="202946"/>
                </a:lnTo>
                <a:lnTo>
                  <a:pt x="457326" y="200406"/>
                </a:lnTo>
                <a:lnTo>
                  <a:pt x="455802" y="198882"/>
                </a:lnTo>
                <a:lnTo>
                  <a:pt x="453771" y="194818"/>
                </a:lnTo>
                <a:lnTo>
                  <a:pt x="453136" y="192151"/>
                </a:lnTo>
                <a:lnTo>
                  <a:pt x="452921" y="189357"/>
                </a:lnTo>
                <a:close/>
              </a:path>
              <a:path w="471170" h="215264">
                <a:moveTo>
                  <a:pt x="452374" y="80010"/>
                </a:moveTo>
                <a:lnTo>
                  <a:pt x="399161" y="80010"/>
                </a:lnTo>
                <a:lnTo>
                  <a:pt x="403225" y="80518"/>
                </a:lnTo>
                <a:lnTo>
                  <a:pt x="409828" y="82550"/>
                </a:lnTo>
                <a:lnTo>
                  <a:pt x="425703" y="106045"/>
                </a:lnTo>
                <a:lnTo>
                  <a:pt x="426469" y="110805"/>
                </a:lnTo>
                <a:lnTo>
                  <a:pt x="426847" y="116967"/>
                </a:lnTo>
                <a:lnTo>
                  <a:pt x="426847" y="162814"/>
                </a:lnTo>
                <a:lnTo>
                  <a:pt x="426466" y="166878"/>
                </a:lnTo>
                <a:lnTo>
                  <a:pt x="425703" y="169926"/>
                </a:lnTo>
                <a:lnTo>
                  <a:pt x="425069" y="172974"/>
                </a:lnTo>
                <a:lnTo>
                  <a:pt x="424052" y="175641"/>
                </a:lnTo>
                <a:lnTo>
                  <a:pt x="422655" y="178054"/>
                </a:lnTo>
                <a:lnTo>
                  <a:pt x="421386" y="180467"/>
                </a:lnTo>
                <a:lnTo>
                  <a:pt x="392938" y="197485"/>
                </a:lnTo>
                <a:lnTo>
                  <a:pt x="418448" y="197485"/>
                </a:lnTo>
                <a:lnTo>
                  <a:pt x="419989" y="196087"/>
                </a:lnTo>
                <a:lnTo>
                  <a:pt x="426212" y="189357"/>
                </a:lnTo>
                <a:lnTo>
                  <a:pt x="452921" y="189357"/>
                </a:lnTo>
                <a:lnTo>
                  <a:pt x="452881" y="188849"/>
                </a:lnTo>
                <a:lnTo>
                  <a:pt x="452500" y="185547"/>
                </a:lnTo>
                <a:lnTo>
                  <a:pt x="452374" y="80010"/>
                </a:lnTo>
                <a:close/>
              </a:path>
              <a:path w="471170" h="215264">
                <a:moveTo>
                  <a:pt x="452374" y="0"/>
                </a:moveTo>
                <a:lnTo>
                  <a:pt x="443611" y="0"/>
                </a:lnTo>
                <a:lnTo>
                  <a:pt x="407670" y="1397"/>
                </a:lnTo>
                <a:lnTo>
                  <a:pt x="407670" y="9144"/>
                </a:lnTo>
                <a:lnTo>
                  <a:pt x="412623" y="10033"/>
                </a:lnTo>
                <a:lnTo>
                  <a:pt x="416178" y="10922"/>
                </a:lnTo>
                <a:lnTo>
                  <a:pt x="426847" y="74803"/>
                </a:lnTo>
                <a:lnTo>
                  <a:pt x="452374" y="74803"/>
                </a:lnTo>
                <a:lnTo>
                  <a:pt x="452374" y="0"/>
                </a:lnTo>
                <a:close/>
              </a:path>
              <a:path w="471170" h="215264">
                <a:moveTo>
                  <a:pt x="196723" y="69342"/>
                </a:moveTo>
                <a:lnTo>
                  <a:pt x="187578" y="69342"/>
                </a:lnTo>
                <a:lnTo>
                  <a:pt x="152780" y="70612"/>
                </a:lnTo>
                <a:lnTo>
                  <a:pt x="152780" y="78486"/>
                </a:lnTo>
                <a:lnTo>
                  <a:pt x="157225" y="79375"/>
                </a:lnTo>
                <a:lnTo>
                  <a:pt x="160781" y="80264"/>
                </a:lnTo>
                <a:lnTo>
                  <a:pt x="165607" y="82550"/>
                </a:lnTo>
                <a:lnTo>
                  <a:pt x="167386" y="84328"/>
                </a:lnTo>
                <a:lnTo>
                  <a:pt x="168670" y="86868"/>
                </a:lnTo>
                <a:lnTo>
                  <a:pt x="169799" y="88900"/>
                </a:lnTo>
                <a:lnTo>
                  <a:pt x="170433" y="92075"/>
                </a:lnTo>
                <a:lnTo>
                  <a:pt x="170688" y="95885"/>
                </a:lnTo>
                <a:lnTo>
                  <a:pt x="170794" y="99187"/>
                </a:lnTo>
                <a:lnTo>
                  <a:pt x="170884" y="184277"/>
                </a:lnTo>
                <a:lnTo>
                  <a:pt x="170688" y="188214"/>
                </a:lnTo>
                <a:lnTo>
                  <a:pt x="169418" y="194691"/>
                </a:lnTo>
                <a:lnTo>
                  <a:pt x="168528" y="197231"/>
                </a:lnTo>
                <a:lnTo>
                  <a:pt x="167386" y="198755"/>
                </a:lnTo>
                <a:lnTo>
                  <a:pt x="166243" y="200406"/>
                </a:lnTo>
                <a:lnTo>
                  <a:pt x="164846" y="201549"/>
                </a:lnTo>
                <a:lnTo>
                  <a:pt x="161544" y="203327"/>
                </a:lnTo>
                <a:lnTo>
                  <a:pt x="158750" y="204470"/>
                </a:lnTo>
                <a:lnTo>
                  <a:pt x="154940" y="205612"/>
                </a:lnTo>
                <a:lnTo>
                  <a:pt x="154940" y="212852"/>
                </a:lnTo>
                <a:lnTo>
                  <a:pt x="213232" y="212852"/>
                </a:lnTo>
                <a:lnTo>
                  <a:pt x="213232" y="205612"/>
                </a:lnTo>
                <a:lnTo>
                  <a:pt x="208152" y="204343"/>
                </a:lnTo>
                <a:lnTo>
                  <a:pt x="204470" y="202819"/>
                </a:lnTo>
                <a:lnTo>
                  <a:pt x="202311" y="201041"/>
                </a:lnTo>
                <a:lnTo>
                  <a:pt x="200025" y="199390"/>
                </a:lnTo>
                <a:lnTo>
                  <a:pt x="198500" y="196850"/>
                </a:lnTo>
                <a:lnTo>
                  <a:pt x="197739" y="193548"/>
                </a:lnTo>
                <a:lnTo>
                  <a:pt x="196976" y="190119"/>
                </a:lnTo>
                <a:lnTo>
                  <a:pt x="196596" y="184277"/>
                </a:lnTo>
                <a:lnTo>
                  <a:pt x="196596" y="115443"/>
                </a:lnTo>
                <a:lnTo>
                  <a:pt x="197485" y="111252"/>
                </a:lnTo>
                <a:lnTo>
                  <a:pt x="201295" y="103886"/>
                </a:lnTo>
                <a:lnTo>
                  <a:pt x="204343" y="100203"/>
                </a:lnTo>
                <a:lnTo>
                  <a:pt x="208533" y="96393"/>
                </a:lnTo>
                <a:lnTo>
                  <a:pt x="210972" y="94107"/>
                </a:lnTo>
                <a:lnTo>
                  <a:pt x="197103" y="94107"/>
                </a:lnTo>
                <a:lnTo>
                  <a:pt x="195072" y="93599"/>
                </a:lnTo>
                <a:lnTo>
                  <a:pt x="196723" y="69342"/>
                </a:lnTo>
                <a:close/>
              </a:path>
              <a:path w="471170" h="215264">
                <a:moveTo>
                  <a:pt x="277092" y="86106"/>
                </a:moveTo>
                <a:lnTo>
                  <a:pt x="234823" y="86106"/>
                </a:lnTo>
                <a:lnTo>
                  <a:pt x="237998" y="86487"/>
                </a:lnTo>
                <a:lnTo>
                  <a:pt x="240283" y="87376"/>
                </a:lnTo>
                <a:lnTo>
                  <a:pt x="242697" y="88265"/>
                </a:lnTo>
                <a:lnTo>
                  <a:pt x="244855" y="89408"/>
                </a:lnTo>
                <a:lnTo>
                  <a:pt x="246633" y="90805"/>
                </a:lnTo>
                <a:lnTo>
                  <a:pt x="248539" y="92202"/>
                </a:lnTo>
                <a:lnTo>
                  <a:pt x="256794" y="118364"/>
                </a:lnTo>
                <a:lnTo>
                  <a:pt x="257301" y="124079"/>
                </a:lnTo>
                <a:lnTo>
                  <a:pt x="257365" y="184277"/>
                </a:lnTo>
                <a:lnTo>
                  <a:pt x="257206" y="187452"/>
                </a:lnTo>
                <a:lnTo>
                  <a:pt x="257145" y="188214"/>
                </a:lnTo>
                <a:lnTo>
                  <a:pt x="256413" y="191389"/>
                </a:lnTo>
                <a:lnTo>
                  <a:pt x="255777" y="194691"/>
                </a:lnTo>
                <a:lnTo>
                  <a:pt x="254889" y="197231"/>
                </a:lnTo>
                <a:lnTo>
                  <a:pt x="253746" y="198755"/>
                </a:lnTo>
                <a:lnTo>
                  <a:pt x="252602" y="200406"/>
                </a:lnTo>
                <a:lnTo>
                  <a:pt x="251205" y="201549"/>
                </a:lnTo>
                <a:lnTo>
                  <a:pt x="247903" y="203327"/>
                </a:lnTo>
                <a:lnTo>
                  <a:pt x="245110" y="204470"/>
                </a:lnTo>
                <a:lnTo>
                  <a:pt x="241173" y="205612"/>
                </a:lnTo>
                <a:lnTo>
                  <a:pt x="241173" y="212852"/>
                </a:lnTo>
                <a:lnTo>
                  <a:pt x="299847" y="212852"/>
                </a:lnTo>
                <a:lnTo>
                  <a:pt x="299847" y="205612"/>
                </a:lnTo>
                <a:lnTo>
                  <a:pt x="295148" y="204343"/>
                </a:lnTo>
                <a:lnTo>
                  <a:pt x="291973" y="203073"/>
                </a:lnTo>
                <a:lnTo>
                  <a:pt x="283073" y="111252"/>
                </a:lnTo>
                <a:lnTo>
                  <a:pt x="282575" y="104521"/>
                </a:lnTo>
                <a:lnTo>
                  <a:pt x="281431" y="99187"/>
                </a:lnTo>
                <a:lnTo>
                  <a:pt x="280416" y="93853"/>
                </a:lnTo>
                <a:lnTo>
                  <a:pt x="278892" y="89281"/>
                </a:lnTo>
                <a:lnTo>
                  <a:pt x="277092" y="86106"/>
                </a:lnTo>
                <a:close/>
              </a:path>
              <a:path w="471170" h="215264">
                <a:moveTo>
                  <a:pt x="248666" y="68199"/>
                </a:moveTo>
                <a:lnTo>
                  <a:pt x="238125" y="68199"/>
                </a:lnTo>
                <a:lnTo>
                  <a:pt x="233299" y="69087"/>
                </a:lnTo>
                <a:lnTo>
                  <a:pt x="228600" y="70866"/>
                </a:lnTo>
                <a:lnTo>
                  <a:pt x="224027" y="72644"/>
                </a:lnTo>
                <a:lnTo>
                  <a:pt x="219455" y="75057"/>
                </a:lnTo>
                <a:lnTo>
                  <a:pt x="215011" y="78232"/>
                </a:lnTo>
                <a:lnTo>
                  <a:pt x="210439" y="81407"/>
                </a:lnTo>
                <a:lnTo>
                  <a:pt x="204343" y="86868"/>
                </a:lnTo>
                <a:lnTo>
                  <a:pt x="197103" y="94107"/>
                </a:lnTo>
                <a:lnTo>
                  <a:pt x="210972" y="94107"/>
                </a:lnTo>
                <a:lnTo>
                  <a:pt x="212598" y="92583"/>
                </a:lnTo>
                <a:lnTo>
                  <a:pt x="216407" y="89916"/>
                </a:lnTo>
                <a:lnTo>
                  <a:pt x="219964" y="88392"/>
                </a:lnTo>
                <a:lnTo>
                  <a:pt x="223393" y="86868"/>
                </a:lnTo>
                <a:lnTo>
                  <a:pt x="227075" y="86106"/>
                </a:lnTo>
                <a:lnTo>
                  <a:pt x="277092" y="86106"/>
                </a:lnTo>
                <a:lnTo>
                  <a:pt x="276732" y="85471"/>
                </a:lnTo>
                <a:lnTo>
                  <a:pt x="274700" y="81661"/>
                </a:lnTo>
                <a:lnTo>
                  <a:pt x="253492" y="68834"/>
                </a:lnTo>
                <a:lnTo>
                  <a:pt x="248666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7389526" y="3268317"/>
            <a:ext cx="206375" cy="282575"/>
            <a:chOff x="7709789" y="3374009"/>
            <a:chExt cx="206375" cy="282575"/>
          </a:xfrm>
        </p:grpSpPr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9789" y="3410077"/>
              <a:ext cx="98425" cy="18135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821930" y="3374009"/>
              <a:ext cx="93980" cy="282575"/>
            </a:xfrm>
            <a:custGeom>
              <a:avLst/>
              <a:gdLst/>
              <a:ahLst/>
              <a:cxnLst/>
              <a:rect l="l" t="t" r="r" b="b"/>
              <a:pathLst>
                <a:path w="93979" h="282575">
                  <a:moveTo>
                    <a:pt x="3937" y="0"/>
                  </a:moveTo>
                  <a:lnTo>
                    <a:pt x="0" y="11429"/>
                  </a:lnTo>
                  <a:lnTo>
                    <a:pt x="16307" y="18522"/>
                  </a:lnTo>
                  <a:lnTo>
                    <a:pt x="30352" y="28352"/>
                  </a:lnTo>
                  <a:lnTo>
                    <a:pt x="58876" y="73852"/>
                  </a:lnTo>
                  <a:lnTo>
                    <a:pt x="67171" y="115623"/>
                  </a:lnTo>
                  <a:lnTo>
                    <a:pt x="68199" y="139700"/>
                  </a:lnTo>
                  <a:lnTo>
                    <a:pt x="67153" y="164635"/>
                  </a:lnTo>
                  <a:lnTo>
                    <a:pt x="58822" y="207601"/>
                  </a:lnTo>
                  <a:lnTo>
                    <a:pt x="30400" y="253857"/>
                  </a:lnTo>
                  <a:lnTo>
                    <a:pt x="380" y="270890"/>
                  </a:lnTo>
                  <a:lnTo>
                    <a:pt x="3937" y="282320"/>
                  </a:lnTo>
                  <a:lnTo>
                    <a:pt x="42433" y="264255"/>
                  </a:lnTo>
                  <a:lnTo>
                    <a:pt x="70739" y="233044"/>
                  </a:lnTo>
                  <a:lnTo>
                    <a:pt x="88169" y="191134"/>
                  </a:lnTo>
                  <a:lnTo>
                    <a:pt x="93979" y="141224"/>
                  </a:lnTo>
                  <a:lnTo>
                    <a:pt x="92527" y="115341"/>
                  </a:lnTo>
                  <a:lnTo>
                    <a:pt x="80906" y="69482"/>
                  </a:lnTo>
                  <a:lnTo>
                    <a:pt x="57783" y="32146"/>
                  </a:lnTo>
                  <a:lnTo>
                    <a:pt x="24393" y="7381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F2F9A68-4E3E-12A6-F9D6-9C345341E9FB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Centrality (2)</a:t>
            </a:r>
            <a:endParaRPr lang="en-HK" sz="4000"/>
          </a:p>
        </p:txBody>
      </p:sp>
      <p:sp>
        <p:nvSpPr>
          <p:cNvPr id="64" name="object 7">
            <a:extLst>
              <a:ext uri="{FF2B5EF4-FFF2-40B4-BE49-F238E27FC236}">
                <a16:creationId xmlns:a16="http://schemas.microsoft.com/office/drawing/2014/main" id="{841278FD-E743-67CC-3BB4-05D11FADCF8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065789"/>
            <a:ext cx="7467600" cy="15640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6BB76C"/>
                </a:solidFill>
                <a:latin typeface="Calibri"/>
                <a:cs typeface="Calibri"/>
              </a:rPr>
              <a:t>Closeness</a:t>
            </a:r>
            <a:r>
              <a:rPr sz="3200" b="1" spc="-120" dirty="0">
                <a:solidFill>
                  <a:srgbClr val="6BB76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BB76C"/>
                </a:solidFill>
                <a:latin typeface="Calibri"/>
                <a:cs typeface="Calibri"/>
              </a:rPr>
              <a:t>centrality: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A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important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if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small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shortest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path </a:t>
            </a:r>
            <a:r>
              <a:rPr sz="2750" dirty="0">
                <a:latin typeface="Calibri"/>
                <a:cs typeface="Calibri"/>
              </a:rPr>
              <a:t>lengths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nodes.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8" y="3716591"/>
            <a:ext cx="16383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-10" dirty="0"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566" y="3018917"/>
            <a:ext cx="236029" cy="2131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95057" y="3035680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388" y="61849"/>
                </a:moveTo>
                <a:lnTo>
                  <a:pt x="0" y="61849"/>
                </a:lnTo>
                <a:lnTo>
                  <a:pt x="0" y="81661"/>
                </a:lnTo>
                <a:lnTo>
                  <a:pt x="183388" y="81661"/>
                </a:lnTo>
                <a:lnTo>
                  <a:pt x="183388" y="61849"/>
                </a:lnTo>
                <a:close/>
              </a:path>
              <a:path w="183514" h="81914">
                <a:moveTo>
                  <a:pt x="183388" y="0"/>
                </a:moveTo>
                <a:lnTo>
                  <a:pt x="0" y="0"/>
                </a:lnTo>
                <a:lnTo>
                  <a:pt x="0" y="19812"/>
                </a:lnTo>
                <a:lnTo>
                  <a:pt x="183388" y="19812"/>
                </a:lnTo>
                <a:lnTo>
                  <a:pt x="18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7157" y="3068320"/>
            <a:ext cx="5562600" cy="19050"/>
          </a:xfrm>
          <a:custGeom>
            <a:avLst/>
            <a:gdLst/>
            <a:ahLst/>
            <a:cxnLst/>
            <a:rect l="l" t="t" r="r" b="b"/>
            <a:pathLst>
              <a:path w="5562600" h="19050">
                <a:moveTo>
                  <a:pt x="5562600" y="0"/>
                </a:moveTo>
                <a:lnTo>
                  <a:pt x="0" y="0"/>
                </a:lnTo>
                <a:lnTo>
                  <a:pt x="0" y="19050"/>
                </a:lnTo>
                <a:lnTo>
                  <a:pt x="5562600" y="19050"/>
                </a:lnTo>
                <a:lnTo>
                  <a:pt x="5562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9274" y="2729483"/>
            <a:ext cx="118490" cy="20548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91093" y="3141090"/>
            <a:ext cx="638810" cy="300990"/>
            <a:chOff x="1933955" y="3318890"/>
            <a:chExt cx="638810" cy="300990"/>
          </a:xfrm>
        </p:grpSpPr>
        <p:sp>
          <p:nvSpPr>
            <p:cNvPr id="10" name="object 10"/>
            <p:cNvSpPr/>
            <p:nvPr/>
          </p:nvSpPr>
          <p:spPr>
            <a:xfrm>
              <a:off x="1933955" y="3318890"/>
              <a:ext cx="193040" cy="277495"/>
            </a:xfrm>
            <a:custGeom>
              <a:avLst/>
              <a:gdLst/>
              <a:ahLst/>
              <a:cxnLst/>
              <a:rect l="l" t="t" r="r" b="b"/>
              <a:pathLst>
                <a:path w="193039" h="277495">
                  <a:moveTo>
                    <a:pt x="189483" y="0"/>
                  </a:moveTo>
                  <a:lnTo>
                    <a:pt x="5587" y="0"/>
                  </a:lnTo>
                  <a:lnTo>
                    <a:pt x="5587" y="8509"/>
                  </a:lnTo>
                  <a:lnTo>
                    <a:pt x="91948" y="142239"/>
                  </a:lnTo>
                  <a:lnTo>
                    <a:pt x="0" y="268605"/>
                  </a:lnTo>
                  <a:lnTo>
                    <a:pt x="0" y="276987"/>
                  </a:lnTo>
                  <a:lnTo>
                    <a:pt x="188721" y="276987"/>
                  </a:lnTo>
                  <a:lnTo>
                    <a:pt x="193039" y="204343"/>
                  </a:lnTo>
                  <a:lnTo>
                    <a:pt x="175641" y="204343"/>
                  </a:lnTo>
                  <a:lnTo>
                    <a:pt x="174117" y="212725"/>
                  </a:lnTo>
                  <a:lnTo>
                    <a:pt x="172466" y="219456"/>
                  </a:lnTo>
                  <a:lnTo>
                    <a:pt x="143637" y="248412"/>
                  </a:lnTo>
                  <a:lnTo>
                    <a:pt x="39624" y="248412"/>
                  </a:lnTo>
                  <a:lnTo>
                    <a:pt x="120776" y="136779"/>
                  </a:lnTo>
                  <a:lnTo>
                    <a:pt x="120776" y="125475"/>
                  </a:lnTo>
                  <a:lnTo>
                    <a:pt x="48387" y="15494"/>
                  </a:lnTo>
                  <a:lnTo>
                    <a:pt x="136525" y="15494"/>
                  </a:lnTo>
                  <a:lnTo>
                    <a:pt x="168529" y="49149"/>
                  </a:lnTo>
                  <a:lnTo>
                    <a:pt x="173355" y="66294"/>
                  </a:lnTo>
                  <a:lnTo>
                    <a:pt x="189483" y="66294"/>
                  </a:lnTo>
                  <a:lnTo>
                    <a:pt x="189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3157" y="3508374"/>
              <a:ext cx="133858" cy="111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0129" y="3494912"/>
              <a:ext cx="123189" cy="1200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354" y="3508374"/>
              <a:ext cx="112902" cy="11099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06104" y="3150615"/>
            <a:ext cx="1072133" cy="21539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755453" y="3150615"/>
            <a:ext cx="565785" cy="277495"/>
          </a:xfrm>
          <a:custGeom>
            <a:avLst/>
            <a:gdLst/>
            <a:ahLst/>
            <a:cxnLst/>
            <a:rect l="l" t="t" r="r" b="b"/>
            <a:pathLst>
              <a:path w="565785" h="277495">
                <a:moveTo>
                  <a:pt x="276837" y="81534"/>
                </a:moveTo>
                <a:lnTo>
                  <a:pt x="236220" y="81534"/>
                </a:lnTo>
                <a:lnTo>
                  <a:pt x="241935" y="82931"/>
                </a:lnTo>
                <a:lnTo>
                  <a:pt x="246125" y="85725"/>
                </a:lnTo>
                <a:lnTo>
                  <a:pt x="250444" y="88519"/>
                </a:lnTo>
                <a:lnTo>
                  <a:pt x="253492" y="92837"/>
                </a:lnTo>
                <a:lnTo>
                  <a:pt x="257556" y="104775"/>
                </a:lnTo>
                <a:lnTo>
                  <a:pt x="258572" y="112903"/>
                </a:lnTo>
                <a:lnTo>
                  <a:pt x="258572" y="132969"/>
                </a:lnTo>
                <a:lnTo>
                  <a:pt x="238382" y="134540"/>
                </a:lnTo>
                <a:lnTo>
                  <a:pt x="220884" y="137350"/>
                </a:lnTo>
                <a:lnTo>
                  <a:pt x="184628" y="153209"/>
                </a:lnTo>
                <a:lnTo>
                  <a:pt x="172466" y="180212"/>
                </a:lnTo>
                <a:lnTo>
                  <a:pt x="172466" y="187198"/>
                </a:lnTo>
                <a:lnTo>
                  <a:pt x="173989" y="193294"/>
                </a:lnTo>
                <a:lnTo>
                  <a:pt x="177164" y="198628"/>
                </a:lnTo>
                <a:lnTo>
                  <a:pt x="180212" y="203962"/>
                </a:lnTo>
                <a:lnTo>
                  <a:pt x="184531" y="208025"/>
                </a:lnTo>
                <a:lnTo>
                  <a:pt x="190373" y="210947"/>
                </a:lnTo>
                <a:lnTo>
                  <a:pt x="196087" y="213868"/>
                </a:lnTo>
                <a:lnTo>
                  <a:pt x="202692" y="215392"/>
                </a:lnTo>
                <a:lnTo>
                  <a:pt x="218821" y="215392"/>
                </a:lnTo>
                <a:lnTo>
                  <a:pt x="250915" y="198500"/>
                </a:lnTo>
                <a:lnTo>
                  <a:pt x="217932" y="198500"/>
                </a:lnTo>
                <a:lnTo>
                  <a:pt x="213741" y="197866"/>
                </a:lnTo>
                <a:lnTo>
                  <a:pt x="210312" y="196723"/>
                </a:lnTo>
                <a:lnTo>
                  <a:pt x="206756" y="195453"/>
                </a:lnTo>
                <a:lnTo>
                  <a:pt x="203962" y="193167"/>
                </a:lnTo>
                <a:lnTo>
                  <a:pt x="201675" y="189864"/>
                </a:lnTo>
                <a:lnTo>
                  <a:pt x="199389" y="186689"/>
                </a:lnTo>
                <a:lnTo>
                  <a:pt x="198247" y="182118"/>
                </a:lnTo>
                <a:lnTo>
                  <a:pt x="198311" y="176022"/>
                </a:lnTo>
                <a:lnTo>
                  <a:pt x="199177" y="169217"/>
                </a:lnTo>
                <a:lnTo>
                  <a:pt x="232092" y="147256"/>
                </a:lnTo>
                <a:lnTo>
                  <a:pt x="258572" y="145161"/>
                </a:lnTo>
                <a:lnTo>
                  <a:pt x="283972" y="145161"/>
                </a:lnTo>
                <a:lnTo>
                  <a:pt x="283865" y="112903"/>
                </a:lnTo>
                <a:lnTo>
                  <a:pt x="283688" y="107233"/>
                </a:lnTo>
                <a:lnTo>
                  <a:pt x="282844" y="99361"/>
                </a:lnTo>
                <a:lnTo>
                  <a:pt x="281453" y="92704"/>
                </a:lnTo>
                <a:lnTo>
                  <a:pt x="279526" y="87249"/>
                </a:lnTo>
                <a:lnTo>
                  <a:pt x="276837" y="81534"/>
                </a:lnTo>
                <a:close/>
              </a:path>
              <a:path w="565785" h="277495">
                <a:moveTo>
                  <a:pt x="284784" y="191135"/>
                </a:moveTo>
                <a:lnTo>
                  <a:pt x="258825" y="191135"/>
                </a:lnTo>
                <a:lnTo>
                  <a:pt x="260985" y="191643"/>
                </a:lnTo>
                <a:lnTo>
                  <a:pt x="260350" y="212979"/>
                </a:lnTo>
                <a:lnTo>
                  <a:pt x="301117" y="212979"/>
                </a:lnTo>
                <a:lnTo>
                  <a:pt x="301117" y="205739"/>
                </a:lnTo>
                <a:lnTo>
                  <a:pt x="296672" y="204470"/>
                </a:lnTo>
                <a:lnTo>
                  <a:pt x="293624" y="203326"/>
                </a:lnTo>
                <a:lnTo>
                  <a:pt x="285496" y="194691"/>
                </a:lnTo>
                <a:lnTo>
                  <a:pt x="284784" y="191135"/>
                </a:lnTo>
                <a:close/>
              </a:path>
              <a:path w="565785" h="277495">
                <a:moveTo>
                  <a:pt x="283972" y="145161"/>
                </a:moveTo>
                <a:lnTo>
                  <a:pt x="258572" y="145161"/>
                </a:lnTo>
                <a:lnTo>
                  <a:pt x="258572" y="171069"/>
                </a:lnTo>
                <a:lnTo>
                  <a:pt x="256921" y="176022"/>
                </a:lnTo>
                <a:lnTo>
                  <a:pt x="229362" y="198500"/>
                </a:lnTo>
                <a:lnTo>
                  <a:pt x="250915" y="198500"/>
                </a:lnTo>
                <a:lnTo>
                  <a:pt x="252444" y="197231"/>
                </a:lnTo>
                <a:lnTo>
                  <a:pt x="258825" y="191135"/>
                </a:lnTo>
                <a:lnTo>
                  <a:pt x="284784" y="191135"/>
                </a:lnTo>
                <a:lnTo>
                  <a:pt x="284480" y="189611"/>
                </a:lnTo>
                <a:lnTo>
                  <a:pt x="284260" y="187198"/>
                </a:lnTo>
                <a:lnTo>
                  <a:pt x="284199" y="186182"/>
                </a:lnTo>
                <a:lnTo>
                  <a:pt x="284030" y="182118"/>
                </a:lnTo>
                <a:lnTo>
                  <a:pt x="283972" y="145161"/>
                </a:lnTo>
                <a:close/>
              </a:path>
              <a:path w="565785" h="277495">
                <a:moveTo>
                  <a:pt x="252222" y="68199"/>
                </a:moveTo>
                <a:lnTo>
                  <a:pt x="235838" y="68199"/>
                </a:lnTo>
                <a:lnTo>
                  <a:pt x="229488" y="68834"/>
                </a:lnTo>
                <a:lnTo>
                  <a:pt x="223138" y="70231"/>
                </a:lnTo>
                <a:lnTo>
                  <a:pt x="216788" y="71500"/>
                </a:lnTo>
                <a:lnTo>
                  <a:pt x="180212" y="86613"/>
                </a:lnTo>
                <a:lnTo>
                  <a:pt x="180212" y="105918"/>
                </a:lnTo>
                <a:lnTo>
                  <a:pt x="199771" y="105918"/>
                </a:lnTo>
                <a:lnTo>
                  <a:pt x="202057" y="97789"/>
                </a:lnTo>
                <a:lnTo>
                  <a:pt x="205612" y="91694"/>
                </a:lnTo>
                <a:lnTo>
                  <a:pt x="210312" y="87630"/>
                </a:lnTo>
                <a:lnTo>
                  <a:pt x="215137" y="83566"/>
                </a:lnTo>
                <a:lnTo>
                  <a:pt x="221361" y="81534"/>
                </a:lnTo>
                <a:lnTo>
                  <a:pt x="276837" y="81534"/>
                </a:lnTo>
                <a:lnTo>
                  <a:pt x="276479" y="80772"/>
                </a:lnTo>
                <a:lnTo>
                  <a:pt x="272034" y="75946"/>
                </a:lnTo>
                <a:lnTo>
                  <a:pt x="266064" y="72898"/>
                </a:lnTo>
                <a:lnTo>
                  <a:pt x="260096" y="69723"/>
                </a:lnTo>
                <a:lnTo>
                  <a:pt x="252222" y="68199"/>
                </a:lnTo>
                <a:close/>
              </a:path>
              <a:path w="565785" h="277495">
                <a:moveTo>
                  <a:pt x="44069" y="69342"/>
                </a:moveTo>
                <a:lnTo>
                  <a:pt x="34925" y="69342"/>
                </a:lnTo>
                <a:lnTo>
                  <a:pt x="0" y="70738"/>
                </a:lnTo>
                <a:lnTo>
                  <a:pt x="0" y="78612"/>
                </a:lnTo>
                <a:lnTo>
                  <a:pt x="4445" y="79501"/>
                </a:lnTo>
                <a:lnTo>
                  <a:pt x="7620" y="80391"/>
                </a:lnTo>
                <a:lnTo>
                  <a:pt x="16763" y="89408"/>
                </a:lnTo>
                <a:lnTo>
                  <a:pt x="17399" y="91439"/>
                </a:lnTo>
                <a:lnTo>
                  <a:pt x="17801" y="94234"/>
                </a:lnTo>
                <a:lnTo>
                  <a:pt x="18034" y="97028"/>
                </a:lnTo>
                <a:lnTo>
                  <a:pt x="18161" y="250317"/>
                </a:lnTo>
                <a:lnTo>
                  <a:pt x="17653" y="253746"/>
                </a:lnTo>
                <a:lnTo>
                  <a:pt x="17272" y="257175"/>
                </a:lnTo>
                <a:lnTo>
                  <a:pt x="10160" y="266573"/>
                </a:lnTo>
                <a:lnTo>
                  <a:pt x="8000" y="267716"/>
                </a:lnTo>
                <a:lnTo>
                  <a:pt x="5080" y="268732"/>
                </a:lnTo>
                <a:lnTo>
                  <a:pt x="1524" y="269621"/>
                </a:lnTo>
                <a:lnTo>
                  <a:pt x="1524" y="276987"/>
                </a:lnTo>
                <a:lnTo>
                  <a:pt x="62230" y="276987"/>
                </a:lnTo>
                <a:lnTo>
                  <a:pt x="62230" y="269621"/>
                </a:lnTo>
                <a:lnTo>
                  <a:pt x="57404" y="268732"/>
                </a:lnTo>
                <a:lnTo>
                  <a:pt x="53975" y="267588"/>
                </a:lnTo>
                <a:lnTo>
                  <a:pt x="44576" y="254381"/>
                </a:lnTo>
                <a:lnTo>
                  <a:pt x="44069" y="251206"/>
                </a:lnTo>
                <a:lnTo>
                  <a:pt x="43942" y="208534"/>
                </a:lnTo>
                <a:lnTo>
                  <a:pt x="110969" y="208534"/>
                </a:lnTo>
                <a:lnTo>
                  <a:pt x="114046" y="207010"/>
                </a:lnTo>
                <a:lnTo>
                  <a:pt x="118854" y="203581"/>
                </a:lnTo>
                <a:lnTo>
                  <a:pt x="72262" y="203581"/>
                </a:lnTo>
                <a:lnTo>
                  <a:pt x="66801" y="202819"/>
                </a:lnTo>
                <a:lnTo>
                  <a:pt x="62737" y="201168"/>
                </a:lnTo>
                <a:lnTo>
                  <a:pt x="58674" y="199644"/>
                </a:lnTo>
                <a:lnTo>
                  <a:pt x="54991" y="197231"/>
                </a:lnTo>
                <a:lnTo>
                  <a:pt x="49022" y="190754"/>
                </a:lnTo>
                <a:lnTo>
                  <a:pt x="46862" y="186562"/>
                </a:lnTo>
                <a:lnTo>
                  <a:pt x="45720" y="181483"/>
                </a:lnTo>
                <a:lnTo>
                  <a:pt x="44450" y="176275"/>
                </a:lnTo>
                <a:lnTo>
                  <a:pt x="44026" y="170132"/>
                </a:lnTo>
                <a:lnTo>
                  <a:pt x="43942" y="115950"/>
                </a:lnTo>
                <a:lnTo>
                  <a:pt x="44704" y="112013"/>
                </a:lnTo>
                <a:lnTo>
                  <a:pt x="46355" y="108458"/>
                </a:lnTo>
                <a:lnTo>
                  <a:pt x="48006" y="104775"/>
                </a:lnTo>
                <a:lnTo>
                  <a:pt x="50800" y="101092"/>
                </a:lnTo>
                <a:lnTo>
                  <a:pt x="54942" y="96956"/>
                </a:lnTo>
                <a:lnTo>
                  <a:pt x="57755" y="94234"/>
                </a:lnTo>
                <a:lnTo>
                  <a:pt x="44323" y="94234"/>
                </a:lnTo>
                <a:lnTo>
                  <a:pt x="42163" y="93599"/>
                </a:lnTo>
                <a:lnTo>
                  <a:pt x="44069" y="69342"/>
                </a:lnTo>
                <a:close/>
              </a:path>
              <a:path w="565785" h="277495">
                <a:moveTo>
                  <a:pt x="110969" y="208534"/>
                </a:moveTo>
                <a:lnTo>
                  <a:pt x="43942" y="208534"/>
                </a:lnTo>
                <a:lnTo>
                  <a:pt x="48895" y="210566"/>
                </a:lnTo>
                <a:lnTo>
                  <a:pt x="54356" y="212217"/>
                </a:lnTo>
                <a:lnTo>
                  <a:pt x="66167" y="214757"/>
                </a:lnTo>
                <a:lnTo>
                  <a:pt x="72898" y="215392"/>
                </a:lnTo>
                <a:lnTo>
                  <a:pt x="80263" y="215392"/>
                </a:lnTo>
                <a:lnTo>
                  <a:pt x="89739" y="214868"/>
                </a:lnTo>
                <a:lnTo>
                  <a:pt x="98536" y="213296"/>
                </a:lnTo>
                <a:lnTo>
                  <a:pt x="106642" y="210677"/>
                </a:lnTo>
                <a:lnTo>
                  <a:pt x="110969" y="208534"/>
                </a:lnTo>
                <a:close/>
              </a:path>
              <a:path w="565785" h="277495">
                <a:moveTo>
                  <a:pt x="129585" y="86233"/>
                </a:moveTo>
                <a:lnTo>
                  <a:pt x="81153" y="86233"/>
                </a:lnTo>
                <a:lnTo>
                  <a:pt x="96061" y="89876"/>
                </a:lnTo>
                <a:lnTo>
                  <a:pt x="106695" y="100806"/>
                </a:lnTo>
                <a:lnTo>
                  <a:pt x="113067" y="119022"/>
                </a:lnTo>
                <a:lnTo>
                  <a:pt x="115188" y="144525"/>
                </a:lnTo>
                <a:lnTo>
                  <a:pt x="114619" y="158216"/>
                </a:lnTo>
                <a:lnTo>
                  <a:pt x="101050" y="195169"/>
                </a:lnTo>
                <a:lnTo>
                  <a:pt x="78994" y="203581"/>
                </a:lnTo>
                <a:lnTo>
                  <a:pt x="118854" y="203581"/>
                </a:lnTo>
                <a:lnTo>
                  <a:pt x="141303" y="163099"/>
                </a:lnTo>
                <a:lnTo>
                  <a:pt x="143129" y="140462"/>
                </a:lnTo>
                <a:lnTo>
                  <a:pt x="142317" y="123817"/>
                </a:lnTo>
                <a:lnTo>
                  <a:pt x="139874" y="109315"/>
                </a:lnTo>
                <a:lnTo>
                  <a:pt x="135788" y="96956"/>
                </a:lnTo>
                <a:lnTo>
                  <a:pt x="130048" y="86741"/>
                </a:lnTo>
                <a:lnTo>
                  <a:pt x="129585" y="86233"/>
                </a:lnTo>
                <a:close/>
              </a:path>
              <a:path w="565785" h="277495">
                <a:moveTo>
                  <a:pt x="92329" y="68325"/>
                </a:moveTo>
                <a:lnTo>
                  <a:pt x="88264" y="68325"/>
                </a:lnTo>
                <a:lnTo>
                  <a:pt x="84582" y="68707"/>
                </a:lnTo>
                <a:lnTo>
                  <a:pt x="58928" y="80645"/>
                </a:lnTo>
                <a:lnTo>
                  <a:pt x="55372" y="83438"/>
                </a:lnTo>
                <a:lnTo>
                  <a:pt x="50546" y="88011"/>
                </a:lnTo>
                <a:lnTo>
                  <a:pt x="44323" y="94234"/>
                </a:lnTo>
                <a:lnTo>
                  <a:pt x="57755" y="94234"/>
                </a:lnTo>
                <a:lnTo>
                  <a:pt x="58674" y="93345"/>
                </a:lnTo>
                <a:lnTo>
                  <a:pt x="62737" y="90550"/>
                </a:lnTo>
                <a:lnTo>
                  <a:pt x="66801" y="88773"/>
                </a:lnTo>
                <a:lnTo>
                  <a:pt x="70738" y="86995"/>
                </a:lnTo>
                <a:lnTo>
                  <a:pt x="75564" y="86233"/>
                </a:lnTo>
                <a:lnTo>
                  <a:pt x="129585" y="86233"/>
                </a:lnTo>
                <a:lnTo>
                  <a:pt x="122689" y="78666"/>
                </a:lnTo>
                <a:lnTo>
                  <a:pt x="113950" y="72913"/>
                </a:lnTo>
                <a:lnTo>
                  <a:pt x="103810" y="69469"/>
                </a:lnTo>
                <a:lnTo>
                  <a:pt x="92329" y="68325"/>
                </a:lnTo>
                <a:close/>
              </a:path>
              <a:path w="565785" h="277495">
                <a:moveTo>
                  <a:pt x="356616" y="85725"/>
                </a:moveTo>
                <a:lnTo>
                  <a:pt x="330962" y="85725"/>
                </a:lnTo>
                <a:lnTo>
                  <a:pt x="331015" y="169291"/>
                </a:lnTo>
                <a:lnTo>
                  <a:pt x="345646" y="208962"/>
                </a:lnTo>
                <a:lnTo>
                  <a:pt x="368935" y="215392"/>
                </a:lnTo>
                <a:lnTo>
                  <a:pt x="375666" y="215392"/>
                </a:lnTo>
                <a:lnTo>
                  <a:pt x="382270" y="213868"/>
                </a:lnTo>
                <a:lnTo>
                  <a:pt x="388493" y="210693"/>
                </a:lnTo>
                <a:lnTo>
                  <a:pt x="394843" y="207645"/>
                </a:lnTo>
                <a:lnTo>
                  <a:pt x="401447" y="202692"/>
                </a:lnTo>
                <a:lnTo>
                  <a:pt x="406978" y="197358"/>
                </a:lnTo>
                <a:lnTo>
                  <a:pt x="376047" y="197358"/>
                </a:lnTo>
                <a:lnTo>
                  <a:pt x="372491" y="196596"/>
                </a:lnTo>
                <a:lnTo>
                  <a:pt x="356616" y="161544"/>
                </a:lnTo>
                <a:lnTo>
                  <a:pt x="356616" y="85725"/>
                </a:lnTo>
                <a:close/>
              </a:path>
              <a:path w="565785" h="277495">
                <a:moveTo>
                  <a:pt x="401828" y="187833"/>
                </a:moveTo>
                <a:lnTo>
                  <a:pt x="398399" y="190881"/>
                </a:lnTo>
                <a:lnTo>
                  <a:pt x="395097" y="193294"/>
                </a:lnTo>
                <a:lnTo>
                  <a:pt x="391541" y="194945"/>
                </a:lnTo>
                <a:lnTo>
                  <a:pt x="388112" y="196596"/>
                </a:lnTo>
                <a:lnTo>
                  <a:pt x="384429" y="197358"/>
                </a:lnTo>
                <a:lnTo>
                  <a:pt x="406978" y="197358"/>
                </a:lnTo>
                <a:lnTo>
                  <a:pt x="408559" y="195834"/>
                </a:lnTo>
                <a:lnTo>
                  <a:pt x="401828" y="187833"/>
                </a:lnTo>
                <a:close/>
              </a:path>
              <a:path w="565785" h="277495">
                <a:moveTo>
                  <a:pt x="356616" y="33909"/>
                </a:moveTo>
                <a:lnTo>
                  <a:pt x="335407" y="33909"/>
                </a:lnTo>
                <a:lnTo>
                  <a:pt x="334391" y="42925"/>
                </a:lnTo>
                <a:lnTo>
                  <a:pt x="333375" y="49784"/>
                </a:lnTo>
                <a:lnTo>
                  <a:pt x="321056" y="73913"/>
                </a:lnTo>
                <a:lnTo>
                  <a:pt x="317881" y="75946"/>
                </a:lnTo>
                <a:lnTo>
                  <a:pt x="313944" y="77343"/>
                </a:lnTo>
                <a:lnTo>
                  <a:pt x="308991" y="78105"/>
                </a:lnTo>
                <a:lnTo>
                  <a:pt x="308991" y="85725"/>
                </a:lnTo>
                <a:lnTo>
                  <a:pt x="404622" y="85725"/>
                </a:lnTo>
                <a:lnTo>
                  <a:pt x="404622" y="70738"/>
                </a:lnTo>
                <a:lnTo>
                  <a:pt x="356616" y="70738"/>
                </a:lnTo>
                <a:lnTo>
                  <a:pt x="356616" y="33909"/>
                </a:lnTo>
                <a:close/>
              </a:path>
              <a:path w="565785" h="277495">
                <a:moveTo>
                  <a:pt x="462534" y="0"/>
                </a:moveTo>
                <a:lnTo>
                  <a:pt x="453644" y="0"/>
                </a:lnTo>
                <a:lnTo>
                  <a:pt x="417703" y="1524"/>
                </a:lnTo>
                <a:lnTo>
                  <a:pt x="417703" y="9271"/>
                </a:lnTo>
                <a:lnTo>
                  <a:pt x="422783" y="10160"/>
                </a:lnTo>
                <a:lnTo>
                  <a:pt x="426338" y="11049"/>
                </a:lnTo>
                <a:lnTo>
                  <a:pt x="435483" y="21717"/>
                </a:lnTo>
                <a:lnTo>
                  <a:pt x="436245" y="24257"/>
                </a:lnTo>
                <a:lnTo>
                  <a:pt x="436625" y="27432"/>
                </a:lnTo>
                <a:lnTo>
                  <a:pt x="436880" y="35051"/>
                </a:lnTo>
                <a:lnTo>
                  <a:pt x="436915" y="184404"/>
                </a:lnTo>
                <a:lnTo>
                  <a:pt x="436766" y="187325"/>
                </a:lnTo>
                <a:lnTo>
                  <a:pt x="420116" y="205739"/>
                </a:lnTo>
                <a:lnTo>
                  <a:pt x="420116" y="212979"/>
                </a:lnTo>
                <a:lnTo>
                  <a:pt x="479044" y="212979"/>
                </a:lnTo>
                <a:lnTo>
                  <a:pt x="479044" y="205739"/>
                </a:lnTo>
                <a:lnTo>
                  <a:pt x="474853" y="204597"/>
                </a:lnTo>
                <a:lnTo>
                  <a:pt x="471678" y="203454"/>
                </a:lnTo>
                <a:lnTo>
                  <a:pt x="462534" y="114554"/>
                </a:lnTo>
                <a:lnTo>
                  <a:pt x="463676" y="110489"/>
                </a:lnTo>
                <a:lnTo>
                  <a:pt x="465709" y="106680"/>
                </a:lnTo>
                <a:lnTo>
                  <a:pt x="467868" y="102997"/>
                </a:lnTo>
                <a:lnTo>
                  <a:pt x="471043" y="99313"/>
                </a:lnTo>
                <a:lnTo>
                  <a:pt x="475234" y="95758"/>
                </a:lnTo>
                <a:lnTo>
                  <a:pt x="476968" y="94234"/>
                </a:lnTo>
                <a:lnTo>
                  <a:pt x="463169" y="94234"/>
                </a:lnTo>
                <a:lnTo>
                  <a:pt x="462534" y="94107"/>
                </a:lnTo>
                <a:lnTo>
                  <a:pt x="462534" y="0"/>
                </a:lnTo>
                <a:close/>
              </a:path>
              <a:path w="565785" h="277495">
                <a:moveTo>
                  <a:pt x="543001" y="86233"/>
                </a:moveTo>
                <a:lnTo>
                  <a:pt x="503936" y="86233"/>
                </a:lnTo>
                <a:lnTo>
                  <a:pt x="509524" y="87884"/>
                </a:lnTo>
                <a:lnTo>
                  <a:pt x="513334" y="91439"/>
                </a:lnTo>
                <a:lnTo>
                  <a:pt x="523174" y="184404"/>
                </a:lnTo>
                <a:lnTo>
                  <a:pt x="522986" y="188087"/>
                </a:lnTo>
                <a:lnTo>
                  <a:pt x="507111" y="205739"/>
                </a:lnTo>
                <a:lnTo>
                  <a:pt x="507111" y="212979"/>
                </a:lnTo>
                <a:lnTo>
                  <a:pt x="565658" y="212979"/>
                </a:lnTo>
                <a:lnTo>
                  <a:pt x="565658" y="205739"/>
                </a:lnTo>
                <a:lnTo>
                  <a:pt x="559816" y="204088"/>
                </a:lnTo>
                <a:lnTo>
                  <a:pt x="556006" y="202437"/>
                </a:lnTo>
                <a:lnTo>
                  <a:pt x="548817" y="110489"/>
                </a:lnTo>
                <a:lnTo>
                  <a:pt x="548386" y="104775"/>
                </a:lnTo>
                <a:lnTo>
                  <a:pt x="546354" y="94234"/>
                </a:lnTo>
                <a:lnTo>
                  <a:pt x="544830" y="89662"/>
                </a:lnTo>
                <a:lnTo>
                  <a:pt x="543001" y="86233"/>
                </a:lnTo>
                <a:close/>
              </a:path>
              <a:path w="565785" h="277495">
                <a:moveTo>
                  <a:pt x="514604" y="68325"/>
                </a:moveTo>
                <a:lnTo>
                  <a:pt x="504063" y="68325"/>
                </a:lnTo>
                <a:lnTo>
                  <a:pt x="499363" y="69087"/>
                </a:lnTo>
                <a:lnTo>
                  <a:pt x="494919" y="70738"/>
                </a:lnTo>
                <a:lnTo>
                  <a:pt x="490474" y="72262"/>
                </a:lnTo>
                <a:lnTo>
                  <a:pt x="486029" y="74675"/>
                </a:lnTo>
                <a:lnTo>
                  <a:pt x="477012" y="80899"/>
                </a:lnTo>
                <a:lnTo>
                  <a:pt x="470916" y="86360"/>
                </a:lnTo>
                <a:lnTo>
                  <a:pt x="463169" y="94234"/>
                </a:lnTo>
                <a:lnTo>
                  <a:pt x="476968" y="94234"/>
                </a:lnTo>
                <a:lnTo>
                  <a:pt x="479425" y="92075"/>
                </a:lnTo>
                <a:lnTo>
                  <a:pt x="482981" y="89662"/>
                </a:lnTo>
                <a:lnTo>
                  <a:pt x="489331" y="86868"/>
                </a:lnTo>
                <a:lnTo>
                  <a:pt x="493013" y="86233"/>
                </a:lnTo>
                <a:lnTo>
                  <a:pt x="543001" y="86233"/>
                </a:lnTo>
                <a:lnTo>
                  <a:pt x="540766" y="82042"/>
                </a:lnTo>
                <a:lnTo>
                  <a:pt x="538226" y="78739"/>
                </a:lnTo>
                <a:lnTo>
                  <a:pt x="531749" y="73533"/>
                </a:lnTo>
                <a:lnTo>
                  <a:pt x="527938" y="71500"/>
                </a:lnTo>
                <a:lnTo>
                  <a:pt x="519430" y="68961"/>
                </a:lnTo>
                <a:lnTo>
                  <a:pt x="514604" y="68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1154" y="3150615"/>
            <a:ext cx="805307" cy="2795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94821" y="3150615"/>
            <a:ext cx="1104772" cy="2153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81890" y="3218815"/>
            <a:ext cx="167640" cy="14719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728269" y="3150615"/>
            <a:ext cx="471170" cy="215900"/>
          </a:xfrm>
          <a:custGeom>
            <a:avLst/>
            <a:gdLst/>
            <a:ahLst/>
            <a:cxnLst/>
            <a:rect l="l" t="t" r="r" b="b"/>
            <a:pathLst>
              <a:path w="471170" h="215900">
                <a:moveTo>
                  <a:pt x="104371" y="81534"/>
                </a:moveTo>
                <a:lnTo>
                  <a:pt x="63753" y="81534"/>
                </a:lnTo>
                <a:lnTo>
                  <a:pt x="69469" y="82931"/>
                </a:lnTo>
                <a:lnTo>
                  <a:pt x="73660" y="85725"/>
                </a:lnTo>
                <a:lnTo>
                  <a:pt x="77977" y="88519"/>
                </a:lnTo>
                <a:lnTo>
                  <a:pt x="81025" y="92837"/>
                </a:lnTo>
                <a:lnTo>
                  <a:pt x="85090" y="104775"/>
                </a:lnTo>
                <a:lnTo>
                  <a:pt x="86106" y="112903"/>
                </a:lnTo>
                <a:lnTo>
                  <a:pt x="86106" y="132969"/>
                </a:lnTo>
                <a:lnTo>
                  <a:pt x="65916" y="134540"/>
                </a:lnTo>
                <a:lnTo>
                  <a:pt x="48418" y="137350"/>
                </a:lnTo>
                <a:lnTo>
                  <a:pt x="12162" y="153209"/>
                </a:lnTo>
                <a:lnTo>
                  <a:pt x="0" y="180212"/>
                </a:lnTo>
                <a:lnTo>
                  <a:pt x="0" y="187198"/>
                </a:lnTo>
                <a:lnTo>
                  <a:pt x="1524" y="193294"/>
                </a:lnTo>
                <a:lnTo>
                  <a:pt x="4699" y="198628"/>
                </a:lnTo>
                <a:lnTo>
                  <a:pt x="7747" y="203962"/>
                </a:lnTo>
                <a:lnTo>
                  <a:pt x="12065" y="208025"/>
                </a:lnTo>
                <a:lnTo>
                  <a:pt x="17907" y="210947"/>
                </a:lnTo>
                <a:lnTo>
                  <a:pt x="23622" y="213868"/>
                </a:lnTo>
                <a:lnTo>
                  <a:pt x="30225" y="215392"/>
                </a:lnTo>
                <a:lnTo>
                  <a:pt x="46354" y="215392"/>
                </a:lnTo>
                <a:lnTo>
                  <a:pt x="78449" y="198500"/>
                </a:lnTo>
                <a:lnTo>
                  <a:pt x="45466" y="198500"/>
                </a:lnTo>
                <a:lnTo>
                  <a:pt x="41275" y="197866"/>
                </a:lnTo>
                <a:lnTo>
                  <a:pt x="37846" y="196723"/>
                </a:lnTo>
                <a:lnTo>
                  <a:pt x="34290" y="195453"/>
                </a:lnTo>
                <a:lnTo>
                  <a:pt x="31496" y="193167"/>
                </a:lnTo>
                <a:lnTo>
                  <a:pt x="29210" y="189864"/>
                </a:lnTo>
                <a:lnTo>
                  <a:pt x="26924" y="186689"/>
                </a:lnTo>
                <a:lnTo>
                  <a:pt x="25781" y="182118"/>
                </a:lnTo>
                <a:lnTo>
                  <a:pt x="25845" y="176022"/>
                </a:lnTo>
                <a:lnTo>
                  <a:pt x="26711" y="169217"/>
                </a:lnTo>
                <a:lnTo>
                  <a:pt x="59626" y="147256"/>
                </a:lnTo>
                <a:lnTo>
                  <a:pt x="86106" y="145161"/>
                </a:lnTo>
                <a:lnTo>
                  <a:pt x="111506" y="145161"/>
                </a:lnTo>
                <a:lnTo>
                  <a:pt x="111399" y="112903"/>
                </a:lnTo>
                <a:lnTo>
                  <a:pt x="111222" y="107233"/>
                </a:lnTo>
                <a:lnTo>
                  <a:pt x="110378" y="99361"/>
                </a:lnTo>
                <a:lnTo>
                  <a:pt x="108987" y="92704"/>
                </a:lnTo>
                <a:lnTo>
                  <a:pt x="107061" y="87249"/>
                </a:lnTo>
                <a:lnTo>
                  <a:pt x="104371" y="81534"/>
                </a:lnTo>
                <a:close/>
              </a:path>
              <a:path w="471170" h="215900">
                <a:moveTo>
                  <a:pt x="112318" y="191135"/>
                </a:moveTo>
                <a:lnTo>
                  <a:pt x="86360" y="191135"/>
                </a:lnTo>
                <a:lnTo>
                  <a:pt x="88519" y="191643"/>
                </a:lnTo>
                <a:lnTo>
                  <a:pt x="87884" y="212979"/>
                </a:lnTo>
                <a:lnTo>
                  <a:pt x="128650" y="212979"/>
                </a:lnTo>
                <a:lnTo>
                  <a:pt x="128650" y="205739"/>
                </a:lnTo>
                <a:lnTo>
                  <a:pt x="124206" y="204470"/>
                </a:lnTo>
                <a:lnTo>
                  <a:pt x="121158" y="203326"/>
                </a:lnTo>
                <a:lnTo>
                  <a:pt x="113029" y="194691"/>
                </a:lnTo>
                <a:lnTo>
                  <a:pt x="112318" y="191135"/>
                </a:lnTo>
                <a:close/>
              </a:path>
              <a:path w="471170" h="215900">
                <a:moveTo>
                  <a:pt x="111506" y="145161"/>
                </a:moveTo>
                <a:lnTo>
                  <a:pt x="86106" y="145161"/>
                </a:lnTo>
                <a:lnTo>
                  <a:pt x="86106" y="171069"/>
                </a:lnTo>
                <a:lnTo>
                  <a:pt x="84454" y="176022"/>
                </a:lnTo>
                <a:lnTo>
                  <a:pt x="56896" y="198500"/>
                </a:lnTo>
                <a:lnTo>
                  <a:pt x="78449" y="198500"/>
                </a:lnTo>
                <a:lnTo>
                  <a:pt x="79978" y="197231"/>
                </a:lnTo>
                <a:lnTo>
                  <a:pt x="86360" y="191135"/>
                </a:lnTo>
                <a:lnTo>
                  <a:pt x="112318" y="191135"/>
                </a:lnTo>
                <a:lnTo>
                  <a:pt x="112014" y="189611"/>
                </a:lnTo>
                <a:lnTo>
                  <a:pt x="111794" y="187198"/>
                </a:lnTo>
                <a:lnTo>
                  <a:pt x="111733" y="186182"/>
                </a:lnTo>
                <a:lnTo>
                  <a:pt x="111564" y="182118"/>
                </a:lnTo>
                <a:lnTo>
                  <a:pt x="111506" y="145161"/>
                </a:lnTo>
                <a:close/>
              </a:path>
              <a:path w="471170" h="215900">
                <a:moveTo>
                  <a:pt x="79756" y="68199"/>
                </a:moveTo>
                <a:lnTo>
                  <a:pt x="63373" y="68199"/>
                </a:lnTo>
                <a:lnTo>
                  <a:pt x="57023" y="68834"/>
                </a:lnTo>
                <a:lnTo>
                  <a:pt x="50673" y="70231"/>
                </a:lnTo>
                <a:lnTo>
                  <a:pt x="44323" y="71500"/>
                </a:lnTo>
                <a:lnTo>
                  <a:pt x="7747" y="86613"/>
                </a:lnTo>
                <a:lnTo>
                  <a:pt x="7747" y="105918"/>
                </a:lnTo>
                <a:lnTo>
                  <a:pt x="27304" y="105918"/>
                </a:lnTo>
                <a:lnTo>
                  <a:pt x="29591" y="97789"/>
                </a:lnTo>
                <a:lnTo>
                  <a:pt x="33147" y="91694"/>
                </a:lnTo>
                <a:lnTo>
                  <a:pt x="37846" y="87630"/>
                </a:lnTo>
                <a:lnTo>
                  <a:pt x="42672" y="83566"/>
                </a:lnTo>
                <a:lnTo>
                  <a:pt x="48895" y="81534"/>
                </a:lnTo>
                <a:lnTo>
                  <a:pt x="104371" y="81534"/>
                </a:lnTo>
                <a:lnTo>
                  <a:pt x="104013" y="80772"/>
                </a:lnTo>
                <a:lnTo>
                  <a:pt x="99568" y="75946"/>
                </a:lnTo>
                <a:lnTo>
                  <a:pt x="93599" y="72898"/>
                </a:lnTo>
                <a:lnTo>
                  <a:pt x="87629" y="69723"/>
                </a:lnTo>
                <a:lnTo>
                  <a:pt x="79756" y="68199"/>
                </a:lnTo>
                <a:close/>
              </a:path>
              <a:path w="471170" h="215900">
                <a:moveTo>
                  <a:pt x="399034" y="68199"/>
                </a:moveTo>
                <a:lnTo>
                  <a:pt x="392429" y="68199"/>
                </a:lnTo>
                <a:lnTo>
                  <a:pt x="383522" y="68720"/>
                </a:lnTo>
                <a:lnTo>
                  <a:pt x="346376" y="87010"/>
                </a:lnTo>
                <a:lnTo>
                  <a:pt x="328078" y="131589"/>
                </a:lnTo>
                <a:lnTo>
                  <a:pt x="327533" y="143383"/>
                </a:lnTo>
                <a:lnTo>
                  <a:pt x="328366" y="159809"/>
                </a:lnTo>
                <a:lnTo>
                  <a:pt x="340868" y="196850"/>
                </a:lnTo>
                <a:lnTo>
                  <a:pt x="378460" y="215392"/>
                </a:lnTo>
                <a:lnTo>
                  <a:pt x="384428" y="215392"/>
                </a:lnTo>
                <a:lnTo>
                  <a:pt x="390017" y="214375"/>
                </a:lnTo>
                <a:lnTo>
                  <a:pt x="395224" y="212344"/>
                </a:lnTo>
                <a:lnTo>
                  <a:pt x="400431" y="210438"/>
                </a:lnTo>
                <a:lnTo>
                  <a:pt x="405384" y="207772"/>
                </a:lnTo>
                <a:lnTo>
                  <a:pt x="409956" y="204470"/>
                </a:lnTo>
                <a:lnTo>
                  <a:pt x="414527" y="201041"/>
                </a:lnTo>
                <a:lnTo>
                  <a:pt x="418448" y="197485"/>
                </a:lnTo>
                <a:lnTo>
                  <a:pt x="388620" y="197485"/>
                </a:lnTo>
                <a:lnTo>
                  <a:pt x="380783" y="196556"/>
                </a:lnTo>
                <a:lnTo>
                  <a:pt x="357616" y="164338"/>
                </a:lnTo>
                <a:lnTo>
                  <a:pt x="355600" y="139192"/>
                </a:lnTo>
                <a:lnTo>
                  <a:pt x="356219" y="125737"/>
                </a:lnTo>
                <a:lnTo>
                  <a:pt x="371103" y="88709"/>
                </a:lnTo>
                <a:lnTo>
                  <a:pt x="394589" y="80137"/>
                </a:lnTo>
                <a:lnTo>
                  <a:pt x="452500" y="80137"/>
                </a:lnTo>
                <a:lnTo>
                  <a:pt x="452500" y="74803"/>
                </a:lnTo>
                <a:lnTo>
                  <a:pt x="426847" y="74803"/>
                </a:lnTo>
                <a:lnTo>
                  <a:pt x="421259" y="72517"/>
                </a:lnTo>
                <a:lnTo>
                  <a:pt x="415671" y="70738"/>
                </a:lnTo>
                <a:lnTo>
                  <a:pt x="405002" y="68707"/>
                </a:lnTo>
                <a:lnTo>
                  <a:pt x="399034" y="68199"/>
                </a:lnTo>
                <a:close/>
              </a:path>
              <a:path w="471170" h="215900">
                <a:moveTo>
                  <a:pt x="452940" y="189484"/>
                </a:moveTo>
                <a:lnTo>
                  <a:pt x="426212" y="189484"/>
                </a:lnTo>
                <a:lnTo>
                  <a:pt x="428498" y="190119"/>
                </a:lnTo>
                <a:lnTo>
                  <a:pt x="426720" y="214503"/>
                </a:lnTo>
                <a:lnTo>
                  <a:pt x="435610" y="214503"/>
                </a:lnTo>
                <a:lnTo>
                  <a:pt x="470789" y="212979"/>
                </a:lnTo>
                <a:lnTo>
                  <a:pt x="470789" y="205232"/>
                </a:lnTo>
                <a:lnTo>
                  <a:pt x="465454" y="204088"/>
                </a:lnTo>
                <a:lnTo>
                  <a:pt x="461645" y="202946"/>
                </a:lnTo>
                <a:lnTo>
                  <a:pt x="453263" y="192278"/>
                </a:lnTo>
                <a:lnTo>
                  <a:pt x="452940" y="189484"/>
                </a:lnTo>
                <a:close/>
              </a:path>
              <a:path w="471170" h="215900">
                <a:moveTo>
                  <a:pt x="452500" y="80137"/>
                </a:moveTo>
                <a:lnTo>
                  <a:pt x="399288" y="80137"/>
                </a:lnTo>
                <a:lnTo>
                  <a:pt x="403225" y="80518"/>
                </a:lnTo>
                <a:lnTo>
                  <a:pt x="409828" y="82550"/>
                </a:lnTo>
                <a:lnTo>
                  <a:pt x="426847" y="116967"/>
                </a:lnTo>
                <a:lnTo>
                  <a:pt x="426847" y="162941"/>
                </a:lnTo>
                <a:lnTo>
                  <a:pt x="405129" y="194437"/>
                </a:lnTo>
                <a:lnTo>
                  <a:pt x="399415" y="196342"/>
                </a:lnTo>
                <a:lnTo>
                  <a:pt x="396621" y="197104"/>
                </a:lnTo>
                <a:lnTo>
                  <a:pt x="392938" y="197485"/>
                </a:lnTo>
                <a:lnTo>
                  <a:pt x="418448" y="197485"/>
                </a:lnTo>
                <a:lnTo>
                  <a:pt x="419989" y="196087"/>
                </a:lnTo>
                <a:lnTo>
                  <a:pt x="426212" y="189484"/>
                </a:lnTo>
                <a:lnTo>
                  <a:pt x="452940" y="189484"/>
                </a:lnTo>
                <a:lnTo>
                  <a:pt x="452882" y="188975"/>
                </a:lnTo>
                <a:lnTo>
                  <a:pt x="452696" y="186566"/>
                </a:lnTo>
                <a:lnTo>
                  <a:pt x="452570" y="183134"/>
                </a:lnTo>
                <a:lnTo>
                  <a:pt x="452500" y="80137"/>
                </a:lnTo>
                <a:close/>
              </a:path>
              <a:path w="471170" h="215900">
                <a:moveTo>
                  <a:pt x="452500" y="0"/>
                </a:moveTo>
                <a:lnTo>
                  <a:pt x="443738" y="0"/>
                </a:lnTo>
                <a:lnTo>
                  <a:pt x="407670" y="1524"/>
                </a:lnTo>
                <a:lnTo>
                  <a:pt x="407670" y="9271"/>
                </a:lnTo>
                <a:lnTo>
                  <a:pt x="412750" y="10160"/>
                </a:lnTo>
                <a:lnTo>
                  <a:pt x="416178" y="11049"/>
                </a:lnTo>
                <a:lnTo>
                  <a:pt x="425450" y="21717"/>
                </a:lnTo>
                <a:lnTo>
                  <a:pt x="426085" y="24257"/>
                </a:lnTo>
                <a:lnTo>
                  <a:pt x="426466" y="27432"/>
                </a:lnTo>
                <a:lnTo>
                  <a:pt x="426593" y="31242"/>
                </a:lnTo>
                <a:lnTo>
                  <a:pt x="426847" y="35051"/>
                </a:lnTo>
                <a:lnTo>
                  <a:pt x="426847" y="74803"/>
                </a:lnTo>
                <a:lnTo>
                  <a:pt x="452500" y="74803"/>
                </a:lnTo>
                <a:lnTo>
                  <a:pt x="452500" y="0"/>
                </a:lnTo>
                <a:close/>
              </a:path>
              <a:path w="471170" h="215900">
                <a:moveTo>
                  <a:pt x="196723" y="69342"/>
                </a:moveTo>
                <a:lnTo>
                  <a:pt x="187706" y="69342"/>
                </a:lnTo>
                <a:lnTo>
                  <a:pt x="152908" y="70738"/>
                </a:lnTo>
                <a:lnTo>
                  <a:pt x="152908" y="78612"/>
                </a:lnTo>
                <a:lnTo>
                  <a:pt x="157352" y="79375"/>
                </a:lnTo>
                <a:lnTo>
                  <a:pt x="160782" y="80391"/>
                </a:lnTo>
                <a:lnTo>
                  <a:pt x="165608" y="82676"/>
                </a:lnTo>
                <a:lnTo>
                  <a:pt x="167513" y="84328"/>
                </a:lnTo>
                <a:lnTo>
                  <a:pt x="168783" y="86995"/>
                </a:lnTo>
                <a:lnTo>
                  <a:pt x="169799" y="89026"/>
                </a:lnTo>
                <a:lnTo>
                  <a:pt x="170561" y="92075"/>
                </a:lnTo>
                <a:lnTo>
                  <a:pt x="170713" y="96393"/>
                </a:lnTo>
                <a:lnTo>
                  <a:pt x="170942" y="99822"/>
                </a:lnTo>
                <a:lnTo>
                  <a:pt x="170983" y="184276"/>
                </a:lnTo>
                <a:lnTo>
                  <a:pt x="154940" y="205739"/>
                </a:lnTo>
                <a:lnTo>
                  <a:pt x="154940" y="212979"/>
                </a:lnTo>
                <a:lnTo>
                  <a:pt x="213233" y="212979"/>
                </a:lnTo>
                <a:lnTo>
                  <a:pt x="213233" y="205739"/>
                </a:lnTo>
                <a:lnTo>
                  <a:pt x="208279" y="204343"/>
                </a:lnTo>
                <a:lnTo>
                  <a:pt x="204597" y="202946"/>
                </a:lnTo>
                <a:lnTo>
                  <a:pt x="202311" y="201168"/>
                </a:lnTo>
                <a:lnTo>
                  <a:pt x="200151" y="199389"/>
                </a:lnTo>
                <a:lnTo>
                  <a:pt x="198627" y="196850"/>
                </a:lnTo>
                <a:lnTo>
                  <a:pt x="197866" y="193548"/>
                </a:lnTo>
                <a:lnTo>
                  <a:pt x="196976" y="190246"/>
                </a:lnTo>
                <a:lnTo>
                  <a:pt x="196596" y="184276"/>
                </a:lnTo>
                <a:lnTo>
                  <a:pt x="196596" y="115443"/>
                </a:lnTo>
                <a:lnTo>
                  <a:pt x="210990" y="94234"/>
                </a:lnTo>
                <a:lnTo>
                  <a:pt x="197231" y="94234"/>
                </a:lnTo>
                <a:lnTo>
                  <a:pt x="195199" y="93599"/>
                </a:lnTo>
                <a:lnTo>
                  <a:pt x="196723" y="69342"/>
                </a:lnTo>
                <a:close/>
              </a:path>
              <a:path w="471170" h="215900">
                <a:moveTo>
                  <a:pt x="277266" y="86233"/>
                </a:moveTo>
                <a:lnTo>
                  <a:pt x="234823" y="86233"/>
                </a:lnTo>
                <a:lnTo>
                  <a:pt x="237998" y="86613"/>
                </a:lnTo>
                <a:lnTo>
                  <a:pt x="240411" y="87503"/>
                </a:lnTo>
                <a:lnTo>
                  <a:pt x="251460" y="96012"/>
                </a:lnTo>
                <a:lnTo>
                  <a:pt x="252857" y="98171"/>
                </a:lnTo>
                <a:lnTo>
                  <a:pt x="257556" y="130429"/>
                </a:lnTo>
                <a:lnTo>
                  <a:pt x="257468" y="184276"/>
                </a:lnTo>
                <a:lnTo>
                  <a:pt x="249554" y="202564"/>
                </a:lnTo>
                <a:lnTo>
                  <a:pt x="247903" y="203454"/>
                </a:lnTo>
                <a:lnTo>
                  <a:pt x="245110" y="204470"/>
                </a:lnTo>
                <a:lnTo>
                  <a:pt x="241300" y="205739"/>
                </a:lnTo>
                <a:lnTo>
                  <a:pt x="241300" y="212979"/>
                </a:lnTo>
                <a:lnTo>
                  <a:pt x="299974" y="212979"/>
                </a:lnTo>
                <a:lnTo>
                  <a:pt x="299974" y="205739"/>
                </a:lnTo>
                <a:lnTo>
                  <a:pt x="295275" y="204343"/>
                </a:lnTo>
                <a:lnTo>
                  <a:pt x="291973" y="203200"/>
                </a:lnTo>
                <a:lnTo>
                  <a:pt x="288163" y="200913"/>
                </a:lnTo>
                <a:lnTo>
                  <a:pt x="286766" y="199517"/>
                </a:lnTo>
                <a:lnTo>
                  <a:pt x="285750" y="197738"/>
                </a:lnTo>
                <a:lnTo>
                  <a:pt x="284734" y="196087"/>
                </a:lnTo>
                <a:lnTo>
                  <a:pt x="284099" y="193675"/>
                </a:lnTo>
                <a:lnTo>
                  <a:pt x="283337" y="187579"/>
                </a:lnTo>
                <a:lnTo>
                  <a:pt x="283167" y="184276"/>
                </a:lnTo>
                <a:lnTo>
                  <a:pt x="283073" y="111251"/>
                </a:lnTo>
                <a:lnTo>
                  <a:pt x="282603" y="105029"/>
                </a:lnTo>
                <a:lnTo>
                  <a:pt x="282551" y="104521"/>
                </a:lnTo>
                <a:lnTo>
                  <a:pt x="280543" y="93853"/>
                </a:lnTo>
                <a:lnTo>
                  <a:pt x="278892" y="89281"/>
                </a:lnTo>
                <a:lnTo>
                  <a:pt x="277266" y="86233"/>
                </a:lnTo>
                <a:close/>
              </a:path>
              <a:path w="471170" h="215900">
                <a:moveTo>
                  <a:pt x="248666" y="68325"/>
                </a:moveTo>
                <a:lnTo>
                  <a:pt x="238251" y="68325"/>
                </a:lnTo>
                <a:lnTo>
                  <a:pt x="233299" y="69214"/>
                </a:lnTo>
                <a:lnTo>
                  <a:pt x="197231" y="94234"/>
                </a:lnTo>
                <a:lnTo>
                  <a:pt x="210990" y="94234"/>
                </a:lnTo>
                <a:lnTo>
                  <a:pt x="212725" y="92710"/>
                </a:lnTo>
                <a:lnTo>
                  <a:pt x="216535" y="90043"/>
                </a:lnTo>
                <a:lnTo>
                  <a:pt x="219964" y="88519"/>
                </a:lnTo>
                <a:lnTo>
                  <a:pt x="223520" y="86995"/>
                </a:lnTo>
                <a:lnTo>
                  <a:pt x="227075" y="86233"/>
                </a:lnTo>
                <a:lnTo>
                  <a:pt x="277266" y="86233"/>
                </a:lnTo>
                <a:lnTo>
                  <a:pt x="276860" y="85471"/>
                </a:lnTo>
                <a:lnTo>
                  <a:pt x="274700" y="81661"/>
                </a:lnTo>
                <a:lnTo>
                  <a:pt x="272161" y="78486"/>
                </a:lnTo>
                <a:lnTo>
                  <a:pt x="268859" y="75946"/>
                </a:lnTo>
                <a:lnTo>
                  <a:pt x="265684" y="73279"/>
                </a:lnTo>
                <a:lnTo>
                  <a:pt x="261874" y="71374"/>
                </a:lnTo>
                <a:lnTo>
                  <a:pt x="257683" y="70231"/>
                </a:lnTo>
                <a:lnTo>
                  <a:pt x="253492" y="68961"/>
                </a:lnTo>
                <a:lnTo>
                  <a:pt x="248666" y="68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88720" y="3218179"/>
            <a:ext cx="150875" cy="14795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195768" y="4518845"/>
            <a:ext cx="2566670" cy="1714500"/>
            <a:chOff x="1533588" y="4695888"/>
            <a:chExt cx="2566670" cy="1714500"/>
          </a:xfrm>
        </p:grpSpPr>
        <p:sp>
          <p:nvSpPr>
            <p:cNvPr id="22" name="object 22"/>
            <p:cNvSpPr/>
            <p:nvPr/>
          </p:nvSpPr>
          <p:spPr>
            <a:xfrm>
              <a:off x="1547875" y="4710176"/>
              <a:ext cx="2538095" cy="1501140"/>
            </a:xfrm>
            <a:custGeom>
              <a:avLst/>
              <a:gdLst/>
              <a:ahLst/>
              <a:cxnLst/>
              <a:rect l="l" t="t" r="r" b="b"/>
              <a:pathLst>
                <a:path w="2538095" h="1501139">
                  <a:moveTo>
                    <a:pt x="0" y="571500"/>
                  </a:moveTo>
                  <a:lnTo>
                    <a:pt x="842772" y="1328458"/>
                  </a:lnTo>
                </a:path>
                <a:path w="2538095" h="1501139">
                  <a:moveTo>
                    <a:pt x="981075" y="1481353"/>
                  </a:moveTo>
                  <a:lnTo>
                    <a:pt x="1273048" y="57150"/>
                  </a:lnTo>
                </a:path>
                <a:path w="2538095" h="1501139">
                  <a:moveTo>
                    <a:pt x="1933575" y="829183"/>
                  </a:moveTo>
                  <a:lnTo>
                    <a:pt x="2537968" y="828675"/>
                  </a:lnTo>
                </a:path>
                <a:path w="2538095" h="1501139">
                  <a:moveTo>
                    <a:pt x="1866646" y="879894"/>
                  </a:moveTo>
                  <a:lnTo>
                    <a:pt x="1276350" y="0"/>
                  </a:lnTo>
                </a:path>
                <a:path w="2538095" h="1501139">
                  <a:moveTo>
                    <a:pt x="981075" y="1500530"/>
                  </a:moveTo>
                  <a:lnTo>
                    <a:pt x="1716659" y="10381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28925" y="5976937"/>
              <a:ext cx="409575" cy="428625"/>
            </a:xfrm>
            <a:custGeom>
              <a:avLst/>
              <a:gdLst/>
              <a:ahLst/>
              <a:cxnLst/>
              <a:rect l="l" t="t" r="r" b="b"/>
              <a:pathLst>
                <a:path w="409575" h="428625">
                  <a:moveTo>
                    <a:pt x="204724" y="0"/>
                  </a:moveTo>
                  <a:lnTo>
                    <a:pt x="157753" y="5660"/>
                  </a:lnTo>
                  <a:lnTo>
                    <a:pt x="114651" y="21782"/>
                  </a:lnTo>
                  <a:lnTo>
                    <a:pt x="76641" y="47081"/>
                  </a:lnTo>
                  <a:lnTo>
                    <a:pt x="44946" y="80269"/>
                  </a:lnTo>
                  <a:lnTo>
                    <a:pt x="20792" y="120062"/>
                  </a:lnTo>
                  <a:lnTo>
                    <a:pt x="5402" y="165171"/>
                  </a:lnTo>
                  <a:lnTo>
                    <a:pt x="0" y="214312"/>
                  </a:lnTo>
                  <a:lnTo>
                    <a:pt x="5402" y="263453"/>
                  </a:lnTo>
                  <a:lnTo>
                    <a:pt x="20792" y="308562"/>
                  </a:lnTo>
                  <a:lnTo>
                    <a:pt x="44946" y="348355"/>
                  </a:lnTo>
                  <a:lnTo>
                    <a:pt x="76641" y="381543"/>
                  </a:lnTo>
                  <a:lnTo>
                    <a:pt x="114651" y="406842"/>
                  </a:lnTo>
                  <a:lnTo>
                    <a:pt x="157753" y="422964"/>
                  </a:lnTo>
                  <a:lnTo>
                    <a:pt x="204724" y="428625"/>
                  </a:lnTo>
                  <a:lnTo>
                    <a:pt x="251701" y="422964"/>
                  </a:lnTo>
                  <a:lnTo>
                    <a:pt x="294821" y="406842"/>
                  </a:lnTo>
                  <a:lnTo>
                    <a:pt x="332856" y="381543"/>
                  </a:lnTo>
                  <a:lnTo>
                    <a:pt x="364578" y="348355"/>
                  </a:lnTo>
                  <a:lnTo>
                    <a:pt x="388757" y="308562"/>
                  </a:lnTo>
                  <a:lnTo>
                    <a:pt x="404165" y="263453"/>
                  </a:lnTo>
                  <a:lnTo>
                    <a:pt x="409575" y="214312"/>
                  </a:lnTo>
                  <a:lnTo>
                    <a:pt x="404165" y="165171"/>
                  </a:lnTo>
                  <a:lnTo>
                    <a:pt x="388757" y="120062"/>
                  </a:lnTo>
                  <a:lnTo>
                    <a:pt x="364578" y="80269"/>
                  </a:lnTo>
                  <a:lnTo>
                    <a:pt x="332856" y="47081"/>
                  </a:lnTo>
                  <a:lnTo>
                    <a:pt x="294821" y="21782"/>
                  </a:lnTo>
                  <a:lnTo>
                    <a:pt x="251701" y="5660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8925" y="5976937"/>
              <a:ext cx="409575" cy="428625"/>
            </a:xfrm>
            <a:custGeom>
              <a:avLst/>
              <a:gdLst/>
              <a:ahLst/>
              <a:cxnLst/>
              <a:rect l="l" t="t" r="r" b="b"/>
              <a:pathLst>
                <a:path w="409575" h="428625">
                  <a:moveTo>
                    <a:pt x="0" y="214312"/>
                  </a:moveTo>
                  <a:lnTo>
                    <a:pt x="5402" y="165171"/>
                  </a:lnTo>
                  <a:lnTo>
                    <a:pt x="20792" y="120062"/>
                  </a:lnTo>
                  <a:lnTo>
                    <a:pt x="44946" y="80269"/>
                  </a:lnTo>
                  <a:lnTo>
                    <a:pt x="76641" y="47081"/>
                  </a:lnTo>
                  <a:lnTo>
                    <a:pt x="114651" y="21782"/>
                  </a:lnTo>
                  <a:lnTo>
                    <a:pt x="157753" y="5660"/>
                  </a:lnTo>
                  <a:lnTo>
                    <a:pt x="204724" y="0"/>
                  </a:lnTo>
                  <a:lnTo>
                    <a:pt x="251701" y="5660"/>
                  </a:lnTo>
                  <a:lnTo>
                    <a:pt x="294821" y="21782"/>
                  </a:lnTo>
                  <a:lnTo>
                    <a:pt x="332856" y="47081"/>
                  </a:lnTo>
                  <a:lnTo>
                    <a:pt x="364578" y="80269"/>
                  </a:lnTo>
                  <a:lnTo>
                    <a:pt x="388757" y="120062"/>
                  </a:lnTo>
                  <a:lnTo>
                    <a:pt x="404165" y="165171"/>
                  </a:lnTo>
                  <a:lnTo>
                    <a:pt x="409575" y="214312"/>
                  </a:lnTo>
                  <a:lnTo>
                    <a:pt x="404165" y="263453"/>
                  </a:lnTo>
                  <a:lnTo>
                    <a:pt x="388757" y="308562"/>
                  </a:lnTo>
                  <a:lnTo>
                    <a:pt x="364578" y="348355"/>
                  </a:lnTo>
                  <a:lnTo>
                    <a:pt x="332856" y="381543"/>
                  </a:lnTo>
                  <a:lnTo>
                    <a:pt x="294821" y="406842"/>
                  </a:lnTo>
                  <a:lnTo>
                    <a:pt x="251701" y="422964"/>
                  </a:lnTo>
                  <a:lnTo>
                    <a:pt x="204724" y="428625"/>
                  </a:lnTo>
                  <a:lnTo>
                    <a:pt x="157753" y="422964"/>
                  </a:lnTo>
                  <a:lnTo>
                    <a:pt x="114651" y="406842"/>
                  </a:lnTo>
                  <a:lnTo>
                    <a:pt x="76641" y="381543"/>
                  </a:lnTo>
                  <a:lnTo>
                    <a:pt x="44946" y="348355"/>
                  </a:lnTo>
                  <a:lnTo>
                    <a:pt x="20792" y="308562"/>
                  </a:lnTo>
                  <a:lnTo>
                    <a:pt x="5402" y="263453"/>
                  </a:lnTo>
                  <a:lnTo>
                    <a:pt x="0" y="214312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01215" y="5859584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3280" y="4737920"/>
            <a:ext cx="429259" cy="438150"/>
            <a:chOff x="1181100" y="4914963"/>
            <a:chExt cx="429259" cy="438150"/>
          </a:xfrm>
        </p:grpSpPr>
        <p:sp>
          <p:nvSpPr>
            <p:cNvPr id="27" name="object 27"/>
            <p:cNvSpPr/>
            <p:nvPr/>
          </p:nvSpPr>
          <p:spPr>
            <a:xfrm>
              <a:off x="1185862" y="4919726"/>
              <a:ext cx="419734" cy="428625"/>
            </a:xfrm>
            <a:custGeom>
              <a:avLst/>
              <a:gdLst/>
              <a:ahLst/>
              <a:cxnLst/>
              <a:rect l="l" t="t" r="r" b="b"/>
              <a:pathLst>
                <a:path w="419734" h="428625">
                  <a:moveTo>
                    <a:pt x="209613" y="0"/>
                  </a:moveTo>
                  <a:lnTo>
                    <a:pt x="161532" y="5656"/>
                  </a:lnTo>
                  <a:lnTo>
                    <a:pt x="117405" y="21769"/>
                  </a:lnTo>
                  <a:lnTo>
                    <a:pt x="78486" y="47056"/>
                  </a:lnTo>
                  <a:lnTo>
                    <a:pt x="46031" y="80231"/>
                  </a:lnTo>
                  <a:lnTo>
                    <a:pt x="21295" y="120011"/>
                  </a:lnTo>
                  <a:lnTo>
                    <a:pt x="5533" y="165111"/>
                  </a:lnTo>
                  <a:lnTo>
                    <a:pt x="0" y="214249"/>
                  </a:lnTo>
                  <a:lnTo>
                    <a:pt x="5533" y="263393"/>
                  </a:lnTo>
                  <a:lnTo>
                    <a:pt x="21295" y="308511"/>
                  </a:lnTo>
                  <a:lnTo>
                    <a:pt x="46031" y="348316"/>
                  </a:lnTo>
                  <a:lnTo>
                    <a:pt x="78486" y="381518"/>
                  </a:lnTo>
                  <a:lnTo>
                    <a:pt x="117405" y="406829"/>
                  </a:lnTo>
                  <a:lnTo>
                    <a:pt x="161532" y="422961"/>
                  </a:lnTo>
                  <a:lnTo>
                    <a:pt x="209613" y="428625"/>
                  </a:lnTo>
                  <a:lnTo>
                    <a:pt x="257650" y="422961"/>
                  </a:lnTo>
                  <a:lnTo>
                    <a:pt x="301753" y="406829"/>
                  </a:lnTo>
                  <a:lnTo>
                    <a:pt x="340661" y="381518"/>
                  </a:lnTo>
                  <a:lnTo>
                    <a:pt x="373116" y="348316"/>
                  </a:lnTo>
                  <a:lnTo>
                    <a:pt x="397858" y="308511"/>
                  </a:lnTo>
                  <a:lnTo>
                    <a:pt x="413627" y="263393"/>
                  </a:lnTo>
                  <a:lnTo>
                    <a:pt x="419163" y="214249"/>
                  </a:lnTo>
                  <a:lnTo>
                    <a:pt x="413627" y="165111"/>
                  </a:lnTo>
                  <a:lnTo>
                    <a:pt x="397858" y="120011"/>
                  </a:lnTo>
                  <a:lnTo>
                    <a:pt x="373116" y="80231"/>
                  </a:lnTo>
                  <a:lnTo>
                    <a:pt x="340661" y="47056"/>
                  </a:lnTo>
                  <a:lnTo>
                    <a:pt x="301753" y="21769"/>
                  </a:lnTo>
                  <a:lnTo>
                    <a:pt x="257650" y="5656"/>
                  </a:lnTo>
                  <a:lnTo>
                    <a:pt x="2096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862" y="4919726"/>
              <a:ext cx="419734" cy="428625"/>
            </a:xfrm>
            <a:custGeom>
              <a:avLst/>
              <a:gdLst/>
              <a:ahLst/>
              <a:cxnLst/>
              <a:rect l="l" t="t" r="r" b="b"/>
              <a:pathLst>
                <a:path w="419734" h="428625">
                  <a:moveTo>
                    <a:pt x="0" y="214249"/>
                  </a:moveTo>
                  <a:lnTo>
                    <a:pt x="5533" y="165111"/>
                  </a:lnTo>
                  <a:lnTo>
                    <a:pt x="21295" y="120011"/>
                  </a:lnTo>
                  <a:lnTo>
                    <a:pt x="46031" y="80231"/>
                  </a:lnTo>
                  <a:lnTo>
                    <a:pt x="78486" y="47056"/>
                  </a:lnTo>
                  <a:lnTo>
                    <a:pt x="117405" y="21769"/>
                  </a:lnTo>
                  <a:lnTo>
                    <a:pt x="161532" y="5656"/>
                  </a:lnTo>
                  <a:lnTo>
                    <a:pt x="209613" y="0"/>
                  </a:lnTo>
                  <a:lnTo>
                    <a:pt x="257650" y="5656"/>
                  </a:lnTo>
                  <a:lnTo>
                    <a:pt x="301753" y="21769"/>
                  </a:lnTo>
                  <a:lnTo>
                    <a:pt x="340661" y="47056"/>
                  </a:lnTo>
                  <a:lnTo>
                    <a:pt x="373116" y="80231"/>
                  </a:lnTo>
                  <a:lnTo>
                    <a:pt x="397858" y="120011"/>
                  </a:lnTo>
                  <a:lnTo>
                    <a:pt x="413627" y="165111"/>
                  </a:lnTo>
                  <a:lnTo>
                    <a:pt x="419163" y="214249"/>
                  </a:lnTo>
                  <a:lnTo>
                    <a:pt x="413627" y="263393"/>
                  </a:lnTo>
                  <a:lnTo>
                    <a:pt x="397858" y="308511"/>
                  </a:lnTo>
                  <a:lnTo>
                    <a:pt x="373116" y="348316"/>
                  </a:lnTo>
                  <a:lnTo>
                    <a:pt x="340661" y="381518"/>
                  </a:lnTo>
                  <a:lnTo>
                    <a:pt x="301753" y="406829"/>
                  </a:lnTo>
                  <a:lnTo>
                    <a:pt x="257650" y="422961"/>
                  </a:lnTo>
                  <a:lnTo>
                    <a:pt x="209613" y="428625"/>
                  </a:lnTo>
                  <a:lnTo>
                    <a:pt x="161532" y="422961"/>
                  </a:lnTo>
                  <a:lnTo>
                    <a:pt x="117405" y="406829"/>
                  </a:lnTo>
                  <a:lnTo>
                    <a:pt x="78486" y="381518"/>
                  </a:lnTo>
                  <a:lnTo>
                    <a:pt x="46031" y="348316"/>
                  </a:lnTo>
                  <a:lnTo>
                    <a:pt x="21295" y="308511"/>
                  </a:lnTo>
                  <a:lnTo>
                    <a:pt x="5533" y="263393"/>
                  </a:lnTo>
                  <a:lnTo>
                    <a:pt x="0" y="2142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73708" y="4799388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72093" y="4318820"/>
            <a:ext cx="428625" cy="438150"/>
            <a:chOff x="2609913" y="4495863"/>
            <a:chExt cx="428625" cy="438150"/>
          </a:xfrm>
        </p:grpSpPr>
        <p:sp>
          <p:nvSpPr>
            <p:cNvPr id="31" name="object 31"/>
            <p:cNvSpPr/>
            <p:nvPr/>
          </p:nvSpPr>
          <p:spPr>
            <a:xfrm>
              <a:off x="2614676" y="45006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209550" y="0"/>
                  </a:moveTo>
                  <a:lnTo>
                    <a:pt x="161472" y="5656"/>
                  </a:lnTo>
                  <a:lnTo>
                    <a:pt x="117354" y="21769"/>
                  </a:lnTo>
                  <a:lnTo>
                    <a:pt x="78448" y="47056"/>
                  </a:lnTo>
                  <a:lnTo>
                    <a:pt x="46006" y="80231"/>
                  </a:lnTo>
                  <a:lnTo>
                    <a:pt x="21282" y="120011"/>
                  </a:lnTo>
                  <a:lnTo>
                    <a:pt x="5529" y="165111"/>
                  </a:lnTo>
                  <a:lnTo>
                    <a:pt x="0" y="214249"/>
                  </a:lnTo>
                  <a:lnTo>
                    <a:pt x="5529" y="263393"/>
                  </a:lnTo>
                  <a:lnTo>
                    <a:pt x="21282" y="308511"/>
                  </a:lnTo>
                  <a:lnTo>
                    <a:pt x="46006" y="348316"/>
                  </a:lnTo>
                  <a:lnTo>
                    <a:pt x="78448" y="381518"/>
                  </a:lnTo>
                  <a:lnTo>
                    <a:pt x="117354" y="406829"/>
                  </a:lnTo>
                  <a:lnTo>
                    <a:pt x="161472" y="422961"/>
                  </a:lnTo>
                  <a:lnTo>
                    <a:pt x="209550" y="428625"/>
                  </a:lnTo>
                  <a:lnTo>
                    <a:pt x="257587" y="422961"/>
                  </a:lnTo>
                  <a:lnTo>
                    <a:pt x="301689" y="406829"/>
                  </a:lnTo>
                  <a:lnTo>
                    <a:pt x="340598" y="381518"/>
                  </a:lnTo>
                  <a:lnTo>
                    <a:pt x="373053" y="348316"/>
                  </a:lnTo>
                  <a:lnTo>
                    <a:pt x="397795" y="308511"/>
                  </a:lnTo>
                  <a:lnTo>
                    <a:pt x="413563" y="263393"/>
                  </a:lnTo>
                  <a:lnTo>
                    <a:pt x="419100" y="214249"/>
                  </a:lnTo>
                  <a:lnTo>
                    <a:pt x="413563" y="165111"/>
                  </a:lnTo>
                  <a:lnTo>
                    <a:pt x="397795" y="120011"/>
                  </a:lnTo>
                  <a:lnTo>
                    <a:pt x="373053" y="80231"/>
                  </a:lnTo>
                  <a:lnTo>
                    <a:pt x="340598" y="47056"/>
                  </a:lnTo>
                  <a:lnTo>
                    <a:pt x="301689" y="21769"/>
                  </a:lnTo>
                  <a:lnTo>
                    <a:pt x="257587" y="565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4676" y="45006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214249"/>
                  </a:moveTo>
                  <a:lnTo>
                    <a:pt x="5529" y="165111"/>
                  </a:lnTo>
                  <a:lnTo>
                    <a:pt x="21282" y="120011"/>
                  </a:lnTo>
                  <a:lnTo>
                    <a:pt x="46006" y="80231"/>
                  </a:lnTo>
                  <a:lnTo>
                    <a:pt x="78448" y="47056"/>
                  </a:lnTo>
                  <a:lnTo>
                    <a:pt x="117354" y="21769"/>
                  </a:lnTo>
                  <a:lnTo>
                    <a:pt x="161472" y="5656"/>
                  </a:lnTo>
                  <a:lnTo>
                    <a:pt x="209550" y="0"/>
                  </a:lnTo>
                  <a:lnTo>
                    <a:pt x="257587" y="5656"/>
                  </a:lnTo>
                  <a:lnTo>
                    <a:pt x="301689" y="21769"/>
                  </a:lnTo>
                  <a:lnTo>
                    <a:pt x="340598" y="47056"/>
                  </a:lnTo>
                  <a:lnTo>
                    <a:pt x="373053" y="80231"/>
                  </a:lnTo>
                  <a:lnTo>
                    <a:pt x="397795" y="120011"/>
                  </a:lnTo>
                  <a:lnTo>
                    <a:pt x="413563" y="165111"/>
                  </a:lnTo>
                  <a:lnTo>
                    <a:pt x="419100" y="214249"/>
                  </a:lnTo>
                  <a:lnTo>
                    <a:pt x="413563" y="263393"/>
                  </a:lnTo>
                  <a:lnTo>
                    <a:pt x="397795" y="308511"/>
                  </a:lnTo>
                  <a:lnTo>
                    <a:pt x="373053" y="348316"/>
                  </a:lnTo>
                  <a:lnTo>
                    <a:pt x="340598" y="381518"/>
                  </a:lnTo>
                  <a:lnTo>
                    <a:pt x="301689" y="406829"/>
                  </a:lnTo>
                  <a:lnTo>
                    <a:pt x="257587" y="422961"/>
                  </a:lnTo>
                  <a:lnTo>
                    <a:pt x="209550" y="428625"/>
                  </a:lnTo>
                  <a:lnTo>
                    <a:pt x="161472" y="422961"/>
                  </a:lnTo>
                  <a:lnTo>
                    <a:pt x="117354" y="406829"/>
                  </a:lnTo>
                  <a:lnTo>
                    <a:pt x="78448" y="381518"/>
                  </a:lnTo>
                  <a:lnTo>
                    <a:pt x="46006" y="348316"/>
                  </a:lnTo>
                  <a:lnTo>
                    <a:pt x="21282" y="308511"/>
                  </a:lnTo>
                  <a:lnTo>
                    <a:pt x="5529" y="263393"/>
                  </a:lnTo>
                  <a:lnTo>
                    <a:pt x="0" y="2142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93696" y="4379018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62643" y="5195120"/>
            <a:ext cx="428625" cy="438150"/>
            <a:chOff x="3200463" y="5372163"/>
            <a:chExt cx="428625" cy="438150"/>
          </a:xfrm>
        </p:grpSpPr>
        <p:sp>
          <p:nvSpPr>
            <p:cNvPr id="35" name="object 35"/>
            <p:cNvSpPr/>
            <p:nvPr/>
          </p:nvSpPr>
          <p:spPr>
            <a:xfrm>
              <a:off x="3205226" y="53769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209550" y="0"/>
                  </a:moveTo>
                  <a:lnTo>
                    <a:pt x="161472" y="5656"/>
                  </a:lnTo>
                  <a:lnTo>
                    <a:pt x="117354" y="21769"/>
                  </a:lnTo>
                  <a:lnTo>
                    <a:pt x="78448" y="47056"/>
                  </a:lnTo>
                  <a:lnTo>
                    <a:pt x="46006" y="80231"/>
                  </a:lnTo>
                  <a:lnTo>
                    <a:pt x="21282" y="120011"/>
                  </a:lnTo>
                  <a:lnTo>
                    <a:pt x="5529" y="165111"/>
                  </a:lnTo>
                  <a:lnTo>
                    <a:pt x="0" y="214249"/>
                  </a:lnTo>
                  <a:lnTo>
                    <a:pt x="5529" y="263389"/>
                  </a:lnTo>
                  <a:lnTo>
                    <a:pt x="21282" y="308499"/>
                  </a:lnTo>
                  <a:lnTo>
                    <a:pt x="46006" y="348291"/>
                  </a:lnTo>
                  <a:lnTo>
                    <a:pt x="78448" y="381480"/>
                  </a:lnTo>
                  <a:lnTo>
                    <a:pt x="117354" y="406778"/>
                  </a:lnTo>
                  <a:lnTo>
                    <a:pt x="161472" y="422901"/>
                  </a:lnTo>
                  <a:lnTo>
                    <a:pt x="209550" y="428561"/>
                  </a:lnTo>
                  <a:lnTo>
                    <a:pt x="257587" y="422901"/>
                  </a:lnTo>
                  <a:lnTo>
                    <a:pt x="301689" y="406778"/>
                  </a:lnTo>
                  <a:lnTo>
                    <a:pt x="340598" y="381480"/>
                  </a:lnTo>
                  <a:lnTo>
                    <a:pt x="373053" y="348291"/>
                  </a:lnTo>
                  <a:lnTo>
                    <a:pt x="397795" y="308499"/>
                  </a:lnTo>
                  <a:lnTo>
                    <a:pt x="413563" y="263389"/>
                  </a:lnTo>
                  <a:lnTo>
                    <a:pt x="419100" y="214249"/>
                  </a:lnTo>
                  <a:lnTo>
                    <a:pt x="413563" y="165111"/>
                  </a:lnTo>
                  <a:lnTo>
                    <a:pt x="397795" y="120011"/>
                  </a:lnTo>
                  <a:lnTo>
                    <a:pt x="373053" y="80231"/>
                  </a:lnTo>
                  <a:lnTo>
                    <a:pt x="340598" y="47056"/>
                  </a:lnTo>
                  <a:lnTo>
                    <a:pt x="301689" y="21769"/>
                  </a:lnTo>
                  <a:lnTo>
                    <a:pt x="257587" y="565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226" y="5376926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214249"/>
                  </a:moveTo>
                  <a:lnTo>
                    <a:pt x="5529" y="165111"/>
                  </a:lnTo>
                  <a:lnTo>
                    <a:pt x="21282" y="120011"/>
                  </a:lnTo>
                  <a:lnTo>
                    <a:pt x="46006" y="80231"/>
                  </a:lnTo>
                  <a:lnTo>
                    <a:pt x="78448" y="47056"/>
                  </a:lnTo>
                  <a:lnTo>
                    <a:pt x="117354" y="21769"/>
                  </a:lnTo>
                  <a:lnTo>
                    <a:pt x="161472" y="5656"/>
                  </a:lnTo>
                  <a:lnTo>
                    <a:pt x="209550" y="0"/>
                  </a:lnTo>
                  <a:lnTo>
                    <a:pt x="257587" y="5656"/>
                  </a:lnTo>
                  <a:lnTo>
                    <a:pt x="301689" y="21769"/>
                  </a:lnTo>
                  <a:lnTo>
                    <a:pt x="340598" y="47056"/>
                  </a:lnTo>
                  <a:lnTo>
                    <a:pt x="373053" y="80231"/>
                  </a:lnTo>
                  <a:lnTo>
                    <a:pt x="397795" y="120011"/>
                  </a:lnTo>
                  <a:lnTo>
                    <a:pt x="413563" y="165111"/>
                  </a:lnTo>
                  <a:lnTo>
                    <a:pt x="419100" y="214249"/>
                  </a:lnTo>
                  <a:lnTo>
                    <a:pt x="413563" y="263389"/>
                  </a:lnTo>
                  <a:lnTo>
                    <a:pt x="397795" y="308499"/>
                  </a:lnTo>
                  <a:lnTo>
                    <a:pt x="373053" y="348291"/>
                  </a:lnTo>
                  <a:lnTo>
                    <a:pt x="340598" y="381480"/>
                  </a:lnTo>
                  <a:lnTo>
                    <a:pt x="301689" y="406778"/>
                  </a:lnTo>
                  <a:lnTo>
                    <a:pt x="257587" y="422901"/>
                  </a:lnTo>
                  <a:lnTo>
                    <a:pt x="209550" y="428561"/>
                  </a:lnTo>
                  <a:lnTo>
                    <a:pt x="161472" y="422901"/>
                  </a:lnTo>
                  <a:lnTo>
                    <a:pt x="117354" y="406778"/>
                  </a:lnTo>
                  <a:lnTo>
                    <a:pt x="78448" y="381480"/>
                  </a:lnTo>
                  <a:lnTo>
                    <a:pt x="46006" y="348291"/>
                  </a:lnTo>
                  <a:lnTo>
                    <a:pt x="21282" y="308499"/>
                  </a:lnTo>
                  <a:lnTo>
                    <a:pt x="5529" y="263389"/>
                  </a:lnTo>
                  <a:lnTo>
                    <a:pt x="0" y="2142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984500" y="5260144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38943" y="5147495"/>
            <a:ext cx="428625" cy="438150"/>
            <a:chOff x="4076763" y="5324538"/>
            <a:chExt cx="428625" cy="438150"/>
          </a:xfrm>
        </p:grpSpPr>
        <p:sp>
          <p:nvSpPr>
            <p:cNvPr id="39" name="object 39"/>
            <p:cNvSpPr/>
            <p:nvPr/>
          </p:nvSpPr>
          <p:spPr>
            <a:xfrm>
              <a:off x="4081526" y="5329301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209550" y="0"/>
                  </a:moveTo>
                  <a:lnTo>
                    <a:pt x="161472" y="5656"/>
                  </a:lnTo>
                  <a:lnTo>
                    <a:pt x="117354" y="21769"/>
                  </a:lnTo>
                  <a:lnTo>
                    <a:pt x="78448" y="47056"/>
                  </a:lnTo>
                  <a:lnTo>
                    <a:pt x="46006" y="80231"/>
                  </a:lnTo>
                  <a:lnTo>
                    <a:pt x="21282" y="120011"/>
                  </a:lnTo>
                  <a:lnTo>
                    <a:pt x="5529" y="165111"/>
                  </a:lnTo>
                  <a:lnTo>
                    <a:pt x="0" y="214249"/>
                  </a:lnTo>
                  <a:lnTo>
                    <a:pt x="5529" y="263389"/>
                  </a:lnTo>
                  <a:lnTo>
                    <a:pt x="21282" y="308499"/>
                  </a:lnTo>
                  <a:lnTo>
                    <a:pt x="46006" y="348291"/>
                  </a:lnTo>
                  <a:lnTo>
                    <a:pt x="78448" y="381480"/>
                  </a:lnTo>
                  <a:lnTo>
                    <a:pt x="117354" y="406778"/>
                  </a:lnTo>
                  <a:lnTo>
                    <a:pt x="161472" y="422901"/>
                  </a:lnTo>
                  <a:lnTo>
                    <a:pt x="209550" y="428561"/>
                  </a:lnTo>
                  <a:lnTo>
                    <a:pt x="257587" y="422901"/>
                  </a:lnTo>
                  <a:lnTo>
                    <a:pt x="301689" y="406778"/>
                  </a:lnTo>
                  <a:lnTo>
                    <a:pt x="340598" y="381480"/>
                  </a:lnTo>
                  <a:lnTo>
                    <a:pt x="373053" y="348291"/>
                  </a:lnTo>
                  <a:lnTo>
                    <a:pt x="397795" y="308499"/>
                  </a:lnTo>
                  <a:lnTo>
                    <a:pt x="413563" y="263389"/>
                  </a:lnTo>
                  <a:lnTo>
                    <a:pt x="419100" y="214249"/>
                  </a:lnTo>
                  <a:lnTo>
                    <a:pt x="413563" y="165111"/>
                  </a:lnTo>
                  <a:lnTo>
                    <a:pt x="397795" y="120011"/>
                  </a:lnTo>
                  <a:lnTo>
                    <a:pt x="373053" y="80231"/>
                  </a:lnTo>
                  <a:lnTo>
                    <a:pt x="340598" y="47056"/>
                  </a:lnTo>
                  <a:lnTo>
                    <a:pt x="301689" y="21769"/>
                  </a:lnTo>
                  <a:lnTo>
                    <a:pt x="257587" y="565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81526" y="5329301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214249"/>
                  </a:moveTo>
                  <a:lnTo>
                    <a:pt x="5529" y="165111"/>
                  </a:lnTo>
                  <a:lnTo>
                    <a:pt x="21282" y="120011"/>
                  </a:lnTo>
                  <a:lnTo>
                    <a:pt x="46006" y="80231"/>
                  </a:lnTo>
                  <a:lnTo>
                    <a:pt x="78448" y="47056"/>
                  </a:lnTo>
                  <a:lnTo>
                    <a:pt x="117354" y="21769"/>
                  </a:lnTo>
                  <a:lnTo>
                    <a:pt x="161472" y="5656"/>
                  </a:lnTo>
                  <a:lnTo>
                    <a:pt x="209550" y="0"/>
                  </a:lnTo>
                  <a:lnTo>
                    <a:pt x="257587" y="5656"/>
                  </a:lnTo>
                  <a:lnTo>
                    <a:pt x="301689" y="21769"/>
                  </a:lnTo>
                  <a:lnTo>
                    <a:pt x="340598" y="47056"/>
                  </a:lnTo>
                  <a:lnTo>
                    <a:pt x="373053" y="80231"/>
                  </a:lnTo>
                  <a:lnTo>
                    <a:pt x="397795" y="120011"/>
                  </a:lnTo>
                  <a:lnTo>
                    <a:pt x="413563" y="165111"/>
                  </a:lnTo>
                  <a:lnTo>
                    <a:pt x="419100" y="214249"/>
                  </a:lnTo>
                  <a:lnTo>
                    <a:pt x="413563" y="263389"/>
                  </a:lnTo>
                  <a:lnTo>
                    <a:pt x="397795" y="308499"/>
                  </a:lnTo>
                  <a:lnTo>
                    <a:pt x="373053" y="348291"/>
                  </a:lnTo>
                  <a:lnTo>
                    <a:pt x="340598" y="381480"/>
                  </a:lnTo>
                  <a:lnTo>
                    <a:pt x="301689" y="406778"/>
                  </a:lnTo>
                  <a:lnTo>
                    <a:pt x="257587" y="422901"/>
                  </a:lnTo>
                  <a:lnTo>
                    <a:pt x="209550" y="428561"/>
                  </a:lnTo>
                  <a:lnTo>
                    <a:pt x="161472" y="422901"/>
                  </a:lnTo>
                  <a:lnTo>
                    <a:pt x="117354" y="406778"/>
                  </a:lnTo>
                  <a:lnTo>
                    <a:pt x="78448" y="381480"/>
                  </a:lnTo>
                  <a:lnTo>
                    <a:pt x="46006" y="348291"/>
                  </a:lnTo>
                  <a:lnTo>
                    <a:pt x="21282" y="308499"/>
                  </a:lnTo>
                  <a:lnTo>
                    <a:pt x="5529" y="263389"/>
                  </a:lnTo>
                  <a:lnTo>
                    <a:pt x="0" y="2142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862958" y="520966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00308" y="4353052"/>
            <a:ext cx="409384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𝑐</a:t>
            </a:r>
            <a:r>
              <a:rPr sz="2400" baseline="-17973" dirty="0">
                <a:solidFill>
                  <a:srgbClr val="008000"/>
                </a:solidFill>
                <a:latin typeface="Cambria Math"/>
                <a:cs typeface="Cambria Math"/>
              </a:rPr>
              <a:t>𝐴</a:t>
            </a:r>
            <a:r>
              <a:rPr sz="2400" spc="615" baseline="-17973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000" spc="13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1/(2</a:t>
            </a:r>
            <a:r>
              <a:rPr sz="2000" spc="-6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000" spc="-1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1</a:t>
            </a:r>
            <a:r>
              <a:rPr sz="2000" spc="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000" spc="-1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2</a:t>
            </a:r>
            <a:r>
              <a:rPr sz="2000" spc="1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000" spc="-1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3)</a:t>
            </a:r>
            <a:r>
              <a:rPr sz="2000" spc="11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000" spc="6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008000"/>
                </a:solidFill>
                <a:latin typeface="Cambria Math"/>
                <a:cs typeface="Cambria Math"/>
              </a:rPr>
              <a:t>1/8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(A-C-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B,</a:t>
            </a:r>
            <a:r>
              <a:rPr sz="2000" spc="-1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A-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C,</a:t>
            </a:r>
            <a:r>
              <a:rPr sz="2000" spc="-1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A-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C-D,</a:t>
            </a:r>
            <a:r>
              <a:rPr sz="20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A-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C-D-</a:t>
            </a:r>
            <a:r>
              <a:rPr sz="2000" spc="-25" dirty="0">
                <a:solidFill>
                  <a:srgbClr val="008000"/>
                </a:solidFill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25708" y="5449380"/>
            <a:ext cx="39617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225" algn="l"/>
              </a:tabLst>
            </a:pPr>
            <a:r>
              <a:rPr sz="2000" spc="-50" dirty="0">
                <a:solidFill>
                  <a:srgbClr val="008000"/>
                </a:solidFill>
                <a:latin typeface="Cambria Math"/>
                <a:cs typeface="Cambria Math"/>
              </a:rPr>
              <a:t>𝑐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	=</a:t>
            </a:r>
            <a:r>
              <a:rPr sz="2000" spc="14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1/(2</a:t>
            </a:r>
            <a:r>
              <a:rPr sz="2000" spc="2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000" spc="-7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1</a:t>
            </a:r>
            <a:r>
              <a:rPr sz="2000" spc="1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000" spc="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1</a:t>
            </a:r>
            <a:r>
              <a:rPr sz="2000" spc="1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000" spc="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1)</a:t>
            </a:r>
            <a:r>
              <a:rPr sz="2000" spc="12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000" spc="15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008000"/>
                </a:solidFill>
                <a:latin typeface="Cambria Math"/>
                <a:cs typeface="Cambria Math"/>
              </a:rPr>
              <a:t>1/</a:t>
            </a:r>
            <a:r>
              <a:rPr sz="2000" spc="-25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25708" y="5559552"/>
            <a:ext cx="3175000" cy="57778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">
              <a:lnSpc>
                <a:spcPts val="1870"/>
              </a:lnSpc>
              <a:spcBef>
                <a:spcPts val="125"/>
              </a:spcBef>
            </a:pPr>
            <a:r>
              <a:rPr sz="1600" spc="5" dirty="0">
                <a:solidFill>
                  <a:srgbClr val="008000"/>
                </a:solidFill>
                <a:latin typeface="Cambria Math"/>
                <a:cs typeface="Cambria Math"/>
              </a:rPr>
              <a:t>𝐷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2710"/>
              </a:lnSpc>
            </a:pP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(D-C-A,</a:t>
            </a:r>
            <a:r>
              <a:rPr sz="2000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D-B,</a:t>
            </a:r>
            <a:r>
              <a:rPr sz="20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D-C,</a:t>
            </a:r>
            <a:r>
              <a:rPr sz="20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D-</a:t>
            </a:r>
            <a:r>
              <a:rPr sz="2000" spc="-25" dirty="0">
                <a:solidFill>
                  <a:srgbClr val="008000"/>
                </a:solidFill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8355CE-1D18-0770-A248-536DCC4B676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Centrality (3)</a:t>
            </a:r>
            <a:endParaRPr lang="en-HK" sz="4000"/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A96E0853-1682-28B1-2864-FA91297934D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126D0-37FD-A8B4-84F8-0121AA955B4F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Graph Properties</a:t>
            </a:r>
            <a:endParaRPr lang="en-HK" sz="40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4B53C9-1FEF-E07D-92BF-A5828B1DDD92}"/>
              </a:ext>
            </a:extLst>
          </p:cNvPr>
          <p:cNvSpPr txBox="1"/>
          <p:nvPr/>
        </p:nvSpPr>
        <p:spPr>
          <a:xfrm>
            <a:off x="789684" y="1210660"/>
            <a:ext cx="5949319" cy="51283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AU" sz="2400" b="1"/>
              <a:t>Degree</a:t>
            </a:r>
            <a:r>
              <a:rPr lang="en-AU" sz="2400"/>
              <a:t>: </a:t>
            </a:r>
            <a:br>
              <a:rPr lang="en-AU" sz="2400"/>
            </a:br>
            <a:r>
              <a:rPr lang="en-AU" sz="2400"/>
              <a:t>how many friends do I have?</a:t>
            </a:r>
          </a:p>
          <a:p>
            <a:pPr marL="33655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AU" sz="2400" b="1"/>
              <a:t>Weights</a:t>
            </a:r>
            <a:r>
              <a:rPr lang="en-AU" sz="2400"/>
              <a:t>: </a:t>
            </a:r>
            <a:br>
              <a:rPr lang="en-AU" sz="2400"/>
            </a:br>
            <a:r>
              <a:rPr lang="en-AU" sz="2400"/>
              <a:t>how strong are the ties?</a:t>
            </a:r>
          </a:p>
          <a:p>
            <a:pPr marL="33655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AU" sz="2400" b="1"/>
              <a:t>Path</a:t>
            </a:r>
            <a:r>
              <a:rPr lang="en-AU" sz="2400"/>
              <a:t>: </a:t>
            </a:r>
            <a:br>
              <a:rPr lang="en-AU" sz="2400"/>
            </a:br>
            <a:r>
              <a:rPr lang="en-AU" sz="2400"/>
              <a:t>how far am I from another vertex?</a:t>
            </a:r>
          </a:p>
          <a:p>
            <a:pPr marL="33655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AU" sz="2400" b="1"/>
              <a:t>Connectivity</a:t>
            </a:r>
            <a:r>
              <a:rPr lang="en-AU" sz="2400"/>
              <a:t>: </a:t>
            </a:r>
            <a:br>
              <a:rPr lang="en-AU" sz="2400"/>
            </a:br>
            <a:r>
              <a:rPr lang="en-AU" sz="2400"/>
              <a:t>can I reach all other vertices?</a:t>
            </a:r>
          </a:p>
          <a:p>
            <a:pPr marL="33655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AU" sz="2400" b="1"/>
              <a:t>Diameter</a:t>
            </a:r>
            <a:r>
              <a:rPr lang="en-AU" sz="2400"/>
              <a:t>: </a:t>
            </a:r>
            <a:br>
              <a:rPr lang="en-AU" sz="2400"/>
            </a:br>
            <a:r>
              <a:rPr lang="en-AU" sz="2400"/>
              <a:t>how dense are they?</a:t>
            </a:r>
          </a:p>
          <a:p>
            <a:pPr marL="33655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AU" sz="2400" b="1"/>
              <a:t>Centrality </a:t>
            </a:r>
            <a:br>
              <a:rPr lang="en-AU" sz="2400" b="1"/>
            </a:br>
            <a:r>
              <a:rPr lang="en-AU" sz="2400"/>
              <a:t>(e.g., betweenness, closeness): Am I in the center of everyone?</a:t>
            </a:r>
          </a:p>
          <a:p>
            <a:endParaRPr lang="en-HK" sz="1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9333D7-047A-71A0-FC6C-7CDDE9CD7A04}"/>
              </a:ext>
            </a:extLst>
          </p:cNvPr>
          <p:cNvGrpSpPr/>
          <p:nvPr/>
        </p:nvGrpSpPr>
        <p:grpSpPr>
          <a:xfrm>
            <a:off x="5531741" y="807009"/>
            <a:ext cx="2945285" cy="4326699"/>
            <a:chOff x="191964" y="925287"/>
            <a:chExt cx="2884639" cy="34262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931C7C-CBAE-D357-4ED4-31EE01904B53}"/>
                </a:ext>
              </a:extLst>
            </p:cNvPr>
            <p:cNvGrpSpPr/>
            <p:nvPr/>
          </p:nvGrpSpPr>
          <p:grpSpPr>
            <a:xfrm>
              <a:off x="191964" y="2818455"/>
              <a:ext cx="1453629" cy="1533128"/>
              <a:chOff x="319734" y="1732034"/>
              <a:chExt cx="1453629" cy="153312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B0CFCAD-FA36-3C3F-70A3-4113B35DAB8F}"/>
                  </a:ext>
                </a:extLst>
              </p:cNvPr>
              <p:cNvCxnSpPr/>
              <p:nvPr/>
            </p:nvCxnSpPr>
            <p:spPr>
              <a:xfrm flipV="1">
                <a:off x="1183830" y="2020066"/>
                <a:ext cx="360040" cy="5040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51349BE-210B-C5BA-1ACF-F65DA585D6A4}"/>
                  </a:ext>
                </a:extLst>
              </p:cNvPr>
              <p:cNvCxnSpPr/>
              <p:nvPr/>
            </p:nvCxnSpPr>
            <p:spPr>
              <a:xfrm flipH="1" flipV="1">
                <a:off x="967806" y="1948058"/>
                <a:ext cx="288032" cy="5040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66DBB5-AAA8-7400-4B07-DA5BAB21979B}"/>
                  </a:ext>
                </a:extLst>
              </p:cNvPr>
              <p:cNvCxnSpPr/>
              <p:nvPr/>
            </p:nvCxnSpPr>
            <p:spPr>
              <a:xfrm>
                <a:off x="1255838" y="2524122"/>
                <a:ext cx="144016" cy="5040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6D40F07-1148-BE00-177E-0FEC762E4CFF}"/>
                  </a:ext>
                </a:extLst>
              </p:cNvPr>
              <p:cNvCxnSpPr/>
              <p:nvPr/>
            </p:nvCxnSpPr>
            <p:spPr>
              <a:xfrm flipH="1">
                <a:off x="607766" y="2452114"/>
                <a:ext cx="648072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10" descr="MCj04370510000[1]">
                <a:extLst>
                  <a:ext uri="{FF2B5EF4-FFF2-40B4-BE49-F238E27FC236}">
                    <a16:creationId xmlns:a16="http://schemas.microsoft.com/office/drawing/2014/main" id="{84C3315D-9A56-1380-78E3-5F2E09CC4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38" y="1804042"/>
                <a:ext cx="51752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12" descr="MCj04370530000[1]">
                <a:extLst>
                  <a:ext uri="{FF2B5EF4-FFF2-40B4-BE49-F238E27FC236}">
                    <a16:creationId xmlns:a16="http://schemas.microsoft.com/office/drawing/2014/main" id="{A616C352-7ED2-F065-AC22-1E655535E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74" y="1732034"/>
                <a:ext cx="500063" cy="500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14" descr="MCj04370500000[1]">
                <a:extLst>
                  <a:ext uri="{FF2B5EF4-FFF2-40B4-BE49-F238E27FC236}">
                    <a16:creationId xmlns:a16="http://schemas.microsoft.com/office/drawing/2014/main" id="{5FAA9268-1E6C-82EE-F535-A74E588CEE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734" y="2452114"/>
                <a:ext cx="541337" cy="54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16" descr="MCj04370610000[1]">
                <a:extLst>
                  <a:ext uri="{FF2B5EF4-FFF2-40B4-BE49-F238E27FC236}">
                    <a16:creationId xmlns:a16="http://schemas.microsoft.com/office/drawing/2014/main" id="{47029791-DAE1-9A1C-A7A8-3367A0DC7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462" y="223609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198" descr="MCj04370580000[1]">
                <a:extLst>
                  <a:ext uri="{FF2B5EF4-FFF2-40B4-BE49-F238E27FC236}">
                    <a16:creationId xmlns:a16="http://schemas.microsoft.com/office/drawing/2014/main" id="{4CB0DF71-FDDC-CFC5-E9B2-AFE099CFE3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822" y="2740146"/>
                <a:ext cx="525016" cy="525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2A5C66-4925-39C5-6493-3225EA3F64AD}"/>
                </a:ext>
              </a:extLst>
            </p:cNvPr>
            <p:cNvGrpSpPr/>
            <p:nvPr/>
          </p:nvGrpSpPr>
          <p:grpSpPr>
            <a:xfrm>
              <a:off x="373619" y="925287"/>
              <a:ext cx="2702984" cy="3204426"/>
              <a:chOff x="373619" y="925287"/>
              <a:chExt cx="2702984" cy="32044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16BB563-2B2B-CE2E-AB0C-F353F1B26E72}"/>
                  </a:ext>
                </a:extLst>
              </p:cNvPr>
              <p:cNvCxnSpPr/>
              <p:nvPr/>
            </p:nvCxnSpPr>
            <p:spPr>
              <a:xfrm flipH="1">
                <a:off x="1309723" y="1213319"/>
                <a:ext cx="576064" cy="2880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E38E4C9-8ED1-3206-E490-7FABFA0C5AF3}"/>
                  </a:ext>
                </a:extLst>
              </p:cNvPr>
              <p:cNvCxnSpPr/>
              <p:nvPr/>
            </p:nvCxnSpPr>
            <p:spPr>
              <a:xfrm>
                <a:off x="1885787" y="1213319"/>
                <a:ext cx="288032" cy="5040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66F932F-FC9F-9A02-425C-F3EA9B735953}"/>
                  </a:ext>
                </a:extLst>
              </p:cNvPr>
              <p:cNvCxnSpPr/>
              <p:nvPr/>
            </p:nvCxnSpPr>
            <p:spPr>
              <a:xfrm>
                <a:off x="1237715" y="1501351"/>
                <a:ext cx="360040" cy="5040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CAA4090-2414-D22E-C80E-3428FC4C4067}"/>
                  </a:ext>
                </a:extLst>
              </p:cNvPr>
              <p:cNvCxnSpPr/>
              <p:nvPr/>
            </p:nvCxnSpPr>
            <p:spPr>
              <a:xfrm flipV="1">
                <a:off x="1597755" y="1717375"/>
                <a:ext cx="648072" cy="2880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C8B543B-5C1D-0526-4E39-2AC2C1967BE9}"/>
                  </a:ext>
                </a:extLst>
              </p:cNvPr>
              <p:cNvCxnSpPr/>
              <p:nvPr/>
            </p:nvCxnSpPr>
            <p:spPr>
              <a:xfrm>
                <a:off x="1309723" y="1501351"/>
                <a:ext cx="936104" cy="2880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72B2EB-D13B-BD84-E09F-05B8E658D6CC}"/>
                  </a:ext>
                </a:extLst>
              </p:cNvPr>
              <p:cNvCxnSpPr/>
              <p:nvPr/>
            </p:nvCxnSpPr>
            <p:spPr>
              <a:xfrm flipH="1">
                <a:off x="1597755" y="1213319"/>
                <a:ext cx="288032" cy="8640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94ED146-0F89-8589-8EDF-857E6BB8E32F}"/>
                  </a:ext>
                </a:extLst>
              </p:cNvPr>
              <p:cNvCxnSpPr/>
              <p:nvPr/>
            </p:nvCxnSpPr>
            <p:spPr>
              <a:xfrm>
                <a:off x="1885787" y="1213319"/>
                <a:ext cx="936104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5EE4118-45B0-0864-6F6F-7358C9769F0D}"/>
                  </a:ext>
                </a:extLst>
              </p:cNvPr>
              <p:cNvCxnSpPr/>
              <p:nvPr/>
            </p:nvCxnSpPr>
            <p:spPr>
              <a:xfrm flipV="1">
                <a:off x="2245827" y="1573359"/>
                <a:ext cx="576064" cy="1440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E86D95-AFFF-D3D0-E1AC-BB274C1BEFCE}"/>
                  </a:ext>
                </a:extLst>
              </p:cNvPr>
              <p:cNvCxnSpPr/>
              <p:nvPr/>
            </p:nvCxnSpPr>
            <p:spPr>
              <a:xfrm>
                <a:off x="1597755" y="2005407"/>
                <a:ext cx="0" cy="5760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AD562EF-992C-6E41-941F-16E7BCFC6C51}"/>
                  </a:ext>
                </a:extLst>
              </p:cNvPr>
              <p:cNvCxnSpPr/>
              <p:nvPr/>
            </p:nvCxnSpPr>
            <p:spPr>
              <a:xfrm flipV="1">
                <a:off x="1597755" y="1789383"/>
                <a:ext cx="576064" cy="8640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3EBE7AA-1BFF-2E3A-52E3-A513F10CA337}"/>
                  </a:ext>
                </a:extLst>
              </p:cNvPr>
              <p:cNvCxnSpPr/>
              <p:nvPr/>
            </p:nvCxnSpPr>
            <p:spPr>
              <a:xfrm flipV="1">
                <a:off x="1597755" y="2509463"/>
                <a:ext cx="648072" cy="720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BF5D3D3-10FB-FF30-F0CD-226FC2796AE5}"/>
                  </a:ext>
                </a:extLst>
              </p:cNvPr>
              <p:cNvCxnSpPr/>
              <p:nvPr/>
            </p:nvCxnSpPr>
            <p:spPr>
              <a:xfrm flipV="1">
                <a:off x="2245827" y="2149423"/>
                <a:ext cx="504056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C26D448-E024-F50D-0636-26319813B34D}"/>
                  </a:ext>
                </a:extLst>
              </p:cNvPr>
              <p:cNvCxnSpPr/>
              <p:nvPr/>
            </p:nvCxnSpPr>
            <p:spPr>
              <a:xfrm>
                <a:off x="2173819" y="1789383"/>
                <a:ext cx="576064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D734B4-843A-194E-915B-F4C0369E6977}"/>
                  </a:ext>
                </a:extLst>
              </p:cNvPr>
              <p:cNvCxnSpPr/>
              <p:nvPr/>
            </p:nvCxnSpPr>
            <p:spPr>
              <a:xfrm flipV="1">
                <a:off x="589643" y="1501351"/>
                <a:ext cx="720080" cy="432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9A155E5-DBAA-4BBC-2CC7-6D972A20EF63}"/>
                  </a:ext>
                </a:extLst>
              </p:cNvPr>
              <p:cNvCxnSpPr/>
              <p:nvPr/>
            </p:nvCxnSpPr>
            <p:spPr>
              <a:xfrm>
                <a:off x="661651" y="1861391"/>
                <a:ext cx="936104" cy="1440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BEA225-514E-3D70-3E5F-52F187DF4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2691" y="3644972"/>
                <a:ext cx="1262750" cy="4847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541694-07C6-D4AC-5E11-0C5C2FDB5F23}"/>
                  </a:ext>
                </a:extLst>
              </p:cNvPr>
              <p:cNvCxnSpPr>
                <a:cxnSpLocks/>
                <a:stCxn id="39" idx="0"/>
                <a:endCxn id="26" idx="2"/>
              </p:cNvCxnSpPr>
              <p:nvPr/>
            </p:nvCxnSpPr>
            <p:spPr>
              <a:xfrm flipH="1" flipV="1">
                <a:off x="640319" y="2178767"/>
                <a:ext cx="161717" cy="6396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8" descr="MCj04370560000[1]">
                <a:extLst>
                  <a:ext uri="{FF2B5EF4-FFF2-40B4-BE49-F238E27FC236}">
                    <a16:creationId xmlns:a16="http://schemas.microsoft.com/office/drawing/2014/main" id="{61D6BADA-6EA3-EEC1-A85C-33399F3044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91" y="1213319"/>
                <a:ext cx="550912" cy="550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9" descr="MCj04370540000[1]">
                <a:extLst>
                  <a:ext uri="{FF2B5EF4-FFF2-40B4-BE49-F238E27FC236}">
                    <a16:creationId xmlns:a16="http://schemas.microsoft.com/office/drawing/2014/main" id="{4A2535C2-1319-3047-D1AF-A674ED0646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787" y="1501351"/>
                <a:ext cx="511175" cy="51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11" descr="MCj04370590000[1]">
                <a:extLst>
                  <a:ext uri="{FF2B5EF4-FFF2-40B4-BE49-F238E27FC236}">
                    <a16:creationId xmlns:a16="http://schemas.microsoft.com/office/drawing/2014/main" id="{956602B2-1F78-E4F3-ABFD-1466E6662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619" y="1645367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3" descr="MCj04370640000[1]">
                <a:extLst>
                  <a:ext uri="{FF2B5EF4-FFF2-40B4-BE49-F238E27FC236}">
                    <a16:creationId xmlns:a16="http://schemas.microsoft.com/office/drawing/2014/main" id="{27336768-5699-1EC3-A4A5-01B111F7EF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0379" y="2365447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MCj04370600000[1]">
                <a:extLst>
                  <a:ext uri="{FF2B5EF4-FFF2-40B4-BE49-F238E27FC236}">
                    <a16:creationId xmlns:a16="http://schemas.microsoft.com/office/drawing/2014/main" id="{0209E5CA-081A-E1BD-17D3-700778143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9078" y="3367665"/>
                <a:ext cx="51752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7" descr="MCj04370570000[1]">
                <a:extLst>
                  <a:ext uri="{FF2B5EF4-FFF2-40B4-BE49-F238E27FC236}">
                    <a16:creationId xmlns:a16="http://schemas.microsoft.com/office/drawing/2014/main" id="{096E63DD-0C56-D70D-2B83-8B7FF9185D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593" y="925287"/>
                <a:ext cx="525760" cy="52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8" descr="MCj04370550000[1]">
                <a:extLst>
                  <a:ext uri="{FF2B5EF4-FFF2-40B4-BE49-F238E27FC236}">
                    <a16:creationId xmlns:a16="http://schemas.microsoft.com/office/drawing/2014/main" id="{E74AAA46-BED5-8890-3007-C9D4E5B08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3859" y="1285327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02" descr="MCj04370520000[1]">
                <a:extLst>
                  <a:ext uri="{FF2B5EF4-FFF2-40B4-BE49-F238E27FC236}">
                    <a16:creationId xmlns:a16="http://schemas.microsoft.com/office/drawing/2014/main" id="{C7CFCF7D-B148-4C1B-96E1-A1A5039D97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9723" y="1789383"/>
                <a:ext cx="525016" cy="525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187" descr="MCj04370620000[1]">
                <a:extLst>
                  <a:ext uri="{FF2B5EF4-FFF2-40B4-BE49-F238E27FC236}">
                    <a16:creationId xmlns:a16="http://schemas.microsoft.com/office/drawing/2014/main" id="{37C8DA54-2037-47DA-B3F8-DD7C3057C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891" y="1933399"/>
                <a:ext cx="525016" cy="525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190" descr="MCj04370630000[1]">
                <a:extLst>
                  <a:ext uri="{FF2B5EF4-FFF2-40B4-BE49-F238E27FC236}">
                    <a16:creationId xmlns:a16="http://schemas.microsoft.com/office/drawing/2014/main" id="{1AC0DFF7-B341-C542-1741-5048E8903D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6835" y="2293439"/>
                <a:ext cx="525016" cy="525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4BC8C152-5F96-0282-F269-DF6A0D74D17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01089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180674"/>
            <a:ext cx="740981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1950" marR="3048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spc="-10" dirty="0">
                <a:latin typeface="Calibri"/>
                <a:cs typeface="Calibri"/>
              </a:rPr>
              <a:t>Measures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connected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165" dirty="0">
                <a:latin typeface="Cambria Math"/>
                <a:cs typeface="Cambria Math"/>
              </a:rPr>
              <a:t>𝑣</a:t>
            </a:r>
            <a:r>
              <a:rPr sz="3450" spc="247" baseline="28985" dirty="0">
                <a:latin typeface="Cambria Math"/>
                <a:cs typeface="Cambria Math"/>
              </a:rPr>
              <a:t>′</a:t>
            </a:r>
            <a:r>
              <a:rPr sz="3200" spc="165" dirty="0">
                <a:latin typeface="Cambria Math"/>
                <a:cs typeface="Cambria Math"/>
              </a:rPr>
              <a:t>𝑠</a:t>
            </a:r>
            <a:r>
              <a:rPr sz="3200" spc="55" dirty="0">
                <a:latin typeface="Cambria Math"/>
                <a:cs typeface="Cambria Math"/>
              </a:rPr>
              <a:t> </a:t>
            </a:r>
            <a:r>
              <a:rPr sz="3200" spc="-10" dirty="0">
                <a:latin typeface="Calibri"/>
                <a:cs typeface="Calibri"/>
              </a:rPr>
              <a:t>neighboring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691573"/>
            <a:ext cx="20745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10" dirty="0">
                <a:latin typeface="Calibri"/>
                <a:cs typeface="Calibri"/>
              </a:rPr>
              <a:t>Examples: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835" y="2819971"/>
            <a:ext cx="245618" cy="2133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7390" y="2836989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261" y="61722"/>
                </a:moveTo>
                <a:lnTo>
                  <a:pt x="0" y="61722"/>
                </a:lnTo>
                <a:lnTo>
                  <a:pt x="0" y="81534"/>
                </a:lnTo>
                <a:lnTo>
                  <a:pt x="183261" y="81534"/>
                </a:lnTo>
                <a:lnTo>
                  <a:pt x="183261" y="61722"/>
                </a:lnTo>
                <a:close/>
              </a:path>
              <a:path w="183514" h="81914">
                <a:moveTo>
                  <a:pt x="183261" y="0"/>
                </a:moveTo>
                <a:lnTo>
                  <a:pt x="0" y="0"/>
                </a:lnTo>
                <a:lnTo>
                  <a:pt x="0" y="19812"/>
                </a:lnTo>
                <a:lnTo>
                  <a:pt x="183261" y="19812"/>
                </a:lnTo>
                <a:lnTo>
                  <a:pt x="183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269489" y="2869628"/>
            <a:ext cx="4648200" cy="504825"/>
            <a:chOff x="2291714" y="2981705"/>
            <a:chExt cx="4648200" cy="504825"/>
          </a:xfrm>
        </p:grpSpPr>
        <p:sp>
          <p:nvSpPr>
            <p:cNvPr id="8" name="object 8"/>
            <p:cNvSpPr/>
            <p:nvPr/>
          </p:nvSpPr>
          <p:spPr>
            <a:xfrm>
              <a:off x="2291715" y="2981705"/>
              <a:ext cx="4648200" cy="440055"/>
            </a:xfrm>
            <a:custGeom>
              <a:avLst/>
              <a:gdLst/>
              <a:ahLst/>
              <a:cxnLst/>
              <a:rect l="l" t="t" r="r" b="b"/>
              <a:pathLst>
                <a:path w="4648200" h="440054">
                  <a:moveTo>
                    <a:pt x="2184654" y="83947"/>
                  </a:moveTo>
                  <a:lnTo>
                    <a:pt x="2180971" y="71755"/>
                  </a:lnTo>
                  <a:lnTo>
                    <a:pt x="2159063" y="80289"/>
                  </a:lnTo>
                  <a:lnTo>
                    <a:pt x="2139823" y="93662"/>
                  </a:lnTo>
                  <a:lnTo>
                    <a:pt x="2109343" y="135001"/>
                  </a:lnTo>
                  <a:lnTo>
                    <a:pt x="2090483" y="190728"/>
                  </a:lnTo>
                  <a:lnTo>
                    <a:pt x="2084197" y="255905"/>
                  </a:lnTo>
                  <a:lnTo>
                    <a:pt x="2085759" y="289547"/>
                  </a:lnTo>
                  <a:lnTo>
                    <a:pt x="2098332" y="349986"/>
                  </a:lnTo>
                  <a:lnTo>
                    <a:pt x="2123249" y="399783"/>
                  </a:lnTo>
                  <a:lnTo>
                    <a:pt x="2159063" y="431406"/>
                  </a:lnTo>
                  <a:lnTo>
                    <a:pt x="2180971" y="439928"/>
                  </a:lnTo>
                  <a:lnTo>
                    <a:pt x="2184654" y="427736"/>
                  </a:lnTo>
                  <a:lnTo>
                    <a:pt x="2167737" y="418973"/>
                  </a:lnTo>
                  <a:lnTo>
                    <a:pt x="2153005" y="406209"/>
                  </a:lnTo>
                  <a:lnTo>
                    <a:pt x="2130044" y="368681"/>
                  </a:lnTo>
                  <a:lnTo>
                    <a:pt x="2116213" y="317728"/>
                  </a:lnTo>
                  <a:lnTo>
                    <a:pt x="2111629" y="255778"/>
                  </a:lnTo>
                  <a:lnTo>
                    <a:pt x="2112772" y="223570"/>
                  </a:lnTo>
                  <a:lnTo>
                    <a:pt x="2121966" y="167132"/>
                  </a:lnTo>
                  <a:lnTo>
                    <a:pt x="2140445" y="122237"/>
                  </a:lnTo>
                  <a:lnTo>
                    <a:pt x="2167737" y="92710"/>
                  </a:lnTo>
                  <a:lnTo>
                    <a:pt x="2184654" y="83947"/>
                  </a:lnTo>
                  <a:close/>
                </a:path>
                <a:path w="4648200" h="440054">
                  <a:moveTo>
                    <a:pt x="2558034" y="255778"/>
                  </a:moveTo>
                  <a:lnTo>
                    <a:pt x="2551747" y="190728"/>
                  </a:lnTo>
                  <a:lnTo>
                    <a:pt x="2532888" y="135001"/>
                  </a:lnTo>
                  <a:lnTo>
                    <a:pt x="2502408" y="93662"/>
                  </a:lnTo>
                  <a:lnTo>
                    <a:pt x="2461260" y="71755"/>
                  </a:lnTo>
                  <a:lnTo>
                    <a:pt x="2457577" y="83947"/>
                  </a:lnTo>
                  <a:lnTo>
                    <a:pt x="2474480" y="92722"/>
                  </a:lnTo>
                  <a:lnTo>
                    <a:pt x="2489212" y="105486"/>
                  </a:lnTo>
                  <a:lnTo>
                    <a:pt x="2512187" y="143002"/>
                  </a:lnTo>
                  <a:lnTo>
                    <a:pt x="2526068" y="193979"/>
                  </a:lnTo>
                  <a:lnTo>
                    <a:pt x="2530729" y="255905"/>
                  </a:lnTo>
                  <a:lnTo>
                    <a:pt x="2529560" y="288175"/>
                  </a:lnTo>
                  <a:lnTo>
                    <a:pt x="2520277" y="344563"/>
                  </a:lnTo>
                  <a:lnTo>
                    <a:pt x="2501773" y="389445"/>
                  </a:lnTo>
                  <a:lnTo>
                    <a:pt x="2474480" y="418973"/>
                  </a:lnTo>
                  <a:lnTo>
                    <a:pt x="2457577" y="427736"/>
                  </a:lnTo>
                  <a:lnTo>
                    <a:pt x="2461260" y="439928"/>
                  </a:lnTo>
                  <a:lnTo>
                    <a:pt x="2502408" y="418020"/>
                  </a:lnTo>
                  <a:lnTo>
                    <a:pt x="2532888" y="376682"/>
                  </a:lnTo>
                  <a:lnTo>
                    <a:pt x="2551734" y="320954"/>
                  </a:lnTo>
                  <a:lnTo>
                    <a:pt x="2556459" y="289547"/>
                  </a:lnTo>
                  <a:lnTo>
                    <a:pt x="2558034" y="255778"/>
                  </a:lnTo>
                  <a:close/>
                </a:path>
                <a:path w="4648200" h="440054">
                  <a:moveTo>
                    <a:pt x="46482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648200" y="19050"/>
                  </a:lnTo>
                  <a:lnTo>
                    <a:pt x="4648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435" y="3035680"/>
              <a:ext cx="220090" cy="195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3744" y="3300348"/>
              <a:ext cx="92582" cy="1385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62450" y="3000374"/>
              <a:ext cx="533400" cy="476250"/>
            </a:xfrm>
            <a:custGeom>
              <a:avLst/>
              <a:gdLst/>
              <a:ahLst/>
              <a:cxnLst/>
              <a:rect l="l" t="t" r="r" b="b"/>
              <a:pathLst>
                <a:path w="533400" h="476250">
                  <a:moveTo>
                    <a:pt x="0" y="476250"/>
                  </a:moveTo>
                  <a:lnTo>
                    <a:pt x="533400" y="47625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1905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5873" y="2521140"/>
            <a:ext cx="1042415" cy="2823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4428" y="2591371"/>
            <a:ext cx="869442" cy="2114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7309" y="2523299"/>
            <a:ext cx="1564386" cy="2795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5134" y="2521140"/>
            <a:ext cx="868425" cy="2823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25005" y="2789492"/>
            <a:ext cx="146430" cy="17538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304023" y="2749233"/>
            <a:ext cx="300355" cy="283210"/>
            <a:chOff x="7326248" y="2861310"/>
            <a:chExt cx="300355" cy="283210"/>
          </a:xfrm>
        </p:grpSpPr>
        <p:sp>
          <p:nvSpPr>
            <p:cNvPr id="18" name="object 18"/>
            <p:cNvSpPr/>
            <p:nvPr/>
          </p:nvSpPr>
          <p:spPr>
            <a:xfrm>
              <a:off x="7326249" y="2861309"/>
              <a:ext cx="66675" cy="283210"/>
            </a:xfrm>
            <a:custGeom>
              <a:avLst/>
              <a:gdLst/>
              <a:ahLst/>
              <a:cxnLst/>
              <a:rect l="l" t="t" r="r" b="b"/>
              <a:pathLst>
                <a:path w="66675" h="283210">
                  <a:moveTo>
                    <a:pt x="66421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71780"/>
                  </a:lnTo>
                  <a:lnTo>
                    <a:pt x="0" y="283210"/>
                  </a:lnTo>
                  <a:lnTo>
                    <a:pt x="66421" y="283210"/>
                  </a:lnTo>
                  <a:lnTo>
                    <a:pt x="66421" y="271780"/>
                  </a:lnTo>
                  <a:lnTo>
                    <a:pt x="24765" y="271780"/>
                  </a:lnTo>
                  <a:lnTo>
                    <a:pt x="24765" y="11430"/>
                  </a:lnTo>
                  <a:lnTo>
                    <a:pt x="66421" y="11430"/>
                  </a:lnTo>
                  <a:lnTo>
                    <a:pt x="66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5894" y="2871343"/>
              <a:ext cx="130351" cy="2078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81645" y="3042412"/>
              <a:ext cx="45085" cy="75565"/>
            </a:xfrm>
            <a:custGeom>
              <a:avLst/>
              <a:gdLst/>
              <a:ahLst/>
              <a:cxnLst/>
              <a:rect l="l" t="t" r="r" b="b"/>
              <a:pathLst>
                <a:path w="45084" h="75564">
                  <a:moveTo>
                    <a:pt x="42418" y="0"/>
                  </a:moveTo>
                  <a:lnTo>
                    <a:pt x="16382" y="0"/>
                  </a:lnTo>
                  <a:lnTo>
                    <a:pt x="17018" y="7365"/>
                  </a:lnTo>
                  <a:lnTo>
                    <a:pt x="17399" y="14732"/>
                  </a:lnTo>
                  <a:lnTo>
                    <a:pt x="17399" y="29590"/>
                  </a:lnTo>
                  <a:lnTo>
                    <a:pt x="16890" y="35687"/>
                  </a:lnTo>
                  <a:lnTo>
                    <a:pt x="0" y="66548"/>
                  </a:lnTo>
                  <a:lnTo>
                    <a:pt x="8000" y="75564"/>
                  </a:lnTo>
                  <a:lnTo>
                    <a:pt x="38607" y="45338"/>
                  </a:lnTo>
                  <a:lnTo>
                    <a:pt x="44576" y="27432"/>
                  </a:lnTo>
                  <a:lnTo>
                    <a:pt x="44576" y="13715"/>
                  </a:lnTo>
                  <a:lnTo>
                    <a:pt x="43814" y="698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649082" y="2749233"/>
            <a:ext cx="208279" cy="283210"/>
            <a:chOff x="7671307" y="2861310"/>
            <a:chExt cx="208279" cy="28321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71307" y="2871343"/>
              <a:ext cx="118364" cy="2056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13040" y="2861309"/>
              <a:ext cx="66675" cy="283210"/>
            </a:xfrm>
            <a:custGeom>
              <a:avLst/>
              <a:gdLst/>
              <a:ahLst/>
              <a:cxnLst/>
              <a:rect l="l" t="t" r="r" b="b"/>
              <a:pathLst>
                <a:path w="66675" h="283210">
                  <a:moveTo>
                    <a:pt x="66421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41783" y="11430"/>
                  </a:lnTo>
                  <a:lnTo>
                    <a:pt x="41783" y="271780"/>
                  </a:lnTo>
                  <a:lnTo>
                    <a:pt x="0" y="271780"/>
                  </a:lnTo>
                  <a:lnTo>
                    <a:pt x="0" y="283210"/>
                  </a:lnTo>
                  <a:lnTo>
                    <a:pt x="66421" y="283210"/>
                  </a:lnTo>
                  <a:lnTo>
                    <a:pt x="66421" y="271780"/>
                  </a:lnTo>
                  <a:lnTo>
                    <a:pt x="66421" y="11430"/>
                  </a:lnTo>
                  <a:lnTo>
                    <a:pt x="66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78038" y="4326636"/>
            <a:ext cx="1457325" cy="1409700"/>
            <a:chOff x="1600263" y="4438713"/>
            <a:chExt cx="1457325" cy="1409700"/>
          </a:xfrm>
        </p:grpSpPr>
        <p:sp>
          <p:nvSpPr>
            <p:cNvPr id="25" name="object 25"/>
            <p:cNvSpPr/>
            <p:nvPr/>
          </p:nvSpPr>
          <p:spPr>
            <a:xfrm>
              <a:off x="1757425" y="4776851"/>
              <a:ext cx="11430" cy="737235"/>
            </a:xfrm>
            <a:custGeom>
              <a:avLst/>
              <a:gdLst/>
              <a:ahLst/>
              <a:cxnLst/>
              <a:rect l="l" t="t" r="r" b="b"/>
              <a:pathLst>
                <a:path w="11430" h="737235">
                  <a:moveTo>
                    <a:pt x="0" y="736854"/>
                  </a:moveTo>
                  <a:lnTo>
                    <a:pt x="1130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5025" y="44434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5025" y="44434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5025" y="55102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07"/>
                  </a:lnTo>
                  <a:lnTo>
                    <a:pt x="29394" y="66234"/>
                  </a:lnTo>
                  <a:lnTo>
                    <a:pt x="7766" y="110670"/>
                  </a:lnTo>
                  <a:lnTo>
                    <a:pt x="0" y="161861"/>
                  </a:lnTo>
                  <a:lnTo>
                    <a:pt x="7766" y="213044"/>
                  </a:lnTo>
                  <a:lnTo>
                    <a:pt x="29394" y="257494"/>
                  </a:lnTo>
                  <a:lnTo>
                    <a:pt x="62380" y="292545"/>
                  </a:lnTo>
                  <a:lnTo>
                    <a:pt x="104217" y="315531"/>
                  </a:lnTo>
                  <a:lnTo>
                    <a:pt x="152400" y="323786"/>
                  </a:lnTo>
                  <a:lnTo>
                    <a:pt x="200534" y="315531"/>
                  </a:lnTo>
                  <a:lnTo>
                    <a:pt x="242364" y="292545"/>
                  </a:lnTo>
                  <a:lnTo>
                    <a:pt x="275368" y="257494"/>
                  </a:lnTo>
                  <a:lnTo>
                    <a:pt x="297021" y="213044"/>
                  </a:lnTo>
                  <a:lnTo>
                    <a:pt x="304800" y="161861"/>
                  </a:lnTo>
                  <a:lnTo>
                    <a:pt x="297021" y="110670"/>
                  </a:lnTo>
                  <a:lnTo>
                    <a:pt x="275368" y="66234"/>
                  </a:lnTo>
                  <a:lnTo>
                    <a:pt x="242364" y="31207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5025" y="55102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861"/>
                  </a:moveTo>
                  <a:lnTo>
                    <a:pt x="7766" y="110670"/>
                  </a:lnTo>
                  <a:lnTo>
                    <a:pt x="29394" y="66234"/>
                  </a:lnTo>
                  <a:lnTo>
                    <a:pt x="62380" y="31207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07"/>
                  </a:lnTo>
                  <a:lnTo>
                    <a:pt x="275368" y="66234"/>
                  </a:lnTo>
                  <a:lnTo>
                    <a:pt x="297021" y="110670"/>
                  </a:lnTo>
                  <a:lnTo>
                    <a:pt x="304800" y="161861"/>
                  </a:lnTo>
                  <a:lnTo>
                    <a:pt x="297021" y="213044"/>
                  </a:lnTo>
                  <a:lnTo>
                    <a:pt x="275368" y="257494"/>
                  </a:lnTo>
                  <a:lnTo>
                    <a:pt x="242364" y="292545"/>
                  </a:lnTo>
                  <a:lnTo>
                    <a:pt x="200534" y="315531"/>
                  </a:lnTo>
                  <a:lnTo>
                    <a:pt x="152400" y="323786"/>
                  </a:lnTo>
                  <a:lnTo>
                    <a:pt x="104217" y="315531"/>
                  </a:lnTo>
                  <a:lnTo>
                    <a:pt x="62380" y="292545"/>
                  </a:lnTo>
                  <a:lnTo>
                    <a:pt x="29394" y="257494"/>
                  </a:lnTo>
                  <a:lnTo>
                    <a:pt x="7766" y="213044"/>
                  </a:lnTo>
                  <a:lnTo>
                    <a:pt x="0" y="16186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8025" y="55198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7"/>
                  </a:lnTo>
                  <a:lnTo>
                    <a:pt x="62380" y="31218"/>
                  </a:lnTo>
                  <a:lnTo>
                    <a:pt x="29394" y="66251"/>
                  </a:lnTo>
                  <a:lnTo>
                    <a:pt x="7766" y="110685"/>
                  </a:lnTo>
                  <a:lnTo>
                    <a:pt x="0" y="161861"/>
                  </a:lnTo>
                  <a:lnTo>
                    <a:pt x="7766" y="213044"/>
                  </a:lnTo>
                  <a:lnTo>
                    <a:pt x="29394" y="257494"/>
                  </a:lnTo>
                  <a:lnTo>
                    <a:pt x="62380" y="292545"/>
                  </a:lnTo>
                  <a:lnTo>
                    <a:pt x="104217" y="315531"/>
                  </a:lnTo>
                  <a:lnTo>
                    <a:pt x="152400" y="323786"/>
                  </a:lnTo>
                  <a:lnTo>
                    <a:pt x="200534" y="315531"/>
                  </a:lnTo>
                  <a:lnTo>
                    <a:pt x="242364" y="292545"/>
                  </a:lnTo>
                  <a:lnTo>
                    <a:pt x="275368" y="257494"/>
                  </a:lnTo>
                  <a:lnTo>
                    <a:pt x="297021" y="213044"/>
                  </a:lnTo>
                  <a:lnTo>
                    <a:pt x="304800" y="161861"/>
                  </a:lnTo>
                  <a:lnTo>
                    <a:pt x="297021" y="110685"/>
                  </a:lnTo>
                  <a:lnTo>
                    <a:pt x="275368" y="66251"/>
                  </a:lnTo>
                  <a:lnTo>
                    <a:pt x="242364" y="31218"/>
                  </a:lnTo>
                  <a:lnTo>
                    <a:pt x="200534" y="824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8025" y="55198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861"/>
                  </a:moveTo>
                  <a:lnTo>
                    <a:pt x="7766" y="110685"/>
                  </a:lnTo>
                  <a:lnTo>
                    <a:pt x="29394" y="66251"/>
                  </a:lnTo>
                  <a:lnTo>
                    <a:pt x="62380" y="31218"/>
                  </a:lnTo>
                  <a:lnTo>
                    <a:pt x="104217" y="8247"/>
                  </a:lnTo>
                  <a:lnTo>
                    <a:pt x="152400" y="0"/>
                  </a:lnTo>
                  <a:lnTo>
                    <a:pt x="200534" y="8247"/>
                  </a:lnTo>
                  <a:lnTo>
                    <a:pt x="242364" y="31218"/>
                  </a:lnTo>
                  <a:lnTo>
                    <a:pt x="275368" y="66251"/>
                  </a:lnTo>
                  <a:lnTo>
                    <a:pt x="297021" y="110685"/>
                  </a:lnTo>
                  <a:lnTo>
                    <a:pt x="304800" y="161861"/>
                  </a:lnTo>
                  <a:lnTo>
                    <a:pt x="297021" y="213044"/>
                  </a:lnTo>
                  <a:lnTo>
                    <a:pt x="275368" y="257494"/>
                  </a:lnTo>
                  <a:lnTo>
                    <a:pt x="242364" y="292545"/>
                  </a:lnTo>
                  <a:lnTo>
                    <a:pt x="200534" y="315531"/>
                  </a:lnTo>
                  <a:lnTo>
                    <a:pt x="152400" y="323786"/>
                  </a:lnTo>
                  <a:lnTo>
                    <a:pt x="104217" y="315531"/>
                  </a:lnTo>
                  <a:lnTo>
                    <a:pt x="62380" y="292545"/>
                  </a:lnTo>
                  <a:lnTo>
                    <a:pt x="29394" y="257494"/>
                  </a:lnTo>
                  <a:lnTo>
                    <a:pt x="7766" y="213044"/>
                  </a:lnTo>
                  <a:lnTo>
                    <a:pt x="0" y="16186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48025" y="44720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48025" y="44720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14625" y="46911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4625" y="46911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29866" y="4581779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39976" y="4521899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1038225" y="915543"/>
                </a:moveTo>
                <a:lnTo>
                  <a:pt x="1045844" y="161925"/>
                </a:lnTo>
              </a:path>
              <a:path w="1045844" h="1047750">
                <a:moveTo>
                  <a:pt x="47625" y="0"/>
                </a:moveTo>
                <a:lnTo>
                  <a:pt x="889507" y="0"/>
                </a:lnTo>
              </a:path>
              <a:path w="1045844" h="1047750">
                <a:moveTo>
                  <a:pt x="47625" y="1047686"/>
                </a:moveTo>
                <a:lnTo>
                  <a:pt x="889507" y="1047686"/>
                </a:lnTo>
              </a:path>
              <a:path w="1045844" h="1047750">
                <a:moveTo>
                  <a:pt x="609600" y="333375"/>
                </a:moveTo>
                <a:lnTo>
                  <a:pt x="930275" y="935863"/>
                </a:lnTo>
              </a:path>
              <a:path w="1045844" h="1047750">
                <a:moveTo>
                  <a:pt x="657225" y="221615"/>
                </a:moveTo>
                <a:lnTo>
                  <a:pt x="930401" y="114300"/>
                </a:lnTo>
              </a:path>
              <a:path w="1045844" h="1047750">
                <a:moveTo>
                  <a:pt x="28575" y="947420"/>
                </a:moveTo>
                <a:lnTo>
                  <a:pt x="930148" y="114300"/>
                </a:lnTo>
              </a:path>
              <a:path w="1045844" h="1047750">
                <a:moveTo>
                  <a:pt x="9525" y="949833"/>
                </a:moveTo>
                <a:lnTo>
                  <a:pt x="398144" y="333375"/>
                </a:lnTo>
              </a:path>
              <a:path w="1045844" h="1047750">
                <a:moveTo>
                  <a:pt x="0" y="85725"/>
                </a:moveTo>
                <a:lnTo>
                  <a:pt x="930275" y="932942"/>
                </a:lnTo>
              </a:path>
              <a:path w="1045844" h="1047750">
                <a:moveTo>
                  <a:pt x="0" y="85725"/>
                </a:moveTo>
                <a:lnTo>
                  <a:pt x="349376" y="2169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3911663" y="4345686"/>
            <a:ext cx="1466850" cy="1400175"/>
            <a:chOff x="3933888" y="4457763"/>
            <a:chExt cx="1466850" cy="1400175"/>
          </a:xfrm>
        </p:grpSpPr>
        <p:sp>
          <p:nvSpPr>
            <p:cNvPr id="39" name="object 39"/>
            <p:cNvSpPr/>
            <p:nvPr/>
          </p:nvSpPr>
          <p:spPr>
            <a:xfrm>
              <a:off x="4091051" y="4795901"/>
              <a:ext cx="11430" cy="737235"/>
            </a:xfrm>
            <a:custGeom>
              <a:avLst/>
              <a:gdLst/>
              <a:ahLst/>
              <a:cxnLst/>
              <a:rect l="l" t="t" r="r" b="b"/>
              <a:pathLst>
                <a:path w="11429" h="737235">
                  <a:moveTo>
                    <a:pt x="0" y="736854"/>
                  </a:moveTo>
                  <a:lnTo>
                    <a:pt x="1130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8651" y="44625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38651" y="44625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8651" y="55293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7"/>
                  </a:lnTo>
                  <a:lnTo>
                    <a:pt x="62380" y="31218"/>
                  </a:lnTo>
                  <a:lnTo>
                    <a:pt x="29394" y="66251"/>
                  </a:lnTo>
                  <a:lnTo>
                    <a:pt x="7766" y="110685"/>
                  </a:lnTo>
                  <a:lnTo>
                    <a:pt x="0" y="161861"/>
                  </a:lnTo>
                  <a:lnTo>
                    <a:pt x="7766" y="213044"/>
                  </a:lnTo>
                  <a:lnTo>
                    <a:pt x="29394" y="257494"/>
                  </a:lnTo>
                  <a:lnTo>
                    <a:pt x="62380" y="292545"/>
                  </a:lnTo>
                  <a:lnTo>
                    <a:pt x="104217" y="315531"/>
                  </a:lnTo>
                  <a:lnTo>
                    <a:pt x="152400" y="323786"/>
                  </a:lnTo>
                  <a:lnTo>
                    <a:pt x="200534" y="315531"/>
                  </a:lnTo>
                  <a:lnTo>
                    <a:pt x="242364" y="292545"/>
                  </a:lnTo>
                  <a:lnTo>
                    <a:pt x="275368" y="257494"/>
                  </a:lnTo>
                  <a:lnTo>
                    <a:pt x="297021" y="213044"/>
                  </a:lnTo>
                  <a:lnTo>
                    <a:pt x="304800" y="161861"/>
                  </a:lnTo>
                  <a:lnTo>
                    <a:pt x="297021" y="110685"/>
                  </a:lnTo>
                  <a:lnTo>
                    <a:pt x="275368" y="66251"/>
                  </a:lnTo>
                  <a:lnTo>
                    <a:pt x="242364" y="31218"/>
                  </a:lnTo>
                  <a:lnTo>
                    <a:pt x="200534" y="824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38651" y="55293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861"/>
                  </a:moveTo>
                  <a:lnTo>
                    <a:pt x="7766" y="110685"/>
                  </a:lnTo>
                  <a:lnTo>
                    <a:pt x="29394" y="66251"/>
                  </a:lnTo>
                  <a:lnTo>
                    <a:pt x="62380" y="31218"/>
                  </a:lnTo>
                  <a:lnTo>
                    <a:pt x="104217" y="8247"/>
                  </a:lnTo>
                  <a:lnTo>
                    <a:pt x="152400" y="0"/>
                  </a:lnTo>
                  <a:lnTo>
                    <a:pt x="200534" y="8247"/>
                  </a:lnTo>
                  <a:lnTo>
                    <a:pt x="242364" y="31218"/>
                  </a:lnTo>
                  <a:lnTo>
                    <a:pt x="275368" y="66251"/>
                  </a:lnTo>
                  <a:lnTo>
                    <a:pt x="297021" y="110685"/>
                  </a:lnTo>
                  <a:lnTo>
                    <a:pt x="304800" y="161861"/>
                  </a:lnTo>
                  <a:lnTo>
                    <a:pt x="297021" y="213044"/>
                  </a:lnTo>
                  <a:lnTo>
                    <a:pt x="275368" y="257494"/>
                  </a:lnTo>
                  <a:lnTo>
                    <a:pt x="242364" y="292545"/>
                  </a:lnTo>
                  <a:lnTo>
                    <a:pt x="200534" y="315531"/>
                  </a:lnTo>
                  <a:lnTo>
                    <a:pt x="152400" y="323786"/>
                  </a:lnTo>
                  <a:lnTo>
                    <a:pt x="104217" y="315531"/>
                  </a:lnTo>
                  <a:lnTo>
                    <a:pt x="62380" y="292545"/>
                  </a:lnTo>
                  <a:lnTo>
                    <a:pt x="29394" y="257494"/>
                  </a:lnTo>
                  <a:lnTo>
                    <a:pt x="7766" y="213044"/>
                  </a:lnTo>
                  <a:lnTo>
                    <a:pt x="0" y="16186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91176" y="5538851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05"/>
                  </a:lnTo>
                  <a:lnTo>
                    <a:pt x="62380" y="30299"/>
                  </a:lnTo>
                  <a:lnTo>
                    <a:pt x="29394" y="64300"/>
                  </a:lnTo>
                  <a:lnTo>
                    <a:pt x="7766" y="107427"/>
                  </a:lnTo>
                  <a:lnTo>
                    <a:pt x="0" y="157099"/>
                  </a:lnTo>
                  <a:lnTo>
                    <a:pt x="7766" y="206776"/>
                  </a:lnTo>
                  <a:lnTo>
                    <a:pt x="29394" y="249919"/>
                  </a:lnTo>
                  <a:lnTo>
                    <a:pt x="62380" y="283939"/>
                  </a:lnTo>
                  <a:lnTo>
                    <a:pt x="104217" y="306249"/>
                  </a:lnTo>
                  <a:lnTo>
                    <a:pt x="152400" y="314261"/>
                  </a:lnTo>
                  <a:lnTo>
                    <a:pt x="200534" y="306249"/>
                  </a:lnTo>
                  <a:lnTo>
                    <a:pt x="242364" y="283939"/>
                  </a:lnTo>
                  <a:lnTo>
                    <a:pt x="275368" y="249919"/>
                  </a:lnTo>
                  <a:lnTo>
                    <a:pt x="297021" y="206776"/>
                  </a:lnTo>
                  <a:lnTo>
                    <a:pt x="304800" y="157099"/>
                  </a:lnTo>
                  <a:lnTo>
                    <a:pt x="297021" y="107427"/>
                  </a:lnTo>
                  <a:lnTo>
                    <a:pt x="275368" y="64300"/>
                  </a:lnTo>
                  <a:lnTo>
                    <a:pt x="242364" y="30299"/>
                  </a:lnTo>
                  <a:lnTo>
                    <a:pt x="200534" y="800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91176" y="5538851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27"/>
                  </a:lnTo>
                  <a:lnTo>
                    <a:pt x="29394" y="64300"/>
                  </a:lnTo>
                  <a:lnTo>
                    <a:pt x="62380" y="30299"/>
                  </a:lnTo>
                  <a:lnTo>
                    <a:pt x="104217" y="8005"/>
                  </a:lnTo>
                  <a:lnTo>
                    <a:pt x="152400" y="0"/>
                  </a:lnTo>
                  <a:lnTo>
                    <a:pt x="200534" y="8005"/>
                  </a:lnTo>
                  <a:lnTo>
                    <a:pt x="242364" y="30299"/>
                  </a:lnTo>
                  <a:lnTo>
                    <a:pt x="275368" y="64300"/>
                  </a:lnTo>
                  <a:lnTo>
                    <a:pt x="297021" y="107427"/>
                  </a:lnTo>
                  <a:lnTo>
                    <a:pt x="304800" y="157099"/>
                  </a:lnTo>
                  <a:lnTo>
                    <a:pt x="297021" y="206776"/>
                  </a:lnTo>
                  <a:lnTo>
                    <a:pt x="275368" y="249919"/>
                  </a:lnTo>
                  <a:lnTo>
                    <a:pt x="242364" y="283939"/>
                  </a:lnTo>
                  <a:lnTo>
                    <a:pt x="200534" y="306249"/>
                  </a:lnTo>
                  <a:lnTo>
                    <a:pt x="152400" y="314261"/>
                  </a:lnTo>
                  <a:lnTo>
                    <a:pt x="104217" y="306249"/>
                  </a:lnTo>
                  <a:lnTo>
                    <a:pt x="62380" y="283939"/>
                  </a:lnTo>
                  <a:lnTo>
                    <a:pt x="29394" y="249919"/>
                  </a:lnTo>
                  <a:lnTo>
                    <a:pt x="7766" y="206776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1651" y="4491101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81651" y="4491101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29201" y="4986401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9201" y="4986401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547615" y="4874260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83126" y="4531424"/>
            <a:ext cx="1036319" cy="936625"/>
          </a:xfrm>
          <a:custGeom>
            <a:avLst/>
            <a:gdLst/>
            <a:ahLst/>
            <a:cxnLst/>
            <a:rect l="l" t="t" r="r" b="b"/>
            <a:pathLst>
              <a:path w="1036320" h="936625">
                <a:moveTo>
                  <a:pt x="1028700" y="915543"/>
                </a:moveTo>
                <a:lnTo>
                  <a:pt x="1036320" y="161925"/>
                </a:lnTo>
              </a:path>
              <a:path w="1036320" h="936625">
                <a:moveTo>
                  <a:pt x="38100" y="0"/>
                </a:moveTo>
                <a:lnTo>
                  <a:pt x="879983" y="0"/>
                </a:lnTo>
              </a:path>
              <a:path w="1036320" h="936625">
                <a:moveTo>
                  <a:pt x="581025" y="609600"/>
                </a:moveTo>
                <a:lnTo>
                  <a:pt x="923671" y="936244"/>
                </a:lnTo>
              </a:path>
              <a:path w="1036320" h="936625">
                <a:moveTo>
                  <a:pt x="581025" y="384048"/>
                </a:moveTo>
                <a:lnTo>
                  <a:pt x="920876" y="114300"/>
                </a:lnTo>
              </a:path>
              <a:path w="1036320" h="936625">
                <a:moveTo>
                  <a:pt x="0" y="928878"/>
                </a:moveTo>
                <a:lnTo>
                  <a:pt x="371983" y="609600"/>
                </a:lnTo>
              </a:path>
              <a:path w="1036320" h="936625">
                <a:moveTo>
                  <a:pt x="0" y="95250"/>
                </a:moveTo>
                <a:lnTo>
                  <a:pt x="371983" y="3888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150038" y="4364736"/>
            <a:ext cx="1457325" cy="1400175"/>
            <a:chOff x="6172263" y="4476813"/>
            <a:chExt cx="1457325" cy="1400175"/>
          </a:xfrm>
        </p:grpSpPr>
        <p:sp>
          <p:nvSpPr>
            <p:cNvPr id="53" name="object 53"/>
            <p:cNvSpPr/>
            <p:nvPr/>
          </p:nvSpPr>
          <p:spPr>
            <a:xfrm>
              <a:off x="6177026" y="44815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77026" y="44815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77026" y="55483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05"/>
                  </a:lnTo>
                  <a:lnTo>
                    <a:pt x="62380" y="30299"/>
                  </a:lnTo>
                  <a:lnTo>
                    <a:pt x="29394" y="64300"/>
                  </a:lnTo>
                  <a:lnTo>
                    <a:pt x="7766" y="107427"/>
                  </a:lnTo>
                  <a:lnTo>
                    <a:pt x="0" y="157099"/>
                  </a:lnTo>
                  <a:lnTo>
                    <a:pt x="7766" y="206776"/>
                  </a:lnTo>
                  <a:lnTo>
                    <a:pt x="29394" y="249919"/>
                  </a:lnTo>
                  <a:lnTo>
                    <a:pt x="62380" y="283939"/>
                  </a:lnTo>
                  <a:lnTo>
                    <a:pt x="104217" y="306249"/>
                  </a:lnTo>
                  <a:lnTo>
                    <a:pt x="152400" y="314261"/>
                  </a:lnTo>
                  <a:lnTo>
                    <a:pt x="200534" y="306249"/>
                  </a:lnTo>
                  <a:lnTo>
                    <a:pt x="242364" y="283939"/>
                  </a:lnTo>
                  <a:lnTo>
                    <a:pt x="275368" y="249919"/>
                  </a:lnTo>
                  <a:lnTo>
                    <a:pt x="297021" y="206776"/>
                  </a:lnTo>
                  <a:lnTo>
                    <a:pt x="304800" y="157099"/>
                  </a:lnTo>
                  <a:lnTo>
                    <a:pt x="297021" y="107427"/>
                  </a:lnTo>
                  <a:lnTo>
                    <a:pt x="275368" y="64300"/>
                  </a:lnTo>
                  <a:lnTo>
                    <a:pt x="242364" y="30299"/>
                  </a:lnTo>
                  <a:lnTo>
                    <a:pt x="200534" y="800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7026" y="55483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27"/>
                  </a:lnTo>
                  <a:lnTo>
                    <a:pt x="29394" y="64300"/>
                  </a:lnTo>
                  <a:lnTo>
                    <a:pt x="62380" y="30299"/>
                  </a:lnTo>
                  <a:lnTo>
                    <a:pt x="104217" y="8005"/>
                  </a:lnTo>
                  <a:lnTo>
                    <a:pt x="152400" y="0"/>
                  </a:lnTo>
                  <a:lnTo>
                    <a:pt x="200534" y="8005"/>
                  </a:lnTo>
                  <a:lnTo>
                    <a:pt x="242364" y="30299"/>
                  </a:lnTo>
                  <a:lnTo>
                    <a:pt x="275368" y="64300"/>
                  </a:lnTo>
                  <a:lnTo>
                    <a:pt x="297021" y="107427"/>
                  </a:lnTo>
                  <a:lnTo>
                    <a:pt x="304800" y="157099"/>
                  </a:lnTo>
                  <a:lnTo>
                    <a:pt x="297021" y="206776"/>
                  </a:lnTo>
                  <a:lnTo>
                    <a:pt x="275368" y="249919"/>
                  </a:lnTo>
                  <a:lnTo>
                    <a:pt x="242364" y="283939"/>
                  </a:lnTo>
                  <a:lnTo>
                    <a:pt x="200534" y="306249"/>
                  </a:lnTo>
                  <a:lnTo>
                    <a:pt x="152400" y="314261"/>
                  </a:lnTo>
                  <a:lnTo>
                    <a:pt x="104217" y="306249"/>
                  </a:lnTo>
                  <a:lnTo>
                    <a:pt x="62380" y="283939"/>
                  </a:lnTo>
                  <a:lnTo>
                    <a:pt x="29394" y="249919"/>
                  </a:lnTo>
                  <a:lnTo>
                    <a:pt x="7766" y="206776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20026" y="55483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7"/>
                  </a:lnTo>
                  <a:lnTo>
                    <a:pt x="62380" y="31218"/>
                  </a:lnTo>
                  <a:lnTo>
                    <a:pt x="29394" y="66251"/>
                  </a:lnTo>
                  <a:lnTo>
                    <a:pt x="7766" y="110685"/>
                  </a:lnTo>
                  <a:lnTo>
                    <a:pt x="0" y="161861"/>
                  </a:lnTo>
                  <a:lnTo>
                    <a:pt x="7766" y="213044"/>
                  </a:lnTo>
                  <a:lnTo>
                    <a:pt x="29394" y="257494"/>
                  </a:lnTo>
                  <a:lnTo>
                    <a:pt x="62380" y="292545"/>
                  </a:lnTo>
                  <a:lnTo>
                    <a:pt x="104217" y="315531"/>
                  </a:lnTo>
                  <a:lnTo>
                    <a:pt x="152400" y="323786"/>
                  </a:lnTo>
                  <a:lnTo>
                    <a:pt x="200534" y="315531"/>
                  </a:lnTo>
                  <a:lnTo>
                    <a:pt x="242364" y="292545"/>
                  </a:lnTo>
                  <a:lnTo>
                    <a:pt x="275368" y="257494"/>
                  </a:lnTo>
                  <a:lnTo>
                    <a:pt x="297021" y="213044"/>
                  </a:lnTo>
                  <a:lnTo>
                    <a:pt x="304800" y="161861"/>
                  </a:lnTo>
                  <a:lnTo>
                    <a:pt x="297021" y="110685"/>
                  </a:lnTo>
                  <a:lnTo>
                    <a:pt x="275368" y="66251"/>
                  </a:lnTo>
                  <a:lnTo>
                    <a:pt x="242364" y="31218"/>
                  </a:lnTo>
                  <a:lnTo>
                    <a:pt x="200534" y="824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20026" y="55483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861"/>
                  </a:moveTo>
                  <a:lnTo>
                    <a:pt x="7766" y="110685"/>
                  </a:lnTo>
                  <a:lnTo>
                    <a:pt x="29394" y="66251"/>
                  </a:lnTo>
                  <a:lnTo>
                    <a:pt x="62380" y="31218"/>
                  </a:lnTo>
                  <a:lnTo>
                    <a:pt x="104217" y="8247"/>
                  </a:lnTo>
                  <a:lnTo>
                    <a:pt x="152400" y="0"/>
                  </a:lnTo>
                  <a:lnTo>
                    <a:pt x="200534" y="8247"/>
                  </a:lnTo>
                  <a:lnTo>
                    <a:pt x="242364" y="31218"/>
                  </a:lnTo>
                  <a:lnTo>
                    <a:pt x="275368" y="66251"/>
                  </a:lnTo>
                  <a:lnTo>
                    <a:pt x="297021" y="110685"/>
                  </a:lnTo>
                  <a:lnTo>
                    <a:pt x="304800" y="161861"/>
                  </a:lnTo>
                  <a:lnTo>
                    <a:pt x="297021" y="213044"/>
                  </a:lnTo>
                  <a:lnTo>
                    <a:pt x="275368" y="257494"/>
                  </a:lnTo>
                  <a:lnTo>
                    <a:pt x="242364" y="292545"/>
                  </a:lnTo>
                  <a:lnTo>
                    <a:pt x="200534" y="315531"/>
                  </a:lnTo>
                  <a:lnTo>
                    <a:pt x="152400" y="323786"/>
                  </a:lnTo>
                  <a:lnTo>
                    <a:pt x="104217" y="315531"/>
                  </a:lnTo>
                  <a:lnTo>
                    <a:pt x="62380" y="292545"/>
                  </a:lnTo>
                  <a:lnTo>
                    <a:pt x="29394" y="257494"/>
                  </a:lnTo>
                  <a:lnTo>
                    <a:pt x="7766" y="213044"/>
                  </a:lnTo>
                  <a:lnTo>
                    <a:pt x="0" y="16186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8051" y="49959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58051" y="49959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20026" y="45006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20026" y="45006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80530" y="4888865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411976" y="4636199"/>
            <a:ext cx="933450" cy="850900"/>
          </a:xfrm>
          <a:custGeom>
            <a:avLst/>
            <a:gdLst/>
            <a:ahLst/>
            <a:cxnLst/>
            <a:rect l="l" t="t" r="r" b="b"/>
            <a:pathLst>
              <a:path w="933450" h="850900">
                <a:moveTo>
                  <a:pt x="590550" y="523875"/>
                </a:moveTo>
                <a:lnTo>
                  <a:pt x="933196" y="850506"/>
                </a:lnTo>
              </a:path>
              <a:path w="933450" h="850900">
                <a:moveTo>
                  <a:pt x="590550" y="298323"/>
                </a:moveTo>
                <a:lnTo>
                  <a:pt x="930401" y="28575"/>
                </a:lnTo>
              </a:path>
              <a:path w="933450" h="850900">
                <a:moveTo>
                  <a:pt x="0" y="843153"/>
                </a:moveTo>
                <a:lnTo>
                  <a:pt x="371982" y="523875"/>
                </a:lnTo>
              </a:path>
              <a:path w="933450" h="850900">
                <a:moveTo>
                  <a:pt x="0" y="0"/>
                </a:moveTo>
                <a:lnTo>
                  <a:pt x="371982" y="2936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844039" y="5876607"/>
            <a:ext cx="932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𝑒</a:t>
            </a:r>
            <a:r>
              <a:rPr sz="2550" baseline="-17973" dirty="0">
                <a:latin typeface="Cambria Math"/>
                <a:cs typeface="Cambria Math"/>
              </a:rPr>
              <a:t>𝑣</a:t>
            </a:r>
            <a:r>
              <a:rPr sz="2550" spc="644" baseline="-179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80128" y="5867082"/>
            <a:ext cx="1170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𝑒</a:t>
            </a:r>
            <a:r>
              <a:rPr sz="2550" baseline="-17973" dirty="0">
                <a:latin typeface="Cambria Math"/>
                <a:cs typeface="Cambria Math"/>
              </a:rPr>
              <a:t>𝑣</a:t>
            </a:r>
            <a:r>
              <a:rPr sz="2550" spc="644" baseline="-179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0.5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53276" y="5835968"/>
            <a:ext cx="92201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𝑒</a:t>
            </a:r>
            <a:r>
              <a:rPr sz="2550" baseline="-17973" dirty="0">
                <a:latin typeface="Cambria Math"/>
                <a:cs typeface="Cambria Math"/>
              </a:rPr>
              <a:t>𝑣</a:t>
            </a:r>
            <a:r>
              <a:rPr sz="2550" spc="532" baseline="-179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48126" y="3543680"/>
            <a:ext cx="5241925" cy="580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#(node</a:t>
            </a:r>
            <a:r>
              <a:rPr sz="2000" spc="-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pairs</a:t>
            </a:r>
            <a:r>
              <a:rPr sz="20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among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𝑘</a:t>
            </a:r>
            <a:r>
              <a:rPr sz="2250" baseline="-16666" dirty="0">
                <a:solidFill>
                  <a:srgbClr val="008000"/>
                </a:solidFill>
                <a:latin typeface="Cambria Math"/>
                <a:cs typeface="Cambria Math"/>
              </a:rPr>
              <a:t>𝑣</a:t>
            </a:r>
            <a:r>
              <a:rPr sz="2250" spc="547" baseline="-16666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neighboring</a:t>
            </a:r>
            <a:r>
              <a:rPr sz="2000" spc="-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nodes)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155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550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examples</a:t>
            </a:r>
            <a:r>
              <a:rPr sz="1550" spc="25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below</a:t>
            </a:r>
            <a:r>
              <a:rPr sz="1550" spc="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550" spc="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denominator</a:t>
            </a:r>
            <a:r>
              <a:rPr sz="1550" spc="2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1550" spc="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6</a:t>
            </a:r>
            <a:r>
              <a:rPr sz="155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(4</a:t>
            </a:r>
            <a:r>
              <a:rPr sz="155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choose</a:t>
            </a:r>
            <a:r>
              <a:rPr sz="1550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008000"/>
                </a:solidFill>
                <a:latin typeface="Arial"/>
                <a:cs typeface="Arial"/>
              </a:rPr>
              <a:t>2).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17997A-FBF5-83EF-CA36-3D2E242ACEEF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Features: Clustering Coefficient</a:t>
            </a:r>
            <a:endParaRPr lang="en-HK" sz="4000"/>
          </a:p>
        </p:txBody>
      </p:sp>
      <p:sp>
        <p:nvSpPr>
          <p:cNvPr id="74" name="object 7">
            <a:extLst>
              <a:ext uri="{FF2B5EF4-FFF2-40B4-BE49-F238E27FC236}">
                <a16:creationId xmlns:a16="http://schemas.microsoft.com/office/drawing/2014/main" id="{BC929E02-AFA8-CD16-022A-4095CD7191A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7373" y="1202215"/>
            <a:ext cx="7781989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508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Observation:</a:t>
            </a:r>
            <a:r>
              <a:rPr sz="32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Clustering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coefficient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counts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#(triangles)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ego-network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373" y="5015929"/>
            <a:ext cx="731774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508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spc="-10" dirty="0">
                <a:latin typeface="Calibri"/>
                <a:cs typeface="Calibri"/>
              </a:rPr>
              <a:t>We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generalize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above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counting </a:t>
            </a:r>
            <a:r>
              <a:rPr sz="3200" spc="-30" dirty="0">
                <a:latin typeface="Calibri"/>
                <a:cs typeface="Calibri"/>
              </a:rPr>
              <a:t>#(pre-</a:t>
            </a:r>
            <a:r>
              <a:rPr sz="3200" dirty="0">
                <a:latin typeface="Calibri"/>
                <a:cs typeface="Calibri"/>
              </a:rPr>
              <a:t>specified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subgraphs,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i.e.,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graphlets</a:t>
            </a:r>
            <a:r>
              <a:rPr sz="3200" spc="-10" dirty="0">
                <a:latin typeface="Calibri"/>
                <a:cs typeface="Calibri"/>
              </a:rPr>
              <a:t>).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5075" y="2470213"/>
            <a:ext cx="1457960" cy="1409700"/>
            <a:chOff x="914400" y="2571813"/>
            <a:chExt cx="1457960" cy="1409700"/>
          </a:xfrm>
        </p:grpSpPr>
        <p:sp>
          <p:nvSpPr>
            <p:cNvPr id="6" name="object 6"/>
            <p:cNvSpPr/>
            <p:nvPr/>
          </p:nvSpPr>
          <p:spPr>
            <a:xfrm>
              <a:off x="1071562" y="2909824"/>
              <a:ext cx="11430" cy="737235"/>
            </a:xfrm>
            <a:custGeom>
              <a:avLst/>
              <a:gdLst/>
              <a:ahLst/>
              <a:cxnLst/>
              <a:rect l="l" t="t" r="r" b="b"/>
              <a:pathLst>
                <a:path w="11430" h="737235">
                  <a:moveTo>
                    <a:pt x="0" y="736981"/>
                  </a:moveTo>
                  <a:lnTo>
                    <a:pt x="1139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9162" y="25765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31" y="8244"/>
                  </a:lnTo>
                  <a:lnTo>
                    <a:pt x="62396" y="31211"/>
                  </a:lnTo>
                  <a:lnTo>
                    <a:pt x="29405" y="66248"/>
                  </a:lnTo>
                  <a:lnTo>
                    <a:pt x="7769" y="110703"/>
                  </a:lnTo>
                  <a:lnTo>
                    <a:pt x="0" y="161925"/>
                  </a:lnTo>
                  <a:lnTo>
                    <a:pt x="7769" y="213097"/>
                  </a:lnTo>
                  <a:lnTo>
                    <a:pt x="29405" y="257546"/>
                  </a:lnTo>
                  <a:lnTo>
                    <a:pt x="62396" y="292601"/>
                  </a:lnTo>
                  <a:lnTo>
                    <a:pt x="104231" y="315592"/>
                  </a:lnTo>
                  <a:lnTo>
                    <a:pt x="152400" y="323850"/>
                  </a:lnTo>
                  <a:lnTo>
                    <a:pt x="200568" y="315592"/>
                  </a:lnTo>
                  <a:lnTo>
                    <a:pt x="242403" y="292601"/>
                  </a:lnTo>
                  <a:lnTo>
                    <a:pt x="275394" y="257546"/>
                  </a:lnTo>
                  <a:lnTo>
                    <a:pt x="297030" y="213097"/>
                  </a:lnTo>
                  <a:lnTo>
                    <a:pt x="304800" y="161925"/>
                  </a:lnTo>
                  <a:lnTo>
                    <a:pt x="297030" y="110703"/>
                  </a:lnTo>
                  <a:lnTo>
                    <a:pt x="275394" y="66248"/>
                  </a:lnTo>
                  <a:lnTo>
                    <a:pt x="242403" y="31211"/>
                  </a:lnTo>
                  <a:lnTo>
                    <a:pt x="200568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9162" y="25765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9" y="110703"/>
                  </a:lnTo>
                  <a:lnTo>
                    <a:pt x="29405" y="66248"/>
                  </a:lnTo>
                  <a:lnTo>
                    <a:pt x="62396" y="31211"/>
                  </a:lnTo>
                  <a:lnTo>
                    <a:pt x="104231" y="8244"/>
                  </a:lnTo>
                  <a:lnTo>
                    <a:pt x="152400" y="0"/>
                  </a:lnTo>
                  <a:lnTo>
                    <a:pt x="200568" y="8244"/>
                  </a:lnTo>
                  <a:lnTo>
                    <a:pt x="242403" y="31211"/>
                  </a:lnTo>
                  <a:lnTo>
                    <a:pt x="275394" y="66248"/>
                  </a:lnTo>
                  <a:lnTo>
                    <a:pt x="297030" y="110703"/>
                  </a:lnTo>
                  <a:lnTo>
                    <a:pt x="304800" y="161925"/>
                  </a:lnTo>
                  <a:lnTo>
                    <a:pt x="297030" y="213097"/>
                  </a:lnTo>
                  <a:lnTo>
                    <a:pt x="275394" y="257546"/>
                  </a:lnTo>
                  <a:lnTo>
                    <a:pt x="242403" y="292601"/>
                  </a:lnTo>
                  <a:lnTo>
                    <a:pt x="200568" y="315592"/>
                  </a:lnTo>
                  <a:lnTo>
                    <a:pt x="152400" y="323850"/>
                  </a:lnTo>
                  <a:lnTo>
                    <a:pt x="104231" y="315592"/>
                  </a:lnTo>
                  <a:lnTo>
                    <a:pt x="62396" y="292601"/>
                  </a:lnTo>
                  <a:lnTo>
                    <a:pt x="29405" y="257546"/>
                  </a:lnTo>
                  <a:lnTo>
                    <a:pt x="7769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9162" y="36433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31" y="8244"/>
                  </a:lnTo>
                  <a:lnTo>
                    <a:pt x="62396" y="31211"/>
                  </a:lnTo>
                  <a:lnTo>
                    <a:pt x="29405" y="66248"/>
                  </a:lnTo>
                  <a:lnTo>
                    <a:pt x="7769" y="110703"/>
                  </a:lnTo>
                  <a:lnTo>
                    <a:pt x="0" y="161925"/>
                  </a:lnTo>
                  <a:lnTo>
                    <a:pt x="7769" y="213097"/>
                  </a:lnTo>
                  <a:lnTo>
                    <a:pt x="29405" y="257546"/>
                  </a:lnTo>
                  <a:lnTo>
                    <a:pt x="62396" y="292601"/>
                  </a:lnTo>
                  <a:lnTo>
                    <a:pt x="104231" y="315592"/>
                  </a:lnTo>
                  <a:lnTo>
                    <a:pt x="152400" y="323850"/>
                  </a:lnTo>
                  <a:lnTo>
                    <a:pt x="200568" y="315592"/>
                  </a:lnTo>
                  <a:lnTo>
                    <a:pt x="242403" y="292601"/>
                  </a:lnTo>
                  <a:lnTo>
                    <a:pt x="275394" y="257546"/>
                  </a:lnTo>
                  <a:lnTo>
                    <a:pt x="297030" y="213097"/>
                  </a:lnTo>
                  <a:lnTo>
                    <a:pt x="304800" y="161925"/>
                  </a:lnTo>
                  <a:lnTo>
                    <a:pt x="297030" y="110703"/>
                  </a:lnTo>
                  <a:lnTo>
                    <a:pt x="275394" y="66248"/>
                  </a:lnTo>
                  <a:lnTo>
                    <a:pt x="242403" y="31211"/>
                  </a:lnTo>
                  <a:lnTo>
                    <a:pt x="200568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9162" y="36433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9" y="110703"/>
                  </a:lnTo>
                  <a:lnTo>
                    <a:pt x="29405" y="66248"/>
                  </a:lnTo>
                  <a:lnTo>
                    <a:pt x="62396" y="31211"/>
                  </a:lnTo>
                  <a:lnTo>
                    <a:pt x="104231" y="8244"/>
                  </a:lnTo>
                  <a:lnTo>
                    <a:pt x="152400" y="0"/>
                  </a:lnTo>
                  <a:lnTo>
                    <a:pt x="200568" y="8244"/>
                  </a:lnTo>
                  <a:lnTo>
                    <a:pt x="242403" y="31211"/>
                  </a:lnTo>
                  <a:lnTo>
                    <a:pt x="275394" y="66248"/>
                  </a:lnTo>
                  <a:lnTo>
                    <a:pt x="297030" y="110703"/>
                  </a:lnTo>
                  <a:lnTo>
                    <a:pt x="304800" y="161925"/>
                  </a:lnTo>
                  <a:lnTo>
                    <a:pt x="297030" y="213097"/>
                  </a:lnTo>
                  <a:lnTo>
                    <a:pt x="275394" y="257546"/>
                  </a:lnTo>
                  <a:lnTo>
                    <a:pt x="242403" y="292601"/>
                  </a:lnTo>
                  <a:lnTo>
                    <a:pt x="200568" y="315592"/>
                  </a:lnTo>
                  <a:lnTo>
                    <a:pt x="152400" y="323850"/>
                  </a:lnTo>
                  <a:lnTo>
                    <a:pt x="104231" y="315592"/>
                  </a:lnTo>
                  <a:lnTo>
                    <a:pt x="62396" y="292601"/>
                  </a:lnTo>
                  <a:lnTo>
                    <a:pt x="29405" y="257546"/>
                  </a:lnTo>
                  <a:lnTo>
                    <a:pt x="7769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2225" y="36529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2225" y="36529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2225" y="26051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2225" y="26051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9776" y="31004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9776" y="31004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23089" y="3000311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7012" y="2665476"/>
            <a:ext cx="1046480" cy="936625"/>
          </a:xfrm>
          <a:custGeom>
            <a:avLst/>
            <a:gdLst/>
            <a:ahLst/>
            <a:cxnLst/>
            <a:rect l="l" t="t" r="r" b="b"/>
            <a:pathLst>
              <a:path w="1046480" h="936625">
                <a:moveTo>
                  <a:pt x="1038288" y="915543"/>
                </a:moveTo>
                <a:lnTo>
                  <a:pt x="1045908" y="161798"/>
                </a:lnTo>
              </a:path>
              <a:path w="1046480" h="936625">
                <a:moveTo>
                  <a:pt x="47625" y="0"/>
                </a:moveTo>
                <a:lnTo>
                  <a:pt x="889571" y="0"/>
                </a:lnTo>
              </a:path>
              <a:path w="1046480" h="936625">
                <a:moveTo>
                  <a:pt x="590613" y="609600"/>
                </a:moveTo>
                <a:lnTo>
                  <a:pt x="933259" y="936244"/>
                </a:lnTo>
              </a:path>
              <a:path w="1046480" h="936625">
                <a:moveTo>
                  <a:pt x="590613" y="384048"/>
                </a:moveTo>
                <a:lnTo>
                  <a:pt x="930465" y="114300"/>
                </a:lnTo>
              </a:path>
              <a:path w="1046480" h="936625">
                <a:moveTo>
                  <a:pt x="0" y="928878"/>
                </a:moveTo>
                <a:lnTo>
                  <a:pt x="372046" y="609600"/>
                </a:lnTo>
              </a:path>
              <a:path w="1046480" h="936625">
                <a:moveTo>
                  <a:pt x="0" y="85725"/>
                </a:moveTo>
                <a:lnTo>
                  <a:pt x="372046" y="3793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133626" y="2494026"/>
            <a:ext cx="1457325" cy="1400175"/>
            <a:chOff x="3410013" y="2571813"/>
            <a:chExt cx="1457325" cy="1400175"/>
          </a:xfrm>
        </p:grpSpPr>
        <p:sp>
          <p:nvSpPr>
            <p:cNvPr id="20" name="object 20"/>
            <p:cNvSpPr/>
            <p:nvPr/>
          </p:nvSpPr>
          <p:spPr>
            <a:xfrm>
              <a:off x="3567176" y="2900299"/>
              <a:ext cx="11430" cy="737235"/>
            </a:xfrm>
            <a:custGeom>
              <a:avLst/>
              <a:gdLst/>
              <a:ahLst/>
              <a:cxnLst/>
              <a:rect l="l" t="t" r="r" b="b"/>
              <a:pathLst>
                <a:path w="11429" h="737235">
                  <a:moveTo>
                    <a:pt x="0" y="736981"/>
                  </a:moveTo>
                  <a:lnTo>
                    <a:pt x="11302" y="0"/>
                  </a:lnTo>
                </a:path>
              </a:pathLst>
            </a:custGeom>
            <a:ln w="2857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4776" y="25765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4776" y="25765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4776" y="36433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14776" y="36433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7776" y="36433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7776" y="36433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7776" y="25956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57776" y="25956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24376" y="30909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24376" y="30909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86342" y="3016885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85963" y="2665476"/>
            <a:ext cx="1170305" cy="971550"/>
            <a:chOff x="3562350" y="2743263"/>
            <a:chExt cx="1170305" cy="971550"/>
          </a:xfrm>
        </p:grpSpPr>
        <p:sp>
          <p:nvSpPr>
            <p:cNvPr id="33" name="object 33"/>
            <p:cNvSpPr/>
            <p:nvPr/>
          </p:nvSpPr>
          <p:spPr>
            <a:xfrm>
              <a:off x="3671951" y="2757551"/>
              <a:ext cx="1045844" cy="936625"/>
            </a:xfrm>
            <a:custGeom>
              <a:avLst/>
              <a:gdLst/>
              <a:ahLst/>
              <a:cxnLst/>
              <a:rect l="l" t="t" r="r" b="b"/>
              <a:pathLst>
                <a:path w="1045845" h="936625">
                  <a:moveTo>
                    <a:pt x="1038225" y="915543"/>
                  </a:moveTo>
                  <a:lnTo>
                    <a:pt x="1045845" y="161798"/>
                  </a:lnTo>
                </a:path>
                <a:path w="1045845" h="936625">
                  <a:moveTo>
                    <a:pt x="38100" y="0"/>
                  </a:moveTo>
                  <a:lnTo>
                    <a:pt x="879983" y="0"/>
                  </a:lnTo>
                </a:path>
                <a:path w="1045845" h="936625">
                  <a:moveTo>
                    <a:pt x="609600" y="609600"/>
                  </a:moveTo>
                  <a:lnTo>
                    <a:pt x="926464" y="936244"/>
                  </a:lnTo>
                </a:path>
                <a:path w="1045845" h="936625">
                  <a:moveTo>
                    <a:pt x="609600" y="384048"/>
                  </a:moveTo>
                  <a:lnTo>
                    <a:pt x="923671" y="114300"/>
                  </a:lnTo>
                </a:path>
                <a:path w="1045845" h="936625">
                  <a:moveTo>
                    <a:pt x="0" y="928878"/>
                  </a:moveTo>
                  <a:lnTo>
                    <a:pt x="397763" y="609600"/>
                  </a:lnTo>
                </a:path>
                <a:path w="1045845" h="936625">
                  <a:moveTo>
                    <a:pt x="0" y="85725"/>
                  </a:moveTo>
                  <a:lnTo>
                    <a:pt x="397763" y="379349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1400" y="2876550"/>
              <a:ext cx="381000" cy="819150"/>
            </a:xfrm>
            <a:custGeom>
              <a:avLst/>
              <a:gdLst/>
              <a:ahLst/>
              <a:cxnLst/>
              <a:rect l="l" t="t" r="r" b="b"/>
              <a:pathLst>
                <a:path w="381000" h="819150">
                  <a:moveTo>
                    <a:pt x="0" y="0"/>
                  </a:moveTo>
                  <a:lnTo>
                    <a:pt x="381000" y="409575"/>
                  </a:lnTo>
                  <a:lnTo>
                    <a:pt x="0" y="8191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066951" y="2522601"/>
            <a:ext cx="5114925" cy="1914525"/>
            <a:chOff x="3343338" y="2600388"/>
            <a:chExt cx="5114925" cy="1914525"/>
          </a:xfrm>
        </p:grpSpPr>
        <p:sp>
          <p:nvSpPr>
            <p:cNvPr id="36" name="object 36"/>
            <p:cNvSpPr/>
            <p:nvPr/>
          </p:nvSpPr>
          <p:spPr>
            <a:xfrm>
              <a:off x="3357626" y="4043426"/>
              <a:ext cx="5086350" cy="457200"/>
            </a:xfrm>
            <a:custGeom>
              <a:avLst/>
              <a:gdLst/>
              <a:ahLst/>
              <a:cxnLst/>
              <a:rect l="l" t="t" r="r" b="b"/>
              <a:pathLst>
                <a:path w="5086350" h="457200">
                  <a:moveTo>
                    <a:pt x="5086350" y="0"/>
                  </a:moveTo>
                  <a:lnTo>
                    <a:pt x="5081787" y="52411"/>
                  </a:lnTo>
                  <a:lnTo>
                    <a:pt x="5068795" y="100526"/>
                  </a:lnTo>
                  <a:lnTo>
                    <a:pt x="5048411" y="142971"/>
                  </a:lnTo>
                  <a:lnTo>
                    <a:pt x="5021675" y="178374"/>
                  </a:lnTo>
                  <a:lnTo>
                    <a:pt x="4989628" y="205362"/>
                  </a:lnTo>
                  <a:lnTo>
                    <a:pt x="4953308" y="222561"/>
                  </a:lnTo>
                  <a:lnTo>
                    <a:pt x="4913757" y="228600"/>
                  </a:lnTo>
                  <a:lnTo>
                    <a:pt x="2715641" y="228600"/>
                  </a:lnTo>
                  <a:lnTo>
                    <a:pt x="2676096" y="234631"/>
                  </a:lnTo>
                  <a:lnTo>
                    <a:pt x="2639794" y="251815"/>
                  </a:lnTo>
                  <a:lnTo>
                    <a:pt x="2607772" y="278785"/>
                  </a:lnTo>
                  <a:lnTo>
                    <a:pt x="2581063" y="314175"/>
                  </a:lnTo>
                  <a:lnTo>
                    <a:pt x="2560704" y="356618"/>
                  </a:lnTo>
                  <a:lnTo>
                    <a:pt x="2547729" y="404748"/>
                  </a:lnTo>
                  <a:lnTo>
                    <a:pt x="2543175" y="457200"/>
                  </a:lnTo>
                  <a:lnTo>
                    <a:pt x="2538612" y="404748"/>
                  </a:lnTo>
                  <a:lnTo>
                    <a:pt x="2525620" y="356618"/>
                  </a:lnTo>
                  <a:lnTo>
                    <a:pt x="2505236" y="314175"/>
                  </a:lnTo>
                  <a:lnTo>
                    <a:pt x="2478500" y="278785"/>
                  </a:lnTo>
                  <a:lnTo>
                    <a:pt x="2446453" y="251815"/>
                  </a:lnTo>
                  <a:lnTo>
                    <a:pt x="2410133" y="234631"/>
                  </a:lnTo>
                  <a:lnTo>
                    <a:pt x="2370582" y="228600"/>
                  </a:lnTo>
                  <a:lnTo>
                    <a:pt x="172465" y="228600"/>
                  </a:lnTo>
                  <a:lnTo>
                    <a:pt x="132921" y="222561"/>
                  </a:lnTo>
                  <a:lnTo>
                    <a:pt x="96619" y="205362"/>
                  </a:lnTo>
                  <a:lnTo>
                    <a:pt x="64597" y="178374"/>
                  </a:lnTo>
                  <a:lnTo>
                    <a:pt x="37888" y="142971"/>
                  </a:lnTo>
                  <a:lnTo>
                    <a:pt x="17529" y="100526"/>
                  </a:lnTo>
                  <a:lnTo>
                    <a:pt x="4554" y="52411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38826" y="2938399"/>
              <a:ext cx="11430" cy="737235"/>
            </a:xfrm>
            <a:custGeom>
              <a:avLst/>
              <a:gdLst/>
              <a:ahLst/>
              <a:cxnLst/>
              <a:rect l="l" t="t" r="r" b="b"/>
              <a:pathLst>
                <a:path w="11429" h="737235">
                  <a:moveTo>
                    <a:pt x="0" y="736981"/>
                  </a:moveTo>
                  <a:lnTo>
                    <a:pt x="11302" y="0"/>
                  </a:lnTo>
                </a:path>
              </a:pathLst>
            </a:custGeom>
            <a:ln w="2857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6426" y="26051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86426" y="26051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86426" y="36719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6426" y="367195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9426" y="36814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29426" y="368147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29426" y="263372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9426" y="263372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76976" y="31290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76976" y="3129026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150197" y="4447794"/>
            <a:ext cx="33864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triangles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triplets)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85892" y="4020502"/>
            <a:ext cx="1170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𝑒</a:t>
            </a:r>
            <a:r>
              <a:rPr sz="2550" baseline="-17973" dirty="0">
                <a:latin typeface="Cambria Math"/>
                <a:cs typeface="Cambria Math"/>
              </a:rPr>
              <a:t>𝑣</a:t>
            </a:r>
            <a:r>
              <a:rPr sz="2550" spc="644" baseline="-179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0.5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38053" y="3050540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152926" y="2541651"/>
            <a:ext cx="2971800" cy="1400175"/>
            <a:chOff x="5429313" y="2619438"/>
            <a:chExt cx="2971800" cy="1400175"/>
          </a:xfrm>
        </p:grpSpPr>
        <p:sp>
          <p:nvSpPr>
            <p:cNvPr id="52" name="object 52"/>
            <p:cNvSpPr/>
            <p:nvPr/>
          </p:nvSpPr>
          <p:spPr>
            <a:xfrm>
              <a:off x="5443601" y="2795651"/>
              <a:ext cx="1045844" cy="936625"/>
            </a:xfrm>
            <a:custGeom>
              <a:avLst/>
              <a:gdLst/>
              <a:ahLst/>
              <a:cxnLst/>
              <a:rect l="l" t="t" r="r" b="b"/>
              <a:pathLst>
                <a:path w="1045845" h="936625">
                  <a:moveTo>
                    <a:pt x="1038225" y="915543"/>
                  </a:moveTo>
                  <a:lnTo>
                    <a:pt x="1045845" y="161798"/>
                  </a:lnTo>
                </a:path>
                <a:path w="1045845" h="936625">
                  <a:moveTo>
                    <a:pt x="47625" y="0"/>
                  </a:moveTo>
                  <a:lnTo>
                    <a:pt x="889508" y="0"/>
                  </a:lnTo>
                </a:path>
                <a:path w="1045845" h="936625">
                  <a:moveTo>
                    <a:pt x="590550" y="609600"/>
                  </a:moveTo>
                  <a:lnTo>
                    <a:pt x="933196" y="936244"/>
                  </a:lnTo>
                </a:path>
                <a:path w="1045845" h="936625">
                  <a:moveTo>
                    <a:pt x="590550" y="374523"/>
                  </a:moveTo>
                  <a:lnTo>
                    <a:pt x="930401" y="104775"/>
                  </a:lnTo>
                </a:path>
                <a:path w="1045845" h="936625">
                  <a:moveTo>
                    <a:pt x="0" y="928878"/>
                  </a:moveTo>
                  <a:lnTo>
                    <a:pt x="371983" y="609600"/>
                  </a:lnTo>
                </a:path>
                <a:path w="1045845" h="936625">
                  <a:moveTo>
                    <a:pt x="0" y="85725"/>
                  </a:moveTo>
                  <a:lnTo>
                    <a:pt x="371983" y="379349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67350" y="2867025"/>
              <a:ext cx="828675" cy="381000"/>
            </a:xfrm>
            <a:custGeom>
              <a:avLst/>
              <a:gdLst/>
              <a:ahLst/>
              <a:cxnLst/>
              <a:rect l="l" t="t" r="r" b="b"/>
              <a:pathLst>
                <a:path w="828675" h="381000">
                  <a:moveTo>
                    <a:pt x="828675" y="0"/>
                  </a:moveTo>
                  <a:lnTo>
                    <a:pt x="414400" y="381000"/>
                  </a:lnTo>
                  <a:lnTo>
                    <a:pt x="0" y="0"/>
                  </a:lnTo>
                  <a:lnTo>
                    <a:pt x="828675" y="0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00951" y="2957449"/>
              <a:ext cx="11430" cy="737235"/>
            </a:xfrm>
            <a:custGeom>
              <a:avLst/>
              <a:gdLst/>
              <a:ahLst/>
              <a:cxnLst/>
              <a:rect l="l" t="t" r="r" b="b"/>
              <a:pathLst>
                <a:path w="11429" h="737235">
                  <a:moveTo>
                    <a:pt x="0" y="736981"/>
                  </a:moveTo>
                  <a:lnTo>
                    <a:pt x="11302" y="0"/>
                  </a:lnTo>
                </a:path>
              </a:pathLst>
            </a:custGeom>
            <a:ln w="2857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8551" y="26242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48551" y="26242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48551" y="36910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152400" y="0"/>
                  </a:moveTo>
                  <a:lnTo>
                    <a:pt x="104217" y="8244"/>
                  </a:lnTo>
                  <a:lnTo>
                    <a:pt x="62380" y="31211"/>
                  </a:lnTo>
                  <a:lnTo>
                    <a:pt x="29394" y="66248"/>
                  </a:lnTo>
                  <a:lnTo>
                    <a:pt x="7766" y="110703"/>
                  </a:lnTo>
                  <a:lnTo>
                    <a:pt x="0" y="161925"/>
                  </a:lnTo>
                  <a:lnTo>
                    <a:pt x="7766" y="213097"/>
                  </a:lnTo>
                  <a:lnTo>
                    <a:pt x="29394" y="257546"/>
                  </a:lnTo>
                  <a:lnTo>
                    <a:pt x="62380" y="292601"/>
                  </a:lnTo>
                  <a:lnTo>
                    <a:pt x="104217" y="315592"/>
                  </a:lnTo>
                  <a:lnTo>
                    <a:pt x="152400" y="323850"/>
                  </a:lnTo>
                  <a:lnTo>
                    <a:pt x="200534" y="315592"/>
                  </a:lnTo>
                  <a:lnTo>
                    <a:pt x="242364" y="292601"/>
                  </a:lnTo>
                  <a:lnTo>
                    <a:pt x="275368" y="257546"/>
                  </a:lnTo>
                  <a:lnTo>
                    <a:pt x="297021" y="213097"/>
                  </a:lnTo>
                  <a:lnTo>
                    <a:pt x="304800" y="161925"/>
                  </a:lnTo>
                  <a:lnTo>
                    <a:pt x="297021" y="110703"/>
                  </a:lnTo>
                  <a:lnTo>
                    <a:pt x="275368" y="66248"/>
                  </a:lnTo>
                  <a:lnTo>
                    <a:pt x="242364" y="31211"/>
                  </a:lnTo>
                  <a:lnTo>
                    <a:pt x="200534" y="824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48551" y="3691001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0" y="161925"/>
                  </a:moveTo>
                  <a:lnTo>
                    <a:pt x="7766" y="110703"/>
                  </a:lnTo>
                  <a:lnTo>
                    <a:pt x="29394" y="66248"/>
                  </a:lnTo>
                  <a:lnTo>
                    <a:pt x="62380" y="31211"/>
                  </a:lnTo>
                  <a:lnTo>
                    <a:pt x="104217" y="8244"/>
                  </a:lnTo>
                  <a:lnTo>
                    <a:pt x="152400" y="0"/>
                  </a:lnTo>
                  <a:lnTo>
                    <a:pt x="200534" y="8244"/>
                  </a:lnTo>
                  <a:lnTo>
                    <a:pt x="242364" y="31211"/>
                  </a:lnTo>
                  <a:lnTo>
                    <a:pt x="275368" y="66248"/>
                  </a:lnTo>
                  <a:lnTo>
                    <a:pt x="297021" y="110703"/>
                  </a:lnTo>
                  <a:lnTo>
                    <a:pt x="304800" y="161925"/>
                  </a:lnTo>
                  <a:lnTo>
                    <a:pt x="297021" y="213097"/>
                  </a:lnTo>
                  <a:lnTo>
                    <a:pt x="275368" y="257546"/>
                  </a:lnTo>
                  <a:lnTo>
                    <a:pt x="242364" y="292601"/>
                  </a:lnTo>
                  <a:lnTo>
                    <a:pt x="200534" y="315592"/>
                  </a:lnTo>
                  <a:lnTo>
                    <a:pt x="152400" y="323850"/>
                  </a:lnTo>
                  <a:lnTo>
                    <a:pt x="104217" y="315592"/>
                  </a:lnTo>
                  <a:lnTo>
                    <a:pt x="62380" y="292601"/>
                  </a:lnTo>
                  <a:lnTo>
                    <a:pt x="29394" y="257546"/>
                  </a:lnTo>
                  <a:lnTo>
                    <a:pt x="7766" y="213097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91551" y="370052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91551" y="370052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91551" y="26527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1551" y="26527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39101" y="31480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152400" y="0"/>
                  </a:moveTo>
                  <a:lnTo>
                    <a:pt x="104217" y="8011"/>
                  </a:lnTo>
                  <a:lnTo>
                    <a:pt x="62380" y="30317"/>
                  </a:lnTo>
                  <a:lnTo>
                    <a:pt x="29394" y="64328"/>
                  </a:lnTo>
                  <a:lnTo>
                    <a:pt x="7766" y="107452"/>
                  </a:lnTo>
                  <a:lnTo>
                    <a:pt x="0" y="157099"/>
                  </a:lnTo>
                  <a:lnTo>
                    <a:pt x="7766" y="206759"/>
                  </a:lnTo>
                  <a:lnTo>
                    <a:pt x="29394" y="249914"/>
                  </a:lnTo>
                  <a:lnTo>
                    <a:pt x="62380" y="283962"/>
                  </a:lnTo>
                  <a:lnTo>
                    <a:pt x="104217" y="306300"/>
                  </a:lnTo>
                  <a:lnTo>
                    <a:pt x="152400" y="314325"/>
                  </a:lnTo>
                  <a:lnTo>
                    <a:pt x="200534" y="306300"/>
                  </a:lnTo>
                  <a:lnTo>
                    <a:pt x="242364" y="283962"/>
                  </a:lnTo>
                  <a:lnTo>
                    <a:pt x="275368" y="249914"/>
                  </a:lnTo>
                  <a:lnTo>
                    <a:pt x="297021" y="206759"/>
                  </a:lnTo>
                  <a:lnTo>
                    <a:pt x="304800" y="157099"/>
                  </a:lnTo>
                  <a:lnTo>
                    <a:pt x="297021" y="107452"/>
                  </a:lnTo>
                  <a:lnTo>
                    <a:pt x="275368" y="64328"/>
                  </a:lnTo>
                  <a:lnTo>
                    <a:pt x="242364" y="30317"/>
                  </a:lnTo>
                  <a:lnTo>
                    <a:pt x="200534" y="801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39101" y="3148076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157099"/>
                  </a:moveTo>
                  <a:lnTo>
                    <a:pt x="7766" y="107452"/>
                  </a:lnTo>
                  <a:lnTo>
                    <a:pt x="29394" y="64328"/>
                  </a:lnTo>
                  <a:lnTo>
                    <a:pt x="62380" y="30317"/>
                  </a:lnTo>
                  <a:lnTo>
                    <a:pt x="104217" y="8011"/>
                  </a:lnTo>
                  <a:lnTo>
                    <a:pt x="152400" y="0"/>
                  </a:lnTo>
                  <a:lnTo>
                    <a:pt x="200534" y="8011"/>
                  </a:lnTo>
                  <a:lnTo>
                    <a:pt x="242364" y="30317"/>
                  </a:lnTo>
                  <a:lnTo>
                    <a:pt x="275368" y="64328"/>
                  </a:lnTo>
                  <a:lnTo>
                    <a:pt x="297021" y="107452"/>
                  </a:lnTo>
                  <a:lnTo>
                    <a:pt x="304800" y="157099"/>
                  </a:lnTo>
                  <a:lnTo>
                    <a:pt x="297021" y="206759"/>
                  </a:lnTo>
                  <a:lnTo>
                    <a:pt x="275368" y="249914"/>
                  </a:lnTo>
                  <a:lnTo>
                    <a:pt x="242364" y="283962"/>
                  </a:lnTo>
                  <a:lnTo>
                    <a:pt x="200534" y="306300"/>
                  </a:lnTo>
                  <a:lnTo>
                    <a:pt x="152400" y="314325"/>
                  </a:lnTo>
                  <a:lnTo>
                    <a:pt x="104217" y="306300"/>
                  </a:lnTo>
                  <a:lnTo>
                    <a:pt x="62380" y="283962"/>
                  </a:lnTo>
                  <a:lnTo>
                    <a:pt x="29394" y="249914"/>
                  </a:lnTo>
                  <a:lnTo>
                    <a:pt x="7766" y="206759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303354" y="3067685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915051" y="2713101"/>
            <a:ext cx="1074420" cy="1000125"/>
            <a:chOff x="7191438" y="2790888"/>
            <a:chExt cx="1074420" cy="1000125"/>
          </a:xfrm>
        </p:grpSpPr>
        <p:sp>
          <p:nvSpPr>
            <p:cNvPr id="67" name="object 67"/>
            <p:cNvSpPr/>
            <p:nvPr/>
          </p:nvSpPr>
          <p:spPr>
            <a:xfrm>
              <a:off x="7205726" y="2805176"/>
              <a:ext cx="1045844" cy="936625"/>
            </a:xfrm>
            <a:custGeom>
              <a:avLst/>
              <a:gdLst/>
              <a:ahLst/>
              <a:cxnLst/>
              <a:rect l="l" t="t" r="r" b="b"/>
              <a:pathLst>
                <a:path w="1045845" h="936625">
                  <a:moveTo>
                    <a:pt x="1038225" y="915543"/>
                  </a:moveTo>
                  <a:lnTo>
                    <a:pt x="1045845" y="161798"/>
                  </a:lnTo>
                </a:path>
                <a:path w="1045845" h="936625">
                  <a:moveTo>
                    <a:pt x="47625" y="0"/>
                  </a:moveTo>
                  <a:lnTo>
                    <a:pt x="889507" y="0"/>
                  </a:lnTo>
                </a:path>
                <a:path w="1045845" h="936625">
                  <a:moveTo>
                    <a:pt x="590550" y="609600"/>
                  </a:moveTo>
                  <a:lnTo>
                    <a:pt x="933196" y="936244"/>
                  </a:lnTo>
                </a:path>
                <a:path w="1045845" h="936625">
                  <a:moveTo>
                    <a:pt x="590550" y="384048"/>
                  </a:moveTo>
                  <a:lnTo>
                    <a:pt x="930401" y="114300"/>
                  </a:lnTo>
                </a:path>
                <a:path w="1045845" h="936625">
                  <a:moveTo>
                    <a:pt x="0" y="928878"/>
                  </a:moveTo>
                  <a:lnTo>
                    <a:pt x="371982" y="609600"/>
                  </a:lnTo>
                </a:path>
                <a:path w="1045845" h="936625">
                  <a:moveTo>
                    <a:pt x="0" y="95250"/>
                  </a:moveTo>
                  <a:lnTo>
                    <a:pt x="371982" y="388874"/>
                  </a:lnTo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10500" y="2943225"/>
              <a:ext cx="381000" cy="828675"/>
            </a:xfrm>
            <a:custGeom>
              <a:avLst/>
              <a:gdLst/>
              <a:ahLst/>
              <a:cxnLst/>
              <a:rect l="l" t="t" r="r" b="b"/>
              <a:pathLst>
                <a:path w="381000" h="828675">
                  <a:moveTo>
                    <a:pt x="381000" y="828675"/>
                  </a:moveTo>
                  <a:lnTo>
                    <a:pt x="0" y="391413"/>
                  </a:lnTo>
                  <a:lnTo>
                    <a:pt x="381000" y="0"/>
                  </a:lnTo>
                  <a:lnTo>
                    <a:pt x="381000" y="828675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D9FBF3C-05E7-BDB0-EFCB-7184B381AF2B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Features: Graphlets</a:t>
            </a:r>
            <a:endParaRPr lang="en-HK" sz="4000"/>
          </a:p>
        </p:txBody>
      </p:sp>
      <p:sp>
        <p:nvSpPr>
          <p:cNvPr id="73" name="object 7">
            <a:extLst>
              <a:ext uri="{FF2B5EF4-FFF2-40B4-BE49-F238E27FC236}">
                <a16:creationId xmlns:a16="http://schemas.microsoft.com/office/drawing/2014/main" id="{BC3EF7CE-BDE2-E9DF-E577-5A3F5E45C3C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064865"/>
            <a:ext cx="8428927" cy="2024271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Goal:</a:t>
            </a:r>
            <a:r>
              <a:rPr sz="32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Describe</a:t>
            </a:r>
            <a:r>
              <a:rPr sz="28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r>
              <a:rPr sz="28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structure</a:t>
            </a:r>
            <a:r>
              <a:rPr sz="2800" spc="-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around</a:t>
            </a:r>
            <a:r>
              <a:rPr sz="28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node</a:t>
            </a:r>
            <a:r>
              <a:rPr sz="2800" spc="-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𝑢</a:t>
            </a:r>
            <a:endParaRPr sz="2800">
              <a:latin typeface="Cambria Math"/>
              <a:cs typeface="Cambria Math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800" b="1" dirty="0">
                <a:latin typeface="Calibri"/>
                <a:cs typeface="Calibri"/>
              </a:rPr>
              <a:t>Graphlets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subgraphs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describe</a:t>
            </a:r>
            <a:r>
              <a:rPr sz="2800" spc="2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the</a:t>
            </a:r>
            <a:br>
              <a:rPr lang="en-US" sz="2800" spc="-25">
                <a:latin typeface="Calibri"/>
                <a:cs typeface="Calibri"/>
              </a:rPr>
            </a:br>
            <a:r>
              <a:rPr lang="en-US" sz="2800">
                <a:latin typeface="Calibri"/>
                <a:cs typeface="Calibri"/>
              </a:rPr>
              <a:t>structure</a:t>
            </a:r>
            <a:r>
              <a:rPr lang="en-US" sz="2800" spc="14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of</a:t>
            </a:r>
            <a:r>
              <a:rPr lang="en-US" sz="2800" spc="-5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node</a:t>
            </a:r>
            <a:r>
              <a:rPr lang="en-US" sz="2800" spc="110">
                <a:latin typeface="Calibri"/>
                <a:cs typeface="Calibri"/>
              </a:rPr>
              <a:t> </a:t>
            </a:r>
            <a:r>
              <a:rPr lang="en-US" sz="2800">
                <a:solidFill>
                  <a:srgbClr val="0000FF"/>
                </a:solidFill>
                <a:latin typeface="Cambria Math"/>
                <a:cs typeface="Cambria Math"/>
              </a:rPr>
              <a:t>𝑢</a:t>
            </a:r>
            <a:r>
              <a:rPr lang="en-US" sz="2800">
                <a:latin typeface="Calibri"/>
                <a:cs typeface="Calibri"/>
              </a:rPr>
              <a:t>’s</a:t>
            </a:r>
            <a:r>
              <a:rPr lang="en-US" sz="2800" spc="7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network</a:t>
            </a:r>
            <a:r>
              <a:rPr lang="en-US" sz="2800" spc="130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neighborhood</a:t>
            </a:r>
            <a:endParaRPr lang="en-US" sz="28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332" y="2981442"/>
            <a:ext cx="151066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10" dirty="0">
                <a:latin typeface="Calibri"/>
                <a:cs typeface="Calibri"/>
              </a:rPr>
              <a:t>Analogy: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694" y="2981442"/>
            <a:ext cx="5797233" cy="33509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ts val="3835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400" b="1">
                <a:solidFill>
                  <a:srgbClr val="0000FF"/>
                </a:solidFill>
                <a:latin typeface="Calibri"/>
                <a:cs typeface="Calibri"/>
              </a:rPr>
              <a:t>Degree</a:t>
            </a:r>
            <a:r>
              <a:rPr sz="2400" b="1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br>
              <a:rPr lang="en-US" sz="2400" b="1" spc="-105">
                <a:solidFill>
                  <a:srgbClr val="0000FF"/>
                </a:solidFill>
                <a:latin typeface="Calibri"/>
                <a:cs typeface="Calibri"/>
              </a:rPr>
            </a:br>
            <a:r>
              <a:rPr sz="2400">
                <a:latin typeface="Calibri"/>
                <a:cs typeface="Calibri"/>
              </a:rPr>
              <a:t>counts</a:t>
            </a:r>
            <a:r>
              <a:rPr sz="2400" spc="-185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#(edges)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touches</a:t>
            </a:r>
            <a:endParaRPr sz="2400">
              <a:latin typeface="Calibri"/>
              <a:cs typeface="Calibri"/>
            </a:endParaRPr>
          </a:p>
          <a:p>
            <a:pPr marL="336550" marR="5080" indent="-324485">
              <a:lnSpc>
                <a:spcPts val="3829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Clustering</a:t>
            </a:r>
            <a:r>
              <a:rPr sz="2400" b="1" spc="-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0000FF"/>
                </a:solidFill>
                <a:latin typeface="Calibri"/>
                <a:cs typeface="Calibri"/>
              </a:rPr>
              <a:t>coefficient</a:t>
            </a:r>
            <a:r>
              <a:rPr sz="2400" b="1" spc="-1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br>
              <a:rPr lang="en-US" sz="2400" b="1" spc="-150">
                <a:solidFill>
                  <a:srgbClr val="0000FF"/>
                </a:solidFill>
                <a:latin typeface="Calibri"/>
                <a:cs typeface="Calibri"/>
              </a:rPr>
            </a:br>
            <a:r>
              <a:rPr sz="2400">
                <a:latin typeface="Calibri"/>
                <a:cs typeface="Calibri"/>
              </a:rPr>
              <a:t>counts</a:t>
            </a:r>
            <a:r>
              <a:rPr sz="2400" spc="-16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#(triangles)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touches.</a:t>
            </a:r>
            <a:endParaRPr sz="2400">
              <a:latin typeface="Calibri"/>
              <a:cs typeface="Calibri"/>
            </a:endParaRPr>
          </a:p>
          <a:p>
            <a:pPr marL="336550" marR="207645" indent="-324485">
              <a:lnSpc>
                <a:spcPts val="3829"/>
              </a:lnSpc>
              <a:spcBef>
                <a:spcPts val="7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Graphlet</a:t>
            </a:r>
            <a:r>
              <a:rPr sz="2400" b="1" spc="-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Degree</a:t>
            </a:r>
            <a:r>
              <a:rPr sz="2400" b="1" spc="-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Vector</a:t>
            </a:r>
            <a:r>
              <a:rPr sz="2400" b="1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(GDV</a:t>
            </a:r>
            <a:r>
              <a:rPr sz="24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45">
                <a:latin typeface="Calibri"/>
                <a:cs typeface="Calibri"/>
              </a:rPr>
              <a:t> </a:t>
            </a:r>
            <a:br>
              <a:rPr lang="en-US" sz="2400" b="1" spc="-45">
                <a:latin typeface="Calibri"/>
                <a:cs typeface="Calibri"/>
              </a:rPr>
            </a:br>
            <a:r>
              <a:rPr sz="2400" spc="-10">
                <a:latin typeface="Calibri"/>
                <a:cs typeface="Calibri"/>
              </a:rPr>
              <a:t>Graphlet-</a:t>
            </a:r>
            <a:r>
              <a:rPr sz="2400" spc="-20">
                <a:latin typeface="Calibri"/>
                <a:cs typeface="Calibri"/>
              </a:rPr>
              <a:t>base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61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GDV</a:t>
            </a:r>
            <a:r>
              <a:rPr sz="2000" b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D9243D"/>
                </a:solidFill>
                <a:latin typeface="Calibri"/>
                <a:cs typeface="Calibri"/>
              </a:rPr>
              <a:t>#(graphlets)</a:t>
            </a:r>
            <a:r>
              <a:rPr sz="2000" b="1" spc="130" dirty="0">
                <a:solidFill>
                  <a:srgbClr val="D9243D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touches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87246-B77E-4F50-FB4E-DB060750CFD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Features: Graphlets</a:t>
            </a:r>
            <a:endParaRPr lang="en-HK" sz="4000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6F28D092-11CF-366D-5374-02CDF116310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40668" y="1050292"/>
            <a:ext cx="7862664" cy="5425202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US" sz="2800">
                <a:latin typeface="Calibri"/>
                <a:cs typeface="Calibri"/>
              </a:rPr>
              <a:t>Considering</a:t>
            </a:r>
            <a:r>
              <a:rPr lang="en-US" sz="2800" spc="-204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graphlets</a:t>
            </a:r>
            <a:r>
              <a:rPr lang="en-US" sz="2800" spc="-10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of</a:t>
            </a:r>
            <a:r>
              <a:rPr lang="en-US" sz="2800" spc="-5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size</a:t>
            </a:r>
            <a:r>
              <a:rPr lang="en-US" sz="2800" spc="-7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2-5</a:t>
            </a:r>
            <a:r>
              <a:rPr lang="en-US" sz="2800" spc="-2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nodes</a:t>
            </a:r>
            <a:r>
              <a:rPr lang="en-US" sz="2800" spc="-10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we</a:t>
            </a:r>
            <a:r>
              <a:rPr lang="en-US" sz="2800" spc="-65">
                <a:latin typeface="Calibri"/>
                <a:cs typeface="Calibri"/>
              </a:rPr>
              <a:t> </a:t>
            </a:r>
            <a:r>
              <a:rPr lang="en-US" sz="2800" spc="-20">
                <a:latin typeface="Calibri"/>
                <a:cs typeface="Calibri"/>
              </a:rPr>
              <a:t>get:</a:t>
            </a:r>
          </a:p>
          <a:p>
            <a:pPr marL="793750" lvl="1" indent="-324485"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>
                <a:solidFill>
                  <a:srgbClr val="0000FF"/>
                </a:solidFill>
                <a:latin typeface="Calibri"/>
                <a:cs typeface="Calibri"/>
              </a:rPr>
              <a:t>Vector</a:t>
            </a:r>
            <a:r>
              <a:rPr sz="2800" b="1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73</a:t>
            </a:r>
            <a:r>
              <a:rPr sz="2800" b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coordinates</a:t>
            </a:r>
            <a:r>
              <a:rPr sz="2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signature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node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topology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node's</a:t>
            </a:r>
            <a:r>
              <a:rPr sz="2800" spc="15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neighborhood</a:t>
            </a:r>
            <a:endParaRPr lang="en-US" sz="4000" spc="-10">
              <a:latin typeface="Calibri"/>
              <a:cs typeface="Calibri"/>
            </a:endParaRPr>
          </a:p>
          <a:p>
            <a:pPr marL="336550" indent="-324485"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spc="-10">
                <a:latin typeface="Calibri"/>
                <a:cs typeface="Calibri"/>
              </a:rPr>
              <a:t>Graphlet</a:t>
            </a:r>
            <a:r>
              <a:rPr sz="2800" spc="-175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degree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vector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provides</a:t>
            </a:r>
            <a:r>
              <a:rPr sz="2800" spc="-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50092"/>
                </a:solidFill>
                <a:latin typeface="Calibri"/>
                <a:cs typeface="Calibri"/>
              </a:rPr>
              <a:t>node’s</a:t>
            </a:r>
            <a:r>
              <a:rPr sz="2800" b="1" spc="-10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D50092"/>
                </a:solidFill>
                <a:latin typeface="Calibri"/>
                <a:cs typeface="Calibri"/>
              </a:rPr>
              <a:t>local</a:t>
            </a:r>
            <a:r>
              <a:rPr sz="2800" b="1" spc="-13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D50092"/>
                </a:solidFill>
                <a:latin typeface="Calibri"/>
                <a:cs typeface="Calibri"/>
              </a:rPr>
              <a:t>network</a:t>
            </a:r>
            <a:r>
              <a:rPr sz="2800" b="1" spc="-13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D50092"/>
                </a:solidFill>
                <a:latin typeface="Calibri"/>
                <a:cs typeface="Calibri"/>
              </a:rPr>
              <a:t>topology</a:t>
            </a:r>
            <a:r>
              <a:rPr sz="2800" spc="-10">
                <a:solidFill>
                  <a:srgbClr val="D50092"/>
                </a:solidFill>
                <a:latin typeface="Calibri"/>
                <a:cs typeface="Calibri"/>
              </a:rPr>
              <a:t>:</a:t>
            </a:r>
            <a:endParaRPr lang="en-US" sz="2800" spc="-10">
              <a:solidFill>
                <a:srgbClr val="D50092"/>
              </a:solidFill>
              <a:latin typeface="Calibri"/>
              <a:cs typeface="Calibri"/>
            </a:endParaRPr>
          </a:p>
          <a:p>
            <a:pPr marL="793750" lvl="1" indent="-324485"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>
                <a:latin typeface="Calibri"/>
                <a:cs typeface="Calibri"/>
              </a:rPr>
              <a:t>Comparing</a:t>
            </a:r>
            <a:r>
              <a:rPr sz="2800" spc="10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vectors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more </a:t>
            </a:r>
            <a:r>
              <a:rPr sz="2800" dirty="0">
                <a:latin typeface="Calibri"/>
                <a:cs typeface="Calibri"/>
              </a:rPr>
              <a:t>detailed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topological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than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degrees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clustering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coefficient.</a:t>
            </a:r>
            <a:endParaRPr sz="2800">
              <a:latin typeface="Calibri"/>
              <a:cs typeface="Calibri"/>
            </a:endParaRPr>
          </a:p>
          <a:p>
            <a:pPr marL="1680210">
              <a:lnSpc>
                <a:spcPts val="1710"/>
              </a:lnSpc>
              <a:spcBef>
                <a:spcPts val="745"/>
              </a:spcBef>
            </a:pP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971550">
              <a:lnSpc>
                <a:spcPts val="1710"/>
              </a:lnSpc>
            </a:pP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06952-390B-8C06-86B2-C0287ED8C3A1}"/>
              </a:ext>
            </a:extLst>
          </p:cNvPr>
          <p:cNvGrpSpPr/>
          <p:nvPr/>
        </p:nvGrpSpPr>
        <p:grpSpPr>
          <a:xfrm>
            <a:off x="3736328" y="5398133"/>
            <a:ext cx="3837705" cy="924164"/>
            <a:chOff x="2113268" y="5213389"/>
            <a:chExt cx="3837705" cy="92416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8724" y="5429958"/>
              <a:ext cx="1542249" cy="547858"/>
            </a:xfrm>
            <a:prstGeom prst="rect">
              <a:avLst/>
            </a:prstGeom>
          </p:spPr>
        </p:pic>
        <p:grpSp>
          <p:nvGrpSpPr>
            <p:cNvPr id="7" name="object 7"/>
            <p:cNvGrpSpPr/>
            <p:nvPr/>
          </p:nvGrpSpPr>
          <p:grpSpPr>
            <a:xfrm>
              <a:off x="2284718" y="5299114"/>
              <a:ext cx="1303655" cy="819150"/>
              <a:chOff x="1714563" y="5991225"/>
              <a:chExt cx="1303655" cy="81915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1728851" y="6005512"/>
                <a:ext cx="1275080" cy="704215"/>
              </a:xfrm>
              <a:custGeom>
                <a:avLst/>
                <a:gdLst/>
                <a:ahLst/>
                <a:cxnLst/>
                <a:rect l="l" t="t" r="r" b="b"/>
                <a:pathLst>
                  <a:path w="1275080" h="704215">
                    <a:moveTo>
                      <a:pt x="0" y="276225"/>
                    </a:moveTo>
                    <a:lnTo>
                      <a:pt x="423037" y="633285"/>
                    </a:lnTo>
                  </a:path>
                  <a:path w="1275080" h="704215">
                    <a:moveTo>
                      <a:pt x="495300" y="700354"/>
                    </a:moveTo>
                    <a:lnTo>
                      <a:pt x="641857" y="28575"/>
                    </a:lnTo>
                  </a:path>
                  <a:path w="1275080" h="704215">
                    <a:moveTo>
                      <a:pt x="971550" y="390791"/>
                    </a:moveTo>
                    <a:lnTo>
                      <a:pt x="1274953" y="390525"/>
                    </a:lnTo>
                  </a:path>
                  <a:path w="1275080" h="704215">
                    <a:moveTo>
                      <a:pt x="934466" y="415036"/>
                    </a:moveTo>
                    <a:lnTo>
                      <a:pt x="638175" y="0"/>
                    </a:lnTo>
                  </a:path>
                  <a:path w="1275080" h="704215">
                    <a:moveTo>
                      <a:pt x="495300" y="703859"/>
                    </a:moveTo>
                    <a:lnTo>
                      <a:pt x="864616" y="485775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14613" y="6600825"/>
                <a:ext cx="219075" cy="209550"/>
              </a:xfrm>
              <a:prstGeom prst="rect">
                <a:avLst/>
              </a:prstGeom>
            </p:spPr>
          </p:pic>
        </p:grpSp>
        <p:sp>
          <p:nvSpPr>
            <p:cNvPr id="10" name="object 10"/>
            <p:cNvSpPr txBox="1"/>
            <p:nvPr/>
          </p:nvSpPr>
          <p:spPr>
            <a:xfrm>
              <a:off x="2705406" y="5882996"/>
              <a:ext cx="170180" cy="25455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spc="15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550">
                <a:latin typeface="Arial"/>
                <a:cs typeface="Arial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2113268" y="5213389"/>
              <a:ext cx="933450" cy="409575"/>
              <a:chOff x="1543113" y="5905500"/>
              <a:chExt cx="933450" cy="409575"/>
            </a:xfrm>
          </p:grpSpPr>
          <p:pic>
            <p:nvPicPr>
              <p:cNvPr id="12" name="object 1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3113" y="6105525"/>
                <a:ext cx="219075" cy="209550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57488" y="5905500"/>
                <a:ext cx="219075" cy="209550"/>
              </a:xfrm>
              <a:prstGeom prst="rect">
                <a:avLst/>
              </a:prstGeom>
            </p:spPr>
          </p:pic>
        </p:grp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443" y="5622964"/>
              <a:ext cx="209550" cy="209550"/>
            </a:xfrm>
            <a:prstGeom prst="rect">
              <a:avLst/>
            </a:prstGeom>
          </p:spPr>
        </p:pic>
        <p:sp>
          <p:nvSpPr>
            <p:cNvPr id="16" name="object 16"/>
            <p:cNvSpPr txBox="1"/>
            <p:nvPr/>
          </p:nvSpPr>
          <p:spPr>
            <a:xfrm>
              <a:off x="3168538" y="5578905"/>
              <a:ext cx="140970" cy="25455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spc="-50" dirty="0">
                  <a:solidFill>
                    <a:srgbClr val="FFFFFF"/>
                  </a:solidFill>
                  <a:latin typeface="Cambria Math"/>
                  <a:cs typeface="Cambria Math"/>
                </a:rPr>
                <a:t>𝑢</a:t>
              </a:r>
              <a:endParaRPr sz="1550">
                <a:latin typeface="Cambria Math"/>
                <a:cs typeface="Cambria Math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0593" y="5603914"/>
              <a:ext cx="219075" cy="209550"/>
            </a:xfrm>
            <a:prstGeom prst="rect">
              <a:avLst/>
            </a:prstGeom>
          </p:spPr>
        </p:pic>
        <p:sp>
          <p:nvSpPr>
            <p:cNvPr id="18" name="object 18"/>
            <p:cNvSpPr txBox="1"/>
            <p:nvPr/>
          </p:nvSpPr>
          <p:spPr>
            <a:xfrm>
              <a:off x="3589834" y="5576609"/>
              <a:ext cx="159385" cy="25455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spc="1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550">
                <a:latin typeface="Arial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96258C-5E9C-F93B-58AD-1E4AEAAD6A5B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Features: Graphlets</a:t>
            </a:r>
            <a:endParaRPr lang="en-HK" sz="4000"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C639BA97-57CC-9BE5-5932-62C151CC01C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0233A4-F0D4-F0E0-B3D7-07A8E7D4A2E9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Isomorphism</a:t>
            </a:r>
            <a:endParaRPr lang="en-HK" sz="400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67720FB-A026-3CD8-8213-B0F0DB16A774}"/>
              </a:ext>
            </a:extLst>
          </p:cNvPr>
          <p:cNvSpPr txBox="1"/>
          <p:nvPr/>
        </p:nvSpPr>
        <p:spPr>
          <a:xfrm>
            <a:off x="738370" y="1155536"/>
            <a:ext cx="7751355" cy="1891542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509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latin typeface="Calibri"/>
                <a:cs typeface="Calibri"/>
              </a:rPr>
              <a:t>Def:</a:t>
            </a:r>
            <a:r>
              <a:rPr sz="3200" b="1" spc="-175" dirty="0">
                <a:latin typeface="Calibri"/>
                <a:cs typeface="Calibri"/>
              </a:rPr>
              <a:t> </a:t>
            </a:r>
            <a:r>
              <a:rPr sz="3200" b="1">
                <a:latin typeface="Calibri"/>
                <a:cs typeface="Calibri"/>
              </a:rPr>
              <a:t>Graph</a:t>
            </a:r>
            <a:r>
              <a:rPr sz="3200" b="1" spc="-50">
                <a:latin typeface="Calibri"/>
                <a:cs typeface="Calibri"/>
              </a:rPr>
              <a:t> </a:t>
            </a:r>
            <a:r>
              <a:rPr sz="3200" b="1" spc="-10">
                <a:latin typeface="Calibri"/>
                <a:cs typeface="Calibri"/>
              </a:rPr>
              <a:t>Isomorphism</a:t>
            </a:r>
            <a:endParaRPr lang="en-US" sz="3200" b="1" spc="-10">
              <a:latin typeface="Calibri"/>
              <a:cs typeface="Calibri"/>
            </a:endParaRPr>
          </a:p>
          <a:p>
            <a:pPr marL="793750" lvl="1" indent="-324485">
              <a:spcBef>
                <a:spcPts val="509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750">
                <a:latin typeface="Calibri"/>
                <a:cs typeface="Calibri"/>
              </a:rPr>
              <a:t>Two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graphs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which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contain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same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number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nodes </a:t>
            </a:r>
            <a:r>
              <a:rPr sz="2750" dirty="0">
                <a:latin typeface="Calibri"/>
                <a:cs typeface="Calibri"/>
              </a:rPr>
              <a:t>connected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same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way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said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isomorphic.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7BCE3F-A46E-3C27-2336-6365D8BF8660}"/>
              </a:ext>
            </a:extLst>
          </p:cNvPr>
          <p:cNvGrpSpPr/>
          <p:nvPr/>
        </p:nvGrpSpPr>
        <p:grpSpPr>
          <a:xfrm>
            <a:off x="496017" y="2897080"/>
            <a:ext cx="8056491" cy="3472515"/>
            <a:chOff x="386080" y="2915956"/>
            <a:chExt cx="8360704" cy="3603637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D284415E-2A13-224E-EC38-9D4A438AAD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080" y="2979456"/>
              <a:ext cx="3963902" cy="1949739"/>
            </a:xfrm>
            <a:prstGeom prst="rect">
              <a:avLst/>
            </a:prstGeom>
          </p:spPr>
        </p:pic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D3AE6134-0CC0-A0F9-2390-6572245C44E1}"/>
                </a:ext>
              </a:extLst>
            </p:cNvPr>
            <p:cNvSpPr txBox="1"/>
            <p:nvPr/>
          </p:nvSpPr>
          <p:spPr>
            <a:xfrm>
              <a:off x="637585" y="5256286"/>
              <a:ext cx="3613863" cy="1063112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sz="3200" spc="-10" dirty="0">
                  <a:solidFill>
                    <a:srgbClr val="0000FF"/>
                  </a:solidFill>
                  <a:latin typeface="Arial"/>
                  <a:cs typeface="Arial"/>
                </a:rPr>
                <a:t>Isomorphic</a:t>
              </a:r>
              <a:endParaRPr sz="3200">
                <a:latin typeface="Arial"/>
                <a:cs typeface="Arial"/>
              </a:endParaRPr>
            </a:p>
            <a:p>
              <a:pPr marL="12700"/>
              <a:r>
                <a:rPr dirty="0">
                  <a:solidFill>
                    <a:srgbClr val="0000FF"/>
                  </a:solidFill>
                  <a:latin typeface="Arial"/>
                  <a:cs typeface="Arial"/>
                </a:rPr>
                <a:t>Node</a:t>
              </a:r>
              <a:r>
                <a:rPr spc="16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dirty="0">
                  <a:solidFill>
                    <a:srgbClr val="0000FF"/>
                  </a:solidFill>
                  <a:latin typeface="Arial"/>
                  <a:cs typeface="Arial"/>
                </a:rPr>
                <a:t>mapping:</a:t>
              </a:r>
              <a:r>
                <a:rPr spc="30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dirty="0">
                  <a:solidFill>
                    <a:srgbClr val="0000FF"/>
                  </a:solidFill>
                  <a:latin typeface="Arial"/>
                  <a:cs typeface="Arial"/>
                </a:rPr>
                <a:t>(e2,c2),</a:t>
              </a:r>
              <a:r>
                <a:rPr spc="1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dirty="0">
                  <a:solidFill>
                    <a:srgbClr val="0000FF"/>
                  </a:solidFill>
                  <a:latin typeface="Arial"/>
                  <a:cs typeface="Arial"/>
                </a:rPr>
                <a:t>(e1,</a:t>
              </a:r>
              <a:r>
                <a:rPr spc="1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pc="-20" dirty="0">
                  <a:solidFill>
                    <a:srgbClr val="0000FF"/>
                  </a:solidFill>
                  <a:latin typeface="Arial"/>
                  <a:cs typeface="Arial"/>
                </a:rPr>
                <a:t>c5),</a:t>
              </a:r>
              <a:endParaRPr>
                <a:latin typeface="Arial"/>
                <a:cs typeface="Arial"/>
              </a:endParaRPr>
            </a:p>
            <a:p>
              <a:pPr marL="12700">
                <a:spcBef>
                  <a:spcPts val="15"/>
                </a:spcBef>
              </a:pPr>
              <a:r>
                <a:rPr dirty="0">
                  <a:solidFill>
                    <a:srgbClr val="0000FF"/>
                  </a:solidFill>
                  <a:latin typeface="Arial"/>
                  <a:cs typeface="Arial"/>
                </a:rPr>
                <a:t>(e3,c4),</a:t>
              </a:r>
              <a:r>
                <a:rPr spc="8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dirty="0">
                  <a:solidFill>
                    <a:srgbClr val="0000FF"/>
                  </a:solidFill>
                  <a:latin typeface="Arial"/>
                  <a:cs typeface="Arial"/>
                </a:rPr>
                <a:t>(e5,c3),</a:t>
              </a:r>
              <a:r>
                <a:rPr spc="19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pc="-10" dirty="0">
                  <a:solidFill>
                    <a:srgbClr val="0000FF"/>
                  </a:solidFill>
                  <a:latin typeface="Arial"/>
                  <a:cs typeface="Arial"/>
                </a:rPr>
                <a:t>(e4,c1)</a:t>
              </a:r>
              <a:endParaRPr>
                <a:latin typeface="Arial"/>
                <a:cs typeface="Arial"/>
              </a:endParaRPr>
            </a:p>
          </p:txBody>
        </p:sp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ED24B769-8E3E-1D01-8AC0-EC17B6C39F1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9982" y="2915956"/>
              <a:ext cx="4127044" cy="2146667"/>
            </a:xfrm>
            <a:prstGeom prst="rect">
              <a:avLst/>
            </a:prstGeom>
          </p:spPr>
        </p:pic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7C211131-C193-535F-3988-5DC37AEF5588}"/>
                </a:ext>
              </a:extLst>
            </p:cNvPr>
            <p:cNvSpPr txBox="1"/>
            <p:nvPr/>
          </p:nvSpPr>
          <p:spPr>
            <a:xfrm>
              <a:off x="5178719" y="5196154"/>
              <a:ext cx="3568065" cy="1323439"/>
            </a:xfrm>
            <a:prstGeom prst="rect">
              <a:avLst/>
            </a:prstGeom>
          </p:spPr>
          <p:txBody>
            <a:bodyPr vert="horz" wrap="square" lIns="0" tIns="66040" rIns="0" bIns="0" rtlCol="0">
              <a:spAutoFit/>
            </a:bodyPr>
            <a:lstStyle/>
            <a:p>
              <a:pPr indent="12700">
                <a:spcBef>
                  <a:spcPts val="520"/>
                </a:spcBef>
              </a:pPr>
              <a:r>
                <a:rPr sz="3200" dirty="0">
                  <a:solidFill>
                    <a:srgbClr val="0000FF"/>
                  </a:solidFill>
                  <a:latin typeface="Arial"/>
                  <a:cs typeface="Arial"/>
                </a:rPr>
                <a:t>Non-</a:t>
              </a:r>
              <a:r>
                <a:rPr sz="3200" spc="-10" dirty="0">
                  <a:solidFill>
                    <a:srgbClr val="0000FF"/>
                  </a:solidFill>
                  <a:latin typeface="Arial"/>
                  <a:cs typeface="Arial"/>
                </a:rPr>
                <a:t>Isomorphic</a:t>
              </a:r>
              <a:endParaRPr sz="3200">
                <a:latin typeface="Arial"/>
                <a:cs typeface="Arial"/>
              </a:endParaRPr>
            </a:p>
            <a:p>
              <a:pPr marR="5080" indent="12700">
                <a:spcBef>
                  <a:spcPts val="229"/>
                </a:spcBef>
              </a:pP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The</a:t>
              </a:r>
              <a:r>
                <a:rPr sz="1600" spc="-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right</a:t>
              </a:r>
              <a:r>
                <a:rPr sz="1600" spc="-6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graph</a:t>
              </a:r>
              <a:r>
                <a:rPr sz="1600" spc="-2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has</a:t>
              </a:r>
              <a:r>
                <a:rPr sz="1600" spc="-3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cycles</a:t>
              </a:r>
              <a:r>
                <a:rPr sz="1600" spc="3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of</a:t>
              </a:r>
              <a:r>
                <a:rPr sz="1600" spc="-8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length</a:t>
              </a:r>
              <a:r>
                <a:rPr sz="1600" spc="7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3</a:t>
              </a:r>
              <a:r>
                <a:rPr sz="1600" spc="-2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but</a:t>
              </a:r>
              <a:r>
                <a:rPr sz="1600" spc="-5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he</a:t>
              </a:r>
              <a:r>
                <a:rPr sz="1600" spc="-20" dirty="0">
                  <a:solidFill>
                    <a:srgbClr val="0000FF"/>
                  </a:solidFill>
                  <a:latin typeface="Arial"/>
                  <a:cs typeface="Arial"/>
                </a:rPr>
                <a:t> left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graph</a:t>
              </a:r>
              <a:r>
                <a:rPr sz="1600" spc="-8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does</a:t>
              </a:r>
              <a:r>
                <a:rPr sz="1600" spc="-8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not,</a:t>
              </a:r>
              <a:r>
                <a:rPr sz="1600" spc="1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so</a:t>
              </a:r>
              <a:r>
                <a:rPr sz="1600" spc="-2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the</a:t>
              </a:r>
              <a:r>
                <a:rPr sz="1600" spc="-1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graphs</a:t>
              </a:r>
              <a:r>
                <a:rPr sz="1600" spc="-2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cannot</a:t>
              </a:r>
              <a:r>
                <a:rPr sz="1600" spc="7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0000FF"/>
                  </a:solidFill>
                  <a:latin typeface="Arial"/>
                  <a:cs typeface="Arial"/>
                </a:rPr>
                <a:t>be</a:t>
              </a:r>
              <a:r>
                <a:rPr sz="1600" spc="-7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600" spc="-10" dirty="0">
                  <a:solidFill>
                    <a:srgbClr val="0000FF"/>
                  </a:solidFill>
                  <a:latin typeface="Arial"/>
                  <a:cs typeface="Arial"/>
                </a:rPr>
                <a:t>isomorphic.</a:t>
              </a:r>
              <a:endParaRPr sz="1600">
                <a:latin typeface="Arial"/>
                <a:cs typeface="Arial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7E1884-F3D7-C731-68AD-E49B3637E8CC}"/>
                </a:ext>
              </a:extLst>
            </p:cNvPr>
            <p:cNvCxnSpPr/>
            <p:nvPr/>
          </p:nvCxnSpPr>
          <p:spPr>
            <a:xfrm>
              <a:off x="4711700" y="2979456"/>
              <a:ext cx="0" cy="3470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0FC6E283-B253-121F-143C-616BD1F6670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24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150280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686" y="1186458"/>
            <a:ext cx="7151914" cy="2360262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6550" marR="5080" indent="-324485">
              <a:lnSpc>
                <a:spcPts val="3150"/>
              </a:lnSpc>
              <a:spcBef>
                <a:spcPts val="80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Def:</a:t>
            </a:r>
            <a:r>
              <a:rPr sz="3200" b="1" spc="-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Induced</a:t>
            </a:r>
            <a:r>
              <a:rPr sz="3200" b="1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subgraph</a:t>
            </a:r>
            <a:r>
              <a:rPr sz="32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endParaRPr lang="en-US" sz="3200" b="1" spc="-85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793750" marR="5080" lvl="1" indent="-324485">
              <a:lnSpc>
                <a:spcPts val="3150"/>
              </a:lnSpc>
              <a:spcBef>
                <a:spcPts val="80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HK" sz="2750" dirty="0">
                <a:latin typeface="Calibri"/>
                <a:cs typeface="Calibri"/>
              </a:rPr>
              <a:t>A</a:t>
            </a:r>
            <a:r>
              <a:rPr lang="en-US" sz="27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graph,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formed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subset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vertices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all</a:t>
            </a:r>
            <a:r>
              <a:rPr sz="2750" i="1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edges</a:t>
            </a:r>
            <a:r>
              <a:rPr lang="en-US" sz="2750" spc="-10" dirty="0">
                <a:latin typeface="Calibri"/>
                <a:cs typeface="Calibri"/>
              </a:rPr>
              <a:t> </a:t>
            </a:r>
            <a:r>
              <a:rPr lang="en-US" sz="2750" dirty="0">
                <a:latin typeface="Calibri"/>
                <a:cs typeface="Calibri"/>
              </a:rPr>
              <a:t>connecting</a:t>
            </a:r>
            <a:r>
              <a:rPr lang="en-US" sz="2750" spc="210" dirty="0">
                <a:latin typeface="Calibri"/>
                <a:cs typeface="Calibri"/>
              </a:rPr>
              <a:t> </a:t>
            </a:r>
            <a:r>
              <a:rPr lang="en-US" sz="2750" dirty="0">
                <a:latin typeface="Calibri"/>
                <a:cs typeface="Calibri"/>
              </a:rPr>
              <a:t>the</a:t>
            </a:r>
            <a:r>
              <a:rPr lang="en-US" sz="2750" spc="70" dirty="0">
                <a:latin typeface="Calibri"/>
                <a:cs typeface="Calibri"/>
              </a:rPr>
              <a:t> </a:t>
            </a:r>
            <a:r>
              <a:rPr lang="en-US" sz="2750" dirty="0">
                <a:latin typeface="Calibri"/>
                <a:cs typeface="Calibri"/>
              </a:rPr>
              <a:t>vertices</a:t>
            </a:r>
            <a:r>
              <a:rPr lang="en-US" sz="2750" spc="70" dirty="0">
                <a:latin typeface="Calibri"/>
                <a:cs typeface="Calibri"/>
              </a:rPr>
              <a:t> </a:t>
            </a:r>
            <a:r>
              <a:rPr lang="en-US" sz="2750" dirty="0">
                <a:latin typeface="Calibri"/>
                <a:cs typeface="Calibri"/>
              </a:rPr>
              <a:t>in</a:t>
            </a:r>
            <a:r>
              <a:rPr lang="en-US" sz="2750" spc="70" dirty="0">
                <a:latin typeface="Calibri"/>
                <a:cs typeface="Calibri"/>
              </a:rPr>
              <a:t> </a:t>
            </a:r>
            <a:r>
              <a:rPr lang="en-US" sz="2750" dirty="0">
                <a:latin typeface="Calibri"/>
                <a:cs typeface="Calibri"/>
              </a:rPr>
              <a:t>that</a:t>
            </a:r>
            <a:r>
              <a:rPr lang="en-US" sz="2750" spc="5" dirty="0">
                <a:latin typeface="Calibri"/>
                <a:cs typeface="Calibri"/>
              </a:rPr>
              <a:t> </a:t>
            </a:r>
            <a:r>
              <a:rPr lang="en-US" sz="2750" spc="-10" dirty="0">
                <a:latin typeface="Calibri"/>
                <a:cs typeface="Calibri"/>
              </a:rPr>
              <a:t>subset.</a:t>
            </a:r>
            <a:endParaRPr lang="en-US" sz="2750" dirty="0">
              <a:latin typeface="Calibri"/>
              <a:cs typeface="Calibri"/>
            </a:endParaRPr>
          </a:p>
          <a:p>
            <a:pPr marL="336550" marR="5080" indent="-324485">
              <a:lnSpc>
                <a:spcPts val="3150"/>
              </a:lnSpc>
              <a:spcBef>
                <a:spcPts val="80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endParaRPr sz="2750" dirty="0">
              <a:latin typeface="Calibri"/>
              <a:cs typeface="Calibri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153F11-B7E5-FF58-FD6A-DAF83E5F092C}"/>
              </a:ext>
            </a:extLst>
          </p:cNvPr>
          <p:cNvGrpSpPr/>
          <p:nvPr/>
        </p:nvGrpSpPr>
        <p:grpSpPr>
          <a:xfrm>
            <a:off x="2806918" y="2765879"/>
            <a:ext cx="3641614" cy="1977349"/>
            <a:chOff x="2748418" y="2952202"/>
            <a:chExt cx="2105025" cy="1143000"/>
          </a:xfrm>
        </p:grpSpPr>
        <p:grpSp>
          <p:nvGrpSpPr>
            <p:cNvPr id="11" name="object 11"/>
            <p:cNvGrpSpPr/>
            <p:nvPr/>
          </p:nvGrpSpPr>
          <p:grpSpPr>
            <a:xfrm>
              <a:off x="2957968" y="3066502"/>
              <a:ext cx="1640839" cy="1028700"/>
              <a:chOff x="7048563" y="2352738"/>
              <a:chExt cx="1640839" cy="1028700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7062851" y="2367026"/>
                <a:ext cx="1612265" cy="894715"/>
              </a:xfrm>
              <a:custGeom>
                <a:avLst/>
                <a:gdLst/>
                <a:ahLst/>
                <a:cxnLst/>
                <a:rect l="l" t="t" r="r" b="b"/>
                <a:pathLst>
                  <a:path w="1612265" h="894714">
                    <a:moveTo>
                      <a:pt x="0" y="342900"/>
                    </a:moveTo>
                    <a:lnTo>
                      <a:pt x="534670" y="794131"/>
                    </a:lnTo>
                  </a:path>
                  <a:path w="1612265" h="894714">
                    <a:moveTo>
                      <a:pt x="628650" y="877570"/>
                    </a:moveTo>
                    <a:lnTo>
                      <a:pt x="813943" y="28575"/>
                    </a:lnTo>
                  </a:path>
                  <a:path w="1612265" h="894714">
                    <a:moveTo>
                      <a:pt x="1228725" y="495553"/>
                    </a:moveTo>
                    <a:lnTo>
                      <a:pt x="1612265" y="495300"/>
                    </a:lnTo>
                  </a:path>
                  <a:path w="1612265" h="894714">
                    <a:moveTo>
                      <a:pt x="1193673" y="524510"/>
                    </a:moveTo>
                    <a:lnTo>
                      <a:pt x="819150" y="0"/>
                    </a:lnTo>
                  </a:path>
                  <a:path w="1612265" h="894714">
                    <a:moveTo>
                      <a:pt x="628650" y="894714"/>
                    </a:moveTo>
                    <a:lnTo>
                      <a:pt x="1095375" y="619125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7558151" y="3119501"/>
                <a:ext cx="266700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57175">
                    <a:moveTo>
                      <a:pt x="133350" y="0"/>
                    </a:moveTo>
                    <a:lnTo>
                      <a:pt x="81438" y="10098"/>
                    </a:lnTo>
                    <a:lnTo>
                      <a:pt x="39052" y="37639"/>
                    </a:lnTo>
                    <a:lnTo>
                      <a:pt x="10477" y="78491"/>
                    </a:lnTo>
                    <a:lnTo>
                      <a:pt x="0" y="128524"/>
                    </a:lnTo>
                    <a:lnTo>
                      <a:pt x="10477" y="178575"/>
                    </a:lnTo>
                    <a:lnTo>
                      <a:pt x="39052" y="219471"/>
                    </a:lnTo>
                    <a:lnTo>
                      <a:pt x="81438" y="247056"/>
                    </a:lnTo>
                    <a:lnTo>
                      <a:pt x="133350" y="257175"/>
                    </a:lnTo>
                    <a:lnTo>
                      <a:pt x="185207" y="247056"/>
                    </a:lnTo>
                    <a:lnTo>
                      <a:pt x="227599" y="219471"/>
                    </a:lnTo>
                    <a:lnTo>
                      <a:pt x="256204" y="178575"/>
                    </a:lnTo>
                    <a:lnTo>
                      <a:pt x="266700" y="128524"/>
                    </a:lnTo>
                    <a:lnTo>
                      <a:pt x="256204" y="78491"/>
                    </a:lnTo>
                    <a:lnTo>
                      <a:pt x="227599" y="37639"/>
                    </a:lnTo>
                    <a:lnTo>
                      <a:pt x="185207" y="10098"/>
                    </a:lnTo>
                    <a:lnTo>
                      <a:pt x="13335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7558151" y="3119501"/>
                <a:ext cx="266700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57175">
                    <a:moveTo>
                      <a:pt x="0" y="128524"/>
                    </a:moveTo>
                    <a:lnTo>
                      <a:pt x="10477" y="78491"/>
                    </a:lnTo>
                    <a:lnTo>
                      <a:pt x="39052" y="37639"/>
                    </a:lnTo>
                    <a:lnTo>
                      <a:pt x="81438" y="10098"/>
                    </a:lnTo>
                    <a:lnTo>
                      <a:pt x="133350" y="0"/>
                    </a:lnTo>
                    <a:lnTo>
                      <a:pt x="185207" y="10098"/>
                    </a:lnTo>
                    <a:lnTo>
                      <a:pt x="227599" y="37639"/>
                    </a:lnTo>
                    <a:lnTo>
                      <a:pt x="256204" y="78491"/>
                    </a:lnTo>
                    <a:lnTo>
                      <a:pt x="266700" y="128524"/>
                    </a:lnTo>
                    <a:lnTo>
                      <a:pt x="256204" y="178575"/>
                    </a:lnTo>
                    <a:lnTo>
                      <a:pt x="227599" y="219471"/>
                    </a:lnTo>
                    <a:lnTo>
                      <a:pt x="185207" y="247056"/>
                    </a:lnTo>
                    <a:lnTo>
                      <a:pt x="133350" y="257175"/>
                    </a:lnTo>
                    <a:lnTo>
                      <a:pt x="81438" y="247056"/>
                    </a:lnTo>
                    <a:lnTo>
                      <a:pt x="39052" y="219471"/>
                    </a:lnTo>
                    <a:lnTo>
                      <a:pt x="10477" y="178575"/>
                    </a:lnTo>
                    <a:lnTo>
                      <a:pt x="0" y="128524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5"/>
            <p:cNvSpPr txBox="1"/>
            <p:nvPr/>
          </p:nvSpPr>
          <p:spPr>
            <a:xfrm>
              <a:off x="3547338" y="3878873"/>
              <a:ext cx="170180" cy="1471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b="1" spc="15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550" b="1">
                <a:latin typeface="Arial"/>
                <a:cs typeface="Arial"/>
              </a:endParaRPr>
            </a:p>
          </p:txBody>
        </p:sp>
        <p:grpSp>
          <p:nvGrpSpPr>
            <p:cNvPr id="16" name="object 16"/>
            <p:cNvGrpSpPr/>
            <p:nvPr/>
          </p:nvGrpSpPr>
          <p:grpSpPr>
            <a:xfrm>
              <a:off x="2748418" y="3199852"/>
              <a:ext cx="266700" cy="266700"/>
              <a:chOff x="6839013" y="2486088"/>
              <a:chExt cx="266700" cy="266700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6843776" y="2490851"/>
                <a:ext cx="25717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57175">
                    <a:moveTo>
                      <a:pt x="128524" y="0"/>
                    </a:moveTo>
                    <a:lnTo>
                      <a:pt x="78491" y="10098"/>
                    </a:lnTo>
                    <a:lnTo>
                      <a:pt x="37639" y="37639"/>
                    </a:lnTo>
                    <a:lnTo>
                      <a:pt x="10098" y="78491"/>
                    </a:lnTo>
                    <a:lnTo>
                      <a:pt x="0" y="128524"/>
                    </a:lnTo>
                    <a:lnTo>
                      <a:pt x="10098" y="178575"/>
                    </a:lnTo>
                    <a:lnTo>
                      <a:pt x="37639" y="219471"/>
                    </a:lnTo>
                    <a:lnTo>
                      <a:pt x="78491" y="247056"/>
                    </a:lnTo>
                    <a:lnTo>
                      <a:pt x="128524" y="257175"/>
                    </a:lnTo>
                    <a:lnTo>
                      <a:pt x="178575" y="247056"/>
                    </a:lnTo>
                    <a:lnTo>
                      <a:pt x="219471" y="219471"/>
                    </a:lnTo>
                    <a:lnTo>
                      <a:pt x="247056" y="178575"/>
                    </a:lnTo>
                    <a:lnTo>
                      <a:pt x="257175" y="128524"/>
                    </a:lnTo>
                    <a:lnTo>
                      <a:pt x="247056" y="78491"/>
                    </a:lnTo>
                    <a:lnTo>
                      <a:pt x="219471" y="37639"/>
                    </a:lnTo>
                    <a:lnTo>
                      <a:pt x="178575" y="10098"/>
                    </a:lnTo>
                    <a:lnTo>
                      <a:pt x="12852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843776" y="2490851"/>
                <a:ext cx="25717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57175">
                    <a:moveTo>
                      <a:pt x="0" y="128524"/>
                    </a:moveTo>
                    <a:lnTo>
                      <a:pt x="10098" y="78491"/>
                    </a:lnTo>
                    <a:lnTo>
                      <a:pt x="37639" y="37639"/>
                    </a:lnTo>
                    <a:lnTo>
                      <a:pt x="78491" y="10098"/>
                    </a:lnTo>
                    <a:lnTo>
                      <a:pt x="128524" y="0"/>
                    </a:lnTo>
                    <a:lnTo>
                      <a:pt x="178575" y="10098"/>
                    </a:lnTo>
                    <a:lnTo>
                      <a:pt x="219471" y="37639"/>
                    </a:lnTo>
                    <a:lnTo>
                      <a:pt x="247056" y="78491"/>
                    </a:lnTo>
                    <a:lnTo>
                      <a:pt x="257175" y="128524"/>
                    </a:lnTo>
                    <a:lnTo>
                      <a:pt x="247056" y="178575"/>
                    </a:lnTo>
                    <a:lnTo>
                      <a:pt x="219471" y="219471"/>
                    </a:lnTo>
                    <a:lnTo>
                      <a:pt x="178575" y="247056"/>
                    </a:lnTo>
                    <a:lnTo>
                      <a:pt x="128524" y="257175"/>
                    </a:lnTo>
                    <a:lnTo>
                      <a:pt x="78491" y="247056"/>
                    </a:lnTo>
                    <a:lnTo>
                      <a:pt x="37639" y="219471"/>
                    </a:lnTo>
                    <a:lnTo>
                      <a:pt x="10098" y="178575"/>
                    </a:lnTo>
                    <a:lnTo>
                      <a:pt x="0" y="128524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2835250" y="3247046"/>
              <a:ext cx="159385" cy="1471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b="1" spc="1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550" b="1">
                <a:latin typeface="Arial"/>
                <a:cs typeface="Arial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653293" y="2952202"/>
              <a:ext cx="266700" cy="257175"/>
              <a:chOff x="7743888" y="2238438"/>
              <a:chExt cx="266700" cy="257175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7748651" y="2243201"/>
                <a:ext cx="25717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47650">
                    <a:moveTo>
                      <a:pt x="128524" y="0"/>
                    </a:moveTo>
                    <a:lnTo>
                      <a:pt x="78491" y="9721"/>
                    </a:lnTo>
                    <a:lnTo>
                      <a:pt x="37639" y="36242"/>
                    </a:lnTo>
                    <a:lnTo>
                      <a:pt x="10098" y="75598"/>
                    </a:lnTo>
                    <a:lnTo>
                      <a:pt x="0" y="123825"/>
                    </a:lnTo>
                    <a:lnTo>
                      <a:pt x="10098" y="171997"/>
                    </a:lnTo>
                    <a:lnTo>
                      <a:pt x="37639" y="211359"/>
                    </a:lnTo>
                    <a:lnTo>
                      <a:pt x="78491" y="237910"/>
                    </a:lnTo>
                    <a:lnTo>
                      <a:pt x="128524" y="247650"/>
                    </a:lnTo>
                    <a:lnTo>
                      <a:pt x="178575" y="237910"/>
                    </a:lnTo>
                    <a:lnTo>
                      <a:pt x="219471" y="211359"/>
                    </a:lnTo>
                    <a:lnTo>
                      <a:pt x="247056" y="171997"/>
                    </a:lnTo>
                    <a:lnTo>
                      <a:pt x="257175" y="123825"/>
                    </a:lnTo>
                    <a:lnTo>
                      <a:pt x="247056" y="75598"/>
                    </a:lnTo>
                    <a:lnTo>
                      <a:pt x="219471" y="36242"/>
                    </a:lnTo>
                    <a:lnTo>
                      <a:pt x="178575" y="9721"/>
                    </a:lnTo>
                    <a:lnTo>
                      <a:pt x="12852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7748651" y="2243201"/>
                <a:ext cx="25717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47650">
                    <a:moveTo>
                      <a:pt x="0" y="123825"/>
                    </a:moveTo>
                    <a:lnTo>
                      <a:pt x="10098" y="75598"/>
                    </a:lnTo>
                    <a:lnTo>
                      <a:pt x="37639" y="36242"/>
                    </a:lnTo>
                    <a:lnTo>
                      <a:pt x="78491" y="9721"/>
                    </a:lnTo>
                    <a:lnTo>
                      <a:pt x="128524" y="0"/>
                    </a:lnTo>
                    <a:lnTo>
                      <a:pt x="178575" y="9721"/>
                    </a:lnTo>
                    <a:lnTo>
                      <a:pt x="219471" y="36242"/>
                    </a:lnTo>
                    <a:lnTo>
                      <a:pt x="247056" y="75598"/>
                    </a:lnTo>
                    <a:lnTo>
                      <a:pt x="257175" y="123825"/>
                    </a:lnTo>
                    <a:lnTo>
                      <a:pt x="247056" y="171997"/>
                    </a:lnTo>
                    <a:lnTo>
                      <a:pt x="219471" y="211359"/>
                    </a:lnTo>
                    <a:lnTo>
                      <a:pt x="178575" y="237910"/>
                    </a:lnTo>
                    <a:lnTo>
                      <a:pt x="128524" y="247650"/>
                    </a:lnTo>
                    <a:lnTo>
                      <a:pt x="78491" y="237910"/>
                    </a:lnTo>
                    <a:lnTo>
                      <a:pt x="37639" y="211359"/>
                    </a:lnTo>
                    <a:lnTo>
                      <a:pt x="10098" y="171997"/>
                    </a:lnTo>
                    <a:lnTo>
                      <a:pt x="0" y="123825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742284" y="2996221"/>
              <a:ext cx="159385" cy="1471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b="1" spc="1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550" b="1">
                <a:latin typeface="Arial"/>
                <a:cs typeface="Arial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4024768" y="3476077"/>
              <a:ext cx="276225" cy="257175"/>
              <a:chOff x="8115363" y="2762313"/>
              <a:chExt cx="276225" cy="257175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8120126" y="2767076"/>
                <a:ext cx="2667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47650">
                    <a:moveTo>
                      <a:pt x="133350" y="0"/>
                    </a:moveTo>
                    <a:lnTo>
                      <a:pt x="81438" y="9721"/>
                    </a:lnTo>
                    <a:lnTo>
                      <a:pt x="39052" y="36242"/>
                    </a:lnTo>
                    <a:lnTo>
                      <a:pt x="10477" y="75598"/>
                    </a:lnTo>
                    <a:lnTo>
                      <a:pt x="0" y="123825"/>
                    </a:lnTo>
                    <a:lnTo>
                      <a:pt x="10477" y="171997"/>
                    </a:lnTo>
                    <a:lnTo>
                      <a:pt x="39052" y="211359"/>
                    </a:lnTo>
                    <a:lnTo>
                      <a:pt x="81438" y="237910"/>
                    </a:lnTo>
                    <a:lnTo>
                      <a:pt x="133350" y="247650"/>
                    </a:lnTo>
                    <a:lnTo>
                      <a:pt x="185207" y="237910"/>
                    </a:lnTo>
                    <a:lnTo>
                      <a:pt x="227599" y="211359"/>
                    </a:lnTo>
                    <a:lnTo>
                      <a:pt x="256204" y="171997"/>
                    </a:lnTo>
                    <a:lnTo>
                      <a:pt x="266700" y="123825"/>
                    </a:lnTo>
                    <a:lnTo>
                      <a:pt x="256204" y="75598"/>
                    </a:lnTo>
                    <a:lnTo>
                      <a:pt x="227599" y="36242"/>
                    </a:lnTo>
                    <a:lnTo>
                      <a:pt x="185207" y="9721"/>
                    </a:lnTo>
                    <a:lnTo>
                      <a:pt x="133350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8120126" y="2767076"/>
                <a:ext cx="2667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47650">
                    <a:moveTo>
                      <a:pt x="0" y="123825"/>
                    </a:moveTo>
                    <a:lnTo>
                      <a:pt x="10477" y="75598"/>
                    </a:lnTo>
                    <a:lnTo>
                      <a:pt x="39052" y="36242"/>
                    </a:lnTo>
                    <a:lnTo>
                      <a:pt x="81438" y="9721"/>
                    </a:lnTo>
                    <a:lnTo>
                      <a:pt x="133350" y="0"/>
                    </a:lnTo>
                    <a:lnTo>
                      <a:pt x="185207" y="9721"/>
                    </a:lnTo>
                    <a:lnTo>
                      <a:pt x="227599" y="36242"/>
                    </a:lnTo>
                    <a:lnTo>
                      <a:pt x="256204" y="75598"/>
                    </a:lnTo>
                    <a:lnTo>
                      <a:pt x="266700" y="123825"/>
                    </a:lnTo>
                    <a:lnTo>
                      <a:pt x="256204" y="171997"/>
                    </a:lnTo>
                    <a:lnTo>
                      <a:pt x="227599" y="211359"/>
                    </a:lnTo>
                    <a:lnTo>
                      <a:pt x="185207" y="237910"/>
                    </a:lnTo>
                    <a:lnTo>
                      <a:pt x="133350" y="247650"/>
                    </a:lnTo>
                    <a:lnTo>
                      <a:pt x="81438" y="237910"/>
                    </a:lnTo>
                    <a:lnTo>
                      <a:pt x="39052" y="211359"/>
                    </a:lnTo>
                    <a:lnTo>
                      <a:pt x="10477" y="171997"/>
                    </a:lnTo>
                    <a:lnTo>
                      <a:pt x="0" y="123825"/>
                    </a:lnTo>
                    <a:close/>
                  </a:path>
                </a:pathLst>
              </a:custGeom>
              <a:ln w="9525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4117187" y="3521746"/>
              <a:ext cx="140970" cy="1471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b="1" spc="-50" dirty="0">
                  <a:solidFill>
                    <a:srgbClr val="FFFFFF"/>
                  </a:solidFill>
                  <a:latin typeface="Cambria Math"/>
                  <a:cs typeface="Cambria Math"/>
                </a:rPr>
                <a:t>𝑢</a:t>
              </a:r>
              <a:endParaRPr sz="1550" b="1">
                <a:latin typeface="Cambria Math"/>
                <a:cs typeface="Cambria Math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4577218" y="3447502"/>
              <a:ext cx="276225" cy="257175"/>
              <a:chOff x="8667813" y="2733738"/>
              <a:chExt cx="276225" cy="257175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8672576" y="2738501"/>
                <a:ext cx="2667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47650">
                    <a:moveTo>
                      <a:pt x="133350" y="0"/>
                    </a:moveTo>
                    <a:lnTo>
                      <a:pt x="81438" y="9721"/>
                    </a:lnTo>
                    <a:lnTo>
                      <a:pt x="39052" y="36242"/>
                    </a:lnTo>
                    <a:lnTo>
                      <a:pt x="10477" y="75598"/>
                    </a:lnTo>
                    <a:lnTo>
                      <a:pt x="0" y="123825"/>
                    </a:lnTo>
                    <a:lnTo>
                      <a:pt x="10477" y="171997"/>
                    </a:lnTo>
                    <a:lnTo>
                      <a:pt x="39052" y="211359"/>
                    </a:lnTo>
                    <a:lnTo>
                      <a:pt x="81438" y="237910"/>
                    </a:lnTo>
                    <a:lnTo>
                      <a:pt x="133350" y="247650"/>
                    </a:lnTo>
                    <a:lnTo>
                      <a:pt x="185207" y="237910"/>
                    </a:lnTo>
                    <a:lnTo>
                      <a:pt x="227599" y="211359"/>
                    </a:lnTo>
                    <a:lnTo>
                      <a:pt x="256204" y="171997"/>
                    </a:lnTo>
                    <a:lnTo>
                      <a:pt x="266700" y="123825"/>
                    </a:lnTo>
                    <a:lnTo>
                      <a:pt x="256204" y="75598"/>
                    </a:lnTo>
                    <a:lnTo>
                      <a:pt x="227599" y="36242"/>
                    </a:lnTo>
                    <a:lnTo>
                      <a:pt x="185207" y="9721"/>
                    </a:lnTo>
                    <a:lnTo>
                      <a:pt x="13335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8672576" y="2738501"/>
                <a:ext cx="2667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47650">
                    <a:moveTo>
                      <a:pt x="0" y="123825"/>
                    </a:moveTo>
                    <a:lnTo>
                      <a:pt x="10477" y="75598"/>
                    </a:lnTo>
                    <a:lnTo>
                      <a:pt x="39052" y="36242"/>
                    </a:lnTo>
                    <a:lnTo>
                      <a:pt x="81438" y="9721"/>
                    </a:lnTo>
                    <a:lnTo>
                      <a:pt x="133350" y="0"/>
                    </a:lnTo>
                    <a:lnTo>
                      <a:pt x="185207" y="9721"/>
                    </a:lnTo>
                    <a:lnTo>
                      <a:pt x="227599" y="36242"/>
                    </a:lnTo>
                    <a:lnTo>
                      <a:pt x="256204" y="75598"/>
                    </a:lnTo>
                    <a:lnTo>
                      <a:pt x="266700" y="123825"/>
                    </a:lnTo>
                    <a:lnTo>
                      <a:pt x="256204" y="171997"/>
                    </a:lnTo>
                    <a:lnTo>
                      <a:pt x="227599" y="211359"/>
                    </a:lnTo>
                    <a:lnTo>
                      <a:pt x="185207" y="237910"/>
                    </a:lnTo>
                    <a:lnTo>
                      <a:pt x="133350" y="247650"/>
                    </a:lnTo>
                    <a:lnTo>
                      <a:pt x="81438" y="237910"/>
                    </a:lnTo>
                    <a:lnTo>
                      <a:pt x="39052" y="211359"/>
                    </a:lnTo>
                    <a:lnTo>
                      <a:pt x="10477" y="171997"/>
                    </a:lnTo>
                    <a:lnTo>
                      <a:pt x="0" y="123825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4674845" y="3491523"/>
              <a:ext cx="159385" cy="1471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50" b="1" spc="1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550" b="1">
                <a:latin typeface="Arial"/>
                <a:cs typeface="Arial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1A2E39-77BF-8331-4EC5-0835977C43E4}"/>
              </a:ext>
            </a:extLst>
          </p:cNvPr>
          <p:cNvGrpSpPr/>
          <p:nvPr/>
        </p:nvGrpSpPr>
        <p:grpSpPr>
          <a:xfrm>
            <a:off x="2245184" y="4683602"/>
            <a:ext cx="1218882" cy="1643313"/>
            <a:chOff x="2132936" y="5398241"/>
            <a:chExt cx="558126" cy="752475"/>
          </a:xfrm>
        </p:grpSpPr>
        <p:grpSp>
          <p:nvGrpSpPr>
            <p:cNvPr id="32" name="object 32"/>
            <p:cNvGrpSpPr/>
            <p:nvPr/>
          </p:nvGrpSpPr>
          <p:grpSpPr>
            <a:xfrm>
              <a:off x="2132936" y="5474441"/>
              <a:ext cx="472440" cy="676275"/>
              <a:chOff x="2305113" y="2714688"/>
              <a:chExt cx="472440" cy="676275"/>
            </a:xfrm>
          </p:grpSpPr>
          <p:sp>
            <p:nvSpPr>
              <p:cNvPr id="33" name="object 33"/>
              <p:cNvSpPr/>
              <p:nvPr/>
            </p:nvSpPr>
            <p:spPr>
              <a:xfrm>
                <a:off x="2395601" y="2728976"/>
                <a:ext cx="367665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367664" h="579120">
                    <a:moveTo>
                      <a:pt x="0" y="570738"/>
                    </a:moveTo>
                    <a:lnTo>
                      <a:pt x="120396" y="18923"/>
                    </a:lnTo>
                  </a:path>
                  <a:path w="367664" h="579120">
                    <a:moveTo>
                      <a:pt x="367156" y="340868"/>
                    </a:moveTo>
                    <a:lnTo>
                      <a:pt x="123825" y="0"/>
                    </a:lnTo>
                  </a:path>
                  <a:path w="367664" h="579120">
                    <a:moveTo>
                      <a:pt x="0" y="579120"/>
                    </a:moveTo>
                    <a:lnTo>
                      <a:pt x="303275" y="399923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4" name="object 3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05113" y="3219513"/>
                <a:ext cx="180975" cy="171450"/>
              </a:xfrm>
              <a:prstGeom prst="rect">
                <a:avLst/>
              </a:prstGeom>
            </p:spPr>
          </p:pic>
        </p:grpSp>
        <p:sp>
          <p:nvSpPr>
            <p:cNvPr id="35" name="object 35"/>
            <p:cNvSpPr txBox="1"/>
            <p:nvPr/>
          </p:nvSpPr>
          <p:spPr>
            <a:xfrm>
              <a:off x="2183949" y="5992102"/>
              <a:ext cx="156845" cy="10599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15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400" b="1">
                <a:latin typeface="Arial"/>
                <a:cs typeface="Arial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6761" y="5398241"/>
              <a:ext cx="180975" cy="180975"/>
            </a:xfrm>
            <a:prstGeom prst="rect">
              <a:avLst/>
            </a:prstGeom>
          </p:spPr>
        </p:pic>
        <p:sp>
          <p:nvSpPr>
            <p:cNvPr id="37" name="object 37"/>
            <p:cNvSpPr txBox="1"/>
            <p:nvPr/>
          </p:nvSpPr>
          <p:spPr>
            <a:xfrm>
              <a:off x="2308409" y="5418834"/>
              <a:ext cx="146685" cy="10599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1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400" b="1">
                <a:latin typeface="Arial"/>
                <a:cs typeface="Arial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4886" y="5741141"/>
              <a:ext cx="180975" cy="180975"/>
            </a:xfrm>
            <a:prstGeom prst="rect">
              <a:avLst/>
            </a:prstGeom>
          </p:spPr>
        </p:pic>
        <p:sp>
          <p:nvSpPr>
            <p:cNvPr id="39" name="object 39"/>
            <p:cNvSpPr txBox="1"/>
            <p:nvPr/>
          </p:nvSpPr>
          <p:spPr>
            <a:xfrm>
              <a:off x="2561523" y="5760075"/>
              <a:ext cx="129539" cy="10599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-50" dirty="0">
                  <a:solidFill>
                    <a:srgbClr val="FFFFFF"/>
                  </a:solidFill>
                  <a:latin typeface="Cambria Math"/>
                  <a:cs typeface="Cambria Math"/>
                </a:rPr>
                <a:t>𝑢</a:t>
              </a:r>
              <a:endParaRPr sz="1400" b="1">
                <a:latin typeface="Cambria Math"/>
                <a:cs typeface="Cambria Math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99800" y="5135972"/>
            <a:ext cx="117538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Induced subgraph: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FB5460-F5E4-135A-1A8E-DC50291AD868}"/>
              </a:ext>
            </a:extLst>
          </p:cNvPr>
          <p:cNvGrpSpPr/>
          <p:nvPr/>
        </p:nvGrpSpPr>
        <p:grpSpPr>
          <a:xfrm>
            <a:off x="4934774" y="4694928"/>
            <a:ext cx="1198540" cy="1622448"/>
            <a:chOff x="4723736" y="5426816"/>
            <a:chExt cx="555871" cy="752475"/>
          </a:xfrm>
        </p:grpSpPr>
        <p:grpSp>
          <p:nvGrpSpPr>
            <p:cNvPr id="41" name="object 41"/>
            <p:cNvGrpSpPr/>
            <p:nvPr/>
          </p:nvGrpSpPr>
          <p:grpSpPr>
            <a:xfrm>
              <a:off x="4723736" y="5503016"/>
              <a:ext cx="472440" cy="676275"/>
              <a:chOff x="4895913" y="2743263"/>
              <a:chExt cx="472440" cy="676275"/>
            </a:xfrm>
          </p:grpSpPr>
          <p:sp>
            <p:nvSpPr>
              <p:cNvPr id="42" name="object 42"/>
              <p:cNvSpPr/>
              <p:nvPr/>
            </p:nvSpPr>
            <p:spPr>
              <a:xfrm>
                <a:off x="4986401" y="2757551"/>
                <a:ext cx="367665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367664" h="579120">
                    <a:moveTo>
                      <a:pt x="367157" y="340868"/>
                    </a:moveTo>
                    <a:lnTo>
                      <a:pt x="123825" y="0"/>
                    </a:lnTo>
                  </a:path>
                  <a:path w="367664" h="579120">
                    <a:moveTo>
                      <a:pt x="0" y="579120"/>
                    </a:moveTo>
                    <a:lnTo>
                      <a:pt x="303275" y="399923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3" name="object 43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95913" y="3238563"/>
                <a:ext cx="180975" cy="180975"/>
              </a:xfrm>
              <a:prstGeom prst="rect">
                <a:avLst/>
              </a:prstGeom>
            </p:spPr>
          </p:pic>
        </p:grpSp>
        <p:sp>
          <p:nvSpPr>
            <p:cNvPr id="44" name="object 44"/>
            <p:cNvSpPr txBox="1"/>
            <p:nvPr/>
          </p:nvSpPr>
          <p:spPr>
            <a:xfrm>
              <a:off x="4772624" y="6012528"/>
              <a:ext cx="156210" cy="10735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15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400" b="1">
                <a:latin typeface="Arial"/>
                <a:cs typeface="Arial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7561" y="5426816"/>
              <a:ext cx="180975" cy="180975"/>
            </a:xfrm>
            <a:prstGeom prst="rect">
              <a:avLst/>
            </a:prstGeom>
          </p:spPr>
        </p:pic>
        <p:sp>
          <p:nvSpPr>
            <p:cNvPr id="46" name="object 46"/>
            <p:cNvSpPr txBox="1"/>
            <p:nvPr/>
          </p:nvSpPr>
          <p:spPr>
            <a:xfrm>
              <a:off x="4897083" y="5438551"/>
              <a:ext cx="146685" cy="10735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1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400" b="1">
                <a:latin typeface="Arial"/>
                <a:cs typeface="Arial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211" y="5769716"/>
              <a:ext cx="180975" cy="171450"/>
            </a:xfrm>
            <a:prstGeom prst="rect">
              <a:avLst/>
            </a:prstGeom>
          </p:spPr>
        </p:pic>
        <p:sp>
          <p:nvSpPr>
            <p:cNvPr id="48" name="object 48"/>
            <p:cNvSpPr txBox="1"/>
            <p:nvPr/>
          </p:nvSpPr>
          <p:spPr>
            <a:xfrm>
              <a:off x="5150068" y="5779799"/>
              <a:ext cx="129539" cy="10735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-50" dirty="0">
                  <a:solidFill>
                    <a:srgbClr val="FFFFFF"/>
                  </a:solidFill>
                  <a:latin typeface="Cambria Math"/>
                  <a:cs typeface="Cambria Math"/>
                </a:rPr>
                <a:t>𝑢</a:t>
              </a:r>
              <a:endParaRPr sz="1400" b="1">
                <a:latin typeface="Cambria Math"/>
                <a:cs typeface="Cambria Math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899440" y="5130061"/>
            <a:ext cx="163297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10">
                <a:solidFill>
                  <a:srgbClr val="0000FF"/>
                </a:solidFill>
                <a:latin typeface="Arial"/>
                <a:cs typeface="Arial"/>
              </a:rPr>
              <a:t>Non-induced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1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10">
                <a:solidFill>
                  <a:srgbClr val="0000FF"/>
                </a:solidFill>
                <a:latin typeface="Arial"/>
                <a:cs typeface="Arial"/>
              </a:rPr>
              <a:t>ubgraph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249AD3-20B5-9A6D-24DB-648036CDC4C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Induced Subgraph</a:t>
            </a:r>
            <a:endParaRPr lang="en-HK" sz="4000"/>
          </a:p>
        </p:txBody>
      </p:sp>
      <p:sp>
        <p:nvSpPr>
          <p:cNvPr id="68" name="object 7">
            <a:extLst>
              <a:ext uri="{FF2B5EF4-FFF2-40B4-BE49-F238E27FC236}">
                <a16:creationId xmlns:a16="http://schemas.microsoft.com/office/drawing/2014/main" id="{499C6B55-B7C8-93A4-E720-9D000C60EA8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929" y="1280885"/>
                <a:ext cx="7676097" cy="4960258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Let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be a data graph and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be a pattern graph. </a:t>
                </a:r>
              </a:p>
              <a:p>
                <a:r>
                  <a:rPr lang="en-HK" dirty="0"/>
                  <a:t>A function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>
                    <a:solidFill>
                      <a:srgbClr val="0000FF"/>
                    </a:solidFill>
                  </a:rPr>
                  <a:t> </a:t>
                </a:r>
                <a:r>
                  <a:rPr lang="en-HK" dirty="0"/>
                  <a:t>is called a </a:t>
                </a:r>
                <a:r>
                  <a:rPr lang="en-HK" dirty="0">
                    <a:solidFill>
                      <a:srgbClr val="C00000"/>
                    </a:solidFill>
                  </a:rPr>
                  <a:t>homomorphism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for each edge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′)∈</m:t>
                    </m:r>
                    <m:sSub>
                      <m:sSubPr>
                        <m:ctrlPr>
                          <a:rPr lang="en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, we have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’))∈</m:t>
                    </m:r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/>
                  <a:t>A </a:t>
                </a:r>
                <a:r>
                  <a:rPr lang="en-HK" dirty="0"/>
                  <a:t>homomorphism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is called </a:t>
                </a:r>
                <a:r>
                  <a:rPr lang="en-HK" dirty="0">
                    <a:solidFill>
                      <a:srgbClr val="C00000"/>
                    </a:solidFill>
                  </a:rPr>
                  <a:t>a subgraph isomorphism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is </a:t>
                </a:r>
                <a:r>
                  <a:rPr lang="en-HK" dirty="0">
                    <a:solidFill>
                      <a:srgbClr val="C00000"/>
                    </a:solidFill>
                  </a:rPr>
                  <a:t>injective</a:t>
                </a:r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never maps distinct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to the same node in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29" y="1280885"/>
                <a:ext cx="7676097" cy="4960258"/>
              </a:xfrm>
              <a:blipFill>
                <a:blip r:embed="rId3"/>
                <a:stretch>
                  <a:fillRect l="-1429" t="-1720" r="-11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0806E4-9E69-95CC-5546-CB43A43027FA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Subgraph Isomorphism</a:t>
            </a:r>
            <a:endParaRPr lang="en-HK" sz="400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4E88DF2-AF8B-4A52-0064-8569B789EB2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26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99570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59964" cy="4530725"/>
              </a:xfrm>
            </p:spPr>
            <p:txBody>
              <a:bodyPr/>
              <a:lstStyle/>
              <a:p>
                <a:r>
                  <a:rPr lang="en-HK" dirty="0"/>
                  <a:t>Let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be a data graph and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be a pattern graph.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59964" cy="4530725"/>
              </a:xfrm>
              <a:blipFill>
                <a:blip r:embed="rId2"/>
                <a:stretch>
                  <a:fillRect t="-67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"/>
          <p:cNvSpPr/>
          <p:nvPr/>
        </p:nvSpPr>
        <p:spPr>
          <a:xfrm>
            <a:off x="5940152" y="1398179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5" name="B"/>
          <p:cNvSpPr/>
          <p:nvPr/>
        </p:nvSpPr>
        <p:spPr>
          <a:xfrm>
            <a:off x="5940152" y="2525679"/>
            <a:ext cx="391355" cy="40404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6" name="C"/>
          <p:cNvSpPr/>
          <p:nvPr/>
        </p:nvSpPr>
        <p:spPr>
          <a:xfrm>
            <a:off x="7280073" y="2557749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7" name="D"/>
          <p:cNvSpPr/>
          <p:nvPr/>
        </p:nvSpPr>
        <p:spPr>
          <a:xfrm>
            <a:off x="7280073" y="1398179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8" name="Line"/>
          <p:cNvSpPr/>
          <p:nvPr/>
        </p:nvSpPr>
        <p:spPr>
          <a:xfrm>
            <a:off x="6329820" y="2747107"/>
            <a:ext cx="957363" cy="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Line"/>
          <p:cNvSpPr/>
          <p:nvPr/>
        </p:nvSpPr>
        <p:spPr>
          <a:xfrm>
            <a:off x="6135829" y="1808595"/>
            <a:ext cx="1" cy="714579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Line"/>
          <p:cNvSpPr/>
          <p:nvPr/>
        </p:nvSpPr>
        <p:spPr>
          <a:xfrm>
            <a:off x="7475750" y="1807194"/>
            <a:ext cx="1" cy="74278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4"/>
          <p:cNvSpPr/>
          <p:nvPr/>
        </p:nvSpPr>
        <p:spPr>
          <a:xfrm>
            <a:off x="6797006" y="3571565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2" name="3"/>
          <p:cNvSpPr/>
          <p:nvPr/>
        </p:nvSpPr>
        <p:spPr>
          <a:xfrm>
            <a:off x="6797006" y="4699065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3" name="6"/>
          <p:cNvSpPr/>
          <p:nvPr/>
        </p:nvSpPr>
        <p:spPr>
          <a:xfrm>
            <a:off x="8136926" y="4731135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" name="5"/>
          <p:cNvSpPr/>
          <p:nvPr/>
        </p:nvSpPr>
        <p:spPr>
          <a:xfrm>
            <a:off x="8136926" y="3571565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5" name="Line"/>
          <p:cNvSpPr/>
          <p:nvPr/>
        </p:nvSpPr>
        <p:spPr>
          <a:xfrm>
            <a:off x="7186673" y="3773586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Line"/>
          <p:cNvSpPr/>
          <p:nvPr/>
        </p:nvSpPr>
        <p:spPr>
          <a:xfrm>
            <a:off x="6992682" y="3981981"/>
            <a:ext cx="1" cy="71457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Line"/>
          <p:cNvSpPr/>
          <p:nvPr/>
        </p:nvSpPr>
        <p:spPr>
          <a:xfrm>
            <a:off x="8332603" y="3980581"/>
            <a:ext cx="1" cy="742780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Line"/>
          <p:cNvSpPr/>
          <p:nvPr/>
        </p:nvSpPr>
        <p:spPr>
          <a:xfrm>
            <a:off x="5840479" y="4920493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2"/>
          <p:cNvSpPr/>
          <p:nvPr/>
        </p:nvSpPr>
        <p:spPr>
          <a:xfrm>
            <a:off x="5457084" y="4699065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0" name="1"/>
          <p:cNvSpPr/>
          <p:nvPr/>
        </p:nvSpPr>
        <p:spPr>
          <a:xfrm>
            <a:off x="5457084" y="3571565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1" name="Line"/>
          <p:cNvSpPr/>
          <p:nvPr/>
        </p:nvSpPr>
        <p:spPr>
          <a:xfrm>
            <a:off x="5652761" y="3971488"/>
            <a:ext cx="1" cy="71457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Line"/>
          <p:cNvSpPr/>
          <p:nvPr/>
        </p:nvSpPr>
        <p:spPr>
          <a:xfrm>
            <a:off x="5840479" y="3844843"/>
            <a:ext cx="967869" cy="96786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attern p"/>
              <p:cNvSpPr txBox="1"/>
              <p:nvPr/>
            </p:nvSpPr>
            <p:spPr>
              <a:xfrm>
                <a:off x="6314034" y="3052523"/>
                <a:ext cx="1134219" cy="3693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Pattern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3" name="Pattern 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034" y="3052523"/>
                <a:ext cx="1134219" cy="369332"/>
              </a:xfrm>
              <a:prstGeom prst="rect">
                <a:avLst/>
              </a:prstGeom>
              <a:blipFill>
                <a:blip r:embed="rId3"/>
                <a:stretch>
                  <a:fillRect l="-9677" t="-16667" r="-2688" b="-31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ata Graph G"/>
              <p:cNvSpPr txBox="1"/>
              <p:nvPr/>
            </p:nvSpPr>
            <p:spPr>
              <a:xfrm>
                <a:off x="6158292" y="5153761"/>
                <a:ext cx="1660132" cy="3693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Data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4" name="Data Graph 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92" y="5153761"/>
                <a:ext cx="1660132" cy="369332"/>
              </a:xfrm>
              <a:prstGeom prst="rect">
                <a:avLst/>
              </a:prstGeom>
              <a:blipFill>
                <a:blip r:embed="rId4"/>
                <a:stretch>
                  <a:fillRect l="-6593" t="-14754" r="-733" b="-2950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FB10D92-0F81-390F-2057-8FE5D2DC1F32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An Example</a:t>
            </a:r>
            <a:endParaRPr lang="en-HK" sz="4000"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F91E4C59-AC40-28EB-AFAB-8C685B98A6C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27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5684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</p:spPr>
            <p:txBody>
              <a:bodyPr/>
              <a:lstStyle/>
              <a:p>
                <a:r>
                  <a:rPr lang="en-HK" sz="2400" dirty="0"/>
                  <a:t>A function </a:t>
                </a:r>
                <a14:m>
                  <m:oMath xmlns:m="http://schemas.openxmlformats.org/officeDocument/2006/math">
                    <m:r>
                      <a:rPr lang="en-HK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HK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sz="2400" dirty="0">
                    <a:solidFill>
                      <a:srgbClr val="0000FF"/>
                    </a:solidFill>
                  </a:rPr>
                  <a:t> </a:t>
                </a:r>
                <a:r>
                  <a:rPr lang="en-HK" sz="2400" dirty="0"/>
                  <a:t>is called a </a:t>
                </a:r>
                <a:r>
                  <a:rPr lang="en-HK" sz="2400" dirty="0">
                    <a:solidFill>
                      <a:srgbClr val="C00000"/>
                    </a:solidFill>
                  </a:rPr>
                  <a:t>homomorphism</a:t>
                </a:r>
                <a:r>
                  <a:rPr lang="en-HK" sz="2400" dirty="0"/>
                  <a:t> of </a:t>
                </a:r>
                <a14:m>
                  <m:oMath xmlns:m="http://schemas.openxmlformats.org/officeDocument/2006/math"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400" dirty="0"/>
                  <a:t> if for each edge </a:t>
                </a:r>
                <a14:m>
                  <m:oMath xmlns:m="http://schemas.openxmlformats.org/officeDocument/2006/math"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′)∈</m:t>
                    </m:r>
                    <m:sSub>
                      <m:sSubPr>
                        <m:ctrlPr>
                          <a:rPr lang="en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sz="2400" dirty="0"/>
                  <a:t>, we have </a:t>
                </a:r>
                <a14:m>
                  <m:oMath xmlns:m="http://schemas.openxmlformats.org/officeDocument/2006/math"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’))∈</m:t>
                    </m:r>
                    <m:r>
                      <a:rPr lang="en-HK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HK" sz="24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  <a:blipFill>
                <a:blip r:embed="rId3"/>
                <a:stretch>
                  <a:fillRect l="-2070" t="-1615" r="-159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ion Line"/>
          <p:cNvCxnSpPr>
            <a:cxnSpLocks/>
            <a:endCxn id="49" idx="7"/>
          </p:cNvCxnSpPr>
          <p:nvPr/>
        </p:nvCxnSpPr>
        <p:spPr>
          <a:xfrm flipH="1">
            <a:off x="5667957" y="2734795"/>
            <a:ext cx="332014" cy="2102987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31" name="Connection Line"/>
          <p:cNvCxnSpPr>
            <a:cxnSpLocks/>
            <a:endCxn id="42" idx="7"/>
          </p:cNvCxnSpPr>
          <p:nvPr/>
        </p:nvCxnSpPr>
        <p:spPr>
          <a:xfrm flipH="1">
            <a:off x="7007879" y="2862788"/>
            <a:ext cx="311781" cy="1974994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32" name="Connection Line"/>
          <p:cNvCxnSpPr>
            <a:cxnSpLocks/>
            <a:endCxn id="50" idx="0"/>
          </p:cNvCxnSpPr>
          <p:nvPr/>
        </p:nvCxnSpPr>
        <p:spPr>
          <a:xfrm flipH="1">
            <a:off x="5529593" y="1679747"/>
            <a:ext cx="481380" cy="197136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33" name="Connection Line"/>
          <p:cNvCxnSpPr>
            <a:cxnSpLocks/>
            <a:endCxn id="50" idx="7"/>
          </p:cNvCxnSpPr>
          <p:nvPr/>
        </p:nvCxnSpPr>
        <p:spPr>
          <a:xfrm flipH="1">
            <a:off x="5667957" y="1619658"/>
            <a:ext cx="1684624" cy="209062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sp>
        <p:nvSpPr>
          <p:cNvPr id="34" name="A"/>
          <p:cNvSpPr/>
          <p:nvPr/>
        </p:nvSpPr>
        <p:spPr>
          <a:xfrm>
            <a:off x="5816984" y="1477726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5" name="B"/>
          <p:cNvSpPr/>
          <p:nvPr/>
        </p:nvSpPr>
        <p:spPr>
          <a:xfrm>
            <a:off x="5816984" y="2605225"/>
            <a:ext cx="391354" cy="40404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6" name="C"/>
          <p:cNvSpPr/>
          <p:nvPr/>
        </p:nvSpPr>
        <p:spPr>
          <a:xfrm>
            <a:off x="7156904" y="263729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7" name="D"/>
          <p:cNvSpPr/>
          <p:nvPr/>
        </p:nvSpPr>
        <p:spPr>
          <a:xfrm>
            <a:off x="7156904" y="147772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8" name="Line"/>
          <p:cNvSpPr/>
          <p:nvPr/>
        </p:nvSpPr>
        <p:spPr>
          <a:xfrm>
            <a:off x="6206651" y="2826653"/>
            <a:ext cx="957363" cy="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Line"/>
          <p:cNvSpPr/>
          <p:nvPr/>
        </p:nvSpPr>
        <p:spPr>
          <a:xfrm>
            <a:off x="6012660" y="1888141"/>
            <a:ext cx="1" cy="714579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Line"/>
          <p:cNvSpPr/>
          <p:nvPr/>
        </p:nvSpPr>
        <p:spPr>
          <a:xfrm>
            <a:off x="7352581" y="1886741"/>
            <a:ext cx="1" cy="742780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4"/>
          <p:cNvSpPr/>
          <p:nvPr/>
        </p:nvSpPr>
        <p:spPr>
          <a:xfrm>
            <a:off x="6673837" y="3651112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2" name="3"/>
          <p:cNvSpPr/>
          <p:nvPr/>
        </p:nvSpPr>
        <p:spPr>
          <a:xfrm>
            <a:off x="6673837" y="4778611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3" name="6"/>
          <p:cNvSpPr/>
          <p:nvPr/>
        </p:nvSpPr>
        <p:spPr>
          <a:xfrm>
            <a:off x="8013757" y="481068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44" name="5"/>
          <p:cNvSpPr/>
          <p:nvPr/>
        </p:nvSpPr>
        <p:spPr>
          <a:xfrm>
            <a:off x="8013757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45" name="Line"/>
          <p:cNvSpPr/>
          <p:nvPr/>
        </p:nvSpPr>
        <p:spPr>
          <a:xfrm>
            <a:off x="7063505" y="3853132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Line"/>
          <p:cNvSpPr/>
          <p:nvPr/>
        </p:nvSpPr>
        <p:spPr>
          <a:xfrm>
            <a:off x="6869514" y="4061528"/>
            <a:ext cx="1" cy="71457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Line"/>
          <p:cNvSpPr/>
          <p:nvPr/>
        </p:nvSpPr>
        <p:spPr>
          <a:xfrm>
            <a:off x="8209434" y="4060127"/>
            <a:ext cx="1" cy="742780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>
            <a:off x="5717310" y="5000039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2"/>
          <p:cNvSpPr/>
          <p:nvPr/>
        </p:nvSpPr>
        <p:spPr>
          <a:xfrm>
            <a:off x="5333915" y="4778611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50" name="1"/>
          <p:cNvSpPr/>
          <p:nvPr/>
        </p:nvSpPr>
        <p:spPr>
          <a:xfrm>
            <a:off x="5333915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1" name="Line"/>
          <p:cNvSpPr/>
          <p:nvPr/>
        </p:nvSpPr>
        <p:spPr>
          <a:xfrm>
            <a:off x="5529592" y="4051034"/>
            <a:ext cx="1" cy="71457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Line"/>
          <p:cNvSpPr/>
          <p:nvPr/>
        </p:nvSpPr>
        <p:spPr>
          <a:xfrm>
            <a:off x="5717310" y="3924390"/>
            <a:ext cx="967869" cy="96786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Pattern p"/>
              <p:cNvSpPr txBox="1"/>
              <p:nvPr/>
            </p:nvSpPr>
            <p:spPr>
              <a:xfrm>
                <a:off x="7703905" y="2594004"/>
                <a:ext cx="1134219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Pattern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53" name="Pattern 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905" y="2594004"/>
                <a:ext cx="1134219" cy="736099"/>
              </a:xfrm>
              <a:prstGeom prst="rect">
                <a:avLst/>
              </a:prstGeom>
              <a:blipFill>
                <a:blip r:embed="rId4"/>
                <a:stretch>
                  <a:fillRect l="-9677" t="-8333" r="-26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ata Graph G"/>
              <p:cNvSpPr txBox="1"/>
              <p:nvPr/>
            </p:nvSpPr>
            <p:spPr>
              <a:xfrm>
                <a:off x="6035124" y="5233307"/>
                <a:ext cx="1660132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Data Graph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54" name="Data Graph 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124" y="5233307"/>
                <a:ext cx="1660132" cy="736099"/>
              </a:xfrm>
              <a:prstGeom prst="rect">
                <a:avLst/>
              </a:prstGeom>
              <a:blipFill>
                <a:blip r:embed="rId5"/>
                <a:stretch>
                  <a:fillRect l="-6618" t="-7438" r="-11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A631158-0800-CF1C-9A8E-44AF6273704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Homorphism</a:t>
            </a:r>
            <a:endParaRPr lang="en-HK" sz="400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7A5586BC-B20D-37EB-91F7-7C36147173E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28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31233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HK" dirty="0"/>
                  <a:t>A function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>
                    <a:solidFill>
                      <a:srgbClr val="0000FF"/>
                    </a:solidFill>
                  </a:rPr>
                  <a:t> </a:t>
                </a:r>
                <a:r>
                  <a:rPr lang="en-HK" dirty="0"/>
                  <a:t>is called a </a:t>
                </a:r>
                <a:r>
                  <a:rPr lang="en-HK" dirty="0">
                    <a:solidFill>
                      <a:srgbClr val="C00000"/>
                    </a:solidFill>
                  </a:rPr>
                  <a:t>homomorphism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for each edge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′)∈</m:t>
                    </m:r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, we have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’))∈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A homomorphism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is called </a:t>
                </a:r>
                <a:r>
                  <a:rPr lang="en-HK" dirty="0">
                    <a:solidFill>
                      <a:srgbClr val="C00000"/>
                    </a:solidFill>
                  </a:rPr>
                  <a:t>a subgraph isomorphism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is </a:t>
                </a:r>
                <a:r>
                  <a:rPr lang="en-HK" dirty="0">
                    <a:solidFill>
                      <a:srgbClr val="C00000"/>
                    </a:solidFill>
                  </a:rPr>
                  <a:t>injective</a:t>
                </a:r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never maps distinct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to the same node in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  <a:blipFill>
                <a:blip r:embed="rId2"/>
                <a:stretch>
                  <a:fillRect l="-2389" t="-2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ion Line"/>
          <p:cNvCxnSpPr>
            <a:cxnSpLocks/>
            <a:endCxn id="23" idx="7"/>
          </p:cNvCxnSpPr>
          <p:nvPr/>
        </p:nvCxnSpPr>
        <p:spPr>
          <a:xfrm flipH="1">
            <a:off x="5621857" y="2875998"/>
            <a:ext cx="358160" cy="1961784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5" name="Connection Line"/>
          <p:cNvCxnSpPr>
            <a:cxnSpLocks/>
            <a:endCxn id="16" idx="7"/>
          </p:cNvCxnSpPr>
          <p:nvPr/>
        </p:nvCxnSpPr>
        <p:spPr>
          <a:xfrm flipH="1">
            <a:off x="6961779" y="2807246"/>
            <a:ext cx="350125" cy="2030536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6" name="Connection Line"/>
          <p:cNvCxnSpPr>
            <a:cxnSpLocks/>
            <a:endCxn id="24" idx="0"/>
          </p:cNvCxnSpPr>
          <p:nvPr/>
        </p:nvCxnSpPr>
        <p:spPr>
          <a:xfrm flipH="1">
            <a:off x="5483493" y="1669397"/>
            <a:ext cx="456982" cy="198171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7" name="Connection Line"/>
          <p:cNvCxnSpPr>
            <a:cxnSpLocks/>
            <a:endCxn id="15" idx="0"/>
          </p:cNvCxnSpPr>
          <p:nvPr/>
        </p:nvCxnSpPr>
        <p:spPr>
          <a:xfrm flipH="1">
            <a:off x="6823414" y="1679747"/>
            <a:ext cx="443525" cy="197136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sp>
        <p:nvSpPr>
          <p:cNvPr id="8" name="A"/>
          <p:cNvSpPr/>
          <p:nvPr/>
        </p:nvSpPr>
        <p:spPr>
          <a:xfrm>
            <a:off x="5770884" y="1477726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9" name="B"/>
          <p:cNvSpPr/>
          <p:nvPr/>
        </p:nvSpPr>
        <p:spPr>
          <a:xfrm>
            <a:off x="5770884" y="2605225"/>
            <a:ext cx="391354" cy="40404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10" name="C"/>
          <p:cNvSpPr/>
          <p:nvPr/>
        </p:nvSpPr>
        <p:spPr>
          <a:xfrm>
            <a:off x="7110804" y="263729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11" name="D"/>
          <p:cNvSpPr/>
          <p:nvPr/>
        </p:nvSpPr>
        <p:spPr>
          <a:xfrm>
            <a:off x="7110804" y="147772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2" name="Line"/>
          <p:cNvSpPr/>
          <p:nvPr/>
        </p:nvSpPr>
        <p:spPr>
          <a:xfrm>
            <a:off x="6160551" y="2826653"/>
            <a:ext cx="957363" cy="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Line"/>
          <p:cNvSpPr/>
          <p:nvPr/>
        </p:nvSpPr>
        <p:spPr>
          <a:xfrm>
            <a:off x="5966560" y="1888141"/>
            <a:ext cx="1" cy="714579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7306481" y="1886741"/>
            <a:ext cx="1" cy="742780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4"/>
          <p:cNvSpPr/>
          <p:nvPr/>
        </p:nvSpPr>
        <p:spPr>
          <a:xfrm>
            <a:off x="6627737" y="3651112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6" name="3"/>
          <p:cNvSpPr/>
          <p:nvPr/>
        </p:nvSpPr>
        <p:spPr>
          <a:xfrm>
            <a:off x="6627737" y="4778611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7" name="6"/>
          <p:cNvSpPr/>
          <p:nvPr/>
        </p:nvSpPr>
        <p:spPr>
          <a:xfrm>
            <a:off x="7967657" y="481068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8" name="5"/>
          <p:cNvSpPr/>
          <p:nvPr/>
        </p:nvSpPr>
        <p:spPr>
          <a:xfrm>
            <a:off x="7967657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9" name="Line"/>
          <p:cNvSpPr/>
          <p:nvPr/>
        </p:nvSpPr>
        <p:spPr>
          <a:xfrm>
            <a:off x="7017405" y="3853132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Line"/>
          <p:cNvSpPr/>
          <p:nvPr/>
        </p:nvSpPr>
        <p:spPr>
          <a:xfrm>
            <a:off x="6823414" y="4061528"/>
            <a:ext cx="1" cy="71457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8163334" y="4060127"/>
            <a:ext cx="1" cy="742780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Line"/>
          <p:cNvSpPr/>
          <p:nvPr/>
        </p:nvSpPr>
        <p:spPr>
          <a:xfrm>
            <a:off x="5671210" y="5000039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2"/>
          <p:cNvSpPr/>
          <p:nvPr/>
        </p:nvSpPr>
        <p:spPr>
          <a:xfrm>
            <a:off x="5287815" y="4778611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" name="1"/>
          <p:cNvSpPr/>
          <p:nvPr/>
        </p:nvSpPr>
        <p:spPr>
          <a:xfrm>
            <a:off x="5287815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5" name="Line"/>
          <p:cNvSpPr/>
          <p:nvPr/>
        </p:nvSpPr>
        <p:spPr>
          <a:xfrm>
            <a:off x="5483492" y="4051034"/>
            <a:ext cx="1" cy="71457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5671210" y="3924390"/>
            <a:ext cx="967869" cy="96786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attern p"/>
              <p:cNvSpPr txBox="1"/>
              <p:nvPr/>
            </p:nvSpPr>
            <p:spPr>
              <a:xfrm>
                <a:off x="7668118" y="2645097"/>
                <a:ext cx="1134219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Pattern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27" name="Pattern 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118" y="2645097"/>
                <a:ext cx="1134219" cy="736099"/>
              </a:xfrm>
              <a:prstGeom prst="rect">
                <a:avLst/>
              </a:prstGeom>
              <a:blipFill>
                <a:blip r:embed="rId3"/>
                <a:stretch>
                  <a:fillRect l="-9677" t="-8264" r="-26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ata Graph G"/>
              <p:cNvSpPr txBox="1"/>
              <p:nvPr/>
            </p:nvSpPr>
            <p:spPr>
              <a:xfrm>
                <a:off x="5989024" y="5233307"/>
                <a:ext cx="1660132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Data Graph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28" name="Data Graph 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24" y="5233307"/>
                <a:ext cx="1660132" cy="736099"/>
              </a:xfrm>
              <a:prstGeom prst="rect">
                <a:avLst/>
              </a:prstGeom>
              <a:blipFill>
                <a:blip r:embed="rId4"/>
                <a:stretch>
                  <a:fillRect l="-6593" t="-7438" r="-7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59F37E-A2E8-6BD6-AA7F-6BE29B1D0526}"/>
              </a:ext>
            </a:extLst>
          </p:cNvPr>
          <p:cNvSpPr txBox="1"/>
          <p:nvPr/>
        </p:nvSpPr>
        <p:spPr>
          <a:xfrm>
            <a:off x="571500" y="260603"/>
            <a:ext cx="806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Subgraph Isomorphism </a:t>
            </a:r>
            <a:endParaRPr lang="en-HK" sz="400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1E89F995-995A-D35F-93D9-BC748701A96B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29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83500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8283B-C174-1DE1-B5F4-6E41F8222D3A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Graph Analysis Problem</a:t>
            </a:r>
            <a:endParaRPr lang="en-HK" sz="400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17EA05E-9B6D-ECD3-5061-81C5B6EC3159}"/>
              </a:ext>
            </a:extLst>
          </p:cNvPr>
          <p:cNvSpPr txBox="1"/>
          <p:nvPr/>
        </p:nvSpPr>
        <p:spPr>
          <a:xfrm>
            <a:off x="571500" y="1233555"/>
            <a:ext cx="7679690" cy="364138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dirty="0">
                <a:cs typeface="Calibri"/>
              </a:rPr>
              <a:t>Existing Graph Analysis Problems </a:t>
            </a:r>
          </a:p>
          <a:p>
            <a:pPr marL="984250" lvl="1" indent="-514350">
              <a:spcBef>
                <a:spcPts val="855"/>
              </a:spcBef>
              <a:buClr>
                <a:srgbClr val="F0AD00"/>
              </a:buClr>
              <a:buSzPct val="81250"/>
              <a:buFont typeface="+mj-lt"/>
              <a:buAutoNum type="arabicPeriod"/>
              <a:tabLst>
                <a:tab pos="332105" algn="l"/>
                <a:tab pos="332740" algn="l"/>
              </a:tabLst>
            </a:pPr>
            <a:r>
              <a:rPr lang="en-HK" sz="3200" dirty="0"/>
              <a:t>Clique identification</a:t>
            </a:r>
          </a:p>
          <a:p>
            <a:pPr marL="984250" lvl="1" indent="-514350">
              <a:spcBef>
                <a:spcPts val="855"/>
              </a:spcBef>
              <a:buClr>
                <a:srgbClr val="F0AD00"/>
              </a:buClr>
              <a:buSzPct val="81250"/>
              <a:buFont typeface="+mj-lt"/>
              <a:buAutoNum type="arabicPeriod"/>
              <a:tabLst>
                <a:tab pos="332105" algn="l"/>
                <a:tab pos="332740" algn="l"/>
              </a:tabLst>
            </a:pPr>
            <a:r>
              <a:rPr lang="en-HK" sz="3200" dirty="0"/>
              <a:t>Shortest path</a:t>
            </a:r>
          </a:p>
          <a:p>
            <a:pPr marL="984250" lvl="1" indent="-514350">
              <a:spcBef>
                <a:spcPts val="855"/>
              </a:spcBef>
              <a:buClr>
                <a:srgbClr val="F0AD00"/>
              </a:buClr>
              <a:buSzPct val="81250"/>
              <a:buFont typeface="+mj-lt"/>
              <a:buAutoNum type="arabicPeriod"/>
              <a:tabLst>
                <a:tab pos="332105" algn="l"/>
                <a:tab pos="332740" algn="l"/>
              </a:tabLst>
            </a:pPr>
            <a:r>
              <a:rPr lang="en-HK" sz="3200" dirty="0">
                <a:cs typeface="Calibri"/>
              </a:rPr>
              <a:t>K-core decomposition </a:t>
            </a:r>
          </a:p>
          <a:p>
            <a:pPr marL="469900" lvl="1">
              <a:spcBef>
                <a:spcPts val="855"/>
              </a:spcBef>
              <a:buClr>
                <a:srgbClr val="F0AD00"/>
              </a:buClr>
              <a:buSzPct val="81250"/>
              <a:tabLst>
                <a:tab pos="332105" algn="l"/>
                <a:tab pos="332740" algn="l"/>
              </a:tabLst>
            </a:pPr>
            <a:r>
              <a:rPr lang="en-HK" sz="3200" dirty="0">
                <a:cs typeface="Calibri"/>
              </a:rPr>
              <a:t>and more…</a:t>
            </a:r>
            <a:endParaRPr lang="en-US" sz="3200" dirty="0">
              <a:cs typeface="Calibri"/>
            </a:endParaRPr>
          </a:p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sz="3200" dirty="0">
              <a:cs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C29DB7A6-D83A-524E-EA68-EAAF89827CB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1715338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HK" dirty="0"/>
                  <a:t>A function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>
                    <a:solidFill>
                      <a:srgbClr val="0000FF"/>
                    </a:solidFill>
                  </a:rPr>
                  <a:t> </a:t>
                </a:r>
                <a:r>
                  <a:rPr lang="en-HK" dirty="0"/>
                  <a:t>is called a </a:t>
                </a:r>
                <a:r>
                  <a:rPr lang="en-HK" dirty="0">
                    <a:solidFill>
                      <a:srgbClr val="C00000"/>
                    </a:solidFill>
                  </a:rPr>
                  <a:t>homomorphism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for each edge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′)∈</m:t>
                    </m:r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, we have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’))∈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A homomorphism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is called </a:t>
                </a:r>
                <a:r>
                  <a:rPr lang="en-HK" dirty="0">
                    <a:solidFill>
                      <a:srgbClr val="C00000"/>
                    </a:solidFill>
                  </a:rPr>
                  <a:t>a subgraph isomorphism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is </a:t>
                </a:r>
                <a:r>
                  <a:rPr lang="en-HK" dirty="0">
                    <a:solidFill>
                      <a:srgbClr val="C00000"/>
                    </a:solidFill>
                  </a:rPr>
                  <a:t>injective</a:t>
                </a:r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never maps distinct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to the same node in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  <a:blipFill>
                <a:blip r:embed="rId2"/>
                <a:stretch>
                  <a:fillRect l="-2389" t="-2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ion Line"/>
          <p:cNvCxnSpPr>
            <a:cxnSpLocks/>
            <a:endCxn id="23" idx="7"/>
          </p:cNvCxnSpPr>
          <p:nvPr/>
        </p:nvCxnSpPr>
        <p:spPr>
          <a:xfrm flipH="1">
            <a:off x="5621857" y="2875998"/>
            <a:ext cx="358160" cy="1961784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5" name="Connection Line"/>
          <p:cNvCxnSpPr>
            <a:cxnSpLocks/>
            <a:endCxn id="16" idx="7"/>
          </p:cNvCxnSpPr>
          <p:nvPr/>
        </p:nvCxnSpPr>
        <p:spPr>
          <a:xfrm flipH="1">
            <a:off x="6961779" y="2807246"/>
            <a:ext cx="350125" cy="2030536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6" name="Connection Line"/>
          <p:cNvCxnSpPr>
            <a:cxnSpLocks/>
            <a:endCxn id="24" idx="0"/>
          </p:cNvCxnSpPr>
          <p:nvPr/>
        </p:nvCxnSpPr>
        <p:spPr>
          <a:xfrm flipH="1">
            <a:off x="5483493" y="1669397"/>
            <a:ext cx="456982" cy="198171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7" name="Connection Line"/>
          <p:cNvCxnSpPr>
            <a:cxnSpLocks/>
            <a:endCxn id="15" idx="0"/>
          </p:cNvCxnSpPr>
          <p:nvPr/>
        </p:nvCxnSpPr>
        <p:spPr>
          <a:xfrm flipH="1">
            <a:off x="6823414" y="1679747"/>
            <a:ext cx="443525" cy="197136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sp>
        <p:nvSpPr>
          <p:cNvPr id="8" name="A"/>
          <p:cNvSpPr/>
          <p:nvPr/>
        </p:nvSpPr>
        <p:spPr>
          <a:xfrm>
            <a:off x="5770884" y="1477726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9" name="B"/>
          <p:cNvSpPr/>
          <p:nvPr/>
        </p:nvSpPr>
        <p:spPr>
          <a:xfrm>
            <a:off x="5770884" y="2605225"/>
            <a:ext cx="391354" cy="40404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10" name="C"/>
          <p:cNvSpPr/>
          <p:nvPr/>
        </p:nvSpPr>
        <p:spPr>
          <a:xfrm>
            <a:off x="7110804" y="263729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11" name="D"/>
          <p:cNvSpPr/>
          <p:nvPr/>
        </p:nvSpPr>
        <p:spPr>
          <a:xfrm>
            <a:off x="7110804" y="147772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2" name="Line"/>
          <p:cNvSpPr/>
          <p:nvPr/>
        </p:nvSpPr>
        <p:spPr>
          <a:xfrm>
            <a:off x="6160551" y="2826653"/>
            <a:ext cx="957363" cy="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Line"/>
          <p:cNvSpPr/>
          <p:nvPr/>
        </p:nvSpPr>
        <p:spPr>
          <a:xfrm>
            <a:off x="5966560" y="1888141"/>
            <a:ext cx="1" cy="714579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7306481" y="1886741"/>
            <a:ext cx="1" cy="742780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4"/>
          <p:cNvSpPr/>
          <p:nvPr/>
        </p:nvSpPr>
        <p:spPr>
          <a:xfrm>
            <a:off x="6627737" y="3651112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6" name="3"/>
          <p:cNvSpPr/>
          <p:nvPr/>
        </p:nvSpPr>
        <p:spPr>
          <a:xfrm>
            <a:off x="6627737" y="4778611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7" name="6"/>
          <p:cNvSpPr/>
          <p:nvPr/>
        </p:nvSpPr>
        <p:spPr>
          <a:xfrm>
            <a:off x="7967657" y="481068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8" name="5"/>
          <p:cNvSpPr/>
          <p:nvPr/>
        </p:nvSpPr>
        <p:spPr>
          <a:xfrm>
            <a:off x="7967657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9" name="Line"/>
          <p:cNvSpPr/>
          <p:nvPr/>
        </p:nvSpPr>
        <p:spPr>
          <a:xfrm>
            <a:off x="7017405" y="3853132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Line"/>
          <p:cNvSpPr/>
          <p:nvPr/>
        </p:nvSpPr>
        <p:spPr>
          <a:xfrm>
            <a:off x="6823414" y="4061528"/>
            <a:ext cx="1" cy="71457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8163334" y="4060127"/>
            <a:ext cx="1" cy="742780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Line"/>
          <p:cNvSpPr/>
          <p:nvPr/>
        </p:nvSpPr>
        <p:spPr>
          <a:xfrm>
            <a:off x="5671210" y="5000039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2"/>
          <p:cNvSpPr/>
          <p:nvPr/>
        </p:nvSpPr>
        <p:spPr>
          <a:xfrm>
            <a:off x="5287815" y="4778611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" name="1"/>
          <p:cNvSpPr/>
          <p:nvPr/>
        </p:nvSpPr>
        <p:spPr>
          <a:xfrm>
            <a:off x="5287815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5" name="Line"/>
          <p:cNvSpPr/>
          <p:nvPr/>
        </p:nvSpPr>
        <p:spPr>
          <a:xfrm>
            <a:off x="5483492" y="4051034"/>
            <a:ext cx="1" cy="71457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5671210" y="3924390"/>
            <a:ext cx="967869" cy="96786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attern p"/>
              <p:cNvSpPr txBox="1"/>
              <p:nvPr/>
            </p:nvSpPr>
            <p:spPr>
              <a:xfrm>
                <a:off x="7668118" y="2645097"/>
                <a:ext cx="1134219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Pattern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27" name="Pattern 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118" y="2645097"/>
                <a:ext cx="1134219" cy="736099"/>
              </a:xfrm>
              <a:prstGeom prst="rect">
                <a:avLst/>
              </a:prstGeom>
              <a:blipFill>
                <a:blip r:embed="rId3"/>
                <a:stretch>
                  <a:fillRect l="-9677" t="-8264" r="-26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ata Graph G"/>
              <p:cNvSpPr txBox="1"/>
              <p:nvPr/>
            </p:nvSpPr>
            <p:spPr>
              <a:xfrm>
                <a:off x="5989024" y="5233307"/>
                <a:ext cx="1660132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Data Graph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28" name="Data Graph 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24" y="5233307"/>
                <a:ext cx="1660132" cy="736099"/>
              </a:xfrm>
              <a:prstGeom prst="rect">
                <a:avLst/>
              </a:prstGeom>
              <a:blipFill>
                <a:blip r:embed="rId4"/>
                <a:stretch>
                  <a:fillRect l="-6593" t="-7438" r="-7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59F37E-A2E8-6BD6-AA7F-6BE29B1D0526}"/>
              </a:ext>
            </a:extLst>
          </p:cNvPr>
          <p:cNvSpPr txBox="1"/>
          <p:nvPr/>
        </p:nvSpPr>
        <p:spPr>
          <a:xfrm>
            <a:off x="571500" y="260603"/>
            <a:ext cx="806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Subgraph Isomorphism (Non-Induced)</a:t>
            </a:r>
            <a:endParaRPr lang="en-HK" sz="400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AED30299-3555-77F4-07FD-8E7EC814C80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30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76972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HK" dirty="0"/>
                  <a:t>A function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>
                    <a:solidFill>
                      <a:srgbClr val="0000FF"/>
                    </a:solidFill>
                  </a:rPr>
                  <a:t> </a:t>
                </a:r>
                <a:r>
                  <a:rPr lang="en-HK" dirty="0"/>
                  <a:t>is called a </a:t>
                </a:r>
                <a:r>
                  <a:rPr lang="en-HK" dirty="0">
                    <a:solidFill>
                      <a:srgbClr val="C00000"/>
                    </a:solidFill>
                  </a:rPr>
                  <a:t>homomorphism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for each edge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′)∈</m:t>
                    </m:r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, we have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’))∈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A homomorphism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is called </a:t>
                </a:r>
                <a:r>
                  <a:rPr lang="en-HK" dirty="0">
                    <a:solidFill>
                      <a:srgbClr val="C00000"/>
                    </a:solidFill>
                  </a:rPr>
                  <a:t>a subgraph isomorphism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is </a:t>
                </a:r>
                <a:r>
                  <a:rPr lang="en-HK" dirty="0">
                    <a:solidFill>
                      <a:srgbClr val="C00000"/>
                    </a:solidFill>
                  </a:rPr>
                  <a:t>injective</a:t>
                </a:r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never maps distinct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to the same node in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826768" cy="4530725"/>
              </a:xfrm>
              <a:blipFill>
                <a:blip r:embed="rId2"/>
                <a:stretch>
                  <a:fillRect l="-2389" t="-2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ion Line"/>
          <p:cNvCxnSpPr>
            <a:cxnSpLocks/>
            <a:endCxn id="23" idx="7"/>
          </p:cNvCxnSpPr>
          <p:nvPr/>
        </p:nvCxnSpPr>
        <p:spPr>
          <a:xfrm flipH="1">
            <a:off x="5621857" y="2875998"/>
            <a:ext cx="358160" cy="1961784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5" name="Connection Line"/>
          <p:cNvCxnSpPr>
            <a:cxnSpLocks/>
            <a:endCxn id="16" idx="7"/>
          </p:cNvCxnSpPr>
          <p:nvPr/>
        </p:nvCxnSpPr>
        <p:spPr>
          <a:xfrm flipH="1">
            <a:off x="6961779" y="2807246"/>
            <a:ext cx="350125" cy="2030536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6" name="Connection Line"/>
          <p:cNvCxnSpPr>
            <a:cxnSpLocks/>
            <a:endCxn id="24" idx="0"/>
          </p:cNvCxnSpPr>
          <p:nvPr/>
        </p:nvCxnSpPr>
        <p:spPr>
          <a:xfrm flipH="1">
            <a:off x="5483493" y="1669397"/>
            <a:ext cx="456982" cy="198171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7" name="Connection Line"/>
          <p:cNvCxnSpPr>
            <a:cxnSpLocks/>
            <a:endCxn id="15" idx="0"/>
          </p:cNvCxnSpPr>
          <p:nvPr/>
        </p:nvCxnSpPr>
        <p:spPr>
          <a:xfrm flipH="1">
            <a:off x="6823414" y="1679747"/>
            <a:ext cx="443525" cy="1971365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sp>
        <p:nvSpPr>
          <p:cNvPr id="8" name="A"/>
          <p:cNvSpPr/>
          <p:nvPr/>
        </p:nvSpPr>
        <p:spPr>
          <a:xfrm>
            <a:off x="5770884" y="1477726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9" name="B"/>
          <p:cNvSpPr/>
          <p:nvPr/>
        </p:nvSpPr>
        <p:spPr>
          <a:xfrm>
            <a:off x="5770884" y="2605225"/>
            <a:ext cx="391354" cy="40404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10" name="C"/>
          <p:cNvSpPr/>
          <p:nvPr/>
        </p:nvSpPr>
        <p:spPr>
          <a:xfrm>
            <a:off x="7110804" y="263729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11" name="D"/>
          <p:cNvSpPr/>
          <p:nvPr/>
        </p:nvSpPr>
        <p:spPr>
          <a:xfrm>
            <a:off x="7110804" y="1477726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2" name="Line"/>
          <p:cNvSpPr/>
          <p:nvPr/>
        </p:nvSpPr>
        <p:spPr>
          <a:xfrm>
            <a:off x="6160551" y="2826653"/>
            <a:ext cx="957363" cy="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Line"/>
          <p:cNvSpPr/>
          <p:nvPr/>
        </p:nvSpPr>
        <p:spPr>
          <a:xfrm>
            <a:off x="5966560" y="1888141"/>
            <a:ext cx="1" cy="714579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7306481" y="1886741"/>
            <a:ext cx="1" cy="742780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4"/>
          <p:cNvSpPr/>
          <p:nvPr/>
        </p:nvSpPr>
        <p:spPr>
          <a:xfrm>
            <a:off x="6627737" y="3651112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6" name="3"/>
          <p:cNvSpPr/>
          <p:nvPr/>
        </p:nvSpPr>
        <p:spPr>
          <a:xfrm>
            <a:off x="6627737" y="4778611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7" name="6"/>
          <p:cNvSpPr/>
          <p:nvPr/>
        </p:nvSpPr>
        <p:spPr>
          <a:xfrm>
            <a:off x="7967657" y="481068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8" name="5"/>
          <p:cNvSpPr/>
          <p:nvPr/>
        </p:nvSpPr>
        <p:spPr>
          <a:xfrm>
            <a:off x="7967657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9" name="Line"/>
          <p:cNvSpPr/>
          <p:nvPr/>
        </p:nvSpPr>
        <p:spPr>
          <a:xfrm>
            <a:off x="7017405" y="3853132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Line"/>
          <p:cNvSpPr/>
          <p:nvPr/>
        </p:nvSpPr>
        <p:spPr>
          <a:xfrm>
            <a:off x="6823414" y="4061528"/>
            <a:ext cx="1" cy="71457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8163334" y="4060127"/>
            <a:ext cx="1" cy="742780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Line"/>
          <p:cNvSpPr/>
          <p:nvPr/>
        </p:nvSpPr>
        <p:spPr>
          <a:xfrm>
            <a:off x="5671210" y="5000039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2"/>
          <p:cNvSpPr/>
          <p:nvPr/>
        </p:nvSpPr>
        <p:spPr>
          <a:xfrm>
            <a:off x="5287815" y="4778611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" name="1"/>
          <p:cNvSpPr/>
          <p:nvPr/>
        </p:nvSpPr>
        <p:spPr>
          <a:xfrm>
            <a:off x="5287815" y="3651112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5" name="Line"/>
          <p:cNvSpPr/>
          <p:nvPr/>
        </p:nvSpPr>
        <p:spPr>
          <a:xfrm>
            <a:off x="5483492" y="4051034"/>
            <a:ext cx="1" cy="71457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5671210" y="3924390"/>
            <a:ext cx="967869" cy="96786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attern p"/>
              <p:cNvSpPr txBox="1"/>
              <p:nvPr/>
            </p:nvSpPr>
            <p:spPr>
              <a:xfrm>
                <a:off x="7668118" y="2645097"/>
                <a:ext cx="1134219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Pattern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27" name="Pattern 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118" y="2645097"/>
                <a:ext cx="1134219" cy="736099"/>
              </a:xfrm>
              <a:prstGeom prst="rect">
                <a:avLst/>
              </a:prstGeom>
              <a:blipFill>
                <a:blip r:embed="rId3"/>
                <a:stretch>
                  <a:fillRect l="-9677" t="-8264" r="-26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ata Graph G"/>
              <p:cNvSpPr txBox="1"/>
              <p:nvPr/>
            </p:nvSpPr>
            <p:spPr>
              <a:xfrm>
                <a:off x="5989024" y="5233307"/>
                <a:ext cx="1660132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Data Graph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28" name="Data Graph 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24" y="5233307"/>
                <a:ext cx="1660132" cy="736099"/>
              </a:xfrm>
              <a:prstGeom prst="rect">
                <a:avLst/>
              </a:prstGeom>
              <a:blipFill>
                <a:blip r:embed="rId4"/>
                <a:stretch>
                  <a:fillRect l="-6593" t="-7438" r="-7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59F37E-A2E8-6BD6-AA7F-6BE29B1D0526}"/>
              </a:ext>
            </a:extLst>
          </p:cNvPr>
          <p:cNvSpPr txBox="1"/>
          <p:nvPr/>
        </p:nvSpPr>
        <p:spPr>
          <a:xfrm>
            <a:off x="571500" y="260603"/>
            <a:ext cx="806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Subgraph Isomorphism (Non-Induced)</a:t>
            </a:r>
            <a:endParaRPr lang="en-HK" sz="400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6BC32743-A0FE-5590-55B4-4CAC9CB1B9E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31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1103925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ion Line"/>
          <p:cNvCxnSpPr>
            <a:cxnSpLocks/>
            <a:endCxn id="41" idx="1"/>
          </p:cNvCxnSpPr>
          <p:nvPr/>
        </p:nvCxnSpPr>
        <p:spPr>
          <a:xfrm>
            <a:off x="5588091" y="2941799"/>
            <a:ext cx="669177" cy="930003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31" name="Connection Line"/>
          <p:cNvCxnSpPr>
            <a:cxnSpLocks/>
            <a:endCxn id="44" idx="1"/>
          </p:cNvCxnSpPr>
          <p:nvPr/>
        </p:nvCxnSpPr>
        <p:spPr>
          <a:xfrm>
            <a:off x="6888773" y="2987235"/>
            <a:ext cx="708416" cy="884567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32" name="Connection Line"/>
          <p:cNvCxnSpPr>
            <a:cxnSpLocks/>
            <a:endCxn id="42" idx="1"/>
          </p:cNvCxnSpPr>
          <p:nvPr/>
        </p:nvCxnSpPr>
        <p:spPr>
          <a:xfrm>
            <a:off x="5507011" y="1816805"/>
            <a:ext cx="750257" cy="3182496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cxnSp>
        <p:nvCxnSpPr>
          <p:cNvPr id="33" name="Connection Line"/>
          <p:cNvCxnSpPr>
            <a:cxnSpLocks/>
            <a:endCxn id="43" idx="1"/>
          </p:cNvCxnSpPr>
          <p:nvPr/>
        </p:nvCxnSpPr>
        <p:spPr>
          <a:xfrm>
            <a:off x="6868434" y="1816805"/>
            <a:ext cx="728755" cy="3214567"/>
          </a:xfrm>
          <a:prstGeom prst="straightConnector1">
            <a:avLst/>
          </a:prstGeom>
          <a:ln w="38100">
            <a:solidFill>
              <a:srgbClr val="0000FF"/>
            </a:solidFill>
            <a:miter/>
            <a:headEnd type="oval"/>
            <a:tailEnd type="triangle"/>
          </a:ln>
        </p:spPr>
      </p:cxnSp>
      <p:sp>
        <p:nvSpPr>
          <p:cNvPr id="34" name="A"/>
          <p:cNvSpPr/>
          <p:nvPr/>
        </p:nvSpPr>
        <p:spPr>
          <a:xfrm>
            <a:off x="5343103" y="1639245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5" name="B"/>
          <p:cNvSpPr/>
          <p:nvPr/>
        </p:nvSpPr>
        <p:spPr>
          <a:xfrm>
            <a:off x="5343103" y="2766744"/>
            <a:ext cx="391354" cy="40404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6" name="C"/>
          <p:cNvSpPr/>
          <p:nvPr/>
        </p:nvSpPr>
        <p:spPr>
          <a:xfrm>
            <a:off x="6683023" y="2798815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C</a:t>
            </a:r>
          </a:p>
        </p:txBody>
      </p:sp>
      <p:sp>
        <p:nvSpPr>
          <p:cNvPr id="37" name="D"/>
          <p:cNvSpPr/>
          <p:nvPr/>
        </p:nvSpPr>
        <p:spPr>
          <a:xfrm>
            <a:off x="6683023" y="1639245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8" name="Line"/>
          <p:cNvSpPr/>
          <p:nvPr/>
        </p:nvSpPr>
        <p:spPr>
          <a:xfrm>
            <a:off x="5732770" y="2988172"/>
            <a:ext cx="957363" cy="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Line"/>
          <p:cNvSpPr/>
          <p:nvPr/>
        </p:nvSpPr>
        <p:spPr>
          <a:xfrm>
            <a:off x="5538779" y="2049660"/>
            <a:ext cx="1" cy="714579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Line"/>
          <p:cNvSpPr/>
          <p:nvPr/>
        </p:nvSpPr>
        <p:spPr>
          <a:xfrm>
            <a:off x="6878700" y="2048260"/>
            <a:ext cx="1" cy="742780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4"/>
          <p:cNvSpPr/>
          <p:nvPr/>
        </p:nvSpPr>
        <p:spPr>
          <a:xfrm>
            <a:off x="6199956" y="3812631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2" name="3"/>
          <p:cNvSpPr/>
          <p:nvPr/>
        </p:nvSpPr>
        <p:spPr>
          <a:xfrm>
            <a:off x="6199956" y="4940130"/>
            <a:ext cx="391354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3" name="6"/>
          <p:cNvSpPr/>
          <p:nvPr/>
        </p:nvSpPr>
        <p:spPr>
          <a:xfrm>
            <a:off x="7539876" y="4972201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44" name="5"/>
          <p:cNvSpPr/>
          <p:nvPr/>
        </p:nvSpPr>
        <p:spPr>
          <a:xfrm>
            <a:off x="7539876" y="3812631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45" name="Line"/>
          <p:cNvSpPr/>
          <p:nvPr/>
        </p:nvSpPr>
        <p:spPr>
          <a:xfrm>
            <a:off x="6589624" y="4014651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Line"/>
          <p:cNvSpPr/>
          <p:nvPr/>
        </p:nvSpPr>
        <p:spPr>
          <a:xfrm>
            <a:off x="6395633" y="4223047"/>
            <a:ext cx="1" cy="71457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Line"/>
          <p:cNvSpPr/>
          <p:nvPr/>
        </p:nvSpPr>
        <p:spPr>
          <a:xfrm>
            <a:off x="7735553" y="4221646"/>
            <a:ext cx="1" cy="742780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>
            <a:off x="5243429" y="5161558"/>
            <a:ext cx="957363" cy="1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2"/>
          <p:cNvSpPr/>
          <p:nvPr/>
        </p:nvSpPr>
        <p:spPr>
          <a:xfrm>
            <a:off x="4860034" y="4940130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0" name="1"/>
          <p:cNvSpPr/>
          <p:nvPr/>
        </p:nvSpPr>
        <p:spPr>
          <a:xfrm>
            <a:off x="4860034" y="3812631"/>
            <a:ext cx="391355" cy="404042"/>
          </a:xfrm>
          <a:prstGeom prst="ellipse">
            <a:avLst/>
          </a:prstGeom>
          <a:solidFill>
            <a:srgbClr val="D3346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1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1" name="Line"/>
          <p:cNvSpPr/>
          <p:nvPr/>
        </p:nvSpPr>
        <p:spPr>
          <a:xfrm>
            <a:off x="5055711" y="4212553"/>
            <a:ext cx="1" cy="714579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Line"/>
          <p:cNvSpPr/>
          <p:nvPr/>
        </p:nvSpPr>
        <p:spPr>
          <a:xfrm>
            <a:off x="5243429" y="4085909"/>
            <a:ext cx="967869" cy="967868"/>
          </a:xfrm>
          <a:prstGeom prst="line">
            <a:avLst/>
          </a:prstGeom>
          <a:ln w="50800">
            <a:solidFill>
              <a:srgbClr val="EA8CA4"/>
            </a:solidFill>
            <a:miter/>
          </a:ln>
        </p:spPr>
        <p:txBody>
          <a:bodyPr lIns="45719" rIns="45719"/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21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Pattern p"/>
              <p:cNvSpPr txBox="1"/>
              <p:nvPr/>
            </p:nvSpPr>
            <p:spPr>
              <a:xfrm>
                <a:off x="7273018" y="2789115"/>
                <a:ext cx="1134219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Pattern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53" name="Pattern 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018" y="2789115"/>
                <a:ext cx="1134219" cy="736099"/>
              </a:xfrm>
              <a:prstGeom prst="rect">
                <a:avLst/>
              </a:prstGeom>
              <a:blipFill>
                <a:blip r:embed="rId3"/>
                <a:stretch>
                  <a:fillRect l="-9677" t="-91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ata Graph G"/>
              <p:cNvSpPr txBox="1"/>
              <p:nvPr/>
            </p:nvSpPr>
            <p:spPr>
              <a:xfrm>
                <a:off x="5561243" y="5394826"/>
                <a:ext cx="1660132" cy="7360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685800">
                  <a:lnSpc>
                    <a:spcPct val="90000"/>
                  </a:lnSpc>
                  <a:spcBef>
                    <a:spcPts val="700"/>
                  </a:spcBef>
                  <a:defRPr sz="2000">
                    <a:latin typeface="Museo 300 Regular"/>
                    <a:ea typeface="Museo 300 Regular"/>
                    <a:cs typeface="Museo 300 Regular"/>
                    <a:sym typeface="Museo 300 Regular"/>
                  </a:defRPr>
                </a:lvl1pPr>
              </a:lstStyle>
              <a:p>
                <a:r>
                  <a:rPr dirty="0"/>
                  <a:t>Data Graph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54" name="Data Graph 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3" y="5394826"/>
                <a:ext cx="1660132" cy="736099"/>
              </a:xfrm>
              <a:prstGeom prst="rect">
                <a:avLst/>
              </a:prstGeom>
              <a:blipFill>
                <a:blip r:embed="rId4"/>
                <a:stretch>
                  <a:fillRect l="-6593" t="-909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280E516-42C0-D2EA-BC3E-A6DE6B12E0D8}"/>
              </a:ext>
            </a:extLst>
          </p:cNvPr>
          <p:cNvSpPr txBox="1"/>
          <p:nvPr/>
        </p:nvSpPr>
        <p:spPr>
          <a:xfrm>
            <a:off x="571500" y="260603"/>
            <a:ext cx="806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Subgraph Isomorphism (Induced)</a:t>
            </a:r>
            <a:endParaRPr lang="en-HK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5CE2122B-CD7B-791E-892B-D86610660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600200"/>
                <a:ext cx="3826768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HK" dirty="0"/>
                  <a:t>A function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>
                    <a:solidFill>
                      <a:srgbClr val="0000FF"/>
                    </a:solidFill>
                  </a:rPr>
                  <a:t> </a:t>
                </a:r>
                <a:r>
                  <a:rPr lang="en-HK" dirty="0"/>
                  <a:t>is called a </a:t>
                </a:r>
                <a:r>
                  <a:rPr lang="en-HK" dirty="0">
                    <a:solidFill>
                      <a:srgbClr val="C00000"/>
                    </a:solidFill>
                  </a:rPr>
                  <a:t>homomorphism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for each edge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′)∈</m:t>
                    </m:r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, we have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’))∈</m:t>
                    </m:r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A homomorphism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is called </a:t>
                </a:r>
                <a:r>
                  <a:rPr lang="en-HK" dirty="0">
                    <a:solidFill>
                      <a:srgbClr val="C00000"/>
                    </a:solidFill>
                  </a:rPr>
                  <a:t>a subgraph isomorphism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is </a:t>
                </a:r>
                <a:r>
                  <a:rPr lang="en-HK" dirty="0">
                    <a:solidFill>
                      <a:srgbClr val="C00000"/>
                    </a:solidFill>
                  </a:rPr>
                  <a:t>injective</a:t>
                </a:r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never maps distinct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to the same node in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5CE2122B-CD7B-791E-892B-D8661066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3826768" cy="4530725"/>
              </a:xfrm>
              <a:prstGeom prst="rect">
                <a:avLst/>
              </a:prstGeom>
              <a:blipFill>
                <a:blip r:embed="rId5"/>
                <a:stretch>
                  <a:fillRect l="-2389" t="-2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7">
            <a:extLst>
              <a:ext uri="{FF2B5EF4-FFF2-40B4-BE49-F238E27FC236}">
                <a16:creationId xmlns:a16="http://schemas.microsoft.com/office/drawing/2014/main" id="{E5957BCD-B9FF-7E53-1AE4-31EA573FB98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32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155207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869" y="1221970"/>
            <a:ext cx="6026785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2800" b="1" spc="-10" dirty="0">
                <a:solidFill>
                  <a:srgbClr val="D924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Graphlets:</a:t>
            </a:r>
            <a:r>
              <a:rPr sz="2800" b="1" spc="-150" dirty="0">
                <a:solidFill>
                  <a:srgbClr val="D924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Rooted</a:t>
            </a:r>
            <a:r>
              <a:rPr sz="2800" b="1" spc="-135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sz="28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sz="2800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non-isomorphic</a:t>
            </a:r>
            <a:r>
              <a:rPr sz="2800" b="1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subgraphs</a:t>
            </a:r>
            <a:r>
              <a:rPr sz="28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47874" y="2396073"/>
            <a:ext cx="6336683" cy="3515435"/>
            <a:chOff x="1228725" y="2447925"/>
            <a:chExt cx="6781800" cy="37623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775" y="2447925"/>
              <a:ext cx="6762750" cy="3762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47775" y="3924300"/>
              <a:ext cx="266700" cy="257175"/>
            </a:xfrm>
            <a:custGeom>
              <a:avLst/>
              <a:gdLst/>
              <a:ahLst/>
              <a:cxnLst/>
              <a:rect l="l" t="t" r="r" b="b"/>
              <a:pathLst>
                <a:path w="266700" h="257175">
                  <a:moveTo>
                    <a:pt x="0" y="257175"/>
                  </a:moveTo>
                  <a:lnTo>
                    <a:pt x="266700" y="25717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01129" y="40576"/>
            <a:ext cx="20529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Przulj</a:t>
            </a:r>
            <a:r>
              <a:rPr sz="1200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200" i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orbel"/>
                <a:cs typeface="Corbel"/>
              </a:rPr>
              <a:t>al.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Bioinformatics</a:t>
            </a:r>
            <a:r>
              <a:rPr sz="12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rbel"/>
                <a:cs typeface="Corbel"/>
              </a:rPr>
              <a:t>2004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8246" y="6099987"/>
            <a:ext cx="776350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There</a:t>
            </a:r>
            <a:r>
              <a:rPr sz="20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2000" spc="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73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different</a:t>
            </a:r>
            <a:r>
              <a:rPr sz="2000" spc="26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graphlet</a:t>
            </a:r>
            <a:r>
              <a:rPr lang="en-US" sz="2000">
                <a:solidFill>
                  <a:srgbClr val="0000FF"/>
                </a:solidFill>
                <a:latin typeface="Arial"/>
                <a:cs typeface="Arial"/>
              </a:rPr>
              <a:t> of up to 5 nodes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319" y="4197416"/>
            <a:ext cx="1392555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Graphlet</a:t>
            </a:r>
            <a:r>
              <a:rPr sz="120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8000"/>
                </a:solidFill>
                <a:latin typeface="Arial"/>
                <a:cs typeface="Arial"/>
              </a:rPr>
              <a:t>id</a:t>
            </a:r>
            <a:r>
              <a:rPr sz="1200" spc="-105">
                <a:solidFill>
                  <a:srgbClr val="008000"/>
                </a:solidFill>
                <a:latin typeface="Arial"/>
                <a:cs typeface="Arial"/>
              </a:rPr>
              <a:t> </a:t>
            </a:r>
            <a:br>
              <a:rPr lang="en-US" sz="1200" spc="-105">
                <a:solidFill>
                  <a:srgbClr val="008000"/>
                </a:solidFill>
                <a:latin typeface="Arial"/>
                <a:cs typeface="Arial"/>
              </a:rPr>
            </a:br>
            <a:r>
              <a:rPr sz="1200" spc="-10">
                <a:solidFill>
                  <a:srgbClr val="008000"/>
                </a:solidFill>
                <a:latin typeface="Arial"/>
                <a:cs typeface="Arial"/>
              </a:rPr>
              <a:t>(Root</a:t>
            </a:r>
            <a:r>
              <a:rPr lang="en-US" sz="1200" spc="-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200" spc="-2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12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Cambria Math"/>
                <a:cs typeface="Cambria Math"/>
              </a:rPr>
              <a:t>𝑢</a:t>
            </a:r>
            <a:r>
              <a:rPr sz="1200" spc="-25" dirty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E997D5-4F6A-A264-5988-2AAA1E404336}"/>
              </a:ext>
            </a:extLst>
          </p:cNvPr>
          <p:cNvGrpSpPr/>
          <p:nvPr/>
        </p:nvGrpSpPr>
        <p:grpSpPr>
          <a:xfrm>
            <a:off x="6387241" y="496736"/>
            <a:ext cx="2371725" cy="1958340"/>
            <a:chOff x="6387241" y="496736"/>
            <a:chExt cx="2371725" cy="1958340"/>
          </a:xfrm>
        </p:grpSpPr>
        <p:grpSp>
          <p:nvGrpSpPr>
            <p:cNvPr id="10" name="object 10"/>
            <p:cNvGrpSpPr/>
            <p:nvPr/>
          </p:nvGrpSpPr>
          <p:grpSpPr>
            <a:xfrm>
              <a:off x="6625366" y="645707"/>
              <a:ext cx="1851660" cy="1152525"/>
              <a:chOff x="6877113" y="1257363"/>
              <a:chExt cx="1851660" cy="1152525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6891401" y="1271650"/>
                <a:ext cx="1823085" cy="1005840"/>
              </a:xfrm>
              <a:custGeom>
                <a:avLst/>
                <a:gdLst/>
                <a:ahLst/>
                <a:cxnLst/>
                <a:rect l="l" t="t" r="r" b="b"/>
                <a:pathLst>
                  <a:path w="1823084" h="1005839">
                    <a:moveTo>
                      <a:pt x="0" y="381000"/>
                    </a:moveTo>
                    <a:lnTo>
                      <a:pt x="602615" y="889381"/>
                    </a:lnTo>
                  </a:path>
                  <a:path w="1823084" h="1005839">
                    <a:moveTo>
                      <a:pt x="704850" y="994790"/>
                    </a:moveTo>
                    <a:lnTo>
                      <a:pt x="913638" y="38100"/>
                    </a:lnTo>
                  </a:path>
                  <a:path w="1823084" h="1005839">
                    <a:moveTo>
                      <a:pt x="1390650" y="552831"/>
                    </a:moveTo>
                    <a:lnTo>
                      <a:pt x="1822830" y="552450"/>
                    </a:lnTo>
                  </a:path>
                  <a:path w="1823084" h="1005839">
                    <a:moveTo>
                      <a:pt x="1336421" y="591058"/>
                    </a:moveTo>
                    <a:lnTo>
                      <a:pt x="914400" y="0"/>
                    </a:lnTo>
                  </a:path>
                  <a:path w="1823084" h="1005839">
                    <a:moveTo>
                      <a:pt x="704850" y="1005839"/>
                    </a:moveTo>
                    <a:lnTo>
                      <a:pt x="1230756" y="695325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7453376" y="2119375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147574" y="0"/>
                    </a:moveTo>
                    <a:lnTo>
                      <a:pt x="100917" y="7275"/>
                    </a:lnTo>
                    <a:lnTo>
                      <a:pt x="60405" y="27541"/>
                    </a:lnTo>
                    <a:lnTo>
                      <a:pt x="28464" y="58457"/>
                    </a:lnTo>
                    <a:lnTo>
                      <a:pt x="7520" y="97682"/>
                    </a:lnTo>
                    <a:lnTo>
                      <a:pt x="0" y="142875"/>
                    </a:lnTo>
                    <a:lnTo>
                      <a:pt x="7520" y="188018"/>
                    </a:lnTo>
                    <a:lnTo>
                      <a:pt x="28464" y="227237"/>
                    </a:lnTo>
                    <a:lnTo>
                      <a:pt x="60405" y="258171"/>
                    </a:lnTo>
                    <a:lnTo>
                      <a:pt x="100917" y="278462"/>
                    </a:lnTo>
                    <a:lnTo>
                      <a:pt x="147574" y="285750"/>
                    </a:lnTo>
                    <a:lnTo>
                      <a:pt x="194243" y="278462"/>
                    </a:lnTo>
                    <a:lnTo>
                      <a:pt x="234787" y="258171"/>
                    </a:lnTo>
                    <a:lnTo>
                      <a:pt x="266766" y="227237"/>
                    </a:lnTo>
                    <a:lnTo>
                      <a:pt x="287741" y="188018"/>
                    </a:lnTo>
                    <a:lnTo>
                      <a:pt x="295275" y="142875"/>
                    </a:lnTo>
                    <a:lnTo>
                      <a:pt x="287741" y="97682"/>
                    </a:lnTo>
                    <a:lnTo>
                      <a:pt x="266766" y="58457"/>
                    </a:lnTo>
                    <a:lnTo>
                      <a:pt x="234787" y="27541"/>
                    </a:lnTo>
                    <a:lnTo>
                      <a:pt x="194243" y="7275"/>
                    </a:lnTo>
                    <a:lnTo>
                      <a:pt x="14757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7453376" y="2119375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0" y="142875"/>
                    </a:moveTo>
                    <a:lnTo>
                      <a:pt x="7520" y="97682"/>
                    </a:lnTo>
                    <a:lnTo>
                      <a:pt x="28464" y="58457"/>
                    </a:lnTo>
                    <a:lnTo>
                      <a:pt x="60405" y="27541"/>
                    </a:lnTo>
                    <a:lnTo>
                      <a:pt x="100917" y="7275"/>
                    </a:lnTo>
                    <a:lnTo>
                      <a:pt x="147574" y="0"/>
                    </a:lnTo>
                    <a:lnTo>
                      <a:pt x="194243" y="7275"/>
                    </a:lnTo>
                    <a:lnTo>
                      <a:pt x="234787" y="27541"/>
                    </a:lnTo>
                    <a:lnTo>
                      <a:pt x="266766" y="58457"/>
                    </a:lnTo>
                    <a:lnTo>
                      <a:pt x="287741" y="97682"/>
                    </a:lnTo>
                    <a:lnTo>
                      <a:pt x="295275" y="142875"/>
                    </a:lnTo>
                    <a:lnTo>
                      <a:pt x="287741" y="188018"/>
                    </a:lnTo>
                    <a:lnTo>
                      <a:pt x="266766" y="227237"/>
                    </a:lnTo>
                    <a:lnTo>
                      <a:pt x="234787" y="258171"/>
                    </a:lnTo>
                    <a:lnTo>
                      <a:pt x="194243" y="278462"/>
                    </a:lnTo>
                    <a:lnTo>
                      <a:pt x="147574" y="285750"/>
                    </a:lnTo>
                    <a:lnTo>
                      <a:pt x="100917" y="278462"/>
                    </a:lnTo>
                    <a:lnTo>
                      <a:pt x="60405" y="258171"/>
                    </a:lnTo>
                    <a:lnTo>
                      <a:pt x="28464" y="227237"/>
                    </a:lnTo>
                    <a:lnTo>
                      <a:pt x="7520" y="188018"/>
                    </a:lnTo>
                    <a:lnTo>
                      <a:pt x="0" y="142875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7253063" y="1491146"/>
              <a:ext cx="1911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6387241" y="788582"/>
              <a:ext cx="304800" cy="304800"/>
              <a:chOff x="6638988" y="1400238"/>
              <a:chExt cx="304800" cy="30480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643751" y="1405000"/>
                <a:ext cx="295275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95275">
                    <a:moveTo>
                      <a:pt x="147574" y="0"/>
                    </a:moveTo>
                    <a:lnTo>
                      <a:pt x="100917" y="7520"/>
                    </a:lnTo>
                    <a:lnTo>
                      <a:pt x="60405" y="28464"/>
                    </a:lnTo>
                    <a:lnTo>
                      <a:pt x="28464" y="60405"/>
                    </a:lnTo>
                    <a:lnTo>
                      <a:pt x="7520" y="100917"/>
                    </a:lnTo>
                    <a:lnTo>
                      <a:pt x="0" y="147574"/>
                    </a:lnTo>
                    <a:lnTo>
                      <a:pt x="7520" y="194243"/>
                    </a:lnTo>
                    <a:lnTo>
                      <a:pt x="28464" y="234787"/>
                    </a:lnTo>
                    <a:lnTo>
                      <a:pt x="60405" y="266766"/>
                    </a:lnTo>
                    <a:lnTo>
                      <a:pt x="100917" y="287741"/>
                    </a:lnTo>
                    <a:lnTo>
                      <a:pt x="147574" y="295275"/>
                    </a:lnTo>
                    <a:lnTo>
                      <a:pt x="194243" y="287741"/>
                    </a:lnTo>
                    <a:lnTo>
                      <a:pt x="234787" y="266766"/>
                    </a:lnTo>
                    <a:lnTo>
                      <a:pt x="266766" y="234787"/>
                    </a:lnTo>
                    <a:lnTo>
                      <a:pt x="287741" y="194243"/>
                    </a:lnTo>
                    <a:lnTo>
                      <a:pt x="295275" y="147574"/>
                    </a:lnTo>
                    <a:lnTo>
                      <a:pt x="287741" y="100917"/>
                    </a:lnTo>
                    <a:lnTo>
                      <a:pt x="266766" y="60405"/>
                    </a:lnTo>
                    <a:lnTo>
                      <a:pt x="234787" y="28464"/>
                    </a:lnTo>
                    <a:lnTo>
                      <a:pt x="194243" y="7520"/>
                    </a:lnTo>
                    <a:lnTo>
                      <a:pt x="14757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643751" y="1405000"/>
                <a:ext cx="295275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95275">
                    <a:moveTo>
                      <a:pt x="0" y="147574"/>
                    </a:moveTo>
                    <a:lnTo>
                      <a:pt x="7520" y="100917"/>
                    </a:lnTo>
                    <a:lnTo>
                      <a:pt x="28464" y="60405"/>
                    </a:lnTo>
                    <a:lnTo>
                      <a:pt x="60405" y="28464"/>
                    </a:lnTo>
                    <a:lnTo>
                      <a:pt x="100917" y="7520"/>
                    </a:lnTo>
                    <a:lnTo>
                      <a:pt x="147574" y="0"/>
                    </a:lnTo>
                    <a:lnTo>
                      <a:pt x="194243" y="7520"/>
                    </a:lnTo>
                    <a:lnTo>
                      <a:pt x="234787" y="28464"/>
                    </a:lnTo>
                    <a:lnTo>
                      <a:pt x="266766" y="60405"/>
                    </a:lnTo>
                    <a:lnTo>
                      <a:pt x="287741" y="100917"/>
                    </a:lnTo>
                    <a:lnTo>
                      <a:pt x="295275" y="147574"/>
                    </a:lnTo>
                    <a:lnTo>
                      <a:pt x="287741" y="194243"/>
                    </a:lnTo>
                    <a:lnTo>
                      <a:pt x="266766" y="234787"/>
                    </a:lnTo>
                    <a:lnTo>
                      <a:pt x="234787" y="266766"/>
                    </a:lnTo>
                    <a:lnTo>
                      <a:pt x="194243" y="287741"/>
                    </a:lnTo>
                    <a:lnTo>
                      <a:pt x="147574" y="295275"/>
                    </a:lnTo>
                    <a:lnTo>
                      <a:pt x="100917" y="287741"/>
                    </a:lnTo>
                    <a:lnTo>
                      <a:pt x="60405" y="266766"/>
                    </a:lnTo>
                    <a:lnTo>
                      <a:pt x="28464" y="234787"/>
                    </a:lnTo>
                    <a:lnTo>
                      <a:pt x="7520" y="194243"/>
                    </a:lnTo>
                    <a:lnTo>
                      <a:pt x="0" y="147574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6449661" y="778930"/>
              <a:ext cx="1784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7406416" y="512357"/>
              <a:ext cx="304800" cy="295275"/>
              <a:chOff x="7658163" y="1124013"/>
              <a:chExt cx="304800" cy="29527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7662926" y="1128775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147574" y="0"/>
                    </a:moveTo>
                    <a:lnTo>
                      <a:pt x="100917" y="7275"/>
                    </a:lnTo>
                    <a:lnTo>
                      <a:pt x="60405" y="27541"/>
                    </a:lnTo>
                    <a:lnTo>
                      <a:pt x="28464" y="58457"/>
                    </a:lnTo>
                    <a:lnTo>
                      <a:pt x="7520" y="97682"/>
                    </a:lnTo>
                    <a:lnTo>
                      <a:pt x="0" y="142875"/>
                    </a:lnTo>
                    <a:lnTo>
                      <a:pt x="7520" y="188018"/>
                    </a:lnTo>
                    <a:lnTo>
                      <a:pt x="28464" y="227237"/>
                    </a:lnTo>
                    <a:lnTo>
                      <a:pt x="60405" y="258171"/>
                    </a:lnTo>
                    <a:lnTo>
                      <a:pt x="100917" y="278462"/>
                    </a:lnTo>
                    <a:lnTo>
                      <a:pt x="147574" y="285750"/>
                    </a:lnTo>
                    <a:lnTo>
                      <a:pt x="194243" y="278462"/>
                    </a:lnTo>
                    <a:lnTo>
                      <a:pt x="234787" y="258171"/>
                    </a:lnTo>
                    <a:lnTo>
                      <a:pt x="266766" y="227237"/>
                    </a:lnTo>
                    <a:lnTo>
                      <a:pt x="287741" y="188018"/>
                    </a:lnTo>
                    <a:lnTo>
                      <a:pt x="295275" y="142875"/>
                    </a:lnTo>
                    <a:lnTo>
                      <a:pt x="287741" y="97682"/>
                    </a:lnTo>
                    <a:lnTo>
                      <a:pt x="266766" y="58457"/>
                    </a:lnTo>
                    <a:lnTo>
                      <a:pt x="234787" y="27541"/>
                    </a:lnTo>
                    <a:lnTo>
                      <a:pt x="194243" y="7275"/>
                    </a:lnTo>
                    <a:lnTo>
                      <a:pt x="14757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7662926" y="1128775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0" y="142875"/>
                    </a:moveTo>
                    <a:lnTo>
                      <a:pt x="7520" y="97682"/>
                    </a:lnTo>
                    <a:lnTo>
                      <a:pt x="28464" y="58457"/>
                    </a:lnTo>
                    <a:lnTo>
                      <a:pt x="60405" y="27541"/>
                    </a:lnTo>
                    <a:lnTo>
                      <a:pt x="100917" y="7275"/>
                    </a:lnTo>
                    <a:lnTo>
                      <a:pt x="147574" y="0"/>
                    </a:lnTo>
                    <a:lnTo>
                      <a:pt x="194243" y="7275"/>
                    </a:lnTo>
                    <a:lnTo>
                      <a:pt x="234787" y="27541"/>
                    </a:lnTo>
                    <a:lnTo>
                      <a:pt x="266766" y="58457"/>
                    </a:lnTo>
                    <a:lnTo>
                      <a:pt x="287741" y="97682"/>
                    </a:lnTo>
                    <a:lnTo>
                      <a:pt x="295275" y="142875"/>
                    </a:lnTo>
                    <a:lnTo>
                      <a:pt x="287741" y="188018"/>
                    </a:lnTo>
                    <a:lnTo>
                      <a:pt x="266766" y="227237"/>
                    </a:lnTo>
                    <a:lnTo>
                      <a:pt x="234787" y="258171"/>
                    </a:lnTo>
                    <a:lnTo>
                      <a:pt x="194243" y="278462"/>
                    </a:lnTo>
                    <a:lnTo>
                      <a:pt x="147574" y="285750"/>
                    </a:lnTo>
                    <a:lnTo>
                      <a:pt x="100917" y="278462"/>
                    </a:lnTo>
                    <a:lnTo>
                      <a:pt x="60405" y="258171"/>
                    </a:lnTo>
                    <a:lnTo>
                      <a:pt x="28464" y="227237"/>
                    </a:lnTo>
                    <a:lnTo>
                      <a:pt x="7520" y="188018"/>
                    </a:lnTo>
                    <a:lnTo>
                      <a:pt x="0" y="142875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7471758" y="496736"/>
              <a:ext cx="1784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7825516" y="1102907"/>
              <a:ext cx="304800" cy="295275"/>
              <a:chOff x="8077263" y="1714563"/>
              <a:chExt cx="304800" cy="29527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082026" y="1719326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147574" y="0"/>
                    </a:moveTo>
                    <a:lnTo>
                      <a:pt x="100917" y="7275"/>
                    </a:lnTo>
                    <a:lnTo>
                      <a:pt x="60405" y="27541"/>
                    </a:lnTo>
                    <a:lnTo>
                      <a:pt x="28464" y="58457"/>
                    </a:lnTo>
                    <a:lnTo>
                      <a:pt x="7520" y="97682"/>
                    </a:lnTo>
                    <a:lnTo>
                      <a:pt x="0" y="142875"/>
                    </a:lnTo>
                    <a:lnTo>
                      <a:pt x="7520" y="188018"/>
                    </a:lnTo>
                    <a:lnTo>
                      <a:pt x="28464" y="227237"/>
                    </a:lnTo>
                    <a:lnTo>
                      <a:pt x="60405" y="258171"/>
                    </a:lnTo>
                    <a:lnTo>
                      <a:pt x="100917" y="278462"/>
                    </a:lnTo>
                    <a:lnTo>
                      <a:pt x="147574" y="285750"/>
                    </a:lnTo>
                    <a:lnTo>
                      <a:pt x="194243" y="278462"/>
                    </a:lnTo>
                    <a:lnTo>
                      <a:pt x="234787" y="258171"/>
                    </a:lnTo>
                    <a:lnTo>
                      <a:pt x="266766" y="227237"/>
                    </a:lnTo>
                    <a:lnTo>
                      <a:pt x="287741" y="188018"/>
                    </a:lnTo>
                    <a:lnTo>
                      <a:pt x="295275" y="142875"/>
                    </a:lnTo>
                    <a:lnTo>
                      <a:pt x="287741" y="97682"/>
                    </a:lnTo>
                    <a:lnTo>
                      <a:pt x="266766" y="58457"/>
                    </a:lnTo>
                    <a:lnTo>
                      <a:pt x="234787" y="27541"/>
                    </a:lnTo>
                    <a:lnTo>
                      <a:pt x="194243" y="7275"/>
                    </a:lnTo>
                    <a:lnTo>
                      <a:pt x="147574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8082026" y="1719326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0" y="142875"/>
                    </a:moveTo>
                    <a:lnTo>
                      <a:pt x="7520" y="97682"/>
                    </a:lnTo>
                    <a:lnTo>
                      <a:pt x="28464" y="58457"/>
                    </a:lnTo>
                    <a:lnTo>
                      <a:pt x="60405" y="27541"/>
                    </a:lnTo>
                    <a:lnTo>
                      <a:pt x="100917" y="7275"/>
                    </a:lnTo>
                    <a:lnTo>
                      <a:pt x="147574" y="0"/>
                    </a:lnTo>
                    <a:lnTo>
                      <a:pt x="194243" y="7275"/>
                    </a:lnTo>
                    <a:lnTo>
                      <a:pt x="234787" y="27541"/>
                    </a:lnTo>
                    <a:lnTo>
                      <a:pt x="266766" y="58457"/>
                    </a:lnTo>
                    <a:lnTo>
                      <a:pt x="287741" y="97682"/>
                    </a:lnTo>
                    <a:lnTo>
                      <a:pt x="295275" y="142875"/>
                    </a:lnTo>
                    <a:lnTo>
                      <a:pt x="287741" y="188018"/>
                    </a:lnTo>
                    <a:lnTo>
                      <a:pt x="266766" y="227237"/>
                    </a:lnTo>
                    <a:lnTo>
                      <a:pt x="234787" y="258171"/>
                    </a:lnTo>
                    <a:lnTo>
                      <a:pt x="194243" y="278462"/>
                    </a:lnTo>
                    <a:lnTo>
                      <a:pt x="147574" y="285750"/>
                    </a:lnTo>
                    <a:lnTo>
                      <a:pt x="100917" y="278462"/>
                    </a:lnTo>
                    <a:lnTo>
                      <a:pt x="60405" y="258171"/>
                    </a:lnTo>
                    <a:lnTo>
                      <a:pt x="28464" y="227237"/>
                    </a:lnTo>
                    <a:lnTo>
                      <a:pt x="7520" y="188018"/>
                    </a:lnTo>
                    <a:lnTo>
                      <a:pt x="0" y="142875"/>
                    </a:lnTo>
                    <a:close/>
                  </a:path>
                </a:pathLst>
              </a:custGeom>
              <a:ln w="9525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7903811" y="1088556"/>
              <a:ext cx="15684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0" dirty="0">
                  <a:solidFill>
                    <a:srgbClr val="FFFFFF"/>
                  </a:solidFill>
                  <a:latin typeface="Cambria Math"/>
                  <a:cs typeface="Cambria Math"/>
                </a:rPr>
                <a:t>𝑢</a:t>
              </a:r>
              <a:endParaRPr sz="1800">
                <a:latin typeface="Cambria Math"/>
                <a:cs typeface="Cambria Math"/>
              </a:endParaRPr>
            </a:p>
          </p:txBody>
        </p:sp>
        <p:grpSp>
          <p:nvGrpSpPr>
            <p:cNvPr id="27" name="object 27"/>
            <p:cNvGrpSpPr/>
            <p:nvPr/>
          </p:nvGrpSpPr>
          <p:grpSpPr>
            <a:xfrm>
              <a:off x="8454166" y="1064807"/>
              <a:ext cx="304800" cy="295275"/>
              <a:chOff x="8705913" y="1676463"/>
              <a:chExt cx="304800" cy="295275"/>
            </a:xfrm>
          </p:grpSpPr>
          <p:sp>
            <p:nvSpPr>
              <p:cNvPr id="28" name="object 28"/>
              <p:cNvSpPr/>
              <p:nvPr/>
            </p:nvSpPr>
            <p:spPr>
              <a:xfrm>
                <a:off x="8710676" y="1681226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147574" y="0"/>
                    </a:moveTo>
                    <a:lnTo>
                      <a:pt x="100917" y="7275"/>
                    </a:lnTo>
                    <a:lnTo>
                      <a:pt x="60405" y="27541"/>
                    </a:lnTo>
                    <a:lnTo>
                      <a:pt x="28464" y="58457"/>
                    </a:lnTo>
                    <a:lnTo>
                      <a:pt x="7520" y="97682"/>
                    </a:lnTo>
                    <a:lnTo>
                      <a:pt x="0" y="142875"/>
                    </a:lnTo>
                    <a:lnTo>
                      <a:pt x="7520" y="188018"/>
                    </a:lnTo>
                    <a:lnTo>
                      <a:pt x="28464" y="227237"/>
                    </a:lnTo>
                    <a:lnTo>
                      <a:pt x="60405" y="258171"/>
                    </a:lnTo>
                    <a:lnTo>
                      <a:pt x="100917" y="278462"/>
                    </a:lnTo>
                    <a:lnTo>
                      <a:pt x="147574" y="285750"/>
                    </a:lnTo>
                    <a:lnTo>
                      <a:pt x="194243" y="278462"/>
                    </a:lnTo>
                    <a:lnTo>
                      <a:pt x="234787" y="258171"/>
                    </a:lnTo>
                    <a:lnTo>
                      <a:pt x="266766" y="227237"/>
                    </a:lnTo>
                    <a:lnTo>
                      <a:pt x="287741" y="188018"/>
                    </a:lnTo>
                    <a:lnTo>
                      <a:pt x="295275" y="142875"/>
                    </a:lnTo>
                    <a:lnTo>
                      <a:pt x="287741" y="97682"/>
                    </a:lnTo>
                    <a:lnTo>
                      <a:pt x="266766" y="58457"/>
                    </a:lnTo>
                    <a:lnTo>
                      <a:pt x="234787" y="27541"/>
                    </a:lnTo>
                    <a:lnTo>
                      <a:pt x="194243" y="7275"/>
                    </a:lnTo>
                    <a:lnTo>
                      <a:pt x="14757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8710676" y="1681226"/>
                <a:ext cx="2952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0">
                    <a:moveTo>
                      <a:pt x="0" y="142875"/>
                    </a:moveTo>
                    <a:lnTo>
                      <a:pt x="7520" y="97682"/>
                    </a:lnTo>
                    <a:lnTo>
                      <a:pt x="28464" y="58457"/>
                    </a:lnTo>
                    <a:lnTo>
                      <a:pt x="60405" y="27541"/>
                    </a:lnTo>
                    <a:lnTo>
                      <a:pt x="100917" y="7275"/>
                    </a:lnTo>
                    <a:lnTo>
                      <a:pt x="147574" y="0"/>
                    </a:lnTo>
                    <a:lnTo>
                      <a:pt x="194243" y="7275"/>
                    </a:lnTo>
                    <a:lnTo>
                      <a:pt x="234787" y="27541"/>
                    </a:lnTo>
                    <a:lnTo>
                      <a:pt x="266766" y="58457"/>
                    </a:lnTo>
                    <a:lnTo>
                      <a:pt x="287741" y="97682"/>
                    </a:lnTo>
                    <a:lnTo>
                      <a:pt x="295275" y="142875"/>
                    </a:lnTo>
                    <a:lnTo>
                      <a:pt x="287741" y="188018"/>
                    </a:lnTo>
                    <a:lnTo>
                      <a:pt x="266766" y="227237"/>
                    </a:lnTo>
                    <a:lnTo>
                      <a:pt x="234787" y="258171"/>
                    </a:lnTo>
                    <a:lnTo>
                      <a:pt x="194243" y="278462"/>
                    </a:lnTo>
                    <a:lnTo>
                      <a:pt x="147574" y="285750"/>
                    </a:lnTo>
                    <a:lnTo>
                      <a:pt x="100917" y="278462"/>
                    </a:lnTo>
                    <a:lnTo>
                      <a:pt x="60405" y="258171"/>
                    </a:lnTo>
                    <a:lnTo>
                      <a:pt x="28464" y="227237"/>
                    </a:lnTo>
                    <a:lnTo>
                      <a:pt x="7520" y="188018"/>
                    </a:lnTo>
                    <a:lnTo>
                      <a:pt x="0" y="142875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8522429" y="1054647"/>
              <a:ext cx="1784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655654" y="1573061"/>
              <a:ext cx="972185" cy="88201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marR="5080">
                <a:lnSpc>
                  <a:spcPct val="100600"/>
                </a:lnSpc>
                <a:spcBef>
                  <a:spcPts val="114"/>
                </a:spcBef>
              </a:pPr>
              <a:r>
                <a:rPr sz="1400" dirty="0">
                  <a:solidFill>
                    <a:srgbClr val="008000"/>
                  </a:solidFill>
                  <a:latin typeface="Cambria Math"/>
                  <a:cs typeface="Cambria Math"/>
                </a:rPr>
                <a:t>𝑢</a:t>
              </a:r>
              <a:r>
                <a:rPr sz="1400" spc="75" dirty="0">
                  <a:solidFill>
                    <a:srgbClr val="008000"/>
                  </a:solidFill>
                  <a:latin typeface="Cambria Math"/>
                  <a:cs typeface="Cambria Math"/>
                </a:rPr>
                <a:t> </a:t>
              </a:r>
              <a:r>
                <a:rPr sz="1400" spc="-25" dirty="0">
                  <a:solidFill>
                    <a:srgbClr val="008000"/>
                  </a:solidFill>
                  <a:latin typeface="Arial"/>
                  <a:cs typeface="Arial"/>
                </a:rPr>
                <a:t>has </a:t>
              </a:r>
              <a:r>
                <a:rPr sz="1400" spc="-10" dirty="0">
                  <a:solidFill>
                    <a:srgbClr val="008000"/>
                  </a:solidFill>
                  <a:latin typeface="Arial"/>
                  <a:cs typeface="Arial"/>
                </a:rPr>
                <a:t>graphlets:</a:t>
              </a:r>
              <a:r>
                <a:rPr sz="1400" spc="50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008000"/>
                  </a:solidFill>
                  <a:latin typeface="Arial"/>
                  <a:cs typeface="Arial"/>
                </a:rPr>
                <a:t>0,</a:t>
              </a:r>
              <a:r>
                <a:rPr sz="1400" spc="1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008000"/>
                  </a:solidFill>
                  <a:latin typeface="Arial"/>
                  <a:cs typeface="Arial"/>
                </a:rPr>
                <a:t>1,</a:t>
              </a:r>
              <a:r>
                <a:rPr sz="1400" spc="-8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008000"/>
                  </a:solidFill>
                  <a:latin typeface="Arial"/>
                  <a:cs typeface="Arial"/>
                </a:rPr>
                <a:t>2,</a:t>
              </a:r>
              <a:r>
                <a:rPr sz="1400" spc="15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008000"/>
                  </a:solidFill>
                  <a:latin typeface="Arial"/>
                  <a:cs typeface="Arial"/>
                </a:rPr>
                <a:t>3, </a:t>
              </a:r>
              <a:r>
                <a:rPr sz="1400" spc="-35" dirty="0">
                  <a:solidFill>
                    <a:srgbClr val="008000"/>
                  </a:solidFill>
                  <a:latin typeface="Arial"/>
                  <a:cs typeface="Arial"/>
                </a:rPr>
                <a:t>5,</a:t>
              </a:r>
              <a:endParaRPr sz="1400">
                <a:latin typeface="Arial"/>
                <a:cs typeface="Arial"/>
              </a:endParaRPr>
            </a:p>
            <a:p>
              <a:pPr marL="12700">
                <a:lnSpc>
                  <a:spcPts val="1650"/>
                </a:lnSpc>
              </a:pPr>
              <a:r>
                <a:rPr sz="1400" dirty="0">
                  <a:solidFill>
                    <a:srgbClr val="008000"/>
                  </a:solidFill>
                  <a:latin typeface="Arial"/>
                  <a:cs typeface="Arial"/>
                </a:rPr>
                <a:t>10,</a:t>
              </a:r>
              <a:r>
                <a:rPr sz="1400" spc="-7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008000"/>
                  </a:solidFill>
                  <a:latin typeface="Arial"/>
                  <a:cs typeface="Arial"/>
                </a:rPr>
                <a:t>11,</a:t>
              </a:r>
              <a:r>
                <a:rPr sz="1400" spc="-7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400" spc="-50" dirty="0">
                  <a:solidFill>
                    <a:srgbClr val="008000"/>
                  </a:solidFill>
                  <a:latin typeface="Arial"/>
                  <a:cs typeface="Arial"/>
                </a:rPr>
                <a:t>…</a:t>
              </a:r>
              <a:endParaRPr sz="1400">
                <a:latin typeface="Arial"/>
                <a:cs typeface="Arial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0869" y="2649941"/>
            <a:ext cx="1214755" cy="77905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1275" marR="5080" indent="-28575">
              <a:lnSpc>
                <a:spcPts val="1430"/>
              </a:lnSpc>
              <a:spcBef>
                <a:spcPts val="155"/>
              </a:spcBef>
            </a:pP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Take</a:t>
            </a: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nodes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1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2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>
                <a:solidFill>
                  <a:srgbClr val="FF0000"/>
                </a:solidFill>
                <a:latin typeface="Arial"/>
                <a:cs typeface="Arial"/>
              </a:rPr>
              <a:t>edges</a:t>
            </a:r>
            <a:r>
              <a:rPr lang="en-US" sz="12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HK" sz="1200">
                <a:solidFill>
                  <a:srgbClr val="FF0000"/>
                </a:solidFill>
                <a:latin typeface="Arial"/>
                <a:cs typeface="Arial"/>
              </a:rPr>
              <a:t>between</a:t>
            </a:r>
            <a:r>
              <a:rPr lang="en-HK" sz="1200" spc="-10">
                <a:solidFill>
                  <a:srgbClr val="FF0000"/>
                </a:solidFill>
                <a:latin typeface="Arial"/>
                <a:cs typeface="Arial"/>
              </a:rPr>
              <a:t> them.</a:t>
            </a:r>
            <a:endParaRPr lang="en-HK" sz="1200">
              <a:latin typeface="Arial"/>
              <a:cs typeface="Arial"/>
            </a:endParaRPr>
          </a:p>
          <a:p>
            <a:pPr marL="41275" marR="5080" indent="-28575">
              <a:lnSpc>
                <a:spcPts val="1430"/>
              </a:lnSpc>
              <a:spcBef>
                <a:spcPts val="155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D1734-419E-BED6-9783-D5F4713CA39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Features: Graphlets</a:t>
            </a:r>
            <a:endParaRPr lang="en-HK" sz="4000"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BD541AF6-E178-C2FC-4D59-BC6AAE48E29B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0424649-363F-8998-F160-6202383A011E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Features: Graphlets</a:t>
            </a:r>
            <a:endParaRPr lang="en-HK" sz="40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DE3C28-3BC4-D09B-74EA-8A6FC147B784}"/>
              </a:ext>
            </a:extLst>
          </p:cNvPr>
          <p:cNvGrpSpPr/>
          <p:nvPr/>
        </p:nvGrpSpPr>
        <p:grpSpPr>
          <a:xfrm>
            <a:off x="571500" y="1124969"/>
            <a:ext cx="8186738" cy="5472428"/>
            <a:chOff x="571500" y="1124968"/>
            <a:chExt cx="8186737" cy="54724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509" y="4786422"/>
              <a:ext cx="2025643" cy="1637790"/>
            </a:xfrm>
            <a:prstGeom prst="rect">
              <a:avLst/>
            </a:prstGeom>
          </p:spPr>
        </p:pic>
        <p:grpSp>
          <p:nvGrpSpPr>
            <p:cNvPr id="12" name="object 12"/>
            <p:cNvGrpSpPr/>
            <p:nvPr/>
          </p:nvGrpSpPr>
          <p:grpSpPr>
            <a:xfrm>
              <a:off x="4414837" y="4778119"/>
              <a:ext cx="1343024" cy="1819274"/>
              <a:chOff x="4457700" y="5000622"/>
              <a:chExt cx="1343025" cy="181927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4457700" y="5000622"/>
                <a:ext cx="1343025" cy="1819275"/>
              </a:xfrm>
              <a:custGeom>
                <a:avLst/>
                <a:gdLst/>
                <a:ahLst/>
                <a:cxnLst/>
                <a:rect l="l" t="t" r="r" b="b"/>
                <a:pathLst>
                  <a:path w="1343025" h="1819275">
                    <a:moveTo>
                      <a:pt x="1342954" y="0"/>
                    </a:moveTo>
                    <a:lnTo>
                      <a:pt x="0" y="0"/>
                    </a:lnTo>
                    <a:lnTo>
                      <a:pt x="0" y="1819275"/>
                    </a:lnTo>
                    <a:lnTo>
                      <a:pt x="1342954" y="1819275"/>
                    </a:lnTo>
                    <a:lnTo>
                      <a:pt x="134295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00398" y="5000623"/>
                <a:ext cx="1137913" cy="1646094"/>
              </a:xfrm>
              <a:prstGeom prst="rect">
                <a:avLst/>
              </a:prstGeom>
            </p:spPr>
          </p:pic>
        </p:grpSp>
        <p:sp>
          <p:nvSpPr>
            <p:cNvPr id="3" name="object 3"/>
            <p:cNvSpPr txBox="1"/>
            <p:nvPr/>
          </p:nvSpPr>
          <p:spPr>
            <a:xfrm>
              <a:off x="571500" y="1124968"/>
              <a:ext cx="7387589" cy="16351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36550" marR="5080" indent="-324485">
                <a:lnSpc>
                  <a:spcPct val="100000"/>
                </a:lnSpc>
                <a:spcBef>
                  <a:spcPts val="130"/>
                </a:spcBef>
                <a:buClr>
                  <a:srgbClr val="EFAC00"/>
                </a:buClr>
                <a:buSzPct val="79687"/>
                <a:buFont typeface="Cambria"/>
                <a:buChar char="◾"/>
                <a:tabLst>
                  <a:tab pos="336550" algn="l"/>
                  <a:tab pos="337185" algn="l"/>
                </a:tabLst>
              </a:pPr>
              <a:r>
                <a:rPr sz="3200" b="1" spc="-10" dirty="0">
                  <a:solidFill>
                    <a:srgbClr val="0000FF"/>
                  </a:solidFill>
                  <a:latin typeface="Calibri"/>
                  <a:cs typeface="Calibri"/>
                </a:rPr>
                <a:t>Graphlet</a:t>
              </a:r>
              <a:r>
                <a:rPr sz="3200" b="1" spc="-185" dirty="0">
                  <a:solidFill>
                    <a:srgbClr val="0000FF"/>
                  </a:solidFill>
                  <a:latin typeface="Calibri"/>
                  <a:cs typeface="Calibri"/>
                </a:rPr>
                <a:t> </a:t>
              </a:r>
              <a:r>
                <a:rPr sz="3200" b="1" dirty="0">
                  <a:solidFill>
                    <a:srgbClr val="0000FF"/>
                  </a:solidFill>
                  <a:latin typeface="Calibri"/>
                  <a:cs typeface="Calibri"/>
                </a:rPr>
                <a:t>Degree</a:t>
              </a:r>
              <a:r>
                <a:rPr sz="3200" b="1" spc="-165" dirty="0">
                  <a:solidFill>
                    <a:srgbClr val="0000FF"/>
                  </a:solidFill>
                  <a:latin typeface="Calibri"/>
                  <a:cs typeface="Calibri"/>
                </a:rPr>
                <a:t> </a:t>
              </a:r>
              <a:r>
                <a:rPr sz="3200" b="1" spc="-20" dirty="0">
                  <a:solidFill>
                    <a:srgbClr val="0000FF"/>
                  </a:solidFill>
                  <a:latin typeface="Calibri"/>
                  <a:cs typeface="Calibri"/>
                </a:rPr>
                <a:t>Vector</a:t>
              </a:r>
              <a:r>
                <a:rPr sz="3200" b="1" spc="-145" dirty="0">
                  <a:solidFill>
                    <a:srgbClr val="0000FF"/>
                  </a:solidFill>
                  <a:latin typeface="Calibri"/>
                  <a:cs typeface="Calibri"/>
                </a:rPr>
                <a:t> </a:t>
              </a:r>
              <a:r>
                <a:rPr sz="3200" b="1" dirty="0">
                  <a:solidFill>
                    <a:srgbClr val="0000FF"/>
                  </a:solidFill>
                  <a:latin typeface="Calibri"/>
                  <a:cs typeface="Calibri"/>
                </a:rPr>
                <a:t>(GDV)</a:t>
              </a:r>
              <a:r>
                <a:rPr sz="3200" dirty="0">
                  <a:solidFill>
                    <a:srgbClr val="0000FF"/>
                  </a:solidFill>
                  <a:latin typeface="Calibri"/>
                  <a:cs typeface="Calibri"/>
                </a:rPr>
                <a:t>:</a:t>
              </a:r>
              <a:r>
                <a:rPr sz="3200" spc="-15" dirty="0">
                  <a:solidFill>
                    <a:srgbClr val="0000FF"/>
                  </a:solidFill>
                  <a:latin typeface="Calibri"/>
                  <a:cs typeface="Calibri"/>
                </a:rPr>
                <a:t> </a:t>
              </a:r>
              <a:r>
                <a:rPr sz="3200" dirty="0">
                  <a:latin typeface="Calibri"/>
                  <a:cs typeface="Calibri"/>
                </a:rPr>
                <a:t>A</a:t>
              </a:r>
              <a:r>
                <a:rPr sz="3200" spc="-110" dirty="0">
                  <a:latin typeface="Calibri"/>
                  <a:cs typeface="Calibri"/>
                </a:rPr>
                <a:t> </a:t>
              </a:r>
              <a:r>
                <a:rPr sz="3200" spc="-10" dirty="0">
                  <a:latin typeface="Calibri"/>
                  <a:cs typeface="Calibri"/>
                </a:rPr>
                <a:t>count </a:t>
              </a:r>
              <a:r>
                <a:rPr sz="3200" dirty="0">
                  <a:latin typeface="Calibri"/>
                  <a:cs typeface="Calibri"/>
                </a:rPr>
                <a:t>vector</a:t>
              </a:r>
              <a:r>
                <a:rPr sz="3200" spc="-105" dirty="0">
                  <a:latin typeface="Calibri"/>
                  <a:cs typeface="Calibri"/>
                </a:rPr>
                <a:t> </a:t>
              </a:r>
              <a:r>
                <a:rPr sz="3200" dirty="0">
                  <a:latin typeface="Calibri"/>
                  <a:cs typeface="Calibri"/>
                </a:rPr>
                <a:t>of</a:t>
              </a:r>
              <a:r>
                <a:rPr sz="3200" spc="-95" dirty="0">
                  <a:latin typeface="Calibri"/>
                  <a:cs typeface="Calibri"/>
                </a:rPr>
                <a:t> </a:t>
              </a:r>
              <a:r>
                <a:rPr sz="3200" spc="-10" dirty="0">
                  <a:latin typeface="Calibri"/>
                  <a:cs typeface="Calibri"/>
                </a:rPr>
                <a:t>graphlets</a:t>
              </a:r>
              <a:r>
                <a:rPr sz="3200" spc="-145" dirty="0">
                  <a:latin typeface="Calibri"/>
                  <a:cs typeface="Calibri"/>
                </a:rPr>
                <a:t> </a:t>
              </a:r>
              <a:r>
                <a:rPr sz="3200" dirty="0">
                  <a:latin typeface="Calibri"/>
                  <a:cs typeface="Calibri"/>
                </a:rPr>
                <a:t>rooted</a:t>
              </a:r>
              <a:r>
                <a:rPr sz="3200" spc="-65" dirty="0">
                  <a:latin typeface="Calibri"/>
                  <a:cs typeface="Calibri"/>
                </a:rPr>
                <a:t> </a:t>
              </a:r>
              <a:r>
                <a:rPr sz="3200" dirty="0">
                  <a:latin typeface="Calibri"/>
                  <a:cs typeface="Calibri"/>
                </a:rPr>
                <a:t>at</a:t>
              </a:r>
              <a:r>
                <a:rPr sz="3200" spc="-120" dirty="0">
                  <a:latin typeface="Calibri"/>
                  <a:cs typeface="Calibri"/>
                </a:rPr>
                <a:t> </a:t>
              </a:r>
              <a:r>
                <a:rPr sz="3200" dirty="0">
                  <a:latin typeface="Calibri"/>
                  <a:cs typeface="Calibri"/>
                </a:rPr>
                <a:t>a</a:t>
              </a:r>
              <a:r>
                <a:rPr sz="3200" spc="-60" dirty="0">
                  <a:latin typeface="Calibri"/>
                  <a:cs typeface="Calibri"/>
                </a:rPr>
                <a:t> </a:t>
              </a:r>
              <a:r>
                <a:rPr sz="3200" dirty="0">
                  <a:latin typeface="Calibri"/>
                  <a:cs typeface="Calibri"/>
                </a:rPr>
                <a:t>given</a:t>
              </a:r>
              <a:r>
                <a:rPr sz="3200" spc="-60" dirty="0">
                  <a:latin typeface="Calibri"/>
                  <a:cs typeface="Calibri"/>
                </a:rPr>
                <a:t> </a:t>
              </a:r>
              <a:r>
                <a:rPr sz="3200" spc="-10" dirty="0">
                  <a:latin typeface="Calibri"/>
                  <a:cs typeface="Calibri"/>
                </a:rPr>
                <a:t>node.</a:t>
              </a:r>
              <a:endParaRPr sz="3200"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71500" y="2097787"/>
              <a:ext cx="1911985" cy="51815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36550" indent="-324485">
                <a:lnSpc>
                  <a:spcPct val="100000"/>
                </a:lnSpc>
                <a:spcBef>
                  <a:spcPts val="130"/>
                </a:spcBef>
                <a:buClr>
                  <a:srgbClr val="EFAC00"/>
                </a:buClr>
                <a:buSzPct val="79687"/>
                <a:buFont typeface="Cambria"/>
                <a:buChar char="◾"/>
                <a:tabLst>
                  <a:tab pos="336550" algn="l"/>
                  <a:tab pos="337185" algn="l"/>
                </a:tabLst>
              </a:pPr>
              <a:r>
                <a:rPr sz="3200" b="1" spc="-10" dirty="0">
                  <a:latin typeface="Calibri"/>
                  <a:cs typeface="Calibri"/>
                </a:rPr>
                <a:t>Example:</a:t>
              </a:r>
              <a:endParaRPr sz="3200">
                <a:latin typeface="Calibri"/>
                <a:cs typeface="Calibri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1185863" y="2282573"/>
              <a:ext cx="7572374" cy="1781174"/>
              <a:chOff x="1228725" y="2505075"/>
              <a:chExt cx="7572375" cy="1781175"/>
            </a:xfrm>
          </p:grpSpPr>
          <p:pic>
            <p:nvPicPr>
              <p:cNvPr id="16" name="object 1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28725" y="2847999"/>
                <a:ext cx="5639102" cy="1438250"/>
              </a:xfrm>
              <a:prstGeom prst="rect">
                <a:avLst/>
              </a:prstGeom>
            </p:spPr>
          </p:pic>
          <p:pic>
            <p:nvPicPr>
              <p:cNvPr id="17" name="object 17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5425" y="3552825"/>
                <a:ext cx="209550" cy="238125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1495425" y="3552825"/>
                <a:ext cx="2095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209550" h="238125">
                    <a:moveTo>
                      <a:pt x="0" y="118999"/>
                    </a:moveTo>
                    <a:lnTo>
                      <a:pt x="8227" y="72705"/>
                    </a:lnTo>
                    <a:lnTo>
                      <a:pt x="30670" y="34877"/>
                    </a:lnTo>
                    <a:lnTo>
                      <a:pt x="63972" y="9360"/>
                    </a:lnTo>
                    <a:lnTo>
                      <a:pt x="104775" y="0"/>
                    </a:lnTo>
                    <a:lnTo>
                      <a:pt x="145577" y="9360"/>
                    </a:lnTo>
                    <a:lnTo>
                      <a:pt x="178879" y="34877"/>
                    </a:lnTo>
                    <a:lnTo>
                      <a:pt x="201322" y="72705"/>
                    </a:lnTo>
                    <a:lnTo>
                      <a:pt x="209550" y="118999"/>
                    </a:lnTo>
                    <a:lnTo>
                      <a:pt x="201322" y="165365"/>
                    </a:lnTo>
                    <a:lnTo>
                      <a:pt x="178879" y="203231"/>
                    </a:lnTo>
                    <a:lnTo>
                      <a:pt x="145577" y="228762"/>
                    </a:lnTo>
                    <a:lnTo>
                      <a:pt x="104775" y="238125"/>
                    </a:lnTo>
                    <a:lnTo>
                      <a:pt x="63972" y="228762"/>
                    </a:lnTo>
                    <a:lnTo>
                      <a:pt x="30670" y="203231"/>
                    </a:lnTo>
                    <a:lnTo>
                      <a:pt x="8227" y="165365"/>
                    </a:lnTo>
                    <a:lnTo>
                      <a:pt x="0" y="118999"/>
                    </a:lnTo>
                    <a:close/>
                  </a:path>
                </a:pathLst>
              </a:custGeom>
              <a:ln w="381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733800" y="2505075"/>
                <a:ext cx="5067300" cy="523875"/>
              </a:xfrm>
              <a:custGeom>
                <a:avLst/>
                <a:gdLst/>
                <a:ahLst/>
                <a:cxnLst/>
                <a:rect l="l" t="t" r="r" b="b"/>
                <a:pathLst>
                  <a:path w="5067300" h="523875">
                    <a:moveTo>
                      <a:pt x="5067300" y="0"/>
                    </a:moveTo>
                    <a:lnTo>
                      <a:pt x="0" y="0"/>
                    </a:lnTo>
                    <a:lnTo>
                      <a:pt x="0" y="523875"/>
                    </a:lnTo>
                    <a:lnTo>
                      <a:pt x="5067300" y="523875"/>
                    </a:lnTo>
                    <a:lnTo>
                      <a:pt x="50673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3317017" y="2220090"/>
              <a:ext cx="4856479" cy="4495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Possible</a:t>
              </a:r>
              <a:r>
                <a:rPr sz="2750" spc="26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graphlets</a:t>
              </a:r>
              <a:r>
                <a:rPr sz="2750" spc="21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up</a:t>
              </a:r>
              <a:r>
                <a:rPr sz="2750" spc="-2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to</a:t>
              </a:r>
              <a:r>
                <a:rPr sz="2750" spc="-15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size</a:t>
              </a:r>
              <a:r>
                <a:rPr sz="2750" spc="20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spc="-50" dirty="0">
                  <a:solidFill>
                    <a:srgbClr val="008000"/>
                  </a:solidFill>
                  <a:latin typeface="Arial"/>
                  <a:cs typeface="Arial"/>
                </a:rPr>
                <a:t>3</a:t>
              </a:r>
              <a:endParaRPr sz="275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677988" y="4380357"/>
              <a:ext cx="2325370" cy="4495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2149475" algn="l"/>
                </a:tabLst>
              </a:pPr>
              <a:r>
                <a:rPr sz="4125" spc="-75" baseline="2020" dirty="0">
                  <a:latin typeface="Cambria Math"/>
                  <a:cs typeface="Cambria Math"/>
                </a:rPr>
                <a:t>𝑎</a:t>
              </a:r>
              <a:r>
                <a:rPr sz="4125" baseline="2020" dirty="0">
                  <a:latin typeface="Cambria Math"/>
                  <a:cs typeface="Cambria Math"/>
                </a:rPr>
                <a:t>	</a:t>
              </a:r>
              <a:r>
                <a:rPr sz="2750" spc="-50" dirty="0">
                  <a:latin typeface="Cambria Math"/>
                  <a:cs typeface="Cambria Math"/>
                </a:rPr>
                <a:t>𝑐</a:t>
              </a:r>
              <a:endParaRPr sz="2750">
                <a:latin typeface="Cambria Math"/>
                <a:cs typeface="Cambria Math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792793" y="4410202"/>
              <a:ext cx="2345054" cy="4495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2127250" algn="l"/>
                </a:tabLst>
              </a:pPr>
              <a:r>
                <a:rPr sz="2750" spc="-50" dirty="0">
                  <a:latin typeface="Cambria Math"/>
                  <a:cs typeface="Cambria Math"/>
                </a:rPr>
                <a:t>𝑏</a:t>
              </a:r>
              <a:r>
                <a:rPr sz="2750" dirty="0">
                  <a:latin typeface="Cambria Math"/>
                  <a:cs typeface="Cambria Math"/>
                </a:rPr>
                <a:t>	</a:t>
              </a:r>
              <a:r>
                <a:rPr sz="2750" spc="-50" dirty="0">
                  <a:latin typeface="Cambria Math"/>
                  <a:cs typeface="Cambria Math"/>
                </a:rPr>
                <a:t>𝑑</a:t>
              </a:r>
              <a:endParaRPr sz="2750">
                <a:latin typeface="Cambria Math"/>
                <a:cs typeface="Cambria Math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02524" y="4634991"/>
              <a:ext cx="2488564" cy="130746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GDV</a:t>
              </a:r>
              <a:r>
                <a:rPr sz="2750" spc="9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of</a:t>
              </a:r>
              <a:r>
                <a:rPr sz="2750" spc="135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node</a:t>
              </a:r>
              <a:r>
                <a:rPr sz="2750" spc="4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spc="-25" dirty="0">
                  <a:solidFill>
                    <a:srgbClr val="008000"/>
                  </a:solidFill>
                  <a:latin typeface="Cambria Math"/>
                  <a:cs typeface="Cambria Math"/>
                </a:rPr>
                <a:t>𝑢</a:t>
              </a:r>
              <a:r>
                <a:rPr sz="2750" spc="-25" dirty="0">
                  <a:solidFill>
                    <a:srgbClr val="008000"/>
                  </a:solidFill>
                  <a:latin typeface="Arial"/>
                  <a:cs typeface="Arial"/>
                </a:rPr>
                <a:t>:</a:t>
              </a:r>
              <a:endParaRPr sz="2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80"/>
                </a:spcBef>
              </a:pPr>
              <a:r>
                <a:rPr sz="2750" spc="60" dirty="0">
                  <a:solidFill>
                    <a:srgbClr val="008000"/>
                  </a:solidFill>
                  <a:latin typeface="Cambria Math"/>
                  <a:cs typeface="Cambria Math"/>
                </a:rPr>
                <a:t>𝑎,</a:t>
              </a:r>
              <a:r>
                <a:rPr sz="2750" spc="-100" dirty="0">
                  <a:solidFill>
                    <a:srgbClr val="008000"/>
                  </a:solidFill>
                  <a:latin typeface="Cambria Math"/>
                  <a:cs typeface="Cambria Math"/>
                </a:rPr>
                <a:t> </a:t>
              </a:r>
              <a:r>
                <a:rPr sz="2750" spc="50" dirty="0">
                  <a:solidFill>
                    <a:srgbClr val="008000"/>
                  </a:solidFill>
                  <a:latin typeface="Cambria Math"/>
                  <a:cs typeface="Cambria Math"/>
                </a:rPr>
                <a:t>𝑏,</a:t>
              </a:r>
              <a:r>
                <a:rPr sz="2750" spc="-100" dirty="0">
                  <a:solidFill>
                    <a:srgbClr val="008000"/>
                  </a:solidFill>
                  <a:latin typeface="Cambria Math"/>
                  <a:cs typeface="Cambria Math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Cambria Math"/>
                  <a:cs typeface="Cambria Math"/>
                </a:rPr>
                <a:t>𝑐,</a:t>
              </a:r>
              <a:r>
                <a:rPr sz="2750" spc="-95" dirty="0">
                  <a:solidFill>
                    <a:srgbClr val="008000"/>
                  </a:solidFill>
                  <a:latin typeface="Cambria Math"/>
                  <a:cs typeface="Cambria Math"/>
                </a:rPr>
                <a:t> </a:t>
              </a:r>
              <a:r>
                <a:rPr sz="2750" spc="-50" dirty="0">
                  <a:solidFill>
                    <a:srgbClr val="008000"/>
                  </a:solidFill>
                  <a:latin typeface="Cambria Math"/>
                  <a:cs typeface="Cambria Math"/>
                </a:rPr>
                <a:t>𝑑</a:t>
              </a:r>
              <a:endParaRPr sz="2750">
                <a:latin typeface="Cambria Math"/>
                <a:cs typeface="Cambria Math"/>
              </a:endParaRPr>
            </a:p>
            <a:p>
              <a:pPr marL="12700">
                <a:lnSpc>
                  <a:spcPct val="100000"/>
                </a:lnSpc>
                <a:spcBef>
                  <a:spcPts val="80"/>
                </a:spcBef>
              </a:pPr>
              <a:r>
                <a:rPr sz="2750" spc="-10" dirty="0">
                  <a:solidFill>
                    <a:srgbClr val="008000"/>
                  </a:solidFill>
                  <a:latin typeface="Arial"/>
                  <a:cs typeface="Arial"/>
                </a:rPr>
                <a:t>[2,1,0,2]</a:t>
              </a:r>
              <a:endParaRPr sz="275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71513" y="3968499"/>
              <a:ext cx="4857749" cy="523875"/>
            </a:xfrm>
            <a:custGeom>
              <a:avLst/>
              <a:gdLst/>
              <a:ahLst/>
              <a:cxnLst/>
              <a:rect l="l" t="t" r="r" b="b"/>
              <a:pathLst>
                <a:path w="4857750" h="523875">
                  <a:moveTo>
                    <a:pt x="4857750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4857750" y="523875"/>
                  </a:lnTo>
                  <a:lnTo>
                    <a:pt x="485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49300" y="2997903"/>
              <a:ext cx="4676774" cy="145097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21310">
                <a:lnSpc>
                  <a:spcPct val="100000"/>
                </a:lnSpc>
                <a:spcBef>
                  <a:spcPts val="125"/>
                </a:spcBef>
              </a:pPr>
              <a:r>
                <a:rPr sz="3200" spc="-50" dirty="0">
                  <a:solidFill>
                    <a:srgbClr val="C00000"/>
                  </a:solidFill>
                  <a:latin typeface="Cambria Math"/>
                  <a:cs typeface="Cambria Math"/>
                </a:rPr>
                <a:t>𝑢</a:t>
              </a:r>
              <a:endParaRPr sz="3200">
                <a:latin typeface="Cambria Math"/>
                <a:cs typeface="Cambria Math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3450">
                <a:latin typeface="Cambria Math"/>
                <a:cs typeface="Cambria Math"/>
              </a:endParaRPr>
            </a:p>
            <a:p>
              <a:pPr marL="12700">
                <a:lnSpc>
                  <a:spcPct val="100000"/>
                </a:lnSpc>
              </a:pP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Graphlet</a:t>
              </a:r>
              <a:r>
                <a:rPr sz="2750" spc="29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instances</a:t>
              </a:r>
              <a:r>
                <a:rPr sz="2750" spc="275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of</a:t>
              </a:r>
              <a:r>
                <a:rPr sz="2750" spc="55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dirty="0">
                  <a:solidFill>
                    <a:srgbClr val="008000"/>
                  </a:solidFill>
                  <a:latin typeface="Arial"/>
                  <a:cs typeface="Arial"/>
                </a:rPr>
                <a:t>node</a:t>
              </a:r>
              <a:r>
                <a:rPr sz="2750" spc="-45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2750" spc="-25" dirty="0">
                  <a:solidFill>
                    <a:srgbClr val="008000"/>
                  </a:solidFill>
                  <a:latin typeface="Arial"/>
                  <a:cs typeface="Arial"/>
                </a:rPr>
                <a:t>u:</a:t>
              </a:r>
              <a:endParaRPr sz="2750">
                <a:latin typeface="Arial"/>
                <a:cs typeface="Arial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54643C-EB6A-5BCE-6F51-A9C23FA1A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762" y="2766181"/>
              <a:ext cx="3199600" cy="122129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E6E1BC3-E557-4077-A5E3-C09131DF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19" y="2606099"/>
              <a:ext cx="2282411" cy="1448452"/>
            </a:xfrm>
            <a:prstGeom prst="rect">
              <a:avLst/>
            </a:prstGeom>
          </p:spPr>
        </p:pic>
      </p:grpSp>
      <p:sp>
        <p:nvSpPr>
          <p:cNvPr id="35" name="object 7">
            <a:extLst>
              <a:ext uri="{FF2B5EF4-FFF2-40B4-BE49-F238E27FC236}">
                <a16:creationId xmlns:a16="http://schemas.microsoft.com/office/drawing/2014/main" id="{7F68A2DC-B339-08CB-0754-DB5B41047BB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067752"/>
            <a:ext cx="7467855" cy="508921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6550" marR="5080" indent="-324485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We</a:t>
            </a:r>
            <a:r>
              <a:rPr sz="3200" b="1" spc="-16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have</a:t>
            </a:r>
            <a:r>
              <a:rPr sz="3200" b="1" spc="-9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introduced</a:t>
            </a:r>
            <a:r>
              <a:rPr sz="3200" b="1" spc="-17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different</a:t>
            </a:r>
            <a:r>
              <a:rPr sz="3200" b="1" spc="-20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ways</a:t>
            </a:r>
            <a:r>
              <a:rPr sz="3200" b="1" spc="-12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to</a:t>
            </a:r>
            <a:r>
              <a:rPr sz="3200" b="1" spc="-114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obtain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node</a:t>
            </a:r>
            <a:r>
              <a:rPr sz="3200" b="1" spc="-5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features.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ts val="3704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latin typeface="Calibri"/>
                <a:cs typeface="Calibri"/>
              </a:rPr>
              <a:t>They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can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categorized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820"/>
              </a:spcBef>
              <a:buFont typeface="Wingdings"/>
              <a:buChar char=""/>
              <a:tabLst>
                <a:tab pos="632460" algn="l"/>
              </a:tabLst>
            </a:pPr>
            <a:r>
              <a:rPr sz="2800" dirty="0">
                <a:solidFill>
                  <a:srgbClr val="5FB5CC"/>
                </a:solidFill>
                <a:latin typeface="Calibri"/>
                <a:cs typeface="Calibri"/>
              </a:rPr>
              <a:t>Importance-based</a:t>
            </a:r>
            <a:r>
              <a:rPr sz="2800" spc="34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FB5CC"/>
                </a:solidFill>
                <a:latin typeface="Calibri"/>
                <a:cs typeface="Calibri"/>
              </a:rPr>
              <a:t>features:</a:t>
            </a:r>
            <a:endParaRPr sz="28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580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800" dirty="0">
                <a:latin typeface="Calibri"/>
                <a:cs typeface="Calibri"/>
              </a:rPr>
              <a:t>Node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degree</a:t>
            </a:r>
            <a:endParaRPr sz="28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57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centrality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</a:t>
            </a:r>
            <a:endParaRPr sz="28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632460" algn="l"/>
                <a:tab pos="3033395" algn="l"/>
              </a:tabLst>
            </a:pPr>
            <a:r>
              <a:rPr sz="2800" spc="-10" dirty="0">
                <a:solidFill>
                  <a:srgbClr val="5FB5CC"/>
                </a:solidFill>
                <a:latin typeface="Calibri"/>
                <a:cs typeface="Calibri"/>
              </a:rPr>
              <a:t>Structure-</a:t>
            </a:r>
            <a:r>
              <a:rPr sz="2800" spc="-20" dirty="0">
                <a:solidFill>
                  <a:srgbClr val="5FB5CC"/>
                </a:solidFill>
                <a:latin typeface="Calibri"/>
                <a:cs typeface="Calibri"/>
              </a:rPr>
              <a:t>based</a:t>
            </a:r>
            <a:r>
              <a:rPr sz="2800" dirty="0">
                <a:solidFill>
                  <a:srgbClr val="5FB5C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5FB5CC"/>
                </a:solidFill>
                <a:latin typeface="Calibri"/>
                <a:cs typeface="Calibri"/>
              </a:rPr>
              <a:t>features:</a:t>
            </a:r>
            <a:endParaRPr sz="28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65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800" dirty="0">
                <a:latin typeface="Calibri"/>
                <a:cs typeface="Calibri"/>
              </a:rPr>
              <a:t>Node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degree</a:t>
            </a:r>
            <a:endParaRPr sz="28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57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800" dirty="0">
                <a:latin typeface="Calibri"/>
                <a:cs typeface="Calibri"/>
              </a:rPr>
              <a:t>Clustering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coefficient</a:t>
            </a:r>
            <a:endParaRPr sz="28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57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800" dirty="0">
                <a:latin typeface="Calibri"/>
                <a:cs typeface="Calibri"/>
              </a:rPr>
              <a:t>Graphlet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vector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4F880-1F0E-9D93-901A-162B6B1E9148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Node-level Feature: Summary</a:t>
            </a:r>
            <a:endParaRPr lang="en-HK" sz="400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D0AE05A-1BBF-F51C-7275-9258C9E94850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183105"/>
            <a:ext cx="8110538" cy="49718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1297305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Importance-based</a:t>
            </a:r>
            <a:r>
              <a:rPr sz="3200" b="1" spc="-2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features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capture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importance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node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graph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3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Node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degree:</a:t>
            </a:r>
            <a:endParaRPr sz="24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65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000" dirty="0">
                <a:latin typeface="Calibri"/>
                <a:cs typeface="Calibri"/>
              </a:rPr>
              <a:t>Simply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counts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neighboring </a:t>
            </a:r>
            <a:r>
              <a:rPr sz="2000" spc="-10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Node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centrality:</a:t>
            </a:r>
            <a:endParaRPr sz="24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65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importance</a:t>
            </a:r>
            <a:r>
              <a:rPr sz="2000" spc="-10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neighboring</a:t>
            </a:r>
            <a:r>
              <a:rPr sz="2000" spc="-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nodes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  <a:p>
            <a:pPr marL="899160" marR="1215390" lvl="2" indent="-229235">
              <a:lnSpc>
                <a:spcPts val="2860"/>
              </a:lnSpc>
              <a:spcBef>
                <a:spcPts val="68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choices: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eigenvector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centrality, </a:t>
            </a:r>
            <a:r>
              <a:rPr sz="2000" dirty="0">
                <a:latin typeface="Calibri"/>
                <a:cs typeface="Calibri"/>
              </a:rPr>
              <a:t>betweenness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centrality,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closeness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centrality</a:t>
            </a:r>
            <a:endParaRPr sz="2000">
              <a:latin typeface="Calibri"/>
              <a:cs typeface="Calibri"/>
            </a:endParaRPr>
          </a:p>
          <a:p>
            <a:pPr marL="336550" indent="-324485">
              <a:lnSpc>
                <a:spcPts val="367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dirty="0">
                <a:latin typeface="Calibri"/>
                <a:cs typeface="Calibri"/>
              </a:rPr>
              <a:t>Useful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influential</a:t>
            </a:r>
            <a:r>
              <a:rPr sz="2800" spc="-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</a:t>
            </a:r>
            <a:endParaRPr sz="2800">
              <a:latin typeface="Calibri"/>
              <a:cs typeface="Calibri"/>
            </a:endParaRPr>
          </a:p>
          <a:p>
            <a:pPr marL="632460" marR="1127760" lvl="1" indent="-276860">
              <a:lnSpc>
                <a:spcPct val="100000"/>
              </a:lnSpc>
              <a:spcBef>
                <a:spcPts val="81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b="1" dirty="0">
                <a:latin typeface="Calibri"/>
                <a:cs typeface="Calibri"/>
              </a:rPr>
              <a:t>Example:</a:t>
            </a:r>
            <a:r>
              <a:rPr sz="2750" b="1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predicting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celebrity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users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social network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6F6AA-C579-9842-08FA-485A5DFEFFA5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Node-level Feature: Summary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F5C86B-0D16-F6B8-D461-C0486ECED67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4096" y="1076986"/>
            <a:ext cx="8398510" cy="518411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36550" marR="5080" indent="-324485">
              <a:lnSpc>
                <a:spcPts val="3450"/>
              </a:lnSpc>
              <a:spcBef>
                <a:spcPts val="56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Structure-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based</a:t>
            </a:r>
            <a:r>
              <a:rPr sz="3200" b="1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Capture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topological </a:t>
            </a:r>
            <a:r>
              <a:rPr sz="3200" dirty="0">
                <a:latin typeface="Calibri"/>
                <a:cs typeface="Calibri"/>
              </a:rPr>
              <a:t>properties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local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neighborhood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around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node.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39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b="1" dirty="0">
                <a:latin typeface="Calibri"/>
                <a:cs typeface="Calibri"/>
              </a:rPr>
              <a:t>Node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degree:</a:t>
            </a:r>
            <a:endParaRPr sz="24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280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000" dirty="0">
                <a:latin typeface="Calibri"/>
                <a:cs typeface="Calibri"/>
              </a:rPr>
              <a:t>Counts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neighboring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37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b="1" dirty="0">
                <a:latin typeface="Calibri"/>
                <a:cs typeface="Calibri"/>
              </a:rPr>
              <a:t>Clustering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coefficient:</a:t>
            </a:r>
            <a:endParaRPr sz="24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35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neighboring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37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b="1" dirty="0">
                <a:latin typeface="Calibri"/>
                <a:cs typeface="Calibri"/>
              </a:rPr>
              <a:t>Graphlet</a:t>
            </a:r>
            <a:r>
              <a:rPr sz="2400" b="1" spc="1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degree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vector:</a:t>
            </a:r>
            <a:endParaRPr sz="2400">
              <a:latin typeface="Calibri"/>
              <a:cs typeface="Calibri"/>
            </a:endParaRPr>
          </a:p>
          <a:p>
            <a:pPr marL="899160" lvl="2" indent="-229235">
              <a:lnSpc>
                <a:spcPts val="2695"/>
              </a:lnSpc>
              <a:spcBef>
                <a:spcPts val="280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000" dirty="0">
                <a:latin typeface="Calibri"/>
                <a:cs typeface="Calibri"/>
              </a:rPr>
              <a:t>Counts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occurrences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graphlets</a:t>
            </a:r>
            <a:endParaRPr sz="2000">
              <a:latin typeface="Calibri"/>
              <a:cs typeface="Calibri"/>
            </a:endParaRPr>
          </a:p>
          <a:p>
            <a:pPr marL="336550" marR="586740" indent="-324485">
              <a:lnSpc>
                <a:spcPts val="3450"/>
              </a:lnSpc>
              <a:spcBef>
                <a:spcPts val="25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 dirty="0">
                <a:latin typeface="Calibri"/>
                <a:cs typeface="Calibri"/>
              </a:rPr>
              <a:t>Useful</a:t>
            </a:r>
            <a:r>
              <a:rPr sz="2800" b="1" spc="-1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predicting</a:t>
            </a:r>
            <a:r>
              <a:rPr sz="2800" b="1" spc="-2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particular</a:t>
            </a:r>
            <a:r>
              <a:rPr sz="2800" b="1" spc="-1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role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node </a:t>
            </a:r>
            <a:r>
              <a:rPr sz="2800" b="1" dirty="0">
                <a:latin typeface="Calibri"/>
                <a:cs typeface="Calibri"/>
              </a:rPr>
              <a:t>plays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graph:</a:t>
            </a:r>
            <a:endParaRPr sz="2800">
              <a:latin typeface="Calibri"/>
              <a:cs typeface="Calibri"/>
            </a:endParaRPr>
          </a:p>
          <a:p>
            <a:pPr marL="632460" marR="1238250" lvl="1" indent="-276860">
              <a:lnSpc>
                <a:spcPts val="3080"/>
              </a:lnSpc>
              <a:spcBef>
                <a:spcPts val="60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  <a:tab pos="2929255" algn="l"/>
              </a:tabLst>
            </a:pPr>
            <a:r>
              <a:rPr sz="2750" b="1" dirty="0">
                <a:latin typeface="Calibri"/>
                <a:cs typeface="Calibri"/>
              </a:rPr>
              <a:t>Example: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Predicting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protein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functionality</a:t>
            </a:r>
            <a:r>
              <a:rPr sz="2750" spc="2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50">
                <a:latin typeface="Calibri"/>
                <a:cs typeface="Calibri"/>
              </a:rPr>
              <a:t>a </a:t>
            </a:r>
            <a:r>
              <a:rPr sz="2750" spc="-25">
                <a:latin typeface="Calibri"/>
                <a:cs typeface="Calibri"/>
              </a:rPr>
              <a:t>protein-</a:t>
            </a:r>
            <a:r>
              <a:rPr sz="2750" spc="-10">
                <a:latin typeface="Calibri"/>
                <a:cs typeface="Calibri"/>
              </a:rPr>
              <a:t>protein</a:t>
            </a:r>
            <a:r>
              <a:rPr lang="en-US" sz="2750" spc="-10" dirty="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interaction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network.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0E81F-4650-64ED-6B4F-E8BEA8C54DE0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Node-level Feature: Summary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DFADAB1-3F5D-B35B-C3B7-9742FA90E4C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487" y="1353451"/>
            <a:ext cx="76930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800" b="1" spc="-2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sz="2800" b="1" spc="-7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b="1" spc="-6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sz="2800" b="1" spc="-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sz="2800" b="1" spc="-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b="1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1" spc="-3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network: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7988" y="2185971"/>
            <a:ext cx="3520524" cy="21248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075" y="2180044"/>
            <a:ext cx="3873810" cy="21785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8125" y="4624158"/>
            <a:ext cx="34385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features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defined </a:t>
            </a:r>
            <a:r>
              <a:rPr sz="2400" spc="-35" dirty="0">
                <a:solidFill>
                  <a:srgbClr val="008000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far</a:t>
            </a:r>
            <a:r>
              <a:rPr sz="2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would</a:t>
            </a:r>
            <a:r>
              <a:rPr sz="24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allow</a:t>
            </a:r>
            <a:r>
              <a:rPr sz="2400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distinguish</a:t>
            </a:r>
            <a:r>
              <a:rPr sz="24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nodes</a:t>
            </a:r>
            <a:r>
              <a:rPr sz="24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4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above</a:t>
            </a:r>
            <a:r>
              <a:rPr sz="24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128" y="4624158"/>
            <a:ext cx="36017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44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8000"/>
                </a:solidFill>
                <a:latin typeface="Arial"/>
                <a:cs typeface="Arial"/>
              </a:rPr>
              <a:t>However,</a:t>
            </a:r>
            <a:r>
              <a:rPr sz="2400" spc="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features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defines</a:t>
            </a:r>
            <a:r>
              <a:rPr sz="2400" spc="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so</a:t>
            </a:r>
            <a:r>
              <a:rPr sz="2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far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would</a:t>
            </a:r>
            <a:r>
              <a:rPr sz="24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not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allow</a:t>
            </a:r>
            <a:r>
              <a:rPr sz="2400" spc="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sz="2400" spc="-1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distinguishing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above</a:t>
            </a:r>
            <a:r>
              <a:rPr sz="24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labelling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EB2564-4F2E-F66D-C876-CBE6EBE6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8" y="1964211"/>
            <a:ext cx="4463463" cy="2749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6D7F51-BAEC-F49F-4C53-71EA53C85788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Discussion</a:t>
            </a:r>
            <a:endParaRPr lang="en-HK" sz="400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6AE211E4-FB01-F0C8-2FC5-5D4C57021F1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A2A5-2B3F-66F9-0787-B7A59B88D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/>
              <a:t>Link Prediction </a:t>
            </a:r>
            <a:r>
              <a:rPr lang="en-AU" altLang="zh-CN" sz="4400"/>
              <a:t>Task and Features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947D3-BFA1-9418-A284-D7F5FE4A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A2D7763C-387E-477B-5425-81FFD503A52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39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2506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B5E08-535E-C11D-6479-D6357527EE0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We need machine learning for graphs</a:t>
            </a:r>
            <a:endParaRPr lang="en-HK" sz="400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1A3E1B7-3004-FE00-7A00-9F7B9AFB62BC}"/>
              </a:ext>
            </a:extLst>
          </p:cNvPr>
          <p:cNvSpPr txBox="1"/>
          <p:nvPr/>
        </p:nvSpPr>
        <p:spPr>
          <a:xfrm>
            <a:off x="571500" y="1233555"/>
            <a:ext cx="7679690" cy="63498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>
                <a:cs typeface="Calibri"/>
              </a:rPr>
              <a:t>Many Applications</a:t>
            </a:r>
          </a:p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>
                <a:cs typeface="Calibri"/>
              </a:rPr>
              <a:t>Challenge:</a:t>
            </a:r>
          </a:p>
          <a:p>
            <a:pPr marL="789940" lvl="1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2800">
                <a:effectLst/>
              </a:rPr>
              <a:t>finding a way to represent, or encode, graph structure so that it can be easily exploited by machine learning models. </a:t>
            </a:r>
          </a:p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>
                <a:effectLst/>
              </a:rPr>
              <a:t>Traditionally, machine learning approaches relied on user-defined heuristics to extract features encoding structural information about a graph (e.g., degree statistics or kernel functions). </a:t>
            </a:r>
          </a:p>
          <a:p>
            <a:pPr marL="789940" lvl="1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en-US" sz="2800">
              <a:effectLst/>
            </a:endParaRPr>
          </a:p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en-US" sz="3200" dirty="0">
              <a:cs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D584F78-E2A0-F75F-1133-DA2EC9DF3D50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1669495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F213BC6-20C5-3F44-366E-7F84F68FF538}"/>
              </a:ext>
            </a:extLst>
          </p:cNvPr>
          <p:cNvGrpSpPr/>
          <p:nvPr/>
        </p:nvGrpSpPr>
        <p:grpSpPr>
          <a:xfrm>
            <a:off x="5774068" y="2960007"/>
            <a:ext cx="2912732" cy="3098004"/>
            <a:chOff x="5663798" y="2918622"/>
            <a:chExt cx="2912732" cy="3098004"/>
          </a:xfrm>
        </p:grpSpPr>
        <p:sp>
          <p:nvSpPr>
            <p:cNvPr id="7" name="object 5"/>
            <p:cNvSpPr/>
            <p:nvPr/>
          </p:nvSpPr>
          <p:spPr>
            <a:xfrm>
              <a:off x="5663798" y="2918622"/>
              <a:ext cx="2912732" cy="3098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773720" y="3429000"/>
              <a:ext cx="692888" cy="685800"/>
            </a:xfrm>
            <a:prstGeom prst="ellips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678"/>
            <a:ext cx="6316520" cy="5273673"/>
          </a:xfrm>
        </p:spPr>
        <p:txBody>
          <a:bodyPr>
            <a:normAutofit/>
          </a:bodyPr>
          <a:lstStyle/>
          <a:p>
            <a:r>
              <a:rPr lang="en-US" dirty="0"/>
              <a:t>In 1960s, </a:t>
            </a:r>
            <a:r>
              <a:rPr lang="en-US" i="1" dirty="0"/>
              <a:t>Mark </a:t>
            </a:r>
            <a:r>
              <a:rPr lang="en-US" i="1" dirty="0" err="1"/>
              <a:t>Granovetter</a:t>
            </a:r>
            <a:r>
              <a:rPr lang="en-US" i="1" dirty="0"/>
              <a:t> interviewed </a:t>
            </a:r>
            <a:br>
              <a:rPr lang="en-US" i="1" dirty="0"/>
            </a:br>
            <a:r>
              <a:rPr lang="en-US" i="1" dirty="0"/>
              <a:t>people who had recently changed </a:t>
            </a:r>
            <a:r>
              <a:rPr lang="en-US" i="1"/>
              <a:t>employers to </a:t>
            </a:r>
            <a:r>
              <a:rPr lang="en-US" i="1" dirty="0"/>
              <a:t>learn how they discovered their new jobs.</a:t>
            </a:r>
          </a:p>
          <a:p>
            <a:r>
              <a:rPr lang="en-US" dirty="0">
                <a:solidFill>
                  <a:srgbClr val="C00000"/>
                </a:solidFill>
              </a:rPr>
              <a:t>Surprising</a:t>
            </a:r>
            <a:r>
              <a:rPr lang="en-US" dirty="0"/>
              <a:t>:  Acquaintances rather than close friends help to find a new job.</a:t>
            </a:r>
          </a:p>
          <a:p>
            <a:r>
              <a:rPr lang="en-US" i="1" dirty="0">
                <a:solidFill>
                  <a:srgbClr val="C00000"/>
                </a:solidFill>
              </a:rPr>
              <a:t>Triadic Closure</a:t>
            </a:r>
            <a:r>
              <a:rPr lang="en-US" i="1" dirty="0"/>
              <a:t>: </a:t>
            </a:r>
            <a:r>
              <a:rPr lang="en-US" i="1" dirty="0">
                <a:solidFill>
                  <a:srgbClr val="0000FF"/>
                </a:solidFill>
              </a:rPr>
              <a:t>If two people in 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a social network have a friend in 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common, then there is an 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increased likelihood that they will 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become friends themselves at 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some point in future.</a:t>
            </a:r>
          </a:p>
          <a:p>
            <a:endParaRPr lang="en-US" sz="800" dirty="0"/>
          </a:p>
        </p:txBody>
      </p:sp>
      <p:pic>
        <p:nvPicPr>
          <p:cNvPr id="1026" name="Picture 2" descr="https://sociology.stanford.edu/sites/default/files/styles/large-profile/public/mark_cropped.jpg?itok=HeU5nl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64" y="277813"/>
            <a:ext cx="1592036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172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Refer to Networks Crowds and Markets by D Easley and J. Kleinberg, and Jure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Leskovec’s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lecture notes.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FB925-1536-8898-B998-0B22A19207E7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/>
              <a:t>When can people be friends?</a:t>
            </a:r>
            <a:endParaRPr lang="en-HK" sz="400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F504CB9-DE62-DAE5-C46F-5D8209C1DF0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40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1470559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347469"/>
            <a:ext cx="8291830" cy="2473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593725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task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predict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new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links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25" dirty="0">
                <a:latin typeface="Calibri"/>
                <a:cs typeface="Calibri"/>
              </a:rPr>
              <a:t> the </a:t>
            </a:r>
            <a:r>
              <a:rPr sz="3200" dirty="0">
                <a:latin typeface="Calibri"/>
                <a:cs typeface="Calibri"/>
              </a:rPr>
              <a:t>existing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links.</a:t>
            </a:r>
            <a:endParaRPr sz="3200">
              <a:latin typeface="Calibri"/>
              <a:cs typeface="Calibri"/>
            </a:endParaRPr>
          </a:p>
          <a:p>
            <a:pPr marL="336550" marR="5080" indent="-324485">
              <a:lnSpc>
                <a:spcPts val="3900"/>
              </a:lnSpc>
              <a:spcBef>
                <a:spcPts val="6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  <a:tab pos="4140835" algn="l"/>
              </a:tabLst>
            </a:pPr>
            <a:r>
              <a:rPr sz="3200" dirty="0">
                <a:latin typeface="Calibri"/>
                <a:cs typeface="Calibri"/>
              </a:rPr>
              <a:t>At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pairs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(with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existing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links)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ranked,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top</a:t>
            </a:r>
            <a:r>
              <a:rPr sz="3200" spc="235">
                <a:latin typeface="Calibri"/>
                <a:cs typeface="Calibri"/>
              </a:rPr>
              <a:t> </a:t>
            </a:r>
            <a:r>
              <a:rPr sz="3200" spc="-50">
                <a:latin typeface="Cambria Math"/>
                <a:cs typeface="Cambria Math"/>
              </a:rPr>
              <a:t>𝐾</a:t>
            </a:r>
            <a:r>
              <a:rPr lang="en-US" sz="3200" spc="-50" dirty="0">
                <a:latin typeface="Cambria Math"/>
                <a:cs typeface="Cambria Math"/>
              </a:rPr>
              <a:t> </a:t>
            </a:r>
            <a:r>
              <a:rPr sz="3200">
                <a:latin typeface="Calibri"/>
                <a:cs typeface="Calibri"/>
              </a:rPr>
              <a:t>node</a:t>
            </a:r>
            <a:r>
              <a:rPr sz="3200" spc="-65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pairs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predicted.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ts val="369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The</a:t>
            </a:r>
            <a:r>
              <a:rPr sz="3200" spc="-14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key</a:t>
            </a:r>
            <a:r>
              <a:rPr sz="3200" spc="-7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is</a:t>
            </a:r>
            <a:r>
              <a:rPr sz="3200" spc="-8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to</a:t>
            </a:r>
            <a:r>
              <a:rPr sz="3200" spc="-8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design</a:t>
            </a:r>
            <a:r>
              <a:rPr sz="3200" spc="-1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5FB5CC"/>
                </a:solidFill>
                <a:latin typeface="Calibri"/>
                <a:cs typeface="Calibri"/>
              </a:rPr>
              <a:t>features</a:t>
            </a:r>
            <a:r>
              <a:rPr sz="3200" spc="-2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for</a:t>
            </a:r>
            <a:r>
              <a:rPr sz="3200" spc="2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a</a:t>
            </a:r>
            <a:r>
              <a:rPr sz="3200" b="1" spc="-12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pair</a:t>
            </a:r>
            <a:r>
              <a:rPr sz="3200" b="1" spc="-5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of</a:t>
            </a:r>
            <a:r>
              <a:rPr sz="3200" b="1" spc="-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nodes</a:t>
            </a:r>
            <a:r>
              <a:rPr sz="3200" spc="-10" dirty="0">
                <a:solidFill>
                  <a:srgbClr val="5FB5CC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B9A991-C103-B6F7-EAC0-DE7090AB9C1D}"/>
              </a:ext>
            </a:extLst>
          </p:cNvPr>
          <p:cNvGrpSpPr/>
          <p:nvPr/>
        </p:nvGrpSpPr>
        <p:grpSpPr>
          <a:xfrm>
            <a:off x="2256971" y="4041775"/>
            <a:ext cx="4630057" cy="2462461"/>
            <a:chOff x="1828800" y="3875785"/>
            <a:chExt cx="4962588" cy="2639315"/>
          </a:xfrm>
        </p:grpSpPr>
        <p:grpSp>
          <p:nvGrpSpPr>
            <p:cNvPr id="4" name="object 4"/>
            <p:cNvGrpSpPr/>
            <p:nvPr/>
          </p:nvGrpSpPr>
          <p:grpSpPr>
            <a:xfrm>
              <a:off x="2200338" y="4143438"/>
              <a:ext cx="4377055" cy="1985645"/>
              <a:chOff x="2200338" y="4143438"/>
              <a:chExt cx="4377055" cy="1985645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2214626" y="4157726"/>
                <a:ext cx="2726055" cy="1629410"/>
              </a:xfrm>
              <a:custGeom>
                <a:avLst/>
                <a:gdLst/>
                <a:ahLst/>
                <a:cxnLst/>
                <a:rect l="l" t="t" r="r" b="b"/>
                <a:pathLst>
                  <a:path w="2726054" h="1629410">
                    <a:moveTo>
                      <a:pt x="0" y="619125"/>
                    </a:moveTo>
                    <a:lnTo>
                      <a:pt x="905637" y="1446631"/>
                    </a:lnTo>
                  </a:path>
                  <a:path w="2726054" h="1629410">
                    <a:moveTo>
                      <a:pt x="1057275" y="1614081"/>
                    </a:moveTo>
                    <a:lnTo>
                      <a:pt x="1371091" y="57150"/>
                    </a:lnTo>
                  </a:path>
                  <a:path w="2726054" h="1629410">
                    <a:moveTo>
                      <a:pt x="2076450" y="905382"/>
                    </a:moveTo>
                    <a:lnTo>
                      <a:pt x="2725928" y="904875"/>
                    </a:lnTo>
                  </a:path>
                  <a:path w="2726054" h="1629410">
                    <a:moveTo>
                      <a:pt x="2005964" y="961898"/>
                    </a:moveTo>
                    <a:lnTo>
                      <a:pt x="1371600" y="0"/>
                    </a:lnTo>
                  </a:path>
                  <a:path w="2726054" h="1629410">
                    <a:moveTo>
                      <a:pt x="1057275" y="1629346"/>
                    </a:moveTo>
                    <a:lnTo>
                      <a:pt x="1847723" y="1123950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048000" y="5534025"/>
                <a:ext cx="44767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466725">
                    <a:moveTo>
                      <a:pt x="223900" y="0"/>
                    </a:moveTo>
                    <a:lnTo>
                      <a:pt x="178765" y="4741"/>
                    </a:lnTo>
                    <a:lnTo>
                      <a:pt x="136731" y="18339"/>
                    </a:lnTo>
                    <a:lnTo>
                      <a:pt x="98697" y="39855"/>
                    </a:lnTo>
                    <a:lnTo>
                      <a:pt x="65563" y="68351"/>
                    </a:lnTo>
                    <a:lnTo>
                      <a:pt x="38227" y="102888"/>
                    </a:lnTo>
                    <a:lnTo>
                      <a:pt x="17589" y="142528"/>
                    </a:lnTo>
                    <a:lnTo>
                      <a:pt x="4547" y="186332"/>
                    </a:lnTo>
                    <a:lnTo>
                      <a:pt x="0" y="233362"/>
                    </a:lnTo>
                    <a:lnTo>
                      <a:pt x="4547" y="280392"/>
                    </a:lnTo>
                    <a:lnTo>
                      <a:pt x="17589" y="324196"/>
                    </a:lnTo>
                    <a:lnTo>
                      <a:pt x="38227" y="363836"/>
                    </a:lnTo>
                    <a:lnTo>
                      <a:pt x="65563" y="398373"/>
                    </a:lnTo>
                    <a:lnTo>
                      <a:pt x="98697" y="426869"/>
                    </a:lnTo>
                    <a:lnTo>
                      <a:pt x="136731" y="448385"/>
                    </a:lnTo>
                    <a:lnTo>
                      <a:pt x="178765" y="461983"/>
                    </a:lnTo>
                    <a:lnTo>
                      <a:pt x="223900" y="466725"/>
                    </a:lnTo>
                    <a:lnTo>
                      <a:pt x="268994" y="461983"/>
                    </a:lnTo>
                    <a:lnTo>
                      <a:pt x="310997" y="448385"/>
                    </a:lnTo>
                    <a:lnTo>
                      <a:pt x="349008" y="426869"/>
                    </a:lnTo>
                    <a:lnTo>
                      <a:pt x="382127" y="398373"/>
                    </a:lnTo>
                    <a:lnTo>
                      <a:pt x="409453" y="363836"/>
                    </a:lnTo>
                    <a:lnTo>
                      <a:pt x="430087" y="324196"/>
                    </a:lnTo>
                    <a:lnTo>
                      <a:pt x="443128" y="280392"/>
                    </a:lnTo>
                    <a:lnTo>
                      <a:pt x="447675" y="233362"/>
                    </a:lnTo>
                    <a:lnTo>
                      <a:pt x="443128" y="186332"/>
                    </a:lnTo>
                    <a:lnTo>
                      <a:pt x="430087" y="142528"/>
                    </a:lnTo>
                    <a:lnTo>
                      <a:pt x="409453" y="102888"/>
                    </a:lnTo>
                    <a:lnTo>
                      <a:pt x="382127" y="68351"/>
                    </a:lnTo>
                    <a:lnTo>
                      <a:pt x="349008" y="39855"/>
                    </a:lnTo>
                    <a:lnTo>
                      <a:pt x="310997" y="18339"/>
                    </a:lnTo>
                    <a:lnTo>
                      <a:pt x="268994" y="4741"/>
                    </a:lnTo>
                    <a:lnTo>
                      <a:pt x="2239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376801" y="4472051"/>
                <a:ext cx="2186305" cy="1642745"/>
              </a:xfrm>
              <a:custGeom>
                <a:avLst/>
                <a:gdLst/>
                <a:ahLst/>
                <a:cxnLst/>
                <a:rect l="l" t="t" r="r" b="b"/>
                <a:pathLst>
                  <a:path w="2186304" h="1642745">
                    <a:moveTo>
                      <a:pt x="790575" y="583311"/>
                    </a:moveTo>
                    <a:lnTo>
                      <a:pt x="2186178" y="0"/>
                    </a:lnTo>
                  </a:path>
                  <a:path w="2186304" h="1642745">
                    <a:moveTo>
                      <a:pt x="790575" y="590550"/>
                    </a:moveTo>
                    <a:lnTo>
                      <a:pt x="1910334" y="1069594"/>
                    </a:lnTo>
                  </a:path>
                  <a:path w="2186304" h="1642745">
                    <a:moveTo>
                      <a:pt x="0" y="809625"/>
                    </a:moveTo>
                    <a:lnTo>
                      <a:pt x="981201" y="1642148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3179826" y="5613400"/>
              <a:ext cx="1911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4371975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900" y="0"/>
                  </a:moveTo>
                  <a:lnTo>
                    <a:pt x="178765" y="4742"/>
                  </a:lnTo>
                  <a:lnTo>
                    <a:pt x="136731" y="18343"/>
                  </a:lnTo>
                  <a:lnTo>
                    <a:pt x="98697" y="39862"/>
                  </a:lnTo>
                  <a:lnTo>
                    <a:pt x="65563" y="68357"/>
                  </a:lnTo>
                  <a:lnTo>
                    <a:pt x="38227" y="102889"/>
                  </a:lnTo>
                  <a:lnTo>
                    <a:pt x="17589" y="142517"/>
                  </a:lnTo>
                  <a:lnTo>
                    <a:pt x="4547" y="186301"/>
                  </a:lnTo>
                  <a:lnTo>
                    <a:pt x="0" y="233299"/>
                  </a:lnTo>
                  <a:lnTo>
                    <a:pt x="4547" y="280338"/>
                  </a:lnTo>
                  <a:lnTo>
                    <a:pt x="17589" y="324153"/>
                  </a:lnTo>
                  <a:lnTo>
                    <a:pt x="38227" y="363804"/>
                  </a:lnTo>
                  <a:lnTo>
                    <a:pt x="65563" y="398351"/>
                  </a:lnTo>
                  <a:lnTo>
                    <a:pt x="98697" y="426856"/>
                  </a:lnTo>
                  <a:lnTo>
                    <a:pt x="136731" y="448379"/>
                  </a:lnTo>
                  <a:lnTo>
                    <a:pt x="178765" y="461982"/>
                  </a:lnTo>
                  <a:lnTo>
                    <a:pt x="223900" y="466725"/>
                  </a:lnTo>
                  <a:lnTo>
                    <a:pt x="268994" y="461982"/>
                  </a:lnTo>
                  <a:lnTo>
                    <a:pt x="310997" y="448379"/>
                  </a:lnTo>
                  <a:lnTo>
                    <a:pt x="349008" y="426856"/>
                  </a:lnTo>
                  <a:lnTo>
                    <a:pt x="382127" y="398351"/>
                  </a:lnTo>
                  <a:lnTo>
                    <a:pt x="409453" y="363804"/>
                  </a:lnTo>
                  <a:lnTo>
                    <a:pt x="430087" y="324153"/>
                  </a:lnTo>
                  <a:lnTo>
                    <a:pt x="443128" y="280338"/>
                  </a:lnTo>
                  <a:lnTo>
                    <a:pt x="447675" y="233299"/>
                  </a:lnTo>
                  <a:lnTo>
                    <a:pt x="443128" y="186301"/>
                  </a:lnTo>
                  <a:lnTo>
                    <a:pt x="430087" y="142517"/>
                  </a:lnTo>
                  <a:lnTo>
                    <a:pt x="409453" y="102889"/>
                  </a:lnTo>
                  <a:lnTo>
                    <a:pt x="382127" y="68357"/>
                  </a:lnTo>
                  <a:lnTo>
                    <a:pt x="349008" y="39862"/>
                  </a:lnTo>
                  <a:lnTo>
                    <a:pt x="310997" y="18343"/>
                  </a:lnTo>
                  <a:lnTo>
                    <a:pt x="268994" y="4742"/>
                  </a:lnTo>
                  <a:lnTo>
                    <a:pt x="2239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967610" y="4454842"/>
              <a:ext cx="1784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362325" y="3914775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900" y="0"/>
                  </a:moveTo>
                  <a:lnTo>
                    <a:pt x="178765" y="4742"/>
                  </a:lnTo>
                  <a:lnTo>
                    <a:pt x="136731" y="18343"/>
                  </a:lnTo>
                  <a:lnTo>
                    <a:pt x="98697" y="39862"/>
                  </a:lnTo>
                  <a:lnTo>
                    <a:pt x="65563" y="68357"/>
                  </a:lnTo>
                  <a:lnTo>
                    <a:pt x="38227" y="102889"/>
                  </a:lnTo>
                  <a:lnTo>
                    <a:pt x="17589" y="142517"/>
                  </a:lnTo>
                  <a:lnTo>
                    <a:pt x="4547" y="186301"/>
                  </a:lnTo>
                  <a:lnTo>
                    <a:pt x="0" y="233299"/>
                  </a:lnTo>
                  <a:lnTo>
                    <a:pt x="4547" y="280338"/>
                  </a:lnTo>
                  <a:lnTo>
                    <a:pt x="17589" y="324153"/>
                  </a:lnTo>
                  <a:lnTo>
                    <a:pt x="38227" y="363804"/>
                  </a:lnTo>
                  <a:lnTo>
                    <a:pt x="65563" y="398351"/>
                  </a:lnTo>
                  <a:lnTo>
                    <a:pt x="98697" y="426856"/>
                  </a:lnTo>
                  <a:lnTo>
                    <a:pt x="136731" y="448379"/>
                  </a:lnTo>
                  <a:lnTo>
                    <a:pt x="178765" y="461982"/>
                  </a:lnTo>
                  <a:lnTo>
                    <a:pt x="223900" y="466725"/>
                  </a:lnTo>
                  <a:lnTo>
                    <a:pt x="268994" y="461982"/>
                  </a:lnTo>
                  <a:lnTo>
                    <a:pt x="310997" y="448379"/>
                  </a:lnTo>
                  <a:lnTo>
                    <a:pt x="349008" y="426856"/>
                  </a:lnTo>
                  <a:lnTo>
                    <a:pt x="382127" y="398351"/>
                  </a:lnTo>
                  <a:lnTo>
                    <a:pt x="409453" y="363804"/>
                  </a:lnTo>
                  <a:lnTo>
                    <a:pt x="430087" y="324153"/>
                  </a:lnTo>
                  <a:lnTo>
                    <a:pt x="443128" y="280338"/>
                  </a:lnTo>
                  <a:lnTo>
                    <a:pt x="447675" y="233299"/>
                  </a:lnTo>
                  <a:lnTo>
                    <a:pt x="443128" y="186301"/>
                  </a:lnTo>
                  <a:lnTo>
                    <a:pt x="430087" y="142517"/>
                  </a:lnTo>
                  <a:lnTo>
                    <a:pt x="409453" y="102889"/>
                  </a:lnTo>
                  <a:lnTo>
                    <a:pt x="382127" y="68357"/>
                  </a:lnTo>
                  <a:lnTo>
                    <a:pt x="349008" y="39862"/>
                  </a:lnTo>
                  <a:lnTo>
                    <a:pt x="310997" y="18343"/>
                  </a:lnTo>
                  <a:lnTo>
                    <a:pt x="268994" y="4742"/>
                  </a:lnTo>
                  <a:lnTo>
                    <a:pt x="2239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493770" y="3995102"/>
              <a:ext cx="1784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3991038" y="4876863"/>
              <a:ext cx="457200" cy="476250"/>
              <a:chOff x="3991038" y="4876863"/>
              <a:chExt cx="457200" cy="47625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3995801" y="4881626"/>
                <a:ext cx="44767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466725">
                    <a:moveTo>
                      <a:pt x="223774" y="0"/>
                    </a:moveTo>
                    <a:lnTo>
                      <a:pt x="178680" y="4737"/>
                    </a:lnTo>
                    <a:lnTo>
                      <a:pt x="136677" y="18325"/>
                    </a:lnTo>
                    <a:lnTo>
                      <a:pt x="98666" y="39828"/>
                    </a:lnTo>
                    <a:lnTo>
                      <a:pt x="65547" y="68310"/>
                    </a:lnTo>
                    <a:lnTo>
                      <a:pt x="38221" y="102834"/>
                    </a:lnTo>
                    <a:lnTo>
                      <a:pt x="17587" y="142464"/>
                    </a:lnTo>
                    <a:lnTo>
                      <a:pt x="4546" y="186264"/>
                    </a:lnTo>
                    <a:lnTo>
                      <a:pt x="0" y="233299"/>
                    </a:lnTo>
                    <a:lnTo>
                      <a:pt x="4546" y="280338"/>
                    </a:lnTo>
                    <a:lnTo>
                      <a:pt x="17587" y="324153"/>
                    </a:lnTo>
                    <a:lnTo>
                      <a:pt x="38221" y="363804"/>
                    </a:lnTo>
                    <a:lnTo>
                      <a:pt x="65547" y="398351"/>
                    </a:lnTo>
                    <a:lnTo>
                      <a:pt x="98666" y="426856"/>
                    </a:lnTo>
                    <a:lnTo>
                      <a:pt x="136677" y="448379"/>
                    </a:lnTo>
                    <a:lnTo>
                      <a:pt x="178680" y="461982"/>
                    </a:lnTo>
                    <a:lnTo>
                      <a:pt x="223774" y="466725"/>
                    </a:lnTo>
                    <a:lnTo>
                      <a:pt x="268873" y="461982"/>
                    </a:lnTo>
                    <a:lnTo>
                      <a:pt x="310890" y="448379"/>
                    </a:lnTo>
                    <a:lnTo>
                      <a:pt x="348921" y="426856"/>
                    </a:lnTo>
                    <a:lnTo>
                      <a:pt x="382063" y="398351"/>
                    </a:lnTo>
                    <a:lnTo>
                      <a:pt x="409413" y="363804"/>
                    </a:lnTo>
                    <a:lnTo>
                      <a:pt x="430067" y="324153"/>
                    </a:lnTo>
                    <a:lnTo>
                      <a:pt x="443122" y="280338"/>
                    </a:lnTo>
                    <a:lnTo>
                      <a:pt x="447675" y="233299"/>
                    </a:lnTo>
                    <a:lnTo>
                      <a:pt x="443122" y="186264"/>
                    </a:lnTo>
                    <a:lnTo>
                      <a:pt x="430067" y="142464"/>
                    </a:lnTo>
                    <a:lnTo>
                      <a:pt x="409413" y="102834"/>
                    </a:lnTo>
                    <a:lnTo>
                      <a:pt x="382063" y="68310"/>
                    </a:lnTo>
                    <a:lnTo>
                      <a:pt x="348921" y="39828"/>
                    </a:lnTo>
                    <a:lnTo>
                      <a:pt x="310890" y="18325"/>
                    </a:lnTo>
                    <a:lnTo>
                      <a:pt x="268873" y="4737"/>
                    </a:lnTo>
                    <a:lnTo>
                      <a:pt x="22377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995801" y="4881626"/>
                <a:ext cx="44767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466725">
                    <a:moveTo>
                      <a:pt x="0" y="233299"/>
                    </a:moveTo>
                    <a:lnTo>
                      <a:pt x="4546" y="186264"/>
                    </a:lnTo>
                    <a:lnTo>
                      <a:pt x="17587" y="142464"/>
                    </a:lnTo>
                    <a:lnTo>
                      <a:pt x="38221" y="102834"/>
                    </a:lnTo>
                    <a:lnTo>
                      <a:pt x="65547" y="68310"/>
                    </a:lnTo>
                    <a:lnTo>
                      <a:pt x="98666" y="39828"/>
                    </a:lnTo>
                    <a:lnTo>
                      <a:pt x="136677" y="18325"/>
                    </a:lnTo>
                    <a:lnTo>
                      <a:pt x="178680" y="4737"/>
                    </a:lnTo>
                    <a:lnTo>
                      <a:pt x="223774" y="0"/>
                    </a:lnTo>
                    <a:lnTo>
                      <a:pt x="268873" y="4737"/>
                    </a:lnTo>
                    <a:lnTo>
                      <a:pt x="310890" y="18325"/>
                    </a:lnTo>
                    <a:lnTo>
                      <a:pt x="348921" y="39828"/>
                    </a:lnTo>
                    <a:lnTo>
                      <a:pt x="382063" y="68310"/>
                    </a:lnTo>
                    <a:lnTo>
                      <a:pt x="409413" y="102834"/>
                    </a:lnTo>
                    <a:lnTo>
                      <a:pt x="430067" y="142464"/>
                    </a:lnTo>
                    <a:lnTo>
                      <a:pt x="443122" y="186264"/>
                    </a:lnTo>
                    <a:lnTo>
                      <a:pt x="447675" y="233299"/>
                    </a:lnTo>
                    <a:lnTo>
                      <a:pt x="443122" y="280338"/>
                    </a:lnTo>
                    <a:lnTo>
                      <a:pt x="430067" y="324153"/>
                    </a:lnTo>
                    <a:lnTo>
                      <a:pt x="409413" y="363804"/>
                    </a:lnTo>
                    <a:lnTo>
                      <a:pt x="382063" y="398351"/>
                    </a:lnTo>
                    <a:lnTo>
                      <a:pt x="348921" y="426856"/>
                    </a:lnTo>
                    <a:lnTo>
                      <a:pt x="310890" y="448379"/>
                    </a:lnTo>
                    <a:lnTo>
                      <a:pt x="268873" y="461982"/>
                    </a:lnTo>
                    <a:lnTo>
                      <a:pt x="223774" y="466725"/>
                    </a:lnTo>
                    <a:lnTo>
                      <a:pt x="178680" y="461982"/>
                    </a:lnTo>
                    <a:lnTo>
                      <a:pt x="136677" y="448379"/>
                    </a:lnTo>
                    <a:lnTo>
                      <a:pt x="98666" y="426856"/>
                    </a:lnTo>
                    <a:lnTo>
                      <a:pt x="65547" y="398351"/>
                    </a:lnTo>
                    <a:lnTo>
                      <a:pt x="38221" y="363804"/>
                    </a:lnTo>
                    <a:lnTo>
                      <a:pt x="17587" y="324153"/>
                    </a:lnTo>
                    <a:lnTo>
                      <a:pt x="4546" y="280338"/>
                    </a:lnTo>
                    <a:lnTo>
                      <a:pt x="0" y="233299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4128770" y="4958397"/>
              <a:ext cx="1911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4934013" y="4819713"/>
              <a:ext cx="457200" cy="476250"/>
              <a:chOff x="4934013" y="4819713"/>
              <a:chExt cx="457200" cy="47625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4938776" y="4824476"/>
                <a:ext cx="44767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466725">
                    <a:moveTo>
                      <a:pt x="223774" y="0"/>
                    </a:moveTo>
                    <a:lnTo>
                      <a:pt x="178680" y="4737"/>
                    </a:lnTo>
                    <a:lnTo>
                      <a:pt x="136677" y="18325"/>
                    </a:lnTo>
                    <a:lnTo>
                      <a:pt x="98666" y="39828"/>
                    </a:lnTo>
                    <a:lnTo>
                      <a:pt x="65547" y="68310"/>
                    </a:lnTo>
                    <a:lnTo>
                      <a:pt x="38221" y="102834"/>
                    </a:lnTo>
                    <a:lnTo>
                      <a:pt x="17587" y="142464"/>
                    </a:lnTo>
                    <a:lnTo>
                      <a:pt x="4546" y="186264"/>
                    </a:lnTo>
                    <a:lnTo>
                      <a:pt x="0" y="233299"/>
                    </a:lnTo>
                    <a:lnTo>
                      <a:pt x="4546" y="280338"/>
                    </a:lnTo>
                    <a:lnTo>
                      <a:pt x="17587" y="324153"/>
                    </a:lnTo>
                    <a:lnTo>
                      <a:pt x="38221" y="363804"/>
                    </a:lnTo>
                    <a:lnTo>
                      <a:pt x="65547" y="398351"/>
                    </a:lnTo>
                    <a:lnTo>
                      <a:pt x="98666" y="426856"/>
                    </a:lnTo>
                    <a:lnTo>
                      <a:pt x="136677" y="448379"/>
                    </a:lnTo>
                    <a:lnTo>
                      <a:pt x="178680" y="461982"/>
                    </a:lnTo>
                    <a:lnTo>
                      <a:pt x="223774" y="466725"/>
                    </a:lnTo>
                    <a:lnTo>
                      <a:pt x="268873" y="461982"/>
                    </a:lnTo>
                    <a:lnTo>
                      <a:pt x="310890" y="448379"/>
                    </a:lnTo>
                    <a:lnTo>
                      <a:pt x="348921" y="426856"/>
                    </a:lnTo>
                    <a:lnTo>
                      <a:pt x="382063" y="398351"/>
                    </a:lnTo>
                    <a:lnTo>
                      <a:pt x="409413" y="363804"/>
                    </a:lnTo>
                    <a:lnTo>
                      <a:pt x="430067" y="324153"/>
                    </a:lnTo>
                    <a:lnTo>
                      <a:pt x="443122" y="280338"/>
                    </a:lnTo>
                    <a:lnTo>
                      <a:pt x="447675" y="233299"/>
                    </a:lnTo>
                    <a:lnTo>
                      <a:pt x="443122" y="186264"/>
                    </a:lnTo>
                    <a:lnTo>
                      <a:pt x="430067" y="142464"/>
                    </a:lnTo>
                    <a:lnTo>
                      <a:pt x="409413" y="102834"/>
                    </a:lnTo>
                    <a:lnTo>
                      <a:pt x="382063" y="68310"/>
                    </a:lnTo>
                    <a:lnTo>
                      <a:pt x="348921" y="39828"/>
                    </a:lnTo>
                    <a:lnTo>
                      <a:pt x="310890" y="18325"/>
                    </a:lnTo>
                    <a:lnTo>
                      <a:pt x="268873" y="4737"/>
                    </a:lnTo>
                    <a:lnTo>
                      <a:pt x="22377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4938776" y="4824476"/>
                <a:ext cx="44767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466725">
                    <a:moveTo>
                      <a:pt x="0" y="233299"/>
                    </a:moveTo>
                    <a:lnTo>
                      <a:pt x="4546" y="186264"/>
                    </a:lnTo>
                    <a:lnTo>
                      <a:pt x="17587" y="142464"/>
                    </a:lnTo>
                    <a:lnTo>
                      <a:pt x="38221" y="102834"/>
                    </a:lnTo>
                    <a:lnTo>
                      <a:pt x="65547" y="68310"/>
                    </a:lnTo>
                    <a:lnTo>
                      <a:pt x="98666" y="39828"/>
                    </a:lnTo>
                    <a:lnTo>
                      <a:pt x="136677" y="18325"/>
                    </a:lnTo>
                    <a:lnTo>
                      <a:pt x="178680" y="4737"/>
                    </a:lnTo>
                    <a:lnTo>
                      <a:pt x="223774" y="0"/>
                    </a:lnTo>
                    <a:lnTo>
                      <a:pt x="268873" y="4737"/>
                    </a:lnTo>
                    <a:lnTo>
                      <a:pt x="310890" y="18325"/>
                    </a:lnTo>
                    <a:lnTo>
                      <a:pt x="348921" y="39828"/>
                    </a:lnTo>
                    <a:lnTo>
                      <a:pt x="382063" y="68310"/>
                    </a:lnTo>
                    <a:lnTo>
                      <a:pt x="409413" y="102834"/>
                    </a:lnTo>
                    <a:lnTo>
                      <a:pt x="430067" y="142464"/>
                    </a:lnTo>
                    <a:lnTo>
                      <a:pt x="443122" y="186264"/>
                    </a:lnTo>
                    <a:lnTo>
                      <a:pt x="447675" y="233299"/>
                    </a:lnTo>
                    <a:lnTo>
                      <a:pt x="443122" y="280338"/>
                    </a:lnTo>
                    <a:lnTo>
                      <a:pt x="430067" y="324153"/>
                    </a:lnTo>
                    <a:lnTo>
                      <a:pt x="409413" y="363804"/>
                    </a:lnTo>
                    <a:lnTo>
                      <a:pt x="382063" y="398351"/>
                    </a:lnTo>
                    <a:lnTo>
                      <a:pt x="348921" y="426856"/>
                    </a:lnTo>
                    <a:lnTo>
                      <a:pt x="310890" y="448379"/>
                    </a:lnTo>
                    <a:lnTo>
                      <a:pt x="268873" y="461982"/>
                    </a:lnTo>
                    <a:lnTo>
                      <a:pt x="223774" y="466725"/>
                    </a:lnTo>
                    <a:lnTo>
                      <a:pt x="178680" y="461982"/>
                    </a:lnTo>
                    <a:lnTo>
                      <a:pt x="136677" y="448379"/>
                    </a:lnTo>
                    <a:lnTo>
                      <a:pt x="98666" y="426856"/>
                    </a:lnTo>
                    <a:lnTo>
                      <a:pt x="65547" y="398351"/>
                    </a:lnTo>
                    <a:lnTo>
                      <a:pt x="38221" y="363804"/>
                    </a:lnTo>
                    <a:lnTo>
                      <a:pt x="17587" y="324153"/>
                    </a:lnTo>
                    <a:lnTo>
                      <a:pt x="4546" y="280338"/>
                    </a:lnTo>
                    <a:lnTo>
                      <a:pt x="0" y="233299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5073015" y="4903152"/>
              <a:ext cx="1784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1" name="object 21"/>
            <p:cNvGrpSpPr/>
            <p:nvPr/>
          </p:nvGrpSpPr>
          <p:grpSpPr>
            <a:xfrm>
              <a:off x="5295963" y="6038850"/>
              <a:ext cx="447675" cy="476250"/>
              <a:chOff x="5295963" y="6038850"/>
              <a:chExt cx="447675" cy="47625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5300726" y="6043612"/>
                <a:ext cx="438150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38150" h="466725">
                    <a:moveTo>
                      <a:pt x="219075" y="0"/>
                    </a:moveTo>
                    <a:lnTo>
                      <a:pt x="174912" y="4741"/>
                    </a:lnTo>
                    <a:lnTo>
                      <a:pt x="133784" y="18339"/>
                    </a:lnTo>
                    <a:lnTo>
                      <a:pt x="96570" y="39855"/>
                    </a:lnTo>
                    <a:lnTo>
                      <a:pt x="64150" y="68351"/>
                    </a:lnTo>
                    <a:lnTo>
                      <a:pt x="37404" y="102888"/>
                    </a:lnTo>
                    <a:lnTo>
                      <a:pt x="17210" y="142528"/>
                    </a:lnTo>
                    <a:lnTo>
                      <a:pt x="4449" y="186332"/>
                    </a:lnTo>
                    <a:lnTo>
                      <a:pt x="0" y="233362"/>
                    </a:lnTo>
                    <a:lnTo>
                      <a:pt x="4449" y="280392"/>
                    </a:lnTo>
                    <a:lnTo>
                      <a:pt x="17210" y="324196"/>
                    </a:lnTo>
                    <a:lnTo>
                      <a:pt x="37404" y="363836"/>
                    </a:lnTo>
                    <a:lnTo>
                      <a:pt x="64150" y="398373"/>
                    </a:lnTo>
                    <a:lnTo>
                      <a:pt x="96570" y="426869"/>
                    </a:lnTo>
                    <a:lnTo>
                      <a:pt x="133784" y="448385"/>
                    </a:lnTo>
                    <a:lnTo>
                      <a:pt x="174912" y="461983"/>
                    </a:lnTo>
                    <a:lnTo>
                      <a:pt x="219075" y="466725"/>
                    </a:lnTo>
                    <a:lnTo>
                      <a:pt x="263201" y="461983"/>
                    </a:lnTo>
                    <a:lnTo>
                      <a:pt x="304311" y="448385"/>
                    </a:lnTo>
                    <a:lnTo>
                      <a:pt x="341523" y="426869"/>
                    </a:lnTo>
                    <a:lnTo>
                      <a:pt x="373951" y="398373"/>
                    </a:lnTo>
                    <a:lnTo>
                      <a:pt x="400712" y="363836"/>
                    </a:lnTo>
                    <a:lnTo>
                      <a:pt x="420921" y="324196"/>
                    </a:lnTo>
                    <a:lnTo>
                      <a:pt x="433695" y="280392"/>
                    </a:lnTo>
                    <a:lnTo>
                      <a:pt x="438150" y="233362"/>
                    </a:lnTo>
                    <a:lnTo>
                      <a:pt x="433695" y="186332"/>
                    </a:lnTo>
                    <a:lnTo>
                      <a:pt x="420921" y="142528"/>
                    </a:lnTo>
                    <a:lnTo>
                      <a:pt x="400712" y="102888"/>
                    </a:lnTo>
                    <a:lnTo>
                      <a:pt x="373951" y="68351"/>
                    </a:lnTo>
                    <a:lnTo>
                      <a:pt x="341523" y="39855"/>
                    </a:lnTo>
                    <a:lnTo>
                      <a:pt x="304311" y="18339"/>
                    </a:lnTo>
                    <a:lnTo>
                      <a:pt x="263201" y="4741"/>
                    </a:lnTo>
                    <a:lnTo>
                      <a:pt x="219075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300726" y="6043612"/>
                <a:ext cx="438150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38150" h="466725">
                    <a:moveTo>
                      <a:pt x="0" y="233362"/>
                    </a:moveTo>
                    <a:lnTo>
                      <a:pt x="4449" y="186332"/>
                    </a:lnTo>
                    <a:lnTo>
                      <a:pt x="17210" y="142528"/>
                    </a:lnTo>
                    <a:lnTo>
                      <a:pt x="37404" y="102888"/>
                    </a:lnTo>
                    <a:lnTo>
                      <a:pt x="64150" y="68351"/>
                    </a:lnTo>
                    <a:lnTo>
                      <a:pt x="96570" y="39855"/>
                    </a:lnTo>
                    <a:lnTo>
                      <a:pt x="133784" y="18339"/>
                    </a:lnTo>
                    <a:lnTo>
                      <a:pt x="174912" y="4741"/>
                    </a:lnTo>
                    <a:lnTo>
                      <a:pt x="219075" y="0"/>
                    </a:lnTo>
                    <a:lnTo>
                      <a:pt x="263201" y="4741"/>
                    </a:lnTo>
                    <a:lnTo>
                      <a:pt x="304311" y="18339"/>
                    </a:lnTo>
                    <a:lnTo>
                      <a:pt x="341523" y="39855"/>
                    </a:lnTo>
                    <a:lnTo>
                      <a:pt x="373951" y="68351"/>
                    </a:lnTo>
                    <a:lnTo>
                      <a:pt x="400712" y="102888"/>
                    </a:lnTo>
                    <a:lnTo>
                      <a:pt x="420921" y="142528"/>
                    </a:lnTo>
                    <a:lnTo>
                      <a:pt x="433695" y="186332"/>
                    </a:lnTo>
                    <a:lnTo>
                      <a:pt x="438150" y="233362"/>
                    </a:lnTo>
                    <a:lnTo>
                      <a:pt x="433695" y="280392"/>
                    </a:lnTo>
                    <a:lnTo>
                      <a:pt x="420921" y="324196"/>
                    </a:lnTo>
                    <a:lnTo>
                      <a:pt x="400712" y="363836"/>
                    </a:lnTo>
                    <a:lnTo>
                      <a:pt x="373951" y="398373"/>
                    </a:lnTo>
                    <a:lnTo>
                      <a:pt x="341523" y="426869"/>
                    </a:lnTo>
                    <a:lnTo>
                      <a:pt x="304311" y="448385"/>
                    </a:lnTo>
                    <a:lnTo>
                      <a:pt x="263201" y="461983"/>
                    </a:lnTo>
                    <a:lnTo>
                      <a:pt x="219075" y="466725"/>
                    </a:lnTo>
                    <a:lnTo>
                      <a:pt x="174912" y="461983"/>
                    </a:lnTo>
                    <a:lnTo>
                      <a:pt x="133784" y="448385"/>
                    </a:lnTo>
                    <a:lnTo>
                      <a:pt x="96570" y="426869"/>
                    </a:lnTo>
                    <a:lnTo>
                      <a:pt x="64150" y="398373"/>
                    </a:lnTo>
                    <a:lnTo>
                      <a:pt x="37404" y="363836"/>
                    </a:lnTo>
                    <a:lnTo>
                      <a:pt x="17210" y="324196"/>
                    </a:lnTo>
                    <a:lnTo>
                      <a:pt x="4449" y="280392"/>
                    </a:lnTo>
                    <a:lnTo>
                      <a:pt x="0" y="233362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 txBox="1"/>
            <p:nvPr/>
          </p:nvSpPr>
          <p:spPr>
            <a:xfrm>
              <a:off x="5426455" y="6122352"/>
              <a:ext cx="1911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H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5" name="object 25"/>
            <p:cNvGrpSpPr/>
            <p:nvPr/>
          </p:nvGrpSpPr>
          <p:grpSpPr>
            <a:xfrm>
              <a:off x="6334188" y="4210113"/>
              <a:ext cx="457200" cy="476250"/>
              <a:chOff x="6334188" y="4210113"/>
              <a:chExt cx="457200" cy="476250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6338951" y="4214876"/>
                <a:ext cx="44767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466725">
                    <a:moveTo>
                      <a:pt x="223774" y="0"/>
                    </a:moveTo>
                    <a:lnTo>
                      <a:pt x="178680" y="4737"/>
                    </a:lnTo>
                    <a:lnTo>
                      <a:pt x="136677" y="18325"/>
                    </a:lnTo>
                    <a:lnTo>
                      <a:pt x="98666" y="39828"/>
                    </a:lnTo>
                    <a:lnTo>
                      <a:pt x="65547" y="68310"/>
                    </a:lnTo>
                    <a:lnTo>
                      <a:pt x="38221" y="102834"/>
                    </a:lnTo>
                    <a:lnTo>
                      <a:pt x="17587" y="142464"/>
                    </a:lnTo>
                    <a:lnTo>
                      <a:pt x="4546" y="186264"/>
                    </a:lnTo>
                    <a:lnTo>
                      <a:pt x="0" y="233299"/>
                    </a:lnTo>
                    <a:lnTo>
                      <a:pt x="4546" y="280338"/>
                    </a:lnTo>
                    <a:lnTo>
                      <a:pt x="17587" y="324153"/>
                    </a:lnTo>
                    <a:lnTo>
                      <a:pt x="38221" y="363804"/>
                    </a:lnTo>
                    <a:lnTo>
                      <a:pt x="65547" y="398351"/>
                    </a:lnTo>
                    <a:lnTo>
                      <a:pt x="98666" y="426856"/>
                    </a:lnTo>
                    <a:lnTo>
                      <a:pt x="136677" y="448379"/>
                    </a:lnTo>
                    <a:lnTo>
                      <a:pt x="178680" y="461982"/>
                    </a:lnTo>
                    <a:lnTo>
                      <a:pt x="223774" y="466725"/>
                    </a:lnTo>
                    <a:lnTo>
                      <a:pt x="268873" y="461982"/>
                    </a:lnTo>
                    <a:lnTo>
                      <a:pt x="310890" y="448379"/>
                    </a:lnTo>
                    <a:lnTo>
                      <a:pt x="348921" y="426856"/>
                    </a:lnTo>
                    <a:lnTo>
                      <a:pt x="382063" y="398351"/>
                    </a:lnTo>
                    <a:lnTo>
                      <a:pt x="409413" y="363804"/>
                    </a:lnTo>
                    <a:lnTo>
                      <a:pt x="430067" y="324153"/>
                    </a:lnTo>
                    <a:lnTo>
                      <a:pt x="443122" y="280338"/>
                    </a:lnTo>
                    <a:lnTo>
                      <a:pt x="447675" y="233299"/>
                    </a:lnTo>
                    <a:lnTo>
                      <a:pt x="443122" y="186264"/>
                    </a:lnTo>
                    <a:lnTo>
                      <a:pt x="430067" y="142464"/>
                    </a:lnTo>
                    <a:lnTo>
                      <a:pt x="409413" y="102834"/>
                    </a:lnTo>
                    <a:lnTo>
                      <a:pt x="382063" y="68310"/>
                    </a:lnTo>
                    <a:lnTo>
                      <a:pt x="348921" y="39828"/>
                    </a:lnTo>
                    <a:lnTo>
                      <a:pt x="310890" y="18325"/>
                    </a:lnTo>
                    <a:lnTo>
                      <a:pt x="268873" y="4737"/>
                    </a:lnTo>
                    <a:lnTo>
                      <a:pt x="22377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6338951" y="4214876"/>
                <a:ext cx="44767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466725">
                    <a:moveTo>
                      <a:pt x="0" y="233299"/>
                    </a:moveTo>
                    <a:lnTo>
                      <a:pt x="4546" y="186264"/>
                    </a:lnTo>
                    <a:lnTo>
                      <a:pt x="17587" y="142464"/>
                    </a:lnTo>
                    <a:lnTo>
                      <a:pt x="38221" y="102834"/>
                    </a:lnTo>
                    <a:lnTo>
                      <a:pt x="65547" y="68310"/>
                    </a:lnTo>
                    <a:lnTo>
                      <a:pt x="98666" y="39828"/>
                    </a:lnTo>
                    <a:lnTo>
                      <a:pt x="136677" y="18325"/>
                    </a:lnTo>
                    <a:lnTo>
                      <a:pt x="178680" y="4737"/>
                    </a:lnTo>
                    <a:lnTo>
                      <a:pt x="223774" y="0"/>
                    </a:lnTo>
                    <a:lnTo>
                      <a:pt x="268873" y="4737"/>
                    </a:lnTo>
                    <a:lnTo>
                      <a:pt x="310890" y="18325"/>
                    </a:lnTo>
                    <a:lnTo>
                      <a:pt x="348921" y="39828"/>
                    </a:lnTo>
                    <a:lnTo>
                      <a:pt x="382063" y="68310"/>
                    </a:lnTo>
                    <a:lnTo>
                      <a:pt x="409413" y="102834"/>
                    </a:lnTo>
                    <a:lnTo>
                      <a:pt x="430067" y="142464"/>
                    </a:lnTo>
                    <a:lnTo>
                      <a:pt x="443122" y="186264"/>
                    </a:lnTo>
                    <a:lnTo>
                      <a:pt x="447675" y="233299"/>
                    </a:lnTo>
                    <a:lnTo>
                      <a:pt x="443122" y="280338"/>
                    </a:lnTo>
                    <a:lnTo>
                      <a:pt x="430067" y="324153"/>
                    </a:lnTo>
                    <a:lnTo>
                      <a:pt x="409413" y="363804"/>
                    </a:lnTo>
                    <a:lnTo>
                      <a:pt x="382063" y="398351"/>
                    </a:lnTo>
                    <a:lnTo>
                      <a:pt x="348921" y="426856"/>
                    </a:lnTo>
                    <a:lnTo>
                      <a:pt x="310890" y="448379"/>
                    </a:lnTo>
                    <a:lnTo>
                      <a:pt x="268873" y="461982"/>
                    </a:lnTo>
                    <a:lnTo>
                      <a:pt x="223774" y="466725"/>
                    </a:lnTo>
                    <a:lnTo>
                      <a:pt x="178680" y="461982"/>
                    </a:lnTo>
                    <a:lnTo>
                      <a:pt x="136677" y="448379"/>
                    </a:lnTo>
                    <a:lnTo>
                      <a:pt x="98666" y="426856"/>
                    </a:lnTo>
                    <a:lnTo>
                      <a:pt x="65547" y="398351"/>
                    </a:lnTo>
                    <a:lnTo>
                      <a:pt x="38221" y="363804"/>
                    </a:lnTo>
                    <a:lnTo>
                      <a:pt x="17587" y="324153"/>
                    </a:lnTo>
                    <a:lnTo>
                      <a:pt x="4546" y="280338"/>
                    </a:lnTo>
                    <a:lnTo>
                      <a:pt x="0" y="233299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6479540" y="4287837"/>
              <a:ext cx="1657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F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276975" y="5305425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900" y="0"/>
                  </a:moveTo>
                  <a:lnTo>
                    <a:pt x="178765" y="4742"/>
                  </a:lnTo>
                  <a:lnTo>
                    <a:pt x="136731" y="18345"/>
                  </a:lnTo>
                  <a:lnTo>
                    <a:pt x="98697" y="39868"/>
                  </a:lnTo>
                  <a:lnTo>
                    <a:pt x="65563" y="68373"/>
                  </a:lnTo>
                  <a:lnTo>
                    <a:pt x="38227" y="102920"/>
                  </a:lnTo>
                  <a:lnTo>
                    <a:pt x="17589" y="142571"/>
                  </a:lnTo>
                  <a:lnTo>
                    <a:pt x="4547" y="186386"/>
                  </a:lnTo>
                  <a:lnTo>
                    <a:pt x="0" y="233425"/>
                  </a:lnTo>
                  <a:lnTo>
                    <a:pt x="4547" y="280434"/>
                  </a:lnTo>
                  <a:lnTo>
                    <a:pt x="17589" y="324223"/>
                  </a:lnTo>
                  <a:lnTo>
                    <a:pt x="38227" y="363851"/>
                  </a:lnTo>
                  <a:lnTo>
                    <a:pt x="65563" y="398381"/>
                  </a:lnTo>
                  <a:lnTo>
                    <a:pt x="98697" y="426872"/>
                  </a:lnTo>
                  <a:lnTo>
                    <a:pt x="136731" y="448386"/>
                  </a:lnTo>
                  <a:lnTo>
                    <a:pt x="178765" y="461983"/>
                  </a:lnTo>
                  <a:lnTo>
                    <a:pt x="223900" y="466725"/>
                  </a:lnTo>
                  <a:lnTo>
                    <a:pt x="268994" y="461983"/>
                  </a:lnTo>
                  <a:lnTo>
                    <a:pt x="310997" y="448386"/>
                  </a:lnTo>
                  <a:lnTo>
                    <a:pt x="349008" y="426872"/>
                  </a:lnTo>
                  <a:lnTo>
                    <a:pt x="382127" y="398381"/>
                  </a:lnTo>
                  <a:lnTo>
                    <a:pt x="409453" y="363851"/>
                  </a:lnTo>
                  <a:lnTo>
                    <a:pt x="430087" y="324223"/>
                  </a:lnTo>
                  <a:lnTo>
                    <a:pt x="443128" y="280434"/>
                  </a:lnTo>
                  <a:lnTo>
                    <a:pt x="447675" y="233425"/>
                  </a:lnTo>
                  <a:lnTo>
                    <a:pt x="443128" y="186386"/>
                  </a:lnTo>
                  <a:lnTo>
                    <a:pt x="430087" y="142571"/>
                  </a:lnTo>
                  <a:lnTo>
                    <a:pt x="409453" y="102920"/>
                  </a:lnTo>
                  <a:lnTo>
                    <a:pt x="382127" y="68373"/>
                  </a:lnTo>
                  <a:lnTo>
                    <a:pt x="349008" y="39868"/>
                  </a:lnTo>
                  <a:lnTo>
                    <a:pt x="310997" y="18345"/>
                  </a:lnTo>
                  <a:lnTo>
                    <a:pt x="268994" y="4742"/>
                  </a:lnTo>
                  <a:lnTo>
                    <a:pt x="2239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407784" y="5382895"/>
              <a:ext cx="2038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G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243201" y="4186173"/>
              <a:ext cx="4038600" cy="1694814"/>
            </a:xfrm>
            <a:custGeom>
              <a:avLst/>
              <a:gdLst/>
              <a:ahLst/>
              <a:cxnLst/>
              <a:rect l="l" t="t" r="r" b="b"/>
              <a:pathLst>
                <a:path w="4038600" h="1694814">
                  <a:moveTo>
                    <a:pt x="0" y="323595"/>
                  </a:moveTo>
                  <a:lnTo>
                    <a:pt x="1119632" y="0"/>
                  </a:lnTo>
                </a:path>
                <a:path w="4038600" h="1694814">
                  <a:moveTo>
                    <a:pt x="1219200" y="1694814"/>
                  </a:moveTo>
                  <a:lnTo>
                    <a:pt x="4038473" y="1438338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644139" y="3875785"/>
              <a:ext cx="276225" cy="51815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200" b="1" spc="15" dirty="0">
                  <a:solidFill>
                    <a:srgbClr val="0000FF"/>
                  </a:solidFill>
                  <a:latin typeface="Arial"/>
                  <a:cs typeface="Arial"/>
                </a:rPr>
                <a:t>?</a:t>
              </a:r>
              <a:endParaRPr sz="32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283075" y="5744527"/>
              <a:ext cx="276225" cy="51815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200" b="1" spc="15" dirty="0">
                  <a:solidFill>
                    <a:srgbClr val="008000"/>
                  </a:solidFill>
                  <a:latin typeface="Arial"/>
                  <a:cs typeface="Arial"/>
                </a:rPr>
                <a:t>?</a:t>
              </a:r>
              <a:endParaRPr sz="3200">
                <a:latin typeface="Arial"/>
                <a:cs typeface="Arial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B0AA267-9D8B-124A-2EFF-6451C712FED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Link-level Prediction Task: Recap</a:t>
            </a:r>
            <a:endParaRPr lang="en-HK" sz="4000"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8EDE54B3-5B25-01E8-1DBA-4056D7BA803B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189" y="1087282"/>
            <a:ext cx="75311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200" b="1">
                <a:solidFill>
                  <a:srgbClr val="5FB5CC"/>
                </a:solidFill>
              </a:rPr>
              <a:t>Two</a:t>
            </a:r>
            <a:r>
              <a:rPr lang="en-US" sz="3200" b="1" spc="-65">
                <a:solidFill>
                  <a:srgbClr val="5FB5CC"/>
                </a:solidFill>
              </a:rPr>
              <a:t> </a:t>
            </a:r>
            <a:r>
              <a:rPr lang="en-US" sz="3200" b="1" spc="-10">
                <a:solidFill>
                  <a:srgbClr val="5FB5CC"/>
                </a:solidFill>
              </a:rPr>
              <a:t>formulations</a:t>
            </a:r>
            <a:r>
              <a:rPr lang="en-US" sz="3200" b="1" spc="-135">
                <a:solidFill>
                  <a:srgbClr val="5FB5CC"/>
                </a:solidFill>
              </a:rPr>
              <a:t> </a:t>
            </a:r>
            <a:r>
              <a:rPr lang="en-US" sz="3200" b="1">
                <a:solidFill>
                  <a:srgbClr val="5FB5CC"/>
                </a:solidFill>
              </a:rPr>
              <a:t>of</a:t>
            </a:r>
            <a:r>
              <a:rPr lang="en-US" sz="3200" b="1" spc="-25">
                <a:solidFill>
                  <a:srgbClr val="5FB5CC"/>
                </a:solidFill>
              </a:rPr>
              <a:t> </a:t>
            </a:r>
            <a:r>
              <a:rPr lang="en-US" sz="3200" b="1">
                <a:solidFill>
                  <a:srgbClr val="5FB5CC"/>
                </a:solidFill>
              </a:rPr>
              <a:t>the</a:t>
            </a:r>
            <a:r>
              <a:rPr lang="en-US" sz="3200" b="1" spc="-20">
                <a:solidFill>
                  <a:srgbClr val="5FB5CC"/>
                </a:solidFill>
              </a:rPr>
              <a:t> </a:t>
            </a:r>
            <a:r>
              <a:rPr lang="en-US" sz="3200" b="1">
                <a:solidFill>
                  <a:srgbClr val="5FB5CC"/>
                </a:solidFill>
              </a:rPr>
              <a:t>link</a:t>
            </a:r>
            <a:r>
              <a:rPr lang="en-US" sz="3200" b="1" spc="-105">
                <a:solidFill>
                  <a:srgbClr val="5FB5CC"/>
                </a:solidFill>
              </a:rPr>
              <a:t> </a:t>
            </a:r>
            <a:r>
              <a:rPr lang="en-US" sz="3200" b="1">
                <a:solidFill>
                  <a:srgbClr val="5FB5CC"/>
                </a:solidFill>
              </a:rPr>
              <a:t>prediction</a:t>
            </a:r>
            <a:r>
              <a:rPr lang="en-US" sz="3200" b="1" spc="-204">
                <a:solidFill>
                  <a:srgbClr val="5FB5CC"/>
                </a:solidFill>
              </a:rPr>
              <a:t> </a:t>
            </a:r>
            <a:r>
              <a:rPr lang="en-US" sz="3200" b="1" spc="-10">
                <a:solidFill>
                  <a:srgbClr val="5FB5CC"/>
                </a:solidFill>
              </a:rPr>
              <a:t>task:</a:t>
            </a:r>
            <a:endParaRPr sz="3200" b="1" spc="-10" dirty="0">
              <a:solidFill>
                <a:srgbClr val="5FB5CC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63" y="1588870"/>
            <a:ext cx="5197540" cy="180228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 dirty="0">
                <a:latin typeface="Calibri"/>
                <a:cs typeface="Calibri"/>
              </a:rPr>
              <a:t>1)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Links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missing</a:t>
            </a:r>
            <a:r>
              <a:rPr sz="2800" b="1" spc="-1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random:</a:t>
            </a:r>
            <a:endParaRPr sz="2800">
              <a:latin typeface="Calibri"/>
              <a:cs typeface="Calibri"/>
            </a:endParaRPr>
          </a:p>
          <a:p>
            <a:pPr marL="632460" marR="5080" lvl="1" indent="-276860">
              <a:lnSpc>
                <a:spcPts val="3000"/>
              </a:lnSpc>
              <a:spcBef>
                <a:spcPts val="79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then </a:t>
            </a:r>
            <a:r>
              <a:rPr sz="2400" dirty="0">
                <a:latin typeface="Calibri"/>
                <a:cs typeface="Calibri"/>
              </a:rPr>
              <a:t>aim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336550" indent="-324485">
              <a:lnSpc>
                <a:spcPts val="342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 dirty="0">
                <a:latin typeface="Calibri"/>
                <a:cs typeface="Calibri"/>
              </a:rPr>
              <a:t>2)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Links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over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time: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794" y="3519912"/>
            <a:ext cx="17462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65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084" y="3348462"/>
            <a:ext cx="612336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libri"/>
                <a:cs typeface="Calibri"/>
              </a:rPr>
              <a:t>Given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70" dirty="0">
                <a:latin typeface="Cambria Math"/>
                <a:cs typeface="Cambria Math"/>
              </a:rPr>
              <a:t>𝐺[𝑡</a:t>
            </a:r>
            <a:r>
              <a:rPr sz="3000" spc="104" baseline="-16666" dirty="0">
                <a:latin typeface="Cambria Math"/>
                <a:cs typeface="Cambria Math"/>
              </a:rPr>
              <a:t>0</a:t>
            </a:r>
            <a:r>
              <a:rPr sz="2750" spc="70" dirty="0">
                <a:latin typeface="Cambria Math"/>
                <a:cs typeface="Cambria Math"/>
              </a:rPr>
              <a:t>,</a:t>
            </a:r>
            <a:r>
              <a:rPr sz="2750" spc="-204" dirty="0">
                <a:latin typeface="Cambria Math"/>
                <a:cs typeface="Cambria Math"/>
              </a:rPr>
              <a:t> </a:t>
            </a:r>
            <a:r>
              <a:rPr sz="2750" spc="195" dirty="0">
                <a:latin typeface="Cambria Math"/>
                <a:cs typeface="Cambria Math"/>
              </a:rPr>
              <a:t>𝑡</a:t>
            </a:r>
            <a:r>
              <a:rPr sz="3000" spc="292" baseline="29166" dirty="0">
                <a:latin typeface="Cambria Math"/>
                <a:cs typeface="Cambria Math"/>
              </a:rPr>
              <a:t>′</a:t>
            </a:r>
            <a:r>
              <a:rPr sz="3000" spc="-75" baseline="29166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]</a:t>
            </a:r>
            <a:r>
              <a:rPr sz="2750" spc="50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graph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defined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edges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0113" y="3911389"/>
            <a:ext cx="1746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5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8625" y="3740066"/>
            <a:ext cx="53263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lang="en-US" sz="2750">
                <a:latin typeface="Calibri"/>
                <a:cs typeface="Calibri"/>
              </a:rPr>
              <a:t>up</a:t>
            </a:r>
            <a:r>
              <a:rPr lang="en-US" sz="2750" spc="90">
                <a:latin typeface="Calibri"/>
                <a:cs typeface="Calibri"/>
              </a:rPr>
              <a:t> </a:t>
            </a:r>
            <a:r>
              <a:rPr lang="en-US" sz="2750">
                <a:latin typeface="Calibri"/>
                <a:cs typeface="Calibri"/>
              </a:rPr>
              <a:t>to</a:t>
            </a:r>
            <a:r>
              <a:rPr lang="en-US" sz="2750" spc="20">
                <a:latin typeface="Calibri"/>
                <a:cs typeface="Calibri"/>
              </a:rPr>
              <a:t> </a:t>
            </a:r>
            <a:r>
              <a:rPr lang="en-US" sz="2750">
                <a:latin typeface="Calibri"/>
                <a:cs typeface="Calibri"/>
              </a:rPr>
              <a:t>time</a:t>
            </a:r>
            <a:r>
              <a:rPr lang="en-US" sz="2750" spc="120">
                <a:latin typeface="Calibri"/>
                <a:cs typeface="Calibri"/>
              </a:rPr>
              <a:t> </a:t>
            </a:r>
            <a:r>
              <a:rPr lang="en-US" sz="2750" spc="195">
                <a:latin typeface="Cambria Math"/>
                <a:cs typeface="Cambria Math"/>
              </a:rPr>
              <a:t>𝑡</a:t>
            </a:r>
            <a:r>
              <a:rPr lang="en-US" sz="3000" spc="292" baseline="29166">
                <a:latin typeface="Cambria Math"/>
                <a:cs typeface="Cambria Math"/>
              </a:rPr>
              <a:t>′</a:t>
            </a:r>
            <a:r>
              <a:rPr lang="en-US" sz="3000" spc="-52" baseline="29166">
                <a:latin typeface="Cambria Math"/>
                <a:cs typeface="Cambria Math"/>
              </a:rPr>
              <a:t> </a:t>
            </a:r>
            <a:r>
              <a:rPr lang="en-US" sz="2750" i="1">
                <a:latin typeface="Times New Roman"/>
                <a:cs typeface="Times New Roman"/>
              </a:rPr>
              <a:t>,</a:t>
            </a:r>
            <a:r>
              <a:rPr lang="en-US" sz="2750" i="1" spc="60">
                <a:latin typeface="Times New Roman"/>
                <a:cs typeface="Times New Roman"/>
              </a:rPr>
              <a:t> </a:t>
            </a:r>
            <a:r>
              <a:rPr lang="en-US" sz="2750" b="1">
                <a:solidFill>
                  <a:srgbClr val="5FB5CC"/>
                </a:solidFill>
                <a:latin typeface="Calibri"/>
                <a:cs typeface="Calibri"/>
              </a:rPr>
              <a:t>output</a:t>
            </a:r>
            <a:r>
              <a:rPr lang="en-US" sz="2750" b="1" spc="15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lang="en-US" sz="2750" b="1">
                <a:solidFill>
                  <a:srgbClr val="E66C7C"/>
                </a:solidFill>
                <a:latin typeface="Calibri"/>
                <a:cs typeface="Calibri"/>
              </a:rPr>
              <a:t>a</a:t>
            </a:r>
            <a:r>
              <a:rPr lang="en-US" sz="2750" b="1" spc="4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lang="en-US" sz="2750" b="1">
                <a:solidFill>
                  <a:srgbClr val="E66C7C"/>
                </a:solidFill>
                <a:latin typeface="Calibri"/>
                <a:cs typeface="Calibri"/>
              </a:rPr>
              <a:t>ranked</a:t>
            </a:r>
            <a:r>
              <a:rPr lang="en-US" sz="2750" b="1" spc="65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lang="en-US" sz="2750" b="1">
                <a:solidFill>
                  <a:srgbClr val="E66C7C"/>
                </a:solidFill>
                <a:latin typeface="Calibri"/>
                <a:cs typeface="Calibri"/>
              </a:rPr>
              <a:t>list</a:t>
            </a:r>
            <a:r>
              <a:rPr lang="en-US" sz="2750" b="1" spc="85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lang="en-US" sz="2750" b="1" i="1" spc="-50">
                <a:solidFill>
                  <a:srgbClr val="E66C7C"/>
                </a:solidFill>
                <a:latin typeface="Times New Roman"/>
                <a:cs typeface="Times New Roman"/>
              </a:rPr>
              <a:t>L</a:t>
            </a:r>
            <a:endParaRPr lang="en-US"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3643" y="4083220"/>
            <a:ext cx="1174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04" dirty="0">
                <a:latin typeface="Cambria Math"/>
                <a:cs typeface="Cambria Math"/>
              </a:rPr>
              <a:t>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8625" y="4121002"/>
            <a:ext cx="4962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of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edges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(not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65" dirty="0">
                <a:latin typeface="Cambria Math"/>
                <a:cs typeface="Cambria Math"/>
              </a:rPr>
              <a:t>𝐺[𝑡</a:t>
            </a:r>
            <a:r>
              <a:rPr sz="3000" spc="97" baseline="-16666" dirty="0">
                <a:latin typeface="Cambria Math"/>
                <a:cs typeface="Cambria Math"/>
              </a:rPr>
              <a:t>0</a:t>
            </a:r>
            <a:r>
              <a:rPr sz="2750" spc="65" dirty="0">
                <a:latin typeface="Cambria Math"/>
                <a:cs typeface="Cambria Math"/>
              </a:rPr>
              <a:t>,</a:t>
            </a:r>
            <a:r>
              <a:rPr sz="2750" spc="-204" dirty="0">
                <a:latin typeface="Cambria Math"/>
                <a:cs typeface="Cambria Math"/>
              </a:rPr>
              <a:t> </a:t>
            </a:r>
            <a:r>
              <a:rPr sz="2750" spc="50" dirty="0">
                <a:latin typeface="Cambria Math"/>
                <a:cs typeface="Cambria Math"/>
              </a:rPr>
              <a:t>𝑡</a:t>
            </a:r>
            <a:r>
              <a:rPr sz="3000" spc="75" baseline="-16666" dirty="0">
                <a:latin typeface="Cambria Math"/>
                <a:cs typeface="Cambria Math"/>
              </a:rPr>
              <a:t>0</a:t>
            </a:r>
            <a:r>
              <a:rPr sz="2750" spc="50" dirty="0">
                <a:latin typeface="Cambria Math"/>
                <a:cs typeface="Cambria Math"/>
              </a:rPr>
              <a:t>]</a:t>
            </a:r>
            <a:r>
              <a:rPr sz="2750" spc="50" dirty="0">
                <a:latin typeface="Calibri"/>
                <a:cs typeface="Calibri"/>
              </a:rPr>
              <a:t>)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3637" y="4674088"/>
            <a:ext cx="6038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325" algn="l"/>
              </a:tabLst>
            </a:pPr>
            <a:r>
              <a:rPr sz="2000" spc="1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8625" y="4502638"/>
            <a:ext cx="53206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728845" algn="l"/>
              </a:tabLst>
            </a:pPr>
            <a:r>
              <a:rPr sz="2750" dirty="0">
                <a:latin typeface="Calibri"/>
                <a:cs typeface="Calibri"/>
              </a:rPr>
              <a:t>predicted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appear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time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25" dirty="0">
                <a:latin typeface="Cambria Math"/>
                <a:cs typeface="Cambria Math"/>
              </a:rPr>
              <a:t>𝐺[𝑡</a:t>
            </a:r>
            <a:r>
              <a:rPr sz="2750" dirty="0">
                <a:latin typeface="Cambria Math"/>
                <a:cs typeface="Cambria Math"/>
              </a:rPr>
              <a:t>	,</a:t>
            </a:r>
            <a:r>
              <a:rPr sz="2750" spc="-120" dirty="0">
                <a:latin typeface="Cambria Math"/>
                <a:cs typeface="Cambria Math"/>
              </a:rPr>
              <a:t> </a:t>
            </a:r>
            <a:r>
              <a:rPr sz="2750" spc="190" dirty="0">
                <a:latin typeface="Cambria Math"/>
                <a:cs typeface="Cambria Math"/>
              </a:rPr>
              <a:t>𝑡</a:t>
            </a:r>
            <a:r>
              <a:rPr sz="3000" spc="284" baseline="29166" dirty="0">
                <a:latin typeface="Cambria Math"/>
                <a:cs typeface="Cambria Math"/>
              </a:rPr>
              <a:t>′</a:t>
            </a:r>
            <a:r>
              <a:rPr sz="3000" spc="-165" baseline="29166" dirty="0">
                <a:latin typeface="Cambria Math"/>
                <a:cs typeface="Cambria Math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]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0082" y="5933610"/>
            <a:ext cx="15240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5" dirty="0">
                <a:latin typeface="Cambria Math"/>
                <a:cs typeface="Cambria Math"/>
              </a:rPr>
              <a:t>1</a:t>
            </a:r>
            <a:endParaRPr sz="1700">
              <a:latin typeface="Cambria Math"/>
              <a:cs typeface="Cambria Math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680FE0-A661-28F4-A1F3-D0BDE536596A}"/>
              </a:ext>
            </a:extLst>
          </p:cNvPr>
          <p:cNvGrpSpPr/>
          <p:nvPr/>
        </p:nvGrpSpPr>
        <p:grpSpPr>
          <a:xfrm>
            <a:off x="6809485" y="2925805"/>
            <a:ext cx="1700530" cy="2640457"/>
            <a:chOff x="7258050" y="2654236"/>
            <a:chExt cx="1700530" cy="2640457"/>
          </a:xfrm>
        </p:grpSpPr>
        <p:grpSp>
          <p:nvGrpSpPr>
            <p:cNvPr id="18" name="object 18"/>
            <p:cNvGrpSpPr/>
            <p:nvPr/>
          </p:nvGrpSpPr>
          <p:grpSpPr>
            <a:xfrm>
              <a:off x="7258050" y="2654236"/>
              <a:ext cx="1700530" cy="1900555"/>
              <a:chOff x="7258050" y="2743136"/>
              <a:chExt cx="1700530" cy="1900555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7958581" y="3641216"/>
                <a:ext cx="207010" cy="323215"/>
              </a:xfrm>
              <a:custGeom>
                <a:avLst/>
                <a:gdLst/>
                <a:ahLst/>
                <a:cxnLst/>
                <a:rect l="l" t="t" r="r" b="b"/>
                <a:pathLst>
                  <a:path w="207009" h="323214">
                    <a:moveTo>
                      <a:pt x="0" y="0"/>
                    </a:moveTo>
                    <a:lnTo>
                      <a:pt x="207010" y="323087"/>
                    </a:lnTo>
                  </a:path>
                </a:pathLst>
              </a:custGeom>
              <a:ln w="2857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7501000" y="3414775"/>
                <a:ext cx="966469" cy="603250"/>
              </a:xfrm>
              <a:custGeom>
                <a:avLst/>
                <a:gdLst/>
                <a:ahLst/>
                <a:cxnLst/>
                <a:rect l="l" t="t" r="r" b="b"/>
                <a:pathLst>
                  <a:path w="966470" h="603250">
                    <a:moveTo>
                      <a:pt x="966470" y="0"/>
                    </a:moveTo>
                    <a:lnTo>
                      <a:pt x="514350" y="166624"/>
                    </a:lnTo>
                  </a:path>
                  <a:path w="966470" h="603250">
                    <a:moveTo>
                      <a:pt x="0" y="600075"/>
                    </a:moveTo>
                    <a:lnTo>
                      <a:pt x="623697" y="602742"/>
                    </a:lnTo>
                  </a:path>
                </a:pathLst>
              </a:custGeom>
              <a:ln w="2857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7981695" y="3199129"/>
                <a:ext cx="215265" cy="318135"/>
              </a:xfrm>
              <a:custGeom>
                <a:avLst/>
                <a:gdLst/>
                <a:ahLst/>
                <a:cxnLst/>
                <a:rect l="l" t="t" r="r" b="b"/>
                <a:pathLst>
                  <a:path w="215265" h="318135">
                    <a:moveTo>
                      <a:pt x="215010" y="0"/>
                    </a:moveTo>
                    <a:lnTo>
                      <a:pt x="0" y="317881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7681976" y="2938525"/>
                <a:ext cx="511809" cy="557530"/>
              </a:xfrm>
              <a:custGeom>
                <a:avLst/>
                <a:gdLst/>
                <a:ahLst/>
                <a:cxnLst/>
                <a:rect l="l" t="t" r="r" b="b"/>
                <a:pathLst>
                  <a:path w="511809" h="557529">
                    <a:moveTo>
                      <a:pt x="511809" y="135636"/>
                    </a:moveTo>
                    <a:lnTo>
                      <a:pt x="66675" y="0"/>
                    </a:lnTo>
                  </a:path>
                  <a:path w="511809" h="557529">
                    <a:moveTo>
                      <a:pt x="0" y="28575"/>
                    </a:moveTo>
                    <a:lnTo>
                      <a:pt x="235457" y="557529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443723" y="3607815"/>
                <a:ext cx="393065" cy="779780"/>
              </a:xfrm>
              <a:custGeom>
                <a:avLst/>
                <a:gdLst/>
                <a:ahLst/>
                <a:cxnLst/>
                <a:rect l="l" t="t" r="r" b="b"/>
                <a:pathLst>
                  <a:path w="393065" h="779779">
                    <a:moveTo>
                      <a:pt x="392683" y="0"/>
                    </a:moveTo>
                    <a:lnTo>
                      <a:pt x="47498" y="336295"/>
                    </a:lnTo>
                  </a:path>
                  <a:path w="393065" h="779779">
                    <a:moveTo>
                      <a:pt x="191897" y="779271"/>
                    </a:moveTo>
                    <a:lnTo>
                      <a:pt x="0" y="446912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" name="object 2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105775" y="3000311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25" name="object 2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62289" y="3035712"/>
                <a:ext cx="188769" cy="188785"/>
              </a:xfrm>
              <a:prstGeom prst="rect">
                <a:avLst/>
              </a:prstGeom>
            </p:spPr>
          </p:pic>
          <p:pic>
            <p:nvPicPr>
              <p:cNvPr id="26" name="object 2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24750" y="2743136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27" name="object 27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78883" y="2780188"/>
                <a:ext cx="188785" cy="188801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7758176" y="4443475"/>
                <a:ext cx="800100" cy="64769"/>
              </a:xfrm>
              <a:custGeom>
                <a:avLst/>
                <a:gdLst/>
                <a:ahLst/>
                <a:cxnLst/>
                <a:rect l="l" t="t" r="r" b="b"/>
                <a:pathLst>
                  <a:path w="800100" h="64770">
                    <a:moveTo>
                      <a:pt x="799846" y="0"/>
                    </a:moveTo>
                    <a:lnTo>
                      <a:pt x="0" y="64388"/>
                    </a:lnTo>
                  </a:path>
                </a:pathLst>
              </a:custGeom>
              <a:ln w="2857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7710551" y="3681348"/>
                <a:ext cx="111379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1113790" h="754379">
                    <a:moveTo>
                      <a:pt x="45084" y="753871"/>
                    </a:moveTo>
                    <a:lnTo>
                      <a:pt x="405510" y="433958"/>
                    </a:lnTo>
                  </a:path>
                  <a:path w="1113790" h="754379">
                    <a:moveTo>
                      <a:pt x="933450" y="668401"/>
                    </a:moveTo>
                    <a:lnTo>
                      <a:pt x="1113281" y="314451"/>
                    </a:lnTo>
                  </a:path>
                  <a:path w="1113790" h="754379">
                    <a:moveTo>
                      <a:pt x="877189" y="697738"/>
                    </a:moveTo>
                    <a:lnTo>
                      <a:pt x="590550" y="400176"/>
                    </a:lnTo>
                  </a:path>
                  <a:path w="1113790" h="754379">
                    <a:moveTo>
                      <a:pt x="1016507" y="228726"/>
                    </a:moveTo>
                    <a:lnTo>
                      <a:pt x="581025" y="331215"/>
                    </a:lnTo>
                  </a:path>
                  <a:path w="1113790" h="754379">
                    <a:moveTo>
                      <a:pt x="0" y="709168"/>
                    </a:moveTo>
                    <a:lnTo>
                      <a:pt x="222630" y="0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0" name="object 3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58050" y="3857561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31" name="object 3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14312" y="3889376"/>
                <a:ext cx="189099" cy="188972"/>
              </a:xfrm>
              <a:prstGeom prst="rect">
                <a:avLst/>
              </a:prstGeom>
            </p:spPr>
          </p:pic>
          <p:sp>
            <p:nvSpPr>
              <p:cNvPr id="32" name="object 32"/>
              <p:cNvSpPr/>
              <p:nvPr/>
            </p:nvSpPr>
            <p:spPr>
              <a:xfrm>
                <a:off x="8634475" y="3471925"/>
                <a:ext cx="18288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82879" h="340360">
                    <a:moveTo>
                      <a:pt x="0" y="0"/>
                    </a:moveTo>
                    <a:lnTo>
                      <a:pt x="182499" y="340232"/>
                    </a:lnTo>
                  </a:path>
                </a:pathLst>
              </a:custGeom>
              <a:ln w="2857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3" name="object 33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58225" y="3771836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34" name="object 34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0026" y="3803427"/>
                <a:ext cx="188769" cy="188801"/>
              </a:xfrm>
              <a:prstGeom prst="rect">
                <a:avLst/>
              </a:prstGeom>
            </p:spPr>
          </p:pic>
          <p:pic>
            <p:nvPicPr>
              <p:cNvPr id="35" name="object 35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772400" y="3457511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36" name="object 36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827343" y="3491642"/>
                <a:ext cx="188769" cy="188785"/>
              </a:xfrm>
              <a:prstGeom prst="rect">
                <a:avLst/>
              </a:prstGeom>
            </p:spPr>
          </p:pic>
          <p:pic>
            <p:nvPicPr>
              <p:cNvPr id="37" name="object 37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15225" y="4343336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38" name="object 38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576885" y="4376556"/>
                <a:ext cx="189281" cy="189281"/>
              </a:xfrm>
              <a:prstGeom prst="rect">
                <a:avLst/>
              </a:prstGeom>
            </p:spPr>
          </p:pic>
          <p:pic>
            <p:nvPicPr>
              <p:cNvPr id="39" name="object 39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96300" y="4305236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40" name="object 40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553148" y="4339859"/>
                <a:ext cx="188769" cy="188801"/>
              </a:xfrm>
              <a:prstGeom prst="rect">
                <a:avLst/>
              </a:prstGeom>
            </p:spPr>
          </p:pic>
          <p:pic>
            <p:nvPicPr>
              <p:cNvPr id="41" name="object 41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058150" y="3924236"/>
                <a:ext cx="290512" cy="290512"/>
              </a:xfrm>
              <a:prstGeom prst="rect">
                <a:avLst/>
              </a:prstGeom>
            </p:spPr>
          </p:pic>
          <p:pic>
            <p:nvPicPr>
              <p:cNvPr id="42" name="object 42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110856" y="3952114"/>
                <a:ext cx="189045" cy="189099"/>
              </a:xfrm>
              <a:prstGeom prst="rect">
                <a:avLst/>
              </a:prstGeom>
            </p:spPr>
          </p:pic>
          <p:pic>
            <p:nvPicPr>
              <p:cNvPr id="43" name="object 43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401050" y="3276536"/>
                <a:ext cx="300037" cy="300037"/>
              </a:xfrm>
              <a:prstGeom prst="rect">
                <a:avLst/>
              </a:prstGeom>
            </p:spPr>
          </p:pic>
          <p:pic>
            <p:nvPicPr>
              <p:cNvPr id="44" name="object 44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461914" y="3312032"/>
                <a:ext cx="188801" cy="188769"/>
              </a:xfrm>
              <a:prstGeom prst="rect">
                <a:avLst/>
              </a:prstGeom>
            </p:spPr>
          </p:pic>
        </p:grpSp>
        <p:sp>
          <p:nvSpPr>
            <p:cNvPr id="45" name="object 45"/>
            <p:cNvSpPr txBox="1"/>
            <p:nvPr/>
          </p:nvSpPr>
          <p:spPr>
            <a:xfrm>
              <a:off x="8371840" y="4734623"/>
              <a:ext cx="135890" cy="254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35" dirty="0">
                  <a:latin typeface="Cambria Math"/>
                  <a:cs typeface="Cambria Math"/>
                </a:rPr>
                <a:t>0</a:t>
              </a:r>
              <a:endParaRPr sz="1500">
                <a:latin typeface="Cambria Math"/>
                <a:cs typeface="Cambria Math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7669530" y="4601146"/>
              <a:ext cx="967105" cy="3346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2000" dirty="0">
                  <a:latin typeface="Cambria Math"/>
                  <a:cs typeface="Cambria Math"/>
                </a:rPr>
                <a:t>𝐺[𝑡</a:t>
              </a:r>
              <a:r>
                <a:rPr sz="2250" baseline="-16666" dirty="0">
                  <a:latin typeface="Cambria Math"/>
                  <a:cs typeface="Cambria Math"/>
                </a:rPr>
                <a:t>0</a:t>
              </a:r>
              <a:r>
                <a:rPr sz="2000" dirty="0">
                  <a:latin typeface="Cambria Math"/>
                  <a:cs typeface="Cambria Math"/>
                </a:rPr>
                <a:t>,</a:t>
              </a:r>
              <a:r>
                <a:rPr sz="2000" spc="-75" dirty="0">
                  <a:latin typeface="Cambria Math"/>
                  <a:cs typeface="Cambria Math"/>
                </a:rPr>
                <a:t> </a:t>
              </a:r>
              <a:r>
                <a:rPr sz="2000" spc="160" dirty="0">
                  <a:latin typeface="Cambria Math"/>
                  <a:cs typeface="Cambria Math"/>
                </a:rPr>
                <a:t>𝑡</a:t>
              </a:r>
              <a:r>
                <a:rPr sz="2250" spc="240" baseline="27777" dirty="0">
                  <a:latin typeface="Cambria Math"/>
                  <a:cs typeface="Cambria Math"/>
                </a:rPr>
                <a:t>′</a:t>
              </a:r>
              <a:r>
                <a:rPr sz="2250" spc="127" baseline="27777" dirty="0">
                  <a:latin typeface="Cambria Math"/>
                  <a:cs typeface="Cambria Math"/>
                </a:rPr>
                <a:t> </a:t>
              </a:r>
              <a:r>
                <a:rPr sz="2000" spc="-60" dirty="0">
                  <a:latin typeface="Cambria Math"/>
                  <a:cs typeface="Cambria Math"/>
                </a:rPr>
                <a:t>]</a:t>
              </a:r>
              <a:endParaRPr sz="2000">
                <a:latin typeface="Cambria Math"/>
                <a:cs typeface="Cambria Math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8362315" y="5040058"/>
              <a:ext cx="135890" cy="254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35" dirty="0">
                  <a:solidFill>
                    <a:srgbClr val="008000"/>
                  </a:solidFill>
                  <a:latin typeface="Cambria Math"/>
                  <a:cs typeface="Cambria Math"/>
                </a:rPr>
                <a:t>1</a:t>
              </a:r>
              <a:endParaRPr sz="1500">
                <a:latin typeface="Cambria Math"/>
                <a:cs typeface="Cambria Math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79055" y="4906009"/>
              <a:ext cx="948690" cy="3352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000" dirty="0">
                  <a:solidFill>
                    <a:srgbClr val="008000"/>
                  </a:solidFill>
                  <a:latin typeface="Cambria Math"/>
                  <a:cs typeface="Cambria Math"/>
                </a:rPr>
                <a:t>𝐺[𝑡</a:t>
              </a:r>
              <a:r>
                <a:rPr sz="2250" baseline="-16666" dirty="0">
                  <a:solidFill>
                    <a:srgbClr val="008000"/>
                  </a:solidFill>
                  <a:latin typeface="Cambria Math"/>
                  <a:cs typeface="Cambria Math"/>
                </a:rPr>
                <a:t>1</a:t>
              </a:r>
              <a:r>
                <a:rPr sz="2000" dirty="0">
                  <a:solidFill>
                    <a:srgbClr val="008000"/>
                  </a:solidFill>
                  <a:latin typeface="Cambria Math"/>
                  <a:cs typeface="Cambria Math"/>
                </a:rPr>
                <a:t>,</a:t>
              </a:r>
              <a:r>
                <a:rPr sz="2000" spc="-105" dirty="0">
                  <a:solidFill>
                    <a:srgbClr val="008000"/>
                  </a:solidFill>
                  <a:latin typeface="Cambria Math"/>
                  <a:cs typeface="Cambria Math"/>
                </a:rPr>
                <a:t> </a:t>
              </a:r>
              <a:r>
                <a:rPr sz="2000" spc="165" dirty="0">
                  <a:solidFill>
                    <a:srgbClr val="008000"/>
                  </a:solidFill>
                  <a:latin typeface="Cambria Math"/>
                  <a:cs typeface="Cambria Math"/>
                </a:rPr>
                <a:t>𝑡</a:t>
              </a:r>
              <a:r>
                <a:rPr sz="2250" spc="247" baseline="27777" dirty="0">
                  <a:solidFill>
                    <a:srgbClr val="008000"/>
                  </a:solidFill>
                  <a:latin typeface="Cambria Math"/>
                  <a:cs typeface="Cambria Math"/>
                </a:rPr>
                <a:t>′</a:t>
              </a:r>
              <a:r>
                <a:rPr sz="2250" spc="-82" baseline="27777" dirty="0">
                  <a:solidFill>
                    <a:srgbClr val="008000"/>
                  </a:solidFill>
                  <a:latin typeface="Cambria Math"/>
                  <a:cs typeface="Cambria Math"/>
                </a:rPr>
                <a:t> </a:t>
              </a:r>
              <a:r>
                <a:rPr sz="2000" spc="-60" dirty="0">
                  <a:solidFill>
                    <a:srgbClr val="008000"/>
                  </a:solidFill>
                  <a:latin typeface="Cambria Math"/>
                  <a:cs typeface="Cambria Math"/>
                </a:rPr>
                <a:t>]</a:t>
              </a:r>
              <a:endParaRPr sz="2000">
                <a:latin typeface="Cambria Math"/>
                <a:cs typeface="Cambria Math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6618B4-6108-24CF-267B-156F0E6CEB39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Link-level Prediction as a Task</a:t>
            </a:r>
            <a:endParaRPr lang="en-HK" sz="4000"/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8208A4C4-E4C6-D5E9-5D8C-72DEE497D36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243589"/>
            <a:ext cx="7831455" cy="2998897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Methodology: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For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pair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nodes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i="1" dirty="0">
                <a:solidFill>
                  <a:srgbClr val="008000"/>
                </a:solidFill>
                <a:latin typeface="Calibri"/>
                <a:cs typeface="Calibri"/>
              </a:rPr>
              <a:t>(x,y)</a:t>
            </a:r>
            <a:r>
              <a:rPr sz="2750" i="1" spc="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compute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score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i="1" spc="-10" dirty="0">
                <a:solidFill>
                  <a:srgbClr val="008000"/>
                </a:solidFill>
                <a:latin typeface="Calibri"/>
                <a:cs typeface="Calibri"/>
              </a:rPr>
              <a:t>c(x,y)</a:t>
            </a:r>
            <a:endParaRPr sz="2750">
              <a:latin typeface="Calibri"/>
              <a:cs typeface="Calibri"/>
            </a:endParaRPr>
          </a:p>
          <a:p>
            <a:pPr marL="899160" marR="5080" lvl="2" indent="-229235">
              <a:lnSpc>
                <a:spcPts val="2850"/>
              </a:lnSpc>
              <a:spcBef>
                <a:spcPts val="77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8000"/>
                </a:solidFill>
                <a:latin typeface="Calibri"/>
                <a:cs typeface="Calibri"/>
              </a:rPr>
              <a:t>c(x,y)</a:t>
            </a:r>
            <a:r>
              <a:rPr sz="2400" i="1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common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sz="2400" i="1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59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Sort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pairs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i="1" dirty="0">
                <a:solidFill>
                  <a:srgbClr val="008000"/>
                </a:solidFill>
                <a:latin typeface="Calibri"/>
                <a:cs typeface="Calibri"/>
              </a:rPr>
              <a:t>(x,y)</a:t>
            </a:r>
            <a:r>
              <a:rPr sz="2750" i="1" spc="114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decreasing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score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i="1" spc="-10" dirty="0">
                <a:solidFill>
                  <a:srgbClr val="008000"/>
                </a:solidFill>
                <a:latin typeface="Calibri"/>
                <a:cs typeface="Calibri"/>
              </a:rPr>
              <a:t>c(x,y)</a:t>
            </a:r>
            <a:endParaRPr sz="275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b="1" dirty="0">
                <a:solidFill>
                  <a:srgbClr val="D50092"/>
                </a:solidFill>
                <a:latin typeface="Calibri"/>
                <a:cs typeface="Calibri"/>
              </a:rPr>
              <a:t>Predict</a:t>
            </a:r>
            <a:r>
              <a:rPr sz="2750" b="1" spc="8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D50092"/>
                </a:solidFill>
                <a:latin typeface="Calibri"/>
                <a:cs typeface="Calibri"/>
              </a:rPr>
              <a:t>top</a:t>
            </a:r>
            <a:r>
              <a:rPr sz="2750" b="1" spc="4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n</a:t>
            </a:r>
            <a:r>
              <a:rPr sz="2750" b="1" i="1" spc="5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Calibri"/>
                <a:cs typeface="Calibri"/>
              </a:rPr>
              <a:t>pairs</a:t>
            </a:r>
            <a:r>
              <a:rPr sz="2750" b="1" spc="10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as</a:t>
            </a:r>
            <a:r>
              <a:rPr sz="2750" b="1" spc="10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new</a:t>
            </a:r>
            <a:r>
              <a:rPr sz="2750" b="1" spc="4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links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580" y="4275454"/>
            <a:ext cx="50482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dirty="0">
                <a:solidFill>
                  <a:srgbClr val="0000FF"/>
                </a:solidFill>
                <a:latin typeface="Calibri"/>
                <a:cs typeface="Calibri"/>
              </a:rPr>
              <a:t>See</a:t>
            </a:r>
            <a:r>
              <a:rPr sz="2750" b="1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0000FF"/>
                </a:solidFill>
                <a:latin typeface="Calibri"/>
                <a:cs typeface="Calibri"/>
              </a:rPr>
              <a:t>which</a:t>
            </a:r>
            <a:r>
              <a:rPr sz="2750" b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750" b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0000FF"/>
                </a:solidFill>
                <a:latin typeface="Calibri"/>
                <a:cs typeface="Calibri"/>
              </a:rPr>
              <a:t>these</a:t>
            </a:r>
            <a:r>
              <a:rPr sz="2750" b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0000FF"/>
                </a:solidFill>
                <a:latin typeface="Calibri"/>
                <a:cs typeface="Calibri"/>
              </a:rPr>
              <a:t>links</a:t>
            </a:r>
            <a:r>
              <a:rPr sz="2750" b="1" spc="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0000FF"/>
                </a:solidFill>
                <a:latin typeface="Calibri"/>
                <a:cs typeface="Calibri"/>
              </a:rPr>
              <a:t>actually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241" y="4876165"/>
            <a:ext cx="6038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325" algn="l"/>
              </a:tabLst>
            </a:pPr>
            <a:r>
              <a:rPr sz="2000" spc="1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8722" y="4704715"/>
            <a:ext cx="27647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173605" algn="l"/>
              </a:tabLst>
            </a:pPr>
            <a:r>
              <a:rPr sz="2750" b="1" dirty="0">
                <a:solidFill>
                  <a:srgbClr val="0000FF"/>
                </a:solidFill>
                <a:latin typeface="Calibri"/>
                <a:cs typeface="Calibri"/>
              </a:rPr>
              <a:t>appear</a:t>
            </a:r>
            <a:r>
              <a:rPr sz="2750" b="1" spc="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75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latin typeface="Cambria Math"/>
                <a:cs typeface="Cambria Math"/>
              </a:rPr>
              <a:t>𝐺[𝑡</a:t>
            </a:r>
            <a:r>
              <a:rPr sz="2750" dirty="0">
                <a:latin typeface="Cambria Math"/>
                <a:cs typeface="Cambria Math"/>
              </a:rPr>
              <a:t>	,</a:t>
            </a:r>
            <a:r>
              <a:rPr sz="2750" spc="-125" dirty="0">
                <a:latin typeface="Cambria Math"/>
                <a:cs typeface="Cambria Math"/>
              </a:rPr>
              <a:t> </a:t>
            </a:r>
            <a:r>
              <a:rPr sz="2750" spc="195" dirty="0">
                <a:latin typeface="Cambria Math"/>
                <a:cs typeface="Cambria Math"/>
              </a:rPr>
              <a:t>𝑡</a:t>
            </a:r>
            <a:r>
              <a:rPr sz="3000" spc="292" baseline="29166" dirty="0">
                <a:latin typeface="Cambria Math"/>
                <a:cs typeface="Cambria Math"/>
              </a:rPr>
              <a:t>′</a:t>
            </a:r>
            <a:r>
              <a:rPr sz="3000" spc="-165" baseline="29166" dirty="0">
                <a:latin typeface="Cambria Math"/>
                <a:cs typeface="Cambria Math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]</a:t>
            </a:r>
            <a:endParaRPr sz="275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91350" y="3971861"/>
            <a:ext cx="1700530" cy="1900555"/>
            <a:chOff x="6991350" y="3971861"/>
            <a:chExt cx="1700530" cy="1900555"/>
          </a:xfrm>
        </p:grpSpPr>
        <p:sp>
          <p:nvSpPr>
            <p:cNvPr id="8" name="object 8"/>
            <p:cNvSpPr/>
            <p:nvPr/>
          </p:nvSpPr>
          <p:spPr>
            <a:xfrm>
              <a:off x="7693279" y="4869814"/>
              <a:ext cx="207010" cy="323215"/>
            </a:xfrm>
            <a:custGeom>
              <a:avLst/>
              <a:gdLst/>
              <a:ahLst/>
              <a:cxnLst/>
              <a:rect l="l" t="t" r="r" b="b"/>
              <a:pathLst>
                <a:path w="207009" h="323214">
                  <a:moveTo>
                    <a:pt x="0" y="0"/>
                  </a:moveTo>
                  <a:lnTo>
                    <a:pt x="207010" y="323088"/>
                  </a:lnTo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4300" y="4643500"/>
              <a:ext cx="966469" cy="603250"/>
            </a:xfrm>
            <a:custGeom>
              <a:avLst/>
              <a:gdLst/>
              <a:ahLst/>
              <a:cxnLst/>
              <a:rect l="l" t="t" r="r" b="b"/>
              <a:pathLst>
                <a:path w="966470" h="603250">
                  <a:moveTo>
                    <a:pt x="966470" y="0"/>
                  </a:moveTo>
                  <a:lnTo>
                    <a:pt x="514350" y="166624"/>
                  </a:lnTo>
                </a:path>
                <a:path w="966470" h="603250">
                  <a:moveTo>
                    <a:pt x="0" y="600075"/>
                  </a:moveTo>
                  <a:lnTo>
                    <a:pt x="623697" y="602742"/>
                  </a:lnTo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6393" y="4427727"/>
              <a:ext cx="215265" cy="318135"/>
            </a:xfrm>
            <a:custGeom>
              <a:avLst/>
              <a:gdLst/>
              <a:ahLst/>
              <a:cxnLst/>
              <a:rect l="l" t="t" r="r" b="b"/>
              <a:pathLst>
                <a:path w="215265" h="318135">
                  <a:moveTo>
                    <a:pt x="215137" y="0"/>
                  </a:moveTo>
                  <a:lnTo>
                    <a:pt x="0" y="3177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5276" y="4167250"/>
              <a:ext cx="511809" cy="557530"/>
            </a:xfrm>
            <a:custGeom>
              <a:avLst/>
              <a:gdLst/>
              <a:ahLst/>
              <a:cxnLst/>
              <a:rect l="l" t="t" r="r" b="b"/>
              <a:pathLst>
                <a:path w="511809" h="557529">
                  <a:moveTo>
                    <a:pt x="511809" y="135636"/>
                  </a:moveTo>
                  <a:lnTo>
                    <a:pt x="66675" y="0"/>
                  </a:lnTo>
                </a:path>
                <a:path w="511809" h="557529">
                  <a:moveTo>
                    <a:pt x="0" y="28575"/>
                  </a:moveTo>
                  <a:lnTo>
                    <a:pt x="235457" y="55753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8420" y="4836413"/>
              <a:ext cx="393065" cy="779780"/>
            </a:xfrm>
            <a:custGeom>
              <a:avLst/>
              <a:gdLst/>
              <a:ahLst/>
              <a:cxnLst/>
              <a:rect l="l" t="t" r="r" b="b"/>
              <a:pathLst>
                <a:path w="393065" h="779779">
                  <a:moveTo>
                    <a:pt x="392810" y="0"/>
                  </a:moveTo>
                  <a:lnTo>
                    <a:pt x="47498" y="336169"/>
                  </a:lnTo>
                </a:path>
                <a:path w="393065" h="779779">
                  <a:moveTo>
                    <a:pt x="191897" y="779272"/>
                  </a:moveTo>
                  <a:lnTo>
                    <a:pt x="0" y="44691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075" y="4229036"/>
              <a:ext cx="300037" cy="3000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7018" y="4264278"/>
              <a:ext cx="188785" cy="1887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8050" y="3971861"/>
              <a:ext cx="300037" cy="3000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3628" y="4008770"/>
              <a:ext cx="188769" cy="1888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91476" y="5672137"/>
              <a:ext cx="800100" cy="64769"/>
            </a:xfrm>
            <a:custGeom>
              <a:avLst/>
              <a:gdLst/>
              <a:ahLst/>
              <a:cxnLst/>
              <a:rect l="l" t="t" r="r" b="b"/>
              <a:pathLst>
                <a:path w="800100" h="64770">
                  <a:moveTo>
                    <a:pt x="799846" y="0"/>
                  </a:moveTo>
                  <a:lnTo>
                    <a:pt x="0" y="64503"/>
                  </a:lnTo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3851" y="4910073"/>
              <a:ext cx="1113790" cy="753745"/>
            </a:xfrm>
            <a:custGeom>
              <a:avLst/>
              <a:gdLst/>
              <a:ahLst/>
              <a:cxnLst/>
              <a:rect l="l" t="t" r="r" b="b"/>
              <a:pathLst>
                <a:path w="1113790" h="753745">
                  <a:moveTo>
                    <a:pt x="46481" y="753732"/>
                  </a:moveTo>
                  <a:lnTo>
                    <a:pt x="406907" y="433831"/>
                  </a:lnTo>
                </a:path>
                <a:path w="1113790" h="753745">
                  <a:moveTo>
                    <a:pt x="933450" y="668401"/>
                  </a:moveTo>
                  <a:lnTo>
                    <a:pt x="1113281" y="314451"/>
                  </a:lnTo>
                </a:path>
                <a:path w="1113790" h="753745">
                  <a:moveTo>
                    <a:pt x="877189" y="697699"/>
                  </a:moveTo>
                  <a:lnTo>
                    <a:pt x="590550" y="400176"/>
                  </a:lnTo>
                </a:path>
                <a:path w="1113790" h="753745">
                  <a:moveTo>
                    <a:pt x="1016507" y="228726"/>
                  </a:moveTo>
                  <a:lnTo>
                    <a:pt x="581025" y="331216"/>
                  </a:lnTo>
                </a:path>
                <a:path w="1113790" h="753745">
                  <a:moveTo>
                    <a:pt x="0" y="709142"/>
                  </a:moveTo>
                  <a:lnTo>
                    <a:pt x="2226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1350" y="5086413"/>
              <a:ext cx="300037" cy="3000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9063" y="5117955"/>
              <a:ext cx="189045" cy="1889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67775" y="4700650"/>
              <a:ext cx="182880" cy="340360"/>
            </a:xfrm>
            <a:custGeom>
              <a:avLst/>
              <a:gdLst/>
              <a:ahLst/>
              <a:cxnLst/>
              <a:rect l="l" t="t" r="r" b="b"/>
              <a:pathLst>
                <a:path w="182879" h="340360">
                  <a:moveTo>
                    <a:pt x="0" y="0"/>
                  </a:moveTo>
                  <a:lnTo>
                    <a:pt x="182499" y="340232"/>
                  </a:lnTo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1050" y="5000688"/>
              <a:ext cx="290512" cy="3000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54786" y="5032009"/>
              <a:ext cx="188801" cy="18875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5700" y="4686236"/>
              <a:ext cx="300037" cy="3000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2103" y="4720208"/>
              <a:ext cx="188753" cy="1887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8050" y="5572124"/>
              <a:ext cx="290512" cy="3000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1636" y="5605120"/>
              <a:ext cx="189245" cy="1892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29600" y="5534024"/>
              <a:ext cx="300037" cy="3000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87892" y="5568448"/>
              <a:ext cx="188769" cy="18874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91450" y="5153088"/>
              <a:ext cx="300037" cy="2905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45553" y="5180712"/>
              <a:ext cx="189099" cy="1890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43875" y="4505261"/>
              <a:ext cx="290512" cy="3000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99882" y="4543758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84709" y="0"/>
                  </a:moveTo>
                  <a:lnTo>
                    <a:pt x="50867" y="9126"/>
                  </a:lnTo>
                  <a:lnTo>
                    <a:pt x="22098" y="31289"/>
                  </a:lnTo>
                  <a:lnTo>
                    <a:pt x="4238" y="62916"/>
                  </a:lnTo>
                  <a:lnTo>
                    <a:pt x="0" y="97710"/>
                  </a:lnTo>
                  <a:lnTo>
                    <a:pt x="9096" y="131552"/>
                  </a:lnTo>
                  <a:lnTo>
                    <a:pt x="31242" y="160321"/>
                  </a:lnTo>
                  <a:lnTo>
                    <a:pt x="62868" y="178181"/>
                  </a:lnTo>
                  <a:lnTo>
                    <a:pt x="97662" y="182419"/>
                  </a:lnTo>
                  <a:lnTo>
                    <a:pt x="131504" y="173323"/>
                  </a:lnTo>
                  <a:lnTo>
                    <a:pt x="160274" y="151177"/>
                  </a:lnTo>
                  <a:lnTo>
                    <a:pt x="178133" y="119550"/>
                  </a:lnTo>
                  <a:lnTo>
                    <a:pt x="182372" y="84756"/>
                  </a:lnTo>
                  <a:lnTo>
                    <a:pt x="173275" y="50915"/>
                  </a:lnTo>
                  <a:lnTo>
                    <a:pt x="151129" y="22145"/>
                  </a:lnTo>
                  <a:lnTo>
                    <a:pt x="119503" y="4232"/>
                  </a:lnTo>
                  <a:lnTo>
                    <a:pt x="847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99882" y="4543758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22098" y="31289"/>
                  </a:moveTo>
                  <a:lnTo>
                    <a:pt x="50867" y="9126"/>
                  </a:lnTo>
                  <a:lnTo>
                    <a:pt x="84709" y="0"/>
                  </a:lnTo>
                  <a:lnTo>
                    <a:pt x="119503" y="4232"/>
                  </a:lnTo>
                  <a:lnTo>
                    <a:pt x="151129" y="22145"/>
                  </a:lnTo>
                  <a:lnTo>
                    <a:pt x="173275" y="50915"/>
                  </a:lnTo>
                  <a:lnTo>
                    <a:pt x="182372" y="84756"/>
                  </a:lnTo>
                  <a:lnTo>
                    <a:pt x="178133" y="119550"/>
                  </a:lnTo>
                  <a:lnTo>
                    <a:pt x="160274" y="151177"/>
                  </a:lnTo>
                  <a:lnTo>
                    <a:pt x="131504" y="173323"/>
                  </a:lnTo>
                  <a:lnTo>
                    <a:pt x="97662" y="182419"/>
                  </a:lnTo>
                  <a:lnTo>
                    <a:pt x="62868" y="178181"/>
                  </a:lnTo>
                  <a:lnTo>
                    <a:pt x="31242" y="160321"/>
                  </a:lnTo>
                  <a:lnTo>
                    <a:pt x="9096" y="131552"/>
                  </a:lnTo>
                  <a:lnTo>
                    <a:pt x="0" y="97710"/>
                  </a:lnTo>
                  <a:lnTo>
                    <a:pt x="4238" y="62916"/>
                  </a:lnTo>
                  <a:lnTo>
                    <a:pt x="22098" y="31289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916544" y="4570793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28152" y="4743322"/>
            <a:ext cx="218440" cy="214629"/>
          </a:xfrm>
          <a:custGeom>
            <a:avLst/>
            <a:gdLst/>
            <a:ahLst/>
            <a:cxnLst/>
            <a:rect l="l" t="t" r="r" b="b"/>
            <a:pathLst>
              <a:path w="218440" h="214629">
                <a:moveTo>
                  <a:pt x="137159" y="0"/>
                </a:moveTo>
                <a:lnTo>
                  <a:pt x="102107" y="86359"/>
                </a:lnTo>
                <a:lnTo>
                  <a:pt x="0" y="89407"/>
                </a:lnTo>
                <a:lnTo>
                  <a:pt x="22732" y="121919"/>
                </a:lnTo>
                <a:lnTo>
                  <a:pt x="90043" y="119379"/>
                </a:lnTo>
                <a:lnTo>
                  <a:pt x="64389" y="181482"/>
                </a:lnTo>
                <a:lnTo>
                  <a:pt x="87249" y="214121"/>
                </a:lnTo>
                <a:lnTo>
                  <a:pt x="124205" y="120141"/>
                </a:lnTo>
                <a:lnTo>
                  <a:pt x="218440" y="116331"/>
                </a:lnTo>
                <a:lnTo>
                  <a:pt x="196469" y="84962"/>
                </a:lnTo>
                <a:lnTo>
                  <a:pt x="135000" y="88645"/>
                </a:lnTo>
                <a:lnTo>
                  <a:pt x="159257" y="31622"/>
                </a:lnTo>
                <a:lnTo>
                  <a:pt x="137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6FDEBF-C523-4D87-6D73-A735E094B016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 Prediction via Proximity</a:t>
            </a:r>
            <a:endParaRPr lang="en-HK" sz="400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815BF66A-5540-C567-1CF1-6CD91B70A5F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347469"/>
            <a:ext cx="5194935" cy="1490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ts val="3835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spc="-25" dirty="0">
                <a:latin typeface="Calibri"/>
                <a:cs typeface="Calibri"/>
              </a:rPr>
              <a:t>Distance-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feature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ts val="3829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Local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neighborhood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overlap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ts val="383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Global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neighborhood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overlap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4138" y="3581463"/>
            <a:ext cx="4377055" cy="1985010"/>
            <a:chOff x="2124138" y="3581463"/>
            <a:chExt cx="4377055" cy="1985010"/>
          </a:xfrm>
        </p:grpSpPr>
        <p:sp>
          <p:nvSpPr>
            <p:cNvPr id="5" name="object 5"/>
            <p:cNvSpPr/>
            <p:nvPr/>
          </p:nvSpPr>
          <p:spPr>
            <a:xfrm>
              <a:off x="2138426" y="3595751"/>
              <a:ext cx="2005964" cy="1629410"/>
            </a:xfrm>
            <a:custGeom>
              <a:avLst/>
              <a:gdLst/>
              <a:ahLst/>
              <a:cxnLst/>
              <a:rect l="l" t="t" r="r" b="b"/>
              <a:pathLst>
                <a:path w="2005964" h="1629410">
                  <a:moveTo>
                    <a:pt x="0" y="628650"/>
                  </a:moveTo>
                  <a:lnTo>
                    <a:pt x="905637" y="1456182"/>
                  </a:lnTo>
                </a:path>
                <a:path w="2005964" h="1629410">
                  <a:moveTo>
                    <a:pt x="1066800" y="1614043"/>
                  </a:moveTo>
                  <a:lnTo>
                    <a:pt x="1380616" y="57150"/>
                  </a:lnTo>
                </a:path>
                <a:path w="2005964" h="1629410">
                  <a:moveTo>
                    <a:pt x="2005964" y="961898"/>
                  </a:moveTo>
                  <a:lnTo>
                    <a:pt x="1371600" y="0"/>
                  </a:lnTo>
                </a:path>
                <a:path w="2005964" h="1629410">
                  <a:moveTo>
                    <a:pt x="1066800" y="1629283"/>
                  </a:moveTo>
                  <a:lnTo>
                    <a:pt x="1857248" y="11239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6626" y="497687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6626" y="497687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24401" y="3910076"/>
              <a:ext cx="2262505" cy="1642110"/>
            </a:xfrm>
            <a:custGeom>
              <a:avLst/>
              <a:gdLst/>
              <a:ahLst/>
              <a:cxnLst/>
              <a:rect l="l" t="t" r="r" b="b"/>
              <a:pathLst>
                <a:path w="2262504" h="1642110">
                  <a:moveTo>
                    <a:pt x="866775" y="583311"/>
                  </a:moveTo>
                  <a:lnTo>
                    <a:pt x="2262378" y="0"/>
                  </a:lnTo>
                </a:path>
                <a:path w="2262504" h="1642110">
                  <a:moveTo>
                    <a:pt x="866775" y="590550"/>
                  </a:moveTo>
                  <a:lnTo>
                    <a:pt x="1986534" y="1069594"/>
                  </a:lnTo>
                </a:path>
                <a:path w="2262504" h="1642110">
                  <a:moveTo>
                    <a:pt x="85725" y="809625"/>
                  </a:moveTo>
                  <a:lnTo>
                    <a:pt x="1066927" y="1642110"/>
                  </a:lnTo>
                </a:path>
                <a:path w="2262504" h="1642110">
                  <a:moveTo>
                    <a:pt x="0" y="591057"/>
                  </a:moveTo>
                  <a:lnTo>
                    <a:pt x="649477" y="5905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05404" y="5056568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52663" y="3362388"/>
            <a:ext cx="1990725" cy="933450"/>
            <a:chOff x="1752663" y="3362388"/>
            <a:chExt cx="1990725" cy="933450"/>
          </a:xfrm>
        </p:grpSpPr>
        <p:sp>
          <p:nvSpPr>
            <p:cNvPr id="11" name="object 11"/>
            <p:cNvSpPr/>
            <p:nvPr/>
          </p:nvSpPr>
          <p:spPr>
            <a:xfrm>
              <a:off x="1757426" y="38243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7426" y="38243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0951" y="33671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0951" y="336715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19728" y="343820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24363" y="4324413"/>
            <a:ext cx="447675" cy="476250"/>
            <a:chOff x="3924363" y="4324413"/>
            <a:chExt cx="447675" cy="476250"/>
          </a:xfrm>
        </p:grpSpPr>
        <p:sp>
          <p:nvSpPr>
            <p:cNvPr id="17" name="object 17"/>
            <p:cNvSpPr/>
            <p:nvPr/>
          </p:nvSpPr>
          <p:spPr>
            <a:xfrm>
              <a:off x="3929126" y="43291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29126" y="43291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54855" y="4401502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67338" y="4267263"/>
            <a:ext cx="447675" cy="476250"/>
            <a:chOff x="4867338" y="4267263"/>
            <a:chExt cx="447675" cy="476250"/>
          </a:xfrm>
        </p:grpSpPr>
        <p:sp>
          <p:nvSpPr>
            <p:cNvPr id="21" name="object 21"/>
            <p:cNvSpPr/>
            <p:nvPr/>
          </p:nvSpPr>
          <p:spPr>
            <a:xfrm>
              <a:off x="4872101" y="42720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2101" y="427202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98720" y="43462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19763" y="5486463"/>
            <a:ext cx="457200" cy="476250"/>
            <a:chOff x="5219763" y="5486463"/>
            <a:chExt cx="457200" cy="476250"/>
          </a:xfrm>
        </p:grpSpPr>
        <p:sp>
          <p:nvSpPr>
            <p:cNvPr id="25" name="object 25"/>
            <p:cNvSpPr/>
            <p:nvPr/>
          </p:nvSpPr>
          <p:spPr>
            <a:xfrm>
              <a:off x="5224526" y="549122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8"/>
                  </a:lnTo>
                  <a:lnTo>
                    <a:pt x="136677" y="18329"/>
                  </a:lnTo>
                  <a:lnTo>
                    <a:pt x="98666" y="39835"/>
                  </a:lnTo>
                  <a:lnTo>
                    <a:pt x="65547" y="68319"/>
                  </a:lnTo>
                  <a:lnTo>
                    <a:pt x="38221" y="102845"/>
                  </a:lnTo>
                  <a:lnTo>
                    <a:pt x="17587" y="142474"/>
                  </a:lnTo>
                  <a:lnTo>
                    <a:pt x="4546" y="186271"/>
                  </a:lnTo>
                  <a:lnTo>
                    <a:pt x="0" y="233299"/>
                  </a:lnTo>
                  <a:lnTo>
                    <a:pt x="4546" y="280328"/>
                  </a:lnTo>
                  <a:lnTo>
                    <a:pt x="17587" y="324132"/>
                  </a:lnTo>
                  <a:lnTo>
                    <a:pt x="38221" y="363772"/>
                  </a:lnTo>
                  <a:lnTo>
                    <a:pt x="65547" y="398310"/>
                  </a:lnTo>
                  <a:lnTo>
                    <a:pt x="98666" y="426806"/>
                  </a:lnTo>
                  <a:lnTo>
                    <a:pt x="136677" y="448322"/>
                  </a:lnTo>
                  <a:lnTo>
                    <a:pt x="178680" y="461920"/>
                  </a:lnTo>
                  <a:lnTo>
                    <a:pt x="223774" y="466661"/>
                  </a:lnTo>
                  <a:lnTo>
                    <a:pt x="268873" y="461920"/>
                  </a:lnTo>
                  <a:lnTo>
                    <a:pt x="310890" y="448322"/>
                  </a:lnTo>
                  <a:lnTo>
                    <a:pt x="348921" y="426806"/>
                  </a:lnTo>
                  <a:lnTo>
                    <a:pt x="382063" y="398310"/>
                  </a:lnTo>
                  <a:lnTo>
                    <a:pt x="409413" y="363772"/>
                  </a:lnTo>
                  <a:lnTo>
                    <a:pt x="430067" y="324132"/>
                  </a:lnTo>
                  <a:lnTo>
                    <a:pt x="443122" y="280328"/>
                  </a:lnTo>
                  <a:lnTo>
                    <a:pt x="447675" y="233299"/>
                  </a:lnTo>
                  <a:lnTo>
                    <a:pt x="443122" y="186271"/>
                  </a:lnTo>
                  <a:lnTo>
                    <a:pt x="430067" y="142474"/>
                  </a:lnTo>
                  <a:lnTo>
                    <a:pt x="409413" y="102845"/>
                  </a:lnTo>
                  <a:lnTo>
                    <a:pt x="382063" y="68319"/>
                  </a:lnTo>
                  <a:lnTo>
                    <a:pt x="348921" y="39835"/>
                  </a:lnTo>
                  <a:lnTo>
                    <a:pt x="310890" y="18329"/>
                  </a:lnTo>
                  <a:lnTo>
                    <a:pt x="268873" y="4738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24526" y="5491226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71"/>
                  </a:lnTo>
                  <a:lnTo>
                    <a:pt x="17587" y="142474"/>
                  </a:lnTo>
                  <a:lnTo>
                    <a:pt x="38221" y="102845"/>
                  </a:lnTo>
                  <a:lnTo>
                    <a:pt x="65547" y="68319"/>
                  </a:lnTo>
                  <a:lnTo>
                    <a:pt x="98666" y="39835"/>
                  </a:lnTo>
                  <a:lnTo>
                    <a:pt x="136677" y="18329"/>
                  </a:lnTo>
                  <a:lnTo>
                    <a:pt x="178680" y="4738"/>
                  </a:lnTo>
                  <a:lnTo>
                    <a:pt x="223774" y="0"/>
                  </a:lnTo>
                  <a:lnTo>
                    <a:pt x="268873" y="4738"/>
                  </a:lnTo>
                  <a:lnTo>
                    <a:pt x="310890" y="18329"/>
                  </a:lnTo>
                  <a:lnTo>
                    <a:pt x="348921" y="39835"/>
                  </a:lnTo>
                  <a:lnTo>
                    <a:pt x="382063" y="68319"/>
                  </a:lnTo>
                  <a:lnTo>
                    <a:pt x="409413" y="102845"/>
                  </a:lnTo>
                  <a:lnTo>
                    <a:pt x="430067" y="142474"/>
                  </a:lnTo>
                  <a:lnTo>
                    <a:pt x="443122" y="186271"/>
                  </a:lnTo>
                  <a:lnTo>
                    <a:pt x="447675" y="233299"/>
                  </a:lnTo>
                  <a:lnTo>
                    <a:pt x="443122" y="280328"/>
                  </a:lnTo>
                  <a:lnTo>
                    <a:pt x="430067" y="324132"/>
                  </a:lnTo>
                  <a:lnTo>
                    <a:pt x="409413" y="363772"/>
                  </a:lnTo>
                  <a:lnTo>
                    <a:pt x="382063" y="398310"/>
                  </a:lnTo>
                  <a:lnTo>
                    <a:pt x="348921" y="426806"/>
                  </a:lnTo>
                  <a:lnTo>
                    <a:pt x="310890" y="448322"/>
                  </a:lnTo>
                  <a:lnTo>
                    <a:pt x="268873" y="461920"/>
                  </a:lnTo>
                  <a:lnTo>
                    <a:pt x="223774" y="466661"/>
                  </a:lnTo>
                  <a:lnTo>
                    <a:pt x="178680" y="461920"/>
                  </a:lnTo>
                  <a:lnTo>
                    <a:pt x="136677" y="448322"/>
                  </a:lnTo>
                  <a:lnTo>
                    <a:pt x="98666" y="426806"/>
                  </a:lnTo>
                  <a:lnTo>
                    <a:pt x="65547" y="398310"/>
                  </a:lnTo>
                  <a:lnTo>
                    <a:pt x="38221" y="363772"/>
                  </a:lnTo>
                  <a:lnTo>
                    <a:pt x="17587" y="324132"/>
                  </a:lnTo>
                  <a:lnTo>
                    <a:pt x="4546" y="28032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52034" y="556545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57988" y="3648138"/>
            <a:ext cx="457200" cy="476250"/>
            <a:chOff x="6257988" y="3648138"/>
            <a:chExt cx="457200" cy="476250"/>
          </a:xfrm>
        </p:grpSpPr>
        <p:sp>
          <p:nvSpPr>
            <p:cNvPr id="29" name="object 29"/>
            <p:cNvSpPr/>
            <p:nvPr/>
          </p:nvSpPr>
          <p:spPr>
            <a:xfrm>
              <a:off x="6262751" y="36529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23774" y="0"/>
                  </a:moveTo>
                  <a:lnTo>
                    <a:pt x="178680" y="4737"/>
                  </a:lnTo>
                  <a:lnTo>
                    <a:pt x="136677" y="18325"/>
                  </a:lnTo>
                  <a:lnTo>
                    <a:pt x="98666" y="39828"/>
                  </a:lnTo>
                  <a:lnTo>
                    <a:pt x="65547" y="68310"/>
                  </a:lnTo>
                  <a:lnTo>
                    <a:pt x="38221" y="102834"/>
                  </a:lnTo>
                  <a:lnTo>
                    <a:pt x="17587" y="142464"/>
                  </a:lnTo>
                  <a:lnTo>
                    <a:pt x="4546" y="186264"/>
                  </a:lnTo>
                  <a:lnTo>
                    <a:pt x="0" y="233299"/>
                  </a:lnTo>
                  <a:lnTo>
                    <a:pt x="4546" y="280338"/>
                  </a:lnTo>
                  <a:lnTo>
                    <a:pt x="17587" y="324153"/>
                  </a:lnTo>
                  <a:lnTo>
                    <a:pt x="38221" y="363804"/>
                  </a:lnTo>
                  <a:lnTo>
                    <a:pt x="65547" y="398351"/>
                  </a:lnTo>
                  <a:lnTo>
                    <a:pt x="98666" y="426856"/>
                  </a:lnTo>
                  <a:lnTo>
                    <a:pt x="136677" y="448379"/>
                  </a:lnTo>
                  <a:lnTo>
                    <a:pt x="178680" y="461982"/>
                  </a:lnTo>
                  <a:lnTo>
                    <a:pt x="223774" y="466725"/>
                  </a:lnTo>
                  <a:lnTo>
                    <a:pt x="268873" y="461982"/>
                  </a:lnTo>
                  <a:lnTo>
                    <a:pt x="310890" y="448379"/>
                  </a:lnTo>
                  <a:lnTo>
                    <a:pt x="348921" y="426856"/>
                  </a:lnTo>
                  <a:lnTo>
                    <a:pt x="382063" y="398351"/>
                  </a:lnTo>
                  <a:lnTo>
                    <a:pt x="409413" y="363804"/>
                  </a:lnTo>
                  <a:lnTo>
                    <a:pt x="430067" y="324153"/>
                  </a:lnTo>
                  <a:lnTo>
                    <a:pt x="443122" y="280338"/>
                  </a:lnTo>
                  <a:lnTo>
                    <a:pt x="447675" y="233299"/>
                  </a:lnTo>
                  <a:lnTo>
                    <a:pt x="443122" y="186264"/>
                  </a:lnTo>
                  <a:lnTo>
                    <a:pt x="430067" y="142464"/>
                  </a:lnTo>
                  <a:lnTo>
                    <a:pt x="409413" y="102834"/>
                  </a:lnTo>
                  <a:lnTo>
                    <a:pt x="382063" y="68310"/>
                  </a:lnTo>
                  <a:lnTo>
                    <a:pt x="348921" y="39828"/>
                  </a:lnTo>
                  <a:lnTo>
                    <a:pt x="310890" y="18325"/>
                  </a:lnTo>
                  <a:lnTo>
                    <a:pt x="268873" y="4737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62751" y="3652901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0" y="233299"/>
                  </a:moveTo>
                  <a:lnTo>
                    <a:pt x="4546" y="186264"/>
                  </a:lnTo>
                  <a:lnTo>
                    <a:pt x="17587" y="142464"/>
                  </a:lnTo>
                  <a:lnTo>
                    <a:pt x="38221" y="102834"/>
                  </a:lnTo>
                  <a:lnTo>
                    <a:pt x="65547" y="68310"/>
                  </a:lnTo>
                  <a:lnTo>
                    <a:pt x="98666" y="39828"/>
                  </a:lnTo>
                  <a:lnTo>
                    <a:pt x="136677" y="18325"/>
                  </a:lnTo>
                  <a:lnTo>
                    <a:pt x="178680" y="4737"/>
                  </a:lnTo>
                  <a:lnTo>
                    <a:pt x="223774" y="0"/>
                  </a:lnTo>
                  <a:lnTo>
                    <a:pt x="268873" y="4737"/>
                  </a:lnTo>
                  <a:lnTo>
                    <a:pt x="310890" y="18325"/>
                  </a:lnTo>
                  <a:lnTo>
                    <a:pt x="348921" y="39828"/>
                  </a:lnTo>
                  <a:lnTo>
                    <a:pt x="382063" y="68310"/>
                  </a:lnTo>
                  <a:lnTo>
                    <a:pt x="409413" y="102834"/>
                  </a:lnTo>
                  <a:lnTo>
                    <a:pt x="430067" y="142464"/>
                  </a:lnTo>
                  <a:lnTo>
                    <a:pt x="443122" y="186264"/>
                  </a:lnTo>
                  <a:lnTo>
                    <a:pt x="447675" y="233299"/>
                  </a:lnTo>
                  <a:lnTo>
                    <a:pt x="443122" y="280338"/>
                  </a:lnTo>
                  <a:lnTo>
                    <a:pt x="430067" y="324153"/>
                  </a:lnTo>
                  <a:lnTo>
                    <a:pt x="409413" y="363804"/>
                  </a:lnTo>
                  <a:lnTo>
                    <a:pt x="382063" y="398351"/>
                  </a:lnTo>
                  <a:lnTo>
                    <a:pt x="348921" y="426856"/>
                  </a:lnTo>
                  <a:lnTo>
                    <a:pt x="310890" y="448379"/>
                  </a:lnTo>
                  <a:lnTo>
                    <a:pt x="268873" y="461982"/>
                  </a:lnTo>
                  <a:lnTo>
                    <a:pt x="223774" y="466725"/>
                  </a:lnTo>
                  <a:lnTo>
                    <a:pt x="178680" y="461982"/>
                  </a:lnTo>
                  <a:lnTo>
                    <a:pt x="136677" y="448379"/>
                  </a:lnTo>
                  <a:lnTo>
                    <a:pt x="98666" y="426856"/>
                  </a:lnTo>
                  <a:lnTo>
                    <a:pt x="65547" y="398351"/>
                  </a:lnTo>
                  <a:lnTo>
                    <a:pt x="38221" y="363804"/>
                  </a:lnTo>
                  <a:lnTo>
                    <a:pt x="17587" y="324153"/>
                  </a:lnTo>
                  <a:lnTo>
                    <a:pt x="4546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05245" y="373094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10363" y="4743513"/>
            <a:ext cx="447675" cy="476250"/>
            <a:chOff x="6210363" y="4743513"/>
            <a:chExt cx="447675" cy="476250"/>
          </a:xfrm>
        </p:grpSpPr>
        <p:sp>
          <p:nvSpPr>
            <p:cNvPr id="33" name="object 33"/>
            <p:cNvSpPr/>
            <p:nvPr/>
          </p:nvSpPr>
          <p:spPr>
            <a:xfrm>
              <a:off x="6215126" y="47482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219075" y="0"/>
                  </a:moveTo>
                  <a:lnTo>
                    <a:pt x="174912" y="4737"/>
                  </a:lnTo>
                  <a:lnTo>
                    <a:pt x="133784" y="18325"/>
                  </a:lnTo>
                  <a:lnTo>
                    <a:pt x="96570" y="39828"/>
                  </a:lnTo>
                  <a:lnTo>
                    <a:pt x="64150" y="68310"/>
                  </a:lnTo>
                  <a:lnTo>
                    <a:pt x="37404" y="102834"/>
                  </a:lnTo>
                  <a:lnTo>
                    <a:pt x="17210" y="142464"/>
                  </a:lnTo>
                  <a:lnTo>
                    <a:pt x="4449" y="186264"/>
                  </a:lnTo>
                  <a:lnTo>
                    <a:pt x="0" y="233299"/>
                  </a:lnTo>
                  <a:lnTo>
                    <a:pt x="4449" y="280338"/>
                  </a:lnTo>
                  <a:lnTo>
                    <a:pt x="17210" y="324153"/>
                  </a:lnTo>
                  <a:lnTo>
                    <a:pt x="37404" y="363804"/>
                  </a:lnTo>
                  <a:lnTo>
                    <a:pt x="64150" y="398351"/>
                  </a:lnTo>
                  <a:lnTo>
                    <a:pt x="96570" y="426856"/>
                  </a:lnTo>
                  <a:lnTo>
                    <a:pt x="133784" y="448379"/>
                  </a:lnTo>
                  <a:lnTo>
                    <a:pt x="174912" y="461982"/>
                  </a:lnTo>
                  <a:lnTo>
                    <a:pt x="219075" y="466725"/>
                  </a:lnTo>
                  <a:lnTo>
                    <a:pt x="263201" y="461982"/>
                  </a:lnTo>
                  <a:lnTo>
                    <a:pt x="304311" y="448379"/>
                  </a:lnTo>
                  <a:lnTo>
                    <a:pt x="341523" y="426856"/>
                  </a:lnTo>
                  <a:lnTo>
                    <a:pt x="373951" y="398351"/>
                  </a:lnTo>
                  <a:lnTo>
                    <a:pt x="400712" y="363804"/>
                  </a:lnTo>
                  <a:lnTo>
                    <a:pt x="420921" y="324153"/>
                  </a:lnTo>
                  <a:lnTo>
                    <a:pt x="433695" y="280338"/>
                  </a:lnTo>
                  <a:lnTo>
                    <a:pt x="438150" y="233299"/>
                  </a:lnTo>
                  <a:lnTo>
                    <a:pt x="433695" y="186264"/>
                  </a:lnTo>
                  <a:lnTo>
                    <a:pt x="420921" y="142464"/>
                  </a:lnTo>
                  <a:lnTo>
                    <a:pt x="400712" y="102834"/>
                  </a:lnTo>
                  <a:lnTo>
                    <a:pt x="373951" y="68310"/>
                  </a:lnTo>
                  <a:lnTo>
                    <a:pt x="341523" y="39828"/>
                  </a:lnTo>
                  <a:lnTo>
                    <a:pt x="304311" y="18325"/>
                  </a:lnTo>
                  <a:lnTo>
                    <a:pt x="263201" y="473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5126" y="4748276"/>
              <a:ext cx="438150" cy="466725"/>
            </a:xfrm>
            <a:custGeom>
              <a:avLst/>
              <a:gdLst/>
              <a:ahLst/>
              <a:cxnLst/>
              <a:rect l="l" t="t" r="r" b="b"/>
              <a:pathLst>
                <a:path w="438150" h="466725">
                  <a:moveTo>
                    <a:pt x="0" y="233299"/>
                  </a:moveTo>
                  <a:lnTo>
                    <a:pt x="4449" y="186264"/>
                  </a:lnTo>
                  <a:lnTo>
                    <a:pt x="17210" y="142464"/>
                  </a:lnTo>
                  <a:lnTo>
                    <a:pt x="37404" y="102834"/>
                  </a:lnTo>
                  <a:lnTo>
                    <a:pt x="64150" y="68310"/>
                  </a:lnTo>
                  <a:lnTo>
                    <a:pt x="96570" y="39828"/>
                  </a:lnTo>
                  <a:lnTo>
                    <a:pt x="133784" y="18325"/>
                  </a:lnTo>
                  <a:lnTo>
                    <a:pt x="174912" y="4737"/>
                  </a:lnTo>
                  <a:lnTo>
                    <a:pt x="219075" y="0"/>
                  </a:lnTo>
                  <a:lnTo>
                    <a:pt x="263201" y="4737"/>
                  </a:lnTo>
                  <a:lnTo>
                    <a:pt x="304311" y="18325"/>
                  </a:lnTo>
                  <a:lnTo>
                    <a:pt x="341523" y="39828"/>
                  </a:lnTo>
                  <a:lnTo>
                    <a:pt x="373951" y="68310"/>
                  </a:lnTo>
                  <a:lnTo>
                    <a:pt x="400712" y="102834"/>
                  </a:lnTo>
                  <a:lnTo>
                    <a:pt x="420921" y="142464"/>
                  </a:lnTo>
                  <a:lnTo>
                    <a:pt x="433695" y="186264"/>
                  </a:lnTo>
                  <a:lnTo>
                    <a:pt x="438150" y="233299"/>
                  </a:lnTo>
                  <a:lnTo>
                    <a:pt x="433695" y="280338"/>
                  </a:lnTo>
                  <a:lnTo>
                    <a:pt x="420921" y="324153"/>
                  </a:lnTo>
                  <a:lnTo>
                    <a:pt x="400712" y="363804"/>
                  </a:lnTo>
                  <a:lnTo>
                    <a:pt x="373951" y="398351"/>
                  </a:lnTo>
                  <a:lnTo>
                    <a:pt x="341523" y="426856"/>
                  </a:lnTo>
                  <a:lnTo>
                    <a:pt x="304311" y="448379"/>
                  </a:lnTo>
                  <a:lnTo>
                    <a:pt x="263201" y="461982"/>
                  </a:lnTo>
                  <a:lnTo>
                    <a:pt x="219075" y="466725"/>
                  </a:lnTo>
                  <a:lnTo>
                    <a:pt x="174912" y="461982"/>
                  </a:lnTo>
                  <a:lnTo>
                    <a:pt x="133784" y="448379"/>
                  </a:lnTo>
                  <a:lnTo>
                    <a:pt x="96570" y="426856"/>
                  </a:lnTo>
                  <a:lnTo>
                    <a:pt x="64150" y="398351"/>
                  </a:lnTo>
                  <a:lnTo>
                    <a:pt x="37404" y="363804"/>
                  </a:lnTo>
                  <a:lnTo>
                    <a:pt x="17210" y="324153"/>
                  </a:lnTo>
                  <a:lnTo>
                    <a:pt x="4449" y="280338"/>
                  </a:lnTo>
                  <a:lnTo>
                    <a:pt x="0" y="2332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33490" y="4826317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0052" y="2941637"/>
            <a:ext cx="1859914" cy="663643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750">
                <a:solidFill>
                  <a:srgbClr val="0000FF"/>
                </a:solidFill>
                <a:latin typeface="Arial"/>
                <a:cs typeface="Arial"/>
              </a:rPr>
              <a:t>Link</a:t>
            </a:r>
            <a:r>
              <a:rPr sz="2750" spc="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50" spc="-1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endParaRPr sz="27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67001" y="3633723"/>
            <a:ext cx="1120140" cy="323850"/>
          </a:xfrm>
          <a:custGeom>
            <a:avLst/>
            <a:gdLst/>
            <a:ahLst/>
            <a:cxnLst/>
            <a:rect l="l" t="t" r="r" b="b"/>
            <a:pathLst>
              <a:path w="1120139" h="323850">
                <a:moveTo>
                  <a:pt x="0" y="323595"/>
                </a:moveTo>
                <a:lnTo>
                  <a:pt x="1119632" y="0"/>
                </a:lnTo>
              </a:path>
            </a:pathLst>
          </a:custGeom>
          <a:ln w="285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90C26F-D5DB-B15B-E41D-5FC53EC91377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Link-level Features: Overview</a:t>
            </a:r>
            <a:endParaRPr lang="en-HK" sz="400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EA6DE457-FADC-C4E4-F12D-7B09C360A4A9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44</a:t>
            </a:fld>
            <a:endParaRPr lang="en-HK" sz="1800" spc="-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29F33B-3CAA-A4B4-A4B7-ADACDECB932F}"/>
              </a:ext>
            </a:extLst>
          </p:cNvPr>
          <p:cNvSpPr txBox="1"/>
          <p:nvPr/>
        </p:nvSpPr>
        <p:spPr>
          <a:xfrm>
            <a:off x="-347599" y="38544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1445" algn="ctr">
              <a:lnSpc>
                <a:spcPct val="100000"/>
              </a:lnSpc>
              <a:spcBef>
                <a:spcPts val="1140"/>
              </a:spcBef>
            </a:pPr>
            <a:r>
              <a:rPr lang="en-HK" sz="1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lang="en-HK"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130" y="1301693"/>
            <a:ext cx="7290434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25" dirty="0">
                <a:latin typeface="Arial" panose="020B0604020202020204" pitchFamily="34" charset="0"/>
                <a:cs typeface="Arial" panose="020B0604020202020204" pitchFamily="34" charset="0"/>
              </a:rPr>
              <a:t>Shortest-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sz="28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sz="28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28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2359" y="2598102"/>
            <a:ext cx="329437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05485" algn="l"/>
                <a:tab pos="1706245" algn="l"/>
                <a:tab pos="2698115" algn="l"/>
              </a:tabLst>
            </a:pPr>
            <a:r>
              <a:rPr sz="2750" spc="-25" dirty="0">
                <a:latin typeface="Cambria Math"/>
                <a:cs typeface="Cambria Math"/>
              </a:rPr>
              <a:t>𝑆</a:t>
            </a:r>
            <a:r>
              <a:rPr sz="3000" spc="-37" baseline="-16666" dirty="0">
                <a:latin typeface="Cambria Math"/>
                <a:cs typeface="Cambria Math"/>
              </a:rPr>
              <a:t>𝐵𝐻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90" dirty="0">
                <a:latin typeface="Cambria Math"/>
                <a:cs typeface="Cambria Math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𝑆</a:t>
            </a:r>
            <a:r>
              <a:rPr sz="3000" spc="-37" baseline="-16666" dirty="0">
                <a:latin typeface="Cambria Math"/>
                <a:cs typeface="Cambria Math"/>
              </a:rPr>
              <a:t>𝐵𝐸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90" dirty="0">
                <a:latin typeface="Cambria Math"/>
                <a:cs typeface="Cambria Math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𝑆</a:t>
            </a:r>
            <a:r>
              <a:rPr sz="3000" spc="-37" baseline="-16666" dirty="0">
                <a:latin typeface="Cambria Math"/>
                <a:cs typeface="Cambria Math"/>
              </a:rPr>
              <a:t>𝐴𝐵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90" dirty="0">
                <a:latin typeface="Cambria Math"/>
                <a:cs typeface="Cambria Math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2</a:t>
            </a:r>
            <a:endParaRPr sz="275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05013" y="2571686"/>
            <a:ext cx="3369310" cy="1520825"/>
            <a:chOff x="1505013" y="2571686"/>
            <a:chExt cx="3369310" cy="1520825"/>
          </a:xfrm>
        </p:grpSpPr>
        <p:sp>
          <p:nvSpPr>
            <p:cNvPr id="6" name="object 6"/>
            <p:cNvSpPr/>
            <p:nvPr/>
          </p:nvSpPr>
          <p:spPr>
            <a:xfrm>
              <a:off x="1519300" y="2585973"/>
              <a:ext cx="2099945" cy="1242695"/>
            </a:xfrm>
            <a:custGeom>
              <a:avLst/>
              <a:gdLst/>
              <a:ahLst/>
              <a:cxnLst/>
              <a:rect l="l" t="t" r="r" b="b"/>
              <a:pathLst>
                <a:path w="2099945" h="1242695">
                  <a:moveTo>
                    <a:pt x="0" y="476376"/>
                  </a:moveTo>
                  <a:lnTo>
                    <a:pt x="696594" y="1106932"/>
                  </a:lnTo>
                </a:path>
                <a:path w="2099945" h="1242695">
                  <a:moveTo>
                    <a:pt x="819150" y="1234186"/>
                  </a:moveTo>
                  <a:lnTo>
                    <a:pt x="1060450" y="47751"/>
                  </a:lnTo>
                </a:path>
                <a:path w="2099945" h="1242695">
                  <a:moveTo>
                    <a:pt x="1600200" y="695833"/>
                  </a:moveTo>
                  <a:lnTo>
                    <a:pt x="2099818" y="695451"/>
                  </a:lnTo>
                </a:path>
                <a:path w="2099945" h="1242695">
                  <a:moveTo>
                    <a:pt x="1545209" y="733171"/>
                  </a:moveTo>
                  <a:lnTo>
                    <a:pt x="1057275" y="0"/>
                  </a:lnTo>
                </a:path>
                <a:path w="2099945" h="1242695">
                  <a:moveTo>
                    <a:pt x="819150" y="1242568"/>
                  </a:moveTo>
                  <a:lnTo>
                    <a:pt x="1427226" y="8573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7000" y="364337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7000" y="364337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6175" y="2824225"/>
              <a:ext cx="1673860" cy="1254125"/>
            </a:xfrm>
            <a:custGeom>
              <a:avLst/>
              <a:gdLst/>
              <a:ahLst/>
              <a:cxnLst/>
              <a:rect l="l" t="t" r="r" b="b"/>
              <a:pathLst>
                <a:path w="1673860" h="1254125">
                  <a:moveTo>
                    <a:pt x="600075" y="444500"/>
                  </a:moveTo>
                  <a:lnTo>
                    <a:pt x="1673606" y="0"/>
                  </a:lnTo>
                </a:path>
                <a:path w="1673860" h="1254125">
                  <a:moveTo>
                    <a:pt x="600075" y="457200"/>
                  </a:moveTo>
                  <a:lnTo>
                    <a:pt x="1461389" y="822198"/>
                  </a:lnTo>
                </a:path>
                <a:path w="1673860" h="1254125">
                  <a:moveTo>
                    <a:pt x="0" y="619125"/>
                  </a:moveTo>
                  <a:lnTo>
                    <a:pt x="754761" y="125361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36470" y="3658298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9200" y="2752788"/>
            <a:ext cx="353060" cy="361950"/>
            <a:chOff x="1219200" y="2752788"/>
            <a:chExt cx="353060" cy="361950"/>
          </a:xfrm>
        </p:grpSpPr>
        <p:sp>
          <p:nvSpPr>
            <p:cNvPr id="12" name="object 12"/>
            <p:cNvSpPr/>
            <p:nvPr/>
          </p:nvSpPr>
          <p:spPr>
            <a:xfrm>
              <a:off x="1223962" y="2757551"/>
              <a:ext cx="343535" cy="352425"/>
            </a:xfrm>
            <a:custGeom>
              <a:avLst/>
              <a:gdLst/>
              <a:ahLst/>
              <a:cxnLst/>
              <a:rect l="l" t="t" r="r" b="b"/>
              <a:pathLst>
                <a:path w="343534" h="352425">
                  <a:moveTo>
                    <a:pt x="171513" y="0"/>
                  </a:moveTo>
                  <a:lnTo>
                    <a:pt x="125912" y="6292"/>
                  </a:lnTo>
                  <a:lnTo>
                    <a:pt x="84939" y="24050"/>
                  </a:lnTo>
                  <a:lnTo>
                    <a:pt x="50228" y="51593"/>
                  </a:lnTo>
                  <a:lnTo>
                    <a:pt x="23412" y="87244"/>
                  </a:lnTo>
                  <a:lnTo>
                    <a:pt x="6125" y="129322"/>
                  </a:lnTo>
                  <a:lnTo>
                    <a:pt x="0" y="176149"/>
                  </a:lnTo>
                  <a:lnTo>
                    <a:pt x="6125" y="222984"/>
                  </a:lnTo>
                  <a:lnTo>
                    <a:pt x="23412" y="265086"/>
                  </a:lnTo>
                  <a:lnTo>
                    <a:pt x="50228" y="300767"/>
                  </a:lnTo>
                  <a:lnTo>
                    <a:pt x="84939" y="328342"/>
                  </a:lnTo>
                  <a:lnTo>
                    <a:pt x="125912" y="346123"/>
                  </a:lnTo>
                  <a:lnTo>
                    <a:pt x="171513" y="352425"/>
                  </a:lnTo>
                  <a:lnTo>
                    <a:pt x="217065" y="346123"/>
                  </a:lnTo>
                  <a:lnTo>
                    <a:pt x="258014" y="328342"/>
                  </a:lnTo>
                  <a:lnTo>
                    <a:pt x="292719" y="300767"/>
                  </a:lnTo>
                  <a:lnTo>
                    <a:pt x="319539" y="265086"/>
                  </a:lnTo>
                  <a:lnTo>
                    <a:pt x="336833" y="222984"/>
                  </a:lnTo>
                  <a:lnTo>
                    <a:pt x="342963" y="176149"/>
                  </a:lnTo>
                  <a:lnTo>
                    <a:pt x="336833" y="129322"/>
                  </a:lnTo>
                  <a:lnTo>
                    <a:pt x="319539" y="87244"/>
                  </a:lnTo>
                  <a:lnTo>
                    <a:pt x="292719" y="51593"/>
                  </a:lnTo>
                  <a:lnTo>
                    <a:pt x="258014" y="24050"/>
                  </a:lnTo>
                  <a:lnTo>
                    <a:pt x="217065" y="6292"/>
                  </a:lnTo>
                  <a:lnTo>
                    <a:pt x="1715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3962" y="2757551"/>
              <a:ext cx="343535" cy="352425"/>
            </a:xfrm>
            <a:custGeom>
              <a:avLst/>
              <a:gdLst/>
              <a:ahLst/>
              <a:cxnLst/>
              <a:rect l="l" t="t" r="r" b="b"/>
              <a:pathLst>
                <a:path w="343534" h="352425">
                  <a:moveTo>
                    <a:pt x="0" y="176149"/>
                  </a:moveTo>
                  <a:lnTo>
                    <a:pt x="6125" y="129322"/>
                  </a:lnTo>
                  <a:lnTo>
                    <a:pt x="23412" y="87244"/>
                  </a:lnTo>
                  <a:lnTo>
                    <a:pt x="50228" y="51593"/>
                  </a:lnTo>
                  <a:lnTo>
                    <a:pt x="84939" y="24050"/>
                  </a:lnTo>
                  <a:lnTo>
                    <a:pt x="125912" y="6292"/>
                  </a:lnTo>
                  <a:lnTo>
                    <a:pt x="171513" y="0"/>
                  </a:lnTo>
                  <a:lnTo>
                    <a:pt x="217065" y="6292"/>
                  </a:lnTo>
                  <a:lnTo>
                    <a:pt x="258014" y="24050"/>
                  </a:lnTo>
                  <a:lnTo>
                    <a:pt x="292719" y="51593"/>
                  </a:lnTo>
                  <a:lnTo>
                    <a:pt x="319539" y="87244"/>
                  </a:lnTo>
                  <a:lnTo>
                    <a:pt x="336833" y="129322"/>
                  </a:lnTo>
                  <a:lnTo>
                    <a:pt x="342963" y="176149"/>
                  </a:lnTo>
                  <a:lnTo>
                    <a:pt x="336833" y="222984"/>
                  </a:lnTo>
                  <a:lnTo>
                    <a:pt x="319539" y="265086"/>
                  </a:lnTo>
                  <a:lnTo>
                    <a:pt x="292719" y="300767"/>
                  </a:lnTo>
                  <a:lnTo>
                    <a:pt x="258014" y="328342"/>
                  </a:lnTo>
                  <a:lnTo>
                    <a:pt x="217065" y="346123"/>
                  </a:lnTo>
                  <a:lnTo>
                    <a:pt x="171513" y="352425"/>
                  </a:lnTo>
                  <a:lnTo>
                    <a:pt x="125912" y="346123"/>
                  </a:lnTo>
                  <a:lnTo>
                    <a:pt x="84939" y="328342"/>
                  </a:lnTo>
                  <a:lnTo>
                    <a:pt x="50228" y="300767"/>
                  </a:lnTo>
                  <a:lnTo>
                    <a:pt x="23412" y="265086"/>
                  </a:lnTo>
                  <a:lnTo>
                    <a:pt x="6125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06194" y="277526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00363" y="2400363"/>
            <a:ext cx="352425" cy="371475"/>
            <a:chOff x="2400363" y="2400363"/>
            <a:chExt cx="352425" cy="371475"/>
          </a:xfrm>
        </p:grpSpPr>
        <p:sp>
          <p:nvSpPr>
            <p:cNvPr id="16" name="object 16"/>
            <p:cNvSpPr/>
            <p:nvPr/>
          </p:nvSpPr>
          <p:spPr>
            <a:xfrm>
              <a:off x="2405126" y="240512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9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5126" y="240512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9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4362" y="1657165"/>
            <a:ext cx="2042160" cy="106807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52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6138" y="3133788"/>
            <a:ext cx="352425" cy="371475"/>
            <a:chOff x="2886138" y="3133788"/>
            <a:chExt cx="352425" cy="371475"/>
          </a:xfrm>
        </p:grpSpPr>
        <p:sp>
          <p:nvSpPr>
            <p:cNvPr id="20" name="object 20"/>
            <p:cNvSpPr/>
            <p:nvPr/>
          </p:nvSpPr>
          <p:spPr>
            <a:xfrm>
              <a:off x="2890901" y="313855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9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0901" y="313855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9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6720" y="315880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10038" y="3095688"/>
            <a:ext cx="352425" cy="361950"/>
            <a:chOff x="3610038" y="3095688"/>
            <a:chExt cx="352425" cy="361950"/>
          </a:xfrm>
        </p:grpSpPr>
        <p:sp>
          <p:nvSpPr>
            <p:cNvPr id="24" name="object 24"/>
            <p:cNvSpPr/>
            <p:nvPr/>
          </p:nvSpPr>
          <p:spPr>
            <a:xfrm>
              <a:off x="3614801" y="3100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14801" y="3100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92778" y="311689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86263" y="4019613"/>
            <a:ext cx="352425" cy="371475"/>
            <a:chOff x="3886263" y="4019613"/>
            <a:chExt cx="352425" cy="371475"/>
          </a:xfrm>
        </p:grpSpPr>
        <p:sp>
          <p:nvSpPr>
            <p:cNvPr id="28" name="object 28"/>
            <p:cNvSpPr/>
            <p:nvPr/>
          </p:nvSpPr>
          <p:spPr>
            <a:xfrm>
              <a:off x="3891026" y="402437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8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1026" y="402437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8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4362" y="4376102"/>
            <a:ext cx="7887970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lnSpc>
                <a:spcPts val="367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spc="-45">
                <a:latin typeface="Calibri"/>
                <a:cs typeface="Calibri"/>
              </a:rPr>
              <a:t>However</a:t>
            </a:r>
            <a:r>
              <a:rPr sz="3200" spc="-45" dirty="0">
                <a:latin typeface="Calibri"/>
                <a:cs typeface="Calibri"/>
              </a:rPr>
              <a:t>,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capture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degree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336550">
              <a:lnSpc>
                <a:spcPts val="3835"/>
              </a:lnSpc>
            </a:pPr>
            <a:r>
              <a:rPr sz="3200" dirty="0">
                <a:latin typeface="Calibri"/>
                <a:cs typeface="Calibri"/>
              </a:rPr>
              <a:t>neighborhood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overlap: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ct val="100000"/>
              </a:lnSpc>
              <a:spcBef>
                <a:spcPts val="81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Node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pair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(B,</a:t>
            </a:r>
            <a:r>
              <a:rPr sz="2750" i="1" spc="90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H)</a:t>
            </a:r>
            <a:r>
              <a:rPr sz="2750" i="1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2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shared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neighboring</a:t>
            </a:r>
            <a:r>
              <a:rPr sz="2750" spc="2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nodes, </a:t>
            </a:r>
            <a:r>
              <a:rPr sz="2750" dirty="0">
                <a:latin typeface="Calibri"/>
                <a:cs typeface="Calibri"/>
              </a:rPr>
              <a:t>while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pairs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(B,</a:t>
            </a:r>
            <a:r>
              <a:rPr sz="2750" i="1" spc="90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E</a:t>
            </a:r>
            <a:r>
              <a:rPr sz="2750" i="1">
                <a:latin typeface="Calibri"/>
                <a:cs typeface="Calibri"/>
              </a:rPr>
              <a:t>)</a:t>
            </a:r>
            <a:r>
              <a:rPr sz="2750" i="1" spc="15">
                <a:latin typeface="Calibri"/>
                <a:cs typeface="Calibri"/>
              </a:rPr>
              <a:t> </a:t>
            </a:r>
            <a:r>
              <a:rPr lang="en-HK" sz="2750">
                <a:latin typeface="Calibri"/>
                <a:cs typeface="Calibri"/>
              </a:rPr>
              <a:t>and</a:t>
            </a:r>
            <a:r>
              <a:rPr lang="en-HK" sz="2750" spc="5">
                <a:latin typeface="Calibri"/>
                <a:cs typeface="Calibri"/>
              </a:rPr>
              <a:t> </a:t>
            </a:r>
            <a:r>
              <a:rPr lang="en-HK" sz="2750" i="1">
                <a:latin typeface="Calibri"/>
                <a:cs typeface="Calibri"/>
              </a:rPr>
              <a:t>(A,</a:t>
            </a:r>
            <a:r>
              <a:rPr lang="en-HK" sz="2750" i="1" spc="160">
                <a:latin typeface="Calibri"/>
                <a:cs typeface="Calibri"/>
              </a:rPr>
              <a:t> </a:t>
            </a:r>
            <a:r>
              <a:rPr lang="en-HK" sz="2750" i="1">
                <a:latin typeface="Calibri"/>
                <a:cs typeface="Calibri"/>
              </a:rPr>
              <a:t>B)</a:t>
            </a:r>
            <a:r>
              <a:rPr lang="en-HK" sz="2750" i="1" spc="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only</a:t>
            </a:r>
            <a:r>
              <a:rPr sz="2750" spc="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ha</a:t>
            </a:r>
            <a:r>
              <a:rPr lang="en-HK" sz="2750">
                <a:latin typeface="Calibri"/>
                <a:cs typeface="Calibri"/>
              </a:rPr>
              <a:t>ve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1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node.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86363" y="2628963"/>
            <a:ext cx="352425" cy="361950"/>
            <a:chOff x="4686363" y="2628963"/>
            <a:chExt cx="352425" cy="361950"/>
          </a:xfrm>
        </p:grpSpPr>
        <p:sp>
          <p:nvSpPr>
            <p:cNvPr id="32" name="object 32"/>
            <p:cNvSpPr/>
            <p:nvPr/>
          </p:nvSpPr>
          <p:spPr>
            <a:xfrm>
              <a:off x="4691126" y="263372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91126" y="263372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77104" y="2647886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648263" y="3457638"/>
            <a:ext cx="352425" cy="371475"/>
            <a:chOff x="4648263" y="3457638"/>
            <a:chExt cx="352425" cy="371475"/>
          </a:xfrm>
        </p:grpSpPr>
        <p:sp>
          <p:nvSpPr>
            <p:cNvPr id="36" name="object 36"/>
            <p:cNvSpPr/>
            <p:nvPr/>
          </p:nvSpPr>
          <p:spPr>
            <a:xfrm>
              <a:off x="4653026" y="346240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9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53026" y="346240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9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717415" y="3482657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81326" y="3891026"/>
            <a:ext cx="1405890" cy="291465"/>
          </a:xfrm>
          <a:custGeom>
            <a:avLst/>
            <a:gdLst/>
            <a:ahLst/>
            <a:cxnLst/>
            <a:rect l="l" t="t" r="r" b="b"/>
            <a:pathLst>
              <a:path w="1405889" h="291464">
                <a:moveTo>
                  <a:pt x="0" y="0"/>
                </a:moveTo>
                <a:lnTo>
                  <a:pt x="1405509" y="2912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00675" y="3156838"/>
            <a:ext cx="22834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85800" algn="l"/>
                <a:tab pos="1687195" algn="l"/>
              </a:tabLst>
            </a:pPr>
            <a:r>
              <a:rPr sz="2750" spc="-25" dirty="0">
                <a:latin typeface="Cambria Math"/>
                <a:cs typeface="Cambria Math"/>
              </a:rPr>
              <a:t>𝑆</a:t>
            </a:r>
            <a:r>
              <a:rPr sz="3000" spc="-37" baseline="-16666" dirty="0">
                <a:latin typeface="Cambria Math"/>
                <a:cs typeface="Cambria Math"/>
              </a:rPr>
              <a:t>𝐵𝐺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85" dirty="0">
                <a:latin typeface="Cambria Math"/>
                <a:cs typeface="Cambria Math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𝑆</a:t>
            </a:r>
            <a:r>
              <a:rPr sz="3000" spc="-37" baseline="-16666" dirty="0">
                <a:latin typeface="Cambria Math"/>
                <a:cs typeface="Cambria Math"/>
              </a:rPr>
              <a:t>𝐵𝐹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85" dirty="0">
                <a:latin typeface="Cambria Math"/>
                <a:cs typeface="Cambria Math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3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5EF08B-1578-2572-F99C-803A56A4890F}"/>
              </a:ext>
            </a:extLst>
          </p:cNvPr>
          <p:cNvSpPr txBox="1"/>
          <p:nvPr/>
        </p:nvSpPr>
        <p:spPr>
          <a:xfrm>
            <a:off x="2286000" y="4035425"/>
            <a:ext cx="457200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88694" algn="ctr">
              <a:lnSpc>
                <a:spcPts val="1995"/>
              </a:lnSpc>
              <a:spcBef>
                <a:spcPts val="100"/>
              </a:spcBef>
            </a:pPr>
            <a:r>
              <a:rPr lang="en-HK" sz="180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lang="en-HK" sz="1800">
              <a:latin typeface="Arial"/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78CBB-099E-971D-0263-B8C8D0B45D59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Distance-based Features</a:t>
            </a:r>
            <a:endParaRPr lang="en-HK" sz="4000"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307060AE-E486-5B19-C68A-0AD0A95F8B0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1095630" y="3671189"/>
            <a:ext cx="37814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14325" algn="l"/>
                <a:tab pos="314960" algn="l"/>
                <a:tab pos="2408555" algn="l"/>
                <a:tab pos="3284854" algn="l"/>
              </a:tabLst>
            </a:pPr>
            <a:r>
              <a:rPr sz="3000" baseline="-33333">
                <a:latin typeface="Calibri"/>
                <a:cs typeface="Calibri"/>
              </a:rPr>
              <a:t>Example</a:t>
            </a:r>
            <a:r>
              <a:rPr lang="en-HK" sz="3000" baseline="-33333">
                <a:latin typeface="Calibri"/>
                <a:cs typeface="Calibri"/>
              </a:rPr>
              <a:t>:</a:t>
            </a:r>
            <a:r>
              <a:rPr lang="en-HK" sz="3000" spc="-127" baseline="-33333">
                <a:latin typeface="Calibri"/>
                <a:cs typeface="Calibri"/>
              </a:rPr>
              <a:t> </a:t>
            </a:r>
            <a:r>
              <a:rPr lang="en-HK" sz="1500" u="heavy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HK" sz="1500" u="heavy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</a:t>
            </a:r>
            <a:r>
              <a:rPr lang="en-HK" sz="1500" u="heavy" spc="3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lang="en-HK" sz="1500" u="heavy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𝐴</a:t>
            </a:r>
            <a:r>
              <a:rPr lang="en-HK" sz="1500" u="heavy" spc="28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lang="en-HK" sz="1500" u="heavy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∩𝑁</a:t>
            </a:r>
            <a:r>
              <a:rPr lang="en-HK" sz="1500" u="heavy" spc="3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lang="en-HK" sz="1500" u="heavy" spc="-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𝐵</a:t>
            </a:r>
            <a:r>
              <a:rPr lang="en-HK" sz="1500" u="heavy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lang="en-HK" sz="1500" spc="305">
                <a:latin typeface="Cambria Math"/>
                <a:cs typeface="Cambria Math"/>
              </a:rPr>
              <a:t> </a:t>
            </a:r>
            <a:r>
              <a:rPr sz="3000" baseline="-33333">
                <a:latin typeface="Cambria Math"/>
                <a:cs typeface="Cambria Math"/>
              </a:rPr>
              <a:t>=</a:t>
            </a:r>
            <a:r>
              <a:rPr sz="3000" spc="60" baseline="-33333">
                <a:latin typeface="Cambria Math"/>
                <a:cs typeface="Cambria Math"/>
              </a:rPr>
              <a:t> </a:t>
            </a:r>
            <a:r>
              <a:rPr sz="1500" u="heavy" spc="3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5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{𝐶}	</a:t>
            </a:r>
            <a:r>
              <a:rPr sz="1500" spc="390" dirty="0">
                <a:latin typeface="Cambria Math"/>
                <a:cs typeface="Cambria Math"/>
              </a:rPr>
              <a:t> </a:t>
            </a:r>
            <a:r>
              <a:rPr sz="3000" baseline="-33333" dirty="0">
                <a:latin typeface="Cambria Math"/>
                <a:cs typeface="Cambria Math"/>
              </a:rPr>
              <a:t>=</a:t>
            </a:r>
            <a:r>
              <a:rPr sz="3000" spc="217" baseline="-33333" dirty="0">
                <a:latin typeface="Cambria Math"/>
                <a:cs typeface="Cambria Math"/>
              </a:rPr>
              <a:t> </a:t>
            </a:r>
            <a:r>
              <a:rPr sz="15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2412" y="1330457"/>
            <a:ext cx="7938134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30"/>
              </a:spcBef>
            </a:pPr>
            <a:r>
              <a:rPr sz="280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sz="2800" spc="-15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800" spc="-1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neighboring</a:t>
            </a:r>
            <a:r>
              <a:rPr sz="2800" spc="-16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sz="2800" spc="-65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sz="2800" spc="-125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280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800" spc="-65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sz="2800" spc="-6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𝒗</a:t>
            </a:r>
            <a:r>
              <a:rPr sz="2800" b="0" baseline="-16908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𝟏</a:t>
            </a:r>
            <a:r>
              <a:rPr sz="2800" b="0" spc="525" baseline="-16908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70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25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𝒗</a:t>
            </a:r>
            <a:r>
              <a:rPr sz="2800" b="0" spc="-37" baseline="-16908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sz="2800" spc="-25" dirty="0">
                <a:solidFill>
                  <a:srgbClr val="5FB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1360" y="2387537"/>
            <a:ext cx="492125" cy="282575"/>
          </a:xfrm>
          <a:custGeom>
            <a:avLst/>
            <a:gdLst/>
            <a:ahLst/>
            <a:cxnLst/>
            <a:rect l="l" t="t" r="r" b="b"/>
            <a:pathLst>
              <a:path w="492125" h="282575">
                <a:moveTo>
                  <a:pt x="401954" y="0"/>
                </a:moveTo>
                <a:lnTo>
                  <a:pt x="398017" y="11430"/>
                </a:lnTo>
                <a:lnTo>
                  <a:pt x="414325" y="18504"/>
                </a:lnTo>
                <a:lnTo>
                  <a:pt x="428371" y="28305"/>
                </a:lnTo>
                <a:lnTo>
                  <a:pt x="456894" y="73852"/>
                </a:lnTo>
                <a:lnTo>
                  <a:pt x="465189" y="115623"/>
                </a:lnTo>
                <a:lnTo>
                  <a:pt x="466216" y="139700"/>
                </a:lnTo>
                <a:lnTo>
                  <a:pt x="465171" y="164580"/>
                </a:lnTo>
                <a:lnTo>
                  <a:pt x="456840" y="207529"/>
                </a:lnTo>
                <a:lnTo>
                  <a:pt x="428418" y="253777"/>
                </a:lnTo>
                <a:lnTo>
                  <a:pt x="398399" y="270763"/>
                </a:lnTo>
                <a:lnTo>
                  <a:pt x="401954" y="282321"/>
                </a:lnTo>
                <a:lnTo>
                  <a:pt x="440451" y="264239"/>
                </a:lnTo>
                <a:lnTo>
                  <a:pt x="468756" y="232918"/>
                </a:lnTo>
                <a:lnTo>
                  <a:pt x="486187" y="191071"/>
                </a:lnTo>
                <a:lnTo>
                  <a:pt x="491998" y="141224"/>
                </a:lnTo>
                <a:lnTo>
                  <a:pt x="490545" y="115339"/>
                </a:lnTo>
                <a:lnTo>
                  <a:pt x="478924" y="69429"/>
                </a:lnTo>
                <a:lnTo>
                  <a:pt x="455801" y="32093"/>
                </a:lnTo>
                <a:lnTo>
                  <a:pt x="422411" y="7379"/>
                </a:lnTo>
                <a:lnTo>
                  <a:pt x="401954" y="0"/>
                </a:lnTo>
                <a:close/>
              </a:path>
              <a:path w="492125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5310" y="2387537"/>
            <a:ext cx="501650" cy="282575"/>
          </a:xfrm>
          <a:custGeom>
            <a:avLst/>
            <a:gdLst/>
            <a:ahLst/>
            <a:cxnLst/>
            <a:rect l="l" t="t" r="r" b="b"/>
            <a:pathLst>
              <a:path w="501650" h="282575">
                <a:moveTo>
                  <a:pt x="411479" y="0"/>
                </a:moveTo>
                <a:lnTo>
                  <a:pt x="407542" y="11430"/>
                </a:lnTo>
                <a:lnTo>
                  <a:pt x="423850" y="18504"/>
                </a:lnTo>
                <a:lnTo>
                  <a:pt x="437896" y="28305"/>
                </a:lnTo>
                <a:lnTo>
                  <a:pt x="466419" y="73852"/>
                </a:lnTo>
                <a:lnTo>
                  <a:pt x="474714" y="115623"/>
                </a:lnTo>
                <a:lnTo>
                  <a:pt x="475741" y="139700"/>
                </a:lnTo>
                <a:lnTo>
                  <a:pt x="474696" y="164580"/>
                </a:lnTo>
                <a:lnTo>
                  <a:pt x="466365" y="207529"/>
                </a:lnTo>
                <a:lnTo>
                  <a:pt x="437943" y="253777"/>
                </a:lnTo>
                <a:lnTo>
                  <a:pt x="407924" y="270763"/>
                </a:lnTo>
                <a:lnTo>
                  <a:pt x="411479" y="282321"/>
                </a:lnTo>
                <a:lnTo>
                  <a:pt x="449976" y="264239"/>
                </a:lnTo>
                <a:lnTo>
                  <a:pt x="478281" y="232918"/>
                </a:lnTo>
                <a:lnTo>
                  <a:pt x="495712" y="191071"/>
                </a:lnTo>
                <a:lnTo>
                  <a:pt x="501523" y="141224"/>
                </a:lnTo>
                <a:lnTo>
                  <a:pt x="500070" y="115339"/>
                </a:lnTo>
                <a:lnTo>
                  <a:pt x="488449" y="69429"/>
                </a:lnTo>
                <a:lnTo>
                  <a:pt x="465326" y="32093"/>
                </a:lnTo>
                <a:lnTo>
                  <a:pt x="431936" y="7379"/>
                </a:lnTo>
                <a:lnTo>
                  <a:pt x="411479" y="0"/>
                </a:lnTo>
                <a:close/>
              </a:path>
              <a:path w="501650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1677" y="2822893"/>
            <a:ext cx="19685" cy="233679"/>
          </a:xfrm>
          <a:custGeom>
            <a:avLst/>
            <a:gdLst/>
            <a:ahLst/>
            <a:cxnLst/>
            <a:rect l="l" t="t" r="r" b="b"/>
            <a:pathLst>
              <a:path w="19685" h="233680">
                <a:moveTo>
                  <a:pt x="19303" y="0"/>
                </a:moveTo>
                <a:lnTo>
                  <a:pt x="0" y="0"/>
                </a:lnTo>
                <a:lnTo>
                  <a:pt x="0" y="233679"/>
                </a:lnTo>
                <a:lnTo>
                  <a:pt x="19303" y="233679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7201" y="2822893"/>
            <a:ext cx="19685" cy="233679"/>
          </a:xfrm>
          <a:custGeom>
            <a:avLst/>
            <a:gdLst/>
            <a:ahLst/>
            <a:cxnLst/>
            <a:rect l="l" t="t" r="r" b="b"/>
            <a:pathLst>
              <a:path w="19685" h="233680">
                <a:moveTo>
                  <a:pt x="19304" y="0"/>
                </a:moveTo>
                <a:lnTo>
                  <a:pt x="0" y="0"/>
                </a:lnTo>
                <a:lnTo>
                  <a:pt x="0" y="233679"/>
                </a:lnTo>
                <a:lnTo>
                  <a:pt x="19304" y="233679"/>
                </a:lnTo>
                <a:lnTo>
                  <a:pt x="19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5045" y="2821115"/>
            <a:ext cx="328295" cy="238760"/>
          </a:xfrm>
          <a:custGeom>
            <a:avLst/>
            <a:gdLst/>
            <a:ahLst/>
            <a:cxnLst/>
            <a:rect l="l" t="t" r="r" b="b"/>
            <a:pathLst>
              <a:path w="328294" h="238760">
                <a:moveTo>
                  <a:pt x="252222" y="0"/>
                </a:moveTo>
                <a:lnTo>
                  <a:pt x="248919" y="9651"/>
                </a:lnTo>
                <a:lnTo>
                  <a:pt x="262655" y="15652"/>
                </a:lnTo>
                <a:lnTo>
                  <a:pt x="274510" y="23939"/>
                </a:lnTo>
                <a:lnTo>
                  <a:pt x="298628" y="62351"/>
                </a:lnTo>
                <a:lnTo>
                  <a:pt x="306450" y="117982"/>
                </a:lnTo>
                <a:lnTo>
                  <a:pt x="305569" y="138955"/>
                </a:lnTo>
                <a:lnTo>
                  <a:pt x="292354" y="190372"/>
                </a:lnTo>
                <a:lnTo>
                  <a:pt x="262850" y="222573"/>
                </a:lnTo>
                <a:lnTo>
                  <a:pt x="249300" y="228600"/>
                </a:lnTo>
                <a:lnTo>
                  <a:pt x="252222" y="238251"/>
                </a:lnTo>
                <a:lnTo>
                  <a:pt x="297727" y="211195"/>
                </a:lnTo>
                <a:lnTo>
                  <a:pt x="323294" y="161258"/>
                </a:lnTo>
                <a:lnTo>
                  <a:pt x="328168" y="119252"/>
                </a:lnTo>
                <a:lnTo>
                  <a:pt x="326951" y="97397"/>
                </a:lnTo>
                <a:lnTo>
                  <a:pt x="317184" y="58638"/>
                </a:lnTo>
                <a:lnTo>
                  <a:pt x="284702" y="15319"/>
                </a:lnTo>
                <a:lnTo>
                  <a:pt x="269533" y="6260"/>
                </a:lnTo>
                <a:lnTo>
                  <a:pt x="252222" y="0"/>
                </a:lnTo>
                <a:close/>
              </a:path>
              <a:path w="328294" h="238760">
                <a:moveTo>
                  <a:pt x="75946" y="0"/>
                </a:moveTo>
                <a:lnTo>
                  <a:pt x="30565" y="27164"/>
                </a:lnTo>
                <a:lnTo>
                  <a:pt x="4937" y="77184"/>
                </a:lnTo>
                <a:lnTo>
                  <a:pt x="0" y="119252"/>
                </a:lnTo>
                <a:lnTo>
                  <a:pt x="1216" y="141089"/>
                </a:lnTo>
                <a:lnTo>
                  <a:pt x="10983" y="179760"/>
                </a:lnTo>
                <a:lnTo>
                  <a:pt x="43465" y="222996"/>
                </a:lnTo>
                <a:lnTo>
                  <a:pt x="75946" y="238251"/>
                </a:lnTo>
                <a:lnTo>
                  <a:pt x="78993" y="228600"/>
                </a:lnTo>
                <a:lnTo>
                  <a:pt x="65424" y="222573"/>
                </a:lnTo>
                <a:lnTo>
                  <a:pt x="53689" y="214201"/>
                </a:lnTo>
                <a:lnTo>
                  <a:pt x="29646" y="175186"/>
                </a:lnTo>
                <a:lnTo>
                  <a:pt x="21717" y="117982"/>
                </a:lnTo>
                <a:lnTo>
                  <a:pt x="22598" y="97645"/>
                </a:lnTo>
                <a:lnTo>
                  <a:pt x="35813" y="47370"/>
                </a:lnTo>
                <a:lnTo>
                  <a:pt x="65639" y="15652"/>
                </a:lnTo>
                <a:lnTo>
                  <a:pt x="79375" y="9651"/>
                </a:lnTo>
                <a:lnTo>
                  <a:pt x="7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2770" y="2821115"/>
            <a:ext cx="347345" cy="238760"/>
          </a:xfrm>
          <a:custGeom>
            <a:avLst/>
            <a:gdLst/>
            <a:ahLst/>
            <a:cxnLst/>
            <a:rect l="l" t="t" r="r" b="b"/>
            <a:pathLst>
              <a:path w="347345" h="238760">
                <a:moveTo>
                  <a:pt x="271271" y="0"/>
                </a:moveTo>
                <a:lnTo>
                  <a:pt x="267969" y="9651"/>
                </a:lnTo>
                <a:lnTo>
                  <a:pt x="281705" y="15652"/>
                </a:lnTo>
                <a:lnTo>
                  <a:pt x="293560" y="23939"/>
                </a:lnTo>
                <a:lnTo>
                  <a:pt x="317678" y="62351"/>
                </a:lnTo>
                <a:lnTo>
                  <a:pt x="325500" y="117982"/>
                </a:lnTo>
                <a:lnTo>
                  <a:pt x="324619" y="138955"/>
                </a:lnTo>
                <a:lnTo>
                  <a:pt x="311403" y="190372"/>
                </a:lnTo>
                <a:lnTo>
                  <a:pt x="281900" y="222573"/>
                </a:lnTo>
                <a:lnTo>
                  <a:pt x="268350" y="228600"/>
                </a:lnTo>
                <a:lnTo>
                  <a:pt x="271271" y="238251"/>
                </a:lnTo>
                <a:lnTo>
                  <a:pt x="316777" y="211195"/>
                </a:lnTo>
                <a:lnTo>
                  <a:pt x="342344" y="161258"/>
                </a:lnTo>
                <a:lnTo>
                  <a:pt x="347217" y="119252"/>
                </a:lnTo>
                <a:lnTo>
                  <a:pt x="346001" y="97397"/>
                </a:lnTo>
                <a:lnTo>
                  <a:pt x="336234" y="58638"/>
                </a:lnTo>
                <a:lnTo>
                  <a:pt x="303752" y="15319"/>
                </a:lnTo>
                <a:lnTo>
                  <a:pt x="288583" y="6260"/>
                </a:lnTo>
                <a:lnTo>
                  <a:pt x="271271" y="0"/>
                </a:lnTo>
                <a:close/>
              </a:path>
              <a:path w="347345" h="238760">
                <a:moveTo>
                  <a:pt x="75945" y="0"/>
                </a:moveTo>
                <a:lnTo>
                  <a:pt x="30565" y="27164"/>
                </a:lnTo>
                <a:lnTo>
                  <a:pt x="4937" y="77184"/>
                </a:lnTo>
                <a:lnTo>
                  <a:pt x="0" y="119252"/>
                </a:lnTo>
                <a:lnTo>
                  <a:pt x="1216" y="141089"/>
                </a:lnTo>
                <a:lnTo>
                  <a:pt x="10983" y="179760"/>
                </a:lnTo>
                <a:lnTo>
                  <a:pt x="43465" y="222996"/>
                </a:lnTo>
                <a:lnTo>
                  <a:pt x="75945" y="238251"/>
                </a:lnTo>
                <a:lnTo>
                  <a:pt x="78993" y="228600"/>
                </a:lnTo>
                <a:lnTo>
                  <a:pt x="65424" y="222573"/>
                </a:lnTo>
                <a:lnTo>
                  <a:pt x="53689" y="214201"/>
                </a:lnTo>
                <a:lnTo>
                  <a:pt x="29646" y="175186"/>
                </a:lnTo>
                <a:lnTo>
                  <a:pt x="21716" y="117982"/>
                </a:lnTo>
                <a:lnTo>
                  <a:pt x="22598" y="97645"/>
                </a:lnTo>
                <a:lnTo>
                  <a:pt x="35813" y="47370"/>
                </a:lnTo>
                <a:lnTo>
                  <a:pt x="65639" y="15652"/>
                </a:lnTo>
                <a:lnTo>
                  <a:pt x="79375" y="9651"/>
                </a:lnTo>
                <a:lnTo>
                  <a:pt x="75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1727" y="2822893"/>
            <a:ext cx="19685" cy="233679"/>
          </a:xfrm>
          <a:custGeom>
            <a:avLst/>
            <a:gdLst/>
            <a:ahLst/>
            <a:cxnLst/>
            <a:rect l="l" t="t" r="r" b="b"/>
            <a:pathLst>
              <a:path w="19685" h="233680">
                <a:moveTo>
                  <a:pt x="19303" y="0"/>
                </a:moveTo>
                <a:lnTo>
                  <a:pt x="0" y="0"/>
                </a:lnTo>
                <a:lnTo>
                  <a:pt x="0" y="233679"/>
                </a:lnTo>
                <a:lnTo>
                  <a:pt x="19303" y="233679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8402" y="2820606"/>
            <a:ext cx="391160" cy="240029"/>
          </a:xfrm>
          <a:custGeom>
            <a:avLst/>
            <a:gdLst/>
            <a:ahLst/>
            <a:cxnLst/>
            <a:rect l="l" t="t" r="r" b="b"/>
            <a:pathLst>
              <a:path w="391160" h="240030">
                <a:moveTo>
                  <a:pt x="80137" y="0"/>
                </a:moveTo>
                <a:lnTo>
                  <a:pt x="76835" y="0"/>
                </a:lnTo>
                <a:lnTo>
                  <a:pt x="62992" y="1054"/>
                </a:lnTo>
                <a:lnTo>
                  <a:pt x="26327" y="20878"/>
                </a:lnTo>
                <a:lnTo>
                  <a:pt x="18034" y="52578"/>
                </a:lnTo>
                <a:lnTo>
                  <a:pt x="18034" y="59436"/>
                </a:lnTo>
                <a:lnTo>
                  <a:pt x="19050" y="67437"/>
                </a:lnTo>
                <a:lnTo>
                  <a:pt x="21082" y="76200"/>
                </a:lnTo>
                <a:lnTo>
                  <a:pt x="22987" y="85090"/>
                </a:lnTo>
                <a:lnTo>
                  <a:pt x="24003" y="91059"/>
                </a:lnTo>
                <a:lnTo>
                  <a:pt x="24003" y="99822"/>
                </a:lnTo>
                <a:lnTo>
                  <a:pt x="21971" y="104521"/>
                </a:lnTo>
                <a:lnTo>
                  <a:pt x="14097" y="111887"/>
                </a:lnTo>
                <a:lnTo>
                  <a:pt x="8001" y="113792"/>
                </a:lnTo>
                <a:lnTo>
                  <a:pt x="0" y="114046"/>
                </a:lnTo>
                <a:lnTo>
                  <a:pt x="0" y="124333"/>
                </a:lnTo>
                <a:lnTo>
                  <a:pt x="8001" y="124587"/>
                </a:lnTo>
                <a:lnTo>
                  <a:pt x="14097" y="126492"/>
                </a:lnTo>
                <a:lnTo>
                  <a:pt x="21971" y="133858"/>
                </a:lnTo>
                <a:lnTo>
                  <a:pt x="24003" y="138557"/>
                </a:lnTo>
                <a:lnTo>
                  <a:pt x="24003" y="147320"/>
                </a:lnTo>
                <a:lnTo>
                  <a:pt x="22987" y="153289"/>
                </a:lnTo>
                <a:lnTo>
                  <a:pt x="21082" y="162179"/>
                </a:lnTo>
                <a:lnTo>
                  <a:pt x="19050" y="171069"/>
                </a:lnTo>
                <a:lnTo>
                  <a:pt x="18034" y="178943"/>
                </a:lnTo>
                <a:lnTo>
                  <a:pt x="18034" y="185928"/>
                </a:lnTo>
                <a:lnTo>
                  <a:pt x="18948" y="198577"/>
                </a:lnTo>
                <a:lnTo>
                  <a:pt x="40944" y="231762"/>
                </a:lnTo>
                <a:lnTo>
                  <a:pt x="76835" y="239522"/>
                </a:lnTo>
                <a:lnTo>
                  <a:pt x="80137" y="239522"/>
                </a:lnTo>
                <a:lnTo>
                  <a:pt x="80137" y="229997"/>
                </a:lnTo>
                <a:lnTo>
                  <a:pt x="78232" y="229997"/>
                </a:lnTo>
                <a:lnTo>
                  <a:pt x="69596" y="229412"/>
                </a:lnTo>
                <a:lnTo>
                  <a:pt x="40005" y="198691"/>
                </a:lnTo>
                <a:lnTo>
                  <a:pt x="39370" y="188087"/>
                </a:lnTo>
                <a:lnTo>
                  <a:pt x="39370" y="182245"/>
                </a:lnTo>
                <a:lnTo>
                  <a:pt x="40259" y="175006"/>
                </a:lnTo>
                <a:lnTo>
                  <a:pt x="43561" y="157734"/>
                </a:lnTo>
                <a:lnTo>
                  <a:pt x="44450" y="151638"/>
                </a:lnTo>
                <a:lnTo>
                  <a:pt x="44450" y="140843"/>
                </a:lnTo>
                <a:lnTo>
                  <a:pt x="42291" y="135001"/>
                </a:lnTo>
                <a:lnTo>
                  <a:pt x="38227" y="130429"/>
                </a:lnTo>
                <a:lnTo>
                  <a:pt x="34036" y="125857"/>
                </a:lnTo>
                <a:lnTo>
                  <a:pt x="28956" y="122555"/>
                </a:lnTo>
                <a:lnTo>
                  <a:pt x="23241" y="120396"/>
                </a:lnTo>
                <a:lnTo>
                  <a:pt x="23241" y="118110"/>
                </a:lnTo>
                <a:lnTo>
                  <a:pt x="44450" y="97536"/>
                </a:lnTo>
                <a:lnTo>
                  <a:pt x="44450" y="86741"/>
                </a:lnTo>
                <a:lnTo>
                  <a:pt x="43561" y="80645"/>
                </a:lnTo>
                <a:lnTo>
                  <a:pt x="40259" y="63373"/>
                </a:lnTo>
                <a:lnTo>
                  <a:pt x="39370" y="56134"/>
                </a:lnTo>
                <a:lnTo>
                  <a:pt x="39370" y="50292"/>
                </a:lnTo>
                <a:lnTo>
                  <a:pt x="40005" y="40195"/>
                </a:lnTo>
                <a:lnTo>
                  <a:pt x="69596" y="10121"/>
                </a:lnTo>
                <a:lnTo>
                  <a:pt x="78232" y="9525"/>
                </a:lnTo>
                <a:lnTo>
                  <a:pt x="80137" y="9525"/>
                </a:lnTo>
                <a:lnTo>
                  <a:pt x="80137" y="0"/>
                </a:lnTo>
                <a:close/>
              </a:path>
              <a:path w="391160" h="240030">
                <a:moveTo>
                  <a:pt x="332867" y="114173"/>
                </a:moveTo>
                <a:lnTo>
                  <a:pt x="308864" y="99949"/>
                </a:lnTo>
                <a:lnTo>
                  <a:pt x="308864" y="91186"/>
                </a:lnTo>
                <a:lnTo>
                  <a:pt x="309880" y="85217"/>
                </a:lnTo>
                <a:lnTo>
                  <a:pt x="311912" y="76327"/>
                </a:lnTo>
                <a:lnTo>
                  <a:pt x="313817" y="67564"/>
                </a:lnTo>
                <a:lnTo>
                  <a:pt x="314833" y="59563"/>
                </a:lnTo>
                <a:lnTo>
                  <a:pt x="314833" y="52705"/>
                </a:lnTo>
                <a:lnTo>
                  <a:pt x="300228" y="13589"/>
                </a:lnTo>
                <a:lnTo>
                  <a:pt x="256032" y="0"/>
                </a:lnTo>
                <a:lnTo>
                  <a:pt x="252730" y="0"/>
                </a:lnTo>
                <a:lnTo>
                  <a:pt x="252730" y="9525"/>
                </a:lnTo>
                <a:lnTo>
                  <a:pt x="254635" y="9525"/>
                </a:lnTo>
                <a:lnTo>
                  <a:pt x="263271" y="10121"/>
                </a:lnTo>
                <a:lnTo>
                  <a:pt x="292849" y="40259"/>
                </a:lnTo>
                <a:lnTo>
                  <a:pt x="293497" y="50419"/>
                </a:lnTo>
                <a:lnTo>
                  <a:pt x="293497" y="56261"/>
                </a:lnTo>
                <a:lnTo>
                  <a:pt x="292608" y="63500"/>
                </a:lnTo>
                <a:lnTo>
                  <a:pt x="289306" y="80772"/>
                </a:lnTo>
                <a:lnTo>
                  <a:pt x="288417" y="86868"/>
                </a:lnTo>
                <a:lnTo>
                  <a:pt x="288417" y="97663"/>
                </a:lnTo>
                <a:lnTo>
                  <a:pt x="290576" y="103505"/>
                </a:lnTo>
                <a:lnTo>
                  <a:pt x="298958" y="112649"/>
                </a:lnTo>
                <a:lnTo>
                  <a:pt x="303911" y="116078"/>
                </a:lnTo>
                <a:lnTo>
                  <a:pt x="309626" y="118237"/>
                </a:lnTo>
                <a:lnTo>
                  <a:pt x="309626" y="120523"/>
                </a:lnTo>
                <a:lnTo>
                  <a:pt x="303911" y="122682"/>
                </a:lnTo>
                <a:lnTo>
                  <a:pt x="298958" y="125984"/>
                </a:lnTo>
                <a:lnTo>
                  <a:pt x="290576" y="135128"/>
                </a:lnTo>
                <a:lnTo>
                  <a:pt x="288417" y="140970"/>
                </a:lnTo>
                <a:lnTo>
                  <a:pt x="288417" y="151765"/>
                </a:lnTo>
                <a:lnTo>
                  <a:pt x="289306" y="157861"/>
                </a:lnTo>
                <a:lnTo>
                  <a:pt x="292608" y="175133"/>
                </a:lnTo>
                <a:lnTo>
                  <a:pt x="293497" y="182372"/>
                </a:lnTo>
                <a:lnTo>
                  <a:pt x="293497" y="188214"/>
                </a:lnTo>
                <a:lnTo>
                  <a:pt x="292849" y="198793"/>
                </a:lnTo>
                <a:lnTo>
                  <a:pt x="263271" y="229412"/>
                </a:lnTo>
                <a:lnTo>
                  <a:pt x="254635" y="229997"/>
                </a:lnTo>
                <a:lnTo>
                  <a:pt x="252730" y="229997"/>
                </a:lnTo>
                <a:lnTo>
                  <a:pt x="252730" y="239522"/>
                </a:lnTo>
                <a:lnTo>
                  <a:pt x="256032" y="239522"/>
                </a:lnTo>
                <a:lnTo>
                  <a:pt x="269862" y="238480"/>
                </a:lnTo>
                <a:lnTo>
                  <a:pt x="306578" y="218643"/>
                </a:lnTo>
                <a:lnTo>
                  <a:pt x="314833" y="186055"/>
                </a:lnTo>
                <a:lnTo>
                  <a:pt x="314833" y="179070"/>
                </a:lnTo>
                <a:lnTo>
                  <a:pt x="313817" y="171196"/>
                </a:lnTo>
                <a:lnTo>
                  <a:pt x="311912" y="162306"/>
                </a:lnTo>
                <a:lnTo>
                  <a:pt x="309880" y="153416"/>
                </a:lnTo>
                <a:lnTo>
                  <a:pt x="308864" y="147447"/>
                </a:lnTo>
                <a:lnTo>
                  <a:pt x="308864" y="138684"/>
                </a:lnTo>
                <a:lnTo>
                  <a:pt x="310896" y="133985"/>
                </a:lnTo>
                <a:lnTo>
                  <a:pt x="314833" y="130302"/>
                </a:lnTo>
                <a:lnTo>
                  <a:pt x="318897" y="126619"/>
                </a:lnTo>
                <a:lnTo>
                  <a:pt x="324866" y="124714"/>
                </a:lnTo>
                <a:lnTo>
                  <a:pt x="332867" y="124460"/>
                </a:lnTo>
                <a:lnTo>
                  <a:pt x="332867" y="114173"/>
                </a:lnTo>
                <a:close/>
              </a:path>
              <a:path w="391160" h="240030">
                <a:moveTo>
                  <a:pt x="390779" y="2286"/>
                </a:moveTo>
                <a:lnTo>
                  <a:pt x="371475" y="2286"/>
                </a:lnTo>
                <a:lnTo>
                  <a:pt x="371475" y="235966"/>
                </a:lnTo>
                <a:lnTo>
                  <a:pt x="390779" y="235966"/>
                </a:lnTo>
                <a:lnTo>
                  <a:pt x="390779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7012" y="2150525"/>
            <a:ext cx="5594985" cy="93027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7350" indent="-324485">
              <a:lnSpc>
                <a:spcPct val="100000"/>
              </a:lnSpc>
              <a:spcBef>
                <a:spcPts val="910"/>
              </a:spcBef>
              <a:buClr>
                <a:srgbClr val="EFAC00"/>
              </a:buClr>
              <a:buSzPct val="81818"/>
              <a:buFont typeface="Cambria"/>
              <a:buChar char="◾"/>
              <a:tabLst>
                <a:tab pos="387350" algn="l"/>
                <a:tab pos="387985" algn="l"/>
                <a:tab pos="3905885" algn="l"/>
                <a:tab pos="4401185" algn="l"/>
                <a:tab pos="5031105" algn="l"/>
                <a:tab pos="5459730" algn="l"/>
              </a:tabLst>
            </a:pPr>
            <a:r>
              <a:rPr sz="2750" b="1" dirty="0">
                <a:solidFill>
                  <a:srgbClr val="E66C7C"/>
                </a:solidFill>
                <a:latin typeface="Calibri"/>
                <a:cs typeface="Calibri"/>
              </a:rPr>
              <a:t>Common</a:t>
            </a:r>
            <a:r>
              <a:rPr sz="2750" b="1" spc="21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E66C7C"/>
                </a:solidFill>
                <a:latin typeface="Calibri"/>
                <a:cs typeface="Calibri"/>
              </a:rPr>
              <a:t>neighbors:</a:t>
            </a:r>
            <a:r>
              <a:rPr sz="2750" b="1" spc="12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|𝑁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𝑣</a:t>
            </a:r>
            <a:r>
              <a:rPr sz="2550" spc="-37" baseline="-16339" dirty="0">
                <a:latin typeface="Cambria Math"/>
                <a:cs typeface="Cambria Math"/>
              </a:rPr>
              <a:t>1</a:t>
            </a:r>
            <a:r>
              <a:rPr sz="2550" baseline="-16339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∩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𝑁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𝑣</a:t>
            </a:r>
            <a:r>
              <a:rPr sz="2550" spc="-37" baseline="-16339" dirty="0">
                <a:latin typeface="Cambria Math"/>
                <a:cs typeface="Cambria Math"/>
              </a:rPr>
              <a:t>2</a:t>
            </a:r>
            <a:r>
              <a:rPr sz="2550" baseline="-16339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|</a:t>
            </a:r>
            <a:endParaRPr sz="2400">
              <a:latin typeface="Cambria Math"/>
              <a:cs typeface="Cambria Math"/>
            </a:endParaRPr>
          </a:p>
          <a:p>
            <a:pPr marL="683260" lvl="1" indent="-276860">
              <a:lnSpc>
                <a:spcPct val="100000"/>
              </a:lnSpc>
              <a:spcBef>
                <a:spcPts val="605"/>
              </a:spcBef>
              <a:buClr>
                <a:srgbClr val="5FB5CC"/>
              </a:buClr>
              <a:buFont typeface="Wingdings"/>
              <a:buChar char=""/>
              <a:tabLst>
                <a:tab pos="682625" algn="l"/>
                <a:tab pos="683260" algn="l"/>
                <a:tab pos="1827530" algn="l"/>
                <a:tab pos="2437765" algn="l"/>
                <a:tab pos="3400425" algn="l"/>
                <a:tab pos="3838575" algn="l"/>
                <a:tab pos="4248785" algn="l"/>
              </a:tabLst>
            </a:pPr>
            <a:r>
              <a:rPr sz="2000" spc="-10" dirty="0">
                <a:latin typeface="Calibri"/>
                <a:cs typeface="Calibri"/>
              </a:rPr>
              <a:t>Example: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dirty="0">
                <a:latin typeface="Cambria Math"/>
                <a:cs typeface="Cambria Math"/>
              </a:rPr>
              <a:t>𝑁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𝐴</a:t>
            </a:r>
            <a:r>
              <a:rPr sz="2000" dirty="0">
                <a:latin typeface="Cambria Math"/>
                <a:cs typeface="Cambria Math"/>
              </a:rPr>
              <a:t>	∩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𝑁</a:t>
            </a:r>
            <a:r>
              <a:rPr sz="2000" spc="49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𝐵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𝐶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8814" y="3374073"/>
            <a:ext cx="1552575" cy="19050"/>
          </a:xfrm>
          <a:custGeom>
            <a:avLst/>
            <a:gdLst/>
            <a:ahLst/>
            <a:cxnLst/>
            <a:rect l="l" t="t" r="r" b="b"/>
            <a:pathLst>
              <a:path w="1552575" h="19050">
                <a:moveTo>
                  <a:pt x="1552575" y="0"/>
                </a:moveTo>
                <a:lnTo>
                  <a:pt x="0" y="0"/>
                </a:lnTo>
                <a:lnTo>
                  <a:pt x="0" y="19050"/>
                </a:lnTo>
                <a:lnTo>
                  <a:pt x="1552575" y="19050"/>
                </a:lnTo>
                <a:lnTo>
                  <a:pt x="1552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5767" y="3124263"/>
            <a:ext cx="376555" cy="203200"/>
          </a:xfrm>
          <a:custGeom>
            <a:avLst/>
            <a:gdLst/>
            <a:ahLst/>
            <a:cxnLst/>
            <a:rect l="l" t="t" r="r" b="b"/>
            <a:pathLst>
              <a:path w="376554" h="203200">
                <a:moveTo>
                  <a:pt x="311531" y="0"/>
                </a:moveTo>
                <a:lnTo>
                  <a:pt x="308610" y="8255"/>
                </a:lnTo>
                <a:lnTo>
                  <a:pt x="320351" y="13329"/>
                </a:lnTo>
                <a:lnTo>
                  <a:pt x="330438" y="20367"/>
                </a:lnTo>
                <a:lnTo>
                  <a:pt x="350954" y="53076"/>
                </a:lnTo>
                <a:lnTo>
                  <a:pt x="357759" y="100457"/>
                </a:lnTo>
                <a:lnTo>
                  <a:pt x="356998" y="118316"/>
                </a:lnTo>
                <a:lnTo>
                  <a:pt x="345694" y="162179"/>
                </a:lnTo>
                <a:lnTo>
                  <a:pt x="308991" y="194691"/>
                </a:lnTo>
                <a:lnTo>
                  <a:pt x="311531" y="202946"/>
                </a:lnTo>
                <a:lnTo>
                  <a:pt x="350250" y="179818"/>
                </a:lnTo>
                <a:lnTo>
                  <a:pt x="372046" y="137334"/>
                </a:lnTo>
                <a:lnTo>
                  <a:pt x="376174" y="101473"/>
                </a:lnTo>
                <a:lnTo>
                  <a:pt x="375128" y="82905"/>
                </a:lnTo>
                <a:lnTo>
                  <a:pt x="359537" y="35560"/>
                </a:lnTo>
                <a:lnTo>
                  <a:pt x="326247" y="5288"/>
                </a:lnTo>
                <a:lnTo>
                  <a:pt x="311531" y="0"/>
                </a:lnTo>
                <a:close/>
              </a:path>
              <a:path w="376554" h="203200">
                <a:moveTo>
                  <a:pt x="64643" y="0"/>
                </a:moveTo>
                <a:lnTo>
                  <a:pt x="25923" y="23056"/>
                </a:lnTo>
                <a:lnTo>
                  <a:pt x="4175" y="65706"/>
                </a:lnTo>
                <a:lnTo>
                  <a:pt x="0" y="101473"/>
                </a:lnTo>
                <a:lnTo>
                  <a:pt x="1027" y="120112"/>
                </a:lnTo>
                <a:lnTo>
                  <a:pt x="16637" y="167386"/>
                </a:lnTo>
                <a:lnTo>
                  <a:pt x="49926" y="197586"/>
                </a:lnTo>
                <a:lnTo>
                  <a:pt x="64643" y="202946"/>
                </a:lnTo>
                <a:lnTo>
                  <a:pt x="67183" y="194691"/>
                </a:lnTo>
                <a:lnTo>
                  <a:pt x="55661" y="189575"/>
                </a:lnTo>
                <a:lnTo>
                  <a:pt x="45688" y="182435"/>
                </a:lnTo>
                <a:lnTo>
                  <a:pt x="25219" y="149177"/>
                </a:lnTo>
                <a:lnTo>
                  <a:pt x="18415" y="100457"/>
                </a:lnTo>
                <a:lnTo>
                  <a:pt x="19175" y="83123"/>
                </a:lnTo>
                <a:lnTo>
                  <a:pt x="30480" y="40386"/>
                </a:lnTo>
                <a:lnTo>
                  <a:pt x="67564" y="8255"/>
                </a:lnTo>
                <a:lnTo>
                  <a:pt x="64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8717" y="3124263"/>
            <a:ext cx="386080" cy="203200"/>
          </a:xfrm>
          <a:custGeom>
            <a:avLst/>
            <a:gdLst/>
            <a:ahLst/>
            <a:cxnLst/>
            <a:rect l="l" t="t" r="r" b="b"/>
            <a:pathLst>
              <a:path w="386079" h="203200">
                <a:moveTo>
                  <a:pt x="321056" y="0"/>
                </a:moveTo>
                <a:lnTo>
                  <a:pt x="318135" y="8255"/>
                </a:lnTo>
                <a:lnTo>
                  <a:pt x="329876" y="13329"/>
                </a:lnTo>
                <a:lnTo>
                  <a:pt x="339963" y="20367"/>
                </a:lnTo>
                <a:lnTo>
                  <a:pt x="360479" y="53076"/>
                </a:lnTo>
                <a:lnTo>
                  <a:pt x="367284" y="100457"/>
                </a:lnTo>
                <a:lnTo>
                  <a:pt x="366523" y="118316"/>
                </a:lnTo>
                <a:lnTo>
                  <a:pt x="355219" y="162179"/>
                </a:lnTo>
                <a:lnTo>
                  <a:pt x="318516" y="194691"/>
                </a:lnTo>
                <a:lnTo>
                  <a:pt x="321056" y="202946"/>
                </a:lnTo>
                <a:lnTo>
                  <a:pt x="359775" y="179818"/>
                </a:lnTo>
                <a:lnTo>
                  <a:pt x="381571" y="137334"/>
                </a:lnTo>
                <a:lnTo>
                  <a:pt x="385699" y="101473"/>
                </a:lnTo>
                <a:lnTo>
                  <a:pt x="384653" y="82905"/>
                </a:lnTo>
                <a:lnTo>
                  <a:pt x="369062" y="35560"/>
                </a:lnTo>
                <a:lnTo>
                  <a:pt x="335772" y="5288"/>
                </a:lnTo>
                <a:lnTo>
                  <a:pt x="321056" y="0"/>
                </a:lnTo>
                <a:close/>
              </a:path>
              <a:path w="386079" h="203200">
                <a:moveTo>
                  <a:pt x="64643" y="0"/>
                </a:moveTo>
                <a:lnTo>
                  <a:pt x="25923" y="23056"/>
                </a:lnTo>
                <a:lnTo>
                  <a:pt x="4175" y="65706"/>
                </a:lnTo>
                <a:lnTo>
                  <a:pt x="0" y="101473"/>
                </a:lnTo>
                <a:lnTo>
                  <a:pt x="1027" y="120112"/>
                </a:lnTo>
                <a:lnTo>
                  <a:pt x="16637" y="167386"/>
                </a:lnTo>
                <a:lnTo>
                  <a:pt x="49926" y="197586"/>
                </a:lnTo>
                <a:lnTo>
                  <a:pt x="64643" y="202946"/>
                </a:lnTo>
                <a:lnTo>
                  <a:pt x="67183" y="194691"/>
                </a:lnTo>
                <a:lnTo>
                  <a:pt x="55661" y="189575"/>
                </a:lnTo>
                <a:lnTo>
                  <a:pt x="45688" y="182435"/>
                </a:lnTo>
                <a:lnTo>
                  <a:pt x="25219" y="149177"/>
                </a:lnTo>
                <a:lnTo>
                  <a:pt x="18415" y="100457"/>
                </a:lnTo>
                <a:lnTo>
                  <a:pt x="19175" y="83123"/>
                </a:lnTo>
                <a:lnTo>
                  <a:pt x="30480" y="40386"/>
                </a:lnTo>
                <a:lnTo>
                  <a:pt x="67564" y="8255"/>
                </a:lnTo>
                <a:lnTo>
                  <a:pt x="64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2412" y="3108706"/>
            <a:ext cx="48183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125"/>
              </a:spcBef>
              <a:buClr>
                <a:srgbClr val="EFAC00"/>
              </a:buClr>
              <a:buSzPct val="81818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2750" b="1" dirty="0">
                <a:solidFill>
                  <a:srgbClr val="E66C7C"/>
                </a:solidFill>
                <a:latin typeface="Calibri"/>
                <a:cs typeface="Calibri"/>
              </a:rPr>
              <a:t>Jaccard’s</a:t>
            </a:r>
            <a:r>
              <a:rPr sz="2750" b="1" spc="15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E66C7C"/>
                </a:solidFill>
                <a:latin typeface="Calibri"/>
                <a:cs typeface="Calibri"/>
              </a:rPr>
              <a:t>coefficient:</a:t>
            </a:r>
            <a:r>
              <a:rPr sz="2750" b="1" spc="9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2550" spc="75" baseline="47385" dirty="0">
                <a:latin typeface="Cambria Math"/>
                <a:cs typeface="Cambria Math"/>
              </a:rPr>
              <a:t>|𝑁</a:t>
            </a:r>
            <a:r>
              <a:rPr sz="2550" spc="644" baseline="47385" dirty="0">
                <a:latin typeface="Cambria Math"/>
                <a:cs typeface="Cambria Math"/>
              </a:rPr>
              <a:t> </a:t>
            </a:r>
            <a:r>
              <a:rPr sz="2550" baseline="47385" dirty="0">
                <a:latin typeface="Cambria Math"/>
                <a:cs typeface="Cambria Math"/>
              </a:rPr>
              <a:t>𝑣</a:t>
            </a:r>
            <a:r>
              <a:rPr sz="2100" baseline="41666" dirty="0">
                <a:latin typeface="Cambria Math"/>
                <a:cs typeface="Cambria Math"/>
              </a:rPr>
              <a:t>1</a:t>
            </a:r>
            <a:r>
              <a:rPr sz="2100" spc="142" baseline="41666" dirty="0">
                <a:latin typeface="Cambria Math"/>
                <a:cs typeface="Cambria Math"/>
              </a:rPr>
              <a:t>  </a:t>
            </a:r>
            <a:r>
              <a:rPr sz="2550" baseline="47385" dirty="0">
                <a:latin typeface="Cambria Math"/>
                <a:cs typeface="Cambria Math"/>
              </a:rPr>
              <a:t>∩𝑁</a:t>
            </a:r>
            <a:r>
              <a:rPr sz="2550" spc="652" baseline="47385" dirty="0">
                <a:latin typeface="Cambria Math"/>
                <a:cs typeface="Cambria Math"/>
              </a:rPr>
              <a:t> </a:t>
            </a:r>
            <a:r>
              <a:rPr sz="2550" spc="-37" baseline="47385" dirty="0">
                <a:latin typeface="Cambria Math"/>
                <a:cs typeface="Cambria Math"/>
              </a:rPr>
              <a:t>𝑣</a:t>
            </a:r>
            <a:r>
              <a:rPr sz="2100" spc="-37" baseline="41666" dirty="0">
                <a:latin typeface="Cambria Math"/>
                <a:cs typeface="Cambria Math"/>
              </a:rPr>
              <a:t>2</a:t>
            </a:r>
            <a:endParaRPr sz="2100" baseline="41666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1180" y="3060700"/>
            <a:ext cx="9525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" dirty="0">
                <a:latin typeface="Cambria Math"/>
                <a:cs typeface="Cambria Math"/>
              </a:rPr>
              <a:t>|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85767" y="3457638"/>
            <a:ext cx="376555" cy="203200"/>
          </a:xfrm>
          <a:custGeom>
            <a:avLst/>
            <a:gdLst/>
            <a:ahLst/>
            <a:cxnLst/>
            <a:rect l="l" t="t" r="r" b="b"/>
            <a:pathLst>
              <a:path w="376554" h="203200">
                <a:moveTo>
                  <a:pt x="311531" y="0"/>
                </a:moveTo>
                <a:lnTo>
                  <a:pt x="308610" y="8255"/>
                </a:lnTo>
                <a:lnTo>
                  <a:pt x="320351" y="13329"/>
                </a:lnTo>
                <a:lnTo>
                  <a:pt x="330438" y="20367"/>
                </a:lnTo>
                <a:lnTo>
                  <a:pt x="350954" y="53076"/>
                </a:lnTo>
                <a:lnTo>
                  <a:pt x="357759" y="100457"/>
                </a:lnTo>
                <a:lnTo>
                  <a:pt x="356998" y="118316"/>
                </a:lnTo>
                <a:lnTo>
                  <a:pt x="345694" y="162179"/>
                </a:lnTo>
                <a:lnTo>
                  <a:pt x="308991" y="194691"/>
                </a:lnTo>
                <a:lnTo>
                  <a:pt x="311531" y="202946"/>
                </a:lnTo>
                <a:lnTo>
                  <a:pt x="350250" y="179818"/>
                </a:lnTo>
                <a:lnTo>
                  <a:pt x="372046" y="137334"/>
                </a:lnTo>
                <a:lnTo>
                  <a:pt x="376174" y="101473"/>
                </a:lnTo>
                <a:lnTo>
                  <a:pt x="375128" y="82905"/>
                </a:lnTo>
                <a:lnTo>
                  <a:pt x="359537" y="35560"/>
                </a:lnTo>
                <a:lnTo>
                  <a:pt x="326247" y="5288"/>
                </a:lnTo>
                <a:lnTo>
                  <a:pt x="311531" y="0"/>
                </a:lnTo>
                <a:close/>
              </a:path>
              <a:path w="376554" h="203200">
                <a:moveTo>
                  <a:pt x="64643" y="0"/>
                </a:moveTo>
                <a:lnTo>
                  <a:pt x="25923" y="23056"/>
                </a:lnTo>
                <a:lnTo>
                  <a:pt x="4175" y="65706"/>
                </a:lnTo>
                <a:lnTo>
                  <a:pt x="0" y="101473"/>
                </a:lnTo>
                <a:lnTo>
                  <a:pt x="1027" y="120112"/>
                </a:lnTo>
                <a:lnTo>
                  <a:pt x="16637" y="167386"/>
                </a:lnTo>
                <a:lnTo>
                  <a:pt x="49926" y="197586"/>
                </a:lnTo>
                <a:lnTo>
                  <a:pt x="64643" y="202946"/>
                </a:lnTo>
                <a:lnTo>
                  <a:pt x="67183" y="194691"/>
                </a:lnTo>
                <a:lnTo>
                  <a:pt x="55661" y="189575"/>
                </a:lnTo>
                <a:lnTo>
                  <a:pt x="45688" y="182435"/>
                </a:lnTo>
                <a:lnTo>
                  <a:pt x="25219" y="149177"/>
                </a:lnTo>
                <a:lnTo>
                  <a:pt x="18415" y="100457"/>
                </a:lnTo>
                <a:lnTo>
                  <a:pt x="19175" y="83123"/>
                </a:lnTo>
                <a:lnTo>
                  <a:pt x="30480" y="40386"/>
                </a:lnTo>
                <a:lnTo>
                  <a:pt x="67564" y="8255"/>
                </a:lnTo>
                <a:lnTo>
                  <a:pt x="64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8717" y="3457638"/>
            <a:ext cx="386080" cy="203200"/>
          </a:xfrm>
          <a:custGeom>
            <a:avLst/>
            <a:gdLst/>
            <a:ahLst/>
            <a:cxnLst/>
            <a:rect l="l" t="t" r="r" b="b"/>
            <a:pathLst>
              <a:path w="386079" h="203200">
                <a:moveTo>
                  <a:pt x="321056" y="0"/>
                </a:moveTo>
                <a:lnTo>
                  <a:pt x="318135" y="8255"/>
                </a:lnTo>
                <a:lnTo>
                  <a:pt x="329876" y="13329"/>
                </a:lnTo>
                <a:lnTo>
                  <a:pt x="339963" y="20367"/>
                </a:lnTo>
                <a:lnTo>
                  <a:pt x="360479" y="53076"/>
                </a:lnTo>
                <a:lnTo>
                  <a:pt x="367284" y="100457"/>
                </a:lnTo>
                <a:lnTo>
                  <a:pt x="366523" y="118316"/>
                </a:lnTo>
                <a:lnTo>
                  <a:pt x="355219" y="162179"/>
                </a:lnTo>
                <a:lnTo>
                  <a:pt x="318516" y="194691"/>
                </a:lnTo>
                <a:lnTo>
                  <a:pt x="321056" y="202946"/>
                </a:lnTo>
                <a:lnTo>
                  <a:pt x="359775" y="179818"/>
                </a:lnTo>
                <a:lnTo>
                  <a:pt x="381571" y="137334"/>
                </a:lnTo>
                <a:lnTo>
                  <a:pt x="385699" y="101473"/>
                </a:lnTo>
                <a:lnTo>
                  <a:pt x="384653" y="82905"/>
                </a:lnTo>
                <a:lnTo>
                  <a:pt x="369062" y="35560"/>
                </a:lnTo>
                <a:lnTo>
                  <a:pt x="335772" y="5288"/>
                </a:lnTo>
                <a:lnTo>
                  <a:pt x="321056" y="0"/>
                </a:lnTo>
                <a:close/>
              </a:path>
              <a:path w="386079" h="203200">
                <a:moveTo>
                  <a:pt x="64643" y="0"/>
                </a:moveTo>
                <a:lnTo>
                  <a:pt x="25923" y="23056"/>
                </a:lnTo>
                <a:lnTo>
                  <a:pt x="4175" y="65706"/>
                </a:lnTo>
                <a:lnTo>
                  <a:pt x="0" y="101473"/>
                </a:lnTo>
                <a:lnTo>
                  <a:pt x="1027" y="120112"/>
                </a:lnTo>
                <a:lnTo>
                  <a:pt x="16637" y="167386"/>
                </a:lnTo>
                <a:lnTo>
                  <a:pt x="49926" y="197586"/>
                </a:lnTo>
                <a:lnTo>
                  <a:pt x="64643" y="202946"/>
                </a:lnTo>
                <a:lnTo>
                  <a:pt x="67183" y="194691"/>
                </a:lnTo>
                <a:lnTo>
                  <a:pt x="55661" y="189575"/>
                </a:lnTo>
                <a:lnTo>
                  <a:pt x="45688" y="182435"/>
                </a:lnTo>
                <a:lnTo>
                  <a:pt x="25219" y="149177"/>
                </a:lnTo>
                <a:lnTo>
                  <a:pt x="18415" y="100457"/>
                </a:lnTo>
                <a:lnTo>
                  <a:pt x="19175" y="83123"/>
                </a:lnTo>
                <a:lnTo>
                  <a:pt x="30480" y="40386"/>
                </a:lnTo>
                <a:lnTo>
                  <a:pt x="67564" y="8255"/>
                </a:lnTo>
                <a:lnTo>
                  <a:pt x="64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2204" y="3394456"/>
            <a:ext cx="157924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700" spc="50" dirty="0">
                <a:latin typeface="Cambria Math"/>
                <a:cs typeface="Cambria Math"/>
              </a:rPr>
              <a:t>|𝑁</a:t>
            </a:r>
            <a:r>
              <a:rPr sz="1700" spc="4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𝑣</a:t>
            </a:r>
            <a:r>
              <a:rPr sz="2100" baseline="-15873" dirty="0">
                <a:latin typeface="Cambria Math"/>
                <a:cs typeface="Cambria Math"/>
              </a:rPr>
              <a:t>1</a:t>
            </a:r>
            <a:r>
              <a:rPr sz="2100" spc="165" baseline="-15873" dirty="0">
                <a:latin typeface="Cambria Math"/>
                <a:cs typeface="Cambria Math"/>
              </a:rPr>
              <a:t>  </a:t>
            </a:r>
            <a:r>
              <a:rPr sz="1700" dirty="0">
                <a:latin typeface="Cambria Math"/>
                <a:cs typeface="Cambria Math"/>
              </a:rPr>
              <a:t>∪𝑁</a:t>
            </a:r>
            <a:r>
              <a:rPr sz="1700" spc="4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𝑣</a:t>
            </a:r>
            <a:r>
              <a:rPr sz="2100" baseline="-15873" dirty="0">
                <a:latin typeface="Cambria Math"/>
                <a:cs typeface="Cambria Math"/>
              </a:rPr>
              <a:t>2</a:t>
            </a:r>
            <a:r>
              <a:rPr sz="2100" spc="232" baseline="-15873" dirty="0">
                <a:latin typeface="Cambria Math"/>
                <a:cs typeface="Cambria Math"/>
              </a:rPr>
              <a:t>  </a:t>
            </a:r>
            <a:r>
              <a:rPr sz="1700" spc="-50" dirty="0">
                <a:latin typeface="Cambria Math"/>
                <a:cs typeface="Cambria Math"/>
              </a:rPr>
              <a:t>|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32051" y="3793427"/>
            <a:ext cx="14604" cy="173355"/>
          </a:xfrm>
          <a:custGeom>
            <a:avLst/>
            <a:gdLst/>
            <a:ahLst/>
            <a:cxnLst/>
            <a:rect l="l" t="t" r="r" b="b"/>
            <a:pathLst>
              <a:path w="14605" h="173354">
                <a:moveTo>
                  <a:pt x="14350" y="0"/>
                </a:moveTo>
                <a:lnTo>
                  <a:pt x="0" y="0"/>
                </a:lnTo>
                <a:lnTo>
                  <a:pt x="0" y="173100"/>
                </a:lnTo>
                <a:lnTo>
                  <a:pt x="14350" y="173100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2" y="3792156"/>
            <a:ext cx="245618" cy="17640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178303" y="3792156"/>
            <a:ext cx="306705" cy="176530"/>
          </a:xfrm>
          <a:custGeom>
            <a:avLst/>
            <a:gdLst/>
            <a:ahLst/>
            <a:cxnLst/>
            <a:rect l="l" t="t" r="r" b="b"/>
            <a:pathLst>
              <a:path w="306704" h="176529">
                <a:moveTo>
                  <a:pt x="58801" y="7112"/>
                </a:moveTo>
                <a:lnTo>
                  <a:pt x="56261" y="0"/>
                </a:lnTo>
                <a:lnTo>
                  <a:pt x="43434" y="4584"/>
                </a:lnTo>
                <a:lnTo>
                  <a:pt x="32219" y="11252"/>
                </a:lnTo>
                <a:lnTo>
                  <a:pt x="8140" y="43370"/>
                </a:lnTo>
                <a:lnTo>
                  <a:pt x="0" y="88265"/>
                </a:lnTo>
                <a:lnTo>
                  <a:pt x="901" y="104432"/>
                </a:lnTo>
                <a:lnTo>
                  <a:pt x="14478" y="145542"/>
                </a:lnTo>
                <a:lnTo>
                  <a:pt x="43421" y="171780"/>
                </a:lnTo>
                <a:lnTo>
                  <a:pt x="56261" y="176403"/>
                </a:lnTo>
                <a:lnTo>
                  <a:pt x="58547" y="169291"/>
                </a:lnTo>
                <a:lnTo>
                  <a:pt x="48463" y="164820"/>
                </a:lnTo>
                <a:lnTo>
                  <a:pt x="39776" y="158610"/>
                </a:lnTo>
                <a:lnTo>
                  <a:pt x="18707" y="116967"/>
                </a:lnTo>
                <a:lnTo>
                  <a:pt x="16129" y="87249"/>
                </a:lnTo>
                <a:lnTo>
                  <a:pt x="16764" y="72199"/>
                </a:lnTo>
                <a:lnTo>
                  <a:pt x="26543" y="35052"/>
                </a:lnTo>
                <a:lnTo>
                  <a:pt x="48577" y="11569"/>
                </a:lnTo>
                <a:lnTo>
                  <a:pt x="58801" y="7112"/>
                </a:lnTo>
                <a:close/>
              </a:path>
              <a:path w="306704" h="176529">
                <a:moveTo>
                  <a:pt x="255143" y="88265"/>
                </a:moveTo>
                <a:lnTo>
                  <a:pt x="246938" y="43370"/>
                </a:lnTo>
                <a:lnTo>
                  <a:pt x="222846" y="11252"/>
                </a:lnTo>
                <a:lnTo>
                  <a:pt x="198882" y="0"/>
                </a:lnTo>
                <a:lnTo>
                  <a:pt x="196342" y="7112"/>
                </a:lnTo>
                <a:lnTo>
                  <a:pt x="206552" y="11569"/>
                </a:lnTo>
                <a:lnTo>
                  <a:pt x="215328" y="17703"/>
                </a:lnTo>
                <a:lnTo>
                  <a:pt x="236423" y="58483"/>
                </a:lnTo>
                <a:lnTo>
                  <a:pt x="239001" y="87249"/>
                </a:lnTo>
                <a:lnTo>
                  <a:pt x="238366" y="102831"/>
                </a:lnTo>
                <a:lnTo>
                  <a:pt x="228600" y="140970"/>
                </a:lnTo>
                <a:lnTo>
                  <a:pt x="196596" y="169291"/>
                </a:lnTo>
                <a:lnTo>
                  <a:pt x="198882" y="176403"/>
                </a:lnTo>
                <a:lnTo>
                  <a:pt x="232498" y="156387"/>
                </a:lnTo>
                <a:lnTo>
                  <a:pt x="251498" y="119380"/>
                </a:lnTo>
                <a:lnTo>
                  <a:pt x="254228" y="104432"/>
                </a:lnTo>
                <a:lnTo>
                  <a:pt x="255143" y="88265"/>
                </a:lnTo>
                <a:close/>
              </a:path>
              <a:path w="306704" h="176529">
                <a:moveTo>
                  <a:pt x="306324" y="1270"/>
                </a:moveTo>
                <a:lnTo>
                  <a:pt x="291973" y="1270"/>
                </a:lnTo>
                <a:lnTo>
                  <a:pt x="291973" y="174371"/>
                </a:lnTo>
                <a:lnTo>
                  <a:pt x="306324" y="174371"/>
                </a:lnTo>
                <a:lnTo>
                  <a:pt x="306324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8303" y="4077906"/>
            <a:ext cx="306705" cy="176530"/>
          </a:xfrm>
          <a:custGeom>
            <a:avLst/>
            <a:gdLst/>
            <a:ahLst/>
            <a:cxnLst/>
            <a:rect l="l" t="t" r="r" b="b"/>
            <a:pathLst>
              <a:path w="306704" h="176529">
                <a:moveTo>
                  <a:pt x="58801" y="7112"/>
                </a:moveTo>
                <a:lnTo>
                  <a:pt x="56261" y="0"/>
                </a:lnTo>
                <a:lnTo>
                  <a:pt x="43434" y="4584"/>
                </a:lnTo>
                <a:lnTo>
                  <a:pt x="32219" y="11252"/>
                </a:lnTo>
                <a:lnTo>
                  <a:pt x="8140" y="43370"/>
                </a:lnTo>
                <a:lnTo>
                  <a:pt x="0" y="88265"/>
                </a:lnTo>
                <a:lnTo>
                  <a:pt x="901" y="104432"/>
                </a:lnTo>
                <a:lnTo>
                  <a:pt x="14478" y="145542"/>
                </a:lnTo>
                <a:lnTo>
                  <a:pt x="43421" y="171780"/>
                </a:lnTo>
                <a:lnTo>
                  <a:pt x="56261" y="176403"/>
                </a:lnTo>
                <a:lnTo>
                  <a:pt x="58547" y="169291"/>
                </a:lnTo>
                <a:lnTo>
                  <a:pt x="48463" y="164820"/>
                </a:lnTo>
                <a:lnTo>
                  <a:pt x="39776" y="158610"/>
                </a:lnTo>
                <a:lnTo>
                  <a:pt x="18707" y="116967"/>
                </a:lnTo>
                <a:lnTo>
                  <a:pt x="16129" y="87249"/>
                </a:lnTo>
                <a:lnTo>
                  <a:pt x="16764" y="72199"/>
                </a:lnTo>
                <a:lnTo>
                  <a:pt x="26543" y="35052"/>
                </a:lnTo>
                <a:lnTo>
                  <a:pt x="48577" y="11569"/>
                </a:lnTo>
                <a:lnTo>
                  <a:pt x="58801" y="7112"/>
                </a:lnTo>
                <a:close/>
              </a:path>
              <a:path w="306704" h="176529">
                <a:moveTo>
                  <a:pt x="255143" y="88265"/>
                </a:moveTo>
                <a:lnTo>
                  <a:pt x="246938" y="43370"/>
                </a:lnTo>
                <a:lnTo>
                  <a:pt x="222846" y="11252"/>
                </a:lnTo>
                <a:lnTo>
                  <a:pt x="198882" y="0"/>
                </a:lnTo>
                <a:lnTo>
                  <a:pt x="196342" y="7112"/>
                </a:lnTo>
                <a:lnTo>
                  <a:pt x="206552" y="11569"/>
                </a:lnTo>
                <a:lnTo>
                  <a:pt x="215328" y="17703"/>
                </a:lnTo>
                <a:lnTo>
                  <a:pt x="236423" y="58483"/>
                </a:lnTo>
                <a:lnTo>
                  <a:pt x="239001" y="87249"/>
                </a:lnTo>
                <a:lnTo>
                  <a:pt x="238366" y="102831"/>
                </a:lnTo>
                <a:lnTo>
                  <a:pt x="228600" y="140970"/>
                </a:lnTo>
                <a:lnTo>
                  <a:pt x="196596" y="169291"/>
                </a:lnTo>
                <a:lnTo>
                  <a:pt x="198882" y="176403"/>
                </a:lnTo>
                <a:lnTo>
                  <a:pt x="232498" y="156387"/>
                </a:lnTo>
                <a:lnTo>
                  <a:pt x="251498" y="119380"/>
                </a:lnTo>
                <a:lnTo>
                  <a:pt x="254228" y="104432"/>
                </a:lnTo>
                <a:lnTo>
                  <a:pt x="255143" y="88265"/>
                </a:lnTo>
                <a:close/>
              </a:path>
              <a:path w="306704" h="176529">
                <a:moveTo>
                  <a:pt x="306324" y="1270"/>
                </a:moveTo>
                <a:lnTo>
                  <a:pt x="291973" y="1270"/>
                </a:lnTo>
                <a:lnTo>
                  <a:pt x="291973" y="174371"/>
                </a:lnTo>
                <a:lnTo>
                  <a:pt x="306324" y="174371"/>
                </a:lnTo>
                <a:lnTo>
                  <a:pt x="306324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2051" y="4079177"/>
            <a:ext cx="14604" cy="173355"/>
          </a:xfrm>
          <a:custGeom>
            <a:avLst/>
            <a:gdLst/>
            <a:ahLst/>
            <a:cxnLst/>
            <a:rect l="l" t="t" r="r" b="b"/>
            <a:pathLst>
              <a:path w="14605" h="173354">
                <a:moveTo>
                  <a:pt x="14350" y="0"/>
                </a:moveTo>
                <a:lnTo>
                  <a:pt x="0" y="0"/>
                </a:lnTo>
                <a:lnTo>
                  <a:pt x="0" y="173100"/>
                </a:lnTo>
                <a:lnTo>
                  <a:pt x="14350" y="173100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2" y="4077906"/>
            <a:ext cx="245618" cy="17640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4270376" y="3793427"/>
            <a:ext cx="14604" cy="173355"/>
          </a:xfrm>
          <a:custGeom>
            <a:avLst/>
            <a:gdLst/>
            <a:ahLst/>
            <a:cxnLst/>
            <a:rect l="l" t="t" r="r" b="b"/>
            <a:pathLst>
              <a:path w="14604" h="173354">
                <a:moveTo>
                  <a:pt x="14350" y="0"/>
                </a:moveTo>
                <a:lnTo>
                  <a:pt x="0" y="0"/>
                </a:lnTo>
                <a:lnTo>
                  <a:pt x="0" y="173100"/>
                </a:lnTo>
                <a:lnTo>
                  <a:pt x="14350" y="173100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6526" y="3793427"/>
            <a:ext cx="14604" cy="173355"/>
          </a:xfrm>
          <a:custGeom>
            <a:avLst/>
            <a:gdLst/>
            <a:ahLst/>
            <a:cxnLst/>
            <a:rect l="l" t="t" r="r" b="b"/>
            <a:pathLst>
              <a:path w="14604" h="173354">
                <a:moveTo>
                  <a:pt x="14350" y="0"/>
                </a:moveTo>
                <a:lnTo>
                  <a:pt x="0" y="0"/>
                </a:lnTo>
                <a:lnTo>
                  <a:pt x="0" y="173100"/>
                </a:lnTo>
                <a:lnTo>
                  <a:pt x="14350" y="173100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6101" y="4079177"/>
            <a:ext cx="14604" cy="173355"/>
          </a:xfrm>
          <a:custGeom>
            <a:avLst/>
            <a:gdLst/>
            <a:ahLst/>
            <a:cxnLst/>
            <a:rect l="l" t="t" r="r" b="b"/>
            <a:pathLst>
              <a:path w="14604" h="173354">
                <a:moveTo>
                  <a:pt x="14350" y="0"/>
                </a:moveTo>
                <a:lnTo>
                  <a:pt x="0" y="0"/>
                </a:lnTo>
                <a:lnTo>
                  <a:pt x="0" y="173100"/>
                </a:lnTo>
                <a:lnTo>
                  <a:pt x="14350" y="173100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1276" y="4079177"/>
            <a:ext cx="14604" cy="173355"/>
          </a:xfrm>
          <a:custGeom>
            <a:avLst/>
            <a:gdLst/>
            <a:ahLst/>
            <a:cxnLst/>
            <a:rect l="l" t="t" r="r" b="b"/>
            <a:pathLst>
              <a:path w="14604" h="173354">
                <a:moveTo>
                  <a:pt x="14350" y="0"/>
                </a:moveTo>
                <a:lnTo>
                  <a:pt x="0" y="0"/>
                </a:lnTo>
                <a:lnTo>
                  <a:pt x="0" y="173100"/>
                </a:lnTo>
                <a:lnTo>
                  <a:pt x="14350" y="173100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55800" y="4023995"/>
            <a:ext cx="23958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2720" algn="l"/>
                <a:tab pos="2272030" algn="l"/>
              </a:tabLst>
            </a:pPr>
            <a:r>
              <a:rPr sz="1500" dirty="0">
                <a:latin typeface="Cambria Math"/>
                <a:cs typeface="Cambria Math"/>
              </a:rPr>
              <a:t>𝑁</a:t>
            </a:r>
            <a:r>
              <a:rPr sz="1500" spc="30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𝐴</a:t>
            </a:r>
            <a:r>
              <a:rPr sz="1500" spc="29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∪𝑁</a:t>
            </a:r>
            <a:r>
              <a:rPr sz="1500" spc="30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𝐵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{𝐶,𝐷}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1500" spc="-50" dirty="0">
                <a:latin typeface="Cambria Math"/>
                <a:cs typeface="Cambria Math"/>
              </a:rPr>
              <a:t>2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5330" y="4720018"/>
            <a:ext cx="20827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90" dirty="0">
                <a:latin typeface="Cambria Math"/>
                <a:cs typeface="Cambria Math"/>
              </a:rPr>
              <a:t>σ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25752" y="4925631"/>
            <a:ext cx="321945" cy="176530"/>
          </a:xfrm>
          <a:custGeom>
            <a:avLst/>
            <a:gdLst/>
            <a:ahLst/>
            <a:cxnLst/>
            <a:rect l="l" t="t" r="r" b="b"/>
            <a:pathLst>
              <a:path w="321944" h="176529">
                <a:moveTo>
                  <a:pt x="265557" y="0"/>
                </a:moveTo>
                <a:lnTo>
                  <a:pt x="263017" y="7112"/>
                </a:lnTo>
                <a:lnTo>
                  <a:pt x="273236" y="11566"/>
                </a:lnTo>
                <a:lnTo>
                  <a:pt x="282003" y="17700"/>
                </a:lnTo>
                <a:lnTo>
                  <a:pt x="303101" y="58483"/>
                </a:lnTo>
                <a:lnTo>
                  <a:pt x="305689" y="87249"/>
                </a:lnTo>
                <a:lnTo>
                  <a:pt x="305044" y="102822"/>
                </a:lnTo>
                <a:lnTo>
                  <a:pt x="295275" y="140969"/>
                </a:lnTo>
                <a:lnTo>
                  <a:pt x="263271" y="169290"/>
                </a:lnTo>
                <a:lnTo>
                  <a:pt x="265557" y="176402"/>
                </a:lnTo>
                <a:lnTo>
                  <a:pt x="299186" y="156382"/>
                </a:lnTo>
                <a:lnTo>
                  <a:pt x="318182" y="119380"/>
                </a:lnTo>
                <a:lnTo>
                  <a:pt x="321818" y="88264"/>
                </a:lnTo>
                <a:lnTo>
                  <a:pt x="320911" y="72044"/>
                </a:lnTo>
                <a:lnTo>
                  <a:pt x="307213" y="30861"/>
                </a:lnTo>
                <a:lnTo>
                  <a:pt x="278316" y="4572"/>
                </a:lnTo>
                <a:lnTo>
                  <a:pt x="265557" y="0"/>
                </a:lnTo>
                <a:close/>
              </a:path>
              <a:path w="321944" h="176529">
                <a:moveTo>
                  <a:pt x="56261" y="0"/>
                </a:moveTo>
                <a:lnTo>
                  <a:pt x="22578" y="20002"/>
                </a:lnTo>
                <a:lnTo>
                  <a:pt x="3619" y="57086"/>
                </a:lnTo>
                <a:lnTo>
                  <a:pt x="0" y="88264"/>
                </a:lnTo>
                <a:lnTo>
                  <a:pt x="904" y="104429"/>
                </a:lnTo>
                <a:lnTo>
                  <a:pt x="14478" y="145542"/>
                </a:lnTo>
                <a:lnTo>
                  <a:pt x="43428" y="171777"/>
                </a:lnTo>
                <a:lnTo>
                  <a:pt x="56261" y="176402"/>
                </a:lnTo>
                <a:lnTo>
                  <a:pt x="58547" y="169290"/>
                </a:lnTo>
                <a:lnTo>
                  <a:pt x="48474" y="164812"/>
                </a:lnTo>
                <a:lnTo>
                  <a:pt x="39782" y="158607"/>
                </a:lnTo>
                <a:lnTo>
                  <a:pt x="18716" y="116967"/>
                </a:lnTo>
                <a:lnTo>
                  <a:pt x="16129" y="87249"/>
                </a:lnTo>
                <a:lnTo>
                  <a:pt x="16773" y="72199"/>
                </a:lnTo>
                <a:lnTo>
                  <a:pt x="26543" y="35051"/>
                </a:lnTo>
                <a:lnTo>
                  <a:pt x="58801" y="7112"/>
                </a:lnTo>
                <a:lnTo>
                  <a:pt x="56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54402" y="4925631"/>
            <a:ext cx="321945" cy="176530"/>
          </a:xfrm>
          <a:custGeom>
            <a:avLst/>
            <a:gdLst/>
            <a:ahLst/>
            <a:cxnLst/>
            <a:rect l="l" t="t" r="r" b="b"/>
            <a:pathLst>
              <a:path w="321944" h="176529">
                <a:moveTo>
                  <a:pt x="265557" y="0"/>
                </a:moveTo>
                <a:lnTo>
                  <a:pt x="263017" y="7112"/>
                </a:lnTo>
                <a:lnTo>
                  <a:pt x="273236" y="11566"/>
                </a:lnTo>
                <a:lnTo>
                  <a:pt x="282003" y="17700"/>
                </a:lnTo>
                <a:lnTo>
                  <a:pt x="303101" y="58483"/>
                </a:lnTo>
                <a:lnTo>
                  <a:pt x="305689" y="87249"/>
                </a:lnTo>
                <a:lnTo>
                  <a:pt x="305044" y="102822"/>
                </a:lnTo>
                <a:lnTo>
                  <a:pt x="295275" y="140969"/>
                </a:lnTo>
                <a:lnTo>
                  <a:pt x="263271" y="169290"/>
                </a:lnTo>
                <a:lnTo>
                  <a:pt x="265557" y="176402"/>
                </a:lnTo>
                <a:lnTo>
                  <a:pt x="299186" y="156382"/>
                </a:lnTo>
                <a:lnTo>
                  <a:pt x="318182" y="119380"/>
                </a:lnTo>
                <a:lnTo>
                  <a:pt x="321818" y="88264"/>
                </a:lnTo>
                <a:lnTo>
                  <a:pt x="320911" y="72044"/>
                </a:lnTo>
                <a:lnTo>
                  <a:pt x="307213" y="30861"/>
                </a:lnTo>
                <a:lnTo>
                  <a:pt x="278316" y="4572"/>
                </a:lnTo>
                <a:lnTo>
                  <a:pt x="265557" y="0"/>
                </a:lnTo>
                <a:close/>
              </a:path>
              <a:path w="321944" h="176529">
                <a:moveTo>
                  <a:pt x="56261" y="0"/>
                </a:moveTo>
                <a:lnTo>
                  <a:pt x="22578" y="20002"/>
                </a:lnTo>
                <a:lnTo>
                  <a:pt x="3619" y="57086"/>
                </a:lnTo>
                <a:lnTo>
                  <a:pt x="0" y="88264"/>
                </a:lnTo>
                <a:lnTo>
                  <a:pt x="904" y="104429"/>
                </a:lnTo>
                <a:lnTo>
                  <a:pt x="14478" y="145542"/>
                </a:lnTo>
                <a:lnTo>
                  <a:pt x="43428" y="171777"/>
                </a:lnTo>
                <a:lnTo>
                  <a:pt x="56261" y="176402"/>
                </a:lnTo>
                <a:lnTo>
                  <a:pt x="58547" y="169290"/>
                </a:lnTo>
                <a:lnTo>
                  <a:pt x="48474" y="164812"/>
                </a:lnTo>
                <a:lnTo>
                  <a:pt x="39782" y="158607"/>
                </a:lnTo>
                <a:lnTo>
                  <a:pt x="18716" y="116967"/>
                </a:lnTo>
                <a:lnTo>
                  <a:pt x="16129" y="87249"/>
                </a:lnTo>
                <a:lnTo>
                  <a:pt x="16773" y="72199"/>
                </a:lnTo>
                <a:lnTo>
                  <a:pt x="26543" y="35051"/>
                </a:lnTo>
                <a:lnTo>
                  <a:pt x="58801" y="7112"/>
                </a:lnTo>
                <a:lnTo>
                  <a:pt x="56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91222" y="4872990"/>
            <a:ext cx="13500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𝑢∈𝑁</a:t>
            </a:r>
            <a:r>
              <a:rPr sz="1500" spc="29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𝑣</a:t>
            </a:r>
            <a:r>
              <a:rPr sz="1800" baseline="-13888" dirty="0">
                <a:latin typeface="Cambria Math"/>
                <a:cs typeface="Cambria Math"/>
              </a:rPr>
              <a:t>1</a:t>
            </a:r>
            <a:r>
              <a:rPr sz="1800" spc="742" baseline="-13888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∩𝑁</a:t>
            </a:r>
            <a:r>
              <a:rPr sz="1500" spc="30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𝑣</a:t>
            </a:r>
            <a:r>
              <a:rPr sz="1800" spc="-37" baseline="-13888" dirty="0">
                <a:latin typeface="Cambria Math"/>
                <a:cs typeface="Cambria Math"/>
              </a:rPr>
              <a:t>2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7812" y="4234180"/>
            <a:ext cx="3256915" cy="66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0" indent="-324485">
              <a:lnSpc>
                <a:spcPts val="3250"/>
              </a:lnSpc>
              <a:spcBef>
                <a:spcPts val="125"/>
              </a:spcBef>
              <a:buClr>
                <a:srgbClr val="EFAC00"/>
              </a:buClr>
              <a:buSzPct val="81818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750" b="1" spc="-10" dirty="0">
                <a:solidFill>
                  <a:srgbClr val="E66C7C"/>
                </a:solidFill>
                <a:latin typeface="Calibri"/>
                <a:cs typeface="Calibri"/>
              </a:rPr>
              <a:t>Adamic-</a:t>
            </a:r>
            <a:r>
              <a:rPr sz="2750" b="1" dirty="0">
                <a:solidFill>
                  <a:srgbClr val="E66C7C"/>
                </a:solidFill>
                <a:latin typeface="Calibri"/>
                <a:cs typeface="Calibri"/>
              </a:rPr>
              <a:t>Adar</a:t>
            </a:r>
            <a:r>
              <a:rPr sz="2750" b="1" spc="35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E66C7C"/>
                </a:solidFill>
                <a:latin typeface="Calibri"/>
                <a:cs typeface="Calibri"/>
              </a:rPr>
              <a:t>index:</a:t>
            </a:r>
            <a:endParaRPr sz="2750">
              <a:latin typeface="Calibri"/>
              <a:cs typeface="Calibri"/>
            </a:endParaRPr>
          </a:p>
          <a:p>
            <a:pPr marL="2049780">
              <a:lnSpc>
                <a:spcPts val="1750"/>
              </a:lnSpc>
              <a:tabLst>
                <a:tab pos="2329180" algn="l"/>
                <a:tab pos="2707005" algn="l"/>
              </a:tabLst>
            </a:pPr>
            <a:r>
              <a:rPr sz="1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u="heavy" spc="-5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15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2985" y="4930140"/>
            <a:ext cx="7372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latin typeface="Cambria Math"/>
                <a:cs typeface="Cambria Math"/>
              </a:rPr>
              <a:t>log(𝑘</a:t>
            </a:r>
            <a:r>
              <a:rPr sz="1800" spc="82" baseline="-13888" dirty="0">
                <a:latin typeface="Cambria Math"/>
                <a:cs typeface="Cambria Math"/>
              </a:rPr>
              <a:t>𝑢</a:t>
            </a:r>
            <a:r>
              <a:rPr sz="1500" spc="55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2930" y="5320983"/>
            <a:ext cx="3263265" cy="52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025" indent="-276860">
              <a:lnSpc>
                <a:spcPts val="2390"/>
              </a:lnSpc>
              <a:spcBef>
                <a:spcPts val="105"/>
              </a:spcBef>
              <a:buClr>
                <a:srgbClr val="5FB5CC"/>
              </a:buClr>
              <a:buFont typeface="Wingdings"/>
              <a:buChar char=""/>
              <a:tabLst>
                <a:tab pos="327025" algn="l"/>
                <a:tab pos="327660" algn="l"/>
                <a:tab pos="1852295" algn="l"/>
                <a:tab pos="2306955" algn="l"/>
                <a:tab pos="2891790" algn="l"/>
                <a:tab pos="3211830" algn="l"/>
              </a:tabLst>
            </a:pPr>
            <a:r>
              <a:rPr sz="2400" dirty="0">
                <a:latin typeface="Calibri"/>
                <a:cs typeface="Calibri"/>
              </a:rPr>
              <a:t>Example: </a:t>
            </a:r>
            <a:r>
              <a:rPr sz="2550" u="heavy" baseline="47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u="heavy" spc="-7" baseline="4738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550" u="heavy" baseline="4738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2550" spc="750" baseline="473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550" u="heavy" baseline="47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u="heavy" spc="7" baseline="4738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550" u="heavy" baseline="4738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2550" baseline="47385">
              <a:latin typeface="Cambria Math"/>
              <a:cs typeface="Cambria Math"/>
            </a:endParaRPr>
          </a:p>
          <a:p>
            <a:pPr marL="1528445">
              <a:lnSpc>
                <a:spcPts val="1550"/>
              </a:lnSpc>
              <a:tabLst>
                <a:tab pos="2710815" algn="l"/>
              </a:tabLst>
            </a:pPr>
            <a:r>
              <a:rPr sz="1700" spc="95" dirty="0">
                <a:latin typeface="Cambria Math"/>
                <a:cs typeface="Cambria Math"/>
              </a:rPr>
              <a:t>log(𝑘</a:t>
            </a:r>
            <a:r>
              <a:rPr sz="2100" spc="142" baseline="-15873" dirty="0">
                <a:latin typeface="Cambria Math"/>
                <a:cs typeface="Cambria Math"/>
              </a:rPr>
              <a:t>𝐶</a:t>
            </a:r>
            <a:r>
              <a:rPr sz="1700" spc="95" dirty="0">
                <a:latin typeface="Cambria Math"/>
                <a:cs typeface="Cambria Math"/>
              </a:rPr>
              <a:t>)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100" dirty="0">
                <a:latin typeface="Cambria Math"/>
                <a:cs typeface="Cambria Math"/>
              </a:rPr>
              <a:t>log</a:t>
            </a:r>
            <a:r>
              <a:rPr sz="1700" spc="20" dirty="0">
                <a:latin typeface="Cambria Math"/>
                <a:cs typeface="Cambria Math"/>
              </a:rPr>
              <a:t> </a:t>
            </a:r>
            <a:r>
              <a:rPr sz="1700" spc="-5" dirty="0">
                <a:latin typeface="Cambria Math"/>
                <a:cs typeface="Cambria Math"/>
              </a:rPr>
              <a:t>4</a:t>
            </a:r>
            <a:endParaRPr sz="17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173788" y="3711321"/>
            <a:ext cx="2630170" cy="1884045"/>
            <a:chOff x="6010338" y="3638613"/>
            <a:chExt cx="2630170" cy="1884045"/>
          </a:xfrm>
        </p:grpSpPr>
        <p:sp>
          <p:nvSpPr>
            <p:cNvPr id="41" name="object 41"/>
            <p:cNvSpPr/>
            <p:nvPr/>
          </p:nvSpPr>
          <p:spPr>
            <a:xfrm>
              <a:off x="6024626" y="3652901"/>
              <a:ext cx="2260600" cy="1545590"/>
            </a:xfrm>
            <a:custGeom>
              <a:avLst/>
              <a:gdLst/>
              <a:ahLst/>
              <a:cxnLst/>
              <a:rect l="l" t="t" r="r" b="b"/>
              <a:pathLst>
                <a:path w="2260600" h="1545589">
                  <a:moveTo>
                    <a:pt x="0" y="590550"/>
                  </a:moveTo>
                  <a:lnTo>
                    <a:pt x="748283" y="1374140"/>
                  </a:lnTo>
                </a:path>
                <a:path w="2260600" h="1545589">
                  <a:moveTo>
                    <a:pt x="876300" y="1531620"/>
                  </a:moveTo>
                  <a:lnTo>
                    <a:pt x="1135506" y="57150"/>
                  </a:lnTo>
                </a:path>
                <a:path w="2260600" h="1545589">
                  <a:moveTo>
                    <a:pt x="1724025" y="857757"/>
                  </a:moveTo>
                  <a:lnTo>
                    <a:pt x="2260600" y="857250"/>
                  </a:lnTo>
                </a:path>
                <a:path w="2260600" h="1545589">
                  <a:moveTo>
                    <a:pt x="1667002" y="910844"/>
                  </a:moveTo>
                  <a:lnTo>
                    <a:pt x="1143000" y="0"/>
                  </a:lnTo>
                </a:path>
                <a:path w="2260600" h="1545589">
                  <a:moveTo>
                    <a:pt x="876300" y="1545463"/>
                  </a:moveTo>
                  <a:lnTo>
                    <a:pt x="1529333" y="10668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19951" y="4967351"/>
              <a:ext cx="371475" cy="438150"/>
            </a:xfrm>
            <a:custGeom>
              <a:avLst/>
              <a:gdLst/>
              <a:ahLst/>
              <a:cxnLst/>
              <a:rect l="l" t="t" r="r" b="b"/>
              <a:pathLst>
                <a:path w="371475" h="438150">
                  <a:moveTo>
                    <a:pt x="185674" y="0"/>
                  </a:moveTo>
                  <a:lnTo>
                    <a:pt x="143078" y="5783"/>
                  </a:lnTo>
                  <a:lnTo>
                    <a:pt x="103988" y="22260"/>
                  </a:lnTo>
                  <a:lnTo>
                    <a:pt x="69514" y="48115"/>
                  </a:lnTo>
                  <a:lnTo>
                    <a:pt x="40768" y="82038"/>
                  </a:lnTo>
                  <a:lnTo>
                    <a:pt x="18859" y="122714"/>
                  </a:lnTo>
                  <a:lnTo>
                    <a:pt x="4900" y="168830"/>
                  </a:lnTo>
                  <a:lnTo>
                    <a:pt x="0" y="219075"/>
                  </a:lnTo>
                  <a:lnTo>
                    <a:pt x="4900" y="269279"/>
                  </a:lnTo>
                  <a:lnTo>
                    <a:pt x="18859" y="315380"/>
                  </a:lnTo>
                  <a:lnTo>
                    <a:pt x="40768" y="356058"/>
                  </a:lnTo>
                  <a:lnTo>
                    <a:pt x="69514" y="389994"/>
                  </a:lnTo>
                  <a:lnTo>
                    <a:pt x="103988" y="415867"/>
                  </a:lnTo>
                  <a:lnTo>
                    <a:pt x="143078" y="432359"/>
                  </a:lnTo>
                  <a:lnTo>
                    <a:pt x="185674" y="438150"/>
                  </a:lnTo>
                  <a:lnTo>
                    <a:pt x="228276" y="432359"/>
                  </a:lnTo>
                  <a:lnTo>
                    <a:pt x="267384" y="415867"/>
                  </a:lnTo>
                  <a:lnTo>
                    <a:pt x="301883" y="389994"/>
                  </a:lnTo>
                  <a:lnTo>
                    <a:pt x="330656" y="356058"/>
                  </a:lnTo>
                  <a:lnTo>
                    <a:pt x="352590" y="315380"/>
                  </a:lnTo>
                  <a:lnTo>
                    <a:pt x="366567" y="269279"/>
                  </a:lnTo>
                  <a:lnTo>
                    <a:pt x="371475" y="219075"/>
                  </a:lnTo>
                  <a:lnTo>
                    <a:pt x="366567" y="168830"/>
                  </a:lnTo>
                  <a:lnTo>
                    <a:pt x="352590" y="122714"/>
                  </a:lnTo>
                  <a:lnTo>
                    <a:pt x="330656" y="82038"/>
                  </a:lnTo>
                  <a:lnTo>
                    <a:pt x="301883" y="48115"/>
                  </a:lnTo>
                  <a:lnTo>
                    <a:pt x="267384" y="22260"/>
                  </a:lnTo>
                  <a:lnTo>
                    <a:pt x="228276" y="5783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19951" y="4967351"/>
              <a:ext cx="371475" cy="438150"/>
            </a:xfrm>
            <a:custGeom>
              <a:avLst/>
              <a:gdLst/>
              <a:ahLst/>
              <a:cxnLst/>
              <a:rect l="l" t="t" r="r" b="b"/>
              <a:pathLst>
                <a:path w="371475" h="438150">
                  <a:moveTo>
                    <a:pt x="0" y="219075"/>
                  </a:moveTo>
                  <a:lnTo>
                    <a:pt x="4900" y="168830"/>
                  </a:lnTo>
                  <a:lnTo>
                    <a:pt x="18859" y="122714"/>
                  </a:lnTo>
                  <a:lnTo>
                    <a:pt x="40768" y="82038"/>
                  </a:lnTo>
                  <a:lnTo>
                    <a:pt x="69514" y="48115"/>
                  </a:lnTo>
                  <a:lnTo>
                    <a:pt x="103988" y="22260"/>
                  </a:lnTo>
                  <a:lnTo>
                    <a:pt x="143078" y="5783"/>
                  </a:lnTo>
                  <a:lnTo>
                    <a:pt x="185674" y="0"/>
                  </a:lnTo>
                  <a:lnTo>
                    <a:pt x="228276" y="5783"/>
                  </a:lnTo>
                  <a:lnTo>
                    <a:pt x="267384" y="22260"/>
                  </a:lnTo>
                  <a:lnTo>
                    <a:pt x="301883" y="48115"/>
                  </a:lnTo>
                  <a:lnTo>
                    <a:pt x="330656" y="82038"/>
                  </a:lnTo>
                  <a:lnTo>
                    <a:pt x="352590" y="122714"/>
                  </a:lnTo>
                  <a:lnTo>
                    <a:pt x="366567" y="168830"/>
                  </a:lnTo>
                  <a:lnTo>
                    <a:pt x="371475" y="219075"/>
                  </a:lnTo>
                  <a:lnTo>
                    <a:pt x="366567" y="269279"/>
                  </a:lnTo>
                  <a:lnTo>
                    <a:pt x="352590" y="315380"/>
                  </a:lnTo>
                  <a:lnTo>
                    <a:pt x="330656" y="356058"/>
                  </a:lnTo>
                  <a:lnTo>
                    <a:pt x="301883" y="389994"/>
                  </a:lnTo>
                  <a:lnTo>
                    <a:pt x="267384" y="415867"/>
                  </a:lnTo>
                  <a:lnTo>
                    <a:pt x="228276" y="432359"/>
                  </a:lnTo>
                  <a:lnTo>
                    <a:pt x="185674" y="438150"/>
                  </a:lnTo>
                  <a:lnTo>
                    <a:pt x="143078" y="432359"/>
                  </a:lnTo>
                  <a:lnTo>
                    <a:pt x="103988" y="415867"/>
                  </a:lnTo>
                  <a:lnTo>
                    <a:pt x="69514" y="389994"/>
                  </a:lnTo>
                  <a:lnTo>
                    <a:pt x="40768" y="356058"/>
                  </a:lnTo>
                  <a:lnTo>
                    <a:pt x="18859" y="315380"/>
                  </a:lnTo>
                  <a:lnTo>
                    <a:pt x="4900" y="269279"/>
                  </a:lnTo>
                  <a:lnTo>
                    <a:pt x="0" y="2190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15326" y="4719701"/>
              <a:ext cx="810895" cy="788670"/>
            </a:xfrm>
            <a:custGeom>
              <a:avLst/>
              <a:gdLst/>
              <a:ahLst/>
              <a:cxnLst/>
              <a:rect l="l" t="t" r="r" b="b"/>
              <a:pathLst>
                <a:path w="810895" h="788670">
                  <a:moveTo>
                    <a:pt x="0" y="0"/>
                  </a:moveTo>
                  <a:lnTo>
                    <a:pt x="810641" y="7884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75983" y="5100701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68925" y="3939858"/>
            <a:ext cx="371475" cy="438150"/>
          </a:xfrm>
          <a:custGeom>
            <a:avLst/>
            <a:gdLst/>
            <a:ahLst/>
            <a:cxnLst/>
            <a:rect l="l" t="t" r="r" b="b"/>
            <a:pathLst>
              <a:path w="371475" h="438150">
                <a:moveTo>
                  <a:pt x="185800" y="0"/>
                </a:moveTo>
                <a:lnTo>
                  <a:pt x="143198" y="5783"/>
                </a:lnTo>
                <a:lnTo>
                  <a:pt x="104090" y="22260"/>
                </a:lnTo>
                <a:lnTo>
                  <a:pt x="69591" y="48115"/>
                </a:lnTo>
                <a:lnTo>
                  <a:pt x="40818" y="82038"/>
                </a:lnTo>
                <a:lnTo>
                  <a:pt x="18884" y="122714"/>
                </a:lnTo>
                <a:lnTo>
                  <a:pt x="4907" y="168830"/>
                </a:lnTo>
                <a:lnTo>
                  <a:pt x="0" y="219075"/>
                </a:lnTo>
                <a:lnTo>
                  <a:pt x="4907" y="269319"/>
                </a:lnTo>
                <a:lnTo>
                  <a:pt x="18884" y="315435"/>
                </a:lnTo>
                <a:lnTo>
                  <a:pt x="40818" y="356111"/>
                </a:lnTo>
                <a:lnTo>
                  <a:pt x="69591" y="390034"/>
                </a:lnTo>
                <a:lnTo>
                  <a:pt x="104090" y="415889"/>
                </a:lnTo>
                <a:lnTo>
                  <a:pt x="143198" y="432366"/>
                </a:lnTo>
                <a:lnTo>
                  <a:pt x="185800" y="438150"/>
                </a:lnTo>
                <a:lnTo>
                  <a:pt x="228356" y="432366"/>
                </a:lnTo>
                <a:lnTo>
                  <a:pt x="267431" y="415889"/>
                </a:lnTo>
                <a:lnTo>
                  <a:pt x="301907" y="390034"/>
                </a:lnTo>
                <a:lnTo>
                  <a:pt x="330666" y="356111"/>
                </a:lnTo>
                <a:lnTo>
                  <a:pt x="352593" y="315435"/>
                </a:lnTo>
                <a:lnTo>
                  <a:pt x="366568" y="269319"/>
                </a:lnTo>
                <a:lnTo>
                  <a:pt x="371475" y="219075"/>
                </a:lnTo>
                <a:lnTo>
                  <a:pt x="366568" y="168830"/>
                </a:lnTo>
                <a:lnTo>
                  <a:pt x="352593" y="122714"/>
                </a:lnTo>
                <a:lnTo>
                  <a:pt x="330666" y="82038"/>
                </a:lnTo>
                <a:lnTo>
                  <a:pt x="301907" y="48115"/>
                </a:lnTo>
                <a:lnTo>
                  <a:pt x="267431" y="22260"/>
                </a:lnTo>
                <a:lnTo>
                  <a:pt x="228356" y="5783"/>
                </a:lnTo>
                <a:lnTo>
                  <a:pt x="185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76240" y="4003294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35750" y="3501708"/>
            <a:ext cx="371475" cy="438150"/>
          </a:xfrm>
          <a:custGeom>
            <a:avLst/>
            <a:gdLst/>
            <a:ahLst/>
            <a:cxnLst/>
            <a:rect l="l" t="t" r="r" b="b"/>
            <a:pathLst>
              <a:path w="371475" h="438150">
                <a:moveTo>
                  <a:pt x="185800" y="0"/>
                </a:moveTo>
                <a:lnTo>
                  <a:pt x="143198" y="5783"/>
                </a:lnTo>
                <a:lnTo>
                  <a:pt x="104090" y="22260"/>
                </a:lnTo>
                <a:lnTo>
                  <a:pt x="69591" y="48115"/>
                </a:lnTo>
                <a:lnTo>
                  <a:pt x="40818" y="82038"/>
                </a:lnTo>
                <a:lnTo>
                  <a:pt x="18884" y="122714"/>
                </a:lnTo>
                <a:lnTo>
                  <a:pt x="4907" y="168830"/>
                </a:lnTo>
                <a:lnTo>
                  <a:pt x="0" y="219075"/>
                </a:lnTo>
                <a:lnTo>
                  <a:pt x="4907" y="269319"/>
                </a:lnTo>
                <a:lnTo>
                  <a:pt x="18884" y="315435"/>
                </a:lnTo>
                <a:lnTo>
                  <a:pt x="40818" y="356111"/>
                </a:lnTo>
                <a:lnTo>
                  <a:pt x="69591" y="390034"/>
                </a:lnTo>
                <a:lnTo>
                  <a:pt x="104090" y="415889"/>
                </a:lnTo>
                <a:lnTo>
                  <a:pt x="143198" y="432366"/>
                </a:lnTo>
                <a:lnTo>
                  <a:pt x="185800" y="438150"/>
                </a:lnTo>
                <a:lnTo>
                  <a:pt x="228356" y="432366"/>
                </a:lnTo>
                <a:lnTo>
                  <a:pt x="267431" y="415889"/>
                </a:lnTo>
                <a:lnTo>
                  <a:pt x="301907" y="390034"/>
                </a:lnTo>
                <a:lnTo>
                  <a:pt x="330666" y="356111"/>
                </a:lnTo>
                <a:lnTo>
                  <a:pt x="352593" y="315435"/>
                </a:lnTo>
                <a:lnTo>
                  <a:pt x="366568" y="269319"/>
                </a:lnTo>
                <a:lnTo>
                  <a:pt x="371475" y="219075"/>
                </a:lnTo>
                <a:lnTo>
                  <a:pt x="366568" y="168830"/>
                </a:lnTo>
                <a:lnTo>
                  <a:pt x="352593" y="122714"/>
                </a:lnTo>
                <a:lnTo>
                  <a:pt x="330666" y="82038"/>
                </a:lnTo>
                <a:lnTo>
                  <a:pt x="301907" y="48115"/>
                </a:lnTo>
                <a:lnTo>
                  <a:pt x="267431" y="22260"/>
                </a:lnTo>
                <a:lnTo>
                  <a:pt x="228356" y="5783"/>
                </a:lnTo>
                <a:lnTo>
                  <a:pt x="1858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235826" y="3568065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659688" y="4416171"/>
            <a:ext cx="381000" cy="447675"/>
            <a:chOff x="7496238" y="4343463"/>
            <a:chExt cx="381000" cy="447675"/>
          </a:xfrm>
        </p:grpSpPr>
        <p:sp>
          <p:nvSpPr>
            <p:cNvPr id="51" name="object 51"/>
            <p:cNvSpPr/>
            <p:nvPr/>
          </p:nvSpPr>
          <p:spPr>
            <a:xfrm>
              <a:off x="7501001" y="4348226"/>
              <a:ext cx="371475" cy="438150"/>
            </a:xfrm>
            <a:custGeom>
              <a:avLst/>
              <a:gdLst/>
              <a:ahLst/>
              <a:cxnLst/>
              <a:rect l="l" t="t" r="r" b="b"/>
              <a:pathLst>
                <a:path w="371475" h="438150">
                  <a:moveTo>
                    <a:pt x="185674" y="0"/>
                  </a:moveTo>
                  <a:lnTo>
                    <a:pt x="143078" y="5783"/>
                  </a:lnTo>
                  <a:lnTo>
                    <a:pt x="103988" y="22260"/>
                  </a:lnTo>
                  <a:lnTo>
                    <a:pt x="69514" y="48115"/>
                  </a:lnTo>
                  <a:lnTo>
                    <a:pt x="40768" y="82038"/>
                  </a:lnTo>
                  <a:lnTo>
                    <a:pt x="18859" y="122714"/>
                  </a:lnTo>
                  <a:lnTo>
                    <a:pt x="4900" y="168830"/>
                  </a:lnTo>
                  <a:lnTo>
                    <a:pt x="0" y="219075"/>
                  </a:lnTo>
                  <a:lnTo>
                    <a:pt x="4900" y="269279"/>
                  </a:lnTo>
                  <a:lnTo>
                    <a:pt x="18859" y="315380"/>
                  </a:lnTo>
                  <a:lnTo>
                    <a:pt x="40768" y="356058"/>
                  </a:lnTo>
                  <a:lnTo>
                    <a:pt x="69514" y="389994"/>
                  </a:lnTo>
                  <a:lnTo>
                    <a:pt x="103988" y="415867"/>
                  </a:lnTo>
                  <a:lnTo>
                    <a:pt x="143078" y="432359"/>
                  </a:lnTo>
                  <a:lnTo>
                    <a:pt x="185674" y="438150"/>
                  </a:lnTo>
                  <a:lnTo>
                    <a:pt x="228276" y="432359"/>
                  </a:lnTo>
                  <a:lnTo>
                    <a:pt x="267384" y="415867"/>
                  </a:lnTo>
                  <a:lnTo>
                    <a:pt x="301883" y="389994"/>
                  </a:lnTo>
                  <a:lnTo>
                    <a:pt x="330656" y="356058"/>
                  </a:lnTo>
                  <a:lnTo>
                    <a:pt x="352590" y="315380"/>
                  </a:lnTo>
                  <a:lnTo>
                    <a:pt x="366567" y="269279"/>
                  </a:lnTo>
                  <a:lnTo>
                    <a:pt x="371475" y="219075"/>
                  </a:lnTo>
                  <a:lnTo>
                    <a:pt x="366567" y="168830"/>
                  </a:lnTo>
                  <a:lnTo>
                    <a:pt x="352590" y="122714"/>
                  </a:lnTo>
                  <a:lnTo>
                    <a:pt x="330656" y="82038"/>
                  </a:lnTo>
                  <a:lnTo>
                    <a:pt x="301883" y="48115"/>
                  </a:lnTo>
                  <a:lnTo>
                    <a:pt x="267384" y="22260"/>
                  </a:lnTo>
                  <a:lnTo>
                    <a:pt x="228276" y="5783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01001" y="4348226"/>
              <a:ext cx="371475" cy="438150"/>
            </a:xfrm>
            <a:custGeom>
              <a:avLst/>
              <a:gdLst/>
              <a:ahLst/>
              <a:cxnLst/>
              <a:rect l="l" t="t" r="r" b="b"/>
              <a:pathLst>
                <a:path w="371475" h="438150">
                  <a:moveTo>
                    <a:pt x="0" y="219075"/>
                  </a:moveTo>
                  <a:lnTo>
                    <a:pt x="4900" y="168830"/>
                  </a:lnTo>
                  <a:lnTo>
                    <a:pt x="18859" y="122714"/>
                  </a:lnTo>
                  <a:lnTo>
                    <a:pt x="40768" y="82038"/>
                  </a:lnTo>
                  <a:lnTo>
                    <a:pt x="69514" y="48115"/>
                  </a:lnTo>
                  <a:lnTo>
                    <a:pt x="103988" y="22260"/>
                  </a:lnTo>
                  <a:lnTo>
                    <a:pt x="143078" y="5783"/>
                  </a:lnTo>
                  <a:lnTo>
                    <a:pt x="185674" y="0"/>
                  </a:lnTo>
                  <a:lnTo>
                    <a:pt x="228276" y="5783"/>
                  </a:lnTo>
                  <a:lnTo>
                    <a:pt x="267384" y="22260"/>
                  </a:lnTo>
                  <a:lnTo>
                    <a:pt x="301883" y="48115"/>
                  </a:lnTo>
                  <a:lnTo>
                    <a:pt x="330656" y="82038"/>
                  </a:lnTo>
                  <a:lnTo>
                    <a:pt x="352590" y="122714"/>
                  </a:lnTo>
                  <a:lnTo>
                    <a:pt x="366567" y="168830"/>
                  </a:lnTo>
                  <a:lnTo>
                    <a:pt x="371475" y="219075"/>
                  </a:lnTo>
                  <a:lnTo>
                    <a:pt x="366567" y="269279"/>
                  </a:lnTo>
                  <a:lnTo>
                    <a:pt x="352590" y="315380"/>
                  </a:lnTo>
                  <a:lnTo>
                    <a:pt x="330656" y="356058"/>
                  </a:lnTo>
                  <a:lnTo>
                    <a:pt x="301883" y="389994"/>
                  </a:lnTo>
                  <a:lnTo>
                    <a:pt x="267384" y="415867"/>
                  </a:lnTo>
                  <a:lnTo>
                    <a:pt x="228276" y="432359"/>
                  </a:lnTo>
                  <a:lnTo>
                    <a:pt x="185674" y="438150"/>
                  </a:lnTo>
                  <a:lnTo>
                    <a:pt x="143078" y="432359"/>
                  </a:lnTo>
                  <a:lnTo>
                    <a:pt x="103988" y="415867"/>
                  </a:lnTo>
                  <a:lnTo>
                    <a:pt x="69514" y="389994"/>
                  </a:lnTo>
                  <a:lnTo>
                    <a:pt x="40768" y="356058"/>
                  </a:lnTo>
                  <a:lnTo>
                    <a:pt x="18859" y="315380"/>
                  </a:lnTo>
                  <a:lnTo>
                    <a:pt x="4900" y="269279"/>
                  </a:lnTo>
                  <a:lnTo>
                    <a:pt x="0" y="2190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760208" y="4480179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440738" y="4359021"/>
            <a:ext cx="381000" cy="457200"/>
            <a:chOff x="8277288" y="4286313"/>
            <a:chExt cx="381000" cy="457200"/>
          </a:xfrm>
        </p:grpSpPr>
        <p:sp>
          <p:nvSpPr>
            <p:cNvPr id="55" name="object 55"/>
            <p:cNvSpPr/>
            <p:nvPr/>
          </p:nvSpPr>
          <p:spPr>
            <a:xfrm>
              <a:off x="8282051" y="4291076"/>
              <a:ext cx="371475" cy="447675"/>
            </a:xfrm>
            <a:custGeom>
              <a:avLst/>
              <a:gdLst/>
              <a:ahLst/>
              <a:cxnLst/>
              <a:rect l="l" t="t" r="r" b="b"/>
              <a:pathLst>
                <a:path w="371475" h="447675">
                  <a:moveTo>
                    <a:pt x="185674" y="0"/>
                  </a:moveTo>
                  <a:lnTo>
                    <a:pt x="143078" y="5910"/>
                  </a:lnTo>
                  <a:lnTo>
                    <a:pt x="103988" y="22747"/>
                  </a:lnTo>
                  <a:lnTo>
                    <a:pt x="69514" y="49165"/>
                  </a:lnTo>
                  <a:lnTo>
                    <a:pt x="40768" y="83821"/>
                  </a:lnTo>
                  <a:lnTo>
                    <a:pt x="18859" y="125370"/>
                  </a:lnTo>
                  <a:lnTo>
                    <a:pt x="4900" y="172469"/>
                  </a:lnTo>
                  <a:lnTo>
                    <a:pt x="0" y="223774"/>
                  </a:lnTo>
                  <a:lnTo>
                    <a:pt x="4900" y="275085"/>
                  </a:lnTo>
                  <a:lnTo>
                    <a:pt x="18859" y="322202"/>
                  </a:lnTo>
                  <a:lnTo>
                    <a:pt x="40768" y="363776"/>
                  </a:lnTo>
                  <a:lnTo>
                    <a:pt x="69514" y="398459"/>
                  </a:lnTo>
                  <a:lnTo>
                    <a:pt x="103988" y="424902"/>
                  </a:lnTo>
                  <a:lnTo>
                    <a:pt x="143078" y="441757"/>
                  </a:lnTo>
                  <a:lnTo>
                    <a:pt x="185674" y="447675"/>
                  </a:lnTo>
                  <a:lnTo>
                    <a:pt x="228276" y="441757"/>
                  </a:lnTo>
                  <a:lnTo>
                    <a:pt x="267384" y="424902"/>
                  </a:lnTo>
                  <a:lnTo>
                    <a:pt x="301883" y="398459"/>
                  </a:lnTo>
                  <a:lnTo>
                    <a:pt x="330656" y="363776"/>
                  </a:lnTo>
                  <a:lnTo>
                    <a:pt x="352590" y="322202"/>
                  </a:lnTo>
                  <a:lnTo>
                    <a:pt x="366567" y="275085"/>
                  </a:lnTo>
                  <a:lnTo>
                    <a:pt x="371475" y="223774"/>
                  </a:lnTo>
                  <a:lnTo>
                    <a:pt x="366567" y="172469"/>
                  </a:lnTo>
                  <a:lnTo>
                    <a:pt x="352590" y="125370"/>
                  </a:lnTo>
                  <a:lnTo>
                    <a:pt x="330656" y="83821"/>
                  </a:lnTo>
                  <a:lnTo>
                    <a:pt x="301883" y="49165"/>
                  </a:lnTo>
                  <a:lnTo>
                    <a:pt x="267384" y="22747"/>
                  </a:lnTo>
                  <a:lnTo>
                    <a:pt x="228276" y="5910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82051" y="4291076"/>
              <a:ext cx="371475" cy="447675"/>
            </a:xfrm>
            <a:custGeom>
              <a:avLst/>
              <a:gdLst/>
              <a:ahLst/>
              <a:cxnLst/>
              <a:rect l="l" t="t" r="r" b="b"/>
              <a:pathLst>
                <a:path w="371475" h="447675">
                  <a:moveTo>
                    <a:pt x="0" y="223774"/>
                  </a:moveTo>
                  <a:lnTo>
                    <a:pt x="4900" y="172469"/>
                  </a:lnTo>
                  <a:lnTo>
                    <a:pt x="18859" y="125370"/>
                  </a:lnTo>
                  <a:lnTo>
                    <a:pt x="40768" y="83821"/>
                  </a:lnTo>
                  <a:lnTo>
                    <a:pt x="69514" y="49165"/>
                  </a:lnTo>
                  <a:lnTo>
                    <a:pt x="103988" y="22747"/>
                  </a:lnTo>
                  <a:lnTo>
                    <a:pt x="143078" y="5910"/>
                  </a:lnTo>
                  <a:lnTo>
                    <a:pt x="185674" y="0"/>
                  </a:lnTo>
                  <a:lnTo>
                    <a:pt x="228276" y="5910"/>
                  </a:lnTo>
                  <a:lnTo>
                    <a:pt x="267384" y="22747"/>
                  </a:lnTo>
                  <a:lnTo>
                    <a:pt x="301883" y="49165"/>
                  </a:lnTo>
                  <a:lnTo>
                    <a:pt x="330656" y="83821"/>
                  </a:lnTo>
                  <a:lnTo>
                    <a:pt x="352590" y="125370"/>
                  </a:lnTo>
                  <a:lnTo>
                    <a:pt x="366567" y="172469"/>
                  </a:lnTo>
                  <a:lnTo>
                    <a:pt x="371475" y="223774"/>
                  </a:lnTo>
                  <a:lnTo>
                    <a:pt x="366567" y="275085"/>
                  </a:lnTo>
                  <a:lnTo>
                    <a:pt x="352590" y="322202"/>
                  </a:lnTo>
                  <a:lnTo>
                    <a:pt x="330656" y="363776"/>
                  </a:lnTo>
                  <a:lnTo>
                    <a:pt x="301883" y="398459"/>
                  </a:lnTo>
                  <a:lnTo>
                    <a:pt x="267384" y="424902"/>
                  </a:lnTo>
                  <a:lnTo>
                    <a:pt x="228276" y="441757"/>
                  </a:lnTo>
                  <a:lnTo>
                    <a:pt x="185674" y="447675"/>
                  </a:lnTo>
                  <a:lnTo>
                    <a:pt x="143078" y="441757"/>
                  </a:lnTo>
                  <a:lnTo>
                    <a:pt x="103988" y="424902"/>
                  </a:lnTo>
                  <a:lnTo>
                    <a:pt x="69514" y="398459"/>
                  </a:lnTo>
                  <a:lnTo>
                    <a:pt x="40768" y="363776"/>
                  </a:lnTo>
                  <a:lnTo>
                    <a:pt x="18859" y="322202"/>
                  </a:lnTo>
                  <a:lnTo>
                    <a:pt x="4900" y="275085"/>
                  </a:lnTo>
                  <a:lnTo>
                    <a:pt x="0" y="22377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540369" y="4427855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736013" y="5511546"/>
            <a:ext cx="371475" cy="457200"/>
            <a:chOff x="8572563" y="5438838"/>
            <a:chExt cx="371475" cy="457200"/>
          </a:xfrm>
        </p:grpSpPr>
        <p:sp>
          <p:nvSpPr>
            <p:cNvPr id="59" name="object 59"/>
            <p:cNvSpPr/>
            <p:nvPr/>
          </p:nvSpPr>
          <p:spPr>
            <a:xfrm>
              <a:off x="8577326" y="5443601"/>
              <a:ext cx="361950" cy="447675"/>
            </a:xfrm>
            <a:custGeom>
              <a:avLst/>
              <a:gdLst/>
              <a:ahLst/>
              <a:cxnLst/>
              <a:rect l="l" t="t" r="r" b="b"/>
              <a:pathLst>
                <a:path w="361950" h="447675">
                  <a:moveTo>
                    <a:pt x="180975" y="0"/>
                  </a:moveTo>
                  <a:lnTo>
                    <a:pt x="139439" y="5910"/>
                  </a:lnTo>
                  <a:lnTo>
                    <a:pt x="101331" y="22747"/>
                  </a:lnTo>
                  <a:lnTo>
                    <a:pt x="67731" y="49165"/>
                  </a:lnTo>
                  <a:lnTo>
                    <a:pt x="39718" y="83821"/>
                  </a:lnTo>
                  <a:lnTo>
                    <a:pt x="18372" y="125370"/>
                  </a:lnTo>
                  <a:lnTo>
                    <a:pt x="4773" y="172469"/>
                  </a:lnTo>
                  <a:lnTo>
                    <a:pt x="0" y="223774"/>
                  </a:lnTo>
                  <a:lnTo>
                    <a:pt x="4773" y="275097"/>
                  </a:lnTo>
                  <a:lnTo>
                    <a:pt x="18372" y="322211"/>
                  </a:lnTo>
                  <a:lnTo>
                    <a:pt x="39718" y="363772"/>
                  </a:lnTo>
                  <a:lnTo>
                    <a:pt x="67731" y="398436"/>
                  </a:lnTo>
                  <a:lnTo>
                    <a:pt x="101331" y="424860"/>
                  </a:lnTo>
                  <a:lnTo>
                    <a:pt x="139439" y="441699"/>
                  </a:lnTo>
                  <a:lnTo>
                    <a:pt x="180975" y="447611"/>
                  </a:lnTo>
                  <a:lnTo>
                    <a:pt x="222470" y="441699"/>
                  </a:lnTo>
                  <a:lnTo>
                    <a:pt x="260562" y="424860"/>
                  </a:lnTo>
                  <a:lnTo>
                    <a:pt x="294165" y="398436"/>
                  </a:lnTo>
                  <a:lnTo>
                    <a:pt x="322191" y="363772"/>
                  </a:lnTo>
                  <a:lnTo>
                    <a:pt x="343555" y="322211"/>
                  </a:lnTo>
                  <a:lnTo>
                    <a:pt x="357170" y="275097"/>
                  </a:lnTo>
                  <a:lnTo>
                    <a:pt x="361950" y="223774"/>
                  </a:lnTo>
                  <a:lnTo>
                    <a:pt x="357170" y="172469"/>
                  </a:lnTo>
                  <a:lnTo>
                    <a:pt x="343555" y="125370"/>
                  </a:lnTo>
                  <a:lnTo>
                    <a:pt x="322191" y="83821"/>
                  </a:lnTo>
                  <a:lnTo>
                    <a:pt x="294165" y="49165"/>
                  </a:lnTo>
                  <a:lnTo>
                    <a:pt x="260562" y="22747"/>
                  </a:lnTo>
                  <a:lnTo>
                    <a:pt x="222470" y="591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77326" y="5443601"/>
              <a:ext cx="361950" cy="447675"/>
            </a:xfrm>
            <a:custGeom>
              <a:avLst/>
              <a:gdLst/>
              <a:ahLst/>
              <a:cxnLst/>
              <a:rect l="l" t="t" r="r" b="b"/>
              <a:pathLst>
                <a:path w="361950" h="447675">
                  <a:moveTo>
                    <a:pt x="0" y="223774"/>
                  </a:moveTo>
                  <a:lnTo>
                    <a:pt x="4773" y="172469"/>
                  </a:lnTo>
                  <a:lnTo>
                    <a:pt x="18372" y="125370"/>
                  </a:lnTo>
                  <a:lnTo>
                    <a:pt x="39718" y="83821"/>
                  </a:lnTo>
                  <a:lnTo>
                    <a:pt x="67731" y="49165"/>
                  </a:lnTo>
                  <a:lnTo>
                    <a:pt x="101331" y="22747"/>
                  </a:lnTo>
                  <a:lnTo>
                    <a:pt x="139439" y="5910"/>
                  </a:lnTo>
                  <a:lnTo>
                    <a:pt x="180975" y="0"/>
                  </a:lnTo>
                  <a:lnTo>
                    <a:pt x="222470" y="5910"/>
                  </a:lnTo>
                  <a:lnTo>
                    <a:pt x="260562" y="22747"/>
                  </a:lnTo>
                  <a:lnTo>
                    <a:pt x="294165" y="49165"/>
                  </a:lnTo>
                  <a:lnTo>
                    <a:pt x="322191" y="83821"/>
                  </a:lnTo>
                  <a:lnTo>
                    <a:pt x="343555" y="125370"/>
                  </a:lnTo>
                  <a:lnTo>
                    <a:pt x="357170" y="172469"/>
                  </a:lnTo>
                  <a:lnTo>
                    <a:pt x="361950" y="223774"/>
                  </a:lnTo>
                  <a:lnTo>
                    <a:pt x="357170" y="275097"/>
                  </a:lnTo>
                  <a:lnTo>
                    <a:pt x="343555" y="322211"/>
                  </a:lnTo>
                  <a:lnTo>
                    <a:pt x="322191" y="363772"/>
                  </a:lnTo>
                  <a:lnTo>
                    <a:pt x="294165" y="398436"/>
                  </a:lnTo>
                  <a:lnTo>
                    <a:pt x="260562" y="424860"/>
                  </a:lnTo>
                  <a:lnTo>
                    <a:pt x="222470" y="441699"/>
                  </a:lnTo>
                  <a:lnTo>
                    <a:pt x="180975" y="447611"/>
                  </a:lnTo>
                  <a:lnTo>
                    <a:pt x="139439" y="441699"/>
                  </a:lnTo>
                  <a:lnTo>
                    <a:pt x="101331" y="424860"/>
                  </a:lnTo>
                  <a:lnTo>
                    <a:pt x="67731" y="398436"/>
                  </a:lnTo>
                  <a:lnTo>
                    <a:pt x="39718" y="363772"/>
                  </a:lnTo>
                  <a:lnTo>
                    <a:pt x="18372" y="322211"/>
                  </a:lnTo>
                  <a:lnTo>
                    <a:pt x="4773" y="275097"/>
                  </a:lnTo>
                  <a:lnTo>
                    <a:pt x="0" y="22377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841741" y="5582603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493018" y="4273937"/>
            <a:ext cx="1776095" cy="1606550"/>
            <a:chOff x="6329568" y="4201229"/>
            <a:chExt cx="1776095" cy="1606550"/>
          </a:xfrm>
        </p:grpSpPr>
        <p:sp>
          <p:nvSpPr>
            <p:cNvPr id="63" name="object 63"/>
            <p:cNvSpPr/>
            <p:nvPr/>
          </p:nvSpPr>
          <p:spPr>
            <a:xfrm>
              <a:off x="6348618" y="4730058"/>
              <a:ext cx="1052830" cy="1058545"/>
            </a:xfrm>
            <a:custGeom>
              <a:avLst/>
              <a:gdLst/>
              <a:ahLst/>
              <a:cxnLst/>
              <a:rect l="l" t="t" r="r" b="b"/>
              <a:pathLst>
                <a:path w="1052829" h="1058545">
                  <a:moveTo>
                    <a:pt x="148955" y="930585"/>
                  </a:moveTo>
                  <a:lnTo>
                    <a:pt x="117092" y="897529"/>
                  </a:lnTo>
                  <a:lnTo>
                    <a:pt x="89067" y="862079"/>
                  </a:lnTo>
                  <a:lnTo>
                    <a:pt x="64874" y="824498"/>
                  </a:lnTo>
                  <a:lnTo>
                    <a:pt x="44511" y="785049"/>
                  </a:lnTo>
                  <a:lnTo>
                    <a:pt x="27973" y="743997"/>
                  </a:lnTo>
                  <a:lnTo>
                    <a:pt x="15257" y="701604"/>
                  </a:lnTo>
                  <a:lnTo>
                    <a:pt x="6358" y="658134"/>
                  </a:lnTo>
                  <a:lnTo>
                    <a:pt x="1274" y="613850"/>
                  </a:lnTo>
                  <a:lnTo>
                    <a:pt x="0" y="569016"/>
                  </a:lnTo>
                  <a:lnTo>
                    <a:pt x="2532" y="523895"/>
                  </a:lnTo>
                  <a:lnTo>
                    <a:pt x="8867" y="478750"/>
                  </a:lnTo>
                  <a:lnTo>
                    <a:pt x="19001" y="433846"/>
                  </a:lnTo>
                  <a:lnTo>
                    <a:pt x="32930" y="389444"/>
                  </a:lnTo>
                  <a:lnTo>
                    <a:pt x="50650" y="345810"/>
                  </a:lnTo>
                  <a:lnTo>
                    <a:pt x="72158" y="303205"/>
                  </a:lnTo>
                  <a:lnTo>
                    <a:pt x="97449" y="261894"/>
                  </a:lnTo>
                  <a:lnTo>
                    <a:pt x="126521" y="222140"/>
                  </a:lnTo>
                  <a:lnTo>
                    <a:pt x="159369" y="184206"/>
                  </a:lnTo>
                  <a:lnTo>
                    <a:pt x="195215" y="149092"/>
                  </a:lnTo>
                  <a:lnTo>
                    <a:pt x="233111" y="117633"/>
                  </a:lnTo>
                  <a:lnTo>
                    <a:pt x="272793" y="89851"/>
                  </a:lnTo>
                  <a:lnTo>
                    <a:pt x="313999" y="65765"/>
                  </a:lnTo>
                  <a:lnTo>
                    <a:pt x="356465" y="45396"/>
                  </a:lnTo>
                  <a:lnTo>
                    <a:pt x="399930" y="28763"/>
                  </a:lnTo>
                  <a:lnTo>
                    <a:pt x="444130" y="15887"/>
                  </a:lnTo>
                  <a:lnTo>
                    <a:pt x="488803" y="6787"/>
                  </a:lnTo>
                  <a:lnTo>
                    <a:pt x="533685" y="1485"/>
                  </a:lnTo>
                  <a:lnTo>
                    <a:pt x="578515" y="0"/>
                  </a:lnTo>
                  <a:lnTo>
                    <a:pt x="623029" y="2351"/>
                  </a:lnTo>
                  <a:lnTo>
                    <a:pt x="666964" y="8560"/>
                  </a:lnTo>
                  <a:lnTo>
                    <a:pt x="710058" y="18647"/>
                  </a:lnTo>
                  <a:lnTo>
                    <a:pt x="752049" y="32631"/>
                  </a:lnTo>
                  <a:lnTo>
                    <a:pt x="792672" y="50533"/>
                  </a:lnTo>
                  <a:lnTo>
                    <a:pt x="831667" y="72372"/>
                  </a:lnTo>
                  <a:lnTo>
                    <a:pt x="868769" y="98170"/>
                  </a:lnTo>
                  <a:lnTo>
                    <a:pt x="903716" y="127945"/>
                  </a:lnTo>
                  <a:lnTo>
                    <a:pt x="935578" y="161001"/>
                  </a:lnTo>
                  <a:lnTo>
                    <a:pt x="963604" y="196451"/>
                  </a:lnTo>
                  <a:lnTo>
                    <a:pt x="987796" y="234033"/>
                  </a:lnTo>
                  <a:lnTo>
                    <a:pt x="1008159" y="273481"/>
                  </a:lnTo>
                  <a:lnTo>
                    <a:pt x="1024697" y="314534"/>
                  </a:lnTo>
                  <a:lnTo>
                    <a:pt x="1037414" y="356927"/>
                  </a:lnTo>
                  <a:lnTo>
                    <a:pt x="1046312" y="400398"/>
                  </a:lnTo>
                  <a:lnTo>
                    <a:pt x="1051397" y="444682"/>
                  </a:lnTo>
                  <a:lnTo>
                    <a:pt x="1052671" y="489517"/>
                  </a:lnTo>
                  <a:lnTo>
                    <a:pt x="1050138" y="534640"/>
                  </a:lnTo>
                  <a:lnTo>
                    <a:pt x="1043803" y="579786"/>
                  </a:lnTo>
                  <a:lnTo>
                    <a:pt x="1033670" y="624692"/>
                  </a:lnTo>
                  <a:lnTo>
                    <a:pt x="1019741" y="669095"/>
                  </a:lnTo>
                  <a:lnTo>
                    <a:pt x="1002020" y="712732"/>
                  </a:lnTo>
                  <a:lnTo>
                    <a:pt x="980512" y="755340"/>
                  </a:lnTo>
                  <a:lnTo>
                    <a:pt x="955221" y="796654"/>
                  </a:lnTo>
                  <a:lnTo>
                    <a:pt x="926149" y="836412"/>
                  </a:lnTo>
                  <a:lnTo>
                    <a:pt x="893302" y="874350"/>
                  </a:lnTo>
                  <a:lnTo>
                    <a:pt x="857455" y="909467"/>
                  </a:lnTo>
                  <a:lnTo>
                    <a:pt x="819559" y="940927"/>
                  </a:lnTo>
                  <a:lnTo>
                    <a:pt x="779877" y="968708"/>
                  </a:lnTo>
                  <a:lnTo>
                    <a:pt x="738671" y="992792"/>
                  </a:lnTo>
                  <a:lnTo>
                    <a:pt x="696205" y="1013158"/>
                  </a:lnTo>
                  <a:lnTo>
                    <a:pt x="652740" y="1029786"/>
                  </a:lnTo>
                  <a:lnTo>
                    <a:pt x="608540" y="1042657"/>
                  </a:lnTo>
                  <a:lnTo>
                    <a:pt x="563867" y="1051751"/>
                  </a:lnTo>
                  <a:lnTo>
                    <a:pt x="518985" y="1057049"/>
                  </a:lnTo>
                  <a:lnTo>
                    <a:pt x="474155" y="1058529"/>
                  </a:lnTo>
                  <a:lnTo>
                    <a:pt x="429642" y="1056172"/>
                  </a:lnTo>
                  <a:lnTo>
                    <a:pt x="385706" y="1049959"/>
                  </a:lnTo>
                  <a:lnTo>
                    <a:pt x="342612" y="1039870"/>
                  </a:lnTo>
                  <a:lnTo>
                    <a:pt x="300622" y="1025885"/>
                  </a:lnTo>
                  <a:lnTo>
                    <a:pt x="259998" y="1007984"/>
                  </a:lnTo>
                  <a:lnTo>
                    <a:pt x="221004" y="986146"/>
                  </a:lnTo>
                  <a:lnTo>
                    <a:pt x="183902" y="960353"/>
                  </a:lnTo>
                  <a:lnTo>
                    <a:pt x="148955" y="930585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66382" y="4220279"/>
              <a:ext cx="1419860" cy="1360805"/>
            </a:xfrm>
            <a:custGeom>
              <a:avLst/>
              <a:gdLst/>
              <a:ahLst/>
              <a:cxnLst/>
              <a:rect l="l" t="t" r="r" b="b"/>
              <a:pathLst>
                <a:path w="1419859" h="1360804">
                  <a:moveTo>
                    <a:pt x="98780" y="1228909"/>
                  </a:moveTo>
                  <a:lnTo>
                    <a:pt x="74515" y="1198809"/>
                  </a:lnTo>
                  <a:lnTo>
                    <a:pt x="53740" y="1166558"/>
                  </a:lnTo>
                  <a:lnTo>
                    <a:pt x="36412" y="1132319"/>
                  </a:lnTo>
                  <a:lnTo>
                    <a:pt x="22489" y="1096253"/>
                  </a:lnTo>
                  <a:lnTo>
                    <a:pt x="11928" y="1058520"/>
                  </a:lnTo>
                  <a:lnTo>
                    <a:pt x="4688" y="1019282"/>
                  </a:lnTo>
                  <a:lnTo>
                    <a:pt x="726" y="978699"/>
                  </a:lnTo>
                  <a:lnTo>
                    <a:pt x="0" y="936934"/>
                  </a:lnTo>
                  <a:lnTo>
                    <a:pt x="2466" y="894145"/>
                  </a:lnTo>
                  <a:lnTo>
                    <a:pt x="8084" y="850496"/>
                  </a:lnTo>
                  <a:lnTo>
                    <a:pt x="16810" y="806146"/>
                  </a:lnTo>
                  <a:lnTo>
                    <a:pt x="28603" y="761257"/>
                  </a:lnTo>
                  <a:lnTo>
                    <a:pt x="43420" y="715989"/>
                  </a:lnTo>
                  <a:lnTo>
                    <a:pt x="61218" y="670505"/>
                  </a:lnTo>
                  <a:lnTo>
                    <a:pt x="81955" y="624964"/>
                  </a:lnTo>
                  <a:lnTo>
                    <a:pt x="105590" y="579527"/>
                  </a:lnTo>
                  <a:lnTo>
                    <a:pt x="132079" y="534357"/>
                  </a:lnTo>
                  <a:lnTo>
                    <a:pt x="161380" y="489613"/>
                  </a:lnTo>
                  <a:lnTo>
                    <a:pt x="193452" y="445458"/>
                  </a:lnTo>
                  <a:lnTo>
                    <a:pt x="228250" y="402051"/>
                  </a:lnTo>
                  <a:lnTo>
                    <a:pt x="265735" y="359554"/>
                  </a:lnTo>
                  <a:lnTo>
                    <a:pt x="305862" y="318128"/>
                  </a:lnTo>
                  <a:lnTo>
                    <a:pt x="348589" y="277933"/>
                  </a:lnTo>
                  <a:lnTo>
                    <a:pt x="393131" y="239776"/>
                  </a:lnTo>
                  <a:lnTo>
                    <a:pt x="438618" y="204335"/>
                  </a:lnTo>
                  <a:lnTo>
                    <a:pt x="484887" y="171636"/>
                  </a:lnTo>
                  <a:lnTo>
                    <a:pt x="531773" y="141704"/>
                  </a:lnTo>
                  <a:lnTo>
                    <a:pt x="579112" y="114563"/>
                  </a:lnTo>
                  <a:lnTo>
                    <a:pt x="626737" y="90238"/>
                  </a:lnTo>
                  <a:lnTo>
                    <a:pt x="674486" y="68754"/>
                  </a:lnTo>
                  <a:lnTo>
                    <a:pt x="722193" y="50136"/>
                  </a:lnTo>
                  <a:lnTo>
                    <a:pt x="769695" y="34409"/>
                  </a:lnTo>
                  <a:lnTo>
                    <a:pt x="816825" y="21597"/>
                  </a:lnTo>
                  <a:lnTo>
                    <a:pt x="863420" y="11725"/>
                  </a:lnTo>
                  <a:lnTo>
                    <a:pt x="909316" y="4819"/>
                  </a:lnTo>
                  <a:lnTo>
                    <a:pt x="954347" y="902"/>
                  </a:lnTo>
                  <a:lnTo>
                    <a:pt x="998349" y="0"/>
                  </a:lnTo>
                  <a:lnTo>
                    <a:pt x="1041157" y="2137"/>
                  </a:lnTo>
                  <a:lnTo>
                    <a:pt x="1082607" y="7338"/>
                  </a:lnTo>
                  <a:lnTo>
                    <a:pt x="1122534" y="15629"/>
                  </a:lnTo>
                  <a:lnTo>
                    <a:pt x="1160774" y="27033"/>
                  </a:lnTo>
                  <a:lnTo>
                    <a:pt x="1197162" y="41576"/>
                  </a:lnTo>
                  <a:lnTo>
                    <a:pt x="1231533" y="59282"/>
                  </a:lnTo>
                  <a:lnTo>
                    <a:pt x="1263723" y="80177"/>
                  </a:lnTo>
                  <a:lnTo>
                    <a:pt x="1293567" y="104284"/>
                  </a:lnTo>
                  <a:lnTo>
                    <a:pt x="1320901" y="131629"/>
                  </a:lnTo>
                  <a:lnTo>
                    <a:pt x="1345151" y="161730"/>
                  </a:lnTo>
                  <a:lnTo>
                    <a:pt x="1365914" y="193981"/>
                  </a:lnTo>
                  <a:lnTo>
                    <a:pt x="1383232" y="228220"/>
                  </a:lnTo>
                  <a:lnTo>
                    <a:pt x="1397147" y="264286"/>
                  </a:lnTo>
                  <a:lnTo>
                    <a:pt x="1407701" y="302019"/>
                  </a:lnTo>
                  <a:lnTo>
                    <a:pt x="1414937" y="341257"/>
                  </a:lnTo>
                  <a:lnTo>
                    <a:pt x="1418896" y="381840"/>
                  </a:lnTo>
                  <a:lnTo>
                    <a:pt x="1419620" y="423605"/>
                  </a:lnTo>
                  <a:lnTo>
                    <a:pt x="1417152" y="466394"/>
                  </a:lnTo>
                  <a:lnTo>
                    <a:pt x="1411534" y="510043"/>
                  </a:lnTo>
                  <a:lnTo>
                    <a:pt x="1402807" y="554393"/>
                  </a:lnTo>
                  <a:lnTo>
                    <a:pt x="1391015" y="599282"/>
                  </a:lnTo>
                  <a:lnTo>
                    <a:pt x="1376198" y="644550"/>
                  </a:lnTo>
                  <a:lnTo>
                    <a:pt x="1358399" y="690034"/>
                  </a:lnTo>
                  <a:lnTo>
                    <a:pt x="1337661" y="735575"/>
                  </a:lnTo>
                  <a:lnTo>
                    <a:pt x="1314024" y="781012"/>
                  </a:lnTo>
                  <a:lnTo>
                    <a:pt x="1287532" y="826182"/>
                  </a:lnTo>
                  <a:lnTo>
                    <a:pt x="1258226" y="870925"/>
                  </a:lnTo>
                  <a:lnTo>
                    <a:pt x="1226149" y="915081"/>
                  </a:lnTo>
                  <a:lnTo>
                    <a:pt x="1191342" y="958488"/>
                  </a:lnTo>
                  <a:lnTo>
                    <a:pt x="1153847" y="1000985"/>
                  </a:lnTo>
                  <a:lnTo>
                    <a:pt x="1113708" y="1042411"/>
                  </a:lnTo>
                  <a:lnTo>
                    <a:pt x="1070965" y="1082605"/>
                  </a:lnTo>
                  <a:lnTo>
                    <a:pt x="1026424" y="1120771"/>
                  </a:lnTo>
                  <a:lnTo>
                    <a:pt x="980939" y="1156219"/>
                  </a:lnTo>
                  <a:lnTo>
                    <a:pt x="934673" y="1188925"/>
                  </a:lnTo>
                  <a:lnTo>
                    <a:pt x="887791" y="1218863"/>
                  </a:lnTo>
                  <a:lnTo>
                    <a:pt x="840458" y="1246009"/>
                  </a:lnTo>
                  <a:lnTo>
                    <a:pt x="792838" y="1270338"/>
                  </a:lnTo>
                  <a:lnTo>
                    <a:pt x="745096" y="1291825"/>
                  </a:lnTo>
                  <a:lnTo>
                    <a:pt x="697396" y="1310446"/>
                  </a:lnTo>
                  <a:lnTo>
                    <a:pt x="649903" y="1326176"/>
                  </a:lnTo>
                  <a:lnTo>
                    <a:pt x="602780" y="1338989"/>
                  </a:lnTo>
                  <a:lnTo>
                    <a:pt x="556193" y="1348861"/>
                  </a:lnTo>
                  <a:lnTo>
                    <a:pt x="510306" y="1355768"/>
                  </a:lnTo>
                  <a:lnTo>
                    <a:pt x="465283" y="1359684"/>
                  </a:lnTo>
                  <a:lnTo>
                    <a:pt x="421290" y="1360585"/>
                  </a:lnTo>
                  <a:lnTo>
                    <a:pt x="378489" y="1358445"/>
                  </a:lnTo>
                  <a:lnTo>
                    <a:pt x="337046" y="1353241"/>
                  </a:lnTo>
                  <a:lnTo>
                    <a:pt x="297126" y="1344947"/>
                  </a:lnTo>
                  <a:lnTo>
                    <a:pt x="258892" y="1333539"/>
                  </a:lnTo>
                  <a:lnTo>
                    <a:pt x="222510" y="1318991"/>
                  </a:lnTo>
                  <a:lnTo>
                    <a:pt x="188143" y="1301279"/>
                  </a:lnTo>
                  <a:lnTo>
                    <a:pt x="155956" y="1280378"/>
                  </a:lnTo>
                  <a:lnTo>
                    <a:pt x="126113" y="1256263"/>
                  </a:lnTo>
                  <a:lnTo>
                    <a:pt x="98780" y="1228909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118479" y="5271516"/>
            <a:ext cx="248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8000"/>
                </a:solidFill>
                <a:latin typeface="Cambria Math"/>
                <a:cs typeface="Cambria Math"/>
              </a:rPr>
              <a:t>𝑁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89929" y="5423916"/>
            <a:ext cx="1708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008000"/>
                </a:solidFill>
                <a:latin typeface="Cambria Math"/>
                <a:cs typeface="Cambria Math"/>
              </a:rPr>
              <a:t>𝐴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14360" y="3857879"/>
            <a:ext cx="248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404733" y="4010406"/>
            <a:ext cx="1746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" dirty="0">
                <a:solidFill>
                  <a:srgbClr val="0000FF"/>
                </a:solidFill>
                <a:latin typeface="Cambria Math"/>
                <a:cs typeface="Cambria Math"/>
              </a:rPr>
              <a:t>𝐵</a:t>
            </a:r>
            <a:endParaRPr sz="1700">
              <a:latin typeface="Cambria Math"/>
              <a:cs typeface="Cambria Math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259513" y="3711321"/>
            <a:ext cx="2493010" cy="2040255"/>
            <a:chOff x="6096063" y="3638613"/>
            <a:chExt cx="2493010" cy="2040255"/>
          </a:xfrm>
        </p:grpSpPr>
        <p:sp>
          <p:nvSpPr>
            <p:cNvPr id="70" name="object 70"/>
            <p:cNvSpPr/>
            <p:nvPr/>
          </p:nvSpPr>
          <p:spPr>
            <a:xfrm>
              <a:off x="6110351" y="3652901"/>
              <a:ext cx="871855" cy="350520"/>
            </a:xfrm>
            <a:custGeom>
              <a:avLst/>
              <a:gdLst/>
              <a:ahLst/>
              <a:cxnLst/>
              <a:rect l="l" t="t" r="r" b="b"/>
              <a:pathLst>
                <a:path w="871854" h="350520">
                  <a:moveTo>
                    <a:pt x="0" y="350266"/>
                  </a:moveTo>
                  <a:lnTo>
                    <a:pt x="871854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34276" y="5338826"/>
              <a:ext cx="1540510" cy="325755"/>
            </a:xfrm>
            <a:custGeom>
              <a:avLst/>
              <a:gdLst/>
              <a:ahLst/>
              <a:cxnLst/>
              <a:rect l="l" t="t" r="r" b="b"/>
              <a:pathLst>
                <a:path w="1540509" h="325754">
                  <a:moveTo>
                    <a:pt x="0" y="0"/>
                  </a:moveTo>
                  <a:lnTo>
                    <a:pt x="1540002" y="32513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D7FD296A-7137-428C-62B3-8EC0025B1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6" y="1241150"/>
            <a:ext cx="8656454" cy="535624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80C3520-BC41-509E-BC0F-34A1A36AE80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Local Neighborhood Overlap</a:t>
            </a:r>
            <a:endParaRPr lang="en-HK" sz="4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06DA138-D2EA-5E84-13D8-4490188CB8BC}"/>
              </a:ext>
            </a:extLst>
          </p:cNvPr>
          <p:cNvSpPr/>
          <p:nvPr/>
        </p:nvSpPr>
        <p:spPr>
          <a:xfrm>
            <a:off x="6512068" y="3124263"/>
            <a:ext cx="2590658" cy="3707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4A718E5-1014-ACEC-A984-C9B5200D5F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7198" y="3712143"/>
            <a:ext cx="3404234" cy="2974561"/>
          </a:xfrm>
          <a:prstGeom prst="rect">
            <a:avLst/>
          </a:prstGeom>
        </p:spPr>
      </p:pic>
      <p:sp>
        <p:nvSpPr>
          <p:cNvPr id="80" name="object 7">
            <a:extLst>
              <a:ext uri="{FF2B5EF4-FFF2-40B4-BE49-F238E27FC236}">
                <a16:creationId xmlns:a16="http://schemas.microsoft.com/office/drawing/2014/main" id="{C63AD0D8-2384-451F-E1DF-C13A1C7A843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267" y="4734559"/>
            <a:ext cx="7938134" cy="149848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2460" marR="463550" indent="-276860">
              <a:lnSpc>
                <a:spcPct val="102400"/>
              </a:lnSpc>
              <a:spcBef>
                <a:spcPts val="5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However,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potentially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future.</a:t>
            </a:r>
            <a:endParaRPr sz="2400">
              <a:latin typeface="Calibri"/>
              <a:cs typeface="Calibri"/>
            </a:endParaRPr>
          </a:p>
          <a:p>
            <a:pPr marL="336550" marR="5080" indent="-324485">
              <a:spcBef>
                <a:spcPts val="4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400" b="1" dirty="0">
                <a:latin typeface="Calibri"/>
                <a:cs typeface="Calibri"/>
              </a:rPr>
              <a:t>Global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neighborhood</a:t>
            </a:r>
            <a:r>
              <a:rPr sz="2400" b="1" spc="-1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overlap</a:t>
            </a:r>
            <a:r>
              <a:rPr sz="2400" b="1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 </a:t>
            </a:r>
            <a:r>
              <a:rPr sz="2400" spc="-10" dirty="0">
                <a:latin typeface="Calibri"/>
                <a:cs typeface="Calibri"/>
              </a:rPr>
              <a:t>resolve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limitation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considering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entire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1318" y="2895536"/>
            <a:ext cx="2450465" cy="1520825"/>
            <a:chOff x="1657413" y="3047936"/>
            <a:chExt cx="2450465" cy="1520825"/>
          </a:xfrm>
        </p:grpSpPr>
        <p:sp>
          <p:nvSpPr>
            <p:cNvPr id="5" name="object 5"/>
            <p:cNvSpPr/>
            <p:nvPr/>
          </p:nvSpPr>
          <p:spPr>
            <a:xfrm>
              <a:off x="1671701" y="3062223"/>
              <a:ext cx="2099945" cy="1242695"/>
            </a:xfrm>
            <a:custGeom>
              <a:avLst/>
              <a:gdLst/>
              <a:ahLst/>
              <a:cxnLst/>
              <a:rect l="l" t="t" r="r" b="b"/>
              <a:pathLst>
                <a:path w="2099945" h="1242695">
                  <a:moveTo>
                    <a:pt x="0" y="476376"/>
                  </a:moveTo>
                  <a:lnTo>
                    <a:pt x="696594" y="1106932"/>
                  </a:lnTo>
                </a:path>
                <a:path w="2099945" h="1242695">
                  <a:moveTo>
                    <a:pt x="819150" y="1234186"/>
                  </a:moveTo>
                  <a:lnTo>
                    <a:pt x="1060450" y="47751"/>
                  </a:lnTo>
                </a:path>
                <a:path w="2099945" h="1242695">
                  <a:moveTo>
                    <a:pt x="1600200" y="695832"/>
                  </a:moveTo>
                  <a:lnTo>
                    <a:pt x="2099818" y="695451"/>
                  </a:lnTo>
                </a:path>
                <a:path w="2099945" h="1242695">
                  <a:moveTo>
                    <a:pt x="1545209" y="733170"/>
                  </a:moveTo>
                  <a:lnTo>
                    <a:pt x="1057275" y="0"/>
                  </a:lnTo>
                </a:path>
                <a:path w="2099945" h="1242695">
                  <a:moveTo>
                    <a:pt x="819150" y="1242568"/>
                  </a:moveTo>
                  <a:lnTo>
                    <a:pt x="1427226" y="8573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9401" y="41196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9401" y="41196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8576" y="3919600"/>
              <a:ext cx="755015" cy="635000"/>
            </a:xfrm>
            <a:custGeom>
              <a:avLst/>
              <a:gdLst/>
              <a:ahLst/>
              <a:cxnLst/>
              <a:rect l="l" t="t" r="r" b="b"/>
              <a:pathLst>
                <a:path w="755014" h="635000">
                  <a:moveTo>
                    <a:pt x="0" y="0"/>
                  </a:moveTo>
                  <a:lnTo>
                    <a:pt x="754761" y="6344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3156" y="3984688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75568" y="3076638"/>
            <a:ext cx="352425" cy="371475"/>
            <a:chOff x="1371663" y="3229038"/>
            <a:chExt cx="352425" cy="371475"/>
          </a:xfrm>
        </p:grpSpPr>
        <p:sp>
          <p:nvSpPr>
            <p:cNvPr id="11" name="object 11"/>
            <p:cNvSpPr/>
            <p:nvPr/>
          </p:nvSpPr>
          <p:spPr>
            <a:xfrm>
              <a:off x="1376425" y="323380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9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6425" y="323380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9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2499" y="31016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6668" y="2724213"/>
            <a:ext cx="352425" cy="371475"/>
            <a:chOff x="2552763" y="2876613"/>
            <a:chExt cx="352425" cy="371475"/>
          </a:xfrm>
        </p:grpSpPr>
        <p:sp>
          <p:nvSpPr>
            <p:cNvPr id="15" name="object 15"/>
            <p:cNvSpPr/>
            <p:nvPr/>
          </p:nvSpPr>
          <p:spPr>
            <a:xfrm>
              <a:off x="2557526" y="288137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9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7526" y="288137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9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267" y="1054253"/>
            <a:ext cx="7858759" cy="19970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Limitation</a:t>
            </a:r>
            <a:r>
              <a:rPr sz="3200" b="1" spc="-21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of</a:t>
            </a:r>
            <a:r>
              <a:rPr sz="3200" b="1" spc="-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local</a:t>
            </a:r>
            <a:r>
              <a:rPr sz="3200" b="1" spc="-8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neighborhood</a:t>
            </a:r>
            <a:r>
              <a:rPr sz="3200" b="1" spc="-11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features: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ct val="102499"/>
              </a:lnSpc>
              <a:spcBef>
                <a:spcPts val="6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Metric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always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zero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if 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two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nodes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do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not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have </a:t>
            </a:r>
            <a:r>
              <a:rPr sz="2750" dirty="0">
                <a:latin typeface="Calibri"/>
                <a:cs typeface="Calibri"/>
              </a:rPr>
              <a:t>any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neighbors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common.</a:t>
            </a:r>
            <a:endParaRPr sz="2750">
              <a:latin typeface="Calibri"/>
              <a:cs typeface="Calibri"/>
            </a:endParaRPr>
          </a:p>
          <a:p>
            <a:pPr marL="2028825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42443" y="3457638"/>
            <a:ext cx="352425" cy="371475"/>
            <a:chOff x="3038538" y="3610038"/>
            <a:chExt cx="352425" cy="371475"/>
          </a:xfrm>
        </p:grpSpPr>
        <p:sp>
          <p:nvSpPr>
            <p:cNvPr id="19" name="object 19"/>
            <p:cNvSpPr/>
            <p:nvPr/>
          </p:nvSpPr>
          <p:spPr>
            <a:xfrm>
              <a:off x="3043301" y="361480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8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43301" y="361480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8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3025" y="348519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66343" y="3419538"/>
            <a:ext cx="352425" cy="361950"/>
            <a:chOff x="3762438" y="3571938"/>
            <a:chExt cx="352425" cy="361950"/>
          </a:xfrm>
        </p:grpSpPr>
        <p:sp>
          <p:nvSpPr>
            <p:cNvPr id="23" name="object 23"/>
            <p:cNvSpPr/>
            <p:nvPr/>
          </p:nvSpPr>
          <p:spPr>
            <a:xfrm>
              <a:off x="3767201" y="357670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67201" y="357670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49083" y="3442906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42568" y="4343463"/>
            <a:ext cx="352425" cy="371475"/>
            <a:chOff x="4038663" y="4495863"/>
            <a:chExt cx="352425" cy="371475"/>
          </a:xfrm>
        </p:grpSpPr>
        <p:sp>
          <p:nvSpPr>
            <p:cNvPr id="27" name="object 27"/>
            <p:cNvSpPr/>
            <p:nvPr/>
          </p:nvSpPr>
          <p:spPr>
            <a:xfrm>
              <a:off x="4043426" y="450062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171450" y="0"/>
                  </a:moveTo>
                  <a:lnTo>
                    <a:pt x="125853" y="6455"/>
                  </a:lnTo>
                  <a:lnTo>
                    <a:pt x="84892" y="24680"/>
                  </a:lnTo>
                  <a:lnTo>
                    <a:pt x="50196" y="52959"/>
                  </a:lnTo>
                  <a:lnTo>
                    <a:pt x="23396" y="89577"/>
                  </a:lnTo>
                  <a:lnTo>
                    <a:pt x="6120" y="132820"/>
                  </a:lnTo>
                  <a:lnTo>
                    <a:pt x="0" y="180975"/>
                  </a:lnTo>
                  <a:lnTo>
                    <a:pt x="6120" y="229085"/>
                  </a:lnTo>
                  <a:lnTo>
                    <a:pt x="23396" y="272316"/>
                  </a:lnTo>
                  <a:lnTo>
                    <a:pt x="50196" y="308943"/>
                  </a:lnTo>
                  <a:lnTo>
                    <a:pt x="84892" y="337241"/>
                  </a:lnTo>
                  <a:lnTo>
                    <a:pt x="125853" y="355485"/>
                  </a:lnTo>
                  <a:lnTo>
                    <a:pt x="171450" y="361950"/>
                  </a:lnTo>
                  <a:lnTo>
                    <a:pt x="217002" y="355485"/>
                  </a:lnTo>
                  <a:lnTo>
                    <a:pt x="257951" y="337241"/>
                  </a:lnTo>
                  <a:lnTo>
                    <a:pt x="292655" y="308943"/>
                  </a:lnTo>
                  <a:lnTo>
                    <a:pt x="319475" y="272316"/>
                  </a:lnTo>
                  <a:lnTo>
                    <a:pt x="336770" y="229085"/>
                  </a:lnTo>
                  <a:lnTo>
                    <a:pt x="342900" y="180975"/>
                  </a:lnTo>
                  <a:lnTo>
                    <a:pt x="336770" y="132820"/>
                  </a:lnTo>
                  <a:lnTo>
                    <a:pt x="319475" y="89577"/>
                  </a:lnTo>
                  <a:lnTo>
                    <a:pt x="292655" y="52958"/>
                  </a:lnTo>
                  <a:lnTo>
                    <a:pt x="257951" y="24680"/>
                  </a:lnTo>
                  <a:lnTo>
                    <a:pt x="217002" y="645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43426" y="4500626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8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30770" y="437229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72071" y="3731213"/>
            <a:ext cx="871855" cy="875030"/>
          </a:xfrm>
          <a:custGeom>
            <a:avLst/>
            <a:gdLst/>
            <a:ahLst/>
            <a:cxnLst/>
            <a:rect l="l" t="t" r="r" b="b"/>
            <a:pathLst>
              <a:path w="871855" h="875029">
                <a:moveTo>
                  <a:pt x="131092" y="761411"/>
                </a:moveTo>
                <a:lnTo>
                  <a:pt x="98879" y="727538"/>
                </a:lnTo>
                <a:lnTo>
                  <a:pt x="71178" y="690990"/>
                </a:lnTo>
                <a:lnTo>
                  <a:pt x="47995" y="652144"/>
                </a:lnTo>
                <a:lnTo>
                  <a:pt x="29333" y="611376"/>
                </a:lnTo>
                <a:lnTo>
                  <a:pt x="15198" y="569063"/>
                </a:lnTo>
                <a:lnTo>
                  <a:pt x="5594" y="525581"/>
                </a:lnTo>
                <a:lnTo>
                  <a:pt x="526" y="481308"/>
                </a:lnTo>
                <a:lnTo>
                  <a:pt x="0" y="436620"/>
                </a:lnTo>
                <a:lnTo>
                  <a:pt x="4018" y="391893"/>
                </a:lnTo>
                <a:lnTo>
                  <a:pt x="12587" y="347504"/>
                </a:lnTo>
                <a:lnTo>
                  <a:pt x="25711" y="303830"/>
                </a:lnTo>
                <a:lnTo>
                  <a:pt x="43395" y="261247"/>
                </a:lnTo>
                <a:lnTo>
                  <a:pt x="65644" y="220131"/>
                </a:lnTo>
                <a:lnTo>
                  <a:pt x="92462" y="180860"/>
                </a:lnTo>
                <a:lnTo>
                  <a:pt x="123853" y="143810"/>
                </a:lnTo>
                <a:lnTo>
                  <a:pt x="158885" y="110204"/>
                </a:lnTo>
                <a:lnTo>
                  <a:pt x="196419" y="81026"/>
                </a:lnTo>
                <a:lnTo>
                  <a:pt x="236078" y="56295"/>
                </a:lnTo>
                <a:lnTo>
                  <a:pt x="277486" y="36030"/>
                </a:lnTo>
                <a:lnTo>
                  <a:pt x="320266" y="20249"/>
                </a:lnTo>
                <a:lnTo>
                  <a:pt x="364042" y="8971"/>
                </a:lnTo>
                <a:lnTo>
                  <a:pt x="408437" y="2215"/>
                </a:lnTo>
                <a:lnTo>
                  <a:pt x="453074" y="0"/>
                </a:lnTo>
                <a:lnTo>
                  <a:pt x="497578" y="2343"/>
                </a:lnTo>
                <a:lnTo>
                  <a:pt x="541571" y="9266"/>
                </a:lnTo>
                <a:lnTo>
                  <a:pt x="584676" y="20784"/>
                </a:lnTo>
                <a:lnTo>
                  <a:pt x="626517" y="36919"/>
                </a:lnTo>
                <a:lnTo>
                  <a:pt x="666718" y="57688"/>
                </a:lnTo>
                <a:lnTo>
                  <a:pt x="704902" y="83110"/>
                </a:lnTo>
                <a:lnTo>
                  <a:pt x="740692" y="113203"/>
                </a:lnTo>
                <a:lnTo>
                  <a:pt x="772928" y="147078"/>
                </a:lnTo>
                <a:lnTo>
                  <a:pt x="800645" y="183631"/>
                </a:lnTo>
                <a:lnTo>
                  <a:pt x="823840" y="222483"/>
                </a:lnTo>
                <a:lnTo>
                  <a:pt x="842509" y="263259"/>
                </a:lnTo>
                <a:lnTo>
                  <a:pt x="856648" y="305580"/>
                </a:lnTo>
                <a:lnTo>
                  <a:pt x="866254" y="349070"/>
                </a:lnTo>
                <a:lnTo>
                  <a:pt x="871322" y="393351"/>
                </a:lnTo>
                <a:lnTo>
                  <a:pt x="871849" y="438045"/>
                </a:lnTo>
                <a:lnTo>
                  <a:pt x="867831" y="482776"/>
                </a:lnTo>
                <a:lnTo>
                  <a:pt x="859263" y="527167"/>
                </a:lnTo>
                <a:lnTo>
                  <a:pt x="846143" y="570839"/>
                </a:lnTo>
                <a:lnTo>
                  <a:pt x="828467" y="613417"/>
                </a:lnTo>
                <a:lnTo>
                  <a:pt x="806230" y="654521"/>
                </a:lnTo>
                <a:lnTo>
                  <a:pt x="779428" y="693776"/>
                </a:lnTo>
                <a:lnTo>
                  <a:pt x="748058" y="730804"/>
                </a:lnTo>
                <a:lnTo>
                  <a:pt x="713003" y="764410"/>
                </a:lnTo>
                <a:lnTo>
                  <a:pt x="675449" y="793588"/>
                </a:lnTo>
                <a:lnTo>
                  <a:pt x="635772" y="818320"/>
                </a:lnTo>
                <a:lnTo>
                  <a:pt x="594349" y="838585"/>
                </a:lnTo>
                <a:lnTo>
                  <a:pt x="551556" y="854366"/>
                </a:lnTo>
                <a:lnTo>
                  <a:pt x="507770" y="865644"/>
                </a:lnTo>
                <a:lnTo>
                  <a:pt x="463367" y="872400"/>
                </a:lnTo>
                <a:lnTo>
                  <a:pt x="418723" y="874615"/>
                </a:lnTo>
                <a:lnTo>
                  <a:pt x="374215" y="872271"/>
                </a:lnTo>
                <a:lnTo>
                  <a:pt x="330219" y="865349"/>
                </a:lnTo>
                <a:lnTo>
                  <a:pt x="287111" y="853830"/>
                </a:lnTo>
                <a:lnTo>
                  <a:pt x="245268" y="837696"/>
                </a:lnTo>
                <a:lnTo>
                  <a:pt x="205067" y="816927"/>
                </a:lnTo>
                <a:lnTo>
                  <a:pt x="166883" y="791505"/>
                </a:lnTo>
                <a:lnTo>
                  <a:pt x="131092" y="761411"/>
                </a:lnTo>
                <a:close/>
              </a:path>
            </a:pathLst>
          </a:custGeom>
          <a:ln w="38099">
            <a:solidFill>
              <a:srgbClr val="008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90465" y="4167822"/>
            <a:ext cx="402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8000"/>
                </a:solidFill>
                <a:latin typeface="Cambria Math"/>
                <a:cs typeface="Cambria Math"/>
              </a:rPr>
              <a:t>𝑁</a:t>
            </a:r>
            <a:r>
              <a:rPr sz="2550" spc="-37" baseline="-17973" dirty="0">
                <a:solidFill>
                  <a:srgbClr val="008000"/>
                </a:solidFill>
                <a:latin typeface="Cambria Math"/>
                <a:cs typeface="Cambria Math"/>
              </a:rPr>
              <a:t>𝐴</a:t>
            </a:r>
            <a:endParaRPr sz="2550" baseline="-17973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57663" y="3283407"/>
            <a:ext cx="777240" cy="779780"/>
          </a:xfrm>
          <a:custGeom>
            <a:avLst/>
            <a:gdLst/>
            <a:ahLst/>
            <a:cxnLst/>
            <a:rect l="l" t="t" r="r" b="b"/>
            <a:pathLst>
              <a:path w="777239" h="779779">
                <a:moveTo>
                  <a:pt x="115882" y="679627"/>
                </a:moveTo>
                <a:lnTo>
                  <a:pt x="83216" y="644631"/>
                </a:lnTo>
                <a:lnTo>
                  <a:pt x="55912" y="606518"/>
                </a:lnTo>
                <a:lnTo>
                  <a:pt x="33975" y="565801"/>
                </a:lnTo>
                <a:lnTo>
                  <a:pt x="17410" y="522998"/>
                </a:lnTo>
                <a:lnTo>
                  <a:pt x="6222" y="478623"/>
                </a:lnTo>
                <a:lnTo>
                  <a:pt x="417" y="433193"/>
                </a:lnTo>
                <a:lnTo>
                  <a:pt x="0" y="387224"/>
                </a:lnTo>
                <a:lnTo>
                  <a:pt x="4975" y="341230"/>
                </a:lnTo>
                <a:lnTo>
                  <a:pt x="15349" y="295729"/>
                </a:lnTo>
                <a:lnTo>
                  <a:pt x="31126" y="251234"/>
                </a:lnTo>
                <a:lnTo>
                  <a:pt x="52311" y="208263"/>
                </a:lnTo>
                <a:lnTo>
                  <a:pt x="78911" y="167332"/>
                </a:lnTo>
                <a:lnTo>
                  <a:pt x="110929" y="128955"/>
                </a:lnTo>
                <a:lnTo>
                  <a:pt x="147271" y="94644"/>
                </a:lnTo>
                <a:lnTo>
                  <a:pt x="186493" y="65586"/>
                </a:lnTo>
                <a:lnTo>
                  <a:pt x="228080" y="41806"/>
                </a:lnTo>
                <a:lnTo>
                  <a:pt x="271519" y="23331"/>
                </a:lnTo>
                <a:lnTo>
                  <a:pt x="316294" y="10188"/>
                </a:lnTo>
                <a:lnTo>
                  <a:pt x="361891" y="2402"/>
                </a:lnTo>
                <a:lnTo>
                  <a:pt x="407795" y="0"/>
                </a:lnTo>
                <a:lnTo>
                  <a:pt x="453491" y="3008"/>
                </a:lnTo>
                <a:lnTo>
                  <a:pt x="498464" y="11453"/>
                </a:lnTo>
                <a:lnTo>
                  <a:pt x="542200" y="25360"/>
                </a:lnTo>
                <a:lnTo>
                  <a:pt x="584185" y="44758"/>
                </a:lnTo>
                <a:lnTo>
                  <a:pt x="623903" y="69671"/>
                </a:lnTo>
                <a:lnTo>
                  <a:pt x="660839" y="100126"/>
                </a:lnTo>
                <a:lnTo>
                  <a:pt x="693503" y="135094"/>
                </a:lnTo>
                <a:lnTo>
                  <a:pt x="720801" y="173185"/>
                </a:lnTo>
                <a:lnTo>
                  <a:pt x="742729" y="213882"/>
                </a:lnTo>
                <a:lnTo>
                  <a:pt x="759283" y="256670"/>
                </a:lnTo>
                <a:lnTo>
                  <a:pt x="770458" y="301032"/>
                </a:lnTo>
                <a:lnTo>
                  <a:pt x="776248" y="346452"/>
                </a:lnTo>
                <a:lnTo>
                  <a:pt x="776651" y="392414"/>
                </a:lnTo>
                <a:lnTo>
                  <a:pt x="771661" y="438402"/>
                </a:lnTo>
                <a:lnTo>
                  <a:pt x="761274" y="483901"/>
                </a:lnTo>
                <a:lnTo>
                  <a:pt x="745486" y="528393"/>
                </a:lnTo>
                <a:lnTo>
                  <a:pt x="724291" y="571362"/>
                </a:lnTo>
                <a:lnTo>
                  <a:pt x="697686" y="612294"/>
                </a:lnTo>
                <a:lnTo>
                  <a:pt x="665665" y="650671"/>
                </a:lnTo>
                <a:lnTo>
                  <a:pt x="629349" y="684983"/>
                </a:lnTo>
                <a:lnTo>
                  <a:pt x="590144" y="714047"/>
                </a:lnTo>
                <a:lnTo>
                  <a:pt x="548568" y="737836"/>
                </a:lnTo>
                <a:lnTo>
                  <a:pt x="505135" y="756323"/>
                </a:lnTo>
                <a:lnTo>
                  <a:pt x="460363" y="769480"/>
                </a:lnTo>
                <a:lnTo>
                  <a:pt x="414767" y="777280"/>
                </a:lnTo>
                <a:lnTo>
                  <a:pt x="368864" y="779697"/>
                </a:lnTo>
                <a:lnTo>
                  <a:pt x="323168" y="776703"/>
                </a:lnTo>
                <a:lnTo>
                  <a:pt x="278198" y="768271"/>
                </a:lnTo>
                <a:lnTo>
                  <a:pt x="234468" y="754375"/>
                </a:lnTo>
                <a:lnTo>
                  <a:pt x="192494" y="734987"/>
                </a:lnTo>
                <a:lnTo>
                  <a:pt x="152794" y="710080"/>
                </a:lnTo>
                <a:lnTo>
                  <a:pt x="115882" y="679627"/>
                </a:lnTo>
                <a:close/>
              </a:path>
            </a:pathLst>
          </a:custGeom>
          <a:ln w="38100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14489" y="2872041"/>
            <a:ext cx="248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4989" y="3024568"/>
            <a:ext cx="1657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50" dirty="0">
                <a:solidFill>
                  <a:srgbClr val="0000FF"/>
                </a:solidFill>
                <a:latin typeface="Cambria Math"/>
                <a:cs typeface="Cambria Math"/>
              </a:rPr>
              <a:t>𝐸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17914" y="3368294"/>
            <a:ext cx="2188845" cy="87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30"/>
              </a:spcBef>
              <a:tabLst>
                <a:tab pos="1449070" algn="l"/>
              </a:tabLst>
            </a:pPr>
            <a:r>
              <a:rPr sz="2750" spc="-10" dirty="0">
                <a:solidFill>
                  <a:srgbClr val="008000"/>
                </a:solidFill>
                <a:latin typeface="Cambria Math"/>
                <a:cs typeface="Cambria Math"/>
              </a:rPr>
              <a:t>𝑁</a:t>
            </a:r>
            <a:r>
              <a:rPr sz="3000" spc="-15" baseline="-16666" dirty="0">
                <a:solidFill>
                  <a:srgbClr val="008000"/>
                </a:solidFill>
                <a:latin typeface="Cambria Math"/>
                <a:cs typeface="Cambria Math"/>
              </a:rPr>
              <a:t>𝐴</a:t>
            </a:r>
            <a:r>
              <a:rPr sz="3000" spc="345" baseline="-16666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∩</a:t>
            </a:r>
            <a:r>
              <a:rPr sz="2750" spc="-135" dirty="0">
                <a:latin typeface="Cambria Math"/>
                <a:cs typeface="Cambria Math"/>
              </a:rPr>
              <a:t> </a:t>
            </a:r>
            <a:r>
              <a:rPr sz="2750" spc="-25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r>
              <a:rPr sz="3000" spc="-37" baseline="-16666" dirty="0">
                <a:solidFill>
                  <a:srgbClr val="0000FF"/>
                </a:solidFill>
                <a:latin typeface="Cambria Math"/>
                <a:cs typeface="Cambria Math"/>
              </a:rPr>
              <a:t>𝐸</a:t>
            </a:r>
            <a:r>
              <a:rPr sz="3000" baseline="-16666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90" dirty="0">
                <a:latin typeface="Cambria Math"/>
                <a:cs typeface="Cambria Math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𝜙</a:t>
            </a:r>
            <a:endParaRPr sz="2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2750" spc="-10" dirty="0">
                <a:latin typeface="Cambria Math"/>
                <a:cs typeface="Cambria Math"/>
              </a:rPr>
              <a:t>|</a:t>
            </a:r>
            <a:r>
              <a:rPr sz="2750" spc="-10" dirty="0">
                <a:solidFill>
                  <a:srgbClr val="008000"/>
                </a:solidFill>
                <a:latin typeface="Cambria Math"/>
                <a:cs typeface="Cambria Math"/>
              </a:rPr>
              <a:t>𝑁</a:t>
            </a:r>
            <a:r>
              <a:rPr sz="3000" spc="-15" baseline="-16666" dirty="0">
                <a:solidFill>
                  <a:srgbClr val="008000"/>
                </a:solidFill>
                <a:latin typeface="Cambria Math"/>
                <a:cs typeface="Cambria Math"/>
              </a:rPr>
              <a:t>𝐴</a:t>
            </a:r>
            <a:r>
              <a:rPr sz="3000" spc="382" baseline="-16666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∩</a:t>
            </a:r>
            <a:r>
              <a:rPr sz="2750" spc="20" dirty="0">
                <a:latin typeface="Cambria Math"/>
                <a:cs typeface="Cambria Math"/>
              </a:rPr>
              <a:t> </a:t>
            </a:r>
            <a:r>
              <a:rPr sz="2750" spc="-95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r>
              <a:rPr sz="3000" spc="-142" baseline="-16666" dirty="0">
                <a:solidFill>
                  <a:srgbClr val="0000FF"/>
                </a:solidFill>
                <a:latin typeface="Cambria Math"/>
                <a:cs typeface="Cambria Math"/>
              </a:rPr>
              <a:t>𝐸</a:t>
            </a:r>
            <a:r>
              <a:rPr sz="3000" spc="-254" baseline="-16666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|</a:t>
            </a:r>
            <a:r>
              <a:rPr sz="2750" spc="120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30" dirty="0">
                <a:latin typeface="Cambria Math"/>
                <a:cs typeface="Cambria Math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0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37631" y="4176776"/>
            <a:ext cx="1405890" cy="291465"/>
          </a:xfrm>
          <a:custGeom>
            <a:avLst/>
            <a:gdLst/>
            <a:ahLst/>
            <a:cxnLst/>
            <a:rect l="l" t="t" r="r" b="b"/>
            <a:pathLst>
              <a:path w="1405889" h="291464">
                <a:moveTo>
                  <a:pt x="0" y="0"/>
                </a:moveTo>
                <a:lnTo>
                  <a:pt x="1405509" y="2912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52A7C4-54A1-B61B-7675-B6B8F8132ED7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Global Neighborhood Overlap</a:t>
            </a:r>
            <a:endParaRPr lang="en-HK" sz="4000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A16621ED-2193-2223-B674-D9B138E963B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347469"/>
            <a:ext cx="7620000" cy="2959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508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Katz</a:t>
            </a:r>
            <a:r>
              <a:rPr sz="3200" b="1" spc="-5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index</a:t>
            </a: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:</a:t>
            </a:r>
            <a:r>
              <a:rPr sz="3200" spc="-7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count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walks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all </a:t>
            </a:r>
            <a:r>
              <a:rPr sz="3200" dirty="0">
                <a:latin typeface="Calibri"/>
                <a:cs typeface="Calibri"/>
              </a:rPr>
              <a:t>lengths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pair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nodes.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FAC00"/>
              </a:buClr>
              <a:buFont typeface="Cambria"/>
              <a:buChar char="◾"/>
            </a:pPr>
            <a:endParaRPr sz="3150">
              <a:latin typeface="Calibri"/>
              <a:cs typeface="Calibri"/>
            </a:endParaRPr>
          </a:p>
          <a:p>
            <a:pPr marL="336550" marR="386715" indent="-32448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Q:</a:t>
            </a:r>
            <a:r>
              <a:rPr sz="3200" b="1" spc="-6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How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compute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#walks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between</a:t>
            </a:r>
            <a:r>
              <a:rPr sz="3200" b="1" spc="-2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two </a:t>
            </a:r>
            <a:r>
              <a:rPr sz="3200" b="1" spc="-10" dirty="0">
                <a:latin typeface="Calibri"/>
                <a:cs typeface="Calibri"/>
              </a:rPr>
              <a:t>nodes?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ts val="382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Use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powers</a:t>
            </a:r>
            <a:r>
              <a:rPr sz="32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2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adjacency</a:t>
            </a:r>
            <a:r>
              <a:rPr sz="3200" b="1" spc="-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matrix</a:t>
            </a:r>
            <a:r>
              <a:rPr sz="3200" spc="-10" dirty="0">
                <a:latin typeface="Calibri"/>
                <a:cs typeface="Calibri"/>
              </a:rPr>
              <a:t>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3EBA7-ACE4-C2E2-C20F-4C3D5B348BEB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Global Neighborhood Overlap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487A2C4-1268-5D41-8628-9CF08299746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140248"/>
            <a:ext cx="6959600" cy="11347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Computing</a:t>
            </a:r>
            <a:r>
              <a:rPr sz="3200" b="1" spc="-16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#walks</a:t>
            </a:r>
            <a:r>
              <a:rPr sz="3200" b="1" spc="-13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between</a:t>
            </a:r>
            <a:r>
              <a:rPr sz="3200" b="1" spc="-20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two</a:t>
            </a:r>
            <a:r>
              <a:rPr sz="3200" b="1" spc="-5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marL="6578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57860" algn="l"/>
              </a:tabLst>
            </a:pPr>
            <a:r>
              <a:rPr sz="2750" b="1" dirty="0">
                <a:latin typeface="Calibri"/>
                <a:cs typeface="Calibri"/>
              </a:rPr>
              <a:t>Recall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65" dirty="0">
                <a:latin typeface="Cambria Math"/>
                <a:cs typeface="Cambria Math"/>
              </a:rPr>
              <a:t>𝑨</a:t>
            </a:r>
            <a:r>
              <a:rPr sz="3000" spc="97" baseline="-16666" dirty="0">
                <a:latin typeface="Cambria Math"/>
                <a:cs typeface="Cambria Math"/>
              </a:rPr>
              <a:t>𝑢𝑣</a:t>
            </a:r>
            <a:r>
              <a:rPr sz="3000" spc="727" baseline="-16666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165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1</a:t>
            </a:r>
            <a:r>
              <a:rPr sz="2750" spc="175" dirty="0">
                <a:latin typeface="Cambria Math"/>
                <a:cs typeface="Cambria Math"/>
              </a:rPr>
              <a:t> </a:t>
            </a:r>
            <a:r>
              <a:rPr sz="2750" dirty="0">
                <a:latin typeface="Arial"/>
                <a:cs typeface="Arial"/>
              </a:rPr>
              <a:t>if</a:t>
            </a:r>
            <a:r>
              <a:rPr sz="2750" spc="105" dirty="0">
                <a:latin typeface="Arial"/>
                <a:cs typeface="Arial"/>
              </a:rPr>
              <a:t> </a:t>
            </a:r>
            <a:r>
              <a:rPr sz="2750" dirty="0">
                <a:latin typeface="Cambria Math"/>
                <a:cs typeface="Cambria Math"/>
              </a:rPr>
              <a:t>𝑢</a:t>
            </a:r>
            <a:r>
              <a:rPr sz="2750" spc="270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∈</a:t>
            </a:r>
            <a:r>
              <a:rPr sz="2750" spc="200" dirty="0">
                <a:latin typeface="Cambria Math"/>
                <a:cs typeface="Cambria Math"/>
              </a:rPr>
              <a:t> </a:t>
            </a:r>
            <a:r>
              <a:rPr sz="2750" spc="35" dirty="0">
                <a:latin typeface="Cambria Math"/>
                <a:cs typeface="Cambria Math"/>
              </a:rPr>
              <a:t>𝑁(𝑣)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8" y="2446120"/>
            <a:ext cx="72866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libri"/>
                <a:cs typeface="Calibri"/>
              </a:rPr>
              <a:t>Let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𝑷</a:t>
            </a:r>
            <a:r>
              <a:rPr sz="3000" baseline="41666" dirty="0">
                <a:latin typeface="Cambria Math"/>
                <a:cs typeface="Cambria Math"/>
              </a:rPr>
              <a:t>(𝑲)</a:t>
            </a:r>
            <a:r>
              <a:rPr sz="3000" spc="652" baseline="41666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20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#walks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𝑲</a:t>
            </a:r>
            <a:r>
              <a:rPr sz="2750" spc="114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𝒖</a:t>
            </a:r>
            <a:r>
              <a:rPr sz="2750" spc="-5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𝒗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8" y="2588147"/>
            <a:ext cx="3867150" cy="850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076960">
              <a:lnSpc>
                <a:spcPct val="100000"/>
              </a:lnSpc>
              <a:spcBef>
                <a:spcPts val="434"/>
              </a:spcBef>
            </a:pPr>
            <a:r>
              <a:rPr sz="2000" spc="-25" dirty="0">
                <a:latin typeface="Cambria Math"/>
                <a:cs typeface="Cambria Math"/>
              </a:rPr>
              <a:t>𝒖𝒗</a:t>
            </a:r>
            <a:endParaRPr sz="2000">
              <a:latin typeface="Cambria Math"/>
              <a:cs typeface="Cambria Math"/>
            </a:endParaRPr>
          </a:p>
          <a:p>
            <a:pPr marL="314325" indent="-276860">
              <a:lnSpc>
                <a:spcPct val="100000"/>
              </a:lnSpc>
              <a:spcBef>
                <a:spcPts val="45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libri"/>
                <a:cs typeface="Calibri"/>
              </a:rPr>
              <a:t>We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C00000"/>
                </a:solidFill>
                <a:latin typeface="Cambria Math"/>
                <a:cs typeface="Cambria Math"/>
              </a:rPr>
              <a:t>𝑷</a:t>
            </a:r>
            <a:r>
              <a:rPr sz="3000" baseline="29166" dirty="0">
                <a:solidFill>
                  <a:srgbClr val="C00000"/>
                </a:solidFill>
                <a:latin typeface="Cambria Math"/>
                <a:cs typeface="Cambria Math"/>
              </a:rPr>
              <a:t>(𝑲)</a:t>
            </a:r>
            <a:r>
              <a:rPr sz="3000" spc="660" baseline="29166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750" spc="24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750" spc="-25" dirty="0">
                <a:solidFill>
                  <a:srgbClr val="C00000"/>
                </a:solidFill>
                <a:latin typeface="Cambria Math"/>
                <a:cs typeface="Cambria Math"/>
              </a:rPr>
              <a:t>𝑨</a:t>
            </a:r>
            <a:r>
              <a:rPr sz="3000" spc="-37" baseline="29166" dirty="0">
                <a:solidFill>
                  <a:srgbClr val="C00000"/>
                </a:solidFill>
                <a:latin typeface="Cambria Math"/>
                <a:cs typeface="Cambria Math"/>
              </a:rPr>
              <a:t>𝒌</a:t>
            </a:r>
            <a:endParaRPr sz="3000" baseline="2916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102" y="3781271"/>
            <a:ext cx="3378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Cambria Math"/>
                <a:cs typeface="Cambria Math"/>
              </a:rPr>
              <a:t>𝒖𝒗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8" y="3600296"/>
            <a:ext cx="727075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mbria Math"/>
                <a:cs typeface="Cambria Math"/>
              </a:rPr>
              <a:t>𝑷</a:t>
            </a:r>
            <a:r>
              <a:rPr sz="3000" baseline="41666" dirty="0">
                <a:latin typeface="Cambria Math"/>
                <a:cs typeface="Cambria Math"/>
              </a:rPr>
              <a:t>(𝟏)</a:t>
            </a:r>
            <a:r>
              <a:rPr sz="3000" spc="652" baseline="41666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90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#walks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1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(direct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neighborhood)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260" y="4029556"/>
            <a:ext cx="354520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𝑢</a:t>
            </a:r>
            <a:r>
              <a:rPr sz="2750" spc="45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𝑣</a:t>
            </a:r>
            <a:r>
              <a:rPr sz="2750" spc="125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235" dirty="0">
                <a:latin typeface="Cambria Math"/>
                <a:cs typeface="Cambria Math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𝑨</a:t>
            </a:r>
            <a:r>
              <a:rPr sz="3000" spc="-37" baseline="-16666" dirty="0">
                <a:latin typeface="Cambria Math"/>
                <a:cs typeface="Cambria Math"/>
              </a:rPr>
              <a:t>𝒖𝒗</a:t>
            </a:r>
            <a:endParaRPr sz="3000" baseline="-16666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55102" y="4852262"/>
            <a:ext cx="2281555" cy="1433830"/>
            <a:chOff x="1314450" y="5067363"/>
            <a:chExt cx="2281555" cy="1433830"/>
          </a:xfrm>
        </p:grpSpPr>
        <p:sp>
          <p:nvSpPr>
            <p:cNvPr id="10" name="object 10"/>
            <p:cNvSpPr/>
            <p:nvPr/>
          </p:nvSpPr>
          <p:spPr>
            <a:xfrm>
              <a:off x="1557400" y="5291201"/>
              <a:ext cx="241300" cy="990600"/>
            </a:xfrm>
            <a:custGeom>
              <a:avLst/>
              <a:gdLst/>
              <a:ahLst/>
              <a:cxnLst/>
              <a:rect l="l" t="t" r="r" b="b"/>
              <a:pathLst>
                <a:path w="241300" h="990600">
                  <a:moveTo>
                    <a:pt x="241046" y="0"/>
                  </a:moveTo>
                  <a:lnTo>
                    <a:pt x="0" y="99053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7400" y="5262626"/>
              <a:ext cx="2024380" cy="1019175"/>
            </a:xfrm>
            <a:custGeom>
              <a:avLst/>
              <a:gdLst/>
              <a:ahLst/>
              <a:cxnLst/>
              <a:rect l="l" t="t" r="r" b="b"/>
              <a:pathLst>
                <a:path w="2024379" h="1019175">
                  <a:moveTo>
                    <a:pt x="276225" y="28575"/>
                  </a:moveTo>
                  <a:lnTo>
                    <a:pt x="1069975" y="714311"/>
                  </a:lnTo>
                </a:path>
                <a:path w="2024379" h="1019175">
                  <a:moveTo>
                    <a:pt x="0" y="1019124"/>
                  </a:moveTo>
                  <a:lnTo>
                    <a:pt x="1034923" y="714311"/>
                  </a:lnTo>
                </a:path>
                <a:path w="2024379" h="1019175">
                  <a:moveTo>
                    <a:pt x="2023872" y="376123"/>
                  </a:moveTo>
                  <a:lnTo>
                    <a:pt x="2857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450" y="6067425"/>
              <a:ext cx="433387" cy="4333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76426" y="610076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099" y="0"/>
                  </a:moveTo>
                  <a:lnTo>
                    <a:pt x="107452" y="8011"/>
                  </a:lnTo>
                  <a:lnTo>
                    <a:pt x="64328" y="30321"/>
                  </a:lnTo>
                  <a:lnTo>
                    <a:pt x="30317" y="64341"/>
                  </a:lnTo>
                  <a:lnTo>
                    <a:pt x="8011" y="107484"/>
                  </a:lnTo>
                  <a:lnTo>
                    <a:pt x="0" y="157162"/>
                  </a:lnTo>
                  <a:lnTo>
                    <a:pt x="8011" y="206840"/>
                  </a:lnTo>
                  <a:lnTo>
                    <a:pt x="30317" y="249983"/>
                  </a:lnTo>
                  <a:lnTo>
                    <a:pt x="64328" y="284003"/>
                  </a:lnTo>
                  <a:lnTo>
                    <a:pt x="107452" y="306313"/>
                  </a:lnTo>
                  <a:lnTo>
                    <a:pt x="157099" y="314325"/>
                  </a:lnTo>
                  <a:lnTo>
                    <a:pt x="206759" y="306313"/>
                  </a:lnTo>
                  <a:lnTo>
                    <a:pt x="249914" y="284003"/>
                  </a:lnTo>
                  <a:lnTo>
                    <a:pt x="283962" y="249983"/>
                  </a:lnTo>
                  <a:lnTo>
                    <a:pt x="306300" y="206840"/>
                  </a:lnTo>
                  <a:lnTo>
                    <a:pt x="314325" y="157162"/>
                  </a:lnTo>
                  <a:lnTo>
                    <a:pt x="306300" y="107484"/>
                  </a:lnTo>
                  <a:lnTo>
                    <a:pt x="283962" y="64341"/>
                  </a:lnTo>
                  <a:lnTo>
                    <a:pt x="249914" y="30321"/>
                  </a:lnTo>
                  <a:lnTo>
                    <a:pt x="206759" y="8011"/>
                  </a:lnTo>
                  <a:lnTo>
                    <a:pt x="1570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6426" y="610076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157162"/>
                  </a:moveTo>
                  <a:lnTo>
                    <a:pt x="8011" y="107484"/>
                  </a:lnTo>
                  <a:lnTo>
                    <a:pt x="30317" y="64341"/>
                  </a:lnTo>
                  <a:lnTo>
                    <a:pt x="64328" y="30321"/>
                  </a:lnTo>
                  <a:lnTo>
                    <a:pt x="107452" y="8011"/>
                  </a:lnTo>
                  <a:lnTo>
                    <a:pt x="157099" y="0"/>
                  </a:lnTo>
                  <a:lnTo>
                    <a:pt x="206759" y="8011"/>
                  </a:lnTo>
                  <a:lnTo>
                    <a:pt x="249914" y="30321"/>
                  </a:lnTo>
                  <a:lnTo>
                    <a:pt x="283962" y="64341"/>
                  </a:lnTo>
                  <a:lnTo>
                    <a:pt x="306300" y="107484"/>
                  </a:lnTo>
                  <a:lnTo>
                    <a:pt x="314325" y="157162"/>
                  </a:lnTo>
                  <a:lnTo>
                    <a:pt x="306300" y="206840"/>
                  </a:lnTo>
                  <a:lnTo>
                    <a:pt x="283962" y="249983"/>
                  </a:lnTo>
                  <a:lnTo>
                    <a:pt x="249914" y="284003"/>
                  </a:lnTo>
                  <a:lnTo>
                    <a:pt x="206759" y="306313"/>
                  </a:lnTo>
                  <a:lnTo>
                    <a:pt x="157099" y="314325"/>
                  </a:lnTo>
                  <a:lnTo>
                    <a:pt x="107452" y="306313"/>
                  </a:lnTo>
                  <a:lnTo>
                    <a:pt x="64328" y="284003"/>
                  </a:lnTo>
                  <a:lnTo>
                    <a:pt x="30317" y="249983"/>
                  </a:lnTo>
                  <a:lnTo>
                    <a:pt x="8011" y="206840"/>
                  </a:lnTo>
                  <a:lnTo>
                    <a:pt x="0" y="157162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625" y="5067363"/>
              <a:ext cx="442912" cy="4333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33600" y="5100701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10703" y="8011"/>
                  </a:lnTo>
                  <a:lnTo>
                    <a:pt x="66248" y="30317"/>
                  </a:lnTo>
                  <a:lnTo>
                    <a:pt x="31211" y="64328"/>
                  </a:lnTo>
                  <a:lnTo>
                    <a:pt x="8244" y="107452"/>
                  </a:lnTo>
                  <a:lnTo>
                    <a:pt x="0" y="157099"/>
                  </a:lnTo>
                  <a:lnTo>
                    <a:pt x="8244" y="206759"/>
                  </a:lnTo>
                  <a:lnTo>
                    <a:pt x="31211" y="249914"/>
                  </a:lnTo>
                  <a:lnTo>
                    <a:pt x="66248" y="283962"/>
                  </a:lnTo>
                  <a:lnTo>
                    <a:pt x="110703" y="306300"/>
                  </a:lnTo>
                  <a:lnTo>
                    <a:pt x="161925" y="314325"/>
                  </a:lnTo>
                  <a:lnTo>
                    <a:pt x="213097" y="306300"/>
                  </a:lnTo>
                  <a:lnTo>
                    <a:pt x="257546" y="283962"/>
                  </a:lnTo>
                  <a:lnTo>
                    <a:pt x="292601" y="249914"/>
                  </a:lnTo>
                  <a:lnTo>
                    <a:pt x="315592" y="206759"/>
                  </a:lnTo>
                  <a:lnTo>
                    <a:pt x="323850" y="157099"/>
                  </a:lnTo>
                  <a:lnTo>
                    <a:pt x="315592" y="107452"/>
                  </a:lnTo>
                  <a:lnTo>
                    <a:pt x="292601" y="64328"/>
                  </a:lnTo>
                  <a:lnTo>
                    <a:pt x="257546" y="30317"/>
                  </a:lnTo>
                  <a:lnTo>
                    <a:pt x="213097" y="8011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3600" y="5100701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0" y="157099"/>
                  </a:moveTo>
                  <a:lnTo>
                    <a:pt x="8244" y="107452"/>
                  </a:lnTo>
                  <a:lnTo>
                    <a:pt x="31211" y="64328"/>
                  </a:lnTo>
                  <a:lnTo>
                    <a:pt x="66248" y="30317"/>
                  </a:lnTo>
                  <a:lnTo>
                    <a:pt x="110703" y="8011"/>
                  </a:lnTo>
                  <a:lnTo>
                    <a:pt x="161925" y="0"/>
                  </a:lnTo>
                  <a:lnTo>
                    <a:pt x="213097" y="8011"/>
                  </a:lnTo>
                  <a:lnTo>
                    <a:pt x="257546" y="30317"/>
                  </a:lnTo>
                  <a:lnTo>
                    <a:pt x="292601" y="64328"/>
                  </a:lnTo>
                  <a:lnTo>
                    <a:pt x="315592" y="107452"/>
                  </a:lnTo>
                  <a:lnTo>
                    <a:pt x="323850" y="157099"/>
                  </a:lnTo>
                  <a:lnTo>
                    <a:pt x="315592" y="206759"/>
                  </a:lnTo>
                  <a:lnTo>
                    <a:pt x="292601" y="249914"/>
                  </a:lnTo>
                  <a:lnTo>
                    <a:pt x="257546" y="283962"/>
                  </a:lnTo>
                  <a:lnTo>
                    <a:pt x="213097" y="306300"/>
                  </a:lnTo>
                  <a:lnTo>
                    <a:pt x="161925" y="314325"/>
                  </a:lnTo>
                  <a:lnTo>
                    <a:pt x="110703" y="306300"/>
                  </a:lnTo>
                  <a:lnTo>
                    <a:pt x="66248" y="283962"/>
                  </a:lnTo>
                  <a:lnTo>
                    <a:pt x="31211" y="249914"/>
                  </a:lnTo>
                  <a:lnTo>
                    <a:pt x="8244" y="206759"/>
                  </a:lnTo>
                  <a:lnTo>
                    <a:pt x="0" y="157099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43722" y="488998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1902" y="5233199"/>
            <a:ext cx="1462405" cy="776605"/>
            <a:chOff x="2381250" y="5448300"/>
            <a:chExt cx="1462405" cy="77660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0425" y="5448300"/>
              <a:ext cx="442912" cy="4429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62400" y="5481701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8842" y="5776"/>
                  </a:lnTo>
                  <a:lnTo>
                    <a:pt x="80151" y="22081"/>
                  </a:lnTo>
                  <a:lnTo>
                    <a:pt x="47386" y="47378"/>
                  </a:lnTo>
                  <a:lnTo>
                    <a:pt x="22083" y="80132"/>
                  </a:lnTo>
                  <a:lnTo>
                    <a:pt x="5776" y="118805"/>
                  </a:lnTo>
                  <a:lnTo>
                    <a:pt x="0" y="161861"/>
                  </a:lnTo>
                  <a:lnTo>
                    <a:pt x="5776" y="204909"/>
                  </a:lnTo>
                  <a:lnTo>
                    <a:pt x="22083" y="243590"/>
                  </a:lnTo>
                  <a:lnTo>
                    <a:pt x="47386" y="276361"/>
                  </a:lnTo>
                  <a:lnTo>
                    <a:pt x="80151" y="301680"/>
                  </a:lnTo>
                  <a:lnTo>
                    <a:pt x="118842" y="318002"/>
                  </a:lnTo>
                  <a:lnTo>
                    <a:pt x="161925" y="323786"/>
                  </a:lnTo>
                  <a:lnTo>
                    <a:pt x="204963" y="318002"/>
                  </a:lnTo>
                  <a:lnTo>
                    <a:pt x="243642" y="301680"/>
                  </a:lnTo>
                  <a:lnTo>
                    <a:pt x="276415" y="276361"/>
                  </a:lnTo>
                  <a:lnTo>
                    <a:pt x="301737" y="243590"/>
                  </a:lnTo>
                  <a:lnTo>
                    <a:pt x="318064" y="204909"/>
                  </a:lnTo>
                  <a:lnTo>
                    <a:pt x="323850" y="161861"/>
                  </a:lnTo>
                  <a:lnTo>
                    <a:pt x="318064" y="118805"/>
                  </a:lnTo>
                  <a:lnTo>
                    <a:pt x="301737" y="80132"/>
                  </a:lnTo>
                  <a:lnTo>
                    <a:pt x="276415" y="47378"/>
                  </a:lnTo>
                  <a:lnTo>
                    <a:pt x="243642" y="22081"/>
                  </a:lnTo>
                  <a:lnTo>
                    <a:pt x="204963" y="5776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2400" y="5481701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0" y="161861"/>
                  </a:moveTo>
                  <a:lnTo>
                    <a:pt x="5776" y="118805"/>
                  </a:lnTo>
                  <a:lnTo>
                    <a:pt x="22083" y="80132"/>
                  </a:lnTo>
                  <a:lnTo>
                    <a:pt x="47386" y="47378"/>
                  </a:lnTo>
                  <a:lnTo>
                    <a:pt x="80151" y="22081"/>
                  </a:lnTo>
                  <a:lnTo>
                    <a:pt x="118842" y="5776"/>
                  </a:lnTo>
                  <a:lnTo>
                    <a:pt x="161925" y="0"/>
                  </a:lnTo>
                  <a:lnTo>
                    <a:pt x="204963" y="5776"/>
                  </a:lnTo>
                  <a:lnTo>
                    <a:pt x="243642" y="22081"/>
                  </a:lnTo>
                  <a:lnTo>
                    <a:pt x="276415" y="47378"/>
                  </a:lnTo>
                  <a:lnTo>
                    <a:pt x="301737" y="80132"/>
                  </a:lnTo>
                  <a:lnTo>
                    <a:pt x="318064" y="118805"/>
                  </a:lnTo>
                  <a:lnTo>
                    <a:pt x="323850" y="161861"/>
                  </a:lnTo>
                  <a:lnTo>
                    <a:pt x="318064" y="204909"/>
                  </a:lnTo>
                  <a:lnTo>
                    <a:pt x="301737" y="243590"/>
                  </a:lnTo>
                  <a:lnTo>
                    <a:pt x="276415" y="276361"/>
                  </a:lnTo>
                  <a:lnTo>
                    <a:pt x="243642" y="301680"/>
                  </a:lnTo>
                  <a:lnTo>
                    <a:pt x="204963" y="318002"/>
                  </a:lnTo>
                  <a:lnTo>
                    <a:pt x="161925" y="323786"/>
                  </a:lnTo>
                  <a:lnTo>
                    <a:pt x="118842" y="318002"/>
                  </a:lnTo>
                  <a:lnTo>
                    <a:pt x="80151" y="301680"/>
                  </a:lnTo>
                  <a:lnTo>
                    <a:pt x="47386" y="276361"/>
                  </a:lnTo>
                  <a:lnTo>
                    <a:pt x="22083" y="243590"/>
                  </a:lnTo>
                  <a:lnTo>
                    <a:pt x="5776" y="204909"/>
                  </a:lnTo>
                  <a:lnTo>
                    <a:pt x="0" y="16186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50" y="5781675"/>
              <a:ext cx="442912" cy="4429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443226" y="5815012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8842" y="5783"/>
                  </a:lnTo>
                  <a:lnTo>
                    <a:pt x="80151" y="22106"/>
                  </a:lnTo>
                  <a:lnTo>
                    <a:pt x="47386" y="47424"/>
                  </a:lnTo>
                  <a:lnTo>
                    <a:pt x="22083" y="80196"/>
                  </a:lnTo>
                  <a:lnTo>
                    <a:pt x="5776" y="118877"/>
                  </a:lnTo>
                  <a:lnTo>
                    <a:pt x="0" y="161925"/>
                  </a:lnTo>
                  <a:lnTo>
                    <a:pt x="5776" y="204972"/>
                  </a:lnTo>
                  <a:lnTo>
                    <a:pt x="22083" y="243653"/>
                  </a:lnTo>
                  <a:lnTo>
                    <a:pt x="47386" y="276425"/>
                  </a:lnTo>
                  <a:lnTo>
                    <a:pt x="80151" y="301743"/>
                  </a:lnTo>
                  <a:lnTo>
                    <a:pt x="118842" y="318066"/>
                  </a:lnTo>
                  <a:lnTo>
                    <a:pt x="161925" y="323850"/>
                  </a:lnTo>
                  <a:lnTo>
                    <a:pt x="204963" y="318066"/>
                  </a:lnTo>
                  <a:lnTo>
                    <a:pt x="243642" y="301743"/>
                  </a:lnTo>
                  <a:lnTo>
                    <a:pt x="276415" y="276425"/>
                  </a:lnTo>
                  <a:lnTo>
                    <a:pt x="301737" y="243653"/>
                  </a:lnTo>
                  <a:lnTo>
                    <a:pt x="318064" y="204972"/>
                  </a:lnTo>
                  <a:lnTo>
                    <a:pt x="323850" y="161925"/>
                  </a:lnTo>
                  <a:lnTo>
                    <a:pt x="318064" y="118877"/>
                  </a:lnTo>
                  <a:lnTo>
                    <a:pt x="301737" y="80196"/>
                  </a:lnTo>
                  <a:lnTo>
                    <a:pt x="276415" y="47424"/>
                  </a:lnTo>
                  <a:lnTo>
                    <a:pt x="243642" y="22106"/>
                  </a:lnTo>
                  <a:lnTo>
                    <a:pt x="204963" y="5783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3226" y="5815012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0" y="161925"/>
                  </a:moveTo>
                  <a:lnTo>
                    <a:pt x="5776" y="118877"/>
                  </a:lnTo>
                  <a:lnTo>
                    <a:pt x="22083" y="80196"/>
                  </a:lnTo>
                  <a:lnTo>
                    <a:pt x="47386" y="47424"/>
                  </a:lnTo>
                  <a:lnTo>
                    <a:pt x="80151" y="22106"/>
                  </a:lnTo>
                  <a:lnTo>
                    <a:pt x="118842" y="5783"/>
                  </a:lnTo>
                  <a:lnTo>
                    <a:pt x="161925" y="0"/>
                  </a:lnTo>
                  <a:lnTo>
                    <a:pt x="204963" y="5783"/>
                  </a:lnTo>
                  <a:lnTo>
                    <a:pt x="243642" y="22106"/>
                  </a:lnTo>
                  <a:lnTo>
                    <a:pt x="276415" y="47424"/>
                  </a:lnTo>
                  <a:lnTo>
                    <a:pt x="301737" y="80196"/>
                  </a:lnTo>
                  <a:lnTo>
                    <a:pt x="318064" y="118877"/>
                  </a:lnTo>
                  <a:lnTo>
                    <a:pt x="323850" y="161925"/>
                  </a:lnTo>
                  <a:lnTo>
                    <a:pt x="318064" y="204972"/>
                  </a:lnTo>
                  <a:lnTo>
                    <a:pt x="301737" y="243653"/>
                  </a:lnTo>
                  <a:lnTo>
                    <a:pt x="276415" y="276425"/>
                  </a:lnTo>
                  <a:lnTo>
                    <a:pt x="243642" y="301743"/>
                  </a:lnTo>
                  <a:lnTo>
                    <a:pt x="204963" y="318066"/>
                  </a:lnTo>
                  <a:lnTo>
                    <a:pt x="161925" y="323850"/>
                  </a:lnTo>
                  <a:lnTo>
                    <a:pt x="118842" y="318066"/>
                  </a:lnTo>
                  <a:lnTo>
                    <a:pt x="80151" y="301743"/>
                  </a:lnTo>
                  <a:lnTo>
                    <a:pt x="47386" y="276425"/>
                  </a:lnTo>
                  <a:lnTo>
                    <a:pt x="22083" y="243653"/>
                  </a:lnTo>
                  <a:lnTo>
                    <a:pt x="5776" y="204972"/>
                  </a:lnTo>
                  <a:lnTo>
                    <a:pt x="0" y="161925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86546" y="5175159"/>
            <a:ext cx="2254885" cy="10121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114550">
              <a:lnSpc>
                <a:spcPct val="100000"/>
              </a:lnSpc>
              <a:spcBef>
                <a:spcPts val="8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092835">
              <a:lnSpc>
                <a:spcPts val="2090"/>
              </a:lnSpc>
              <a:spcBef>
                <a:spcPts val="72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30979" y="4765585"/>
            <a:ext cx="2821940" cy="1604010"/>
            <a:chOff x="4748441" y="4868926"/>
            <a:chExt cx="2821940" cy="160401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8441" y="4879316"/>
              <a:ext cx="2821922" cy="159317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81776" y="4881626"/>
              <a:ext cx="457200" cy="409575"/>
            </a:xfrm>
            <a:custGeom>
              <a:avLst/>
              <a:gdLst/>
              <a:ahLst/>
              <a:cxnLst/>
              <a:rect l="l" t="t" r="r" b="b"/>
              <a:pathLst>
                <a:path w="457200" h="409575">
                  <a:moveTo>
                    <a:pt x="0" y="409575"/>
                  </a:moveTo>
                  <a:lnTo>
                    <a:pt x="457200" y="40957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09575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85803" y="4395316"/>
            <a:ext cx="2927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25" dirty="0">
                <a:solidFill>
                  <a:srgbClr val="C00000"/>
                </a:solidFill>
                <a:latin typeface="Cambria Math"/>
                <a:cs typeface="Cambria Math"/>
              </a:rPr>
              <a:t>𝟏𝟐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50472" y="4042193"/>
            <a:ext cx="14782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aseline="-30092" dirty="0">
                <a:solidFill>
                  <a:srgbClr val="C00000"/>
                </a:solidFill>
                <a:latin typeface="Cambria Math"/>
                <a:cs typeface="Cambria Math"/>
              </a:rPr>
              <a:t>𝑷</a:t>
            </a:r>
            <a:r>
              <a:rPr sz="1700" dirty="0">
                <a:solidFill>
                  <a:srgbClr val="C00000"/>
                </a:solidFill>
                <a:latin typeface="Cambria Math"/>
                <a:cs typeface="Cambria Math"/>
              </a:rPr>
              <a:t>(𝟏)</a:t>
            </a:r>
            <a:r>
              <a:rPr sz="1700" spc="4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600" baseline="-30092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3600" spc="157" baseline="-30092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600" spc="-37" baseline="-30092" dirty="0">
                <a:solidFill>
                  <a:srgbClr val="C00000"/>
                </a:solidFill>
                <a:latin typeface="Cambria Math"/>
                <a:cs typeface="Cambria Math"/>
              </a:rPr>
              <a:t>𝑨</a:t>
            </a:r>
            <a:r>
              <a:rPr sz="2550" spc="-37" baseline="-58823" dirty="0">
                <a:solidFill>
                  <a:srgbClr val="C00000"/>
                </a:solidFill>
                <a:latin typeface="Cambria Math"/>
                <a:cs typeface="Cambria Math"/>
              </a:rPr>
              <a:t>𝟏𝟐</a:t>
            </a:r>
            <a:endParaRPr sz="2550" baseline="-58823">
              <a:latin typeface="Cambria Math"/>
              <a:cs typeface="Cambria Math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EA721-2539-152F-86EF-228B25118C9A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Intuition: Powers of Adj Matrices</a:t>
            </a:r>
            <a:endParaRPr lang="en-HK" sz="4000"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3788923F-E92F-141A-D551-3C3C6ED042E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1AAE27C-9C1F-BB4F-C385-4F122154FE5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Machine Learning Tasks on Graphs</a:t>
            </a:r>
            <a:endParaRPr lang="en-HK" sz="4000"/>
          </a:p>
        </p:txBody>
      </p:sp>
      <p:sp>
        <p:nvSpPr>
          <p:cNvPr id="3" name="object 3"/>
          <p:cNvSpPr txBox="1"/>
          <p:nvPr/>
        </p:nvSpPr>
        <p:spPr>
          <a:xfrm>
            <a:off x="789684" y="1210660"/>
            <a:ext cx="4055745" cy="1490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ts val="3835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Node-</a:t>
            </a:r>
            <a:r>
              <a:rPr sz="3200" spc="-10" dirty="0">
                <a:solidFill>
                  <a:srgbClr val="008000"/>
                </a:solidFill>
                <a:latin typeface="Calibri"/>
                <a:cs typeface="Calibri"/>
              </a:rPr>
              <a:t>level</a:t>
            </a:r>
            <a:r>
              <a:rPr sz="3200" spc="-1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prediction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ts val="3829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Link-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level</a:t>
            </a:r>
            <a:r>
              <a:rPr sz="3200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prediction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ts val="383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spc="-10" dirty="0">
                <a:solidFill>
                  <a:srgbClr val="CF5B1B"/>
                </a:solidFill>
                <a:latin typeface="Calibri"/>
                <a:cs typeface="Calibri"/>
              </a:rPr>
              <a:t>Graph-level</a:t>
            </a:r>
            <a:r>
              <a:rPr sz="3200" spc="-125" dirty="0">
                <a:solidFill>
                  <a:srgbClr val="CF5B1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5" y="2924175"/>
            <a:ext cx="6505575" cy="35718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9516" y="434905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9690" y="5316996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1604" y="5547501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8361" y="6059262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5928" y="38890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0928" y="4852352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920" y="479710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1826" y="418179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9085" y="3344102"/>
            <a:ext cx="14960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0000FF"/>
                </a:solidFill>
                <a:latin typeface="Arial"/>
                <a:cs typeface="Arial"/>
              </a:rPr>
              <a:t>Link-</a:t>
            </a:r>
            <a:r>
              <a:rPr sz="2750" spc="-20" dirty="0">
                <a:solidFill>
                  <a:srgbClr val="0000FF"/>
                </a:solidFill>
                <a:latin typeface="Arial"/>
                <a:cs typeface="Arial"/>
              </a:rPr>
              <a:t>level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2294" y="3293427"/>
            <a:ext cx="276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7984" y="3167380"/>
            <a:ext cx="2283842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aseline="1010">
                <a:solidFill>
                  <a:srgbClr val="008000"/>
                </a:solidFill>
                <a:latin typeface="Arial"/>
                <a:cs typeface="Arial"/>
              </a:rPr>
              <a:t>Node-</a:t>
            </a:r>
            <a:r>
              <a:rPr sz="4100" spc="-15" baseline="1010">
                <a:solidFill>
                  <a:srgbClr val="008000"/>
                </a:solidFill>
                <a:latin typeface="Arial"/>
                <a:cs typeface="Arial"/>
              </a:rPr>
              <a:t>level</a:t>
            </a:r>
            <a:r>
              <a:rPr lang="en-US" sz="4100" spc="-15" baseline="10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HK" sz="2800" b="1">
                <a:solidFill>
                  <a:srgbClr val="008000"/>
                </a:solidFill>
                <a:latin typeface="Arial"/>
                <a:cs typeface="Arial"/>
              </a:rPr>
              <a:t>?</a:t>
            </a:r>
            <a:endParaRPr sz="4100" baseline="101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4031" y="4131881"/>
            <a:ext cx="27622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15" dirty="0">
                <a:solidFill>
                  <a:srgbClr val="CF5B1B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8155" y="3802209"/>
            <a:ext cx="201421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CF5B1B"/>
                </a:solidFill>
                <a:latin typeface="Arial"/>
                <a:cs typeface="Arial"/>
              </a:rPr>
              <a:t>Graph-</a:t>
            </a:r>
            <a:r>
              <a:rPr sz="2750" spc="-20" dirty="0">
                <a:solidFill>
                  <a:srgbClr val="CF5B1B"/>
                </a:solidFill>
                <a:latin typeface="Arial"/>
                <a:cs typeface="Arial"/>
              </a:rPr>
              <a:t>level</a:t>
            </a:r>
            <a:endParaRPr sz="2750"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8ED6645-B714-2785-CD59-623EE459A12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52165" y="1162124"/>
            <a:ext cx="676275" cy="534670"/>
            <a:chOff x="3866769" y="1445260"/>
            <a:chExt cx="676275" cy="534670"/>
          </a:xfrm>
        </p:grpSpPr>
        <p:sp>
          <p:nvSpPr>
            <p:cNvPr id="4" name="object 4"/>
            <p:cNvSpPr/>
            <p:nvPr/>
          </p:nvSpPr>
          <p:spPr>
            <a:xfrm>
              <a:off x="3866769" y="1445259"/>
              <a:ext cx="635635" cy="534670"/>
            </a:xfrm>
            <a:custGeom>
              <a:avLst/>
              <a:gdLst/>
              <a:ahLst/>
              <a:cxnLst/>
              <a:rect l="l" t="t" r="r" b="b"/>
              <a:pathLst>
                <a:path w="635635" h="534669">
                  <a:moveTo>
                    <a:pt x="251968" y="208280"/>
                  </a:moveTo>
                  <a:lnTo>
                    <a:pt x="250444" y="199898"/>
                  </a:lnTo>
                  <a:lnTo>
                    <a:pt x="244602" y="185420"/>
                  </a:lnTo>
                  <a:lnTo>
                    <a:pt x="240411" y="179197"/>
                  </a:lnTo>
                  <a:lnTo>
                    <a:pt x="238836" y="177800"/>
                  </a:lnTo>
                  <a:lnTo>
                    <a:pt x="234696" y="174117"/>
                  </a:lnTo>
                  <a:lnTo>
                    <a:pt x="195224" y="156565"/>
                  </a:lnTo>
                  <a:lnTo>
                    <a:pt x="190754" y="155981"/>
                  </a:lnTo>
                  <a:lnTo>
                    <a:pt x="190754" y="217932"/>
                  </a:lnTo>
                  <a:lnTo>
                    <a:pt x="190258" y="228485"/>
                  </a:lnTo>
                  <a:lnTo>
                    <a:pt x="173418" y="271449"/>
                  </a:lnTo>
                  <a:lnTo>
                    <a:pt x="131038" y="290182"/>
                  </a:lnTo>
                  <a:lnTo>
                    <a:pt x="118110" y="290703"/>
                  </a:lnTo>
                  <a:lnTo>
                    <a:pt x="107823" y="290703"/>
                  </a:lnTo>
                  <a:lnTo>
                    <a:pt x="132334" y="178181"/>
                  </a:lnTo>
                  <a:lnTo>
                    <a:pt x="137795" y="177927"/>
                  </a:lnTo>
                  <a:lnTo>
                    <a:pt x="144272" y="177800"/>
                  </a:lnTo>
                  <a:lnTo>
                    <a:pt x="151765" y="177800"/>
                  </a:lnTo>
                  <a:lnTo>
                    <a:pt x="188366" y="200317"/>
                  </a:lnTo>
                  <a:lnTo>
                    <a:pt x="190754" y="217932"/>
                  </a:lnTo>
                  <a:lnTo>
                    <a:pt x="190754" y="155981"/>
                  </a:lnTo>
                  <a:lnTo>
                    <a:pt x="154813" y="154432"/>
                  </a:lnTo>
                  <a:lnTo>
                    <a:pt x="54991" y="154432"/>
                  </a:lnTo>
                  <a:lnTo>
                    <a:pt x="52197" y="167513"/>
                  </a:lnTo>
                  <a:lnTo>
                    <a:pt x="58039" y="168402"/>
                  </a:lnTo>
                  <a:lnTo>
                    <a:pt x="62230" y="170053"/>
                  </a:lnTo>
                  <a:lnTo>
                    <a:pt x="67437" y="175260"/>
                  </a:lnTo>
                  <a:lnTo>
                    <a:pt x="68656" y="179197"/>
                  </a:lnTo>
                  <a:lnTo>
                    <a:pt x="68630" y="193433"/>
                  </a:lnTo>
                  <a:lnTo>
                    <a:pt x="67945" y="200533"/>
                  </a:lnTo>
                  <a:lnTo>
                    <a:pt x="66141" y="208483"/>
                  </a:lnTo>
                  <a:lnTo>
                    <a:pt x="29718" y="373380"/>
                  </a:lnTo>
                  <a:lnTo>
                    <a:pt x="10414" y="411988"/>
                  </a:lnTo>
                  <a:lnTo>
                    <a:pt x="2794" y="414147"/>
                  </a:lnTo>
                  <a:lnTo>
                    <a:pt x="0" y="427355"/>
                  </a:lnTo>
                  <a:lnTo>
                    <a:pt x="103378" y="427355"/>
                  </a:lnTo>
                  <a:lnTo>
                    <a:pt x="106172" y="414147"/>
                  </a:lnTo>
                  <a:lnTo>
                    <a:pt x="99441" y="413766"/>
                  </a:lnTo>
                  <a:lnTo>
                    <a:pt x="94615" y="412242"/>
                  </a:lnTo>
                  <a:lnTo>
                    <a:pt x="91440" y="409702"/>
                  </a:lnTo>
                  <a:lnTo>
                    <a:pt x="88392" y="407162"/>
                  </a:lnTo>
                  <a:lnTo>
                    <a:pt x="86779" y="402971"/>
                  </a:lnTo>
                  <a:lnTo>
                    <a:pt x="86741" y="391566"/>
                  </a:lnTo>
                  <a:lnTo>
                    <a:pt x="86995" y="387604"/>
                  </a:lnTo>
                  <a:lnTo>
                    <a:pt x="87757" y="381381"/>
                  </a:lnTo>
                  <a:lnTo>
                    <a:pt x="88392" y="377571"/>
                  </a:lnTo>
                  <a:lnTo>
                    <a:pt x="89408" y="373380"/>
                  </a:lnTo>
                  <a:lnTo>
                    <a:pt x="102743" y="312928"/>
                  </a:lnTo>
                  <a:lnTo>
                    <a:pt x="108204" y="313690"/>
                  </a:lnTo>
                  <a:lnTo>
                    <a:pt x="115062" y="313944"/>
                  </a:lnTo>
                  <a:lnTo>
                    <a:pt x="128905" y="313944"/>
                  </a:lnTo>
                  <a:lnTo>
                    <a:pt x="143090" y="313550"/>
                  </a:lnTo>
                  <a:lnTo>
                    <a:pt x="149872" y="312928"/>
                  </a:lnTo>
                  <a:lnTo>
                    <a:pt x="156565" y="312331"/>
                  </a:lnTo>
                  <a:lnTo>
                    <a:pt x="202895" y="299389"/>
                  </a:lnTo>
                  <a:lnTo>
                    <a:pt x="216763" y="290703"/>
                  </a:lnTo>
                  <a:lnTo>
                    <a:pt x="220218" y="288163"/>
                  </a:lnTo>
                  <a:lnTo>
                    <a:pt x="243713" y="257683"/>
                  </a:lnTo>
                  <a:lnTo>
                    <a:pt x="251942" y="217932"/>
                  </a:lnTo>
                  <a:lnTo>
                    <a:pt x="251968" y="208280"/>
                  </a:lnTo>
                  <a:close/>
                </a:path>
                <a:path w="635635" h="534669">
                  <a:moveTo>
                    <a:pt x="391414" y="11049"/>
                  </a:moveTo>
                  <a:lnTo>
                    <a:pt x="387477" y="0"/>
                  </a:lnTo>
                  <a:lnTo>
                    <a:pt x="367639" y="7150"/>
                  </a:lnTo>
                  <a:lnTo>
                    <a:pt x="350240" y="17513"/>
                  </a:lnTo>
                  <a:lnTo>
                    <a:pt x="322834" y="47879"/>
                  </a:lnTo>
                  <a:lnTo>
                    <a:pt x="305904" y="88519"/>
                  </a:lnTo>
                  <a:lnTo>
                    <a:pt x="300228" y="136779"/>
                  </a:lnTo>
                  <a:lnTo>
                    <a:pt x="301625" y="161912"/>
                  </a:lnTo>
                  <a:lnTo>
                    <a:pt x="312864" y="206349"/>
                  </a:lnTo>
                  <a:lnTo>
                    <a:pt x="335229" y="242392"/>
                  </a:lnTo>
                  <a:lnTo>
                    <a:pt x="367576" y="266293"/>
                  </a:lnTo>
                  <a:lnTo>
                    <a:pt x="387477" y="273431"/>
                  </a:lnTo>
                  <a:lnTo>
                    <a:pt x="390906" y="262382"/>
                  </a:lnTo>
                  <a:lnTo>
                    <a:pt x="375373" y="255435"/>
                  </a:lnTo>
                  <a:lnTo>
                    <a:pt x="361937" y="245808"/>
                  </a:lnTo>
                  <a:lnTo>
                    <a:pt x="334289" y="201079"/>
                  </a:lnTo>
                  <a:lnTo>
                    <a:pt x="326237" y="159461"/>
                  </a:lnTo>
                  <a:lnTo>
                    <a:pt x="325247" y="135382"/>
                  </a:lnTo>
                  <a:lnTo>
                    <a:pt x="326237" y="112026"/>
                  </a:lnTo>
                  <a:lnTo>
                    <a:pt x="334289" y="71501"/>
                  </a:lnTo>
                  <a:lnTo>
                    <a:pt x="362051" y="27419"/>
                  </a:lnTo>
                  <a:lnTo>
                    <a:pt x="375640" y="17907"/>
                  </a:lnTo>
                  <a:lnTo>
                    <a:pt x="391414" y="11049"/>
                  </a:lnTo>
                  <a:close/>
                </a:path>
                <a:path w="635635" h="534669">
                  <a:moveTo>
                    <a:pt x="461518" y="507873"/>
                  </a:moveTo>
                  <a:lnTo>
                    <a:pt x="451104" y="497586"/>
                  </a:lnTo>
                  <a:lnTo>
                    <a:pt x="446405" y="502793"/>
                  </a:lnTo>
                  <a:lnTo>
                    <a:pt x="442468" y="506857"/>
                  </a:lnTo>
                  <a:lnTo>
                    <a:pt x="438912" y="509524"/>
                  </a:lnTo>
                  <a:lnTo>
                    <a:pt x="435483" y="512191"/>
                  </a:lnTo>
                  <a:lnTo>
                    <a:pt x="432308" y="513588"/>
                  </a:lnTo>
                  <a:lnTo>
                    <a:pt x="426720" y="513588"/>
                  </a:lnTo>
                  <a:lnTo>
                    <a:pt x="424942" y="512699"/>
                  </a:lnTo>
                  <a:lnTo>
                    <a:pt x="423799" y="510921"/>
                  </a:lnTo>
                  <a:lnTo>
                    <a:pt x="422783" y="509270"/>
                  </a:lnTo>
                  <a:lnTo>
                    <a:pt x="422300" y="506857"/>
                  </a:lnTo>
                  <a:lnTo>
                    <a:pt x="422275" y="502031"/>
                  </a:lnTo>
                  <a:lnTo>
                    <a:pt x="422389" y="497586"/>
                  </a:lnTo>
                  <a:lnTo>
                    <a:pt x="422783" y="493903"/>
                  </a:lnTo>
                  <a:lnTo>
                    <a:pt x="447421" y="389128"/>
                  </a:lnTo>
                  <a:lnTo>
                    <a:pt x="406273" y="389128"/>
                  </a:lnTo>
                  <a:lnTo>
                    <a:pt x="390144" y="463042"/>
                  </a:lnTo>
                  <a:lnTo>
                    <a:pt x="388366" y="470916"/>
                  </a:lnTo>
                  <a:lnTo>
                    <a:pt x="386080" y="477774"/>
                  </a:lnTo>
                  <a:lnTo>
                    <a:pt x="383286" y="483489"/>
                  </a:lnTo>
                  <a:lnTo>
                    <a:pt x="380492" y="489331"/>
                  </a:lnTo>
                  <a:lnTo>
                    <a:pt x="353822" y="513334"/>
                  </a:lnTo>
                  <a:lnTo>
                    <a:pt x="344043" y="513334"/>
                  </a:lnTo>
                  <a:lnTo>
                    <a:pt x="340715" y="509270"/>
                  </a:lnTo>
                  <a:lnTo>
                    <a:pt x="340791" y="497586"/>
                  </a:lnTo>
                  <a:lnTo>
                    <a:pt x="352933" y="443357"/>
                  </a:lnTo>
                  <a:lnTo>
                    <a:pt x="354761" y="435483"/>
                  </a:lnTo>
                  <a:lnTo>
                    <a:pt x="356069" y="428409"/>
                  </a:lnTo>
                  <a:lnTo>
                    <a:pt x="356857" y="422148"/>
                  </a:lnTo>
                  <a:lnTo>
                    <a:pt x="357035" y="418338"/>
                  </a:lnTo>
                  <a:lnTo>
                    <a:pt x="357124" y="407670"/>
                  </a:lnTo>
                  <a:lnTo>
                    <a:pt x="357124" y="406908"/>
                  </a:lnTo>
                  <a:lnTo>
                    <a:pt x="354711" y="399542"/>
                  </a:lnTo>
                  <a:lnTo>
                    <a:pt x="349885" y="394462"/>
                  </a:lnTo>
                  <a:lnTo>
                    <a:pt x="345186" y="389382"/>
                  </a:lnTo>
                  <a:lnTo>
                    <a:pt x="337820" y="386842"/>
                  </a:lnTo>
                  <a:lnTo>
                    <a:pt x="318897" y="386842"/>
                  </a:lnTo>
                  <a:lnTo>
                    <a:pt x="284937" y="406514"/>
                  </a:lnTo>
                  <a:lnTo>
                    <a:pt x="277749" y="413385"/>
                  </a:lnTo>
                  <a:lnTo>
                    <a:pt x="288163" y="423672"/>
                  </a:lnTo>
                  <a:lnTo>
                    <a:pt x="292989" y="418338"/>
                  </a:lnTo>
                  <a:lnTo>
                    <a:pt x="297053" y="414274"/>
                  </a:lnTo>
                  <a:lnTo>
                    <a:pt x="300482" y="411734"/>
                  </a:lnTo>
                  <a:lnTo>
                    <a:pt x="303911" y="409067"/>
                  </a:lnTo>
                  <a:lnTo>
                    <a:pt x="306959" y="407670"/>
                  </a:lnTo>
                  <a:lnTo>
                    <a:pt x="312039" y="407670"/>
                  </a:lnTo>
                  <a:lnTo>
                    <a:pt x="313817" y="408432"/>
                  </a:lnTo>
                  <a:lnTo>
                    <a:pt x="315087" y="409829"/>
                  </a:lnTo>
                  <a:lnTo>
                    <a:pt x="316357" y="411353"/>
                  </a:lnTo>
                  <a:lnTo>
                    <a:pt x="316865" y="413385"/>
                  </a:lnTo>
                  <a:lnTo>
                    <a:pt x="316992" y="422402"/>
                  </a:lnTo>
                  <a:lnTo>
                    <a:pt x="316230" y="428117"/>
                  </a:lnTo>
                  <a:lnTo>
                    <a:pt x="314579" y="434467"/>
                  </a:lnTo>
                  <a:lnTo>
                    <a:pt x="302260" y="483108"/>
                  </a:lnTo>
                  <a:lnTo>
                    <a:pt x="299974" y="512953"/>
                  </a:lnTo>
                  <a:lnTo>
                    <a:pt x="302768" y="520446"/>
                  </a:lnTo>
                  <a:lnTo>
                    <a:pt x="308229" y="526034"/>
                  </a:lnTo>
                  <a:lnTo>
                    <a:pt x="313817" y="531622"/>
                  </a:lnTo>
                  <a:lnTo>
                    <a:pt x="321437" y="534416"/>
                  </a:lnTo>
                  <a:lnTo>
                    <a:pt x="331216" y="534416"/>
                  </a:lnTo>
                  <a:lnTo>
                    <a:pt x="372325" y="516432"/>
                  </a:lnTo>
                  <a:lnTo>
                    <a:pt x="375348" y="513334"/>
                  </a:lnTo>
                  <a:lnTo>
                    <a:pt x="378828" y="509778"/>
                  </a:lnTo>
                  <a:lnTo>
                    <a:pt x="385445" y="502031"/>
                  </a:lnTo>
                  <a:lnTo>
                    <a:pt x="386969" y="503174"/>
                  </a:lnTo>
                  <a:lnTo>
                    <a:pt x="386334" y="505333"/>
                  </a:lnTo>
                  <a:lnTo>
                    <a:pt x="386168" y="506730"/>
                  </a:lnTo>
                  <a:lnTo>
                    <a:pt x="386080" y="517398"/>
                  </a:lnTo>
                  <a:lnTo>
                    <a:pt x="388366" y="523240"/>
                  </a:lnTo>
                  <a:lnTo>
                    <a:pt x="397891" y="532257"/>
                  </a:lnTo>
                  <a:lnTo>
                    <a:pt x="404241" y="534416"/>
                  </a:lnTo>
                  <a:lnTo>
                    <a:pt x="420370" y="534416"/>
                  </a:lnTo>
                  <a:lnTo>
                    <a:pt x="454177" y="514883"/>
                  </a:lnTo>
                  <a:lnTo>
                    <a:pt x="455523" y="513588"/>
                  </a:lnTo>
                  <a:lnTo>
                    <a:pt x="461518" y="507873"/>
                  </a:lnTo>
                  <a:close/>
                </a:path>
                <a:path w="635635" h="534669">
                  <a:moveTo>
                    <a:pt x="635254" y="406654"/>
                  </a:moveTo>
                  <a:lnTo>
                    <a:pt x="635190" y="404456"/>
                  </a:lnTo>
                  <a:lnTo>
                    <a:pt x="633349" y="398399"/>
                  </a:lnTo>
                  <a:lnTo>
                    <a:pt x="625856" y="389128"/>
                  </a:lnTo>
                  <a:lnTo>
                    <a:pt x="619506" y="386842"/>
                  </a:lnTo>
                  <a:lnTo>
                    <a:pt x="610489" y="386842"/>
                  </a:lnTo>
                  <a:lnTo>
                    <a:pt x="574903" y="402043"/>
                  </a:lnTo>
                  <a:lnTo>
                    <a:pt x="565277" y="413131"/>
                  </a:lnTo>
                  <a:lnTo>
                    <a:pt x="575437" y="421259"/>
                  </a:lnTo>
                  <a:lnTo>
                    <a:pt x="578612" y="416814"/>
                  </a:lnTo>
                  <a:lnTo>
                    <a:pt x="581660" y="413258"/>
                  </a:lnTo>
                  <a:lnTo>
                    <a:pt x="584708" y="410718"/>
                  </a:lnTo>
                  <a:lnTo>
                    <a:pt x="587756" y="408051"/>
                  </a:lnTo>
                  <a:lnTo>
                    <a:pt x="591058" y="406654"/>
                  </a:lnTo>
                  <a:lnTo>
                    <a:pt x="597789" y="406654"/>
                  </a:lnTo>
                  <a:lnTo>
                    <a:pt x="600075" y="407797"/>
                  </a:lnTo>
                  <a:lnTo>
                    <a:pt x="601599" y="409829"/>
                  </a:lnTo>
                  <a:lnTo>
                    <a:pt x="603123" y="411988"/>
                  </a:lnTo>
                  <a:lnTo>
                    <a:pt x="603669" y="414528"/>
                  </a:lnTo>
                  <a:lnTo>
                    <a:pt x="603758" y="426720"/>
                  </a:lnTo>
                  <a:lnTo>
                    <a:pt x="602615" y="434467"/>
                  </a:lnTo>
                  <a:lnTo>
                    <a:pt x="600075" y="442214"/>
                  </a:lnTo>
                  <a:lnTo>
                    <a:pt x="597662" y="449961"/>
                  </a:lnTo>
                  <a:lnTo>
                    <a:pt x="594487" y="457327"/>
                  </a:lnTo>
                  <a:lnTo>
                    <a:pt x="590423" y="464185"/>
                  </a:lnTo>
                  <a:lnTo>
                    <a:pt x="586486" y="471170"/>
                  </a:lnTo>
                  <a:lnTo>
                    <a:pt x="582041" y="477647"/>
                  </a:lnTo>
                  <a:lnTo>
                    <a:pt x="577088" y="483489"/>
                  </a:lnTo>
                  <a:lnTo>
                    <a:pt x="572135" y="489458"/>
                  </a:lnTo>
                  <a:lnTo>
                    <a:pt x="540639" y="513207"/>
                  </a:lnTo>
                  <a:lnTo>
                    <a:pt x="537210" y="513207"/>
                  </a:lnTo>
                  <a:lnTo>
                    <a:pt x="536575" y="512064"/>
                  </a:lnTo>
                  <a:lnTo>
                    <a:pt x="535559" y="507492"/>
                  </a:lnTo>
                  <a:lnTo>
                    <a:pt x="535305" y="504444"/>
                  </a:lnTo>
                  <a:lnTo>
                    <a:pt x="535432" y="494919"/>
                  </a:lnTo>
                  <a:lnTo>
                    <a:pt x="535559" y="492760"/>
                  </a:lnTo>
                  <a:lnTo>
                    <a:pt x="536194" y="488061"/>
                  </a:lnTo>
                  <a:lnTo>
                    <a:pt x="536702" y="483235"/>
                  </a:lnTo>
                  <a:lnTo>
                    <a:pt x="537565" y="477647"/>
                  </a:lnTo>
                  <a:lnTo>
                    <a:pt x="538353" y="473202"/>
                  </a:lnTo>
                  <a:lnTo>
                    <a:pt x="547751" y="429133"/>
                  </a:lnTo>
                  <a:lnTo>
                    <a:pt x="548767" y="424053"/>
                  </a:lnTo>
                  <a:lnTo>
                    <a:pt x="549148" y="420243"/>
                  </a:lnTo>
                  <a:lnTo>
                    <a:pt x="549275" y="408051"/>
                  </a:lnTo>
                  <a:lnTo>
                    <a:pt x="549275" y="406273"/>
                  </a:lnTo>
                  <a:lnTo>
                    <a:pt x="546735" y="399796"/>
                  </a:lnTo>
                  <a:lnTo>
                    <a:pt x="541655" y="394589"/>
                  </a:lnTo>
                  <a:lnTo>
                    <a:pt x="536448" y="389382"/>
                  </a:lnTo>
                  <a:lnTo>
                    <a:pt x="529209" y="386842"/>
                  </a:lnTo>
                  <a:lnTo>
                    <a:pt x="519811" y="386842"/>
                  </a:lnTo>
                  <a:lnTo>
                    <a:pt x="483501" y="400062"/>
                  </a:lnTo>
                  <a:lnTo>
                    <a:pt x="469519" y="413004"/>
                  </a:lnTo>
                  <a:lnTo>
                    <a:pt x="478536" y="423164"/>
                  </a:lnTo>
                  <a:lnTo>
                    <a:pt x="486333" y="416521"/>
                  </a:lnTo>
                  <a:lnTo>
                    <a:pt x="493191" y="411797"/>
                  </a:lnTo>
                  <a:lnTo>
                    <a:pt x="499110" y="408990"/>
                  </a:lnTo>
                  <a:lnTo>
                    <a:pt x="504063" y="408051"/>
                  </a:lnTo>
                  <a:lnTo>
                    <a:pt x="507746" y="408051"/>
                  </a:lnTo>
                  <a:lnTo>
                    <a:pt x="510286" y="408813"/>
                  </a:lnTo>
                  <a:lnTo>
                    <a:pt x="511429" y="410464"/>
                  </a:lnTo>
                  <a:lnTo>
                    <a:pt x="512699" y="412242"/>
                  </a:lnTo>
                  <a:lnTo>
                    <a:pt x="513207" y="414528"/>
                  </a:lnTo>
                  <a:lnTo>
                    <a:pt x="513080" y="420243"/>
                  </a:lnTo>
                  <a:lnTo>
                    <a:pt x="512318" y="424434"/>
                  </a:lnTo>
                  <a:lnTo>
                    <a:pt x="502412" y="470027"/>
                  </a:lnTo>
                  <a:lnTo>
                    <a:pt x="501396" y="476250"/>
                  </a:lnTo>
                  <a:lnTo>
                    <a:pt x="500507" y="482473"/>
                  </a:lnTo>
                  <a:lnTo>
                    <a:pt x="499237" y="494919"/>
                  </a:lnTo>
                  <a:lnTo>
                    <a:pt x="498919" y="499745"/>
                  </a:lnTo>
                  <a:lnTo>
                    <a:pt x="498957" y="511937"/>
                  </a:lnTo>
                  <a:lnTo>
                    <a:pt x="499110" y="514096"/>
                  </a:lnTo>
                  <a:lnTo>
                    <a:pt x="499618" y="517525"/>
                  </a:lnTo>
                  <a:lnTo>
                    <a:pt x="499999" y="520954"/>
                  </a:lnTo>
                  <a:lnTo>
                    <a:pt x="517144" y="534416"/>
                  </a:lnTo>
                  <a:lnTo>
                    <a:pt x="529082" y="534416"/>
                  </a:lnTo>
                  <a:lnTo>
                    <a:pt x="569214" y="516255"/>
                  </a:lnTo>
                  <a:lnTo>
                    <a:pt x="573024" y="513207"/>
                  </a:lnTo>
                  <a:lnTo>
                    <a:pt x="575564" y="511175"/>
                  </a:lnTo>
                  <a:lnTo>
                    <a:pt x="604266" y="480568"/>
                  </a:lnTo>
                  <a:lnTo>
                    <a:pt x="625094" y="446786"/>
                  </a:lnTo>
                  <a:lnTo>
                    <a:pt x="628396" y="440182"/>
                  </a:lnTo>
                  <a:lnTo>
                    <a:pt x="630936" y="433959"/>
                  </a:lnTo>
                  <a:lnTo>
                    <a:pt x="632587" y="428117"/>
                  </a:lnTo>
                  <a:lnTo>
                    <a:pt x="634365" y="422148"/>
                  </a:lnTo>
                  <a:lnTo>
                    <a:pt x="635254" y="416941"/>
                  </a:lnTo>
                  <a:lnTo>
                    <a:pt x="635254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1297" y="1454404"/>
              <a:ext cx="135381" cy="1991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51350" y="1445260"/>
              <a:ext cx="91440" cy="273685"/>
            </a:xfrm>
            <a:custGeom>
              <a:avLst/>
              <a:gdLst/>
              <a:ahLst/>
              <a:cxnLst/>
              <a:rect l="l" t="t" r="r" b="b"/>
              <a:pathLst>
                <a:path w="91439" h="273685">
                  <a:moveTo>
                    <a:pt x="3937" y="0"/>
                  </a:moveTo>
                  <a:lnTo>
                    <a:pt x="0" y="11049"/>
                  </a:lnTo>
                  <a:lnTo>
                    <a:pt x="15837" y="17905"/>
                  </a:lnTo>
                  <a:lnTo>
                    <a:pt x="29448" y="27416"/>
                  </a:lnTo>
                  <a:lnTo>
                    <a:pt x="57112" y="71499"/>
                  </a:lnTo>
                  <a:lnTo>
                    <a:pt x="65164" y="112023"/>
                  </a:lnTo>
                  <a:lnTo>
                    <a:pt x="66166" y="135381"/>
                  </a:lnTo>
                  <a:lnTo>
                    <a:pt x="65164" y="159452"/>
                  </a:lnTo>
                  <a:lnTo>
                    <a:pt x="57112" y="201068"/>
                  </a:lnTo>
                  <a:lnTo>
                    <a:pt x="29463" y="245808"/>
                  </a:lnTo>
                  <a:lnTo>
                    <a:pt x="508" y="262381"/>
                  </a:lnTo>
                  <a:lnTo>
                    <a:pt x="3937" y="273430"/>
                  </a:lnTo>
                  <a:lnTo>
                    <a:pt x="41227" y="255936"/>
                  </a:lnTo>
                  <a:lnTo>
                    <a:pt x="68707" y="225678"/>
                  </a:lnTo>
                  <a:lnTo>
                    <a:pt x="85566" y="185086"/>
                  </a:lnTo>
                  <a:lnTo>
                    <a:pt x="91186" y="136778"/>
                  </a:lnTo>
                  <a:lnTo>
                    <a:pt x="89761" y="111708"/>
                  </a:lnTo>
                  <a:lnTo>
                    <a:pt x="78434" y="67234"/>
                  </a:lnTo>
                  <a:lnTo>
                    <a:pt x="56104" y="31093"/>
                  </a:lnTo>
                  <a:lnTo>
                    <a:pt x="23770" y="7141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758" y="1065228"/>
            <a:ext cx="7944484" cy="20796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  <a:tab pos="4083685" algn="l"/>
              </a:tabLst>
            </a:pPr>
            <a:r>
              <a:rPr sz="3200" b="1" dirty="0">
                <a:latin typeface="Calibri"/>
                <a:cs typeface="Calibri"/>
              </a:rPr>
              <a:t>How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compute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5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b="1" dirty="0">
                <a:latin typeface="Calibri"/>
                <a:cs typeface="Calibri"/>
              </a:rPr>
              <a:t>Step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1:</a:t>
            </a:r>
            <a:r>
              <a:rPr sz="2750" b="1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Compute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#walks</a:t>
            </a:r>
            <a:r>
              <a:rPr sz="2750" b="1" spc="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3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1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between</a:t>
            </a:r>
            <a:r>
              <a:rPr sz="275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b="1" spc="-20" dirty="0">
                <a:solidFill>
                  <a:srgbClr val="C00000"/>
                </a:solidFill>
                <a:latin typeface="Calibri"/>
                <a:cs typeface="Calibri"/>
              </a:rPr>
              <a:t>each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75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C00000"/>
                </a:solidFill>
                <a:latin typeface="Cambria Math"/>
                <a:cs typeface="Cambria Math"/>
              </a:rPr>
              <a:t>𝒖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’s</a:t>
            </a:r>
            <a:r>
              <a:rPr sz="275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neighbor</a:t>
            </a:r>
            <a:r>
              <a:rPr sz="2750" b="1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750" b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spc="-50" dirty="0">
                <a:solidFill>
                  <a:srgbClr val="C00000"/>
                </a:solidFill>
                <a:latin typeface="Cambria Math"/>
                <a:cs typeface="Cambria Math"/>
              </a:rPr>
              <a:t>𝒗</a:t>
            </a:r>
            <a:endParaRPr sz="2750">
              <a:latin typeface="Cambria Math"/>
              <a:cs typeface="Cambria Math"/>
            </a:endParaRPr>
          </a:p>
          <a:p>
            <a:pPr marL="632460" lvl="1" indent="-276860">
              <a:lnSpc>
                <a:spcPct val="100000"/>
              </a:lnSpc>
              <a:spcBef>
                <a:spcPts val="7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b="1" dirty="0">
                <a:latin typeface="Calibri"/>
                <a:cs typeface="Calibri"/>
              </a:rPr>
              <a:t>Step</a:t>
            </a:r>
            <a:r>
              <a:rPr sz="2750" b="1" spc="4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2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-25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r>
              <a:rPr sz="2750" b="1" spc="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75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these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#walks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across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u’s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neighbors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960" y="3496701"/>
            <a:ext cx="12274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18235" algn="l"/>
              </a:tabLst>
            </a:pPr>
            <a:r>
              <a:rPr sz="2000" spc="-25" dirty="0">
                <a:latin typeface="Cambria Math"/>
                <a:cs typeface="Cambria Math"/>
              </a:rPr>
              <a:t>𝒖𝒗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𝒊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3397" y="3525276"/>
            <a:ext cx="2755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Cambria Math"/>
                <a:cs typeface="Cambria Math"/>
              </a:rPr>
              <a:t>𝒊𝒗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7756" y="3539449"/>
            <a:ext cx="25412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14880" algn="l"/>
              </a:tabLst>
            </a:pPr>
            <a:r>
              <a:rPr sz="2000" spc="-50" dirty="0">
                <a:latin typeface="Cambria Math"/>
                <a:cs typeface="Cambria Math"/>
              </a:rPr>
              <a:t>𝒊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3000" spc="-37" baseline="1388" dirty="0">
                <a:latin typeface="Cambria Math"/>
                <a:cs typeface="Cambria Math"/>
              </a:rPr>
              <a:t>𝒖𝒗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576" y="3302328"/>
            <a:ext cx="639953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  <a:tab pos="1811020" algn="l"/>
                <a:tab pos="4166235" algn="l"/>
              </a:tabLst>
            </a:pPr>
            <a:r>
              <a:rPr sz="2750" dirty="0">
                <a:latin typeface="Cambria Math"/>
                <a:cs typeface="Cambria Math"/>
              </a:rPr>
              <a:t>𝑷</a:t>
            </a:r>
            <a:r>
              <a:rPr sz="3000" baseline="41666" dirty="0">
                <a:latin typeface="Cambria Math"/>
                <a:cs typeface="Cambria Math"/>
              </a:rPr>
              <a:t>(</a:t>
            </a:r>
            <a:r>
              <a:rPr sz="3000" baseline="41666" dirty="0">
                <a:solidFill>
                  <a:srgbClr val="C00000"/>
                </a:solidFill>
                <a:latin typeface="Cambria Math"/>
                <a:cs typeface="Cambria Math"/>
              </a:rPr>
              <a:t>𝟐</a:t>
            </a:r>
            <a:r>
              <a:rPr sz="3000" baseline="41666" dirty="0">
                <a:latin typeface="Cambria Math"/>
                <a:cs typeface="Cambria Math"/>
              </a:rPr>
              <a:t>)</a:t>
            </a:r>
            <a:r>
              <a:rPr sz="3000" spc="712" baseline="41666" dirty="0">
                <a:latin typeface="Cambria Math"/>
                <a:cs typeface="Cambria Math"/>
              </a:rPr>
              <a:t> </a:t>
            </a:r>
            <a:r>
              <a:rPr sz="2750">
                <a:latin typeface="Cambria Math"/>
                <a:cs typeface="Cambria Math"/>
              </a:rPr>
              <a:t>=</a:t>
            </a:r>
            <a:r>
              <a:rPr sz="2750" spc="275">
                <a:latin typeface="Cambria Math"/>
                <a:cs typeface="Cambria Math"/>
              </a:rPr>
              <a:t> </a:t>
            </a:r>
            <a:r>
              <a:rPr lang="el-GR" sz="4800" spc="494" baseline="1010">
                <a:latin typeface="Cambria Math"/>
                <a:cs typeface="Cambria Math"/>
              </a:rPr>
              <a:t>Σ</a:t>
            </a:r>
            <a:r>
              <a:rPr lang="el-GR" sz="4125" baseline="1010">
                <a:latin typeface="Cambria Math"/>
                <a:cs typeface="Cambria Math"/>
              </a:rPr>
              <a:t>	</a:t>
            </a:r>
            <a:r>
              <a:rPr sz="2750">
                <a:latin typeface="Cambria Math"/>
                <a:cs typeface="Cambria Math"/>
              </a:rPr>
              <a:t>𝑨</a:t>
            </a:r>
            <a:r>
              <a:rPr sz="3000" baseline="-16666">
                <a:latin typeface="Cambria Math"/>
                <a:cs typeface="Cambria Math"/>
              </a:rPr>
              <a:t>𝒖𝒊</a:t>
            </a:r>
            <a:r>
              <a:rPr sz="3000" spc="577" baseline="-16666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∗</a:t>
            </a:r>
            <a:r>
              <a:rPr sz="2750" spc="20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𝑷</a:t>
            </a:r>
            <a:r>
              <a:rPr sz="3000" baseline="41666" dirty="0">
                <a:latin typeface="Cambria Math"/>
                <a:cs typeface="Cambria Math"/>
              </a:rPr>
              <a:t>(𝟏)</a:t>
            </a:r>
            <a:r>
              <a:rPr sz="3000" spc="75" baseline="41666" dirty="0">
                <a:latin typeface="Cambria Math"/>
                <a:cs typeface="Cambria Math"/>
              </a:rPr>
              <a:t>  </a:t>
            </a:r>
            <a:r>
              <a:rPr sz="2750">
                <a:latin typeface="Cambria Math"/>
                <a:cs typeface="Cambria Math"/>
              </a:rPr>
              <a:t>=</a:t>
            </a:r>
            <a:r>
              <a:rPr sz="2750" spc="195">
                <a:latin typeface="Cambria Math"/>
                <a:cs typeface="Cambria Math"/>
              </a:rPr>
              <a:t> </a:t>
            </a:r>
            <a:r>
              <a:rPr lang="el-GR" sz="4800" spc="494" baseline="1010">
                <a:latin typeface="Cambria Math"/>
                <a:cs typeface="Cambria Math"/>
              </a:rPr>
              <a:t>Σ</a:t>
            </a:r>
            <a:r>
              <a:rPr lang="el-GR" sz="4125" spc="494" baseline="1010">
                <a:latin typeface="Cambria Math"/>
                <a:cs typeface="Cambria Math"/>
              </a:rPr>
              <a:t> </a:t>
            </a:r>
            <a:r>
              <a:rPr sz="4125" baseline="1010" dirty="0">
                <a:latin typeface="Cambria Math"/>
                <a:cs typeface="Cambria Math"/>
              </a:rPr>
              <a:t>	</a:t>
            </a:r>
            <a:r>
              <a:rPr sz="2750" dirty="0">
                <a:latin typeface="Cambria Math"/>
                <a:cs typeface="Cambria Math"/>
              </a:rPr>
              <a:t>𝑨</a:t>
            </a:r>
            <a:r>
              <a:rPr sz="3000" baseline="-16666" dirty="0">
                <a:latin typeface="Cambria Math"/>
                <a:cs typeface="Cambria Math"/>
              </a:rPr>
              <a:t>𝒖𝒊</a:t>
            </a:r>
            <a:r>
              <a:rPr sz="3000" spc="577" baseline="-16666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∗ 𝑨</a:t>
            </a:r>
            <a:r>
              <a:rPr sz="3000" baseline="-16666" dirty="0">
                <a:latin typeface="Cambria Math"/>
                <a:cs typeface="Cambria Math"/>
              </a:rPr>
              <a:t>𝒊𝒗</a:t>
            </a:r>
            <a:r>
              <a:rPr sz="3000" spc="60" baseline="-16666" dirty="0">
                <a:latin typeface="Cambria Math"/>
                <a:cs typeface="Cambria Math"/>
              </a:rPr>
              <a:t>  </a:t>
            </a:r>
            <a:r>
              <a:rPr sz="2750" dirty="0">
                <a:latin typeface="Cambria Math"/>
                <a:cs typeface="Cambria Math"/>
              </a:rPr>
              <a:t>=</a:t>
            </a:r>
            <a:r>
              <a:rPr sz="2750" spc="250" dirty="0">
                <a:latin typeface="Cambria Math"/>
                <a:cs typeface="Cambria Math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𝑨</a:t>
            </a:r>
            <a:r>
              <a:rPr sz="3000" spc="-37" baseline="29166" dirty="0">
                <a:solidFill>
                  <a:srgbClr val="C00000"/>
                </a:solidFill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1952" y="4698439"/>
            <a:ext cx="7893684" cy="1637664"/>
            <a:chOff x="526556" y="4981575"/>
            <a:chExt cx="7893684" cy="163766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556" y="5102105"/>
              <a:ext cx="7893511" cy="15171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10075" y="5391150"/>
              <a:ext cx="485775" cy="428625"/>
            </a:xfrm>
            <a:custGeom>
              <a:avLst/>
              <a:gdLst/>
              <a:ahLst/>
              <a:cxnLst/>
              <a:rect l="l" t="t" r="r" b="b"/>
              <a:pathLst>
                <a:path w="485775" h="428625">
                  <a:moveTo>
                    <a:pt x="0" y="428625"/>
                  </a:moveTo>
                  <a:lnTo>
                    <a:pt x="485775" y="428625"/>
                  </a:lnTo>
                  <a:lnTo>
                    <a:pt x="48577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57150">
              <a:solidFill>
                <a:srgbClr val="6BB76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3575" y="5029200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428625"/>
                  </a:moveTo>
                  <a:lnTo>
                    <a:pt x="419100" y="42862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57150">
              <a:solidFill>
                <a:srgbClr val="5FB5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1350" y="5010150"/>
              <a:ext cx="447675" cy="438150"/>
            </a:xfrm>
            <a:custGeom>
              <a:avLst/>
              <a:gdLst/>
              <a:ahLst/>
              <a:cxnLst/>
              <a:rect l="l" t="t" r="r" b="b"/>
              <a:pathLst>
                <a:path w="447675" h="438150">
                  <a:moveTo>
                    <a:pt x="0" y="438150"/>
                  </a:moveTo>
                  <a:lnTo>
                    <a:pt x="447675" y="438150"/>
                  </a:lnTo>
                  <a:lnTo>
                    <a:pt x="447675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72528" y="4324741"/>
            <a:ext cx="2007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B5CC"/>
                </a:solidFill>
                <a:latin typeface="Arial"/>
                <a:cs typeface="Arial"/>
              </a:rPr>
              <a:t>Node</a:t>
            </a:r>
            <a:r>
              <a:rPr sz="1800" spc="-40" dirty="0">
                <a:solidFill>
                  <a:srgbClr val="5FB5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FB5CC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5FB5CC"/>
                </a:solidFill>
                <a:latin typeface="Arial"/>
                <a:cs typeface="Arial"/>
              </a:rPr>
              <a:t>’s</a:t>
            </a:r>
            <a:r>
              <a:rPr sz="1800" spc="-10" dirty="0">
                <a:solidFill>
                  <a:srgbClr val="5FB5CC"/>
                </a:solidFill>
                <a:latin typeface="Arial"/>
                <a:cs typeface="Arial"/>
              </a:rPr>
              <a:t> neighbors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9321" y="4059692"/>
            <a:ext cx="324231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#walks</a:t>
            </a:r>
            <a:r>
              <a:rPr sz="1800" spc="30" dirty="0">
                <a:solidFill>
                  <a:srgbClr val="6BB7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of</a:t>
            </a:r>
            <a:r>
              <a:rPr sz="1800" spc="55" dirty="0">
                <a:solidFill>
                  <a:srgbClr val="6BB7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length</a:t>
            </a:r>
            <a:r>
              <a:rPr sz="1800" spc="-145" dirty="0">
                <a:solidFill>
                  <a:srgbClr val="6BB7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1</a:t>
            </a:r>
            <a:r>
              <a:rPr sz="1800" spc="10" dirty="0">
                <a:solidFill>
                  <a:srgbClr val="6BB76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BB76C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Node</a:t>
            </a:r>
            <a:r>
              <a:rPr sz="1800" spc="-10" dirty="0">
                <a:solidFill>
                  <a:srgbClr val="6BB76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BB76C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’s</a:t>
            </a:r>
            <a:r>
              <a:rPr sz="1800" spc="25" dirty="0">
                <a:solidFill>
                  <a:srgbClr val="6BB7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neighbors</a:t>
            </a:r>
            <a:r>
              <a:rPr sz="1800" spc="-120" dirty="0">
                <a:solidFill>
                  <a:srgbClr val="6BB76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BB76C"/>
                </a:solidFill>
                <a:latin typeface="Arial"/>
                <a:cs typeface="Arial"/>
              </a:rPr>
              <a:t>and Node </a:t>
            </a:r>
            <a:r>
              <a:rPr sz="1800" b="1" spc="-50" dirty="0">
                <a:solidFill>
                  <a:srgbClr val="6BB76C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9852" y="4385066"/>
            <a:ext cx="29337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25" dirty="0">
                <a:solidFill>
                  <a:srgbClr val="C00000"/>
                </a:solidFill>
                <a:latin typeface="Cambria Math"/>
                <a:cs typeface="Cambria Math"/>
              </a:rPr>
              <a:t>𝟏𝟐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14665" y="4356491"/>
            <a:ext cx="27368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25" dirty="0">
                <a:solidFill>
                  <a:srgbClr val="C00000"/>
                </a:solidFill>
                <a:latin typeface="Cambria Math"/>
                <a:cs typeface="Cambria Math"/>
              </a:rPr>
              <a:t>12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4521" y="4031943"/>
            <a:ext cx="13474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aseline="-30092" dirty="0">
                <a:solidFill>
                  <a:srgbClr val="C00000"/>
                </a:solidFill>
                <a:latin typeface="Cambria Math"/>
                <a:cs typeface="Cambria Math"/>
              </a:rPr>
              <a:t>𝑷</a:t>
            </a:r>
            <a:r>
              <a:rPr sz="1700" dirty="0">
                <a:solidFill>
                  <a:srgbClr val="C00000"/>
                </a:solidFill>
                <a:latin typeface="Cambria Math"/>
                <a:cs typeface="Cambria Math"/>
              </a:rPr>
              <a:t>(𝟐)</a:t>
            </a:r>
            <a:r>
              <a:rPr sz="1700" spc="4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600" baseline="-30092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3600" spc="270" baseline="-30092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600" spc="-37" baseline="-30092" dirty="0">
                <a:solidFill>
                  <a:srgbClr val="C00000"/>
                </a:solidFill>
                <a:latin typeface="Cambria Math"/>
                <a:cs typeface="Cambria Math"/>
              </a:rPr>
              <a:t>𝑨</a:t>
            </a:r>
            <a:r>
              <a:rPr sz="2550" spc="-37" baseline="-13071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2550" baseline="-13071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538" y="5714439"/>
            <a:ext cx="112395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b="1" dirty="0">
                <a:solidFill>
                  <a:srgbClr val="C54746"/>
                </a:solidFill>
                <a:latin typeface="Arial"/>
                <a:cs typeface="Arial"/>
              </a:rPr>
              <a:t>Power </a:t>
            </a:r>
            <a:r>
              <a:rPr sz="1800" b="1" spc="-25" dirty="0">
                <a:solidFill>
                  <a:srgbClr val="C54746"/>
                </a:solidFill>
                <a:latin typeface="Arial"/>
                <a:cs typeface="Arial"/>
              </a:rPr>
              <a:t>of </a:t>
            </a:r>
            <a:r>
              <a:rPr sz="1800" b="1" spc="-20" dirty="0">
                <a:solidFill>
                  <a:srgbClr val="C54746"/>
                </a:solidFill>
                <a:latin typeface="Arial"/>
                <a:cs typeface="Arial"/>
              </a:rPr>
              <a:t>adjacency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14321" y="4736539"/>
            <a:ext cx="2095500" cy="1600200"/>
            <a:chOff x="2828925" y="5019675"/>
            <a:chExt cx="2095500" cy="1600200"/>
          </a:xfrm>
        </p:grpSpPr>
        <p:sp>
          <p:nvSpPr>
            <p:cNvPr id="24" name="object 24"/>
            <p:cNvSpPr/>
            <p:nvPr/>
          </p:nvSpPr>
          <p:spPr>
            <a:xfrm>
              <a:off x="2857500" y="5048250"/>
              <a:ext cx="457200" cy="428625"/>
            </a:xfrm>
            <a:custGeom>
              <a:avLst/>
              <a:gdLst/>
              <a:ahLst/>
              <a:cxnLst/>
              <a:rect l="l" t="t" r="r" b="b"/>
              <a:pathLst>
                <a:path w="457200" h="428625">
                  <a:moveTo>
                    <a:pt x="0" y="428625"/>
                  </a:moveTo>
                  <a:lnTo>
                    <a:pt x="457200" y="42862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57150">
              <a:solidFill>
                <a:srgbClr val="5FB5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0075" y="6162675"/>
              <a:ext cx="485775" cy="428625"/>
            </a:xfrm>
            <a:custGeom>
              <a:avLst/>
              <a:gdLst/>
              <a:ahLst/>
              <a:cxnLst/>
              <a:rect l="l" t="t" r="r" b="b"/>
              <a:pathLst>
                <a:path w="485775" h="428625">
                  <a:moveTo>
                    <a:pt x="0" y="428625"/>
                  </a:moveTo>
                  <a:lnTo>
                    <a:pt x="485775" y="428625"/>
                  </a:lnTo>
                  <a:lnTo>
                    <a:pt x="48577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57150">
              <a:solidFill>
                <a:srgbClr val="6BB76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54CDC-134C-EE65-B062-27C0071AC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3979783"/>
            <a:ext cx="8627251" cy="23898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AD398E-9BD8-7619-EDB9-45186845C39D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Intuition: Powers of Adj Matrices</a:t>
            </a:r>
            <a:endParaRPr lang="en-HK" sz="4000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D5EDE9D2-1A36-553A-1907-AFA365337C2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188731"/>
            <a:ext cx="7969884" cy="3415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4650" marR="316865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74650" algn="l"/>
                <a:tab pos="375285" algn="l"/>
              </a:tabLst>
            </a:pP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Katz</a:t>
            </a:r>
            <a:r>
              <a:rPr sz="3200" b="1" spc="-5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index</a:t>
            </a:r>
            <a:r>
              <a:rPr sz="3200" dirty="0">
                <a:solidFill>
                  <a:srgbClr val="5FB5CC"/>
                </a:solidFill>
                <a:latin typeface="Calibri"/>
                <a:cs typeface="Calibri"/>
              </a:rPr>
              <a:t>:</a:t>
            </a:r>
            <a:r>
              <a:rPr sz="3200" spc="-7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count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walks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all </a:t>
            </a:r>
            <a:r>
              <a:rPr sz="3200" dirty="0">
                <a:latin typeface="Calibri"/>
                <a:cs typeface="Calibri"/>
              </a:rPr>
              <a:t>lengths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pair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nodes.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FAC00"/>
              </a:buClr>
              <a:buFont typeface="Cambria"/>
              <a:buChar char="◾"/>
            </a:pPr>
            <a:endParaRPr sz="3150">
              <a:latin typeface="Calibri"/>
              <a:cs typeface="Calibri"/>
            </a:endParaRPr>
          </a:p>
          <a:p>
            <a:pPr marL="374650" indent="-324485">
              <a:lnSpc>
                <a:spcPts val="3835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74650" algn="l"/>
                <a:tab pos="375285" algn="l"/>
              </a:tabLst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#walks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nodes?</a:t>
            </a:r>
            <a:endParaRPr sz="3200">
              <a:latin typeface="Calibri"/>
              <a:cs typeface="Calibri"/>
            </a:endParaRPr>
          </a:p>
          <a:p>
            <a:pPr marL="374650" indent="-324485">
              <a:lnSpc>
                <a:spcPts val="383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74650" algn="l"/>
                <a:tab pos="375285" algn="l"/>
              </a:tabLst>
            </a:pPr>
            <a:r>
              <a:rPr sz="3200" dirty="0">
                <a:latin typeface="Calibri"/>
                <a:cs typeface="Calibri"/>
              </a:rPr>
              <a:t>Use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adjacency</a:t>
            </a:r>
            <a:r>
              <a:rPr sz="3200" b="1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matrix</a:t>
            </a:r>
            <a:r>
              <a:rPr sz="32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powers</a:t>
            </a:r>
            <a:r>
              <a:rPr sz="3200" spc="-10" dirty="0">
                <a:latin typeface="Calibri"/>
                <a:cs typeface="Calibri"/>
              </a:rPr>
              <a:t>!</a:t>
            </a:r>
            <a:endParaRPr sz="3200">
              <a:latin typeface="Calibri"/>
              <a:cs typeface="Calibri"/>
            </a:endParaRPr>
          </a:p>
          <a:p>
            <a:pPr marL="670560" marR="1703070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70560" algn="l"/>
              </a:tabLst>
            </a:pPr>
            <a:r>
              <a:rPr sz="2750" spc="65" dirty="0">
                <a:latin typeface="Cambria Math"/>
                <a:cs typeface="Cambria Math"/>
              </a:rPr>
              <a:t>𝑨</a:t>
            </a:r>
            <a:r>
              <a:rPr sz="3000" spc="97" baseline="-16666" dirty="0">
                <a:latin typeface="Cambria Math"/>
                <a:cs typeface="Cambria Math"/>
              </a:rPr>
              <a:t>𝑢𝑣</a:t>
            </a:r>
            <a:r>
              <a:rPr sz="3000" spc="450" baseline="-16666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specifies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#walks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1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(direct </a:t>
            </a:r>
            <a:r>
              <a:rPr sz="2750" dirty="0">
                <a:latin typeface="Calibri"/>
                <a:cs typeface="Calibri"/>
              </a:rPr>
              <a:t>neighborhood)</a:t>
            </a:r>
            <a:r>
              <a:rPr sz="2750" spc="2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𝑢</a:t>
            </a:r>
            <a:r>
              <a:rPr sz="2750" spc="25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𝑣</a:t>
            </a:r>
            <a:r>
              <a:rPr sz="2750" spc="-25" dirty="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18" y="4679898"/>
            <a:ext cx="683005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  <a:tab pos="962660" algn="l"/>
              </a:tabLst>
            </a:pPr>
            <a:r>
              <a:rPr sz="2750" spc="-25" dirty="0">
                <a:latin typeface="Cambria Math"/>
                <a:cs typeface="Cambria Math"/>
              </a:rPr>
              <a:t>𝑨</a:t>
            </a:r>
            <a:r>
              <a:rPr sz="3000" spc="-37" baseline="29166" dirty="0">
                <a:solidFill>
                  <a:srgbClr val="C00000"/>
                </a:solidFill>
                <a:latin typeface="Cambria Math"/>
                <a:cs typeface="Cambria Math"/>
              </a:rPr>
              <a:t>𝟐</a:t>
            </a:r>
            <a:r>
              <a:rPr sz="3000" baseline="29166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750" dirty="0">
                <a:latin typeface="Calibri"/>
                <a:cs typeface="Calibri"/>
              </a:rPr>
              <a:t>specifies</a:t>
            </a:r>
            <a:r>
              <a:rPr sz="2750" spc="3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#walks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z="275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750" b="1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(neighbor</a:t>
            </a:r>
            <a:r>
              <a:rPr sz="2750" spc="280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of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360" y="4851475"/>
            <a:ext cx="4071620" cy="706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>
              <a:lnSpc>
                <a:spcPts val="2215"/>
              </a:lnSpc>
              <a:spcBef>
                <a:spcPts val="125"/>
              </a:spcBef>
            </a:pPr>
            <a:r>
              <a:rPr sz="2000" spc="95" dirty="0">
                <a:latin typeface="Cambria Math"/>
                <a:cs typeface="Cambria Math"/>
              </a:rPr>
              <a:t>𝑢𝑣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3115"/>
              </a:lnSpc>
            </a:pPr>
            <a:r>
              <a:rPr sz="2750" dirty="0">
                <a:latin typeface="Calibri"/>
                <a:cs typeface="Calibri"/>
              </a:rPr>
              <a:t>neighbor)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𝑢</a:t>
            </a:r>
            <a:r>
              <a:rPr sz="2750" spc="20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𝑣</a:t>
            </a:r>
            <a:r>
              <a:rPr sz="2750" spc="-25" dirty="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1388" y="5814707"/>
            <a:ext cx="3473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latin typeface="Cambria Math"/>
                <a:cs typeface="Cambria Math"/>
              </a:rPr>
              <a:t>𝑢𝑣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418" y="5643257"/>
            <a:ext cx="143065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dirty="0">
                <a:latin typeface="Calibri"/>
                <a:cs typeface="Calibri"/>
              </a:rPr>
              <a:t>And,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mbria Math"/>
                <a:cs typeface="Cambria Math"/>
              </a:rPr>
              <a:t>𝑨</a:t>
            </a:r>
            <a:r>
              <a:rPr sz="3000" spc="-37" baseline="29166" dirty="0">
                <a:solidFill>
                  <a:srgbClr val="C00000"/>
                </a:solidFill>
                <a:latin typeface="Cambria Math"/>
                <a:cs typeface="Cambria Math"/>
              </a:rPr>
              <a:t>𝒍</a:t>
            </a:r>
            <a:endParaRPr sz="3000" baseline="29166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0868" y="5643257"/>
            <a:ext cx="40239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specifies</a:t>
            </a:r>
            <a:r>
              <a:rPr sz="2750" spc="2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#walks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z="275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C00000"/>
                </a:solidFill>
                <a:latin typeface="Cambria Math"/>
                <a:cs typeface="Cambria Math"/>
              </a:rPr>
              <a:t>𝒍</a:t>
            </a:r>
            <a:r>
              <a:rPr sz="2750" spc="-25" dirty="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ABAF2-2EBE-EEE9-B129-FCD47F516C6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Global Neighborhood Overlap</a:t>
            </a:r>
            <a:endParaRPr lang="en-HK" sz="400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7DA024B-490C-EA49-891F-AE69CF25C10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79422" y="2630353"/>
            <a:ext cx="683260" cy="371475"/>
            <a:chOff x="1476247" y="2767964"/>
            <a:chExt cx="683260" cy="371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247" y="2767964"/>
              <a:ext cx="411353" cy="3709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7605" y="2953638"/>
              <a:ext cx="231520" cy="18529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340610" y="2791643"/>
            <a:ext cx="212090" cy="22860"/>
          </a:xfrm>
          <a:custGeom>
            <a:avLst/>
            <a:gdLst/>
            <a:ahLst/>
            <a:cxnLst/>
            <a:rect l="l" t="t" r="r" b="b"/>
            <a:pathLst>
              <a:path w="212089" h="22860">
                <a:moveTo>
                  <a:pt x="212089" y="0"/>
                </a:moveTo>
                <a:lnTo>
                  <a:pt x="0" y="0"/>
                </a:lnTo>
                <a:lnTo>
                  <a:pt x="0" y="22860"/>
                </a:lnTo>
                <a:lnTo>
                  <a:pt x="212089" y="22860"/>
                </a:lnTo>
                <a:lnTo>
                  <a:pt x="212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0610" y="2720143"/>
            <a:ext cx="212090" cy="23495"/>
          </a:xfrm>
          <a:custGeom>
            <a:avLst/>
            <a:gdLst/>
            <a:ahLst/>
            <a:cxnLst/>
            <a:rect l="l" t="t" r="r" b="b"/>
            <a:pathLst>
              <a:path w="212089" h="23494">
                <a:moveTo>
                  <a:pt x="212089" y="0"/>
                </a:moveTo>
                <a:lnTo>
                  <a:pt x="0" y="0"/>
                </a:lnTo>
                <a:lnTo>
                  <a:pt x="0" y="22987"/>
                </a:lnTo>
                <a:lnTo>
                  <a:pt x="212089" y="22987"/>
                </a:lnTo>
                <a:lnTo>
                  <a:pt x="212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81477" y="2440489"/>
            <a:ext cx="884555" cy="887094"/>
            <a:chOff x="2678302" y="2578100"/>
            <a:chExt cx="884555" cy="887094"/>
          </a:xfrm>
        </p:grpSpPr>
        <p:sp>
          <p:nvSpPr>
            <p:cNvPr id="9" name="object 9"/>
            <p:cNvSpPr/>
            <p:nvPr/>
          </p:nvSpPr>
          <p:spPr>
            <a:xfrm>
              <a:off x="2678303" y="2578099"/>
              <a:ext cx="432434" cy="887094"/>
            </a:xfrm>
            <a:custGeom>
              <a:avLst/>
              <a:gdLst/>
              <a:ahLst/>
              <a:cxnLst/>
              <a:rect l="l" t="t" r="r" b="b"/>
              <a:pathLst>
                <a:path w="432435" h="887095">
                  <a:moveTo>
                    <a:pt x="87249" y="862838"/>
                  </a:moveTo>
                  <a:lnTo>
                    <a:pt x="79121" y="854583"/>
                  </a:lnTo>
                  <a:lnTo>
                    <a:pt x="76581" y="857377"/>
                  </a:lnTo>
                  <a:lnTo>
                    <a:pt x="70104" y="863600"/>
                  </a:lnTo>
                  <a:lnTo>
                    <a:pt x="64897" y="867791"/>
                  </a:lnTo>
                  <a:lnTo>
                    <a:pt x="61849" y="869315"/>
                  </a:lnTo>
                  <a:lnTo>
                    <a:pt x="58801" y="870204"/>
                  </a:lnTo>
                  <a:lnTo>
                    <a:pt x="54610" y="870204"/>
                  </a:lnTo>
                  <a:lnTo>
                    <a:pt x="52578" y="869442"/>
                  </a:lnTo>
                  <a:lnTo>
                    <a:pt x="50038" y="866648"/>
                  </a:lnTo>
                  <a:lnTo>
                    <a:pt x="49403" y="864362"/>
                  </a:lnTo>
                  <a:lnTo>
                    <a:pt x="49657" y="856107"/>
                  </a:lnTo>
                  <a:lnTo>
                    <a:pt x="50673" y="850392"/>
                  </a:lnTo>
                  <a:lnTo>
                    <a:pt x="81026" y="713359"/>
                  </a:lnTo>
                  <a:lnTo>
                    <a:pt x="72009" y="713359"/>
                  </a:lnTo>
                  <a:lnTo>
                    <a:pt x="37465" y="714883"/>
                  </a:lnTo>
                  <a:lnTo>
                    <a:pt x="35687" y="723392"/>
                  </a:lnTo>
                  <a:lnTo>
                    <a:pt x="38989" y="723519"/>
                  </a:lnTo>
                  <a:lnTo>
                    <a:pt x="45974" y="724408"/>
                  </a:lnTo>
                  <a:lnTo>
                    <a:pt x="51943" y="736346"/>
                  </a:lnTo>
                  <a:lnTo>
                    <a:pt x="50927" y="742569"/>
                  </a:lnTo>
                  <a:lnTo>
                    <a:pt x="49022" y="751713"/>
                  </a:lnTo>
                  <a:lnTo>
                    <a:pt x="45110" y="767372"/>
                  </a:lnTo>
                  <a:lnTo>
                    <a:pt x="27178" y="847598"/>
                  </a:lnTo>
                  <a:lnTo>
                    <a:pt x="25908" y="856742"/>
                  </a:lnTo>
                  <a:lnTo>
                    <a:pt x="25654" y="860552"/>
                  </a:lnTo>
                  <a:lnTo>
                    <a:pt x="25654" y="867029"/>
                  </a:lnTo>
                  <a:lnTo>
                    <a:pt x="43434" y="886968"/>
                  </a:lnTo>
                  <a:lnTo>
                    <a:pt x="50165" y="886968"/>
                  </a:lnTo>
                  <a:lnTo>
                    <a:pt x="83058" y="867283"/>
                  </a:lnTo>
                  <a:lnTo>
                    <a:pt x="87249" y="862838"/>
                  </a:lnTo>
                  <a:close/>
                </a:path>
                <a:path w="432435" h="887095">
                  <a:moveTo>
                    <a:pt x="275717" y="828929"/>
                  </a:moveTo>
                  <a:lnTo>
                    <a:pt x="131064" y="828929"/>
                  </a:lnTo>
                  <a:lnTo>
                    <a:pt x="131064" y="848233"/>
                  </a:lnTo>
                  <a:lnTo>
                    <a:pt x="275717" y="848233"/>
                  </a:lnTo>
                  <a:lnTo>
                    <a:pt x="275717" y="828929"/>
                  </a:lnTo>
                  <a:close/>
                </a:path>
                <a:path w="432435" h="887095">
                  <a:moveTo>
                    <a:pt x="275717" y="774319"/>
                  </a:moveTo>
                  <a:lnTo>
                    <a:pt x="131064" y="774319"/>
                  </a:lnTo>
                  <a:lnTo>
                    <a:pt x="131064" y="793623"/>
                  </a:lnTo>
                  <a:lnTo>
                    <a:pt x="275717" y="793623"/>
                  </a:lnTo>
                  <a:lnTo>
                    <a:pt x="275717" y="774319"/>
                  </a:lnTo>
                  <a:close/>
                </a:path>
                <a:path w="432435" h="887095">
                  <a:moveTo>
                    <a:pt x="431927" y="546608"/>
                  </a:moveTo>
                  <a:lnTo>
                    <a:pt x="406400" y="546608"/>
                  </a:lnTo>
                  <a:lnTo>
                    <a:pt x="402463" y="568667"/>
                  </a:lnTo>
                  <a:lnTo>
                    <a:pt x="398145" y="586409"/>
                  </a:lnTo>
                  <a:lnTo>
                    <a:pt x="375539" y="619429"/>
                  </a:lnTo>
                  <a:lnTo>
                    <a:pt x="358140" y="622935"/>
                  </a:lnTo>
                  <a:lnTo>
                    <a:pt x="59563" y="622935"/>
                  </a:lnTo>
                  <a:lnTo>
                    <a:pt x="281178" y="322072"/>
                  </a:lnTo>
                  <a:lnTo>
                    <a:pt x="281178" y="301244"/>
                  </a:lnTo>
                  <a:lnTo>
                    <a:pt x="75819" y="22479"/>
                  </a:lnTo>
                  <a:lnTo>
                    <a:pt x="347472" y="22479"/>
                  </a:lnTo>
                  <a:lnTo>
                    <a:pt x="383921" y="43815"/>
                  </a:lnTo>
                  <a:lnTo>
                    <a:pt x="397421" y="84455"/>
                  </a:lnTo>
                  <a:lnTo>
                    <a:pt x="399923" y="101854"/>
                  </a:lnTo>
                  <a:lnTo>
                    <a:pt x="422656" y="101854"/>
                  </a:lnTo>
                  <a:lnTo>
                    <a:pt x="422656" y="0"/>
                  </a:lnTo>
                  <a:lnTo>
                    <a:pt x="6985" y="0"/>
                  </a:lnTo>
                  <a:lnTo>
                    <a:pt x="6985" y="16256"/>
                  </a:lnTo>
                  <a:lnTo>
                    <a:pt x="241046" y="328930"/>
                  </a:lnTo>
                  <a:lnTo>
                    <a:pt x="0" y="655828"/>
                  </a:lnTo>
                  <a:lnTo>
                    <a:pt x="0" y="672846"/>
                  </a:lnTo>
                  <a:lnTo>
                    <a:pt x="423164" y="672846"/>
                  </a:lnTo>
                  <a:lnTo>
                    <a:pt x="431927" y="54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1644" y="3301111"/>
              <a:ext cx="106425" cy="1616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09798" y="2700908"/>
              <a:ext cx="299085" cy="379095"/>
            </a:xfrm>
            <a:custGeom>
              <a:avLst/>
              <a:gdLst/>
              <a:ahLst/>
              <a:cxnLst/>
              <a:rect l="l" t="t" r="r" b="b"/>
              <a:pathLst>
                <a:path w="299085" h="379094">
                  <a:moveTo>
                    <a:pt x="195453" y="103759"/>
                  </a:moveTo>
                  <a:lnTo>
                    <a:pt x="194538" y="93522"/>
                  </a:lnTo>
                  <a:lnTo>
                    <a:pt x="191820" y="84518"/>
                  </a:lnTo>
                  <a:lnTo>
                    <a:pt x="187299" y="76758"/>
                  </a:lnTo>
                  <a:lnTo>
                    <a:pt x="182689" y="72009"/>
                  </a:lnTo>
                  <a:lnTo>
                    <a:pt x="180975" y="70231"/>
                  </a:lnTo>
                  <a:lnTo>
                    <a:pt x="172986" y="65074"/>
                  </a:lnTo>
                  <a:lnTo>
                    <a:pt x="166751" y="62649"/>
                  </a:lnTo>
                  <a:lnTo>
                    <a:pt x="166751" y="91948"/>
                  </a:lnTo>
                  <a:lnTo>
                    <a:pt x="166751" y="101473"/>
                  </a:lnTo>
                  <a:lnTo>
                    <a:pt x="153543" y="141668"/>
                  </a:lnTo>
                  <a:lnTo>
                    <a:pt x="118833" y="166090"/>
                  </a:lnTo>
                  <a:lnTo>
                    <a:pt x="101206" y="169418"/>
                  </a:lnTo>
                  <a:lnTo>
                    <a:pt x="98793" y="181737"/>
                  </a:lnTo>
                  <a:lnTo>
                    <a:pt x="134200" y="200240"/>
                  </a:lnTo>
                  <a:lnTo>
                    <a:pt x="140208" y="224663"/>
                  </a:lnTo>
                  <a:lnTo>
                    <a:pt x="139801" y="234569"/>
                  </a:lnTo>
                  <a:lnTo>
                    <a:pt x="125895" y="274866"/>
                  </a:lnTo>
                  <a:lnTo>
                    <a:pt x="90297" y="293878"/>
                  </a:lnTo>
                  <a:lnTo>
                    <a:pt x="83439" y="293878"/>
                  </a:lnTo>
                  <a:lnTo>
                    <a:pt x="77724" y="293116"/>
                  </a:lnTo>
                  <a:lnTo>
                    <a:pt x="68834" y="290068"/>
                  </a:lnTo>
                  <a:lnTo>
                    <a:pt x="65151" y="288163"/>
                  </a:lnTo>
                  <a:lnTo>
                    <a:pt x="62344" y="286004"/>
                  </a:lnTo>
                  <a:lnTo>
                    <a:pt x="59563" y="283972"/>
                  </a:lnTo>
                  <a:lnTo>
                    <a:pt x="57404" y="281813"/>
                  </a:lnTo>
                  <a:lnTo>
                    <a:pt x="55994" y="279654"/>
                  </a:lnTo>
                  <a:lnTo>
                    <a:pt x="54610" y="277368"/>
                  </a:lnTo>
                  <a:lnTo>
                    <a:pt x="53848" y="274866"/>
                  </a:lnTo>
                  <a:lnTo>
                    <a:pt x="53936" y="268986"/>
                  </a:lnTo>
                  <a:lnTo>
                    <a:pt x="54102" y="267589"/>
                  </a:lnTo>
                  <a:lnTo>
                    <a:pt x="54737" y="264922"/>
                  </a:lnTo>
                  <a:lnTo>
                    <a:pt x="78028" y="156883"/>
                  </a:lnTo>
                  <a:lnTo>
                    <a:pt x="88569" y="119672"/>
                  </a:lnTo>
                  <a:lnTo>
                    <a:pt x="109626" y="83908"/>
                  </a:lnTo>
                  <a:lnTo>
                    <a:pt x="138303" y="72009"/>
                  </a:lnTo>
                  <a:lnTo>
                    <a:pt x="147701" y="72009"/>
                  </a:lnTo>
                  <a:lnTo>
                    <a:pt x="154813" y="74549"/>
                  </a:lnTo>
                  <a:lnTo>
                    <a:pt x="159639" y="79629"/>
                  </a:lnTo>
                  <a:lnTo>
                    <a:pt x="164338" y="84709"/>
                  </a:lnTo>
                  <a:lnTo>
                    <a:pt x="166751" y="91948"/>
                  </a:lnTo>
                  <a:lnTo>
                    <a:pt x="166751" y="62649"/>
                  </a:lnTo>
                  <a:lnTo>
                    <a:pt x="163525" y="61379"/>
                  </a:lnTo>
                  <a:lnTo>
                    <a:pt x="152552" y="59169"/>
                  </a:lnTo>
                  <a:lnTo>
                    <a:pt x="140081" y="58420"/>
                  </a:lnTo>
                  <a:lnTo>
                    <a:pt x="128574" y="59118"/>
                  </a:lnTo>
                  <a:lnTo>
                    <a:pt x="90398" y="75425"/>
                  </a:lnTo>
                  <a:lnTo>
                    <a:pt x="63944" y="111201"/>
                  </a:lnTo>
                  <a:lnTo>
                    <a:pt x="50927" y="151257"/>
                  </a:lnTo>
                  <a:lnTo>
                    <a:pt x="0" y="378714"/>
                  </a:lnTo>
                  <a:lnTo>
                    <a:pt x="28067" y="378714"/>
                  </a:lnTo>
                  <a:lnTo>
                    <a:pt x="46469" y="297180"/>
                  </a:lnTo>
                  <a:lnTo>
                    <a:pt x="54343" y="300990"/>
                  </a:lnTo>
                  <a:lnTo>
                    <a:pt x="95123" y="307467"/>
                  </a:lnTo>
                  <a:lnTo>
                    <a:pt x="106133" y="306832"/>
                  </a:lnTo>
                  <a:lnTo>
                    <a:pt x="116535" y="304888"/>
                  </a:lnTo>
                  <a:lnTo>
                    <a:pt x="126276" y="301637"/>
                  </a:lnTo>
                  <a:lnTo>
                    <a:pt x="135128" y="297180"/>
                  </a:lnTo>
                  <a:lnTo>
                    <a:pt x="135382" y="297053"/>
                  </a:lnTo>
                  <a:lnTo>
                    <a:pt x="139941" y="293878"/>
                  </a:lnTo>
                  <a:lnTo>
                    <a:pt x="143535" y="291388"/>
                  </a:lnTo>
                  <a:lnTo>
                    <a:pt x="150685" y="284835"/>
                  </a:lnTo>
                  <a:lnTo>
                    <a:pt x="168592" y="250558"/>
                  </a:lnTo>
                  <a:lnTo>
                    <a:pt x="170815" y="230886"/>
                  </a:lnTo>
                  <a:lnTo>
                    <a:pt x="168262" y="212750"/>
                  </a:lnTo>
                  <a:lnTo>
                    <a:pt x="160604" y="197726"/>
                  </a:lnTo>
                  <a:lnTo>
                    <a:pt x="147828" y="185839"/>
                  </a:lnTo>
                  <a:lnTo>
                    <a:pt x="129921" y="177038"/>
                  </a:lnTo>
                  <a:lnTo>
                    <a:pt x="130302" y="175641"/>
                  </a:lnTo>
                  <a:lnTo>
                    <a:pt x="168770" y="156883"/>
                  </a:lnTo>
                  <a:lnTo>
                    <a:pt x="193040" y="122682"/>
                  </a:lnTo>
                  <a:lnTo>
                    <a:pt x="195364" y="110261"/>
                  </a:lnTo>
                  <a:lnTo>
                    <a:pt x="195453" y="103759"/>
                  </a:lnTo>
                  <a:close/>
                </a:path>
                <a:path w="299085" h="379094">
                  <a:moveTo>
                    <a:pt x="298704" y="149479"/>
                  </a:moveTo>
                  <a:lnTo>
                    <a:pt x="290576" y="141224"/>
                  </a:lnTo>
                  <a:lnTo>
                    <a:pt x="288036" y="144018"/>
                  </a:lnTo>
                  <a:lnTo>
                    <a:pt x="281559" y="150241"/>
                  </a:lnTo>
                  <a:lnTo>
                    <a:pt x="276352" y="154432"/>
                  </a:lnTo>
                  <a:lnTo>
                    <a:pt x="273304" y="155956"/>
                  </a:lnTo>
                  <a:lnTo>
                    <a:pt x="270256" y="156845"/>
                  </a:lnTo>
                  <a:lnTo>
                    <a:pt x="266065" y="156845"/>
                  </a:lnTo>
                  <a:lnTo>
                    <a:pt x="264033" y="156083"/>
                  </a:lnTo>
                  <a:lnTo>
                    <a:pt x="261493" y="153289"/>
                  </a:lnTo>
                  <a:lnTo>
                    <a:pt x="260858" y="151003"/>
                  </a:lnTo>
                  <a:lnTo>
                    <a:pt x="261112" y="142748"/>
                  </a:lnTo>
                  <a:lnTo>
                    <a:pt x="262128" y="137033"/>
                  </a:lnTo>
                  <a:lnTo>
                    <a:pt x="292481" y="0"/>
                  </a:lnTo>
                  <a:lnTo>
                    <a:pt x="283464" y="0"/>
                  </a:lnTo>
                  <a:lnTo>
                    <a:pt x="248920" y="1524"/>
                  </a:lnTo>
                  <a:lnTo>
                    <a:pt x="247142" y="10033"/>
                  </a:lnTo>
                  <a:lnTo>
                    <a:pt x="250444" y="10160"/>
                  </a:lnTo>
                  <a:lnTo>
                    <a:pt x="257429" y="11049"/>
                  </a:lnTo>
                  <a:lnTo>
                    <a:pt x="263398" y="22987"/>
                  </a:lnTo>
                  <a:lnTo>
                    <a:pt x="262382" y="29210"/>
                  </a:lnTo>
                  <a:lnTo>
                    <a:pt x="260477" y="38354"/>
                  </a:lnTo>
                  <a:lnTo>
                    <a:pt x="256565" y="54013"/>
                  </a:lnTo>
                  <a:lnTo>
                    <a:pt x="238633" y="134239"/>
                  </a:lnTo>
                  <a:lnTo>
                    <a:pt x="237363" y="143383"/>
                  </a:lnTo>
                  <a:lnTo>
                    <a:pt x="237109" y="147193"/>
                  </a:lnTo>
                  <a:lnTo>
                    <a:pt x="237109" y="153670"/>
                  </a:lnTo>
                  <a:lnTo>
                    <a:pt x="254889" y="173609"/>
                  </a:lnTo>
                  <a:lnTo>
                    <a:pt x="261620" y="173609"/>
                  </a:lnTo>
                  <a:lnTo>
                    <a:pt x="294513" y="153924"/>
                  </a:lnTo>
                  <a:lnTo>
                    <a:pt x="298704" y="149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2300" y="2600325"/>
              <a:ext cx="381000" cy="581025"/>
            </a:xfrm>
            <a:custGeom>
              <a:avLst/>
              <a:gdLst/>
              <a:ahLst/>
              <a:cxnLst/>
              <a:rect l="l" t="t" r="r" b="b"/>
              <a:pathLst>
                <a:path w="381000" h="581025">
                  <a:moveTo>
                    <a:pt x="0" y="581025"/>
                  </a:moveTo>
                  <a:lnTo>
                    <a:pt x="381000" y="581025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2923" y="2217349"/>
            <a:ext cx="195452" cy="10617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651250" y="2453189"/>
            <a:ext cx="895350" cy="619125"/>
            <a:chOff x="3648075" y="2590800"/>
            <a:chExt cx="895350" cy="6191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0272" y="2769488"/>
              <a:ext cx="216153" cy="2360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6906" y="2953638"/>
              <a:ext cx="236220" cy="1852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3130" y="2953638"/>
              <a:ext cx="231521" cy="1852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51731" y="2700909"/>
              <a:ext cx="61594" cy="173990"/>
            </a:xfrm>
            <a:custGeom>
              <a:avLst/>
              <a:gdLst/>
              <a:ahLst/>
              <a:cxnLst/>
              <a:rect l="l" t="t" r="r" b="b"/>
              <a:pathLst>
                <a:path w="61595" h="173989">
                  <a:moveTo>
                    <a:pt x="55371" y="0"/>
                  </a:moveTo>
                  <a:lnTo>
                    <a:pt x="46354" y="0"/>
                  </a:lnTo>
                  <a:lnTo>
                    <a:pt x="11810" y="1524"/>
                  </a:lnTo>
                  <a:lnTo>
                    <a:pt x="10032" y="10032"/>
                  </a:lnTo>
                  <a:lnTo>
                    <a:pt x="13334" y="10160"/>
                  </a:lnTo>
                  <a:lnTo>
                    <a:pt x="20319" y="11049"/>
                  </a:lnTo>
                  <a:lnTo>
                    <a:pt x="26288" y="22987"/>
                  </a:lnTo>
                  <a:lnTo>
                    <a:pt x="25272" y="29210"/>
                  </a:lnTo>
                  <a:lnTo>
                    <a:pt x="23367" y="38353"/>
                  </a:lnTo>
                  <a:lnTo>
                    <a:pt x="19462" y="54006"/>
                  </a:lnTo>
                  <a:lnTo>
                    <a:pt x="1523" y="134238"/>
                  </a:lnTo>
                  <a:lnTo>
                    <a:pt x="253" y="143382"/>
                  </a:lnTo>
                  <a:lnTo>
                    <a:pt x="0" y="147192"/>
                  </a:lnTo>
                  <a:lnTo>
                    <a:pt x="0" y="153669"/>
                  </a:lnTo>
                  <a:lnTo>
                    <a:pt x="17779" y="173608"/>
                  </a:lnTo>
                  <a:lnTo>
                    <a:pt x="24510" y="173608"/>
                  </a:lnTo>
                  <a:lnTo>
                    <a:pt x="57403" y="153924"/>
                  </a:lnTo>
                  <a:lnTo>
                    <a:pt x="61594" y="149478"/>
                  </a:lnTo>
                  <a:lnTo>
                    <a:pt x="53466" y="141224"/>
                  </a:lnTo>
                  <a:lnTo>
                    <a:pt x="50926" y="144017"/>
                  </a:lnTo>
                  <a:lnTo>
                    <a:pt x="44450" y="150240"/>
                  </a:lnTo>
                  <a:lnTo>
                    <a:pt x="39242" y="154431"/>
                  </a:lnTo>
                  <a:lnTo>
                    <a:pt x="36194" y="155955"/>
                  </a:lnTo>
                  <a:lnTo>
                    <a:pt x="33146" y="156844"/>
                  </a:lnTo>
                  <a:lnTo>
                    <a:pt x="28955" y="156844"/>
                  </a:lnTo>
                  <a:lnTo>
                    <a:pt x="26923" y="156082"/>
                  </a:lnTo>
                  <a:lnTo>
                    <a:pt x="24383" y="153288"/>
                  </a:lnTo>
                  <a:lnTo>
                    <a:pt x="23748" y="151002"/>
                  </a:lnTo>
                  <a:lnTo>
                    <a:pt x="24002" y="142748"/>
                  </a:lnTo>
                  <a:lnTo>
                    <a:pt x="25018" y="137032"/>
                  </a:lnTo>
                  <a:lnTo>
                    <a:pt x="55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67125" y="2609850"/>
              <a:ext cx="857250" cy="581025"/>
            </a:xfrm>
            <a:custGeom>
              <a:avLst/>
              <a:gdLst/>
              <a:ahLst/>
              <a:cxnLst/>
              <a:rect l="l" t="t" r="r" b="b"/>
              <a:pathLst>
                <a:path w="857250" h="581025">
                  <a:moveTo>
                    <a:pt x="0" y="581025"/>
                  </a:moveTo>
                  <a:lnTo>
                    <a:pt x="857250" y="581025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6737" y="1005738"/>
            <a:ext cx="8010525" cy="30746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87350" indent="-324485">
              <a:lnSpc>
                <a:spcPct val="100000"/>
              </a:lnSpc>
              <a:spcBef>
                <a:spcPts val="103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Katz</a:t>
            </a:r>
            <a:r>
              <a:rPr sz="3200" b="1" spc="-8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index</a:t>
            </a:r>
            <a:r>
              <a:rPr sz="3200" b="1" spc="-12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𝑣</a:t>
            </a:r>
            <a:r>
              <a:rPr sz="3450" baseline="-16908" dirty="0">
                <a:latin typeface="Cambria Math"/>
                <a:cs typeface="Cambria Math"/>
              </a:rPr>
              <a:t>1</a:t>
            </a:r>
            <a:r>
              <a:rPr sz="3450" spc="555" baseline="-16908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𝑣</a:t>
            </a:r>
            <a:r>
              <a:rPr sz="3450" baseline="-16908" dirty="0">
                <a:latin typeface="Cambria Math"/>
                <a:cs typeface="Cambria Math"/>
              </a:rPr>
              <a:t>2</a:t>
            </a:r>
            <a:r>
              <a:rPr sz="3450" spc="555" baseline="-16908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calculated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1195070">
              <a:lnSpc>
                <a:spcPct val="100000"/>
              </a:lnSpc>
              <a:spcBef>
                <a:spcPts val="685"/>
              </a:spcBef>
            </a:pPr>
            <a:r>
              <a:rPr sz="2400" b="1" dirty="0">
                <a:latin typeface="Arial"/>
                <a:cs typeface="Arial"/>
              </a:rPr>
              <a:t>Sum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over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i="1" dirty="0">
                <a:highlight>
                  <a:srgbClr val="FFFF00"/>
                </a:highlight>
                <a:latin typeface="Arial"/>
                <a:cs typeface="Arial"/>
              </a:rPr>
              <a:t>all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walk</a:t>
            </a:r>
            <a:r>
              <a:rPr sz="2400" b="1" i="1" spc="-8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lengths</a:t>
            </a:r>
            <a:endParaRPr sz="2400">
              <a:latin typeface="Arial"/>
              <a:cs typeface="Arial"/>
            </a:endParaRPr>
          </a:p>
          <a:p>
            <a:pPr marL="4199890">
              <a:lnSpc>
                <a:spcPts val="2865"/>
              </a:lnSpc>
              <a:spcBef>
                <a:spcPts val="735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#walks</a:t>
            </a:r>
            <a:r>
              <a:rPr sz="24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length</a:t>
            </a:r>
            <a:r>
              <a:rPr sz="24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8000"/>
                </a:solidFill>
                <a:latin typeface="Cambria Math"/>
                <a:cs typeface="Cambria Math"/>
              </a:rPr>
              <a:t>𝑙</a:t>
            </a:r>
            <a:endParaRPr sz="2400">
              <a:latin typeface="Cambria Math"/>
              <a:cs typeface="Cambria Math"/>
            </a:endParaRPr>
          </a:p>
          <a:p>
            <a:pPr marL="4199890">
              <a:lnSpc>
                <a:spcPts val="2865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between</a:t>
            </a:r>
            <a:r>
              <a:rPr sz="2400" spc="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𝑣</a:t>
            </a:r>
            <a:r>
              <a:rPr sz="2550" baseline="-17973" dirty="0">
                <a:solidFill>
                  <a:srgbClr val="008000"/>
                </a:solidFill>
                <a:latin typeface="Cambria Math"/>
                <a:cs typeface="Cambria Math"/>
              </a:rPr>
              <a:t>1</a:t>
            </a:r>
            <a:r>
              <a:rPr sz="2550" spc="172" baseline="-17973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orbel"/>
                <a:cs typeface="Corbel"/>
              </a:rPr>
              <a:t>and</a:t>
            </a:r>
            <a:r>
              <a:rPr sz="2400" spc="-105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008000"/>
                </a:solidFill>
                <a:latin typeface="Cambria Math"/>
                <a:cs typeface="Cambria Math"/>
              </a:rPr>
              <a:t>𝑣</a:t>
            </a:r>
            <a:r>
              <a:rPr sz="2550" spc="-37" baseline="-17973" dirty="0">
                <a:solidFill>
                  <a:srgbClr val="008000"/>
                </a:solidFill>
                <a:latin typeface="Cambria Math"/>
                <a:cs typeface="Cambria Math"/>
              </a:rPr>
              <a:t>2</a:t>
            </a:r>
            <a:endParaRPr sz="2550" baseline="-17973">
              <a:latin typeface="Cambria Math"/>
              <a:cs typeface="Cambria Math"/>
            </a:endParaRPr>
          </a:p>
          <a:p>
            <a:pPr marL="2694940">
              <a:lnSpc>
                <a:spcPct val="100000"/>
              </a:lnSpc>
              <a:spcBef>
                <a:spcPts val="1390"/>
              </a:spcBef>
            </a:pP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2400" spc="13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&lt;</a:t>
            </a:r>
            <a:r>
              <a:rPr sz="2400" spc="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𝛽</a:t>
            </a:r>
            <a:r>
              <a:rPr sz="2400" spc="229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&lt;</a:t>
            </a:r>
            <a:r>
              <a:rPr sz="24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discount</a:t>
            </a:r>
            <a:r>
              <a:rPr sz="2400" spc="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factor</a:t>
            </a:r>
            <a:endParaRPr sz="2400">
              <a:latin typeface="Arial"/>
              <a:cs typeface="Arial"/>
            </a:endParaRPr>
          </a:p>
          <a:p>
            <a:pPr marL="387350" indent="-324485">
              <a:lnSpc>
                <a:spcPct val="100000"/>
              </a:lnSpc>
              <a:spcBef>
                <a:spcPts val="108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200" dirty="0">
                <a:latin typeface="Calibri"/>
                <a:cs typeface="Calibri"/>
              </a:rPr>
              <a:t>Katz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index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matrix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computed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closed-</a:t>
            </a:r>
            <a:r>
              <a:rPr sz="3200" spc="-10" dirty="0">
                <a:latin typeface="Calibri"/>
                <a:cs typeface="Calibri"/>
              </a:rPr>
              <a:t>form: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2578" y="4630985"/>
            <a:ext cx="192201" cy="24041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540891" y="4792274"/>
            <a:ext cx="212090" cy="22860"/>
          </a:xfrm>
          <a:custGeom>
            <a:avLst/>
            <a:gdLst/>
            <a:ahLst/>
            <a:cxnLst/>
            <a:rect l="l" t="t" r="r" b="b"/>
            <a:pathLst>
              <a:path w="212089" h="22860">
                <a:moveTo>
                  <a:pt x="212090" y="0"/>
                </a:moveTo>
                <a:lnTo>
                  <a:pt x="0" y="0"/>
                </a:lnTo>
                <a:lnTo>
                  <a:pt x="0" y="22859"/>
                </a:lnTo>
                <a:lnTo>
                  <a:pt x="212090" y="22859"/>
                </a:lnTo>
                <a:lnTo>
                  <a:pt x="212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0891" y="4720773"/>
            <a:ext cx="212090" cy="23495"/>
          </a:xfrm>
          <a:custGeom>
            <a:avLst/>
            <a:gdLst/>
            <a:ahLst/>
            <a:cxnLst/>
            <a:rect l="l" t="t" r="r" b="b"/>
            <a:pathLst>
              <a:path w="212089" h="23495">
                <a:moveTo>
                  <a:pt x="212090" y="0"/>
                </a:moveTo>
                <a:lnTo>
                  <a:pt x="0" y="0"/>
                </a:lnTo>
                <a:lnTo>
                  <a:pt x="0" y="22987"/>
                </a:lnTo>
                <a:lnTo>
                  <a:pt x="212090" y="22987"/>
                </a:lnTo>
                <a:lnTo>
                  <a:pt x="212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881758" y="4441119"/>
            <a:ext cx="432434" cy="887094"/>
            <a:chOff x="1878583" y="4578730"/>
            <a:chExt cx="432434" cy="887094"/>
          </a:xfrm>
        </p:grpSpPr>
        <p:sp>
          <p:nvSpPr>
            <p:cNvPr id="25" name="object 25"/>
            <p:cNvSpPr/>
            <p:nvPr/>
          </p:nvSpPr>
          <p:spPr>
            <a:xfrm>
              <a:off x="1878584" y="4578730"/>
              <a:ext cx="432434" cy="887094"/>
            </a:xfrm>
            <a:custGeom>
              <a:avLst/>
              <a:gdLst/>
              <a:ahLst/>
              <a:cxnLst/>
              <a:rect l="l" t="t" r="r" b="b"/>
              <a:pathLst>
                <a:path w="432435" h="887095">
                  <a:moveTo>
                    <a:pt x="83058" y="707136"/>
                  </a:moveTo>
                  <a:lnTo>
                    <a:pt x="58039" y="707136"/>
                  </a:lnTo>
                  <a:lnTo>
                    <a:pt x="52070" y="734187"/>
                  </a:lnTo>
                  <a:lnTo>
                    <a:pt x="76962" y="734187"/>
                  </a:lnTo>
                  <a:lnTo>
                    <a:pt x="83058" y="707136"/>
                  </a:lnTo>
                  <a:close/>
                </a:path>
                <a:path w="432435" h="887095">
                  <a:moveTo>
                    <a:pt x="87884" y="862838"/>
                  </a:moveTo>
                  <a:lnTo>
                    <a:pt x="79375" y="854583"/>
                  </a:lnTo>
                  <a:lnTo>
                    <a:pt x="76835" y="857377"/>
                  </a:lnTo>
                  <a:lnTo>
                    <a:pt x="72517" y="861695"/>
                  </a:lnTo>
                  <a:lnTo>
                    <a:pt x="70485" y="863600"/>
                  </a:lnTo>
                  <a:lnTo>
                    <a:pt x="68580" y="865251"/>
                  </a:lnTo>
                  <a:lnTo>
                    <a:pt x="66802" y="866521"/>
                  </a:lnTo>
                  <a:lnTo>
                    <a:pt x="65151" y="867791"/>
                  </a:lnTo>
                  <a:lnTo>
                    <a:pt x="63500" y="868680"/>
                  </a:lnTo>
                  <a:lnTo>
                    <a:pt x="61976" y="869315"/>
                  </a:lnTo>
                  <a:lnTo>
                    <a:pt x="60452" y="869823"/>
                  </a:lnTo>
                  <a:lnTo>
                    <a:pt x="58928" y="870204"/>
                  </a:lnTo>
                  <a:lnTo>
                    <a:pt x="54864" y="870204"/>
                  </a:lnTo>
                  <a:lnTo>
                    <a:pt x="52959" y="869442"/>
                  </a:lnTo>
                  <a:lnTo>
                    <a:pt x="51689" y="868045"/>
                  </a:lnTo>
                  <a:lnTo>
                    <a:pt x="50292" y="866648"/>
                  </a:lnTo>
                  <a:lnTo>
                    <a:pt x="49657" y="864235"/>
                  </a:lnTo>
                  <a:lnTo>
                    <a:pt x="49657" y="858774"/>
                  </a:lnTo>
                  <a:lnTo>
                    <a:pt x="49911" y="856107"/>
                  </a:lnTo>
                  <a:lnTo>
                    <a:pt x="50419" y="853186"/>
                  </a:lnTo>
                  <a:lnTo>
                    <a:pt x="50800" y="850265"/>
                  </a:lnTo>
                  <a:lnTo>
                    <a:pt x="52832" y="841375"/>
                  </a:lnTo>
                  <a:lnTo>
                    <a:pt x="71374" y="757809"/>
                  </a:lnTo>
                  <a:lnTo>
                    <a:pt x="65278" y="757809"/>
                  </a:lnTo>
                  <a:lnTo>
                    <a:pt x="28829" y="759206"/>
                  </a:lnTo>
                  <a:lnTo>
                    <a:pt x="27305" y="767715"/>
                  </a:lnTo>
                  <a:lnTo>
                    <a:pt x="32766" y="767842"/>
                  </a:lnTo>
                  <a:lnTo>
                    <a:pt x="36576" y="768731"/>
                  </a:lnTo>
                  <a:lnTo>
                    <a:pt x="38735" y="770255"/>
                  </a:lnTo>
                  <a:lnTo>
                    <a:pt x="40894" y="771652"/>
                  </a:lnTo>
                  <a:lnTo>
                    <a:pt x="42037" y="774065"/>
                  </a:lnTo>
                  <a:lnTo>
                    <a:pt x="42164" y="777367"/>
                  </a:lnTo>
                  <a:lnTo>
                    <a:pt x="42164" y="779653"/>
                  </a:lnTo>
                  <a:lnTo>
                    <a:pt x="41910" y="781050"/>
                  </a:lnTo>
                  <a:lnTo>
                    <a:pt x="41529" y="784987"/>
                  </a:lnTo>
                  <a:lnTo>
                    <a:pt x="40767" y="789305"/>
                  </a:lnTo>
                  <a:lnTo>
                    <a:pt x="39878" y="794131"/>
                  </a:lnTo>
                  <a:lnTo>
                    <a:pt x="38862" y="798957"/>
                  </a:lnTo>
                  <a:lnTo>
                    <a:pt x="37846" y="803910"/>
                  </a:lnTo>
                  <a:lnTo>
                    <a:pt x="35306" y="814324"/>
                  </a:lnTo>
                  <a:lnTo>
                    <a:pt x="34163" y="819531"/>
                  </a:lnTo>
                  <a:lnTo>
                    <a:pt x="32893" y="824865"/>
                  </a:lnTo>
                  <a:lnTo>
                    <a:pt x="31623" y="830072"/>
                  </a:lnTo>
                  <a:lnTo>
                    <a:pt x="30480" y="835152"/>
                  </a:lnTo>
                  <a:lnTo>
                    <a:pt x="29464" y="839978"/>
                  </a:lnTo>
                  <a:lnTo>
                    <a:pt x="28321" y="844804"/>
                  </a:lnTo>
                  <a:lnTo>
                    <a:pt x="27559" y="849249"/>
                  </a:lnTo>
                  <a:lnTo>
                    <a:pt x="26797" y="853313"/>
                  </a:lnTo>
                  <a:lnTo>
                    <a:pt x="26162" y="857377"/>
                  </a:lnTo>
                  <a:lnTo>
                    <a:pt x="25781" y="860806"/>
                  </a:lnTo>
                  <a:lnTo>
                    <a:pt x="25819" y="867283"/>
                  </a:lnTo>
                  <a:lnTo>
                    <a:pt x="26289" y="870204"/>
                  </a:lnTo>
                  <a:lnTo>
                    <a:pt x="27305" y="872998"/>
                  </a:lnTo>
                  <a:lnTo>
                    <a:pt x="28321" y="875919"/>
                  </a:lnTo>
                  <a:lnTo>
                    <a:pt x="29718" y="878332"/>
                  </a:lnTo>
                  <a:lnTo>
                    <a:pt x="31623" y="880364"/>
                  </a:lnTo>
                  <a:lnTo>
                    <a:pt x="33401" y="882396"/>
                  </a:lnTo>
                  <a:lnTo>
                    <a:pt x="35687" y="884047"/>
                  </a:lnTo>
                  <a:lnTo>
                    <a:pt x="40767" y="886333"/>
                  </a:lnTo>
                  <a:lnTo>
                    <a:pt x="43561" y="886968"/>
                  </a:lnTo>
                  <a:lnTo>
                    <a:pt x="50292" y="886968"/>
                  </a:lnTo>
                  <a:lnTo>
                    <a:pt x="53467" y="886587"/>
                  </a:lnTo>
                  <a:lnTo>
                    <a:pt x="56515" y="885698"/>
                  </a:lnTo>
                  <a:lnTo>
                    <a:pt x="59563" y="884936"/>
                  </a:lnTo>
                  <a:lnTo>
                    <a:pt x="80441" y="870204"/>
                  </a:lnTo>
                  <a:lnTo>
                    <a:pt x="83566" y="867283"/>
                  </a:lnTo>
                  <a:lnTo>
                    <a:pt x="87884" y="862838"/>
                  </a:lnTo>
                  <a:close/>
                </a:path>
                <a:path w="432435" h="887095">
                  <a:moveTo>
                    <a:pt x="275590" y="828929"/>
                  </a:moveTo>
                  <a:lnTo>
                    <a:pt x="130937" y="828929"/>
                  </a:lnTo>
                  <a:lnTo>
                    <a:pt x="130937" y="848233"/>
                  </a:lnTo>
                  <a:lnTo>
                    <a:pt x="275590" y="848233"/>
                  </a:lnTo>
                  <a:lnTo>
                    <a:pt x="275590" y="828929"/>
                  </a:lnTo>
                  <a:close/>
                </a:path>
                <a:path w="432435" h="887095">
                  <a:moveTo>
                    <a:pt x="275590" y="774319"/>
                  </a:moveTo>
                  <a:lnTo>
                    <a:pt x="130937" y="774319"/>
                  </a:lnTo>
                  <a:lnTo>
                    <a:pt x="130937" y="793496"/>
                  </a:lnTo>
                  <a:lnTo>
                    <a:pt x="275590" y="793496"/>
                  </a:lnTo>
                  <a:lnTo>
                    <a:pt x="275590" y="774319"/>
                  </a:lnTo>
                  <a:close/>
                </a:path>
                <a:path w="432435" h="887095">
                  <a:moveTo>
                    <a:pt x="431927" y="546608"/>
                  </a:moveTo>
                  <a:lnTo>
                    <a:pt x="406400" y="546608"/>
                  </a:lnTo>
                  <a:lnTo>
                    <a:pt x="402412" y="568667"/>
                  </a:lnTo>
                  <a:lnTo>
                    <a:pt x="398094" y="586409"/>
                  </a:lnTo>
                  <a:lnTo>
                    <a:pt x="375513" y="619429"/>
                  </a:lnTo>
                  <a:lnTo>
                    <a:pt x="358013" y="622947"/>
                  </a:lnTo>
                  <a:lnTo>
                    <a:pt x="59436" y="622947"/>
                  </a:lnTo>
                  <a:lnTo>
                    <a:pt x="281178" y="322072"/>
                  </a:lnTo>
                  <a:lnTo>
                    <a:pt x="281178" y="301244"/>
                  </a:lnTo>
                  <a:lnTo>
                    <a:pt x="75819" y="22479"/>
                  </a:lnTo>
                  <a:lnTo>
                    <a:pt x="347345" y="22479"/>
                  </a:lnTo>
                  <a:lnTo>
                    <a:pt x="383794" y="43815"/>
                  </a:lnTo>
                  <a:lnTo>
                    <a:pt x="397357" y="84455"/>
                  </a:lnTo>
                  <a:lnTo>
                    <a:pt x="399796" y="101854"/>
                  </a:lnTo>
                  <a:lnTo>
                    <a:pt x="422529" y="101854"/>
                  </a:lnTo>
                  <a:lnTo>
                    <a:pt x="422529" y="0"/>
                  </a:lnTo>
                  <a:lnTo>
                    <a:pt x="6985" y="0"/>
                  </a:lnTo>
                  <a:lnTo>
                    <a:pt x="6985" y="16256"/>
                  </a:lnTo>
                  <a:lnTo>
                    <a:pt x="241046" y="328930"/>
                  </a:lnTo>
                  <a:lnTo>
                    <a:pt x="0" y="655701"/>
                  </a:lnTo>
                  <a:lnTo>
                    <a:pt x="0" y="672846"/>
                  </a:lnTo>
                  <a:lnTo>
                    <a:pt x="423037" y="672846"/>
                  </a:lnTo>
                  <a:lnTo>
                    <a:pt x="431927" y="54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1798" y="5301741"/>
              <a:ext cx="106552" cy="161671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13076" y="4217980"/>
            <a:ext cx="195580" cy="10617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413254" y="4557705"/>
            <a:ext cx="652145" cy="385445"/>
            <a:chOff x="2410079" y="4695316"/>
            <a:chExt cx="652145" cy="385445"/>
          </a:xfrm>
        </p:grpSpPr>
        <p:sp>
          <p:nvSpPr>
            <p:cNvPr id="29" name="object 29"/>
            <p:cNvSpPr/>
            <p:nvPr/>
          </p:nvSpPr>
          <p:spPr>
            <a:xfrm>
              <a:off x="2410079" y="4695316"/>
              <a:ext cx="299720" cy="385445"/>
            </a:xfrm>
            <a:custGeom>
              <a:avLst/>
              <a:gdLst/>
              <a:ahLst/>
              <a:cxnLst/>
              <a:rect l="l" t="t" r="r" b="b"/>
              <a:pathLst>
                <a:path w="299719" h="385445">
                  <a:moveTo>
                    <a:pt x="195453" y="109982"/>
                  </a:moveTo>
                  <a:lnTo>
                    <a:pt x="194538" y="99745"/>
                  </a:lnTo>
                  <a:lnTo>
                    <a:pt x="191833" y="90754"/>
                  </a:lnTo>
                  <a:lnTo>
                    <a:pt x="187299" y="82981"/>
                  </a:lnTo>
                  <a:lnTo>
                    <a:pt x="182689" y="78232"/>
                  </a:lnTo>
                  <a:lnTo>
                    <a:pt x="180975" y="76454"/>
                  </a:lnTo>
                  <a:lnTo>
                    <a:pt x="172986" y="71297"/>
                  </a:lnTo>
                  <a:lnTo>
                    <a:pt x="166751" y="68872"/>
                  </a:lnTo>
                  <a:lnTo>
                    <a:pt x="166751" y="98171"/>
                  </a:lnTo>
                  <a:lnTo>
                    <a:pt x="166751" y="107696"/>
                  </a:lnTo>
                  <a:lnTo>
                    <a:pt x="153543" y="147866"/>
                  </a:lnTo>
                  <a:lnTo>
                    <a:pt x="118821" y="172313"/>
                  </a:lnTo>
                  <a:lnTo>
                    <a:pt x="101092" y="175641"/>
                  </a:lnTo>
                  <a:lnTo>
                    <a:pt x="98679" y="187833"/>
                  </a:lnTo>
                  <a:lnTo>
                    <a:pt x="134150" y="206463"/>
                  </a:lnTo>
                  <a:lnTo>
                    <a:pt x="140208" y="230886"/>
                  </a:lnTo>
                  <a:lnTo>
                    <a:pt x="139788" y="240792"/>
                  </a:lnTo>
                  <a:lnTo>
                    <a:pt x="125882" y="281089"/>
                  </a:lnTo>
                  <a:lnTo>
                    <a:pt x="90297" y="300101"/>
                  </a:lnTo>
                  <a:lnTo>
                    <a:pt x="83439" y="300101"/>
                  </a:lnTo>
                  <a:lnTo>
                    <a:pt x="62357" y="292227"/>
                  </a:lnTo>
                  <a:lnTo>
                    <a:pt x="59563" y="290195"/>
                  </a:lnTo>
                  <a:lnTo>
                    <a:pt x="57404" y="288036"/>
                  </a:lnTo>
                  <a:lnTo>
                    <a:pt x="56007" y="285750"/>
                  </a:lnTo>
                  <a:lnTo>
                    <a:pt x="54483" y="283591"/>
                  </a:lnTo>
                  <a:lnTo>
                    <a:pt x="53848" y="281089"/>
                  </a:lnTo>
                  <a:lnTo>
                    <a:pt x="53949" y="275082"/>
                  </a:lnTo>
                  <a:lnTo>
                    <a:pt x="54102" y="273812"/>
                  </a:lnTo>
                  <a:lnTo>
                    <a:pt x="77901" y="163106"/>
                  </a:lnTo>
                  <a:lnTo>
                    <a:pt x="88519" y="125895"/>
                  </a:lnTo>
                  <a:lnTo>
                    <a:pt x="109613" y="90131"/>
                  </a:lnTo>
                  <a:lnTo>
                    <a:pt x="138303" y="78232"/>
                  </a:lnTo>
                  <a:lnTo>
                    <a:pt x="147701" y="78232"/>
                  </a:lnTo>
                  <a:lnTo>
                    <a:pt x="154813" y="80772"/>
                  </a:lnTo>
                  <a:lnTo>
                    <a:pt x="159512" y="85852"/>
                  </a:lnTo>
                  <a:lnTo>
                    <a:pt x="164338" y="90932"/>
                  </a:lnTo>
                  <a:lnTo>
                    <a:pt x="166751" y="98171"/>
                  </a:lnTo>
                  <a:lnTo>
                    <a:pt x="166751" y="68872"/>
                  </a:lnTo>
                  <a:lnTo>
                    <a:pt x="163525" y="67602"/>
                  </a:lnTo>
                  <a:lnTo>
                    <a:pt x="152552" y="65392"/>
                  </a:lnTo>
                  <a:lnTo>
                    <a:pt x="140081" y="64643"/>
                  </a:lnTo>
                  <a:lnTo>
                    <a:pt x="128549" y="65341"/>
                  </a:lnTo>
                  <a:lnTo>
                    <a:pt x="90271" y="81648"/>
                  </a:lnTo>
                  <a:lnTo>
                    <a:pt x="63944" y="117424"/>
                  </a:lnTo>
                  <a:lnTo>
                    <a:pt x="50927" y="157480"/>
                  </a:lnTo>
                  <a:lnTo>
                    <a:pt x="0" y="384937"/>
                  </a:lnTo>
                  <a:lnTo>
                    <a:pt x="27940" y="384937"/>
                  </a:lnTo>
                  <a:lnTo>
                    <a:pt x="46355" y="303403"/>
                  </a:lnTo>
                  <a:lnTo>
                    <a:pt x="54356" y="307086"/>
                  </a:lnTo>
                  <a:lnTo>
                    <a:pt x="95123" y="313690"/>
                  </a:lnTo>
                  <a:lnTo>
                    <a:pt x="106133" y="313055"/>
                  </a:lnTo>
                  <a:lnTo>
                    <a:pt x="116522" y="311111"/>
                  </a:lnTo>
                  <a:lnTo>
                    <a:pt x="126225" y="307860"/>
                  </a:lnTo>
                  <a:lnTo>
                    <a:pt x="135001" y="303403"/>
                  </a:lnTo>
                  <a:lnTo>
                    <a:pt x="135255" y="303276"/>
                  </a:lnTo>
                  <a:lnTo>
                    <a:pt x="139852" y="300101"/>
                  </a:lnTo>
                  <a:lnTo>
                    <a:pt x="143484" y="297611"/>
                  </a:lnTo>
                  <a:lnTo>
                    <a:pt x="150660" y="291045"/>
                  </a:lnTo>
                  <a:lnTo>
                    <a:pt x="168541" y="256768"/>
                  </a:lnTo>
                  <a:lnTo>
                    <a:pt x="170815" y="237109"/>
                  </a:lnTo>
                  <a:lnTo>
                    <a:pt x="168262" y="218973"/>
                  </a:lnTo>
                  <a:lnTo>
                    <a:pt x="160604" y="203949"/>
                  </a:lnTo>
                  <a:lnTo>
                    <a:pt x="147828" y="192062"/>
                  </a:lnTo>
                  <a:lnTo>
                    <a:pt x="129921" y="183261"/>
                  </a:lnTo>
                  <a:lnTo>
                    <a:pt x="130175" y="181864"/>
                  </a:lnTo>
                  <a:lnTo>
                    <a:pt x="168643" y="163106"/>
                  </a:lnTo>
                  <a:lnTo>
                    <a:pt x="192913" y="128905"/>
                  </a:lnTo>
                  <a:lnTo>
                    <a:pt x="194564" y="122174"/>
                  </a:lnTo>
                  <a:lnTo>
                    <a:pt x="195351" y="116484"/>
                  </a:lnTo>
                  <a:lnTo>
                    <a:pt x="195453" y="109982"/>
                  </a:lnTo>
                  <a:close/>
                </a:path>
                <a:path w="299719" h="385445">
                  <a:moveTo>
                    <a:pt x="294513" y="0"/>
                  </a:moveTo>
                  <a:lnTo>
                    <a:pt x="269494" y="0"/>
                  </a:lnTo>
                  <a:lnTo>
                    <a:pt x="263525" y="27051"/>
                  </a:lnTo>
                  <a:lnTo>
                    <a:pt x="288417" y="27051"/>
                  </a:lnTo>
                  <a:lnTo>
                    <a:pt x="294513" y="0"/>
                  </a:lnTo>
                  <a:close/>
                </a:path>
                <a:path w="299719" h="385445">
                  <a:moveTo>
                    <a:pt x="299339" y="155702"/>
                  </a:moveTo>
                  <a:lnTo>
                    <a:pt x="290830" y="147447"/>
                  </a:lnTo>
                  <a:lnTo>
                    <a:pt x="288290" y="150241"/>
                  </a:lnTo>
                  <a:lnTo>
                    <a:pt x="283972" y="154559"/>
                  </a:lnTo>
                  <a:lnTo>
                    <a:pt x="281940" y="156464"/>
                  </a:lnTo>
                  <a:lnTo>
                    <a:pt x="280035" y="158115"/>
                  </a:lnTo>
                  <a:lnTo>
                    <a:pt x="278257" y="159385"/>
                  </a:lnTo>
                  <a:lnTo>
                    <a:pt x="276606" y="160655"/>
                  </a:lnTo>
                  <a:lnTo>
                    <a:pt x="274955" y="161544"/>
                  </a:lnTo>
                  <a:lnTo>
                    <a:pt x="273431" y="162179"/>
                  </a:lnTo>
                  <a:lnTo>
                    <a:pt x="271907" y="162687"/>
                  </a:lnTo>
                  <a:lnTo>
                    <a:pt x="270383" y="163068"/>
                  </a:lnTo>
                  <a:lnTo>
                    <a:pt x="266319" y="163068"/>
                  </a:lnTo>
                  <a:lnTo>
                    <a:pt x="264414" y="162306"/>
                  </a:lnTo>
                  <a:lnTo>
                    <a:pt x="263144" y="160909"/>
                  </a:lnTo>
                  <a:lnTo>
                    <a:pt x="261747" y="159512"/>
                  </a:lnTo>
                  <a:lnTo>
                    <a:pt x="261112" y="157099"/>
                  </a:lnTo>
                  <a:lnTo>
                    <a:pt x="261112" y="151638"/>
                  </a:lnTo>
                  <a:lnTo>
                    <a:pt x="261366" y="148971"/>
                  </a:lnTo>
                  <a:lnTo>
                    <a:pt x="261874" y="146050"/>
                  </a:lnTo>
                  <a:lnTo>
                    <a:pt x="262255" y="143129"/>
                  </a:lnTo>
                  <a:lnTo>
                    <a:pt x="264287" y="134239"/>
                  </a:lnTo>
                  <a:lnTo>
                    <a:pt x="282829" y="50673"/>
                  </a:lnTo>
                  <a:lnTo>
                    <a:pt x="276733" y="50673"/>
                  </a:lnTo>
                  <a:lnTo>
                    <a:pt x="240284" y="52070"/>
                  </a:lnTo>
                  <a:lnTo>
                    <a:pt x="238760" y="60579"/>
                  </a:lnTo>
                  <a:lnTo>
                    <a:pt x="244221" y="60706"/>
                  </a:lnTo>
                  <a:lnTo>
                    <a:pt x="248031" y="61595"/>
                  </a:lnTo>
                  <a:lnTo>
                    <a:pt x="250190" y="63119"/>
                  </a:lnTo>
                  <a:lnTo>
                    <a:pt x="252349" y="64516"/>
                  </a:lnTo>
                  <a:lnTo>
                    <a:pt x="253492" y="66929"/>
                  </a:lnTo>
                  <a:lnTo>
                    <a:pt x="253619" y="70231"/>
                  </a:lnTo>
                  <a:lnTo>
                    <a:pt x="253619" y="72517"/>
                  </a:lnTo>
                  <a:lnTo>
                    <a:pt x="253365" y="73914"/>
                  </a:lnTo>
                  <a:lnTo>
                    <a:pt x="252984" y="77851"/>
                  </a:lnTo>
                  <a:lnTo>
                    <a:pt x="252222" y="82169"/>
                  </a:lnTo>
                  <a:lnTo>
                    <a:pt x="251333" y="86995"/>
                  </a:lnTo>
                  <a:lnTo>
                    <a:pt x="250317" y="91821"/>
                  </a:lnTo>
                  <a:lnTo>
                    <a:pt x="249301" y="96774"/>
                  </a:lnTo>
                  <a:lnTo>
                    <a:pt x="246761" y="107188"/>
                  </a:lnTo>
                  <a:lnTo>
                    <a:pt x="245618" y="112395"/>
                  </a:lnTo>
                  <a:lnTo>
                    <a:pt x="244348" y="117729"/>
                  </a:lnTo>
                  <a:lnTo>
                    <a:pt x="243078" y="122936"/>
                  </a:lnTo>
                  <a:lnTo>
                    <a:pt x="241935" y="128016"/>
                  </a:lnTo>
                  <a:lnTo>
                    <a:pt x="240919" y="132842"/>
                  </a:lnTo>
                  <a:lnTo>
                    <a:pt x="239776" y="137668"/>
                  </a:lnTo>
                  <a:lnTo>
                    <a:pt x="239014" y="142113"/>
                  </a:lnTo>
                  <a:lnTo>
                    <a:pt x="238252" y="146177"/>
                  </a:lnTo>
                  <a:lnTo>
                    <a:pt x="237617" y="150241"/>
                  </a:lnTo>
                  <a:lnTo>
                    <a:pt x="237236" y="153670"/>
                  </a:lnTo>
                  <a:lnTo>
                    <a:pt x="237274" y="160147"/>
                  </a:lnTo>
                  <a:lnTo>
                    <a:pt x="237744" y="163068"/>
                  </a:lnTo>
                  <a:lnTo>
                    <a:pt x="238760" y="165862"/>
                  </a:lnTo>
                  <a:lnTo>
                    <a:pt x="239776" y="168783"/>
                  </a:lnTo>
                  <a:lnTo>
                    <a:pt x="241173" y="171196"/>
                  </a:lnTo>
                  <a:lnTo>
                    <a:pt x="243078" y="173228"/>
                  </a:lnTo>
                  <a:lnTo>
                    <a:pt x="244856" y="175260"/>
                  </a:lnTo>
                  <a:lnTo>
                    <a:pt x="247142" y="176911"/>
                  </a:lnTo>
                  <a:lnTo>
                    <a:pt x="252222" y="179197"/>
                  </a:lnTo>
                  <a:lnTo>
                    <a:pt x="255016" y="179832"/>
                  </a:lnTo>
                  <a:lnTo>
                    <a:pt x="261747" y="179832"/>
                  </a:lnTo>
                  <a:lnTo>
                    <a:pt x="264922" y="179451"/>
                  </a:lnTo>
                  <a:lnTo>
                    <a:pt x="267970" y="178562"/>
                  </a:lnTo>
                  <a:lnTo>
                    <a:pt x="271018" y="177800"/>
                  </a:lnTo>
                  <a:lnTo>
                    <a:pt x="291896" y="163068"/>
                  </a:lnTo>
                  <a:lnTo>
                    <a:pt x="295021" y="160147"/>
                  </a:lnTo>
                  <a:lnTo>
                    <a:pt x="299339" y="155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8153" y="4770119"/>
              <a:ext cx="216154" cy="23609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999740" y="4695316"/>
              <a:ext cx="62230" cy="180340"/>
            </a:xfrm>
            <a:custGeom>
              <a:avLst/>
              <a:gdLst/>
              <a:ahLst/>
              <a:cxnLst/>
              <a:rect l="l" t="t" r="r" b="b"/>
              <a:pathLst>
                <a:path w="62230" h="180339">
                  <a:moveTo>
                    <a:pt x="45593" y="50672"/>
                  </a:moveTo>
                  <a:lnTo>
                    <a:pt x="39497" y="50672"/>
                  </a:lnTo>
                  <a:lnTo>
                    <a:pt x="3048" y="52069"/>
                  </a:lnTo>
                  <a:lnTo>
                    <a:pt x="1524" y="60578"/>
                  </a:lnTo>
                  <a:lnTo>
                    <a:pt x="6985" y="60705"/>
                  </a:lnTo>
                  <a:lnTo>
                    <a:pt x="10795" y="61594"/>
                  </a:lnTo>
                  <a:lnTo>
                    <a:pt x="12954" y="63118"/>
                  </a:lnTo>
                  <a:lnTo>
                    <a:pt x="15112" y="64515"/>
                  </a:lnTo>
                  <a:lnTo>
                    <a:pt x="16256" y="66928"/>
                  </a:lnTo>
                  <a:lnTo>
                    <a:pt x="16383" y="70230"/>
                  </a:lnTo>
                  <a:lnTo>
                    <a:pt x="16383" y="72516"/>
                  </a:lnTo>
                  <a:lnTo>
                    <a:pt x="16129" y="73913"/>
                  </a:lnTo>
                  <a:lnTo>
                    <a:pt x="15748" y="77850"/>
                  </a:lnTo>
                  <a:lnTo>
                    <a:pt x="14986" y="82168"/>
                  </a:lnTo>
                  <a:lnTo>
                    <a:pt x="14097" y="86994"/>
                  </a:lnTo>
                  <a:lnTo>
                    <a:pt x="13081" y="91820"/>
                  </a:lnTo>
                  <a:lnTo>
                    <a:pt x="12065" y="96773"/>
                  </a:lnTo>
                  <a:lnTo>
                    <a:pt x="9525" y="107187"/>
                  </a:lnTo>
                  <a:lnTo>
                    <a:pt x="8382" y="112394"/>
                  </a:lnTo>
                  <a:lnTo>
                    <a:pt x="7112" y="117728"/>
                  </a:lnTo>
                  <a:lnTo>
                    <a:pt x="5842" y="122935"/>
                  </a:lnTo>
                  <a:lnTo>
                    <a:pt x="4699" y="128015"/>
                  </a:lnTo>
                  <a:lnTo>
                    <a:pt x="3683" y="132841"/>
                  </a:lnTo>
                  <a:lnTo>
                    <a:pt x="2540" y="137667"/>
                  </a:lnTo>
                  <a:lnTo>
                    <a:pt x="1778" y="142112"/>
                  </a:lnTo>
                  <a:lnTo>
                    <a:pt x="1016" y="146176"/>
                  </a:lnTo>
                  <a:lnTo>
                    <a:pt x="381" y="150240"/>
                  </a:lnTo>
                  <a:lnTo>
                    <a:pt x="0" y="153669"/>
                  </a:lnTo>
                  <a:lnTo>
                    <a:pt x="40" y="160146"/>
                  </a:lnTo>
                  <a:lnTo>
                    <a:pt x="508" y="163067"/>
                  </a:lnTo>
                  <a:lnTo>
                    <a:pt x="1524" y="165861"/>
                  </a:lnTo>
                  <a:lnTo>
                    <a:pt x="2540" y="168782"/>
                  </a:lnTo>
                  <a:lnTo>
                    <a:pt x="3937" y="171195"/>
                  </a:lnTo>
                  <a:lnTo>
                    <a:pt x="5842" y="173227"/>
                  </a:lnTo>
                  <a:lnTo>
                    <a:pt x="7620" y="175259"/>
                  </a:lnTo>
                  <a:lnTo>
                    <a:pt x="9906" y="176910"/>
                  </a:lnTo>
                  <a:lnTo>
                    <a:pt x="14986" y="179196"/>
                  </a:lnTo>
                  <a:lnTo>
                    <a:pt x="17780" y="179831"/>
                  </a:lnTo>
                  <a:lnTo>
                    <a:pt x="24511" y="179831"/>
                  </a:lnTo>
                  <a:lnTo>
                    <a:pt x="27686" y="179450"/>
                  </a:lnTo>
                  <a:lnTo>
                    <a:pt x="30734" y="178561"/>
                  </a:lnTo>
                  <a:lnTo>
                    <a:pt x="33782" y="177799"/>
                  </a:lnTo>
                  <a:lnTo>
                    <a:pt x="54669" y="163067"/>
                  </a:lnTo>
                  <a:lnTo>
                    <a:pt x="29083" y="163067"/>
                  </a:lnTo>
                  <a:lnTo>
                    <a:pt x="27178" y="162305"/>
                  </a:lnTo>
                  <a:lnTo>
                    <a:pt x="25908" y="160908"/>
                  </a:lnTo>
                  <a:lnTo>
                    <a:pt x="24511" y="159511"/>
                  </a:lnTo>
                  <a:lnTo>
                    <a:pt x="23876" y="157098"/>
                  </a:lnTo>
                  <a:lnTo>
                    <a:pt x="23876" y="151637"/>
                  </a:lnTo>
                  <a:lnTo>
                    <a:pt x="24130" y="148970"/>
                  </a:lnTo>
                  <a:lnTo>
                    <a:pt x="24637" y="146049"/>
                  </a:lnTo>
                  <a:lnTo>
                    <a:pt x="25018" y="143128"/>
                  </a:lnTo>
                  <a:lnTo>
                    <a:pt x="27051" y="134238"/>
                  </a:lnTo>
                  <a:lnTo>
                    <a:pt x="45593" y="50672"/>
                  </a:lnTo>
                  <a:close/>
                </a:path>
                <a:path w="62230" h="180339">
                  <a:moveTo>
                    <a:pt x="53593" y="147446"/>
                  </a:moveTo>
                  <a:lnTo>
                    <a:pt x="41021" y="159384"/>
                  </a:lnTo>
                  <a:lnTo>
                    <a:pt x="39370" y="160654"/>
                  </a:lnTo>
                  <a:lnTo>
                    <a:pt x="37718" y="161543"/>
                  </a:lnTo>
                  <a:lnTo>
                    <a:pt x="36195" y="162178"/>
                  </a:lnTo>
                  <a:lnTo>
                    <a:pt x="34671" y="162686"/>
                  </a:lnTo>
                  <a:lnTo>
                    <a:pt x="33147" y="163067"/>
                  </a:lnTo>
                  <a:lnTo>
                    <a:pt x="54669" y="163067"/>
                  </a:lnTo>
                  <a:lnTo>
                    <a:pt x="57785" y="160146"/>
                  </a:lnTo>
                  <a:lnTo>
                    <a:pt x="62103" y="155701"/>
                  </a:lnTo>
                  <a:lnTo>
                    <a:pt x="53593" y="147446"/>
                  </a:lnTo>
                  <a:close/>
                </a:path>
                <a:path w="62230" h="180339">
                  <a:moveTo>
                    <a:pt x="57277" y="0"/>
                  </a:moveTo>
                  <a:lnTo>
                    <a:pt x="32258" y="0"/>
                  </a:lnTo>
                  <a:lnTo>
                    <a:pt x="26289" y="27050"/>
                  </a:lnTo>
                  <a:lnTo>
                    <a:pt x="51181" y="27050"/>
                  </a:lnTo>
                  <a:lnTo>
                    <a:pt x="57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226816" y="4792274"/>
            <a:ext cx="212090" cy="22860"/>
          </a:xfrm>
          <a:custGeom>
            <a:avLst/>
            <a:gdLst/>
            <a:ahLst/>
            <a:cxnLst/>
            <a:rect l="l" t="t" r="r" b="b"/>
            <a:pathLst>
              <a:path w="212089" h="22860">
                <a:moveTo>
                  <a:pt x="212089" y="0"/>
                </a:moveTo>
                <a:lnTo>
                  <a:pt x="0" y="0"/>
                </a:lnTo>
                <a:lnTo>
                  <a:pt x="0" y="22859"/>
                </a:lnTo>
                <a:lnTo>
                  <a:pt x="212089" y="22859"/>
                </a:lnTo>
                <a:lnTo>
                  <a:pt x="212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26816" y="4720773"/>
            <a:ext cx="212090" cy="23495"/>
          </a:xfrm>
          <a:custGeom>
            <a:avLst/>
            <a:gdLst/>
            <a:ahLst/>
            <a:cxnLst/>
            <a:rect l="l" t="t" r="r" b="b"/>
            <a:pathLst>
              <a:path w="212089" h="23495">
                <a:moveTo>
                  <a:pt x="212089" y="0"/>
                </a:moveTo>
                <a:lnTo>
                  <a:pt x="0" y="0"/>
                </a:lnTo>
                <a:lnTo>
                  <a:pt x="0" y="22987"/>
                </a:lnTo>
                <a:lnTo>
                  <a:pt x="212089" y="22987"/>
                </a:lnTo>
                <a:lnTo>
                  <a:pt x="212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3594100" y="4610410"/>
            <a:ext cx="1256030" cy="332740"/>
            <a:chOff x="3590925" y="4748021"/>
            <a:chExt cx="1256030" cy="332740"/>
          </a:xfrm>
        </p:grpSpPr>
        <p:sp>
          <p:nvSpPr>
            <p:cNvPr id="35" name="object 35"/>
            <p:cNvSpPr/>
            <p:nvPr/>
          </p:nvSpPr>
          <p:spPr>
            <a:xfrm>
              <a:off x="3590925" y="4748021"/>
              <a:ext cx="1256030" cy="327025"/>
            </a:xfrm>
            <a:custGeom>
              <a:avLst/>
              <a:gdLst/>
              <a:ahLst/>
              <a:cxnLst/>
              <a:rect l="l" t="t" r="r" b="b"/>
              <a:pathLst>
                <a:path w="1256029" h="327025">
                  <a:moveTo>
                    <a:pt x="1151763" y="0"/>
                  </a:moveTo>
                  <a:lnTo>
                    <a:pt x="1147190" y="13334"/>
                  </a:lnTo>
                  <a:lnTo>
                    <a:pt x="1166072" y="21500"/>
                  </a:lnTo>
                  <a:lnTo>
                    <a:pt x="1182322" y="32845"/>
                  </a:lnTo>
                  <a:lnTo>
                    <a:pt x="1206880" y="65023"/>
                  </a:lnTo>
                  <a:lnTo>
                    <a:pt x="1221343" y="108394"/>
                  </a:lnTo>
                  <a:lnTo>
                    <a:pt x="1226185" y="161670"/>
                  </a:lnTo>
                  <a:lnTo>
                    <a:pt x="1224970" y="190440"/>
                  </a:lnTo>
                  <a:lnTo>
                    <a:pt x="1215255" y="240073"/>
                  </a:lnTo>
                  <a:lnTo>
                    <a:pt x="1195830" y="278891"/>
                  </a:lnTo>
                  <a:lnTo>
                    <a:pt x="1166266" y="304990"/>
                  </a:lnTo>
                  <a:lnTo>
                    <a:pt x="1147699" y="313181"/>
                  </a:lnTo>
                  <a:lnTo>
                    <a:pt x="1151763" y="326516"/>
                  </a:lnTo>
                  <a:lnTo>
                    <a:pt x="1196339" y="305577"/>
                  </a:lnTo>
                  <a:lnTo>
                    <a:pt x="1229105" y="269494"/>
                  </a:lnTo>
                  <a:lnTo>
                    <a:pt x="1249219" y="221027"/>
                  </a:lnTo>
                  <a:lnTo>
                    <a:pt x="1255902" y="163321"/>
                  </a:lnTo>
                  <a:lnTo>
                    <a:pt x="1254214" y="133411"/>
                  </a:lnTo>
                  <a:lnTo>
                    <a:pt x="1240740" y="80400"/>
                  </a:lnTo>
                  <a:lnTo>
                    <a:pt x="1214074" y="37201"/>
                  </a:lnTo>
                  <a:lnTo>
                    <a:pt x="1175454" y="8574"/>
                  </a:lnTo>
                  <a:lnTo>
                    <a:pt x="1151763" y="0"/>
                  </a:lnTo>
                  <a:close/>
                </a:path>
                <a:path w="1256029" h="327025">
                  <a:moveTo>
                    <a:pt x="104139" y="0"/>
                  </a:moveTo>
                  <a:lnTo>
                    <a:pt x="59721" y="20970"/>
                  </a:lnTo>
                  <a:lnTo>
                    <a:pt x="26924" y="57276"/>
                  </a:lnTo>
                  <a:lnTo>
                    <a:pt x="6746" y="105775"/>
                  </a:lnTo>
                  <a:lnTo>
                    <a:pt x="0" y="163321"/>
                  </a:lnTo>
                  <a:lnTo>
                    <a:pt x="1688" y="193323"/>
                  </a:lnTo>
                  <a:lnTo>
                    <a:pt x="15162" y="246421"/>
                  </a:lnTo>
                  <a:lnTo>
                    <a:pt x="41757" y="289423"/>
                  </a:lnTo>
                  <a:lnTo>
                    <a:pt x="80377" y="317946"/>
                  </a:lnTo>
                  <a:lnTo>
                    <a:pt x="104139" y="326516"/>
                  </a:lnTo>
                  <a:lnTo>
                    <a:pt x="108203" y="313181"/>
                  </a:lnTo>
                  <a:lnTo>
                    <a:pt x="89654" y="304990"/>
                  </a:lnTo>
                  <a:lnTo>
                    <a:pt x="73628" y="293560"/>
                  </a:lnTo>
                  <a:lnTo>
                    <a:pt x="49149" y="260984"/>
                  </a:lnTo>
                  <a:lnTo>
                    <a:pt x="34639" y="216566"/>
                  </a:lnTo>
                  <a:lnTo>
                    <a:pt x="29845" y="161670"/>
                  </a:lnTo>
                  <a:lnTo>
                    <a:pt x="31039" y="133782"/>
                  </a:lnTo>
                  <a:lnTo>
                    <a:pt x="40667" y="85482"/>
                  </a:lnTo>
                  <a:lnTo>
                    <a:pt x="60154" y="47357"/>
                  </a:lnTo>
                  <a:lnTo>
                    <a:pt x="89975" y="21500"/>
                  </a:lnTo>
                  <a:lnTo>
                    <a:pt x="108838" y="13334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2718" y="4771389"/>
              <a:ext cx="133858" cy="23482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66591" y="4759959"/>
              <a:ext cx="515620" cy="320675"/>
            </a:xfrm>
            <a:custGeom>
              <a:avLst/>
              <a:gdLst/>
              <a:ahLst/>
              <a:cxnLst/>
              <a:rect l="l" t="t" r="r" b="b"/>
              <a:pathLst>
                <a:path w="515620" h="320675">
                  <a:moveTo>
                    <a:pt x="211988" y="134086"/>
                  </a:moveTo>
                  <a:lnTo>
                    <a:pt x="0" y="134086"/>
                  </a:lnTo>
                  <a:lnTo>
                    <a:pt x="0" y="156972"/>
                  </a:lnTo>
                  <a:lnTo>
                    <a:pt x="211988" y="156972"/>
                  </a:lnTo>
                  <a:lnTo>
                    <a:pt x="211988" y="134086"/>
                  </a:lnTo>
                  <a:close/>
                </a:path>
                <a:path w="515620" h="320675">
                  <a:moveTo>
                    <a:pt x="515366" y="45339"/>
                  </a:moveTo>
                  <a:lnTo>
                    <a:pt x="514451" y="35102"/>
                  </a:lnTo>
                  <a:lnTo>
                    <a:pt x="511746" y="26111"/>
                  </a:lnTo>
                  <a:lnTo>
                    <a:pt x="507212" y="18338"/>
                  </a:lnTo>
                  <a:lnTo>
                    <a:pt x="502602" y="13589"/>
                  </a:lnTo>
                  <a:lnTo>
                    <a:pt x="500888" y="11811"/>
                  </a:lnTo>
                  <a:lnTo>
                    <a:pt x="492899" y="6654"/>
                  </a:lnTo>
                  <a:lnTo>
                    <a:pt x="486664" y="4229"/>
                  </a:lnTo>
                  <a:lnTo>
                    <a:pt x="486664" y="33528"/>
                  </a:lnTo>
                  <a:lnTo>
                    <a:pt x="486664" y="43053"/>
                  </a:lnTo>
                  <a:lnTo>
                    <a:pt x="473456" y="83223"/>
                  </a:lnTo>
                  <a:lnTo>
                    <a:pt x="438734" y="107670"/>
                  </a:lnTo>
                  <a:lnTo>
                    <a:pt x="421005" y="110998"/>
                  </a:lnTo>
                  <a:lnTo>
                    <a:pt x="418592" y="123190"/>
                  </a:lnTo>
                  <a:lnTo>
                    <a:pt x="454063" y="141820"/>
                  </a:lnTo>
                  <a:lnTo>
                    <a:pt x="460121" y="166243"/>
                  </a:lnTo>
                  <a:lnTo>
                    <a:pt x="459701" y="176149"/>
                  </a:lnTo>
                  <a:lnTo>
                    <a:pt x="445795" y="216446"/>
                  </a:lnTo>
                  <a:lnTo>
                    <a:pt x="410210" y="235458"/>
                  </a:lnTo>
                  <a:lnTo>
                    <a:pt x="403352" y="235458"/>
                  </a:lnTo>
                  <a:lnTo>
                    <a:pt x="382270" y="227584"/>
                  </a:lnTo>
                  <a:lnTo>
                    <a:pt x="379476" y="225552"/>
                  </a:lnTo>
                  <a:lnTo>
                    <a:pt x="377317" y="223393"/>
                  </a:lnTo>
                  <a:lnTo>
                    <a:pt x="375920" y="221107"/>
                  </a:lnTo>
                  <a:lnTo>
                    <a:pt x="374396" y="218948"/>
                  </a:lnTo>
                  <a:lnTo>
                    <a:pt x="373761" y="216446"/>
                  </a:lnTo>
                  <a:lnTo>
                    <a:pt x="373862" y="210439"/>
                  </a:lnTo>
                  <a:lnTo>
                    <a:pt x="374015" y="209169"/>
                  </a:lnTo>
                  <a:lnTo>
                    <a:pt x="397814" y="98463"/>
                  </a:lnTo>
                  <a:lnTo>
                    <a:pt x="408419" y="61252"/>
                  </a:lnTo>
                  <a:lnTo>
                    <a:pt x="429526" y="25488"/>
                  </a:lnTo>
                  <a:lnTo>
                    <a:pt x="458216" y="13589"/>
                  </a:lnTo>
                  <a:lnTo>
                    <a:pt x="467614" y="13589"/>
                  </a:lnTo>
                  <a:lnTo>
                    <a:pt x="474726" y="16129"/>
                  </a:lnTo>
                  <a:lnTo>
                    <a:pt x="479425" y="21209"/>
                  </a:lnTo>
                  <a:lnTo>
                    <a:pt x="484251" y="26289"/>
                  </a:lnTo>
                  <a:lnTo>
                    <a:pt x="486664" y="33528"/>
                  </a:lnTo>
                  <a:lnTo>
                    <a:pt x="486664" y="4229"/>
                  </a:lnTo>
                  <a:lnTo>
                    <a:pt x="483438" y="2959"/>
                  </a:lnTo>
                  <a:lnTo>
                    <a:pt x="472465" y="749"/>
                  </a:lnTo>
                  <a:lnTo>
                    <a:pt x="459994" y="0"/>
                  </a:lnTo>
                  <a:lnTo>
                    <a:pt x="448462" y="698"/>
                  </a:lnTo>
                  <a:lnTo>
                    <a:pt x="410184" y="17005"/>
                  </a:lnTo>
                  <a:lnTo>
                    <a:pt x="383857" y="52781"/>
                  </a:lnTo>
                  <a:lnTo>
                    <a:pt x="370840" y="92837"/>
                  </a:lnTo>
                  <a:lnTo>
                    <a:pt x="319913" y="320294"/>
                  </a:lnTo>
                  <a:lnTo>
                    <a:pt x="347853" y="320294"/>
                  </a:lnTo>
                  <a:lnTo>
                    <a:pt x="366268" y="238760"/>
                  </a:lnTo>
                  <a:lnTo>
                    <a:pt x="374269" y="242443"/>
                  </a:lnTo>
                  <a:lnTo>
                    <a:pt x="415036" y="249047"/>
                  </a:lnTo>
                  <a:lnTo>
                    <a:pt x="426046" y="248412"/>
                  </a:lnTo>
                  <a:lnTo>
                    <a:pt x="436422" y="246468"/>
                  </a:lnTo>
                  <a:lnTo>
                    <a:pt x="446138" y="243217"/>
                  </a:lnTo>
                  <a:lnTo>
                    <a:pt x="454914" y="238760"/>
                  </a:lnTo>
                  <a:lnTo>
                    <a:pt x="455168" y="238633"/>
                  </a:lnTo>
                  <a:lnTo>
                    <a:pt x="459765" y="235458"/>
                  </a:lnTo>
                  <a:lnTo>
                    <a:pt x="463397" y="232968"/>
                  </a:lnTo>
                  <a:lnTo>
                    <a:pt x="470573" y="226402"/>
                  </a:lnTo>
                  <a:lnTo>
                    <a:pt x="488454" y="192125"/>
                  </a:lnTo>
                  <a:lnTo>
                    <a:pt x="490728" y="172466"/>
                  </a:lnTo>
                  <a:lnTo>
                    <a:pt x="488175" y="154330"/>
                  </a:lnTo>
                  <a:lnTo>
                    <a:pt x="480517" y="139306"/>
                  </a:lnTo>
                  <a:lnTo>
                    <a:pt x="467741" y="127419"/>
                  </a:lnTo>
                  <a:lnTo>
                    <a:pt x="449834" y="118618"/>
                  </a:lnTo>
                  <a:lnTo>
                    <a:pt x="450088" y="117221"/>
                  </a:lnTo>
                  <a:lnTo>
                    <a:pt x="488556" y="98463"/>
                  </a:lnTo>
                  <a:lnTo>
                    <a:pt x="512826" y="64262"/>
                  </a:lnTo>
                  <a:lnTo>
                    <a:pt x="514477" y="57531"/>
                  </a:lnTo>
                  <a:lnTo>
                    <a:pt x="515264" y="51841"/>
                  </a:lnTo>
                  <a:lnTo>
                    <a:pt x="515366" y="45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91227" y="4770119"/>
              <a:ext cx="216154" cy="236093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4908296" y="4652158"/>
            <a:ext cx="144780" cy="19685"/>
          </a:xfrm>
          <a:custGeom>
            <a:avLst/>
            <a:gdLst/>
            <a:ahLst/>
            <a:cxnLst/>
            <a:rect l="l" t="t" r="r" b="b"/>
            <a:pathLst>
              <a:path w="144779" h="19685">
                <a:moveTo>
                  <a:pt x="144665" y="0"/>
                </a:moveTo>
                <a:lnTo>
                  <a:pt x="0" y="0"/>
                </a:lnTo>
                <a:lnTo>
                  <a:pt x="0" y="19212"/>
                </a:lnTo>
                <a:lnTo>
                  <a:pt x="144665" y="19212"/>
                </a:lnTo>
                <a:lnTo>
                  <a:pt x="144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00573" y="4573580"/>
            <a:ext cx="106552" cy="161670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5427090" y="4756434"/>
            <a:ext cx="212090" cy="23495"/>
          </a:xfrm>
          <a:custGeom>
            <a:avLst/>
            <a:gdLst/>
            <a:ahLst/>
            <a:cxnLst/>
            <a:rect l="l" t="t" r="r" b="b"/>
            <a:pathLst>
              <a:path w="212089" h="23495">
                <a:moveTo>
                  <a:pt x="212001" y="0"/>
                </a:moveTo>
                <a:lnTo>
                  <a:pt x="0" y="0"/>
                </a:lnTo>
                <a:lnTo>
                  <a:pt x="0" y="22886"/>
                </a:lnTo>
                <a:lnTo>
                  <a:pt x="212001" y="22886"/>
                </a:lnTo>
                <a:lnTo>
                  <a:pt x="212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54242" y="4633779"/>
            <a:ext cx="198120" cy="282321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3598926" y="5039162"/>
            <a:ext cx="1438275" cy="381635"/>
          </a:xfrm>
          <a:custGeom>
            <a:avLst/>
            <a:gdLst/>
            <a:ahLst/>
            <a:cxnLst/>
            <a:rect l="l" t="t" r="r" b="b"/>
            <a:pathLst>
              <a:path w="1438275" h="381635">
                <a:moveTo>
                  <a:pt x="1438275" y="126"/>
                </a:moveTo>
                <a:lnTo>
                  <a:pt x="1433229" y="50750"/>
                </a:lnTo>
                <a:lnTo>
                  <a:pt x="1418994" y="96251"/>
                </a:lnTo>
                <a:lnTo>
                  <a:pt x="1396920" y="134810"/>
                </a:lnTo>
                <a:lnTo>
                  <a:pt x="1368359" y="164606"/>
                </a:lnTo>
                <a:lnTo>
                  <a:pt x="1334661" y="183818"/>
                </a:lnTo>
                <a:lnTo>
                  <a:pt x="1297177" y="190626"/>
                </a:lnTo>
                <a:lnTo>
                  <a:pt x="860044" y="190626"/>
                </a:lnTo>
                <a:lnTo>
                  <a:pt x="822570" y="197426"/>
                </a:lnTo>
                <a:lnTo>
                  <a:pt x="788895" y="216619"/>
                </a:lnTo>
                <a:lnTo>
                  <a:pt x="760364" y="246395"/>
                </a:lnTo>
                <a:lnTo>
                  <a:pt x="738321" y="284945"/>
                </a:lnTo>
                <a:lnTo>
                  <a:pt x="724109" y="330459"/>
                </a:lnTo>
                <a:lnTo>
                  <a:pt x="719074" y="381126"/>
                </a:lnTo>
                <a:lnTo>
                  <a:pt x="714038" y="330459"/>
                </a:lnTo>
                <a:lnTo>
                  <a:pt x="699826" y="284945"/>
                </a:lnTo>
                <a:lnTo>
                  <a:pt x="677783" y="246395"/>
                </a:lnTo>
                <a:lnTo>
                  <a:pt x="649252" y="216619"/>
                </a:lnTo>
                <a:lnTo>
                  <a:pt x="615577" y="197426"/>
                </a:lnTo>
                <a:lnTo>
                  <a:pt x="578103" y="190626"/>
                </a:lnTo>
                <a:lnTo>
                  <a:pt x="140970" y="190626"/>
                </a:lnTo>
                <a:lnTo>
                  <a:pt x="103496" y="183817"/>
                </a:lnTo>
                <a:lnTo>
                  <a:pt x="69821" y="164601"/>
                </a:lnTo>
                <a:lnTo>
                  <a:pt x="41290" y="134794"/>
                </a:lnTo>
                <a:lnTo>
                  <a:pt x="19247" y="96214"/>
                </a:lnTo>
                <a:lnTo>
                  <a:pt x="5035" y="50677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37734" y="5641206"/>
            <a:ext cx="3911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25" dirty="0">
                <a:solidFill>
                  <a:srgbClr val="008000"/>
                </a:solidFill>
                <a:latin typeface="Cambria Math"/>
                <a:cs typeface="Cambria Math"/>
              </a:rPr>
              <a:t>𝑖=0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8300" y="5479281"/>
            <a:ext cx="813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sz="2400" spc="15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3600" spc="330" baseline="1157" dirty="0">
                <a:solidFill>
                  <a:srgbClr val="008000"/>
                </a:solidFill>
                <a:latin typeface="Cambria Math"/>
                <a:cs typeface="Cambria Math"/>
              </a:rPr>
              <a:t>σ</a:t>
            </a:r>
            <a:r>
              <a:rPr sz="2550" spc="330" baseline="32679" dirty="0">
                <a:solidFill>
                  <a:srgbClr val="008000"/>
                </a:solidFill>
                <a:latin typeface="Cambria Math"/>
                <a:cs typeface="Cambria Math"/>
              </a:rPr>
              <a:t>∞</a:t>
            </a:r>
            <a:endParaRPr sz="2550" baseline="32679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31815" y="5364664"/>
            <a:ext cx="649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75" baseline="-20833" dirty="0">
                <a:solidFill>
                  <a:srgbClr val="008000"/>
                </a:solidFill>
                <a:latin typeface="Cambria Math"/>
                <a:cs typeface="Cambria Math"/>
              </a:rPr>
              <a:t>𝛽</a:t>
            </a:r>
            <a:r>
              <a:rPr sz="1700" spc="50" dirty="0">
                <a:solidFill>
                  <a:srgbClr val="008000"/>
                </a:solidFill>
                <a:latin typeface="Cambria Math"/>
                <a:cs typeface="Cambria Math"/>
              </a:rPr>
              <a:t>𝑖</a:t>
            </a:r>
            <a:r>
              <a:rPr sz="1700" spc="-15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3600" spc="-37" baseline="-20833" dirty="0">
                <a:solidFill>
                  <a:srgbClr val="008000"/>
                </a:solidFill>
                <a:latin typeface="Cambria Math"/>
                <a:cs typeface="Cambria Math"/>
              </a:rPr>
              <a:t>𝑨</a:t>
            </a:r>
            <a:r>
              <a:rPr sz="1700" spc="-25" dirty="0">
                <a:solidFill>
                  <a:srgbClr val="008000"/>
                </a:solidFill>
                <a:latin typeface="Cambria Math"/>
                <a:cs typeface="Cambria Math"/>
              </a:rPr>
              <a:t>𝑖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03700" y="5850756"/>
            <a:ext cx="42386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by</a:t>
            </a:r>
            <a:r>
              <a:rPr sz="24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geometric</a:t>
            </a:r>
            <a:r>
              <a:rPr sz="240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series</a:t>
            </a:r>
            <a:r>
              <a:rPr sz="24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4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matrices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C77FED-DD36-03EA-D501-890836D9277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Global Neighborhood Overlap</a:t>
            </a:r>
            <a:endParaRPr lang="en-HK" sz="4000"/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96463A83-E072-AFB4-DBD6-3411464FA17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968489"/>
            <a:ext cx="8113395" cy="4656658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10" dirty="0">
                <a:solidFill>
                  <a:srgbClr val="6BB76C"/>
                </a:solidFill>
                <a:latin typeface="Calibri"/>
                <a:cs typeface="Calibri"/>
              </a:rPr>
              <a:t>Distance-based</a:t>
            </a:r>
            <a:r>
              <a:rPr sz="3200" b="1" spc="-180" dirty="0">
                <a:solidFill>
                  <a:srgbClr val="6BB76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BB76C"/>
                </a:solidFill>
                <a:latin typeface="Calibri"/>
                <a:cs typeface="Calibri"/>
              </a:rPr>
              <a:t>features:</a:t>
            </a:r>
            <a:endParaRPr sz="3200">
              <a:latin typeface="Calibri"/>
              <a:cs typeface="Calibri"/>
            </a:endParaRPr>
          </a:p>
          <a:p>
            <a:pPr marL="632460" marR="234315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Uses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shortest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capture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neighborhood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overlaps.</a:t>
            </a:r>
            <a:endParaRPr sz="2400">
              <a:latin typeface="Calibri"/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Local</a:t>
            </a:r>
            <a:r>
              <a:rPr sz="3200" b="1" spc="-4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neighborhood</a:t>
            </a:r>
            <a:r>
              <a:rPr sz="3200" b="1" spc="-13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overlap:</a:t>
            </a:r>
            <a:endParaRPr sz="3200">
              <a:latin typeface="Calibri"/>
              <a:cs typeface="Calibri"/>
            </a:endParaRPr>
          </a:p>
          <a:p>
            <a:pPr marL="632460" marR="239395" lvl="1" indent="-276860">
              <a:lnSpc>
                <a:spcPct val="102400"/>
              </a:lnSpc>
              <a:spcBef>
                <a:spcPts val="66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Captures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neighboring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zero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shared.</a:t>
            </a:r>
            <a:endParaRPr sz="2400">
              <a:latin typeface="Calibri"/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5FB5CC"/>
                </a:solidFill>
                <a:latin typeface="Calibri"/>
                <a:cs typeface="Calibri"/>
              </a:rPr>
              <a:t>Global</a:t>
            </a:r>
            <a:r>
              <a:rPr sz="3200" b="1" spc="-3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neighborhood</a:t>
            </a:r>
            <a:r>
              <a:rPr sz="3200" b="1" spc="-12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FB5CC"/>
                </a:solidFill>
                <a:latin typeface="Calibri"/>
                <a:cs typeface="Calibri"/>
              </a:rPr>
              <a:t>overlap: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Uses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  <a:p>
            <a:pPr marL="632460" marR="5080" lvl="1" indent="-276860">
              <a:lnSpc>
                <a:spcPct val="1024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Katz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#walks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6A72D-B261-8C57-A53C-2E86A3B61FA7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Link-level Features: Summary</a:t>
            </a:r>
            <a:endParaRPr lang="en-HK" sz="400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8B0D5EE-9D9F-C4A8-D53D-EC77B62989C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056302"/>
            <a:ext cx="7806055" cy="3996606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25" dirty="0">
                <a:solidFill>
                  <a:srgbClr val="E66C7C"/>
                </a:solidFill>
                <a:latin typeface="Calibri"/>
                <a:cs typeface="Calibri"/>
              </a:rPr>
              <a:t>Traditional</a:t>
            </a:r>
            <a:r>
              <a:rPr sz="3200" b="1" spc="-9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ML</a:t>
            </a:r>
            <a:r>
              <a:rPr sz="3200" b="1" spc="-5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Pipeline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spc="-10" dirty="0">
                <a:latin typeface="Calibri"/>
                <a:cs typeface="Calibri"/>
              </a:rPr>
              <a:t>Hand-</a:t>
            </a:r>
            <a:r>
              <a:rPr sz="2750" dirty="0">
                <a:latin typeface="Calibri"/>
                <a:cs typeface="Calibri"/>
              </a:rPr>
              <a:t>crafted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feature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+ ML</a:t>
            </a:r>
            <a:r>
              <a:rPr sz="2750" spc="-10" dirty="0">
                <a:latin typeface="Calibri"/>
                <a:cs typeface="Calibri"/>
              </a:rPr>
              <a:t> model</a:t>
            </a:r>
            <a:endParaRPr sz="2750">
              <a:latin typeface="Calibri"/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spc="-20" dirty="0">
                <a:solidFill>
                  <a:srgbClr val="E66C7C"/>
                </a:solidFill>
                <a:latin typeface="Calibri"/>
                <a:cs typeface="Calibri"/>
              </a:rPr>
              <a:t>Hand-crafted</a:t>
            </a:r>
            <a:r>
              <a:rPr sz="3200" b="1" spc="-16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features</a:t>
            </a:r>
            <a:r>
              <a:rPr sz="3200" b="1" spc="-16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for</a:t>
            </a:r>
            <a:r>
              <a:rPr sz="3200" b="1" spc="-10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C"/>
                </a:solidFill>
                <a:latin typeface="Calibri"/>
                <a:cs typeface="Calibri"/>
              </a:rPr>
              <a:t>graph</a:t>
            </a:r>
            <a:r>
              <a:rPr sz="3200" b="1" spc="-3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C"/>
                </a:solidFill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b="1" dirty="0">
                <a:latin typeface="Calibri"/>
                <a:cs typeface="Calibri"/>
              </a:rPr>
              <a:t>Node-</a:t>
            </a:r>
            <a:r>
              <a:rPr sz="2750" b="1" spc="-10" dirty="0">
                <a:latin typeface="Calibri"/>
                <a:cs typeface="Calibri"/>
              </a:rPr>
              <a:t>level:</a:t>
            </a:r>
            <a:endParaRPr sz="275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65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400" dirty="0">
                <a:latin typeface="Calibri"/>
                <a:cs typeface="Calibri"/>
              </a:rPr>
              <a:t>Node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centrality,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coefficient,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graphlets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b="1" dirty="0">
                <a:latin typeface="Calibri"/>
                <a:cs typeface="Calibri"/>
              </a:rPr>
              <a:t>Link-</a:t>
            </a:r>
            <a:r>
              <a:rPr sz="2750" b="1" spc="-10" dirty="0">
                <a:latin typeface="Calibri"/>
                <a:cs typeface="Calibri"/>
              </a:rPr>
              <a:t>level:</a:t>
            </a:r>
            <a:endParaRPr sz="275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580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400" dirty="0">
                <a:latin typeface="Calibri"/>
                <a:cs typeface="Calibri"/>
              </a:rPr>
              <a:t>Distance-based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575"/>
              </a:spcBef>
              <a:buClr>
                <a:srgbClr val="E66C7C"/>
              </a:buClr>
              <a:buFont typeface="Wingdings"/>
              <a:buChar char=""/>
              <a:tabLst>
                <a:tab pos="899794" algn="l"/>
              </a:tabLst>
            </a:pPr>
            <a:r>
              <a:rPr sz="2400" spc="-10" dirty="0">
                <a:latin typeface="Calibri"/>
                <a:cs typeface="Calibri"/>
              </a:rPr>
              <a:t>local/global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neighborhood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overlap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D41E3-FDD7-3C8E-22A8-B815B063F22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/>
              <a:t>Learning Outcomes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67DE025-C736-9BA6-A2A3-ACA2589C0FC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54</a:t>
            </a:fld>
            <a:endParaRPr lang="en-HK" sz="1800" spc="-25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EFE9CB-C49E-B739-75A2-34EC511DACD4}"/>
              </a:ext>
            </a:extLst>
          </p:cNvPr>
          <p:cNvSpPr txBox="1"/>
          <p:nvPr/>
        </p:nvSpPr>
        <p:spPr>
          <a:xfrm>
            <a:off x="4474527" y="635109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Acknowledgement: Jure </a:t>
            </a:r>
            <a:r>
              <a:rPr lang="en-AU" altLang="zh-CN" sz="1400" i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Leskovec</a:t>
            </a: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Stanford University  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972DE1-224A-1FAD-0C2D-8C18B2EE74E9}"/>
              </a:ext>
            </a:extLst>
          </p:cNvPr>
          <p:cNvSpPr txBox="1"/>
          <p:nvPr/>
        </p:nvSpPr>
        <p:spPr>
          <a:xfrm>
            <a:off x="836610" y="1226716"/>
            <a:ext cx="7375306" cy="597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2740" indent="-320040">
              <a:spcBef>
                <a:spcPts val="56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Node </a:t>
            </a:r>
            <a:r>
              <a:rPr lang="en-US" sz="3200" b="1" spc="-10" dirty="0">
                <a:solidFill>
                  <a:srgbClr val="C00000"/>
                </a:solidFill>
                <a:latin typeface="Calibri"/>
                <a:cs typeface="Calibri"/>
              </a:rPr>
              <a:t>classification</a:t>
            </a:r>
            <a:r>
              <a:rPr lang="en-US" sz="3200" spc="-10">
                <a:latin typeface="Calibri"/>
                <a:cs typeface="Calibri"/>
              </a:rPr>
              <a:t>: </a:t>
            </a:r>
          </a:p>
          <a:p>
            <a:pPr marL="789940" lvl="1" indent="-320040">
              <a:spcBef>
                <a:spcPts val="56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spc="-10">
                <a:latin typeface="Calibri"/>
                <a:cs typeface="Calibri"/>
              </a:rPr>
              <a:t>Predict</a:t>
            </a:r>
            <a:r>
              <a:rPr lang="en-US" sz="3200" spc="-15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a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spc="-10" dirty="0">
                <a:latin typeface="Calibri"/>
                <a:cs typeface="Calibri"/>
              </a:rPr>
              <a:t>property</a:t>
            </a:r>
            <a:r>
              <a:rPr lang="en-US" sz="3200" dirty="0">
                <a:latin typeface="Calibri"/>
                <a:cs typeface="Calibri"/>
              </a:rPr>
              <a:t> of</a:t>
            </a:r>
            <a:r>
              <a:rPr lang="en-US" sz="3200" spc="-15" dirty="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a</a:t>
            </a:r>
            <a:r>
              <a:rPr lang="en-US" sz="3200" spc="-5">
                <a:latin typeface="Calibri"/>
                <a:cs typeface="Calibri"/>
              </a:rPr>
              <a:t> node</a:t>
            </a:r>
            <a:endParaRPr lang="en-US" sz="3200" dirty="0">
              <a:latin typeface="Calibri"/>
              <a:cs typeface="Calibri"/>
            </a:endParaRPr>
          </a:p>
          <a:p>
            <a:pPr marL="789940" lvl="1" indent="-320040">
              <a:spcBef>
                <a:spcPts val="56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2800" b="1" spc="-5">
                <a:latin typeface="Calibri"/>
                <a:cs typeface="Calibri"/>
              </a:rPr>
              <a:t>Example</a:t>
            </a:r>
            <a:r>
              <a:rPr lang="en-US" sz="2800" b="1" spc="-5" dirty="0">
                <a:latin typeface="Calibri"/>
                <a:cs typeface="Calibri"/>
              </a:rPr>
              <a:t>:</a:t>
            </a:r>
            <a:r>
              <a:rPr lang="en-US" sz="2800" b="1" spc="-1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Categorize </a:t>
            </a:r>
            <a:r>
              <a:rPr lang="en-US" sz="2800" spc="-5" dirty="0">
                <a:latin typeface="Calibri"/>
                <a:cs typeface="Calibri"/>
              </a:rPr>
              <a:t>online</a:t>
            </a:r>
            <a:r>
              <a:rPr lang="en-US" sz="2800" spc="-15" dirty="0">
                <a:latin typeface="Calibri"/>
                <a:cs typeface="Calibri"/>
              </a:rPr>
              <a:t> users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/</a:t>
            </a:r>
            <a:r>
              <a:rPr lang="en-US" sz="2800" spc="-10">
                <a:latin typeface="Calibri"/>
                <a:cs typeface="Calibri"/>
              </a:rPr>
              <a:t> items</a:t>
            </a:r>
          </a:p>
          <a:p>
            <a:pPr marL="332740" marR="5080" indent="-320040">
              <a:spcBef>
                <a:spcPts val="14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b="1" spc="-5">
                <a:solidFill>
                  <a:srgbClr val="C00000"/>
                </a:solidFill>
                <a:latin typeface="Calibri"/>
                <a:cs typeface="Calibri"/>
              </a:rPr>
              <a:t>Link prediction</a:t>
            </a:r>
            <a:r>
              <a:rPr lang="en-US" sz="3200" spc="-5">
                <a:latin typeface="Calibri"/>
                <a:cs typeface="Calibri"/>
              </a:rPr>
              <a:t>: </a:t>
            </a:r>
          </a:p>
          <a:p>
            <a:pPr marL="789940" marR="5080" lvl="1" indent="-320040">
              <a:spcBef>
                <a:spcPts val="14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spc="-10">
                <a:latin typeface="Calibri"/>
                <a:cs typeface="Calibri"/>
              </a:rPr>
              <a:t>Predict whether </a:t>
            </a:r>
            <a:r>
              <a:rPr lang="en-US" sz="3200" spc="-15">
                <a:latin typeface="Calibri"/>
                <a:cs typeface="Calibri"/>
              </a:rPr>
              <a:t>there are </a:t>
            </a:r>
            <a:r>
              <a:rPr lang="en-US" sz="3200" spc="-5">
                <a:latin typeface="Calibri"/>
                <a:cs typeface="Calibri"/>
              </a:rPr>
              <a:t>missing </a:t>
            </a:r>
            <a:r>
              <a:rPr lang="en-US" sz="3200" spc="-665">
                <a:latin typeface="Calibri"/>
                <a:cs typeface="Calibri"/>
              </a:rPr>
              <a:t> </a:t>
            </a:r>
            <a:r>
              <a:rPr lang="en-US" sz="3200" spc="-10">
                <a:latin typeface="Calibri"/>
                <a:cs typeface="Calibri"/>
              </a:rPr>
              <a:t>links </a:t>
            </a:r>
            <a:r>
              <a:rPr lang="en-US" sz="3200" spc="-15">
                <a:latin typeface="Calibri"/>
                <a:cs typeface="Calibri"/>
              </a:rPr>
              <a:t>between</a:t>
            </a:r>
            <a:r>
              <a:rPr lang="en-US" sz="3200" spc="-10">
                <a:latin typeface="Calibri"/>
                <a:cs typeface="Calibri"/>
              </a:rPr>
              <a:t> two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spc="-5">
                <a:latin typeface="Calibri"/>
                <a:cs typeface="Calibri"/>
              </a:rPr>
              <a:t>nodes</a:t>
            </a:r>
            <a:endParaRPr lang="en-US" sz="3200">
              <a:latin typeface="Calibri"/>
              <a:cs typeface="Calibri"/>
            </a:endParaRPr>
          </a:p>
          <a:p>
            <a:pPr marL="789940" marR="5080" lvl="1" indent="-320040">
              <a:spcBef>
                <a:spcPts val="14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2800" b="1" spc="-5">
                <a:latin typeface="Calibri"/>
                <a:cs typeface="Calibri"/>
              </a:rPr>
              <a:t>Example:</a:t>
            </a:r>
            <a:r>
              <a:rPr lang="en-US" sz="2800" b="1" spc="-15">
                <a:latin typeface="Calibri"/>
                <a:cs typeface="Calibri"/>
              </a:rPr>
              <a:t> </a:t>
            </a:r>
            <a:r>
              <a:rPr lang="en-US" sz="2800" spc="-15">
                <a:latin typeface="Calibri"/>
                <a:cs typeface="Calibri"/>
              </a:rPr>
              <a:t>Knowledge</a:t>
            </a:r>
            <a:r>
              <a:rPr lang="en-US" sz="2800" spc="-10">
                <a:latin typeface="Calibri"/>
                <a:cs typeface="Calibri"/>
              </a:rPr>
              <a:t> </a:t>
            </a:r>
            <a:r>
              <a:rPr lang="en-US" sz="2800" spc="-15">
                <a:latin typeface="Calibri"/>
                <a:cs typeface="Calibri"/>
              </a:rPr>
              <a:t>graph</a:t>
            </a:r>
            <a:r>
              <a:rPr lang="en-US" sz="2800" spc="-5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completion</a:t>
            </a:r>
          </a:p>
          <a:p>
            <a:pPr marL="332740" indent="-320040"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b="1" spc="-2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lang="en-US" sz="3200" b="1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b="1" spc="-10">
                <a:solidFill>
                  <a:srgbClr val="C00000"/>
                </a:solidFill>
                <a:latin typeface="Calibri"/>
                <a:cs typeface="Calibri"/>
              </a:rPr>
              <a:t>classification</a:t>
            </a:r>
            <a:r>
              <a:rPr lang="en-US" sz="3200" spc="-10">
                <a:latin typeface="Calibri"/>
                <a:cs typeface="Calibri"/>
              </a:rPr>
              <a:t>: </a:t>
            </a:r>
          </a:p>
          <a:p>
            <a:pPr marL="789940" lvl="1" indent="-320040"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spc="-20">
                <a:latin typeface="Calibri"/>
                <a:cs typeface="Calibri"/>
              </a:rPr>
              <a:t>Categorize</a:t>
            </a:r>
            <a:r>
              <a:rPr lang="en-US" sz="3200" spc="-5">
                <a:latin typeface="Calibri"/>
                <a:cs typeface="Calibri"/>
              </a:rPr>
              <a:t> </a:t>
            </a:r>
            <a:r>
              <a:rPr lang="en-US" sz="3200" spc="-25">
                <a:latin typeface="Calibri"/>
                <a:cs typeface="Calibri"/>
              </a:rPr>
              <a:t>different</a:t>
            </a:r>
            <a:r>
              <a:rPr lang="en-US" sz="3200" spc="-10">
                <a:latin typeface="Calibri"/>
                <a:cs typeface="Calibri"/>
              </a:rPr>
              <a:t> </a:t>
            </a:r>
            <a:r>
              <a:rPr lang="en-US" sz="3200" spc="-15">
                <a:latin typeface="Calibri"/>
                <a:cs typeface="Calibri"/>
              </a:rPr>
              <a:t>graphs</a:t>
            </a:r>
            <a:endParaRPr lang="en-US" sz="3200">
              <a:latin typeface="Calibri"/>
              <a:cs typeface="Calibri"/>
            </a:endParaRPr>
          </a:p>
          <a:p>
            <a:pPr marL="789940" lvl="1" indent="-320040"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2800" b="1" spc="-5">
                <a:latin typeface="Calibri"/>
                <a:cs typeface="Calibri"/>
              </a:rPr>
              <a:t>Example:</a:t>
            </a:r>
            <a:r>
              <a:rPr lang="en-US" sz="2800" b="1" spc="-20">
                <a:latin typeface="Calibri"/>
                <a:cs typeface="Calibri"/>
              </a:rPr>
              <a:t> </a:t>
            </a:r>
            <a:r>
              <a:rPr lang="en-US" sz="2800" spc="-5">
                <a:latin typeface="Calibri"/>
                <a:cs typeface="Calibri"/>
              </a:rPr>
              <a:t>Molecule</a:t>
            </a:r>
            <a:r>
              <a:rPr lang="en-US" sz="2800" spc="-15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property </a:t>
            </a:r>
            <a:r>
              <a:rPr lang="en-US" sz="2800" spc="-5">
                <a:latin typeface="Calibri"/>
                <a:cs typeface="Calibri"/>
              </a:rPr>
              <a:t>prediction</a:t>
            </a:r>
          </a:p>
          <a:p>
            <a:pPr marL="789940" marR="5080" lvl="1" indent="-320040">
              <a:spcBef>
                <a:spcPts val="14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en-US" sz="2800">
              <a:latin typeface="Calibri"/>
              <a:cs typeface="Calibri"/>
            </a:endParaRPr>
          </a:p>
          <a:p>
            <a:pPr marL="332740" indent="-320040">
              <a:spcBef>
                <a:spcPts val="56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DD465-C26A-CF7C-F5E3-CC039E461BF7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Classic Graph ML Tasks</a:t>
            </a:r>
            <a:endParaRPr lang="en-HK" sz="40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9B4DEDD-E198-7290-DEB2-5C5CC5E8837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55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4024243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0B4D201D-83BC-EACF-9524-591A1ABB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2" y="1196472"/>
            <a:ext cx="6516915" cy="446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0551A-58BB-FF4A-6ABC-E9C4B8CA08FD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Different Types of Tasks</a:t>
            </a:r>
            <a:endParaRPr lang="en-HK" sz="400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1814E0F-BD83-9623-E6ED-B0DA76635FE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56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858695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416ED-81FC-F080-2D98-992377855C36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Protein Folding Problem</a:t>
            </a:r>
            <a:endParaRPr lang="en-HK" sz="400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18FB079-378A-C5BB-039F-7AE9949631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3091358"/>
            <a:ext cx="8039100" cy="3037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8B95E-219C-FD7F-EFCF-2904D4E84BF4}"/>
              </a:ext>
            </a:extLst>
          </p:cNvPr>
          <p:cNvSpPr txBox="1"/>
          <p:nvPr/>
        </p:nvSpPr>
        <p:spPr>
          <a:xfrm>
            <a:off x="836610" y="1226716"/>
            <a:ext cx="7375306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2740" indent="-320040">
              <a:spcBef>
                <a:spcPts val="56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spc="-10">
                <a:solidFill>
                  <a:srgbClr val="000000"/>
                </a:solidFill>
                <a:latin typeface="+mn-lt"/>
              </a:rPr>
              <a:t>Computationally</a:t>
            </a:r>
            <a:r>
              <a:rPr lang="en-US" sz="3200" spc="-5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b="1" spc="-10">
                <a:solidFill>
                  <a:srgbClr val="000000"/>
                </a:solidFill>
                <a:latin typeface="+mn-lt"/>
              </a:rPr>
              <a:t>predict</a:t>
            </a:r>
            <a:r>
              <a:rPr lang="en-US" sz="3200" spc="5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3200" spc="-30">
                <a:solidFill>
                  <a:srgbClr val="000000"/>
                </a:solidFill>
                <a:latin typeface="+mn-lt"/>
              </a:rPr>
              <a:t>protein’s</a:t>
            </a:r>
            <a:r>
              <a:rPr lang="en-US" sz="3200" spc="5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b="1">
                <a:solidFill>
                  <a:srgbClr val="60B5CC"/>
                </a:solidFill>
                <a:latin typeface="+mn-lt"/>
              </a:rPr>
              <a:t>3D</a:t>
            </a:r>
            <a:r>
              <a:rPr lang="en-US" sz="3200" b="1" spc="-5">
                <a:solidFill>
                  <a:srgbClr val="60B5CC"/>
                </a:solidFill>
                <a:latin typeface="+mn-lt"/>
              </a:rPr>
              <a:t> </a:t>
            </a:r>
            <a:r>
              <a:rPr lang="en-US" sz="3200" b="1" spc="-15">
                <a:solidFill>
                  <a:srgbClr val="60B5CC"/>
                </a:solidFill>
                <a:latin typeface="+mn-lt"/>
              </a:rPr>
              <a:t>structure </a:t>
            </a:r>
            <a:r>
              <a:rPr lang="en-US" sz="3200" b="1" spc="-705">
                <a:solidFill>
                  <a:srgbClr val="60B5CC"/>
                </a:solidFill>
                <a:latin typeface="+mn-lt"/>
              </a:rPr>
              <a:t> </a:t>
            </a:r>
            <a:r>
              <a:rPr lang="en-US" sz="3200" spc="-5">
                <a:solidFill>
                  <a:srgbClr val="000000"/>
                </a:solidFill>
                <a:latin typeface="+mn-lt"/>
              </a:rPr>
              <a:t>based</a:t>
            </a:r>
            <a:r>
              <a:rPr lang="en-US" sz="3200" spc="-1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spc="-5">
                <a:solidFill>
                  <a:srgbClr val="000000"/>
                </a:solidFill>
                <a:latin typeface="+mn-lt"/>
              </a:rPr>
              <a:t>solely </a:t>
            </a:r>
            <a:r>
              <a:rPr lang="en-US" sz="3200">
                <a:solidFill>
                  <a:srgbClr val="000000"/>
                </a:solidFill>
                <a:latin typeface="+mn-lt"/>
              </a:rPr>
              <a:t>on</a:t>
            </a:r>
            <a:r>
              <a:rPr lang="en-US" sz="3200" spc="-1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>
                <a:solidFill>
                  <a:srgbClr val="000000"/>
                </a:solidFill>
                <a:latin typeface="+mn-lt"/>
              </a:rPr>
              <a:t>its </a:t>
            </a:r>
            <a:r>
              <a:rPr lang="en-US" sz="3200" b="1" spc="-5">
                <a:solidFill>
                  <a:srgbClr val="000000"/>
                </a:solidFill>
                <a:latin typeface="+mn-lt"/>
              </a:rPr>
              <a:t>amino</a:t>
            </a:r>
            <a:r>
              <a:rPr lang="en-US" sz="3200" b="1" spc="5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b="1" spc="-5">
                <a:solidFill>
                  <a:srgbClr val="000000"/>
                </a:solidFill>
                <a:latin typeface="+mn-lt"/>
              </a:rPr>
              <a:t>acid</a:t>
            </a:r>
            <a:r>
              <a:rPr lang="en-US" sz="3200" b="1" spc="-1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b="1" spc="-5">
                <a:latin typeface="+mn-lt"/>
              </a:rPr>
              <a:t>sequence</a:t>
            </a:r>
            <a:endParaRPr lang="en-US" sz="2800">
              <a:latin typeface="Calibri"/>
              <a:cs typeface="Calibri"/>
            </a:endParaRPr>
          </a:p>
          <a:p>
            <a:pPr marL="332740" indent="-320040">
              <a:spcBef>
                <a:spcPts val="56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478EC31-D7AB-BF50-48AA-AF9611701B3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57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1373750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AC6EF6-32B4-8F05-0A2A-153AC5B29EB3}"/>
              </a:ext>
            </a:extLst>
          </p:cNvPr>
          <p:cNvGrpSpPr/>
          <p:nvPr/>
        </p:nvGrpSpPr>
        <p:grpSpPr>
          <a:xfrm>
            <a:off x="478583" y="1683765"/>
            <a:ext cx="8265368" cy="4756822"/>
            <a:chOff x="1747970" y="2973790"/>
            <a:chExt cx="8859400" cy="3751064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755C91-4589-3D90-9A96-8D4E31713A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7970" y="2973790"/>
              <a:ext cx="8696060" cy="3186238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908B3B2-6BB8-9232-7C62-B0EFBC924994}"/>
                </a:ext>
              </a:extLst>
            </p:cNvPr>
            <p:cNvSpPr txBox="1"/>
            <p:nvPr/>
          </p:nvSpPr>
          <p:spPr>
            <a:xfrm>
              <a:off x="8671151" y="6132591"/>
              <a:ext cx="1936219" cy="198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100" spc="-5" dirty="0">
                  <a:solidFill>
                    <a:srgbClr val="A6A6A6"/>
                  </a:solidFill>
                  <a:latin typeface="Corbel"/>
                  <a:cs typeface="Corbel"/>
                </a:rPr>
                <a:t>Image</a:t>
              </a:r>
              <a:r>
                <a:rPr sz="1100" spc="-15" dirty="0">
                  <a:solidFill>
                    <a:srgbClr val="A6A6A6"/>
                  </a:solidFill>
                  <a:latin typeface="Corbel"/>
                  <a:cs typeface="Corbel"/>
                </a:rPr>
                <a:t> </a:t>
              </a:r>
              <a:r>
                <a:rPr sz="1100" spc="-5" dirty="0">
                  <a:solidFill>
                    <a:srgbClr val="A6A6A6"/>
                  </a:solidFill>
                  <a:latin typeface="Corbel"/>
                  <a:cs typeface="Corbel"/>
                </a:rPr>
                <a:t>credit:</a:t>
              </a:r>
              <a:r>
                <a:rPr sz="1100" spc="-15" dirty="0">
                  <a:solidFill>
                    <a:srgbClr val="A6A6A6"/>
                  </a:solidFill>
                  <a:latin typeface="Corbel"/>
                  <a:cs typeface="Corbel"/>
                </a:rPr>
                <a:t> </a:t>
              </a:r>
              <a:r>
                <a:rPr sz="1100" u="sng" spc="-5" dirty="0">
                  <a:solidFill>
                    <a:srgbClr val="168BBA"/>
                  </a:solidFill>
                  <a:uFill>
                    <a:solidFill>
                      <a:srgbClr val="168BBA"/>
                    </a:solidFill>
                  </a:uFill>
                  <a:latin typeface="Corbel"/>
                  <a:cs typeface="Corbel"/>
                </a:rPr>
                <a:t>DeepMind</a:t>
              </a:r>
              <a:endParaRPr sz="1100" dirty="0">
                <a:latin typeface="Corbel"/>
                <a:cs typeface="Corbel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EEBA8ED-CFE4-8091-D227-6AA289D564A1}"/>
                </a:ext>
              </a:extLst>
            </p:cNvPr>
            <p:cNvSpPr/>
            <p:nvPr/>
          </p:nvSpPr>
          <p:spPr>
            <a:xfrm>
              <a:off x="4495800" y="4627999"/>
              <a:ext cx="3733800" cy="1659255"/>
            </a:xfrm>
            <a:custGeom>
              <a:avLst/>
              <a:gdLst/>
              <a:ahLst/>
              <a:cxnLst/>
              <a:rect l="l" t="t" r="r" b="b"/>
              <a:pathLst>
                <a:path w="3733800" h="1659254">
                  <a:moveTo>
                    <a:pt x="0" y="0"/>
                  </a:moveTo>
                  <a:lnTo>
                    <a:pt x="3733800" y="0"/>
                  </a:lnTo>
                  <a:lnTo>
                    <a:pt x="3733800" y="1659236"/>
                  </a:lnTo>
                  <a:lnTo>
                    <a:pt x="0" y="1659236"/>
                  </a:lnTo>
                  <a:lnTo>
                    <a:pt x="0" y="0"/>
                  </a:lnTo>
                  <a:close/>
                </a:path>
              </a:pathLst>
            </a:custGeom>
            <a:ln w="48000">
              <a:solidFill>
                <a:srgbClr val="60B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B4B5D62-E16D-0F64-9A9D-F63FC9A21218}"/>
                </a:ext>
              </a:extLst>
            </p:cNvPr>
            <p:cNvSpPr txBox="1"/>
            <p:nvPr/>
          </p:nvSpPr>
          <p:spPr>
            <a:xfrm>
              <a:off x="5715921" y="6409435"/>
              <a:ext cx="2071842" cy="3154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spc="-5" dirty="0">
                  <a:solidFill>
                    <a:srgbClr val="60B5CC"/>
                  </a:solidFill>
                  <a:latin typeface="Arial"/>
                  <a:cs typeface="Arial"/>
                </a:rPr>
                <a:t>Spatial</a:t>
              </a:r>
              <a:r>
                <a:rPr b="1" spc="-70" dirty="0">
                  <a:solidFill>
                    <a:srgbClr val="60B5CC"/>
                  </a:solidFill>
                  <a:latin typeface="Arial"/>
                  <a:cs typeface="Arial"/>
                </a:rPr>
                <a:t> </a:t>
              </a:r>
              <a:r>
                <a:rPr b="1" spc="-5" dirty="0">
                  <a:solidFill>
                    <a:srgbClr val="60B5CC"/>
                  </a:solidFill>
                  <a:latin typeface="Arial"/>
                  <a:cs typeface="Arial"/>
                </a:rPr>
                <a:t>graph</a:t>
              </a:r>
              <a:endParaRPr dirty="0">
                <a:latin typeface="Arial"/>
                <a:cs typeface="Arial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F11F99-DD68-BD20-C490-AF082F5E9D8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AlphaFold</a:t>
            </a:r>
            <a:endParaRPr lang="en-HK" sz="400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602E00E-18B1-F9BC-C749-9F9E311F6F0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58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306142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0BE947-65BF-E7AC-447A-92B641072D8A}"/>
              </a:ext>
            </a:extLst>
          </p:cNvPr>
          <p:cNvGrpSpPr/>
          <p:nvPr/>
        </p:nvGrpSpPr>
        <p:grpSpPr>
          <a:xfrm>
            <a:off x="571500" y="1426273"/>
            <a:ext cx="8329058" cy="4348354"/>
            <a:chOff x="532112" y="1056117"/>
            <a:chExt cx="10173988" cy="5311537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622B2C22-50BB-D44E-7BC0-5D3F1EA92DF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12" y="1304916"/>
              <a:ext cx="5171667" cy="2276755"/>
            </a:xfrm>
            <a:prstGeom prst="rect">
              <a:avLst/>
            </a:prstGeom>
          </p:spPr>
        </p:pic>
        <p:grpSp>
          <p:nvGrpSpPr>
            <p:cNvPr id="5" name="object 4">
              <a:extLst>
                <a:ext uri="{FF2B5EF4-FFF2-40B4-BE49-F238E27FC236}">
                  <a16:creationId xmlns:a16="http://schemas.microsoft.com/office/drawing/2014/main" id="{F655F6E1-206C-EA68-D7C5-810B47690362}"/>
                </a:ext>
              </a:extLst>
            </p:cNvPr>
            <p:cNvGrpSpPr/>
            <p:nvPr/>
          </p:nvGrpSpPr>
          <p:grpSpPr>
            <a:xfrm>
              <a:off x="532113" y="4076574"/>
              <a:ext cx="8433438" cy="2291080"/>
              <a:chOff x="320255" y="4351305"/>
              <a:chExt cx="8778875" cy="2291080"/>
            </a:xfrm>
          </p:grpSpPr>
          <p:pic>
            <p:nvPicPr>
              <p:cNvPr id="6" name="object 5">
                <a:extLst>
                  <a:ext uri="{FF2B5EF4-FFF2-40B4-BE49-F238E27FC236}">
                    <a16:creationId xmlns:a16="http://schemas.microsoft.com/office/drawing/2014/main" id="{6354495A-8DB5-4777-25A4-3578D7597E7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0255" y="5465771"/>
                <a:ext cx="4854300" cy="1176336"/>
              </a:xfrm>
              <a:prstGeom prst="rect">
                <a:avLst/>
              </a:prstGeom>
            </p:spPr>
          </p:pic>
          <p:pic>
            <p:nvPicPr>
              <p:cNvPr id="7" name="object 6">
                <a:extLst>
                  <a:ext uri="{FF2B5EF4-FFF2-40B4-BE49-F238E27FC236}">
                    <a16:creationId xmlns:a16="http://schemas.microsoft.com/office/drawing/2014/main" id="{06C78F83-BCBE-7A42-D0B5-39DEC3546BB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91037" y="4974756"/>
                <a:ext cx="5507719" cy="780893"/>
              </a:xfrm>
              <a:prstGeom prst="rect">
                <a:avLst/>
              </a:prstGeom>
            </p:spPr>
          </p:pic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4B1E2C3A-7942-B820-B811-FB0EF21C2D1A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7199" y="4351305"/>
                <a:ext cx="4249271" cy="644490"/>
              </a:xfrm>
              <a:prstGeom prst="rect">
                <a:avLst/>
              </a:prstGeom>
            </p:spPr>
          </p:pic>
        </p:grpSp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65D57DB-FCF2-F483-B84D-DC7F738A6D9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9109" y="5686188"/>
              <a:ext cx="4859728" cy="681188"/>
            </a:xfrm>
            <a:prstGeom prst="rect">
              <a:avLst/>
            </a:prstGeom>
          </p:spPr>
        </p:pic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F9D1F9B8-A5F4-1533-5BC0-4B8D8387A80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7837" y="1056117"/>
              <a:ext cx="4438263" cy="3095276"/>
            </a:xfrm>
            <a:prstGeom prst="rect">
              <a:avLst/>
            </a:prstGeom>
          </p:spPr>
        </p:pic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B4427C42-C181-BF67-F2DD-A6ADEC3B07CC}"/>
                </a:ext>
              </a:extLst>
            </p:cNvPr>
            <p:cNvSpPr txBox="1"/>
            <p:nvPr/>
          </p:nvSpPr>
          <p:spPr>
            <a:xfrm>
              <a:off x="8965192" y="4071622"/>
              <a:ext cx="1524829" cy="1513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900" spc="-5" dirty="0">
                  <a:solidFill>
                    <a:srgbClr val="A6A6A6"/>
                  </a:solidFill>
                  <a:latin typeface="Corbel"/>
                  <a:cs typeface="Corbel"/>
                </a:rPr>
                <a:t>Image</a:t>
              </a:r>
              <a:r>
                <a:rPr sz="900" spc="-25" dirty="0">
                  <a:solidFill>
                    <a:srgbClr val="A6A6A6"/>
                  </a:solidFill>
                  <a:latin typeface="Corbel"/>
                  <a:cs typeface="Corbel"/>
                </a:rPr>
                <a:t> </a:t>
              </a:r>
              <a:r>
                <a:rPr sz="900" dirty="0">
                  <a:solidFill>
                    <a:srgbClr val="A6A6A6"/>
                  </a:solidFill>
                  <a:latin typeface="Corbel"/>
                  <a:cs typeface="Corbel"/>
                </a:rPr>
                <a:t>credit:</a:t>
              </a:r>
              <a:r>
                <a:rPr sz="900" spc="-25" dirty="0">
                  <a:solidFill>
                    <a:srgbClr val="A6A6A6"/>
                  </a:solidFill>
                  <a:latin typeface="Corbel"/>
                  <a:cs typeface="Corbel"/>
                </a:rPr>
                <a:t> </a:t>
              </a:r>
              <a:r>
                <a:rPr sz="900" u="sng" spc="-5" dirty="0">
                  <a:solidFill>
                    <a:srgbClr val="168BBA"/>
                  </a:solidFill>
                  <a:uFill>
                    <a:solidFill>
                      <a:srgbClr val="168BBA"/>
                    </a:solidFill>
                  </a:uFill>
                  <a:latin typeface="Corbel"/>
                  <a:cs typeface="Corbel"/>
                </a:rPr>
                <a:t>DeepMind</a:t>
              </a:r>
              <a:endParaRPr sz="900" dirty="0">
                <a:latin typeface="Corbel"/>
                <a:cs typeface="Corbel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4BCB7AAF-21EB-8900-6CFC-E591A2BA8ADF}"/>
                </a:ext>
              </a:extLst>
            </p:cNvPr>
            <p:cNvSpPr txBox="1"/>
            <p:nvPr/>
          </p:nvSpPr>
          <p:spPr>
            <a:xfrm>
              <a:off x="4696167" y="3781800"/>
              <a:ext cx="132617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900" spc="-5" dirty="0">
                  <a:solidFill>
                    <a:srgbClr val="A6A6A6"/>
                  </a:solidFill>
                  <a:latin typeface="Corbel"/>
                  <a:cs typeface="Corbel"/>
                </a:rPr>
                <a:t>Image</a:t>
              </a:r>
              <a:r>
                <a:rPr sz="900" spc="-20" dirty="0">
                  <a:solidFill>
                    <a:srgbClr val="A6A6A6"/>
                  </a:solidFill>
                  <a:latin typeface="Corbel"/>
                  <a:cs typeface="Corbel"/>
                </a:rPr>
                <a:t> </a:t>
              </a:r>
              <a:r>
                <a:rPr sz="900" dirty="0">
                  <a:solidFill>
                    <a:srgbClr val="A6A6A6"/>
                  </a:solidFill>
                  <a:latin typeface="Corbel"/>
                  <a:cs typeface="Corbel"/>
                </a:rPr>
                <a:t>credit:</a:t>
              </a:r>
              <a:r>
                <a:rPr sz="900" spc="-15" dirty="0">
                  <a:solidFill>
                    <a:srgbClr val="A6A6A6"/>
                  </a:solidFill>
                  <a:latin typeface="Corbel"/>
                  <a:cs typeface="Corbel"/>
                </a:rPr>
                <a:t> </a:t>
              </a:r>
              <a:r>
                <a:rPr sz="900" u="sng" spc="-5" dirty="0">
                  <a:solidFill>
                    <a:srgbClr val="168BBA"/>
                  </a:solidFill>
                  <a:uFill>
                    <a:solidFill>
                      <a:srgbClr val="168BBA"/>
                    </a:solidFill>
                  </a:uFill>
                  <a:latin typeface="Corbel"/>
                  <a:cs typeface="Corbel"/>
                </a:rPr>
                <a:t>SingularityHub</a:t>
              </a:r>
              <a:endParaRPr sz="900" dirty="0">
                <a:latin typeface="Corbel"/>
                <a:cs typeface="Corbe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BB1-BDFC-9F46-A0D0-CCD771559526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AlphaFold: Impact</a:t>
            </a:r>
            <a:endParaRPr lang="en-HK" sz="400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40536A98-D371-9CE3-99A1-D499DA587A5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59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39290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5" y="2343150"/>
            <a:ext cx="6496050" cy="4381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30928" y="4928806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9690" y="5375052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1604" y="5605557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8360" y="6114509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20" y="487356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1826" y="4258373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5928" y="3348418"/>
            <a:ext cx="206502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24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7225" y="3987736"/>
            <a:ext cx="20535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F5B1B"/>
                </a:solidFill>
                <a:latin typeface="Arial"/>
                <a:cs typeface="Arial"/>
              </a:rPr>
              <a:t>Graph</a:t>
            </a:r>
            <a:r>
              <a:rPr sz="2400" spc="-20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F5B1B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947" y="3820731"/>
            <a:ext cx="177038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Link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R="107314" algn="ctr">
              <a:lnSpc>
                <a:spcPct val="100000"/>
              </a:lnSpc>
              <a:spcBef>
                <a:spcPts val="18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0155" y="3117532"/>
            <a:ext cx="739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ℝ</a:t>
            </a:r>
            <a:r>
              <a:rPr sz="2550" spc="-37" baseline="29411" dirty="0">
                <a:latin typeface="Cambria Math"/>
                <a:cs typeface="Cambria Math"/>
              </a:rPr>
              <a:t>𝐷</a:t>
            </a:r>
            <a:endParaRPr sz="2550" baseline="29411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962" y="1270888"/>
            <a:ext cx="6799580" cy="17265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1950" indent="-324485">
              <a:lnSpc>
                <a:spcPts val="3835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dirty="0">
                <a:latin typeface="Calibri"/>
                <a:cs typeface="Calibri"/>
              </a:rPr>
              <a:t>Design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nodes/links/graphs</a:t>
            </a:r>
            <a:endParaRPr sz="3200">
              <a:latin typeface="Calibri"/>
              <a:cs typeface="Calibri"/>
            </a:endParaRPr>
          </a:p>
          <a:p>
            <a:pPr marL="361950" indent="-324485">
              <a:lnSpc>
                <a:spcPts val="383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dirty="0">
                <a:latin typeface="Calibri"/>
                <a:cs typeface="Calibri"/>
              </a:rPr>
              <a:t>Obtain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features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training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1505585" algn="ctr">
              <a:lnSpc>
                <a:spcPct val="100000"/>
              </a:lnSpc>
              <a:spcBef>
                <a:spcPts val="2810"/>
              </a:spcBef>
            </a:pP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ℝ</a:t>
            </a:r>
            <a:r>
              <a:rPr sz="2550" spc="-37" baseline="29411" dirty="0">
                <a:latin typeface="Cambria Math"/>
                <a:cs typeface="Cambria Math"/>
              </a:rPr>
              <a:t>𝐷</a:t>
            </a:r>
            <a:endParaRPr sz="2550" baseline="29411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4341" y="3221989"/>
            <a:ext cx="7391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ℝ</a:t>
            </a:r>
            <a:r>
              <a:rPr sz="2550" spc="-37" baseline="29411" dirty="0">
                <a:latin typeface="Cambria Math"/>
                <a:cs typeface="Cambria Math"/>
              </a:rPr>
              <a:t>𝐷</a:t>
            </a:r>
            <a:endParaRPr sz="2550" baseline="29411">
              <a:latin typeface="Cambria Math"/>
              <a:cs typeface="Cambria Math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25109-A6FF-00D1-39F3-E8EF32CDA568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Traditional ML Pipeline</a:t>
            </a:r>
            <a:endParaRPr lang="en-HK" sz="400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D2916D55-2187-6C7A-38CC-670D62EF061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0BEC31-E862-3DF9-AF3A-2FA362A53B72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Example 2: Drug Side Effects</a:t>
            </a:r>
            <a:endParaRPr lang="en-HK" sz="400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0935AC1-06D2-30C5-2969-BFFCDEC0EE5F}"/>
              </a:ext>
            </a:extLst>
          </p:cNvPr>
          <p:cNvSpPr txBox="1"/>
          <p:nvPr/>
        </p:nvSpPr>
        <p:spPr>
          <a:xfrm>
            <a:off x="571500" y="1296720"/>
            <a:ext cx="8679775" cy="347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299085" algn="l"/>
                <a:tab pos="299720" algn="l"/>
              </a:tabLst>
            </a:pPr>
            <a:r>
              <a:rPr lang="en-US" sz="2800"/>
              <a:t>Polypharmacy is the use of drug combinations and is commonly used for treating complex and terminal diseases. </a:t>
            </a:r>
            <a:endParaRPr lang="en-US" sz="2800" b="1" spc="-60">
              <a:solidFill>
                <a:srgbClr val="C00000"/>
              </a:solidFill>
              <a:latin typeface="Calibri"/>
              <a:cs typeface="Calibri"/>
            </a:endParaRPr>
          </a:p>
          <a:p>
            <a:pPr marL="756920" lvl="1" indent="-287020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299085" algn="l"/>
                <a:tab pos="299720" algn="l"/>
              </a:tabLst>
            </a:pPr>
            <a:r>
              <a:rPr lang="en-US" sz="2800">
                <a:latin typeface="Calibri"/>
                <a:cs typeface="Calibri"/>
              </a:rPr>
              <a:t>46</a:t>
            </a:r>
            <a:r>
              <a:rPr lang="en-US" sz="2800" dirty="0">
                <a:latin typeface="Calibri"/>
                <a:cs typeface="Calibri"/>
              </a:rPr>
              <a:t>%</a:t>
            </a:r>
            <a:r>
              <a:rPr lang="en-US" sz="2800" spc="-5" dirty="0">
                <a:latin typeface="Calibri"/>
                <a:cs typeface="Calibri"/>
              </a:rPr>
              <a:t> of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people </a:t>
            </a:r>
            <a:r>
              <a:rPr lang="en-US" sz="2800" spc="-10" dirty="0">
                <a:latin typeface="Calibri"/>
                <a:cs typeface="Calibri"/>
              </a:rPr>
              <a:t>ages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70-79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take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spc="-15" dirty="0">
                <a:latin typeface="Calibri"/>
                <a:cs typeface="Calibri"/>
              </a:rPr>
              <a:t>more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than</a:t>
            </a:r>
            <a:r>
              <a:rPr lang="en-US" sz="2800" b="1" dirty="0">
                <a:latin typeface="Calibri"/>
                <a:cs typeface="Calibri"/>
              </a:rPr>
              <a:t> 5</a:t>
            </a:r>
            <a:r>
              <a:rPr lang="en-US" sz="2800" b="1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drugs</a:t>
            </a:r>
            <a:endParaRPr lang="en-US" sz="2800" dirty="0">
              <a:latin typeface="Calibri"/>
              <a:cs typeface="Calibri"/>
            </a:endParaRPr>
          </a:p>
          <a:p>
            <a:pPr marL="756920" marR="300355" lvl="1" indent="-287020">
              <a:spcBef>
                <a:spcPts val="3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299085" algn="l"/>
                <a:tab pos="299720" algn="l"/>
              </a:tabLst>
            </a:pPr>
            <a:r>
              <a:rPr lang="en-US" sz="2800" spc="-15" dirty="0">
                <a:latin typeface="Calibri"/>
                <a:cs typeface="Calibri"/>
              </a:rPr>
              <a:t>Many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patients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take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more</a:t>
            </a:r>
            <a:r>
              <a:rPr lang="en-US" sz="2800" spc="-5" dirty="0">
                <a:latin typeface="Calibri"/>
                <a:cs typeface="Calibri"/>
              </a:rPr>
              <a:t> than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20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drugs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to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treat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heart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disease,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depression,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insomnia,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5">
                <a:latin typeface="Calibri"/>
                <a:cs typeface="Calibri"/>
              </a:rPr>
              <a:t>etc.</a:t>
            </a:r>
          </a:p>
          <a:p>
            <a:pPr marL="299720" marR="300355" indent="-287020">
              <a:spcBef>
                <a:spcPts val="3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299085" algn="l"/>
                <a:tab pos="299720" algn="l"/>
              </a:tabLst>
            </a:pPr>
            <a:r>
              <a:rPr lang="en-US" sz="2800"/>
              <a:t>Despite its effectiveness in many cases, it poses high risks of adverse side effects.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FA372D-0BE1-4C30-3602-0A842C11A787}"/>
              </a:ext>
            </a:extLst>
          </p:cNvPr>
          <p:cNvGrpSpPr/>
          <p:nvPr/>
        </p:nvGrpSpPr>
        <p:grpSpPr>
          <a:xfrm>
            <a:off x="1074625" y="5013794"/>
            <a:ext cx="7673523" cy="1552619"/>
            <a:chOff x="2410583" y="5257375"/>
            <a:chExt cx="7673523" cy="1552619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08173C4-EFEC-63AE-6DF3-18F73CF3C889}"/>
                </a:ext>
              </a:extLst>
            </p:cNvPr>
            <p:cNvSpPr/>
            <p:nvPr/>
          </p:nvSpPr>
          <p:spPr>
            <a:xfrm>
              <a:off x="7588622" y="5345900"/>
              <a:ext cx="133985" cy="813435"/>
            </a:xfrm>
            <a:custGeom>
              <a:avLst/>
              <a:gdLst/>
              <a:ahLst/>
              <a:cxnLst/>
              <a:rect l="l" t="t" r="r" b="b"/>
              <a:pathLst>
                <a:path w="133985" h="813435">
                  <a:moveTo>
                    <a:pt x="133953" y="813040"/>
                  </a:moveTo>
                  <a:lnTo>
                    <a:pt x="107872" y="807713"/>
                  </a:lnTo>
                  <a:lnTo>
                    <a:pt x="86583" y="793189"/>
                  </a:lnTo>
                  <a:lnTo>
                    <a:pt x="72236" y="771652"/>
                  </a:lnTo>
                  <a:lnTo>
                    <a:pt x="66976" y="745285"/>
                  </a:lnTo>
                  <a:lnTo>
                    <a:pt x="66976" y="474264"/>
                  </a:lnTo>
                  <a:lnTo>
                    <a:pt x="61714" y="447894"/>
                  </a:lnTo>
                  <a:lnTo>
                    <a:pt x="47361" y="426361"/>
                  </a:lnTo>
                  <a:lnTo>
                    <a:pt x="26072" y="411843"/>
                  </a:lnTo>
                  <a:lnTo>
                    <a:pt x="0" y="406520"/>
                  </a:lnTo>
                  <a:lnTo>
                    <a:pt x="26072" y="401196"/>
                  </a:lnTo>
                  <a:lnTo>
                    <a:pt x="47361" y="386674"/>
                  </a:lnTo>
                  <a:lnTo>
                    <a:pt x="61714" y="365131"/>
                  </a:lnTo>
                  <a:lnTo>
                    <a:pt x="66976" y="338742"/>
                  </a:lnTo>
                  <a:lnTo>
                    <a:pt x="66976" y="67744"/>
                  </a:lnTo>
                  <a:lnTo>
                    <a:pt x="72236" y="41360"/>
                  </a:lnTo>
                  <a:lnTo>
                    <a:pt x="86583" y="19828"/>
                  </a:lnTo>
                  <a:lnTo>
                    <a:pt x="107872" y="5318"/>
                  </a:lnTo>
                  <a:lnTo>
                    <a:pt x="133953" y="0"/>
                  </a:lnTo>
                </a:path>
              </a:pathLst>
            </a:custGeom>
            <a:ln w="53902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7DEF8105-34D5-7E71-C4C1-E11789211F64}"/>
                </a:ext>
              </a:extLst>
            </p:cNvPr>
            <p:cNvSpPr/>
            <p:nvPr/>
          </p:nvSpPr>
          <p:spPr>
            <a:xfrm>
              <a:off x="9651450" y="5345900"/>
              <a:ext cx="133985" cy="813435"/>
            </a:xfrm>
            <a:custGeom>
              <a:avLst/>
              <a:gdLst/>
              <a:ahLst/>
              <a:cxnLst/>
              <a:rect l="l" t="t" r="r" b="b"/>
              <a:pathLst>
                <a:path w="133984" h="813435">
                  <a:moveTo>
                    <a:pt x="0" y="0"/>
                  </a:moveTo>
                  <a:lnTo>
                    <a:pt x="26067" y="5318"/>
                  </a:lnTo>
                  <a:lnTo>
                    <a:pt x="47357" y="19828"/>
                  </a:lnTo>
                  <a:lnTo>
                    <a:pt x="61712" y="41360"/>
                  </a:lnTo>
                  <a:lnTo>
                    <a:pt x="66976" y="67744"/>
                  </a:lnTo>
                  <a:lnTo>
                    <a:pt x="66976" y="338742"/>
                  </a:lnTo>
                  <a:lnTo>
                    <a:pt x="72236" y="365131"/>
                  </a:lnTo>
                  <a:lnTo>
                    <a:pt x="86583" y="386674"/>
                  </a:lnTo>
                  <a:lnTo>
                    <a:pt x="107872" y="401196"/>
                  </a:lnTo>
                  <a:lnTo>
                    <a:pt x="133953" y="406520"/>
                  </a:lnTo>
                  <a:lnTo>
                    <a:pt x="107872" y="411843"/>
                  </a:lnTo>
                  <a:lnTo>
                    <a:pt x="86583" y="426361"/>
                  </a:lnTo>
                  <a:lnTo>
                    <a:pt x="72236" y="447894"/>
                  </a:lnTo>
                  <a:lnTo>
                    <a:pt x="66976" y="474264"/>
                  </a:lnTo>
                  <a:lnTo>
                    <a:pt x="66976" y="745285"/>
                  </a:lnTo>
                  <a:lnTo>
                    <a:pt x="61712" y="771652"/>
                  </a:lnTo>
                  <a:lnTo>
                    <a:pt x="47357" y="793189"/>
                  </a:lnTo>
                  <a:lnTo>
                    <a:pt x="26067" y="807713"/>
                  </a:lnTo>
                  <a:lnTo>
                    <a:pt x="0" y="813040"/>
                  </a:lnTo>
                </a:path>
              </a:pathLst>
            </a:custGeom>
            <a:ln w="53902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object 7">
              <a:extLst>
                <a:ext uri="{FF2B5EF4-FFF2-40B4-BE49-F238E27FC236}">
                  <a16:creationId xmlns:a16="http://schemas.microsoft.com/office/drawing/2014/main" id="{73042A5F-2527-73F4-AAE7-29E7A2F0B591}"/>
                </a:ext>
              </a:extLst>
            </p:cNvPr>
            <p:cNvGrpSpPr/>
            <p:nvPr/>
          </p:nvGrpSpPr>
          <p:grpSpPr>
            <a:xfrm>
              <a:off x="7856440" y="5257375"/>
              <a:ext cx="723900" cy="982980"/>
              <a:chOff x="6332440" y="5257375"/>
              <a:chExt cx="723900" cy="982980"/>
            </a:xfrm>
          </p:grpSpPr>
          <p:sp>
            <p:nvSpPr>
              <p:cNvPr id="26" name="object 8">
                <a:extLst>
                  <a:ext uri="{FF2B5EF4-FFF2-40B4-BE49-F238E27FC236}">
                    <a16:creationId xmlns:a16="http://schemas.microsoft.com/office/drawing/2014/main" id="{0D1BEF65-7AC0-996A-86D4-3A39DACEC6DA}"/>
                  </a:ext>
                </a:extLst>
              </p:cNvPr>
              <p:cNvSpPr/>
              <p:nvPr/>
            </p:nvSpPr>
            <p:spPr>
              <a:xfrm>
                <a:off x="6345914" y="5413664"/>
                <a:ext cx="696595" cy="813435"/>
              </a:xfrm>
              <a:custGeom>
                <a:avLst/>
                <a:gdLst/>
                <a:ahLst/>
                <a:cxnLst/>
                <a:rect l="l" t="t" r="r" b="b"/>
                <a:pathLst>
                  <a:path w="696595" h="813435">
                    <a:moveTo>
                      <a:pt x="384380" y="0"/>
                    </a:moveTo>
                    <a:lnTo>
                      <a:pt x="331557" y="4799"/>
                    </a:lnTo>
                    <a:lnTo>
                      <a:pt x="280894" y="18436"/>
                    </a:lnTo>
                    <a:lnTo>
                      <a:pt x="233459" y="39768"/>
                    </a:lnTo>
                    <a:lnTo>
                      <a:pt x="190325" y="67654"/>
                    </a:lnTo>
                    <a:lnTo>
                      <a:pt x="152562" y="100952"/>
                    </a:lnTo>
                    <a:lnTo>
                      <a:pt x="121211" y="138572"/>
                    </a:lnTo>
                    <a:lnTo>
                      <a:pt x="97433" y="179217"/>
                    </a:lnTo>
                    <a:lnTo>
                      <a:pt x="82208" y="221900"/>
                    </a:lnTo>
                    <a:lnTo>
                      <a:pt x="72650" y="277667"/>
                    </a:lnTo>
                    <a:lnTo>
                      <a:pt x="68083" y="314428"/>
                    </a:lnTo>
                    <a:lnTo>
                      <a:pt x="2482" y="475717"/>
                    </a:lnTo>
                    <a:lnTo>
                      <a:pt x="0" y="478142"/>
                    </a:lnTo>
                    <a:lnTo>
                      <a:pt x="0" y="485520"/>
                    </a:lnTo>
                    <a:lnTo>
                      <a:pt x="2154" y="495367"/>
                    </a:lnTo>
                    <a:lnTo>
                      <a:pt x="7888" y="503449"/>
                    </a:lnTo>
                    <a:lnTo>
                      <a:pt x="16112" y="508919"/>
                    </a:lnTo>
                    <a:lnTo>
                      <a:pt x="25732" y="510930"/>
                    </a:lnTo>
                    <a:lnTo>
                      <a:pt x="68083" y="510930"/>
                    </a:lnTo>
                    <a:lnTo>
                      <a:pt x="68083" y="596069"/>
                    </a:lnTo>
                    <a:lnTo>
                      <a:pt x="77969" y="643560"/>
                    </a:lnTo>
                    <a:lnTo>
                      <a:pt x="104822" y="682624"/>
                    </a:lnTo>
                    <a:lnTo>
                      <a:pt x="144434" y="709107"/>
                    </a:lnTo>
                    <a:lnTo>
                      <a:pt x="192599" y="718857"/>
                    </a:lnTo>
                    <a:lnTo>
                      <a:pt x="241593" y="718857"/>
                    </a:lnTo>
                    <a:lnTo>
                      <a:pt x="241593" y="813028"/>
                    </a:lnTo>
                    <a:lnTo>
                      <a:pt x="577014" y="813028"/>
                    </a:lnTo>
                    <a:lnTo>
                      <a:pt x="577014" y="550213"/>
                    </a:lnTo>
                    <a:lnTo>
                      <a:pt x="610949" y="519800"/>
                    </a:lnTo>
                    <a:lnTo>
                      <a:pt x="640108" y="484617"/>
                    </a:lnTo>
                    <a:lnTo>
                      <a:pt x="641054" y="483050"/>
                    </a:lnTo>
                    <a:lnTo>
                      <a:pt x="586139" y="483050"/>
                    </a:lnTo>
                    <a:lnTo>
                      <a:pt x="585669" y="460661"/>
                    </a:lnTo>
                    <a:lnTo>
                      <a:pt x="571809" y="411404"/>
                    </a:lnTo>
                    <a:lnTo>
                      <a:pt x="537113" y="374190"/>
                    </a:lnTo>
                    <a:lnTo>
                      <a:pt x="145271" y="374190"/>
                    </a:lnTo>
                    <a:lnTo>
                      <a:pt x="132120" y="371349"/>
                    </a:lnTo>
                    <a:lnTo>
                      <a:pt x="120993" y="363745"/>
                    </a:lnTo>
                    <a:lnTo>
                      <a:pt x="113291" y="352755"/>
                    </a:lnTo>
                    <a:lnTo>
                      <a:pt x="110412" y="339759"/>
                    </a:lnTo>
                    <a:lnTo>
                      <a:pt x="113291" y="326333"/>
                    </a:lnTo>
                    <a:lnTo>
                      <a:pt x="120993" y="315129"/>
                    </a:lnTo>
                    <a:lnTo>
                      <a:pt x="132120" y="307451"/>
                    </a:lnTo>
                    <a:lnTo>
                      <a:pt x="145271" y="304601"/>
                    </a:lnTo>
                    <a:lnTo>
                      <a:pt x="296840" y="304601"/>
                    </a:lnTo>
                    <a:lnTo>
                      <a:pt x="288498" y="302386"/>
                    </a:lnTo>
                    <a:lnTo>
                      <a:pt x="216880" y="227316"/>
                    </a:lnTo>
                    <a:lnTo>
                      <a:pt x="191029" y="153620"/>
                    </a:lnTo>
                    <a:lnTo>
                      <a:pt x="187600" y="120373"/>
                    </a:lnTo>
                    <a:lnTo>
                      <a:pt x="228158" y="84492"/>
                    </a:lnTo>
                    <a:lnTo>
                      <a:pt x="275409" y="57436"/>
                    </a:lnTo>
                    <a:lnTo>
                      <a:pt x="327951" y="40357"/>
                    </a:lnTo>
                    <a:lnTo>
                      <a:pt x="384380" y="34408"/>
                    </a:lnTo>
                    <a:lnTo>
                      <a:pt x="528623" y="34408"/>
                    </a:lnTo>
                    <a:lnTo>
                      <a:pt x="515381" y="27239"/>
                    </a:lnTo>
                    <a:lnTo>
                      <a:pt x="474031" y="11989"/>
                    </a:lnTo>
                    <a:lnTo>
                      <a:pt x="430197" y="2747"/>
                    </a:lnTo>
                    <a:lnTo>
                      <a:pt x="384380" y="0"/>
                    </a:lnTo>
                    <a:close/>
                  </a:path>
                  <a:path w="696595" h="813435">
                    <a:moveTo>
                      <a:pt x="528623" y="34408"/>
                    </a:moveTo>
                    <a:lnTo>
                      <a:pt x="384380" y="34408"/>
                    </a:lnTo>
                    <a:lnTo>
                      <a:pt x="433293" y="38737"/>
                    </a:lnTo>
                    <a:lnTo>
                      <a:pt x="479342" y="51219"/>
                    </a:lnTo>
                    <a:lnTo>
                      <a:pt x="521757" y="71093"/>
                    </a:lnTo>
                    <a:lnTo>
                      <a:pt x="559764" y="97596"/>
                    </a:lnTo>
                    <a:lnTo>
                      <a:pt x="592592" y="129968"/>
                    </a:lnTo>
                    <a:lnTo>
                      <a:pt x="619469" y="167448"/>
                    </a:lnTo>
                    <a:lnTo>
                      <a:pt x="639623" y="209275"/>
                    </a:lnTo>
                    <a:lnTo>
                      <a:pt x="652281" y="254687"/>
                    </a:lnTo>
                    <a:lnTo>
                      <a:pt x="656623" y="302386"/>
                    </a:lnTo>
                    <a:lnTo>
                      <a:pt x="656615" y="303534"/>
                    </a:lnTo>
                    <a:lnTo>
                      <a:pt x="651953" y="353313"/>
                    </a:lnTo>
                    <a:lnTo>
                      <a:pt x="638210" y="400692"/>
                    </a:lnTo>
                    <a:lnTo>
                      <a:pt x="616065" y="444219"/>
                    </a:lnTo>
                    <a:lnTo>
                      <a:pt x="586139" y="483050"/>
                    </a:lnTo>
                    <a:lnTo>
                      <a:pt x="641054" y="483050"/>
                    </a:lnTo>
                    <a:lnTo>
                      <a:pt x="663870" y="445209"/>
                    </a:lnTo>
                    <a:lnTo>
                      <a:pt x="681612" y="402120"/>
                    </a:lnTo>
                    <a:lnTo>
                      <a:pt x="692713" y="355893"/>
                    </a:lnTo>
                    <a:lnTo>
                      <a:pt x="696551" y="307072"/>
                    </a:lnTo>
                    <a:lnTo>
                      <a:pt x="693135" y="261292"/>
                    </a:lnTo>
                    <a:lnTo>
                      <a:pt x="683221" y="217624"/>
                    </a:lnTo>
                    <a:lnTo>
                      <a:pt x="667312" y="176555"/>
                    </a:lnTo>
                    <a:lnTo>
                      <a:pt x="645867" y="138520"/>
                    </a:lnTo>
                    <a:lnTo>
                      <a:pt x="619511" y="104162"/>
                    </a:lnTo>
                    <a:lnTo>
                      <a:pt x="588623" y="73812"/>
                    </a:lnTo>
                    <a:lnTo>
                      <a:pt x="553746" y="48009"/>
                    </a:lnTo>
                    <a:lnTo>
                      <a:pt x="528623" y="34408"/>
                    </a:lnTo>
                    <a:close/>
                  </a:path>
                  <a:path w="696595" h="813435">
                    <a:moveTo>
                      <a:pt x="296840" y="304601"/>
                    </a:moveTo>
                    <a:lnTo>
                      <a:pt x="145271" y="304601"/>
                    </a:lnTo>
                    <a:lnTo>
                      <a:pt x="158904" y="307451"/>
                    </a:lnTo>
                    <a:lnTo>
                      <a:pt x="170283" y="315129"/>
                    </a:lnTo>
                    <a:lnTo>
                      <a:pt x="178083" y="326333"/>
                    </a:lnTo>
                    <a:lnTo>
                      <a:pt x="180978" y="339759"/>
                    </a:lnTo>
                    <a:lnTo>
                      <a:pt x="178083" y="352755"/>
                    </a:lnTo>
                    <a:lnTo>
                      <a:pt x="170283" y="363745"/>
                    </a:lnTo>
                    <a:lnTo>
                      <a:pt x="158904" y="371349"/>
                    </a:lnTo>
                    <a:lnTo>
                      <a:pt x="145271" y="374190"/>
                    </a:lnTo>
                    <a:lnTo>
                      <a:pt x="537113" y="374190"/>
                    </a:lnTo>
                    <a:lnTo>
                      <a:pt x="525886" y="362148"/>
                    </a:lnTo>
                    <a:lnTo>
                      <a:pt x="429226" y="339759"/>
                    </a:lnTo>
                    <a:lnTo>
                      <a:pt x="296840" y="304601"/>
                    </a:lnTo>
                    <a:close/>
                  </a:path>
                </a:pathLst>
              </a:custGeom>
              <a:solidFill>
                <a:srgbClr val="D0D7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9">
                <a:extLst>
                  <a:ext uri="{FF2B5EF4-FFF2-40B4-BE49-F238E27FC236}">
                    <a16:creationId xmlns:a16="http://schemas.microsoft.com/office/drawing/2014/main" id="{887CC7AE-0AFA-44AF-3973-44B3598C24FC}"/>
                  </a:ext>
                </a:extLst>
              </p:cNvPr>
              <p:cNvSpPr/>
              <p:nvPr/>
            </p:nvSpPr>
            <p:spPr>
              <a:xfrm>
                <a:off x="6345914" y="5413664"/>
                <a:ext cx="696595" cy="813435"/>
              </a:xfrm>
              <a:custGeom>
                <a:avLst/>
                <a:gdLst/>
                <a:ahLst/>
                <a:cxnLst/>
                <a:rect l="l" t="t" r="r" b="b"/>
                <a:pathLst>
                  <a:path w="696595" h="813435">
                    <a:moveTo>
                      <a:pt x="696552" y="307072"/>
                    </a:moveTo>
                    <a:lnTo>
                      <a:pt x="692713" y="355893"/>
                    </a:lnTo>
                    <a:lnTo>
                      <a:pt x="681612" y="402120"/>
                    </a:lnTo>
                    <a:lnTo>
                      <a:pt x="663870" y="445210"/>
                    </a:lnTo>
                    <a:lnTo>
                      <a:pt x="640108" y="484618"/>
                    </a:lnTo>
                    <a:lnTo>
                      <a:pt x="610949" y="519800"/>
                    </a:lnTo>
                    <a:lnTo>
                      <a:pt x="577013" y="550213"/>
                    </a:lnTo>
                    <a:lnTo>
                      <a:pt x="577013" y="813029"/>
                    </a:lnTo>
                    <a:lnTo>
                      <a:pt x="241592" y="813029"/>
                    </a:lnTo>
                    <a:lnTo>
                      <a:pt x="241592" y="718858"/>
                    </a:lnTo>
                    <a:lnTo>
                      <a:pt x="192598" y="718858"/>
                    </a:lnTo>
                    <a:lnTo>
                      <a:pt x="144434" y="709108"/>
                    </a:lnTo>
                    <a:lnTo>
                      <a:pt x="104822" y="682624"/>
                    </a:lnTo>
                    <a:lnTo>
                      <a:pt x="77969" y="643561"/>
                    </a:lnTo>
                    <a:lnTo>
                      <a:pt x="68083" y="596069"/>
                    </a:lnTo>
                    <a:lnTo>
                      <a:pt x="68083" y="510931"/>
                    </a:lnTo>
                    <a:lnTo>
                      <a:pt x="25732" y="510931"/>
                    </a:lnTo>
                    <a:lnTo>
                      <a:pt x="16111" y="508919"/>
                    </a:lnTo>
                    <a:lnTo>
                      <a:pt x="7888" y="503449"/>
                    </a:lnTo>
                    <a:lnTo>
                      <a:pt x="2154" y="495368"/>
                    </a:lnTo>
                    <a:lnTo>
                      <a:pt x="0" y="485521"/>
                    </a:lnTo>
                    <a:lnTo>
                      <a:pt x="0" y="480602"/>
                    </a:lnTo>
                    <a:lnTo>
                      <a:pt x="0" y="478143"/>
                    </a:lnTo>
                    <a:lnTo>
                      <a:pt x="2482" y="475717"/>
                    </a:lnTo>
                    <a:lnTo>
                      <a:pt x="68083" y="314428"/>
                    </a:lnTo>
                    <a:lnTo>
                      <a:pt x="69355" y="303534"/>
                    </a:lnTo>
                    <a:lnTo>
                      <a:pt x="72650" y="277668"/>
                    </a:lnTo>
                    <a:lnTo>
                      <a:pt x="82208" y="221900"/>
                    </a:lnTo>
                    <a:lnTo>
                      <a:pt x="97433" y="179217"/>
                    </a:lnTo>
                    <a:lnTo>
                      <a:pt x="121242" y="138521"/>
                    </a:lnTo>
                    <a:lnTo>
                      <a:pt x="152563" y="100952"/>
                    </a:lnTo>
                    <a:lnTo>
                      <a:pt x="190325" y="67654"/>
                    </a:lnTo>
                    <a:lnTo>
                      <a:pt x="233459" y="39768"/>
                    </a:lnTo>
                    <a:lnTo>
                      <a:pt x="280894" y="18436"/>
                    </a:lnTo>
                    <a:lnTo>
                      <a:pt x="331558" y="4799"/>
                    </a:lnTo>
                    <a:lnTo>
                      <a:pt x="384381" y="0"/>
                    </a:lnTo>
                    <a:lnTo>
                      <a:pt x="430197" y="2747"/>
                    </a:lnTo>
                    <a:lnTo>
                      <a:pt x="474032" y="11989"/>
                    </a:lnTo>
                    <a:lnTo>
                      <a:pt x="515382" y="27239"/>
                    </a:lnTo>
                    <a:lnTo>
                      <a:pt x="553746" y="48009"/>
                    </a:lnTo>
                    <a:lnTo>
                      <a:pt x="588623" y="73812"/>
                    </a:lnTo>
                    <a:lnTo>
                      <a:pt x="619511" y="104163"/>
                    </a:lnTo>
                    <a:lnTo>
                      <a:pt x="645908" y="138573"/>
                    </a:lnTo>
                    <a:lnTo>
                      <a:pt x="667312" y="176556"/>
                    </a:lnTo>
                    <a:lnTo>
                      <a:pt x="683222" y="217624"/>
                    </a:lnTo>
                    <a:lnTo>
                      <a:pt x="693135" y="261292"/>
                    </a:lnTo>
                    <a:lnTo>
                      <a:pt x="696552" y="307072"/>
                    </a:lnTo>
                    <a:close/>
                  </a:path>
                </a:pathLst>
              </a:custGeom>
              <a:ln w="26947">
                <a:solidFill>
                  <a:srgbClr val="02030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10">
                <a:extLst>
                  <a:ext uri="{FF2B5EF4-FFF2-40B4-BE49-F238E27FC236}">
                    <a16:creationId xmlns:a16="http://schemas.microsoft.com/office/drawing/2014/main" id="{068B95C9-F55A-DD9A-8E61-BE0951DAE538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42853" y="5704793"/>
                <a:ext cx="97513" cy="96534"/>
              </a:xfrm>
              <a:prstGeom prst="rect">
                <a:avLst/>
              </a:prstGeom>
            </p:spPr>
          </p:pic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40EC6306-75D9-B797-9A1C-9A375FBD7660}"/>
                  </a:ext>
                </a:extLst>
              </p:cNvPr>
              <p:cNvSpPr/>
              <p:nvPr/>
            </p:nvSpPr>
            <p:spPr>
              <a:xfrm>
                <a:off x="6533514" y="5448072"/>
                <a:ext cx="469265" cy="448945"/>
              </a:xfrm>
              <a:custGeom>
                <a:avLst/>
                <a:gdLst/>
                <a:ahLst/>
                <a:cxnLst/>
                <a:rect l="l" t="t" r="r" b="b"/>
                <a:pathLst>
                  <a:path w="469265" h="448945">
                    <a:moveTo>
                      <a:pt x="469072" y="268516"/>
                    </a:moveTo>
                    <a:lnTo>
                      <a:pt x="464681" y="220279"/>
                    </a:lnTo>
                    <a:lnTo>
                      <a:pt x="452023" y="174867"/>
                    </a:lnTo>
                    <a:lnTo>
                      <a:pt x="431869" y="133040"/>
                    </a:lnTo>
                    <a:lnTo>
                      <a:pt x="404992" y="95560"/>
                    </a:lnTo>
                    <a:lnTo>
                      <a:pt x="372164" y="63188"/>
                    </a:lnTo>
                    <a:lnTo>
                      <a:pt x="334157" y="36684"/>
                    </a:lnTo>
                    <a:lnTo>
                      <a:pt x="291742" y="16811"/>
                    </a:lnTo>
                    <a:lnTo>
                      <a:pt x="245693" y="4329"/>
                    </a:lnTo>
                    <a:lnTo>
                      <a:pt x="196781" y="0"/>
                    </a:lnTo>
                    <a:lnTo>
                      <a:pt x="140351" y="5949"/>
                    </a:lnTo>
                    <a:lnTo>
                      <a:pt x="87809" y="23028"/>
                    </a:lnTo>
                    <a:lnTo>
                      <a:pt x="40558" y="50084"/>
                    </a:lnTo>
                    <a:lnTo>
                      <a:pt x="0" y="85965"/>
                    </a:lnTo>
                    <a:lnTo>
                      <a:pt x="3429" y="119213"/>
                    </a:lnTo>
                    <a:lnTo>
                      <a:pt x="29280" y="192908"/>
                    </a:lnTo>
                    <a:lnTo>
                      <a:pt x="100898" y="267978"/>
                    </a:lnTo>
                    <a:lnTo>
                      <a:pt x="241626" y="305351"/>
                    </a:lnTo>
                    <a:lnTo>
                      <a:pt x="338286" y="327740"/>
                    </a:lnTo>
                    <a:lnTo>
                      <a:pt x="384209" y="376996"/>
                    </a:lnTo>
                    <a:lnTo>
                      <a:pt x="398069" y="426253"/>
                    </a:lnTo>
                    <a:lnTo>
                      <a:pt x="398539" y="448642"/>
                    </a:lnTo>
                    <a:lnTo>
                      <a:pt x="428465" y="409811"/>
                    </a:lnTo>
                    <a:lnTo>
                      <a:pt x="450610" y="366284"/>
                    </a:lnTo>
                    <a:lnTo>
                      <a:pt x="464353" y="318905"/>
                    </a:lnTo>
                    <a:lnTo>
                      <a:pt x="469072" y="268516"/>
                    </a:lnTo>
                    <a:close/>
                  </a:path>
                </a:pathLst>
              </a:custGeom>
              <a:ln w="26946">
                <a:solidFill>
                  <a:srgbClr val="02030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12">
                <a:extLst>
                  <a:ext uri="{FF2B5EF4-FFF2-40B4-BE49-F238E27FC236}">
                    <a16:creationId xmlns:a16="http://schemas.microsoft.com/office/drawing/2014/main" id="{3811C87A-D02B-DC2E-A455-BA6A041E1E40}"/>
                  </a:ext>
                </a:extLst>
              </p:cNvPr>
              <p:cNvSpPr/>
              <p:nvPr/>
            </p:nvSpPr>
            <p:spPr>
              <a:xfrm>
                <a:off x="6439675" y="5257380"/>
                <a:ext cx="31940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05435">
                    <a:moveTo>
                      <a:pt x="241109" y="305308"/>
                    </a:moveTo>
                    <a:lnTo>
                      <a:pt x="164820" y="195897"/>
                    </a:lnTo>
                    <a:lnTo>
                      <a:pt x="185051" y="184937"/>
                    </a:lnTo>
                    <a:lnTo>
                      <a:pt x="123342" y="119595"/>
                    </a:lnTo>
                    <a:lnTo>
                      <a:pt x="143548" y="110591"/>
                    </a:lnTo>
                    <a:lnTo>
                      <a:pt x="94551" y="34290"/>
                    </a:lnTo>
                    <a:lnTo>
                      <a:pt x="0" y="83121"/>
                    </a:lnTo>
                    <a:lnTo>
                      <a:pt x="84861" y="139496"/>
                    </a:lnTo>
                    <a:lnTo>
                      <a:pt x="56045" y="156083"/>
                    </a:lnTo>
                    <a:lnTo>
                      <a:pt x="136423" y="209804"/>
                    </a:lnTo>
                    <a:lnTo>
                      <a:pt x="111760" y="221437"/>
                    </a:lnTo>
                    <a:lnTo>
                      <a:pt x="241109" y="305308"/>
                    </a:lnTo>
                    <a:close/>
                  </a:path>
                  <a:path w="319404" h="305435">
                    <a:moveTo>
                      <a:pt x="319405" y="174637"/>
                    </a:moveTo>
                    <a:lnTo>
                      <a:pt x="292557" y="91262"/>
                    </a:lnTo>
                    <a:lnTo>
                      <a:pt x="314667" y="94284"/>
                    </a:lnTo>
                    <a:lnTo>
                      <a:pt x="304050" y="8585"/>
                    </a:lnTo>
                    <a:lnTo>
                      <a:pt x="197675" y="0"/>
                    </a:lnTo>
                    <a:lnTo>
                      <a:pt x="249275" y="87820"/>
                    </a:lnTo>
                    <a:lnTo>
                      <a:pt x="216128" y="86575"/>
                    </a:lnTo>
                    <a:lnTo>
                      <a:pt x="264845" y="170014"/>
                    </a:lnTo>
                    <a:lnTo>
                      <a:pt x="237566" y="166903"/>
                    </a:lnTo>
                    <a:lnTo>
                      <a:pt x="317093" y="299123"/>
                    </a:lnTo>
                    <a:lnTo>
                      <a:pt x="296468" y="173215"/>
                    </a:lnTo>
                    <a:lnTo>
                      <a:pt x="319405" y="174637"/>
                    </a:lnTo>
                    <a:close/>
                  </a:path>
                </a:pathLst>
              </a:custGeom>
              <a:solidFill>
                <a:srgbClr val="02030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" name="object 13">
              <a:extLst>
                <a:ext uri="{FF2B5EF4-FFF2-40B4-BE49-F238E27FC236}">
                  <a16:creationId xmlns:a16="http://schemas.microsoft.com/office/drawing/2014/main" id="{03CE35DE-AB08-6882-A347-E6CE89D675C3}"/>
                </a:ext>
              </a:extLst>
            </p:cNvPr>
            <p:cNvGrpSpPr/>
            <p:nvPr/>
          </p:nvGrpSpPr>
          <p:grpSpPr>
            <a:xfrm>
              <a:off x="8793240" y="5400190"/>
              <a:ext cx="831850" cy="867410"/>
              <a:chOff x="7269240" y="5400190"/>
              <a:chExt cx="831850" cy="867410"/>
            </a:xfrm>
          </p:grpSpPr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E377A236-8734-9358-A046-0A9BD901E297}"/>
                  </a:ext>
                </a:extLst>
              </p:cNvPr>
              <p:cNvSpPr/>
              <p:nvPr/>
            </p:nvSpPr>
            <p:spPr>
              <a:xfrm>
                <a:off x="7390724" y="5413664"/>
                <a:ext cx="696595" cy="840740"/>
              </a:xfrm>
              <a:custGeom>
                <a:avLst/>
                <a:gdLst/>
                <a:ahLst/>
                <a:cxnLst/>
                <a:rect l="l" t="t" r="r" b="b"/>
                <a:pathLst>
                  <a:path w="696595" h="840739">
                    <a:moveTo>
                      <a:pt x="384359" y="0"/>
                    </a:moveTo>
                    <a:lnTo>
                      <a:pt x="337324" y="3935"/>
                    </a:lnTo>
                    <a:lnTo>
                      <a:pt x="291901" y="15188"/>
                    </a:lnTo>
                    <a:lnTo>
                      <a:pt x="248839" y="32931"/>
                    </a:lnTo>
                    <a:lnTo>
                      <a:pt x="208892" y="56335"/>
                    </a:lnTo>
                    <a:lnTo>
                      <a:pt x="172811" y="84571"/>
                    </a:lnTo>
                    <a:lnTo>
                      <a:pt x="141350" y="116813"/>
                    </a:lnTo>
                    <a:lnTo>
                      <a:pt x="115259" y="152230"/>
                    </a:lnTo>
                    <a:lnTo>
                      <a:pt x="95291" y="189994"/>
                    </a:lnTo>
                    <a:lnTo>
                      <a:pt x="82198" y="229278"/>
                    </a:lnTo>
                    <a:lnTo>
                      <a:pt x="72644" y="286950"/>
                    </a:lnTo>
                    <a:lnTo>
                      <a:pt x="68073" y="324936"/>
                    </a:lnTo>
                    <a:lnTo>
                      <a:pt x="2471" y="491568"/>
                    </a:lnTo>
                    <a:lnTo>
                      <a:pt x="0" y="494095"/>
                    </a:lnTo>
                    <a:lnTo>
                      <a:pt x="0" y="501696"/>
                    </a:lnTo>
                    <a:lnTo>
                      <a:pt x="2152" y="511880"/>
                    </a:lnTo>
                    <a:lnTo>
                      <a:pt x="7884" y="520235"/>
                    </a:lnTo>
                    <a:lnTo>
                      <a:pt x="16107" y="525888"/>
                    </a:lnTo>
                    <a:lnTo>
                      <a:pt x="25732" y="527967"/>
                    </a:lnTo>
                    <a:lnTo>
                      <a:pt x="68073" y="527967"/>
                    </a:lnTo>
                    <a:lnTo>
                      <a:pt x="68073" y="615933"/>
                    </a:lnTo>
                    <a:lnTo>
                      <a:pt x="77957" y="665021"/>
                    </a:lnTo>
                    <a:lnTo>
                      <a:pt x="104808" y="705405"/>
                    </a:lnTo>
                    <a:lnTo>
                      <a:pt x="144423" y="732787"/>
                    </a:lnTo>
                    <a:lnTo>
                      <a:pt x="192599" y="742870"/>
                    </a:lnTo>
                    <a:lnTo>
                      <a:pt x="241593" y="742870"/>
                    </a:lnTo>
                    <a:lnTo>
                      <a:pt x="241593" y="840126"/>
                    </a:lnTo>
                    <a:lnTo>
                      <a:pt x="577002" y="840126"/>
                    </a:lnTo>
                    <a:lnTo>
                      <a:pt x="577002" y="568591"/>
                    </a:lnTo>
                    <a:lnTo>
                      <a:pt x="610937" y="537151"/>
                    </a:lnTo>
                    <a:lnTo>
                      <a:pt x="640094" y="500781"/>
                    </a:lnTo>
                    <a:lnTo>
                      <a:pt x="641047" y="499148"/>
                    </a:lnTo>
                    <a:lnTo>
                      <a:pt x="586127" y="499148"/>
                    </a:lnTo>
                    <a:lnTo>
                      <a:pt x="585659" y="476016"/>
                    </a:lnTo>
                    <a:lnTo>
                      <a:pt x="571802" y="425127"/>
                    </a:lnTo>
                    <a:lnTo>
                      <a:pt x="537085" y="386654"/>
                    </a:lnTo>
                    <a:lnTo>
                      <a:pt x="145271" y="386654"/>
                    </a:lnTo>
                    <a:lnTo>
                      <a:pt x="132125" y="383722"/>
                    </a:lnTo>
                    <a:lnTo>
                      <a:pt x="120997" y="375872"/>
                    </a:lnTo>
                    <a:lnTo>
                      <a:pt x="113292" y="364526"/>
                    </a:lnTo>
                    <a:lnTo>
                      <a:pt x="110412" y="351105"/>
                    </a:lnTo>
                    <a:lnTo>
                      <a:pt x="113292" y="337229"/>
                    </a:lnTo>
                    <a:lnTo>
                      <a:pt x="120997" y="325643"/>
                    </a:lnTo>
                    <a:lnTo>
                      <a:pt x="132125" y="317700"/>
                    </a:lnTo>
                    <a:lnTo>
                      <a:pt x="145271" y="314752"/>
                    </a:lnTo>
                    <a:lnTo>
                      <a:pt x="296734" y="314752"/>
                    </a:lnTo>
                    <a:lnTo>
                      <a:pt x="288484" y="312488"/>
                    </a:lnTo>
                    <a:lnTo>
                      <a:pt x="216871" y="234908"/>
                    </a:lnTo>
                    <a:lnTo>
                      <a:pt x="191026" y="158748"/>
                    </a:lnTo>
                    <a:lnTo>
                      <a:pt x="187600" y="124387"/>
                    </a:lnTo>
                    <a:lnTo>
                      <a:pt x="219473" y="94010"/>
                    </a:lnTo>
                    <a:lnTo>
                      <a:pt x="255806" y="69336"/>
                    </a:lnTo>
                    <a:lnTo>
                      <a:pt x="295878" y="50966"/>
                    </a:lnTo>
                    <a:lnTo>
                      <a:pt x="338969" y="39503"/>
                    </a:lnTo>
                    <a:lnTo>
                      <a:pt x="384359" y="35548"/>
                    </a:lnTo>
                    <a:lnTo>
                      <a:pt x="528587" y="35548"/>
                    </a:lnTo>
                    <a:lnTo>
                      <a:pt x="515364" y="28151"/>
                    </a:lnTo>
                    <a:lnTo>
                      <a:pt x="474013" y="12391"/>
                    </a:lnTo>
                    <a:lnTo>
                      <a:pt x="430178" y="2840"/>
                    </a:lnTo>
                    <a:lnTo>
                      <a:pt x="384359" y="0"/>
                    </a:lnTo>
                    <a:close/>
                  </a:path>
                  <a:path w="696595" h="840739">
                    <a:moveTo>
                      <a:pt x="528587" y="35548"/>
                    </a:moveTo>
                    <a:lnTo>
                      <a:pt x="384359" y="35548"/>
                    </a:lnTo>
                    <a:lnTo>
                      <a:pt x="433278" y="40023"/>
                    </a:lnTo>
                    <a:lnTo>
                      <a:pt x="479332" y="52923"/>
                    </a:lnTo>
                    <a:lnTo>
                      <a:pt x="521750" y="73463"/>
                    </a:lnTo>
                    <a:lnTo>
                      <a:pt x="559760" y="100854"/>
                    </a:lnTo>
                    <a:lnTo>
                      <a:pt x="592590" y="134310"/>
                    </a:lnTo>
                    <a:lnTo>
                      <a:pt x="619468" y="173045"/>
                    </a:lnTo>
                    <a:lnTo>
                      <a:pt x="639622" y="216271"/>
                    </a:lnTo>
                    <a:lnTo>
                      <a:pt x="652281" y="263203"/>
                    </a:lnTo>
                    <a:lnTo>
                      <a:pt x="656622" y="312488"/>
                    </a:lnTo>
                    <a:lnTo>
                      <a:pt x="656615" y="313680"/>
                    </a:lnTo>
                    <a:lnTo>
                      <a:pt x="651954" y="365089"/>
                    </a:lnTo>
                    <a:lnTo>
                      <a:pt x="638213" y="414036"/>
                    </a:lnTo>
                    <a:lnTo>
                      <a:pt x="616065" y="459014"/>
                    </a:lnTo>
                    <a:lnTo>
                      <a:pt x="586127" y="499148"/>
                    </a:lnTo>
                    <a:lnTo>
                      <a:pt x="641047" y="499148"/>
                    </a:lnTo>
                    <a:lnTo>
                      <a:pt x="663853" y="460044"/>
                    </a:lnTo>
                    <a:lnTo>
                      <a:pt x="681593" y="415506"/>
                    </a:lnTo>
                    <a:lnTo>
                      <a:pt x="692692" y="367733"/>
                    </a:lnTo>
                    <a:lnTo>
                      <a:pt x="696530" y="317289"/>
                    </a:lnTo>
                    <a:lnTo>
                      <a:pt x="693114" y="269992"/>
                    </a:lnTo>
                    <a:lnTo>
                      <a:pt x="683201" y="224875"/>
                    </a:lnTo>
                    <a:lnTo>
                      <a:pt x="667292" y="182442"/>
                    </a:lnTo>
                    <a:lnTo>
                      <a:pt x="645888" y="143196"/>
                    </a:lnTo>
                    <a:lnTo>
                      <a:pt x="619492" y="107640"/>
                    </a:lnTo>
                    <a:lnTo>
                      <a:pt x="588605" y="76278"/>
                    </a:lnTo>
                    <a:lnTo>
                      <a:pt x="553729" y="49614"/>
                    </a:lnTo>
                    <a:lnTo>
                      <a:pt x="528587" y="35548"/>
                    </a:lnTo>
                    <a:close/>
                  </a:path>
                  <a:path w="696595" h="840739">
                    <a:moveTo>
                      <a:pt x="296734" y="314752"/>
                    </a:moveTo>
                    <a:lnTo>
                      <a:pt x="145271" y="314752"/>
                    </a:lnTo>
                    <a:lnTo>
                      <a:pt x="158905" y="317700"/>
                    </a:lnTo>
                    <a:lnTo>
                      <a:pt x="170277" y="325643"/>
                    </a:lnTo>
                    <a:lnTo>
                      <a:pt x="178067" y="337229"/>
                    </a:lnTo>
                    <a:lnTo>
                      <a:pt x="180957" y="351105"/>
                    </a:lnTo>
                    <a:lnTo>
                      <a:pt x="178067" y="364526"/>
                    </a:lnTo>
                    <a:lnTo>
                      <a:pt x="170277" y="375872"/>
                    </a:lnTo>
                    <a:lnTo>
                      <a:pt x="158905" y="383722"/>
                    </a:lnTo>
                    <a:lnTo>
                      <a:pt x="145271" y="386654"/>
                    </a:lnTo>
                    <a:lnTo>
                      <a:pt x="537085" y="386654"/>
                    </a:lnTo>
                    <a:lnTo>
                      <a:pt x="525880" y="374237"/>
                    </a:lnTo>
                    <a:lnTo>
                      <a:pt x="429215" y="351105"/>
                    </a:lnTo>
                    <a:lnTo>
                      <a:pt x="296734" y="314752"/>
                    </a:lnTo>
                    <a:close/>
                  </a:path>
                </a:pathLst>
              </a:custGeom>
              <a:solidFill>
                <a:srgbClr val="D0D7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id="{EDE1069B-3FD7-1B05-AD6A-2CF2EEB3689E}"/>
                  </a:ext>
                </a:extLst>
              </p:cNvPr>
              <p:cNvSpPr/>
              <p:nvPr/>
            </p:nvSpPr>
            <p:spPr>
              <a:xfrm>
                <a:off x="7390724" y="5413664"/>
                <a:ext cx="696595" cy="840740"/>
              </a:xfrm>
              <a:custGeom>
                <a:avLst/>
                <a:gdLst/>
                <a:ahLst/>
                <a:cxnLst/>
                <a:rect l="l" t="t" r="r" b="b"/>
                <a:pathLst>
                  <a:path w="696595" h="840739">
                    <a:moveTo>
                      <a:pt x="696529" y="317290"/>
                    </a:moveTo>
                    <a:lnTo>
                      <a:pt x="692692" y="367734"/>
                    </a:lnTo>
                    <a:lnTo>
                      <a:pt x="681592" y="415507"/>
                    </a:lnTo>
                    <a:lnTo>
                      <a:pt x="663853" y="460044"/>
                    </a:lnTo>
                    <a:lnTo>
                      <a:pt x="640094" y="500781"/>
                    </a:lnTo>
                    <a:lnTo>
                      <a:pt x="610937" y="537152"/>
                    </a:lnTo>
                    <a:lnTo>
                      <a:pt x="577002" y="568591"/>
                    </a:lnTo>
                    <a:lnTo>
                      <a:pt x="577002" y="840127"/>
                    </a:lnTo>
                    <a:lnTo>
                      <a:pt x="241592" y="840127"/>
                    </a:lnTo>
                    <a:lnTo>
                      <a:pt x="241592" y="742870"/>
                    </a:lnTo>
                    <a:lnTo>
                      <a:pt x="192598" y="742870"/>
                    </a:lnTo>
                    <a:lnTo>
                      <a:pt x="144423" y="732788"/>
                    </a:lnTo>
                    <a:lnTo>
                      <a:pt x="104808" y="705406"/>
                    </a:lnTo>
                    <a:lnTo>
                      <a:pt x="77957" y="665022"/>
                    </a:lnTo>
                    <a:lnTo>
                      <a:pt x="68072" y="615934"/>
                    </a:lnTo>
                    <a:lnTo>
                      <a:pt x="68072" y="527967"/>
                    </a:lnTo>
                    <a:lnTo>
                      <a:pt x="25732" y="527967"/>
                    </a:lnTo>
                    <a:lnTo>
                      <a:pt x="16107" y="525889"/>
                    </a:lnTo>
                    <a:lnTo>
                      <a:pt x="7884" y="520236"/>
                    </a:lnTo>
                    <a:lnTo>
                      <a:pt x="2152" y="511881"/>
                    </a:lnTo>
                    <a:lnTo>
                      <a:pt x="0" y="501697"/>
                    </a:lnTo>
                    <a:lnTo>
                      <a:pt x="0" y="496610"/>
                    </a:lnTo>
                    <a:lnTo>
                      <a:pt x="0" y="494095"/>
                    </a:lnTo>
                    <a:lnTo>
                      <a:pt x="2471" y="491569"/>
                    </a:lnTo>
                    <a:lnTo>
                      <a:pt x="68072" y="324936"/>
                    </a:lnTo>
                    <a:lnTo>
                      <a:pt x="69345" y="313681"/>
                    </a:lnTo>
                    <a:lnTo>
                      <a:pt x="72643" y="286950"/>
                    </a:lnTo>
                    <a:lnTo>
                      <a:pt x="82197" y="229279"/>
                    </a:lnTo>
                    <a:lnTo>
                      <a:pt x="95290" y="189995"/>
                    </a:lnTo>
                    <a:lnTo>
                      <a:pt x="115258" y="152230"/>
                    </a:lnTo>
                    <a:lnTo>
                      <a:pt x="141349" y="116813"/>
                    </a:lnTo>
                    <a:lnTo>
                      <a:pt x="172811" y="84572"/>
                    </a:lnTo>
                    <a:lnTo>
                      <a:pt x="208892" y="56335"/>
                    </a:lnTo>
                    <a:lnTo>
                      <a:pt x="248839" y="32931"/>
                    </a:lnTo>
                    <a:lnTo>
                      <a:pt x="291900" y="15188"/>
                    </a:lnTo>
                    <a:lnTo>
                      <a:pt x="337324" y="3935"/>
                    </a:lnTo>
                    <a:lnTo>
                      <a:pt x="384358" y="0"/>
                    </a:lnTo>
                    <a:lnTo>
                      <a:pt x="430178" y="2840"/>
                    </a:lnTo>
                    <a:lnTo>
                      <a:pt x="474013" y="12391"/>
                    </a:lnTo>
                    <a:lnTo>
                      <a:pt x="515364" y="28151"/>
                    </a:lnTo>
                    <a:lnTo>
                      <a:pt x="553729" y="49614"/>
                    </a:lnTo>
                    <a:lnTo>
                      <a:pt x="588605" y="76279"/>
                    </a:lnTo>
                    <a:lnTo>
                      <a:pt x="619492" y="107640"/>
                    </a:lnTo>
                    <a:lnTo>
                      <a:pt x="645888" y="143196"/>
                    </a:lnTo>
                    <a:lnTo>
                      <a:pt x="667291" y="182442"/>
                    </a:lnTo>
                    <a:lnTo>
                      <a:pt x="683200" y="224876"/>
                    </a:lnTo>
                    <a:lnTo>
                      <a:pt x="693113" y="269993"/>
                    </a:lnTo>
                    <a:lnTo>
                      <a:pt x="696529" y="317290"/>
                    </a:lnTo>
                    <a:close/>
                  </a:path>
                </a:pathLst>
              </a:custGeom>
              <a:ln w="26947">
                <a:solidFill>
                  <a:srgbClr val="02030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16">
                <a:extLst>
                  <a:ext uri="{FF2B5EF4-FFF2-40B4-BE49-F238E27FC236}">
                    <a16:creationId xmlns:a16="http://schemas.microsoft.com/office/drawing/2014/main" id="{3E7FEE19-57A0-77DB-3447-4E47E0A906C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487664" y="5714943"/>
                <a:ext cx="97490" cy="98849"/>
              </a:xfrm>
              <a:prstGeom prst="rect">
                <a:avLst/>
              </a:prstGeom>
            </p:spPr>
          </p:pic>
          <p:sp>
            <p:nvSpPr>
              <p:cNvPr id="24" name="object 17">
                <a:extLst>
                  <a:ext uri="{FF2B5EF4-FFF2-40B4-BE49-F238E27FC236}">
                    <a16:creationId xmlns:a16="http://schemas.microsoft.com/office/drawing/2014/main" id="{72412F19-76D2-FA0A-3B0D-C8506BA0A972}"/>
                  </a:ext>
                </a:extLst>
              </p:cNvPr>
              <p:cNvSpPr/>
              <p:nvPr/>
            </p:nvSpPr>
            <p:spPr>
              <a:xfrm>
                <a:off x="7578324" y="5449213"/>
                <a:ext cx="469265" cy="464184"/>
              </a:xfrm>
              <a:custGeom>
                <a:avLst/>
                <a:gdLst/>
                <a:ahLst/>
                <a:cxnLst/>
                <a:rect l="l" t="t" r="r" b="b"/>
                <a:pathLst>
                  <a:path w="469265" h="464185">
                    <a:moveTo>
                      <a:pt x="469072" y="277504"/>
                    </a:moveTo>
                    <a:lnTo>
                      <a:pt x="464681" y="227655"/>
                    </a:lnTo>
                    <a:lnTo>
                      <a:pt x="452022" y="180723"/>
                    </a:lnTo>
                    <a:lnTo>
                      <a:pt x="431868" y="137497"/>
                    </a:lnTo>
                    <a:lnTo>
                      <a:pt x="404990" y="98762"/>
                    </a:lnTo>
                    <a:lnTo>
                      <a:pt x="372160" y="65305"/>
                    </a:lnTo>
                    <a:lnTo>
                      <a:pt x="334150" y="37914"/>
                    </a:lnTo>
                    <a:lnTo>
                      <a:pt x="291732" y="17375"/>
                    </a:lnTo>
                    <a:lnTo>
                      <a:pt x="245677" y="4474"/>
                    </a:lnTo>
                    <a:lnTo>
                      <a:pt x="196759" y="0"/>
                    </a:lnTo>
                    <a:lnTo>
                      <a:pt x="151369" y="3954"/>
                    </a:lnTo>
                    <a:lnTo>
                      <a:pt x="108278" y="15418"/>
                    </a:lnTo>
                    <a:lnTo>
                      <a:pt x="68205" y="33788"/>
                    </a:lnTo>
                    <a:lnTo>
                      <a:pt x="31873" y="58462"/>
                    </a:lnTo>
                    <a:lnTo>
                      <a:pt x="0" y="88838"/>
                    </a:lnTo>
                    <a:lnTo>
                      <a:pt x="3426" y="123199"/>
                    </a:lnTo>
                    <a:lnTo>
                      <a:pt x="29270" y="199360"/>
                    </a:lnTo>
                    <a:lnTo>
                      <a:pt x="100884" y="276940"/>
                    </a:lnTo>
                    <a:lnTo>
                      <a:pt x="241615" y="315557"/>
                    </a:lnTo>
                    <a:lnTo>
                      <a:pt x="338279" y="338689"/>
                    </a:lnTo>
                    <a:lnTo>
                      <a:pt x="384202" y="389578"/>
                    </a:lnTo>
                    <a:lnTo>
                      <a:pt x="398059" y="440468"/>
                    </a:lnTo>
                    <a:lnTo>
                      <a:pt x="398528" y="463599"/>
                    </a:lnTo>
                    <a:lnTo>
                      <a:pt x="428465" y="423466"/>
                    </a:lnTo>
                    <a:lnTo>
                      <a:pt x="450613" y="378487"/>
                    </a:lnTo>
                    <a:lnTo>
                      <a:pt x="464354" y="329541"/>
                    </a:lnTo>
                    <a:lnTo>
                      <a:pt x="469072" y="277504"/>
                    </a:lnTo>
                    <a:close/>
                  </a:path>
                </a:pathLst>
              </a:custGeom>
              <a:ln w="26946">
                <a:solidFill>
                  <a:srgbClr val="02030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F07A359A-536F-E80B-BDD5-E94D58AEC5F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69240" y="5949653"/>
                <a:ext cx="149923" cy="222058"/>
              </a:xfrm>
              <a:prstGeom prst="rect">
                <a:avLst/>
              </a:prstGeom>
            </p:spPr>
          </p:pic>
        </p:grpSp>
        <p:grpSp>
          <p:nvGrpSpPr>
            <p:cNvPr id="11" name="object 19">
              <a:extLst>
                <a:ext uri="{FF2B5EF4-FFF2-40B4-BE49-F238E27FC236}">
                  <a16:creationId xmlns:a16="http://schemas.microsoft.com/office/drawing/2014/main" id="{54C78E4A-8E00-8902-54BE-F2152BF5A693}"/>
                </a:ext>
              </a:extLst>
            </p:cNvPr>
            <p:cNvGrpSpPr/>
            <p:nvPr/>
          </p:nvGrpSpPr>
          <p:grpSpPr>
            <a:xfrm>
              <a:off x="2410583" y="5454299"/>
              <a:ext cx="1420495" cy="759460"/>
              <a:chOff x="886582" y="5454299"/>
              <a:chExt cx="1420495" cy="759460"/>
            </a:xfrm>
          </p:grpSpPr>
          <p:pic>
            <p:nvPicPr>
              <p:cNvPr id="19" name="object 20">
                <a:extLst>
                  <a:ext uri="{FF2B5EF4-FFF2-40B4-BE49-F238E27FC236}">
                    <a16:creationId xmlns:a16="http://schemas.microsoft.com/office/drawing/2014/main" id="{2B9C4A17-1F87-E324-B03F-19D2ACA0F17C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86582" y="5454299"/>
                <a:ext cx="750103" cy="758845"/>
              </a:xfrm>
              <a:prstGeom prst="rect">
                <a:avLst/>
              </a:prstGeom>
            </p:spPr>
          </p:pic>
          <p:pic>
            <p:nvPicPr>
              <p:cNvPr id="20" name="object 21">
                <a:extLst>
                  <a:ext uri="{FF2B5EF4-FFF2-40B4-BE49-F238E27FC236}">
                    <a16:creationId xmlns:a16="http://schemas.microsoft.com/office/drawing/2014/main" id="{DF9FE64A-EE1A-EC9C-CEB5-CC90604F7821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29546" y="5454299"/>
                <a:ext cx="776907" cy="758845"/>
              </a:xfrm>
              <a:prstGeom prst="rect">
                <a:avLst/>
              </a:prstGeom>
            </p:spPr>
          </p:pic>
        </p:grpSp>
        <p:grpSp>
          <p:nvGrpSpPr>
            <p:cNvPr id="12" name="object 22">
              <a:extLst>
                <a:ext uri="{FF2B5EF4-FFF2-40B4-BE49-F238E27FC236}">
                  <a16:creationId xmlns:a16="http://schemas.microsoft.com/office/drawing/2014/main" id="{A96A94BF-8061-AC43-A4F7-21BFFA50742B}"/>
                </a:ext>
              </a:extLst>
            </p:cNvPr>
            <p:cNvGrpSpPr/>
            <p:nvPr/>
          </p:nvGrpSpPr>
          <p:grpSpPr>
            <a:xfrm>
              <a:off x="4917954" y="5427171"/>
              <a:ext cx="1715135" cy="840740"/>
              <a:chOff x="3393953" y="5427171"/>
              <a:chExt cx="1715135" cy="840740"/>
            </a:xfrm>
          </p:grpSpPr>
          <p:pic>
            <p:nvPicPr>
              <p:cNvPr id="16" name="object 23">
                <a:extLst>
                  <a:ext uri="{FF2B5EF4-FFF2-40B4-BE49-F238E27FC236}">
                    <a16:creationId xmlns:a16="http://schemas.microsoft.com/office/drawing/2014/main" id="{F8F0844E-33A7-0961-2C63-0D8E75FC6F6D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93953" y="5427171"/>
                <a:ext cx="1714556" cy="840151"/>
              </a:xfrm>
              <a:prstGeom prst="rect">
                <a:avLst/>
              </a:prstGeom>
            </p:spPr>
          </p:pic>
          <p:sp>
            <p:nvSpPr>
              <p:cNvPr id="17" name="object 24">
                <a:extLst>
                  <a:ext uri="{FF2B5EF4-FFF2-40B4-BE49-F238E27FC236}">
                    <a16:creationId xmlns:a16="http://schemas.microsoft.com/office/drawing/2014/main" id="{FA0726DE-883F-97B1-F91D-4192E61F9FAB}"/>
                  </a:ext>
                </a:extLst>
              </p:cNvPr>
              <p:cNvSpPr/>
              <p:nvPr/>
            </p:nvSpPr>
            <p:spPr>
              <a:xfrm>
                <a:off x="3514507" y="5494957"/>
                <a:ext cx="1473835" cy="623570"/>
              </a:xfrm>
              <a:custGeom>
                <a:avLst/>
                <a:gdLst/>
                <a:ahLst/>
                <a:cxnLst/>
                <a:rect l="l" t="t" r="r" b="b"/>
                <a:pathLst>
                  <a:path w="1473835" h="623570">
                    <a:moveTo>
                      <a:pt x="19257" y="155799"/>
                    </a:moveTo>
                    <a:lnTo>
                      <a:pt x="0" y="155799"/>
                    </a:lnTo>
                    <a:lnTo>
                      <a:pt x="0" y="467500"/>
                    </a:lnTo>
                    <a:lnTo>
                      <a:pt x="19257" y="467500"/>
                    </a:lnTo>
                    <a:lnTo>
                      <a:pt x="19257" y="155799"/>
                    </a:lnTo>
                    <a:close/>
                  </a:path>
                  <a:path w="1473835" h="623570">
                    <a:moveTo>
                      <a:pt x="77007" y="155799"/>
                    </a:moveTo>
                    <a:lnTo>
                      <a:pt x="38503" y="155799"/>
                    </a:lnTo>
                    <a:lnTo>
                      <a:pt x="38503" y="467500"/>
                    </a:lnTo>
                    <a:lnTo>
                      <a:pt x="77007" y="467500"/>
                    </a:lnTo>
                    <a:lnTo>
                      <a:pt x="77007" y="155799"/>
                    </a:lnTo>
                    <a:close/>
                  </a:path>
                  <a:path w="1473835" h="623570">
                    <a:moveTo>
                      <a:pt x="1165355" y="0"/>
                    </a:moveTo>
                    <a:lnTo>
                      <a:pt x="1165355" y="155799"/>
                    </a:lnTo>
                    <a:lnTo>
                      <a:pt x="96277" y="155799"/>
                    </a:lnTo>
                    <a:lnTo>
                      <a:pt x="96277" y="467500"/>
                    </a:lnTo>
                    <a:lnTo>
                      <a:pt x="1165355" y="467500"/>
                    </a:lnTo>
                    <a:lnTo>
                      <a:pt x="1165355" y="623345"/>
                    </a:lnTo>
                    <a:lnTo>
                      <a:pt x="1473456" y="311655"/>
                    </a:lnTo>
                    <a:lnTo>
                      <a:pt x="1165355" y="0"/>
                    </a:lnTo>
                    <a:close/>
                  </a:path>
                </a:pathLst>
              </a:custGeom>
              <a:solidFill>
                <a:srgbClr val="D0D7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5">
                <a:extLst>
                  <a:ext uri="{FF2B5EF4-FFF2-40B4-BE49-F238E27FC236}">
                    <a16:creationId xmlns:a16="http://schemas.microsoft.com/office/drawing/2014/main" id="{07E66FC1-DEB8-3F60-43E5-32AF9D0177D7}"/>
                  </a:ext>
                </a:extLst>
              </p:cNvPr>
              <p:cNvSpPr/>
              <p:nvPr/>
            </p:nvSpPr>
            <p:spPr>
              <a:xfrm>
                <a:off x="3514507" y="5494956"/>
                <a:ext cx="1473835" cy="623570"/>
              </a:xfrm>
              <a:custGeom>
                <a:avLst/>
                <a:gdLst/>
                <a:ahLst/>
                <a:cxnLst/>
                <a:rect l="l" t="t" r="r" b="b"/>
                <a:pathLst>
                  <a:path w="1473835" h="623570">
                    <a:moveTo>
                      <a:pt x="0" y="155800"/>
                    </a:moveTo>
                    <a:lnTo>
                      <a:pt x="19257" y="155800"/>
                    </a:lnTo>
                    <a:lnTo>
                      <a:pt x="19257" y="467501"/>
                    </a:lnTo>
                    <a:lnTo>
                      <a:pt x="0" y="467501"/>
                    </a:lnTo>
                    <a:lnTo>
                      <a:pt x="0" y="155800"/>
                    </a:lnTo>
                    <a:close/>
                  </a:path>
                  <a:path w="1473835" h="623570">
                    <a:moveTo>
                      <a:pt x="38504" y="155800"/>
                    </a:moveTo>
                    <a:lnTo>
                      <a:pt x="77008" y="155800"/>
                    </a:lnTo>
                    <a:lnTo>
                      <a:pt x="77008" y="467501"/>
                    </a:lnTo>
                    <a:lnTo>
                      <a:pt x="38504" y="467501"/>
                    </a:lnTo>
                    <a:lnTo>
                      <a:pt x="38504" y="155800"/>
                    </a:lnTo>
                    <a:close/>
                  </a:path>
                  <a:path w="1473835" h="623570">
                    <a:moveTo>
                      <a:pt x="96277" y="155800"/>
                    </a:moveTo>
                    <a:lnTo>
                      <a:pt x="1165356" y="155800"/>
                    </a:lnTo>
                    <a:lnTo>
                      <a:pt x="1165356" y="0"/>
                    </a:lnTo>
                    <a:lnTo>
                      <a:pt x="1473456" y="311656"/>
                    </a:lnTo>
                    <a:lnTo>
                      <a:pt x="1165356" y="623346"/>
                    </a:lnTo>
                    <a:lnTo>
                      <a:pt x="1165356" y="467501"/>
                    </a:lnTo>
                    <a:lnTo>
                      <a:pt x="96277" y="467501"/>
                    </a:lnTo>
                    <a:lnTo>
                      <a:pt x="96277" y="155800"/>
                    </a:lnTo>
                    <a:close/>
                  </a:path>
                </a:pathLst>
              </a:custGeom>
              <a:ln w="26946">
                <a:solidFill>
                  <a:srgbClr val="02030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26">
              <a:extLst>
                <a:ext uri="{FF2B5EF4-FFF2-40B4-BE49-F238E27FC236}">
                  <a16:creationId xmlns:a16="http://schemas.microsoft.com/office/drawing/2014/main" id="{EC1C4EF6-3455-6C91-757B-85EAAC96A22D}"/>
                </a:ext>
              </a:extLst>
            </p:cNvPr>
            <p:cNvSpPr txBox="1"/>
            <p:nvPr/>
          </p:nvSpPr>
          <p:spPr>
            <a:xfrm>
              <a:off x="8026044" y="6244844"/>
              <a:ext cx="547370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pc="-10" dirty="0">
                  <a:latin typeface="Arial"/>
                  <a:cs typeface="Arial"/>
                </a:rPr>
                <a:t>30%</a:t>
              </a:r>
              <a:endParaRPr>
                <a:latin typeface="Arial"/>
                <a:cs typeface="Arial"/>
              </a:endParaRPr>
            </a:p>
            <a:p>
              <a:pPr marL="12700">
                <a:lnSpc>
                  <a:spcPts val="2125"/>
                </a:lnSpc>
              </a:pPr>
              <a:r>
                <a:rPr spc="-5" dirty="0">
                  <a:latin typeface="Arial"/>
                  <a:cs typeface="Arial"/>
                </a:rPr>
                <a:t>p</a:t>
              </a:r>
              <a:r>
                <a:rPr spc="-45" dirty="0">
                  <a:latin typeface="Arial"/>
                  <a:cs typeface="Arial"/>
                </a:rPr>
                <a:t>r</a:t>
              </a:r>
              <a:r>
                <a:rPr spc="-10" dirty="0">
                  <a:latin typeface="Arial"/>
                  <a:cs typeface="Arial"/>
                </a:rPr>
                <a:t>o</a:t>
              </a:r>
              <a:r>
                <a:rPr spc="15" dirty="0">
                  <a:latin typeface="Arial"/>
                  <a:cs typeface="Arial"/>
                </a:rPr>
                <a:t>b.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4" name="object 27">
              <a:extLst>
                <a:ext uri="{FF2B5EF4-FFF2-40B4-BE49-F238E27FC236}">
                  <a16:creationId xmlns:a16="http://schemas.microsoft.com/office/drawing/2014/main" id="{05BD2931-A61F-9CCD-C3EB-28D7F67E5CE3}"/>
                </a:ext>
              </a:extLst>
            </p:cNvPr>
            <p:cNvSpPr txBox="1"/>
            <p:nvPr/>
          </p:nvSpPr>
          <p:spPr>
            <a:xfrm>
              <a:off x="9023702" y="6244844"/>
              <a:ext cx="547370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4450">
                <a:lnSpc>
                  <a:spcPts val="2125"/>
                </a:lnSpc>
                <a:spcBef>
                  <a:spcPts val="100"/>
                </a:spcBef>
              </a:pPr>
              <a:r>
                <a:rPr spc="-10" dirty="0">
                  <a:latin typeface="Arial"/>
                  <a:cs typeface="Arial"/>
                </a:rPr>
                <a:t>65%</a:t>
              </a:r>
              <a:endParaRPr>
                <a:latin typeface="Arial"/>
                <a:cs typeface="Arial"/>
              </a:endParaRPr>
            </a:p>
            <a:p>
              <a:pPr marL="12700">
                <a:lnSpc>
                  <a:spcPts val="2125"/>
                </a:lnSpc>
              </a:pPr>
              <a:r>
                <a:rPr spc="-5" dirty="0">
                  <a:latin typeface="Arial"/>
                  <a:cs typeface="Arial"/>
                </a:rPr>
                <a:t>p</a:t>
              </a:r>
              <a:r>
                <a:rPr spc="-45" dirty="0">
                  <a:latin typeface="Arial"/>
                  <a:cs typeface="Arial"/>
                </a:rPr>
                <a:t>r</a:t>
              </a:r>
              <a:r>
                <a:rPr spc="-10" dirty="0">
                  <a:latin typeface="Arial"/>
                  <a:cs typeface="Arial"/>
                </a:rPr>
                <a:t>o</a:t>
              </a:r>
              <a:r>
                <a:rPr spc="15" dirty="0">
                  <a:latin typeface="Arial"/>
                  <a:cs typeface="Arial"/>
                </a:rPr>
                <a:t>b.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B18D0-40A3-0BBF-ADBE-742730B6AB2B}"/>
                </a:ext>
              </a:extLst>
            </p:cNvPr>
            <p:cNvSpPr txBox="1"/>
            <p:nvPr/>
          </p:nvSpPr>
          <p:spPr>
            <a:xfrm>
              <a:off x="3990488" y="6260504"/>
              <a:ext cx="6093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1145540" algn="r"/>
              <a:r>
                <a:rPr lang="en-AU" sz="1800" b="1" spc="-10" dirty="0">
                  <a:solidFill>
                    <a:srgbClr val="020303"/>
                  </a:solidFill>
                  <a:latin typeface="Arial"/>
                  <a:cs typeface="Arial"/>
                </a:rPr>
                <a:t>,</a:t>
              </a:r>
              <a:endParaRPr lang="en-AU" sz="1800" dirty="0">
                <a:latin typeface="Arial"/>
                <a:cs typeface="Arial"/>
              </a:endParaRPr>
            </a:p>
          </p:txBody>
        </p:sp>
      </p:grpSp>
      <p:sp>
        <p:nvSpPr>
          <p:cNvPr id="31" name="object 7">
            <a:extLst>
              <a:ext uri="{FF2B5EF4-FFF2-40B4-BE49-F238E27FC236}">
                <a16:creationId xmlns:a16="http://schemas.microsoft.com/office/drawing/2014/main" id="{C68377D0-E8DB-5C3F-E7FF-9D680EB5410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60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881596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0FFE65C-45FD-01EF-029F-DB4DB45AA43D}"/>
              </a:ext>
            </a:extLst>
          </p:cNvPr>
          <p:cNvSpPr txBox="1"/>
          <p:nvPr/>
        </p:nvSpPr>
        <p:spPr>
          <a:xfrm>
            <a:off x="911383" y="1287841"/>
            <a:ext cx="439801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fr-FR" sz="3200" b="1" spc="-5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lang="fr-FR" sz="3200" spc="-5">
                <a:latin typeface="Calibri"/>
                <a:cs typeface="Calibri"/>
              </a:rPr>
              <a:t>:</a:t>
            </a:r>
            <a:r>
              <a:rPr lang="fr-FR" sz="3200" spc="-10">
                <a:latin typeface="Calibri"/>
                <a:cs typeface="Calibri"/>
              </a:rPr>
              <a:t> </a:t>
            </a:r>
            <a:r>
              <a:rPr lang="fr-FR" sz="3200">
                <a:latin typeface="Calibri"/>
                <a:cs typeface="Calibri"/>
              </a:rPr>
              <a:t>Drugs</a:t>
            </a:r>
            <a:r>
              <a:rPr lang="fr-FR" sz="3200" spc="-15">
                <a:latin typeface="Calibri"/>
                <a:cs typeface="Calibri"/>
              </a:rPr>
              <a:t> </a:t>
            </a:r>
            <a:r>
              <a:rPr lang="fr-FR" sz="3200">
                <a:latin typeface="Calibri"/>
                <a:cs typeface="Calibri"/>
              </a:rPr>
              <a:t>&amp;</a:t>
            </a:r>
            <a:r>
              <a:rPr lang="fr-FR" sz="3200" spc="-10">
                <a:latin typeface="Calibri"/>
                <a:cs typeface="Calibri"/>
              </a:rPr>
              <a:t> </a:t>
            </a:r>
            <a:r>
              <a:rPr lang="fr-FR" sz="3200" spc="-15">
                <a:latin typeface="Calibri"/>
                <a:cs typeface="Calibri"/>
              </a:rPr>
              <a:t>Proteins</a:t>
            </a:r>
            <a:endParaRPr lang="fr-FR" sz="320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fr-FR" sz="3200" b="1" spc="-20">
                <a:solidFill>
                  <a:srgbClr val="C00000"/>
                </a:solidFill>
                <a:latin typeface="Calibri"/>
                <a:cs typeface="Calibri"/>
              </a:rPr>
              <a:t>Edges</a:t>
            </a:r>
            <a:r>
              <a:rPr lang="fr-FR" sz="3200" spc="-20">
                <a:latin typeface="Calibri"/>
                <a:cs typeface="Calibri"/>
              </a:rPr>
              <a:t>:</a:t>
            </a:r>
            <a:r>
              <a:rPr lang="fr-FR" sz="3200" spc="-5">
                <a:latin typeface="Calibri"/>
                <a:cs typeface="Calibri"/>
              </a:rPr>
              <a:t> </a:t>
            </a:r>
            <a:r>
              <a:rPr lang="fr-FR" sz="3200" spc="-15">
                <a:latin typeface="Calibri"/>
                <a:cs typeface="Calibri"/>
              </a:rPr>
              <a:t>Interactions</a:t>
            </a:r>
            <a:endParaRPr lang="fr-FR" sz="3200">
              <a:latin typeface="Calibri"/>
              <a:cs typeface="Calibri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2EE56827-F891-35D1-BF42-DBF1B7F92E23}"/>
              </a:ext>
            </a:extLst>
          </p:cNvPr>
          <p:cNvGrpSpPr/>
          <p:nvPr/>
        </p:nvGrpSpPr>
        <p:grpSpPr>
          <a:xfrm>
            <a:off x="571500" y="2573317"/>
            <a:ext cx="5156994" cy="3476925"/>
            <a:chOff x="111590" y="2663569"/>
            <a:chExt cx="5523865" cy="372427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3E1BE4-ADA7-FD5C-3535-D6170BB9BFF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74" y="2673095"/>
              <a:ext cx="5364221" cy="3633568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AE8C60E-F0DB-E19E-8FA8-56556A681A61}"/>
                </a:ext>
              </a:extLst>
            </p:cNvPr>
            <p:cNvSpPr/>
            <p:nvPr/>
          </p:nvSpPr>
          <p:spPr>
            <a:xfrm>
              <a:off x="116352" y="2668332"/>
              <a:ext cx="5514340" cy="3714750"/>
            </a:xfrm>
            <a:custGeom>
              <a:avLst/>
              <a:gdLst/>
              <a:ahLst/>
              <a:cxnLst/>
              <a:rect l="l" t="t" r="r" b="b"/>
              <a:pathLst>
                <a:path w="5514340" h="3714750">
                  <a:moveTo>
                    <a:pt x="0" y="0"/>
                  </a:moveTo>
                  <a:lnTo>
                    <a:pt x="5514213" y="0"/>
                  </a:lnTo>
                  <a:lnTo>
                    <a:pt x="5514213" y="3714653"/>
                  </a:lnTo>
                  <a:lnTo>
                    <a:pt x="0" y="37146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7">
            <a:extLst>
              <a:ext uri="{FF2B5EF4-FFF2-40B4-BE49-F238E27FC236}">
                <a16:creationId xmlns:a16="http://schemas.microsoft.com/office/drawing/2014/main" id="{D1B93B25-7715-7C6F-6B4D-4E8E4F4B756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5143" y="3634066"/>
            <a:ext cx="2734820" cy="2206626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691D65C8-FB6C-6B6A-A37C-3154E0445D1F}"/>
              </a:ext>
            </a:extLst>
          </p:cNvPr>
          <p:cNvSpPr txBox="1"/>
          <p:nvPr/>
        </p:nvSpPr>
        <p:spPr>
          <a:xfrm>
            <a:off x="6075143" y="1287841"/>
            <a:ext cx="2469862" cy="2050817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439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Query: </a:t>
            </a: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spc="-20">
                <a:latin typeface="Calibri"/>
                <a:cs typeface="Calibri"/>
              </a:rPr>
              <a:t>likely </a:t>
            </a:r>
            <a:r>
              <a:rPr sz="2400" spc="-5">
                <a:latin typeface="Calibri"/>
                <a:cs typeface="Calibri"/>
              </a:rPr>
              <a:t>will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Simvastatin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Ciprofloxacin,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taken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together,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break </a:t>
            </a:r>
            <a:r>
              <a:rPr sz="2400" spc="-5" dirty="0">
                <a:latin typeface="Calibri"/>
                <a:cs typeface="Calibri"/>
              </a:rPr>
              <a:t>down muscle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tissue?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EE319-31B7-4BCF-A0D1-305F90A41F35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 Prediction: Biomedical Graph </a:t>
            </a:r>
            <a:endParaRPr lang="en-HK" sz="400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437C7AE-6181-ACBA-FCC1-A8D458F74813}"/>
              </a:ext>
            </a:extLst>
          </p:cNvPr>
          <p:cNvSpPr txBox="1"/>
          <p:nvPr/>
        </p:nvSpPr>
        <p:spPr>
          <a:xfrm>
            <a:off x="2396425" y="90513"/>
            <a:ext cx="66782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Zitnik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et </a:t>
            </a:r>
            <a:r>
              <a:rPr sz="1200" spc="-5" dirty="0">
                <a:latin typeface="Corbel"/>
                <a:cs typeface="Corbel"/>
              </a:rPr>
              <a:t>al.,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Modeling</a:t>
            </a:r>
            <a:r>
              <a:rPr sz="1200" u="sng" spc="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Polypharmacy</a:t>
            </a:r>
            <a:r>
              <a:rPr sz="1200" u="sng" spc="-2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Side</a:t>
            </a:r>
            <a:r>
              <a:rPr sz="1200" u="sng" spc="1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Effects</a:t>
            </a:r>
            <a:r>
              <a:rPr sz="1200" u="sng" spc="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with</a:t>
            </a:r>
            <a:r>
              <a:rPr sz="1200" u="sng" spc="-5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spc="-4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Convolutional Networks</a:t>
            </a:r>
            <a:r>
              <a:rPr sz="1200" spc="-5" dirty="0">
                <a:latin typeface="Corbel"/>
                <a:cs typeface="Corbel"/>
              </a:rPr>
              <a:t>,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Bioinformatics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2018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BA36504B-6741-5C8B-F8C4-3C13EA4E119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61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982744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85F0E5D5-1C0C-74C2-F435-4EB21FC2389D}"/>
              </a:ext>
            </a:extLst>
          </p:cNvPr>
          <p:cNvSpPr txBox="1"/>
          <p:nvPr/>
        </p:nvSpPr>
        <p:spPr>
          <a:xfrm>
            <a:off x="2396425" y="90513"/>
            <a:ext cx="66782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Zitnik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et </a:t>
            </a:r>
            <a:r>
              <a:rPr sz="1200" spc="-5" dirty="0">
                <a:latin typeface="Corbel"/>
                <a:cs typeface="Corbel"/>
              </a:rPr>
              <a:t>al.,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Modeling</a:t>
            </a:r>
            <a:r>
              <a:rPr sz="1200" u="sng" spc="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Polypharmacy</a:t>
            </a:r>
            <a:r>
              <a:rPr sz="1200" u="sng" spc="-2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Side</a:t>
            </a:r>
            <a:r>
              <a:rPr sz="1200" u="sng" spc="1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Effects</a:t>
            </a:r>
            <a:r>
              <a:rPr sz="1200" u="sng" spc="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with</a:t>
            </a:r>
            <a:r>
              <a:rPr sz="1200" u="sng" spc="-5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spc="-4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Convolutional Networks</a:t>
            </a:r>
            <a:r>
              <a:rPr sz="1200" spc="-5" dirty="0">
                <a:latin typeface="Corbel"/>
                <a:cs typeface="Corbel"/>
              </a:rPr>
              <a:t>,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Bioinformatics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2018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04251-06CD-69EB-D071-B3E51C3F32DD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 Prediction: Biomedical Graph </a:t>
            </a:r>
            <a:endParaRPr lang="en-HK" sz="400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E62BCC0F-81C9-9B88-E5B0-8C5EAF83E7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15" y="1230728"/>
            <a:ext cx="8571770" cy="4090036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F311750B-582A-9EE8-EE11-C5B4F46460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846" y="5450357"/>
            <a:ext cx="6287842" cy="993786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8CB65D3A-97FA-C875-1878-D7C0F1755D5F}"/>
              </a:ext>
            </a:extLst>
          </p:cNvPr>
          <p:cNvSpPr/>
          <p:nvPr/>
        </p:nvSpPr>
        <p:spPr>
          <a:xfrm>
            <a:off x="415913" y="4173952"/>
            <a:ext cx="8354061" cy="361950"/>
          </a:xfrm>
          <a:custGeom>
            <a:avLst/>
            <a:gdLst/>
            <a:ahLst/>
            <a:cxnLst/>
            <a:rect l="l" t="t" r="r" b="b"/>
            <a:pathLst>
              <a:path w="8743950" h="361950">
                <a:moveTo>
                  <a:pt x="8715375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0" y="333375"/>
                </a:lnTo>
                <a:lnTo>
                  <a:pt x="2245" y="344497"/>
                </a:lnTo>
                <a:lnTo>
                  <a:pt x="8369" y="353580"/>
                </a:lnTo>
                <a:lnTo>
                  <a:pt x="17452" y="359704"/>
                </a:lnTo>
                <a:lnTo>
                  <a:pt x="28575" y="361950"/>
                </a:lnTo>
                <a:lnTo>
                  <a:pt x="8715375" y="361950"/>
                </a:lnTo>
                <a:lnTo>
                  <a:pt x="8726497" y="359704"/>
                </a:lnTo>
                <a:lnTo>
                  <a:pt x="8735580" y="353580"/>
                </a:lnTo>
                <a:lnTo>
                  <a:pt x="8741704" y="344497"/>
                </a:lnTo>
                <a:lnTo>
                  <a:pt x="8743950" y="333375"/>
                </a:lnTo>
                <a:lnTo>
                  <a:pt x="8743950" y="327659"/>
                </a:lnTo>
                <a:lnTo>
                  <a:pt x="34289" y="327659"/>
                </a:lnTo>
                <a:lnTo>
                  <a:pt x="34289" y="34289"/>
                </a:lnTo>
                <a:lnTo>
                  <a:pt x="8743950" y="34289"/>
                </a:lnTo>
                <a:lnTo>
                  <a:pt x="8743950" y="28575"/>
                </a:lnTo>
                <a:lnTo>
                  <a:pt x="8741704" y="17452"/>
                </a:lnTo>
                <a:lnTo>
                  <a:pt x="8735580" y="8369"/>
                </a:lnTo>
                <a:lnTo>
                  <a:pt x="8726497" y="2245"/>
                </a:lnTo>
                <a:lnTo>
                  <a:pt x="8715375" y="0"/>
                </a:lnTo>
                <a:close/>
              </a:path>
              <a:path w="8743950" h="361950">
                <a:moveTo>
                  <a:pt x="8743950" y="34289"/>
                </a:moveTo>
                <a:lnTo>
                  <a:pt x="8709660" y="34289"/>
                </a:lnTo>
                <a:lnTo>
                  <a:pt x="8709660" y="327659"/>
                </a:lnTo>
                <a:lnTo>
                  <a:pt x="8743950" y="327659"/>
                </a:lnTo>
                <a:lnTo>
                  <a:pt x="8743950" y="34289"/>
                </a:lnTo>
                <a:close/>
              </a:path>
              <a:path w="8743950" h="361950">
                <a:moveTo>
                  <a:pt x="8698230" y="45719"/>
                </a:moveTo>
                <a:lnTo>
                  <a:pt x="45720" y="45719"/>
                </a:lnTo>
                <a:lnTo>
                  <a:pt x="45720" y="316229"/>
                </a:lnTo>
                <a:lnTo>
                  <a:pt x="8698230" y="316229"/>
                </a:lnTo>
                <a:lnTo>
                  <a:pt x="8698230" y="304800"/>
                </a:lnTo>
                <a:lnTo>
                  <a:pt x="57150" y="304800"/>
                </a:lnTo>
                <a:lnTo>
                  <a:pt x="57150" y="57150"/>
                </a:lnTo>
                <a:lnTo>
                  <a:pt x="8698230" y="57150"/>
                </a:lnTo>
                <a:lnTo>
                  <a:pt x="8698230" y="45719"/>
                </a:lnTo>
                <a:close/>
              </a:path>
              <a:path w="8743950" h="361950">
                <a:moveTo>
                  <a:pt x="8698230" y="57150"/>
                </a:moveTo>
                <a:lnTo>
                  <a:pt x="8686800" y="57150"/>
                </a:lnTo>
                <a:lnTo>
                  <a:pt x="8686800" y="304800"/>
                </a:lnTo>
                <a:lnTo>
                  <a:pt x="8698230" y="304800"/>
                </a:lnTo>
                <a:lnTo>
                  <a:pt x="8698230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BA995FE-71A9-2683-429B-5F4EC17A88B3}"/>
              </a:ext>
            </a:extLst>
          </p:cNvPr>
          <p:cNvSpPr/>
          <p:nvPr/>
        </p:nvSpPr>
        <p:spPr>
          <a:xfrm>
            <a:off x="6765519" y="1230727"/>
            <a:ext cx="1176363" cy="304800"/>
          </a:xfrm>
          <a:custGeom>
            <a:avLst/>
            <a:gdLst/>
            <a:ahLst/>
            <a:cxnLst/>
            <a:rect l="l" t="t" r="r" b="b"/>
            <a:pathLst>
              <a:path w="1231265" h="304800">
                <a:moveTo>
                  <a:pt x="1231229" y="0"/>
                </a:moveTo>
                <a:lnTo>
                  <a:pt x="0" y="0"/>
                </a:lnTo>
                <a:lnTo>
                  <a:pt x="0" y="304800"/>
                </a:lnTo>
                <a:lnTo>
                  <a:pt x="1231229" y="304800"/>
                </a:lnTo>
                <a:lnTo>
                  <a:pt x="1231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E70F67C-090D-B0BD-C482-2562C0AABC5E}"/>
              </a:ext>
            </a:extLst>
          </p:cNvPr>
          <p:cNvSpPr txBox="1"/>
          <p:nvPr/>
        </p:nvSpPr>
        <p:spPr>
          <a:xfrm>
            <a:off x="6806286" y="1238347"/>
            <a:ext cx="19814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Evidence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found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1538D9D-1E90-AE66-C63A-CAFD7E0CEC7F}"/>
              </a:ext>
            </a:extLst>
          </p:cNvPr>
          <p:cNvSpPr/>
          <p:nvPr/>
        </p:nvSpPr>
        <p:spPr>
          <a:xfrm>
            <a:off x="1096920" y="1138579"/>
            <a:ext cx="1409590" cy="419807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76200"/>
                </a:moveTo>
                <a:lnTo>
                  <a:pt x="1066787" y="0"/>
                </a:lnTo>
                <a:lnTo>
                  <a:pt x="685787" y="0"/>
                </a:lnTo>
                <a:lnTo>
                  <a:pt x="685787" y="76200"/>
                </a:lnTo>
                <a:lnTo>
                  <a:pt x="0" y="7620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6821071-6BBB-FF97-DE5E-2588F2132D55}"/>
              </a:ext>
            </a:extLst>
          </p:cNvPr>
          <p:cNvSpPr/>
          <p:nvPr/>
        </p:nvSpPr>
        <p:spPr>
          <a:xfrm>
            <a:off x="2627282" y="1306927"/>
            <a:ext cx="1092034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1143000" y="0"/>
                </a:moveTo>
                <a:lnTo>
                  <a:pt x="0" y="0"/>
                </a:lnTo>
                <a:lnTo>
                  <a:pt x="0" y="304800"/>
                </a:lnTo>
                <a:lnTo>
                  <a:pt x="1143000" y="304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AFEF2B5B-873F-2F74-5C48-53E6D22D4236}"/>
              </a:ext>
            </a:extLst>
          </p:cNvPr>
          <p:cNvSpPr txBox="1">
            <a:spLocks/>
          </p:cNvSpPr>
          <p:nvPr/>
        </p:nvSpPr>
        <p:spPr>
          <a:xfrm>
            <a:off x="1434860" y="1190283"/>
            <a:ext cx="1092034" cy="3359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HK" sz="2100" spc="-5">
                <a:solidFill>
                  <a:srgbClr val="000000"/>
                </a:solidFill>
                <a:latin typeface="Times New Roman"/>
                <a:cs typeface="Times New Roman"/>
              </a:rPr>
              <a:t>Drug</a:t>
            </a:r>
            <a:r>
              <a:rPr lang="en-HK" sz="2100" spc="-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HK" sz="2100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endParaRPr lang="en-HK" sz="21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3F26AD1-0FB8-C2ED-6488-9DABC5802306}"/>
              </a:ext>
            </a:extLst>
          </p:cNvPr>
          <p:cNvSpPr txBox="1"/>
          <p:nvPr/>
        </p:nvSpPr>
        <p:spPr>
          <a:xfrm>
            <a:off x="2788312" y="1201264"/>
            <a:ext cx="97177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Drug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78CEAE90-019A-53AE-CB32-4F27DA15182B}"/>
              </a:ext>
            </a:extLst>
          </p:cNvPr>
          <p:cNvSpPr/>
          <p:nvPr/>
        </p:nvSpPr>
        <p:spPr>
          <a:xfrm>
            <a:off x="433687" y="4554951"/>
            <a:ext cx="8354061" cy="361950"/>
          </a:xfrm>
          <a:custGeom>
            <a:avLst/>
            <a:gdLst/>
            <a:ahLst/>
            <a:cxnLst/>
            <a:rect l="l" t="t" r="r" b="b"/>
            <a:pathLst>
              <a:path w="8743950" h="361950">
                <a:moveTo>
                  <a:pt x="8715375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4"/>
                </a:lnTo>
                <a:lnTo>
                  <a:pt x="0" y="333374"/>
                </a:lnTo>
                <a:lnTo>
                  <a:pt x="2245" y="344497"/>
                </a:lnTo>
                <a:lnTo>
                  <a:pt x="8369" y="353580"/>
                </a:lnTo>
                <a:lnTo>
                  <a:pt x="17452" y="359704"/>
                </a:lnTo>
                <a:lnTo>
                  <a:pt x="28575" y="361949"/>
                </a:lnTo>
                <a:lnTo>
                  <a:pt x="8715375" y="361949"/>
                </a:lnTo>
                <a:lnTo>
                  <a:pt x="8726497" y="359704"/>
                </a:lnTo>
                <a:lnTo>
                  <a:pt x="8735580" y="353580"/>
                </a:lnTo>
                <a:lnTo>
                  <a:pt x="8741704" y="344497"/>
                </a:lnTo>
                <a:lnTo>
                  <a:pt x="8743950" y="333374"/>
                </a:lnTo>
                <a:lnTo>
                  <a:pt x="8743950" y="327659"/>
                </a:lnTo>
                <a:lnTo>
                  <a:pt x="34289" y="327659"/>
                </a:lnTo>
                <a:lnTo>
                  <a:pt x="34289" y="34289"/>
                </a:lnTo>
                <a:lnTo>
                  <a:pt x="8743950" y="34289"/>
                </a:lnTo>
                <a:lnTo>
                  <a:pt x="8743950" y="28574"/>
                </a:lnTo>
                <a:lnTo>
                  <a:pt x="8741704" y="17452"/>
                </a:lnTo>
                <a:lnTo>
                  <a:pt x="8735580" y="8369"/>
                </a:lnTo>
                <a:lnTo>
                  <a:pt x="8726497" y="2245"/>
                </a:lnTo>
                <a:lnTo>
                  <a:pt x="8715375" y="0"/>
                </a:lnTo>
                <a:close/>
              </a:path>
              <a:path w="8743950" h="361950">
                <a:moveTo>
                  <a:pt x="8743950" y="34289"/>
                </a:moveTo>
                <a:lnTo>
                  <a:pt x="8709660" y="34289"/>
                </a:lnTo>
                <a:lnTo>
                  <a:pt x="8709660" y="327659"/>
                </a:lnTo>
                <a:lnTo>
                  <a:pt x="8743950" y="327659"/>
                </a:lnTo>
                <a:lnTo>
                  <a:pt x="8743950" y="34289"/>
                </a:lnTo>
                <a:close/>
              </a:path>
              <a:path w="8743950" h="361950">
                <a:moveTo>
                  <a:pt x="8698230" y="45719"/>
                </a:moveTo>
                <a:lnTo>
                  <a:pt x="45719" y="45719"/>
                </a:lnTo>
                <a:lnTo>
                  <a:pt x="45719" y="316229"/>
                </a:lnTo>
                <a:lnTo>
                  <a:pt x="8698230" y="316229"/>
                </a:lnTo>
                <a:lnTo>
                  <a:pt x="8698230" y="304799"/>
                </a:lnTo>
                <a:lnTo>
                  <a:pt x="57150" y="304799"/>
                </a:lnTo>
                <a:lnTo>
                  <a:pt x="57150" y="57149"/>
                </a:lnTo>
                <a:lnTo>
                  <a:pt x="8698230" y="57149"/>
                </a:lnTo>
                <a:lnTo>
                  <a:pt x="8698230" y="45719"/>
                </a:lnTo>
                <a:close/>
              </a:path>
              <a:path w="8743950" h="361950">
                <a:moveTo>
                  <a:pt x="8698230" y="57149"/>
                </a:moveTo>
                <a:lnTo>
                  <a:pt x="8686800" y="57149"/>
                </a:lnTo>
                <a:lnTo>
                  <a:pt x="8686800" y="304799"/>
                </a:lnTo>
                <a:lnTo>
                  <a:pt x="8698230" y="304799"/>
                </a:lnTo>
                <a:lnTo>
                  <a:pt x="8698230" y="5714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09D6A90-24C3-B9BB-B12B-A13DEA33B993}"/>
              </a:ext>
            </a:extLst>
          </p:cNvPr>
          <p:cNvSpPr/>
          <p:nvPr/>
        </p:nvSpPr>
        <p:spPr>
          <a:xfrm>
            <a:off x="433687" y="3488695"/>
            <a:ext cx="8354061" cy="361950"/>
          </a:xfrm>
          <a:custGeom>
            <a:avLst/>
            <a:gdLst/>
            <a:ahLst/>
            <a:cxnLst/>
            <a:rect l="l" t="t" r="r" b="b"/>
            <a:pathLst>
              <a:path w="8743950" h="361950">
                <a:moveTo>
                  <a:pt x="8715375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0" y="333375"/>
                </a:lnTo>
                <a:lnTo>
                  <a:pt x="2245" y="344497"/>
                </a:lnTo>
                <a:lnTo>
                  <a:pt x="8369" y="353580"/>
                </a:lnTo>
                <a:lnTo>
                  <a:pt x="17452" y="359704"/>
                </a:lnTo>
                <a:lnTo>
                  <a:pt x="28575" y="361950"/>
                </a:lnTo>
                <a:lnTo>
                  <a:pt x="8715375" y="361950"/>
                </a:lnTo>
                <a:lnTo>
                  <a:pt x="8726497" y="359704"/>
                </a:lnTo>
                <a:lnTo>
                  <a:pt x="8735580" y="353580"/>
                </a:lnTo>
                <a:lnTo>
                  <a:pt x="8741704" y="344497"/>
                </a:lnTo>
                <a:lnTo>
                  <a:pt x="8743950" y="333375"/>
                </a:lnTo>
                <a:lnTo>
                  <a:pt x="8743950" y="327660"/>
                </a:lnTo>
                <a:lnTo>
                  <a:pt x="34289" y="327660"/>
                </a:lnTo>
                <a:lnTo>
                  <a:pt x="34289" y="34290"/>
                </a:lnTo>
                <a:lnTo>
                  <a:pt x="8743950" y="34290"/>
                </a:lnTo>
                <a:lnTo>
                  <a:pt x="8743950" y="28575"/>
                </a:lnTo>
                <a:lnTo>
                  <a:pt x="8741704" y="17452"/>
                </a:lnTo>
                <a:lnTo>
                  <a:pt x="8735580" y="8369"/>
                </a:lnTo>
                <a:lnTo>
                  <a:pt x="8726497" y="2245"/>
                </a:lnTo>
                <a:lnTo>
                  <a:pt x="8715375" y="0"/>
                </a:lnTo>
                <a:close/>
              </a:path>
              <a:path w="8743950" h="361950">
                <a:moveTo>
                  <a:pt x="8743950" y="34290"/>
                </a:moveTo>
                <a:lnTo>
                  <a:pt x="8709660" y="34290"/>
                </a:lnTo>
                <a:lnTo>
                  <a:pt x="8709660" y="327660"/>
                </a:lnTo>
                <a:lnTo>
                  <a:pt x="8743950" y="327660"/>
                </a:lnTo>
                <a:lnTo>
                  <a:pt x="8743950" y="34290"/>
                </a:lnTo>
                <a:close/>
              </a:path>
              <a:path w="8743950" h="361950">
                <a:moveTo>
                  <a:pt x="8698230" y="45720"/>
                </a:moveTo>
                <a:lnTo>
                  <a:pt x="45719" y="45720"/>
                </a:lnTo>
                <a:lnTo>
                  <a:pt x="45719" y="316230"/>
                </a:lnTo>
                <a:lnTo>
                  <a:pt x="8698230" y="316230"/>
                </a:lnTo>
                <a:lnTo>
                  <a:pt x="8698230" y="304800"/>
                </a:lnTo>
                <a:lnTo>
                  <a:pt x="57150" y="304800"/>
                </a:lnTo>
                <a:lnTo>
                  <a:pt x="57150" y="57150"/>
                </a:lnTo>
                <a:lnTo>
                  <a:pt x="8698230" y="57150"/>
                </a:lnTo>
                <a:lnTo>
                  <a:pt x="8698230" y="45720"/>
                </a:lnTo>
                <a:close/>
              </a:path>
              <a:path w="8743950" h="361950">
                <a:moveTo>
                  <a:pt x="8698230" y="57150"/>
                </a:moveTo>
                <a:lnTo>
                  <a:pt x="8686800" y="57150"/>
                </a:lnTo>
                <a:lnTo>
                  <a:pt x="8686800" y="304800"/>
                </a:lnTo>
                <a:lnTo>
                  <a:pt x="8698230" y="304800"/>
                </a:lnTo>
                <a:lnTo>
                  <a:pt x="8698230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8D7ACE1C-E253-C192-2118-05589A74C4FD}"/>
              </a:ext>
            </a:extLst>
          </p:cNvPr>
          <p:cNvSpPr/>
          <p:nvPr/>
        </p:nvSpPr>
        <p:spPr>
          <a:xfrm>
            <a:off x="433687" y="2796994"/>
            <a:ext cx="8354061" cy="361950"/>
          </a:xfrm>
          <a:custGeom>
            <a:avLst/>
            <a:gdLst/>
            <a:ahLst/>
            <a:cxnLst/>
            <a:rect l="l" t="t" r="r" b="b"/>
            <a:pathLst>
              <a:path w="8743950" h="361950">
                <a:moveTo>
                  <a:pt x="8715375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0" y="333375"/>
                </a:lnTo>
                <a:lnTo>
                  <a:pt x="2245" y="344497"/>
                </a:lnTo>
                <a:lnTo>
                  <a:pt x="8369" y="353580"/>
                </a:lnTo>
                <a:lnTo>
                  <a:pt x="17452" y="359704"/>
                </a:lnTo>
                <a:lnTo>
                  <a:pt x="28575" y="361950"/>
                </a:lnTo>
                <a:lnTo>
                  <a:pt x="8715375" y="361950"/>
                </a:lnTo>
                <a:lnTo>
                  <a:pt x="8726497" y="359704"/>
                </a:lnTo>
                <a:lnTo>
                  <a:pt x="8735580" y="353580"/>
                </a:lnTo>
                <a:lnTo>
                  <a:pt x="8741704" y="344497"/>
                </a:lnTo>
                <a:lnTo>
                  <a:pt x="8743950" y="333375"/>
                </a:lnTo>
                <a:lnTo>
                  <a:pt x="8743950" y="327660"/>
                </a:lnTo>
                <a:lnTo>
                  <a:pt x="34289" y="327660"/>
                </a:lnTo>
                <a:lnTo>
                  <a:pt x="34289" y="34289"/>
                </a:lnTo>
                <a:lnTo>
                  <a:pt x="8743950" y="34289"/>
                </a:lnTo>
                <a:lnTo>
                  <a:pt x="8743950" y="28575"/>
                </a:lnTo>
                <a:lnTo>
                  <a:pt x="8741704" y="17452"/>
                </a:lnTo>
                <a:lnTo>
                  <a:pt x="8735580" y="8369"/>
                </a:lnTo>
                <a:lnTo>
                  <a:pt x="8726497" y="2245"/>
                </a:lnTo>
                <a:lnTo>
                  <a:pt x="8715375" y="0"/>
                </a:lnTo>
                <a:close/>
              </a:path>
              <a:path w="8743950" h="361950">
                <a:moveTo>
                  <a:pt x="8743950" y="34289"/>
                </a:moveTo>
                <a:lnTo>
                  <a:pt x="8709660" y="34289"/>
                </a:lnTo>
                <a:lnTo>
                  <a:pt x="8709660" y="327660"/>
                </a:lnTo>
                <a:lnTo>
                  <a:pt x="8743950" y="327660"/>
                </a:lnTo>
                <a:lnTo>
                  <a:pt x="8743950" y="34289"/>
                </a:lnTo>
                <a:close/>
              </a:path>
              <a:path w="8743950" h="361950">
                <a:moveTo>
                  <a:pt x="8698230" y="45719"/>
                </a:moveTo>
                <a:lnTo>
                  <a:pt x="45719" y="45719"/>
                </a:lnTo>
                <a:lnTo>
                  <a:pt x="45719" y="316229"/>
                </a:lnTo>
                <a:lnTo>
                  <a:pt x="8698230" y="316229"/>
                </a:lnTo>
                <a:lnTo>
                  <a:pt x="8698230" y="304800"/>
                </a:lnTo>
                <a:lnTo>
                  <a:pt x="57150" y="304800"/>
                </a:lnTo>
                <a:lnTo>
                  <a:pt x="57150" y="57150"/>
                </a:lnTo>
                <a:lnTo>
                  <a:pt x="8698230" y="57150"/>
                </a:lnTo>
                <a:lnTo>
                  <a:pt x="8698230" y="45719"/>
                </a:lnTo>
                <a:close/>
              </a:path>
              <a:path w="8743950" h="361950">
                <a:moveTo>
                  <a:pt x="8698230" y="57150"/>
                </a:moveTo>
                <a:lnTo>
                  <a:pt x="8686800" y="57150"/>
                </a:lnTo>
                <a:lnTo>
                  <a:pt x="8686800" y="304800"/>
                </a:lnTo>
                <a:lnTo>
                  <a:pt x="8698230" y="304800"/>
                </a:lnTo>
                <a:lnTo>
                  <a:pt x="8698230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3A7A11F4-3675-E448-1FBE-EE3804B90517}"/>
              </a:ext>
            </a:extLst>
          </p:cNvPr>
          <p:cNvSpPr/>
          <p:nvPr/>
        </p:nvSpPr>
        <p:spPr>
          <a:xfrm>
            <a:off x="399203" y="1700635"/>
            <a:ext cx="8354061" cy="361950"/>
          </a:xfrm>
          <a:custGeom>
            <a:avLst/>
            <a:gdLst/>
            <a:ahLst/>
            <a:cxnLst/>
            <a:rect l="l" t="t" r="r" b="b"/>
            <a:pathLst>
              <a:path w="8743950" h="361950">
                <a:moveTo>
                  <a:pt x="8715374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0" y="333375"/>
                </a:lnTo>
                <a:lnTo>
                  <a:pt x="2245" y="344497"/>
                </a:lnTo>
                <a:lnTo>
                  <a:pt x="8369" y="353580"/>
                </a:lnTo>
                <a:lnTo>
                  <a:pt x="17452" y="359704"/>
                </a:lnTo>
                <a:lnTo>
                  <a:pt x="28575" y="361950"/>
                </a:lnTo>
                <a:lnTo>
                  <a:pt x="8715374" y="361950"/>
                </a:lnTo>
                <a:lnTo>
                  <a:pt x="8726497" y="359704"/>
                </a:lnTo>
                <a:lnTo>
                  <a:pt x="8735580" y="353580"/>
                </a:lnTo>
                <a:lnTo>
                  <a:pt x="8741704" y="344497"/>
                </a:lnTo>
                <a:lnTo>
                  <a:pt x="8743949" y="333375"/>
                </a:lnTo>
                <a:lnTo>
                  <a:pt x="8743949" y="327660"/>
                </a:lnTo>
                <a:lnTo>
                  <a:pt x="34289" y="327660"/>
                </a:lnTo>
                <a:lnTo>
                  <a:pt x="34289" y="34290"/>
                </a:lnTo>
                <a:lnTo>
                  <a:pt x="8743949" y="34290"/>
                </a:lnTo>
                <a:lnTo>
                  <a:pt x="8743949" y="28575"/>
                </a:lnTo>
                <a:lnTo>
                  <a:pt x="8741704" y="17452"/>
                </a:lnTo>
                <a:lnTo>
                  <a:pt x="8735580" y="8369"/>
                </a:lnTo>
                <a:lnTo>
                  <a:pt x="8726497" y="2245"/>
                </a:lnTo>
                <a:lnTo>
                  <a:pt x="8715374" y="0"/>
                </a:lnTo>
                <a:close/>
              </a:path>
              <a:path w="8743950" h="361950">
                <a:moveTo>
                  <a:pt x="8743949" y="34290"/>
                </a:moveTo>
                <a:lnTo>
                  <a:pt x="8709659" y="34290"/>
                </a:lnTo>
                <a:lnTo>
                  <a:pt x="8709659" y="327660"/>
                </a:lnTo>
                <a:lnTo>
                  <a:pt x="8743949" y="327660"/>
                </a:lnTo>
                <a:lnTo>
                  <a:pt x="8743949" y="34290"/>
                </a:lnTo>
                <a:close/>
              </a:path>
              <a:path w="8743950" h="361950">
                <a:moveTo>
                  <a:pt x="8698229" y="45720"/>
                </a:moveTo>
                <a:lnTo>
                  <a:pt x="45719" y="45720"/>
                </a:lnTo>
                <a:lnTo>
                  <a:pt x="45719" y="316230"/>
                </a:lnTo>
                <a:lnTo>
                  <a:pt x="8698229" y="316230"/>
                </a:lnTo>
                <a:lnTo>
                  <a:pt x="8698229" y="304800"/>
                </a:lnTo>
                <a:lnTo>
                  <a:pt x="57150" y="304800"/>
                </a:lnTo>
                <a:lnTo>
                  <a:pt x="57150" y="57150"/>
                </a:lnTo>
                <a:lnTo>
                  <a:pt x="8698229" y="57150"/>
                </a:lnTo>
                <a:lnTo>
                  <a:pt x="8698229" y="45720"/>
                </a:lnTo>
                <a:close/>
              </a:path>
              <a:path w="8743950" h="361950">
                <a:moveTo>
                  <a:pt x="8698229" y="57150"/>
                </a:moveTo>
                <a:lnTo>
                  <a:pt x="8686799" y="57150"/>
                </a:lnTo>
                <a:lnTo>
                  <a:pt x="8686799" y="304800"/>
                </a:lnTo>
                <a:lnTo>
                  <a:pt x="8698229" y="304800"/>
                </a:lnTo>
                <a:lnTo>
                  <a:pt x="8698229" y="571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15F8AC7C-B1D5-89B8-8A83-C704999C0F8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62</a:t>
            </a:fld>
            <a:endParaRPr lang="en-HK" sz="1800" spc="-25" dirty="0"/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93D772F5-04A5-8437-5233-623EF80919A0}"/>
              </a:ext>
            </a:extLst>
          </p:cNvPr>
          <p:cNvSpPr txBox="1"/>
          <p:nvPr/>
        </p:nvSpPr>
        <p:spPr>
          <a:xfrm>
            <a:off x="4474527" y="635109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Acknowledgement: Jure </a:t>
            </a:r>
            <a:r>
              <a:rPr lang="en-AU" altLang="zh-CN" sz="1400" i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Leskovec</a:t>
            </a: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Stanford University  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093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04950" y="3629025"/>
            <a:ext cx="190500" cy="952500"/>
            <a:chOff x="1504950" y="3629025"/>
            <a:chExt cx="190500" cy="952500"/>
          </a:xfrm>
        </p:grpSpPr>
        <p:sp>
          <p:nvSpPr>
            <p:cNvPr id="4" name="object 4"/>
            <p:cNvSpPr/>
            <p:nvPr/>
          </p:nvSpPr>
          <p:spPr>
            <a:xfrm>
              <a:off x="1524000" y="364807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52400" y="914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364807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914400"/>
                  </a:moveTo>
                  <a:lnTo>
                    <a:pt x="152400" y="914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38100">
              <a:solidFill>
                <a:srgbClr val="D3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38350" y="3924300"/>
            <a:ext cx="628650" cy="361950"/>
            <a:chOff x="2038350" y="3924300"/>
            <a:chExt cx="628650" cy="361950"/>
          </a:xfrm>
        </p:grpSpPr>
        <p:sp>
          <p:nvSpPr>
            <p:cNvPr id="7" name="object 7"/>
            <p:cNvSpPr/>
            <p:nvPr/>
          </p:nvSpPr>
          <p:spPr>
            <a:xfrm>
              <a:off x="2057400" y="3943350"/>
              <a:ext cx="590550" cy="323850"/>
            </a:xfrm>
            <a:custGeom>
              <a:avLst/>
              <a:gdLst/>
              <a:ahLst/>
              <a:cxnLst/>
              <a:rect l="l" t="t" r="r" b="b"/>
              <a:pathLst>
                <a:path w="590550" h="323850">
                  <a:moveTo>
                    <a:pt x="428625" y="0"/>
                  </a:moveTo>
                  <a:lnTo>
                    <a:pt x="428625" y="137287"/>
                  </a:lnTo>
                  <a:lnTo>
                    <a:pt x="0" y="137287"/>
                  </a:lnTo>
                  <a:lnTo>
                    <a:pt x="0" y="186562"/>
                  </a:lnTo>
                  <a:lnTo>
                    <a:pt x="428625" y="186562"/>
                  </a:lnTo>
                  <a:lnTo>
                    <a:pt x="428625" y="323850"/>
                  </a:lnTo>
                  <a:lnTo>
                    <a:pt x="590550" y="161925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7400" y="3943350"/>
              <a:ext cx="590550" cy="323850"/>
            </a:xfrm>
            <a:custGeom>
              <a:avLst/>
              <a:gdLst/>
              <a:ahLst/>
              <a:cxnLst/>
              <a:rect l="l" t="t" r="r" b="b"/>
              <a:pathLst>
                <a:path w="590550" h="323850">
                  <a:moveTo>
                    <a:pt x="0" y="137287"/>
                  </a:moveTo>
                  <a:lnTo>
                    <a:pt x="428625" y="137287"/>
                  </a:lnTo>
                  <a:lnTo>
                    <a:pt x="428625" y="0"/>
                  </a:lnTo>
                  <a:lnTo>
                    <a:pt x="590550" y="161925"/>
                  </a:lnTo>
                  <a:lnTo>
                    <a:pt x="428625" y="323850"/>
                  </a:lnTo>
                  <a:lnTo>
                    <a:pt x="428625" y="186562"/>
                  </a:lnTo>
                  <a:lnTo>
                    <a:pt x="0" y="186562"/>
                  </a:lnTo>
                  <a:lnTo>
                    <a:pt x="0" y="13728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8962" y="1243589"/>
            <a:ext cx="3656965" cy="301117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b="1" spc="-45" dirty="0">
                <a:latin typeface="Calibri"/>
                <a:cs typeface="Calibri"/>
              </a:rPr>
              <a:t>Train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 ML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model:</a:t>
            </a:r>
            <a:endParaRPr sz="3200">
              <a:latin typeface="Calibri"/>
              <a:cs typeface="Calibri"/>
            </a:endParaRPr>
          </a:p>
          <a:p>
            <a:pPr marL="6578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57860" algn="l"/>
              </a:tabLst>
            </a:pPr>
            <a:r>
              <a:rPr sz="2750" dirty="0">
                <a:latin typeface="Calibri"/>
                <a:cs typeface="Calibri"/>
              </a:rPr>
              <a:t>Random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forest</a:t>
            </a:r>
            <a:endParaRPr sz="2750">
              <a:latin typeface="Calibri"/>
              <a:cs typeface="Calibri"/>
            </a:endParaRPr>
          </a:p>
          <a:p>
            <a:pPr marL="6578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57860" algn="l"/>
              </a:tabLst>
            </a:pPr>
            <a:r>
              <a:rPr sz="2750" spc="-25" dirty="0">
                <a:latin typeface="Calibri"/>
                <a:cs typeface="Calibri"/>
              </a:rPr>
              <a:t>SVM</a:t>
            </a:r>
            <a:endParaRPr sz="2750">
              <a:latin typeface="Calibri"/>
              <a:cs typeface="Calibri"/>
            </a:endParaRPr>
          </a:p>
          <a:p>
            <a:pPr marL="6578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57860" algn="l"/>
              </a:tabLst>
            </a:pPr>
            <a:r>
              <a:rPr sz="2750" dirty="0">
                <a:latin typeface="Calibri"/>
                <a:cs typeface="Calibri"/>
              </a:rPr>
              <a:t>Neural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network,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etc.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Calibri"/>
              <a:cs typeface="Calibri"/>
            </a:endParaRPr>
          </a:p>
          <a:p>
            <a:pPr marL="551180">
              <a:lnSpc>
                <a:spcPct val="100000"/>
              </a:lnSpc>
              <a:tabLst>
                <a:tab pos="2426335" algn="l"/>
              </a:tabLst>
            </a:pPr>
            <a:r>
              <a:rPr sz="2400" spc="-25" dirty="0">
                <a:latin typeface="Cambria Math"/>
                <a:cs typeface="Cambria Math"/>
              </a:rPr>
              <a:t>𝒙</a:t>
            </a:r>
            <a:r>
              <a:rPr sz="2550" spc="-37" baseline="-17973" dirty="0">
                <a:latin typeface="Cambria Math"/>
                <a:cs typeface="Cambria Math"/>
              </a:rPr>
              <a:t>𝟏</a:t>
            </a:r>
            <a:r>
              <a:rPr sz="2550" baseline="-17973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𝑦</a:t>
            </a:r>
            <a:r>
              <a:rPr sz="2550" spc="-37" baseline="-17973" dirty="0">
                <a:latin typeface="Cambria Math"/>
                <a:cs typeface="Cambria Math"/>
              </a:rPr>
              <a:t>1</a:t>
            </a:r>
            <a:endParaRPr sz="2550" baseline="-17973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04950" y="5619750"/>
            <a:ext cx="190500" cy="952500"/>
            <a:chOff x="1504950" y="5619750"/>
            <a:chExt cx="190500" cy="952500"/>
          </a:xfrm>
        </p:grpSpPr>
        <p:sp>
          <p:nvSpPr>
            <p:cNvPr id="11" name="object 11"/>
            <p:cNvSpPr/>
            <p:nvPr/>
          </p:nvSpPr>
          <p:spPr>
            <a:xfrm>
              <a:off x="1524000" y="5638800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52400" y="914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5638800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914400"/>
                  </a:moveTo>
                  <a:lnTo>
                    <a:pt x="152400" y="914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38100">
              <a:solidFill>
                <a:srgbClr val="D3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38350" y="5915025"/>
            <a:ext cx="628650" cy="361950"/>
            <a:chOff x="2038350" y="5915025"/>
            <a:chExt cx="628650" cy="361950"/>
          </a:xfrm>
        </p:grpSpPr>
        <p:sp>
          <p:nvSpPr>
            <p:cNvPr id="14" name="object 14"/>
            <p:cNvSpPr/>
            <p:nvPr/>
          </p:nvSpPr>
          <p:spPr>
            <a:xfrm>
              <a:off x="2057400" y="5934075"/>
              <a:ext cx="590550" cy="323850"/>
            </a:xfrm>
            <a:custGeom>
              <a:avLst/>
              <a:gdLst/>
              <a:ahLst/>
              <a:cxnLst/>
              <a:rect l="l" t="t" r="r" b="b"/>
              <a:pathLst>
                <a:path w="590550" h="323850">
                  <a:moveTo>
                    <a:pt x="428625" y="0"/>
                  </a:moveTo>
                  <a:lnTo>
                    <a:pt x="428625" y="137236"/>
                  </a:lnTo>
                  <a:lnTo>
                    <a:pt x="0" y="137236"/>
                  </a:lnTo>
                  <a:lnTo>
                    <a:pt x="0" y="186613"/>
                  </a:lnTo>
                  <a:lnTo>
                    <a:pt x="428625" y="186613"/>
                  </a:lnTo>
                  <a:lnTo>
                    <a:pt x="428625" y="323850"/>
                  </a:lnTo>
                  <a:lnTo>
                    <a:pt x="590550" y="161925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0" y="5934075"/>
              <a:ext cx="590550" cy="323850"/>
            </a:xfrm>
            <a:custGeom>
              <a:avLst/>
              <a:gdLst/>
              <a:ahLst/>
              <a:cxnLst/>
              <a:rect l="l" t="t" r="r" b="b"/>
              <a:pathLst>
                <a:path w="590550" h="323850">
                  <a:moveTo>
                    <a:pt x="0" y="137236"/>
                  </a:moveTo>
                  <a:lnTo>
                    <a:pt x="428625" y="137236"/>
                  </a:lnTo>
                  <a:lnTo>
                    <a:pt x="428625" y="0"/>
                  </a:lnTo>
                  <a:lnTo>
                    <a:pt x="590550" y="161925"/>
                  </a:lnTo>
                  <a:lnTo>
                    <a:pt x="428625" y="323850"/>
                  </a:lnTo>
                  <a:lnTo>
                    <a:pt x="428625" y="186613"/>
                  </a:lnTo>
                  <a:lnTo>
                    <a:pt x="0" y="186613"/>
                  </a:lnTo>
                  <a:lnTo>
                    <a:pt x="0" y="1372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02360" y="5855652"/>
            <a:ext cx="414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𝒙</a:t>
            </a:r>
            <a:r>
              <a:rPr sz="2550" spc="-37" baseline="-17973" dirty="0">
                <a:latin typeface="Cambria Math"/>
                <a:cs typeface="Cambria Math"/>
              </a:rPr>
              <a:t>𝑵</a:t>
            </a:r>
            <a:endParaRPr sz="2550" baseline="-17973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7769" y="5855652"/>
            <a:ext cx="404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𝑦</a:t>
            </a:r>
            <a:r>
              <a:rPr sz="2550" spc="-37" baseline="-17973" dirty="0">
                <a:latin typeface="Cambria Math"/>
                <a:cs typeface="Cambria Math"/>
              </a:rPr>
              <a:t>𝑁</a:t>
            </a:r>
            <a:endParaRPr sz="2550" baseline="-17973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4575" y="4800600"/>
            <a:ext cx="85725" cy="857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4575" y="5067300"/>
            <a:ext cx="85725" cy="857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4575" y="5343525"/>
            <a:ext cx="85725" cy="8572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591175" y="3867150"/>
            <a:ext cx="190500" cy="952500"/>
            <a:chOff x="5591175" y="3867150"/>
            <a:chExt cx="190500" cy="952500"/>
          </a:xfrm>
        </p:grpSpPr>
        <p:sp>
          <p:nvSpPr>
            <p:cNvPr id="22" name="object 22"/>
            <p:cNvSpPr/>
            <p:nvPr/>
          </p:nvSpPr>
          <p:spPr>
            <a:xfrm>
              <a:off x="5610225" y="3886200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52400" y="914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10225" y="3886200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914400"/>
                  </a:moveTo>
                  <a:lnTo>
                    <a:pt x="152400" y="914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38100">
              <a:solidFill>
                <a:srgbClr val="D3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34100" y="4162425"/>
            <a:ext cx="619125" cy="361950"/>
            <a:chOff x="6134100" y="4162425"/>
            <a:chExt cx="619125" cy="361950"/>
          </a:xfrm>
        </p:grpSpPr>
        <p:sp>
          <p:nvSpPr>
            <p:cNvPr id="25" name="object 25"/>
            <p:cNvSpPr/>
            <p:nvPr/>
          </p:nvSpPr>
          <p:spPr>
            <a:xfrm>
              <a:off x="6153150" y="4181475"/>
              <a:ext cx="581025" cy="323850"/>
            </a:xfrm>
            <a:custGeom>
              <a:avLst/>
              <a:gdLst/>
              <a:ahLst/>
              <a:cxnLst/>
              <a:rect l="l" t="t" r="r" b="b"/>
              <a:pathLst>
                <a:path w="581025" h="323850">
                  <a:moveTo>
                    <a:pt x="419100" y="0"/>
                  </a:moveTo>
                  <a:lnTo>
                    <a:pt x="419100" y="137287"/>
                  </a:lnTo>
                  <a:lnTo>
                    <a:pt x="0" y="137287"/>
                  </a:lnTo>
                  <a:lnTo>
                    <a:pt x="0" y="186562"/>
                  </a:lnTo>
                  <a:lnTo>
                    <a:pt x="419100" y="186562"/>
                  </a:lnTo>
                  <a:lnTo>
                    <a:pt x="419100" y="323850"/>
                  </a:lnTo>
                  <a:lnTo>
                    <a:pt x="581025" y="16192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53150" y="4181475"/>
              <a:ext cx="581025" cy="323850"/>
            </a:xfrm>
            <a:custGeom>
              <a:avLst/>
              <a:gdLst/>
              <a:ahLst/>
              <a:cxnLst/>
              <a:rect l="l" t="t" r="r" b="b"/>
              <a:pathLst>
                <a:path w="581025" h="323850">
                  <a:moveTo>
                    <a:pt x="0" y="137287"/>
                  </a:moveTo>
                  <a:lnTo>
                    <a:pt x="419100" y="137287"/>
                  </a:lnTo>
                  <a:lnTo>
                    <a:pt x="419100" y="0"/>
                  </a:lnTo>
                  <a:lnTo>
                    <a:pt x="581025" y="161925"/>
                  </a:lnTo>
                  <a:lnTo>
                    <a:pt x="419100" y="323850"/>
                  </a:lnTo>
                  <a:lnTo>
                    <a:pt x="419100" y="186562"/>
                  </a:lnTo>
                  <a:lnTo>
                    <a:pt x="0" y="186562"/>
                  </a:lnTo>
                  <a:lnTo>
                    <a:pt x="0" y="13728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6976" y="1205350"/>
            <a:ext cx="4076065" cy="32867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5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US" sz="3200" b="1">
                <a:latin typeface="Calibri"/>
                <a:cs typeface="Calibri"/>
              </a:rPr>
              <a:t>Test</a:t>
            </a:r>
            <a:r>
              <a:rPr sz="3200" b="1" spc="-8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model: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Given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new </a:t>
            </a:r>
            <a:r>
              <a:rPr sz="2750" dirty="0">
                <a:latin typeface="Calibri"/>
                <a:cs typeface="Calibri"/>
              </a:rPr>
              <a:t>node/link/graph,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obtain </a:t>
            </a:r>
            <a:r>
              <a:rPr sz="2750" dirty="0">
                <a:latin typeface="Calibri"/>
                <a:cs typeface="Calibri"/>
              </a:rPr>
              <a:t>its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features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make</a:t>
            </a:r>
            <a:r>
              <a:rPr sz="2750" spc="-80" dirty="0">
                <a:latin typeface="Calibri"/>
                <a:cs typeface="Calibri"/>
              </a:rPr>
              <a:t> </a:t>
            </a:r>
            <a:r>
              <a:rPr sz="2750" spc="-6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prediction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727075">
              <a:lnSpc>
                <a:spcPct val="100000"/>
              </a:lnSpc>
              <a:tabLst>
                <a:tab pos="2593340" algn="l"/>
              </a:tabLst>
            </a:pPr>
            <a:r>
              <a:rPr sz="2400" spc="-50" dirty="0">
                <a:latin typeface="Cambria Math"/>
                <a:cs typeface="Cambria Math"/>
              </a:rPr>
              <a:t>𝒙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AF5A1A-7F30-5B8B-ECCB-8A96CC206A8D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Traditional ML Pipeline</a:t>
            </a:r>
            <a:endParaRPr lang="en-HK" sz="4000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AD05095A-7609-D82E-3EA6-DFC634F97AC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347469"/>
            <a:ext cx="8081645" cy="47704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508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 dirty="0">
                <a:latin typeface="Calibri"/>
                <a:cs typeface="Calibri"/>
              </a:rPr>
              <a:t>Using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effective</a:t>
            </a:r>
            <a:r>
              <a:rPr sz="2800" b="1" spc="-2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features</a:t>
            </a:r>
            <a:r>
              <a:rPr sz="2800" b="1" spc="-2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over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graphs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achieving</a:t>
            </a:r>
            <a:r>
              <a:rPr sz="2800" b="1" spc="-1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good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performance.</a:t>
            </a:r>
            <a:endParaRPr sz="2800">
              <a:latin typeface="Calibri"/>
              <a:cs typeface="Calibri"/>
            </a:endParaRPr>
          </a:p>
          <a:p>
            <a:pPr marL="336550" marR="541655" indent="-324485">
              <a:lnSpc>
                <a:spcPts val="3900"/>
              </a:lnSpc>
              <a:spcBef>
                <a:spcPts val="6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spc="-25" dirty="0">
                <a:latin typeface="Calibri"/>
                <a:cs typeface="Calibri"/>
              </a:rPr>
              <a:t>Traditional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ML pipeline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hand-</a:t>
            </a:r>
            <a:r>
              <a:rPr sz="2800" spc="-10" dirty="0">
                <a:solidFill>
                  <a:srgbClr val="008000"/>
                </a:solidFill>
                <a:latin typeface="Calibri"/>
                <a:cs typeface="Calibri"/>
              </a:rPr>
              <a:t>designed features.</a:t>
            </a:r>
            <a:endParaRPr sz="2800">
              <a:latin typeface="Calibri"/>
              <a:cs typeface="Calibri"/>
            </a:endParaRPr>
          </a:p>
          <a:p>
            <a:pPr marL="336550" indent="-324485">
              <a:lnSpc>
                <a:spcPts val="369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this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lecture,</a:t>
            </a:r>
            <a:r>
              <a:rPr sz="2800" b="1" spc="-2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overview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traditional</a:t>
            </a:r>
            <a:endParaRPr sz="2800">
              <a:latin typeface="Calibri"/>
              <a:cs typeface="Calibri"/>
            </a:endParaRPr>
          </a:p>
          <a:p>
            <a:pPr marL="336550">
              <a:lnSpc>
                <a:spcPts val="3835"/>
              </a:lnSpc>
            </a:pPr>
            <a:r>
              <a:rPr sz="2800" b="1" spc="-10" dirty="0">
                <a:latin typeface="Calibri"/>
                <a:cs typeface="Calibri"/>
              </a:rPr>
              <a:t>features</a:t>
            </a:r>
            <a:r>
              <a:rPr sz="2800" b="1" spc="-19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for:</a:t>
            </a:r>
            <a:endParaRPr sz="28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Node-level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spc="-10" dirty="0">
                <a:latin typeface="Calibri"/>
                <a:cs typeface="Calibri"/>
              </a:rPr>
              <a:t>Link-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ts val="3265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spc="-25" dirty="0">
                <a:latin typeface="Calibri"/>
                <a:cs typeface="Calibri"/>
              </a:rPr>
              <a:t>Graph-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  <a:p>
            <a:pPr marL="336550" indent="-324485">
              <a:lnSpc>
                <a:spcPts val="3804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simplicity,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focus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undirected</a:t>
            </a:r>
            <a:r>
              <a:rPr sz="280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graphs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F471F-8914-267D-901E-D0C2263B4EF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Feature Design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1F6B8AB-411F-4B73-4AB9-9D71ED5E58A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580" y="1413804"/>
            <a:ext cx="797115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sz="3200" b="1" spc="-6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3200" b="0" spc="-1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sz="3200" b="0" spc="-1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0" spc="-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0" spc="-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sz="3200" b="0" spc="-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b="0" spc="-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635" y="2101395"/>
            <a:ext cx="6640195" cy="31072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Design</a:t>
            </a:r>
            <a:r>
              <a:rPr sz="3200" b="1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choices:</a:t>
            </a:r>
            <a:endParaRPr sz="3200">
              <a:latin typeface="Calibri"/>
              <a:cs typeface="Calibri"/>
            </a:endParaRPr>
          </a:p>
          <a:p>
            <a:pPr marL="451484" indent="-324485">
              <a:buClr>
                <a:srgbClr val="EFAC00"/>
              </a:buClr>
              <a:buSzPct val="79687"/>
              <a:buFont typeface="Cambria"/>
              <a:buChar char="◾"/>
              <a:tabLst>
                <a:tab pos="450850" algn="l"/>
                <a:tab pos="451484" algn="l"/>
              </a:tabLst>
            </a:pPr>
            <a:r>
              <a:rPr sz="2800" b="1" spc="-10" dirty="0">
                <a:latin typeface="Calibri"/>
                <a:cs typeface="Calibri"/>
              </a:rPr>
              <a:t>Features</a:t>
            </a:r>
            <a:r>
              <a:rPr sz="2800" b="1" spc="-10">
                <a:latin typeface="Calibri"/>
                <a:cs typeface="Calibri"/>
              </a:rPr>
              <a:t>:</a:t>
            </a:r>
            <a:r>
              <a:rPr sz="2800" b="1" spc="-145">
                <a:latin typeface="Calibri"/>
                <a:cs typeface="Calibri"/>
              </a:rPr>
              <a:t> </a:t>
            </a:r>
            <a:br>
              <a:rPr lang="en-US" sz="2800" b="1" spc="-145">
                <a:latin typeface="Calibri"/>
                <a:cs typeface="Calibri"/>
              </a:rPr>
            </a:br>
            <a:r>
              <a:rPr sz="2800" i="1" spc="-20">
                <a:latin typeface="Calibri"/>
                <a:cs typeface="Calibri"/>
              </a:rPr>
              <a:t>d</a:t>
            </a:r>
            <a:r>
              <a:rPr sz="2800" spc="-20">
                <a:latin typeface="Calibri"/>
                <a:cs typeface="Calibri"/>
              </a:rPr>
              <a:t>-</a:t>
            </a:r>
            <a:r>
              <a:rPr sz="2800">
                <a:latin typeface="Calibri"/>
                <a:cs typeface="Calibri"/>
              </a:rPr>
              <a:t>dimensional</a:t>
            </a:r>
            <a:r>
              <a:rPr sz="2800" spc="-135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marL="451484" marR="508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450850" algn="l"/>
                <a:tab pos="451484" algn="l"/>
              </a:tabLst>
            </a:pPr>
            <a:r>
              <a:rPr sz="2800" b="1" dirty="0">
                <a:latin typeface="Calibri"/>
                <a:cs typeface="Calibri"/>
              </a:rPr>
              <a:t>Objects</a:t>
            </a:r>
            <a:r>
              <a:rPr sz="2800" b="1">
                <a:latin typeface="Calibri"/>
                <a:cs typeface="Calibri"/>
              </a:rPr>
              <a:t>:</a:t>
            </a:r>
            <a:r>
              <a:rPr sz="2800" b="1" spc="-145">
                <a:latin typeface="Calibri"/>
                <a:cs typeface="Calibri"/>
              </a:rPr>
              <a:t> </a:t>
            </a:r>
            <a:br>
              <a:rPr lang="en-US" sz="2800" b="1" spc="-145">
                <a:latin typeface="Calibri"/>
                <a:cs typeface="Calibri"/>
              </a:rPr>
            </a:br>
            <a:r>
              <a:rPr sz="2800">
                <a:latin typeface="Calibri"/>
                <a:cs typeface="Calibri"/>
              </a:rPr>
              <a:t>Nodes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edges,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of</a:t>
            </a:r>
            <a:r>
              <a:rPr sz="2800" spc="-8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nodes</a:t>
            </a:r>
            <a:r>
              <a:rPr lang="en-HK" sz="2800" spc="-10">
                <a:latin typeface="Calibri"/>
                <a:cs typeface="Calibri"/>
              </a:rPr>
              <a:t>, </a:t>
            </a:r>
            <a:r>
              <a:rPr lang="en-HK" sz="2800">
                <a:latin typeface="Calibri"/>
                <a:cs typeface="Calibri"/>
              </a:rPr>
              <a:t>entire</a:t>
            </a:r>
            <a:r>
              <a:rPr lang="en-HK" sz="2800" spc="-125">
                <a:latin typeface="Calibri"/>
                <a:cs typeface="Calibri"/>
              </a:rPr>
              <a:t> </a:t>
            </a:r>
            <a:r>
              <a:rPr lang="en-HK" sz="2800" spc="-10">
                <a:latin typeface="Calibri"/>
                <a:cs typeface="Calibri"/>
              </a:rPr>
              <a:t>graphs</a:t>
            </a:r>
            <a:endParaRPr lang="en-HK" sz="2800">
              <a:latin typeface="Calibri"/>
              <a:cs typeface="Calibri"/>
            </a:endParaRPr>
          </a:p>
          <a:p>
            <a:pPr marL="451484" indent="-324485">
              <a:buClr>
                <a:srgbClr val="EFAC00"/>
              </a:buClr>
              <a:buSzPct val="79687"/>
              <a:buFont typeface="Cambria"/>
              <a:buChar char="◾"/>
              <a:tabLst>
                <a:tab pos="450850" algn="l"/>
                <a:tab pos="451484" algn="l"/>
              </a:tabLst>
            </a:pPr>
            <a:r>
              <a:rPr lang="en-HK" sz="2800" b="1">
                <a:latin typeface="Calibri"/>
                <a:cs typeface="Calibri"/>
              </a:rPr>
              <a:t>Objective</a:t>
            </a:r>
            <a:r>
              <a:rPr lang="en-HK" sz="2800" b="1" spc="-170">
                <a:latin typeface="Calibri"/>
                <a:cs typeface="Calibri"/>
              </a:rPr>
              <a:t> </a:t>
            </a:r>
            <a:r>
              <a:rPr lang="en-HK" sz="2800" b="1" spc="-10">
                <a:latin typeface="Calibri"/>
                <a:cs typeface="Calibri"/>
              </a:rPr>
              <a:t>function: </a:t>
            </a:r>
            <a:br>
              <a:rPr lang="en-HK" sz="2800" b="1" spc="-10">
                <a:latin typeface="Calibri"/>
                <a:cs typeface="Calibri"/>
              </a:rPr>
            </a:br>
            <a:r>
              <a:rPr sz="2800">
                <a:latin typeface="Calibri"/>
                <a:cs typeface="Calibri"/>
              </a:rPr>
              <a:t>What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task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aiming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solve?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69D6-DBDC-3AE8-A9CA-BD7C63C053DF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ML in Graphs</a:t>
            </a:r>
            <a:endParaRPr lang="en-HK" sz="400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13EFCAB-BB6A-6EDE-ECB1-20724020689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9</a:t>
            </a:fld>
            <a:endParaRPr lang="en-HK" sz="1800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3613</Words>
  <Application>Microsoft Office PowerPoint</Application>
  <PresentationFormat>On-screen Show (4:3)</PresentationFormat>
  <Paragraphs>725</Paragraphs>
  <Slides>62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Museo 300 Regular</vt:lpstr>
      <vt:lpstr>Arial</vt:lpstr>
      <vt:lpstr>Calibri</vt:lpstr>
      <vt:lpstr>Calibri Light</vt:lpstr>
      <vt:lpstr>Cambria</vt:lpstr>
      <vt:lpstr>Cambria Math</vt:lpstr>
      <vt:lpstr>Corbel</vt:lpstr>
      <vt:lpstr>Tahoma</vt:lpstr>
      <vt:lpstr>Times New Roman</vt:lpstr>
      <vt:lpstr>Wingdings</vt:lpstr>
      <vt:lpstr>Wingdings 2</vt:lpstr>
      <vt:lpstr>Office Theme</vt:lpstr>
      <vt:lpstr>Traditional Methods for Machine Learning in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Goal: Make predictions for a set of objects</vt:lpstr>
      <vt:lpstr>Example: Node-level prediction</vt:lpstr>
      <vt:lpstr>Node-level Tasks and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Graphlets: Rooted connected induced non-isomorphic subgraphs:</vt:lpstr>
      <vt:lpstr>PowerPoint Presentation</vt:lpstr>
      <vt:lpstr>PowerPoint Presentation</vt:lpstr>
      <vt:lpstr>PowerPoint Presentation</vt:lpstr>
      <vt:lpstr>PowerPoint Presentation</vt:lpstr>
      <vt:lpstr>Different ways to label nodes of the network:</vt:lpstr>
      <vt:lpstr>Link Prediction Task and Features</vt:lpstr>
      <vt:lpstr>PowerPoint Presentation</vt:lpstr>
      <vt:lpstr>PowerPoint Presentation</vt:lpstr>
      <vt:lpstr>Two formulations of the link prediction task:</vt:lpstr>
      <vt:lpstr>PowerPoint Presentation</vt:lpstr>
      <vt:lpstr>PowerPoint Presentation</vt:lpstr>
      <vt:lpstr>Shortest-path distance between two nodes</vt:lpstr>
      <vt:lpstr>Captures # neighboring nodes shared between two nodes 𝒗𝟏 and 𝒗𝟐: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2022-07-11T02:26:19Z</dcterms:created>
  <dcterms:modified xsi:type="dcterms:W3CDTF">2022-07-11T03:10:26Z</dcterms:modified>
</cp:coreProperties>
</file>