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4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32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92" r:id="rId29"/>
    <p:sldId id="293" r:id="rId30"/>
    <p:sldId id="294" r:id="rId31"/>
    <p:sldId id="295" r:id="rId32"/>
    <p:sldId id="325" r:id="rId33"/>
    <p:sldId id="297" r:id="rId34"/>
    <p:sldId id="298" r:id="rId35"/>
    <p:sldId id="299" r:id="rId36"/>
    <p:sldId id="300" r:id="rId37"/>
    <p:sldId id="301" r:id="rId38"/>
    <p:sldId id="302" r:id="rId39"/>
    <p:sldId id="304" r:id="rId40"/>
    <p:sldId id="305" r:id="rId41"/>
    <p:sldId id="322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8CCA70-83E8-4EAF-96B2-5E8FAEADB875}">
          <p14:sldIdLst>
            <p14:sldId id="256"/>
            <p14:sldId id="258"/>
            <p14:sldId id="259"/>
            <p14:sldId id="260"/>
            <p14:sldId id="261"/>
            <p14:sldId id="262"/>
          </p14:sldIdLst>
        </p14:section>
        <p14:section name="Untitled Section" id="{6A0646E8-B43F-4C4B-86EF-3E9FECBFB448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Untitled Section" id="{56DEDD7C-A4FF-4058-8B8D-5F182F45EDE3}">
          <p14:sldIdLst>
            <p14:sldId id="323"/>
            <p14:sldId id="274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Untitled Section" id="{C0C0B358-4F51-4FF6-955A-2DBA1F3CA647}">
          <p14:sldIdLst>
            <p14:sldId id="282"/>
            <p14:sldId id="283"/>
            <p14:sldId id="292"/>
          </p14:sldIdLst>
        </p14:section>
        <p14:section name="Untitled Section" id="{56398BEB-626A-47C6-B2AD-7681E7318868}">
          <p14:sldIdLst>
            <p14:sldId id="293"/>
            <p14:sldId id="294"/>
            <p14:sldId id="295"/>
            <p14:sldId id="325"/>
            <p14:sldId id="297"/>
            <p14:sldId id="298"/>
            <p14:sldId id="299"/>
            <p14:sldId id="300"/>
            <p14:sldId id="301"/>
            <p14:sldId id="302"/>
            <p14:sldId id="304"/>
            <p14:sldId id="305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70754" autoAdjust="0"/>
  </p:normalViewPr>
  <p:slideViewPr>
    <p:cSldViewPr snapToGrid="0">
      <p:cViewPr varScale="1">
        <p:scale>
          <a:sx n="51" d="100"/>
          <a:sy n="51" d="100"/>
        </p:scale>
        <p:origin x="227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B0DD3-C02D-4406-A6D4-D46425216AF0}" type="datetimeFigureOut">
              <a:rPr lang="en-HK" smtClean="0"/>
              <a:t>12/7/2022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EF49B-1823-4356-A059-CF20DDD77FB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3634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EF49B-1823-4356-A059-CF20DDD77FB4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4280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EF49B-1823-4356-A059-CF20DDD77FB4}" type="slidenum">
              <a:rPr lang="en-HK" smtClean="0"/>
              <a:t>12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32137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EF49B-1823-4356-A059-CF20DDD77FB4}" type="slidenum">
              <a:rPr lang="en-HK" smtClean="0"/>
              <a:t>13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48452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EF49B-1823-4356-A059-CF20DDD77FB4}" type="slidenum">
              <a:rPr lang="en-HK" smtClean="0"/>
              <a:t>14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103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EF49B-1823-4356-A059-CF20DDD77FB4}" type="slidenum">
              <a:rPr lang="en-HK" smtClean="0"/>
              <a:t>15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54434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EF49B-1823-4356-A059-CF20DDD77FB4}" type="slidenum">
              <a:rPr lang="en-HK" smtClean="0"/>
              <a:t>19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2632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EF49B-1823-4356-A059-CF20DDD77FB4}" type="slidenum">
              <a:rPr lang="en-HK" smtClean="0"/>
              <a:t>20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11383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EF49B-1823-4356-A059-CF20DDD77FB4}" type="slidenum">
              <a:rPr lang="en-HK" smtClean="0"/>
              <a:t>22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69915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EF49B-1823-4356-A059-CF20DDD77FB4}" type="slidenum">
              <a:rPr lang="en-HK" smtClean="0"/>
              <a:t>24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17372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EF49B-1823-4356-A059-CF20DDD77FB4}" type="slidenum">
              <a:rPr lang="en-HK" smtClean="0"/>
              <a:t>26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50119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EF49B-1823-4356-A059-CF20DDD77FB4}" type="slidenum">
              <a:rPr lang="en-HK" smtClean="0"/>
              <a:t>29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51305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EF49B-1823-4356-A059-CF20DDD77FB4}" type="slidenum">
              <a:rPr lang="en-HK" smtClean="0"/>
              <a:t>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434697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EF49B-1823-4356-A059-CF20DDD77FB4}" type="slidenum">
              <a:rPr lang="en-HK" smtClean="0"/>
              <a:t>30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48122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EF49B-1823-4356-A059-CF20DDD77FB4}" type="slidenum">
              <a:rPr lang="en-HK" smtClean="0"/>
              <a:t>31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1863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EF49B-1823-4356-A059-CF20DDD77FB4}" type="slidenum">
              <a:rPr lang="en-HK" smtClean="0"/>
              <a:t>32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26869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EF49B-1823-4356-A059-CF20DDD77FB4}" type="slidenum">
              <a:rPr lang="en-HK" smtClean="0"/>
              <a:t>33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416496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EF49B-1823-4356-A059-CF20DDD77FB4}" type="slidenum">
              <a:rPr lang="en-HK" smtClean="0"/>
              <a:t>34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53240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EF49B-1823-4356-A059-CF20DDD77FB4}" type="slidenum">
              <a:rPr lang="en-HK" smtClean="0"/>
              <a:t>35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17413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EF49B-1823-4356-A059-CF20DDD77FB4}" type="slidenum">
              <a:rPr lang="en-HK" smtClean="0"/>
              <a:t>36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571964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EF49B-1823-4356-A059-CF20DDD77FB4}" type="slidenum">
              <a:rPr lang="en-HK" smtClean="0"/>
              <a:t>37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95863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EF49B-1823-4356-A059-CF20DDD77FB4}" type="slidenum">
              <a:rPr lang="en-HK" smtClean="0"/>
              <a:t>38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171494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EF49B-1823-4356-A059-CF20DDD77FB4}" type="slidenum">
              <a:rPr lang="en-HK" smtClean="0"/>
              <a:t>39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971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EF49B-1823-4356-A059-CF20DDD77FB4}" type="slidenum">
              <a:rPr lang="en-HK" smtClean="0"/>
              <a:t>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32817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EF49B-1823-4356-A059-CF20DDD77FB4}" type="slidenum">
              <a:rPr lang="en-HK" smtClean="0"/>
              <a:t>40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21742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EF49B-1823-4356-A059-CF20DDD77FB4}" type="slidenum">
              <a:rPr lang="en-HK" smtClean="0"/>
              <a:t>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77380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EF49B-1823-4356-A059-CF20DDD77FB4}" type="slidenum">
              <a:rPr lang="en-HK" smtClean="0"/>
              <a:t>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45083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EF49B-1823-4356-A059-CF20DDD77FB4}" type="slidenum">
              <a:rPr lang="en-HK" smtClean="0"/>
              <a:t>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31767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EF49B-1823-4356-A059-CF20DDD77FB4}" type="slidenum">
              <a:rPr lang="en-HK" smtClean="0"/>
              <a:t>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95788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EF49B-1823-4356-A059-CF20DDD77FB4}" type="slidenum">
              <a:rPr lang="en-HK" smtClean="0"/>
              <a:t>10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50888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EF49B-1823-4356-A059-CF20DDD77FB4}" type="slidenum">
              <a:rPr lang="en-HK" smtClean="0"/>
              <a:t>11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1848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55C8-F592-40D2-9140-9B0083298178}" type="datetimeFigureOut">
              <a:rPr lang="en-HK" smtClean="0"/>
              <a:t>12/7/2022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31F9-789A-4BC3-BA5F-B1F36823F3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1540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55C8-F592-40D2-9140-9B0083298178}" type="datetimeFigureOut">
              <a:rPr lang="en-HK" smtClean="0"/>
              <a:t>12/7/2022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31F9-789A-4BC3-BA5F-B1F36823F3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1825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55C8-F592-40D2-9140-9B0083298178}" type="datetimeFigureOut">
              <a:rPr lang="en-HK" smtClean="0"/>
              <a:t>12/7/2022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31F9-789A-4BC3-BA5F-B1F36823F3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2046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55C8-F592-40D2-9140-9B0083298178}" type="datetimeFigureOut">
              <a:rPr lang="en-HK" smtClean="0"/>
              <a:t>12/7/2022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31F9-789A-4BC3-BA5F-B1F36823F3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0965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55C8-F592-40D2-9140-9B0083298178}" type="datetimeFigureOut">
              <a:rPr lang="en-HK" smtClean="0"/>
              <a:t>12/7/2022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31F9-789A-4BC3-BA5F-B1F36823F3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7013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55C8-F592-40D2-9140-9B0083298178}" type="datetimeFigureOut">
              <a:rPr lang="en-HK" smtClean="0"/>
              <a:t>12/7/2022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31F9-789A-4BC3-BA5F-B1F36823F3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0400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55C8-F592-40D2-9140-9B0083298178}" type="datetimeFigureOut">
              <a:rPr lang="en-HK" smtClean="0"/>
              <a:t>12/7/2022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31F9-789A-4BC3-BA5F-B1F36823F3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9004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55C8-F592-40D2-9140-9B0083298178}" type="datetimeFigureOut">
              <a:rPr lang="en-HK" smtClean="0"/>
              <a:t>12/7/2022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31F9-789A-4BC3-BA5F-B1F36823F3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5646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55C8-F592-40D2-9140-9B0083298178}" type="datetimeFigureOut">
              <a:rPr lang="en-HK" smtClean="0"/>
              <a:t>12/7/2022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31F9-789A-4BC3-BA5F-B1F36823F3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729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55C8-F592-40D2-9140-9B0083298178}" type="datetimeFigureOut">
              <a:rPr lang="en-HK" smtClean="0"/>
              <a:t>12/7/2022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31F9-789A-4BC3-BA5F-B1F36823F3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1481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55C8-F592-40D2-9140-9B0083298178}" type="datetimeFigureOut">
              <a:rPr lang="en-HK" smtClean="0"/>
              <a:t>12/7/2022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31F9-789A-4BC3-BA5F-B1F36823F3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4087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C55C8-F592-40D2-9140-9B0083298178}" type="datetimeFigureOut">
              <a:rPr lang="en-HK" smtClean="0"/>
              <a:t>12/7/2022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A31F9-789A-4BC3-BA5F-B1F36823F3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2253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3.6652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rxiv.org/pdf/1403.6652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~jure/pubs/node2vec-kdd16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hyperlink" Target="https://cs.stanford.edu/~jure/pubs/node2vec-kdd16.pdf" TargetMode="External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Relationship Id="rId8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78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34" Type="http://schemas.openxmlformats.org/officeDocument/2006/relationships/image" Target="../media/image73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33" Type="http://schemas.openxmlformats.org/officeDocument/2006/relationships/image" Target="../media/image72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55.png"/><Relationship Id="rId20" Type="http://schemas.openxmlformats.org/officeDocument/2006/relationships/image" Target="../media/image75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77.png"/><Relationship Id="rId32" Type="http://schemas.openxmlformats.org/officeDocument/2006/relationships/image" Target="../media/image71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31" Type="http://schemas.openxmlformats.org/officeDocument/2006/relationships/image" Target="../media/image70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76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Relationship Id="rId35" Type="http://schemas.openxmlformats.org/officeDocument/2006/relationships/image" Target="../media/image74.png"/><Relationship Id="rId8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5.02801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rxiv.org/pdf/1403.6652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BD4780-FFDB-E777-3022-33AE79F99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Node Embeddings</a:t>
            </a:r>
            <a:endParaRPr lang="en-HK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D6E4E62-93BF-921F-12FA-7C660694F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5B916882-0D08-FC53-E719-9A45329D7823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</a:t>
            </a:fld>
            <a:endParaRPr lang="en-HK" sz="1800" spc="-25" dirty="0"/>
          </a:p>
        </p:txBody>
      </p:sp>
    </p:spTree>
    <p:extLst>
      <p:ext uri="{BB962C8B-B14F-4D97-AF65-F5344CB8AC3E}">
        <p14:creationId xmlns:p14="http://schemas.microsoft.com/office/powerpoint/2010/main" val="2777510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0250" y="2448522"/>
            <a:ext cx="7959509" cy="342011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1500" y="1445105"/>
            <a:ext cx="97726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10" dirty="0">
                <a:latin typeface="Tahoma"/>
                <a:cs typeface="Tahoma"/>
              </a:rPr>
              <a:t>Goal: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11325" y="1463457"/>
            <a:ext cx="3743325" cy="2333625"/>
            <a:chOff x="1543050" y="1676400"/>
            <a:chExt cx="3743325" cy="2333625"/>
          </a:xfrm>
        </p:grpSpPr>
        <p:sp>
          <p:nvSpPr>
            <p:cNvPr id="6" name="object 6"/>
            <p:cNvSpPr/>
            <p:nvPr/>
          </p:nvSpPr>
          <p:spPr>
            <a:xfrm>
              <a:off x="1914397" y="2609722"/>
              <a:ext cx="3343910" cy="543560"/>
            </a:xfrm>
            <a:custGeom>
              <a:avLst/>
              <a:gdLst/>
              <a:ahLst/>
              <a:cxnLst/>
              <a:rect l="l" t="t" r="r" b="b"/>
              <a:pathLst>
                <a:path w="3343910" h="543560">
                  <a:moveTo>
                    <a:pt x="3319526" y="0"/>
                  </a:moveTo>
                  <a:lnTo>
                    <a:pt x="23875" y="0"/>
                  </a:lnTo>
                  <a:lnTo>
                    <a:pt x="14573" y="1873"/>
                  </a:lnTo>
                  <a:lnTo>
                    <a:pt x="6985" y="6984"/>
                  </a:lnTo>
                  <a:lnTo>
                    <a:pt x="1873" y="14573"/>
                  </a:lnTo>
                  <a:lnTo>
                    <a:pt x="0" y="23875"/>
                  </a:lnTo>
                  <a:lnTo>
                    <a:pt x="0" y="519175"/>
                  </a:lnTo>
                  <a:lnTo>
                    <a:pt x="1873" y="528552"/>
                  </a:lnTo>
                  <a:lnTo>
                    <a:pt x="6985" y="536178"/>
                  </a:lnTo>
                  <a:lnTo>
                    <a:pt x="14573" y="541303"/>
                  </a:lnTo>
                  <a:lnTo>
                    <a:pt x="23875" y="543178"/>
                  </a:lnTo>
                  <a:lnTo>
                    <a:pt x="3319526" y="543178"/>
                  </a:lnTo>
                  <a:lnTo>
                    <a:pt x="3328902" y="541303"/>
                  </a:lnTo>
                  <a:lnTo>
                    <a:pt x="3336528" y="536178"/>
                  </a:lnTo>
                  <a:lnTo>
                    <a:pt x="3341653" y="528552"/>
                  </a:lnTo>
                  <a:lnTo>
                    <a:pt x="3343529" y="519175"/>
                  </a:lnTo>
                  <a:lnTo>
                    <a:pt x="3343529" y="514476"/>
                  </a:lnTo>
                  <a:lnTo>
                    <a:pt x="28701" y="514476"/>
                  </a:lnTo>
                  <a:lnTo>
                    <a:pt x="28701" y="28701"/>
                  </a:lnTo>
                  <a:lnTo>
                    <a:pt x="3343529" y="28701"/>
                  </a:lnTo>
                  <a:lnTo>
                    <a:pt x="3343529" y="23875"/>
                  </a:lnTo>
                  <a:lnTo>
                    <a:pt x="3341653" y="14573"/>
                  </a:lnTo>
                  <a:lnTo>
                    <a:pt x="3336528" y="6984"/>
                  </a:lnTo>
                  <a:lnTo>
                    <a:pt x="3328902" y="1873"/>
                  </a:lnTo>
                  <a:lnTo>
                    <a:pt x="3319526" y="0"/>
                  </a:lnTo>
                  <a:close/>
                </a:path>
                <a:path w="3343910" h="543560">
                  <a:moveTo>
                    <a:pt x="3343529" y="28701"/>
                  </a:moveTo>
                  <a:lnTo>
                    <a:pt x="3314827" y="28701"/>
                  </a:lnTo>
                  <a:lnTo>
                    <a:pt x="3314827" y="514476"/>
                  </a:lnTo>
                  <a:lnTo>
                    <a:pt x="3343529" y="514476"/>
                  </a:lnTo>
                  <a:lnTo>
                    <a:pt x="3343529" y="28701"/>
                  </a:lnTo>
                  <a:close/>
                </a:path>
                <a:path w="3343910" h="543560">
                  <a:moveTo>
                    <a:pt x="3305175" y="38353"/>
                  </a:moveTo>
                  <a:lnTo>
                    <a:pt x="38353" y="38353"/>
                  </a:lnTo>
                  <a:lnTo>
                    <a:pt x="38353" y="504825"/>
                  </a:lnTo>
                  <a:lnTo>
                    <a:pt x="3305175" y="504825"/>
                  </a:lnTo>
                  <a:lnTo>
                    <a:pt x="3305175" y="495300"/>
                  </a:lnTo>
                  <a:lnTo>
                    <a:pt x="47878" y="495300"/>
                  </a:lnTo>
                  <a:lnTo>
                    <a:pt x="47878" y="47878"/>
                  </a:lnTo>
                  <a:lnTo>
                    <a:pt x="3305175" y="47878"/>
                  </a:lnTo>
                  <a:lnTo>
                    <a:pt x="3305175" y="38353"/>
                  </a:lnTo>
                  <a:close/>
                </a:path>
                <a:path w="3343910" h="543560">
                  <a:moveTo>
                    <a:pt x="3305175" y="47878"/>
                  </a:moveTo>
                  <a:lnTo>
                    <a:pt x="3295650" y="47878"/>
                  </a:lnTo>
                  <a:lnTo>
                    <a:pt x="3295650" y="495300"/>
                  </a:lnTo>
                  <a:lnTo>
                    <a:pt x="3305175" y="495300"/>
                  </a:lnTo>
                  <a:lnTo>
                    <a:pt x="3305175" y="478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8600" y="3581400"/>
              <a:ext cx="1247775" cy="428625"/>
            </a:xfrm>
            <a:custGeom>
              <a:avLst/>
              <a:gdLst/>
              <a:ahLst/>
              <a:cxnLst/>
              <a:rect l="l" t="t" r="r" b="b"/>
              <a:pathLst>
                <a:path w="1247775" h="428625">
                  <a:moveTo>
                    <a:pt x="1247775" y="0"/>
                  </a:moveTo>
                  <a:lnTo>
                    <a:pt x="0" y="0"/>
                  </a:lnTo>
                  <a:lnTo>
                    <a:pt x="0" y="428625"/>
                  </a:lnTo>
                  <a:lnTo>
                    <a:pt x="1247775" y="428625"/>
                  </a:lnTo>
                  <a:lnTo>
                    <a:pt x="1247775" y="0"/>
                  </a:lnTo>
                  <a:close/>
                </a:path>
              </a:pathLst>
            </a:custGeom>
            <a:solidFill>
              <a:srgbClr val="E66C7C">
                <a:alpha val="3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43050" y="1676400"/>
              <a:ext cx="2686050" cy="771525"/>
            </a:xfrm>
            <a:custGeom>
              <a:avLst/>
              <a:gdLst/>
              <a:ahLst/>
              <a:cxnLst/>
              <a:rect l="l" t="t" r="r" b="b"/>
              <a:pathLst>
                <a:path w="2686050" h="771525">
                  <a:moveTo>
                    <a:pt x="2686050" y="0"/>
                  </a:moveTo>
                  <a:lnTo>
                    <a:pt x="0" y="0"/>
                  </a:lnTo>
                  <a:lnTo>
                    <a:pt x="0" y="771525"/>
                  </a:lnTo>
                  <a:lnTo>
                    <a:pt x="2686050" y="771525"/>
                  </a:lnTo>
                  <a:lnTo>
                    <a:pt x="2686050" y="0"/>
                  </a:lnTo>
                  <a:close/>
                </a:path>
              </a:pathLst>
            </a:custGeom>
            <a:solidFill>
              <a:srgbClr val="6BB76C">
                <a:alpha val="3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140200" y="5035332"/>
            <a:ext cx="1257300" cy="419100"/>
          </a:xfrm>
          <a:custGeom>
            <a:avLst/>
            <a:gdLst/>
            <a:ahLst/>
            <a:cxnLst/>
            <a:rect l="l" t="t" r="r" b="b"/>
            <a:pathLst>
              <a:path w="1257300" h="419100">
                <a:moveTo>
                  <a:pt x="1257300" y="0"/>
                </a:moveTo>
                <a:lnTo>
                  <a:pt x="0" y="0"/>
                </a:lnTo>
                <a:lnTo>
                  <a:pt x="0" y="419100"/>
                </a:lnTo>
                <a:lnTo>
                  <a:pt x="1257300" y="419100"/>
                </a:lnTo>
                <a:lnTo>
                  <a:pt x="1257300" y="0"/>
                </a:lnTo>
                <a:close/>
              </a:path>
            </a:pathLst>
          </a:custGeom>
          <a:solidFill>
            <a:srgbClr val="E66C7C">
              <a:alpha val="3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90775" y="2369856"/>
            <a:ext cx="27209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80" dirty="0">
                <a:solidFill>
                  <a:srgbClr val="C00000"/>
                </a:solidFill>
                <a:latin typeface="Tahoma"/>
                <a:cs typeface="Tahoma"/>
              </a:rPr>
              <a:t>Need</a:t>
            </a:r>
            <a:r>
              <a:rPr sz="3200" spc="-45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3200" spc="-25" dirty="0">
                <a:solidFill>
                  <a:srgbClr val="C00000"/>
                </a:solidFill>
                <a:latin typeface="Tahoma"/>
                <a:cs typeface="Tahoma"/>
              </a:rPr>
              <a:t>to</a:t>
            </a:r>
            <a:r>
              <a:rPr sz="3200" spc="-26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C00000"/>
                </a:solidFill>
                <a:latin typeface="Tahoma"/>
                <a:cs typeface="Tahoma"/>
              </a:rPr>
              <a:t>define!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64814" y="1534957"/>
            <a:ext cx="1092835" cy="3311525"/>
          </a:xfrm>
          <a:custGeom>
            <a:avLst/>
            <a:gdLst/>
            <a:ahLst/>
            <a:cxnLst/>
            <a:rect l="l" t="t" r="r" b="b"/>
            <a:pathLst>
              <a:path w="1092835" h="3311525">
                <a:moveTo>
                  <a:pt x="126365" y="15367"/>
                </a:moveTo>
                <a:lnTo>
                  <a:pt x="121031" y="0"/>
                </a:lnTo>
                <a:lnTo>
                  <a:pt x="93497" y="9944"/>
                </a:lnTo>
                <a:lnTo>
                  <a:pt x="69367" y="24320"/>
                </a:lnTo>
                <a:lnTo>
                  <a:pt x="31229" y="66548"/>
                </a:lnTo>
                <a:lnTo>
                  <a:pt x="7810" y="122859"/>
                </a:lnTo>
                <a:lnTo>
                  <a:pt x="0" y="189738"/>
                </a:lnTo>
                <a:lnTo>
                  <a:pt x="1943" y="224599"/>
                </a:lnTo>
                <a:lnTo>
                  <a:pt x="17564" y="286270"/>
                </a:lnTo>
                <a:lnTo>
                  <a:pt x="48501" y="336283"/>
                </a:lnTo>
                <a:lnTo>
                  <a:pt x="93408" y="369430"/>
                </a:lnTo>
                <a:lnTo>
                  <a:pt x="121031" y="379349"/>
                </a:lnTo>
                <a:lnTo>
                  <a:pt x="125730" y="363982"/>
                </a:lnTo>
                <a:lnTo>
                  <a:pt x="104152" y="354406"/>
                </a:lnTo>
                <a:lnTo>
                  <a:pt x="85509" y="341096"/>
                </a:lnTo>
                <a:lnTo>
                  <a:pt x="57023" y="303149"/>
                </a:lnTo>
                <a:lnTo>
                  <a:pt x="40157" y="251637"/>
                </a:lnTo>
                <a:lnTo>
                  <a:pt x="34544" y="187833"/>
                </a:lnTo>
                <a:lnTo>
                  <a:pt x="35941" y="155448"/>
                </a:lnTo>
                <a:lnTo>
                  <a:pt x="47180" y="99250"/>
                </a:lnTo>
                <a:lnTo>
                  <a:pt x="69837" y="54965"/>
                </a:lnTo>
                <a:lnTo>
                  <a:pt x="104470" y="24917"/>
                </a:lnTo>
                <a:lnTo>
                  <a:pt x="126365" y="15367"/>
                </a:lnTo>
                <a:close/>
              </a:path>
              <a:path w="1092835" h="3311525">
                <a:moveTo>
                  <a:pt x="594487" y="859409"/>
                </a:moveTo>
                <a:lnTo>
                  <a:pt x="592709" y="853694"/>
                </a:lnTo>
                <a:lnTo>
                  <a:pt x="588010" y="851154"/>
                </a:lnTo>
                <a:lnTo>
                  <a:pt x="280530" y="689089"/>
                </a:lnTo>
                <a:lnTo>
                  <a:pt x="284949" y="680720"/>
                </a:lnTo>
                <a:lnTo>
                  <a:pt x="293878" y="663829"/>
                </a:lnTo>
                <a:lnTo>
                  <a:pt x="208661" y="661924"/>
                </a:lnTo>
                <a:lnTo>
                  <a:pt x="258318" y="731139"/>
                </a:lnTo>
                <a:lnTo>
                  <a:pt x="271614" y="705967"/>
                </a:lnTo>
                <a:lnTo>
                  <a:pt x="579120" y="868045"/>
                </a:lnTo>
                <a:lnTo>
                  <a:pt x="583819" y="870458"/>
                </a:lnTo>
                <a:lnTo>
                  <a:pt x="589534" y="868680"/>
                </a:lnTo>
                <a:lnTo>
                  <a:pt x="592074" y="864108"/>
                </a:lnTo>
                <a:lnTo>
                  <a:pt x="594487" y="859409"/>
                </a:lnTo>
                <a:close/>
              </a:path>
              <a:path w="1092835" h="3311525">
                <a:moveTo>
                  <a:pt x="878967" y="189738"/>
                </a:moveTo>
                <a:lnTo>
                  <a:pt x="871156" y="122859"/>
                </a:lnTo>
                <a:lnTo>
                  <a:pt x="847725" y="66548"/>
                </a:lnTo>
                <a:lnTo>
                  <a:pt x="809650" y="24320"/>
                </a:lnTo>
                <a:lnTo>
                  <a:pt x="758063" y="0"/>
                </a:lnTo>
                <a:lnTo>
                  <a:pt x="752602" y="15367"/>
                </a:lnTo>
                <a:lnTo>
                  <a:pt x="774573" y="24917"/>
                </a:lnTo>
                <a:lnTo>
                  <a:pt x="793470" y="38125"/>
                </a:lnTo>
                <a:lnTo>
                  <a:pt x="822071" y="75438"/>
                </a:lnTo>
                <a:lnTo>
                  <a:pt x="838809" y="125920"/>
                </a:lnTo>
                <a:lnTo>
                  <a:pt x="844423" y="187833"/>
                </a:lnTo>
                <a:lnTo>
                  <a:pt x="843013" y="221272"/>
                </a:lnTo>
                <a:lnTo>
                  <a:pt x="831773" y="278942"/>
                </a:lnTo>
                <a:lnTo>
                  <a:pt x="809205" y="324015"/>
                </a:lnTo>
                <a:lnTo>
                  <a:pt x="774827" y="354406"/>
                </a:lnTo>
                <a:lnTo>
                  <a:pt x="753237" y="363982"/>
                </a:lnTo>
                <a:lnTo>
                  <a:pt x="758063" y="379349"/>
                </a:lnTo>
                <a:lnTo>
                  <a:pt x="809764" y="355066"/>
                </a:lnTo>
                <a:lnTo>
                  <a:pt x="847852" y="313055"/>
                </a:lnTo>
                <a:lnTo>
                  <a:pt x="871220" y="256781"/>
                </a:lnTo>
                <a:lnTo>
                  <a:pt x="877023" y="224599"/>
                </a:lnTo>
                <a:lnTo>
                  <a:pt x="878967" y="189738"/>
                </a:lnTo>
                <a:close/>
              </a:path>
              <a:path w="1092835" h="3311525">
                <a:moveTo>
                  <a:pt x="891540" y="3227324"/>
                </a:moveTo>
                <a:lnTo>
                  <a:pt x="864146" y="3235566"/>
                </a:lnTo>
                <a:lnTo>
                  <a:pt x="303530" y="1373505"/>
                </a:lnTo>
                <a:lnTo>
                  <a:pt x="302006" y="1368552"/>
                </a:lnTo>
                <a:lnTo>
                  <a:pt x="296672" y="1365631"/>
                </a:lnTo>
                <a:lnTo>
                  <a:pt x="286639" y="1368679"/>
                </a:lnTo>
                <a:lnTo>
                  <a:pt x="283718" y="1374013"/>
                </a:lnTo>
                <a:lnTo>
                  <a:pt x="845832" y="3241078"/>
                </a:lnTo>
                <a:lnTo>
                  <a:pt x="818515" y="3249295"/>
                </a:lnTo>
                <a:lnTo>
                  <a:pt x="876935" y="3311271"/>
                </a:lnTo>
                <a:lnTo>
                  <a:pt x="885659" y="3261106"/>
                </a:lnTo>
                <a:lnTo>
                  <a:pt x="891540" y="3227324"/>
                </a:lnTo>
                <a:close/>
              </a:path>
              <a:path w="1092835" h="3311525">
                <a:moveTo>
                  <a:pt x="1092327" y="1788287"/>
                </a:moveTo>
                <a:lnTo>
                  <a:pt x="1078458" y="1766062"/>
                </a:lnTo>
                <a:lnTo>
                  <a:pt x="1047242" y="1716024"/>
                </a:lnTo>
                <a:lnTo>
                  <a:pt x="1032344" y="1740395"/>
                </a:lnTo>
                <a:lnTo>
                  <a:pt x="470789" y="1396746"/>
                </a:lnTo>
                <a:lnTo>
                  <a:pt x="466344" y="1393952"/>
                </a:lnTo>
                <a:lnTo>
                  <a:pt x="460502" y="1395476"/>
                </a:lnTo>
                <a:lnTo>
                  <a:pt x="454914" y="1404366"/>
                </a:lnTo>
                <a:lnTo>
                  <a:pt x="456438" y="1410208"/>
                </a:lnTo>
                <a:lnTo>
                  <a:pt x="460883" y="1413002"/>
                </a:lnTo>
                <a:lnTo>
                  <a:pt x="1022413" y="1756638"/>
                </a:lnTo>
                <a:lnTo>
                  <a:pt x="1007491" y="1781048"/>
                </a:lnTo>
                <a:lnTo>
                  <a:pt x="1092327" y="178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11325" y="1463457"/>
            <a:ext cx="268605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545">
              <a:lnSpc>
                <a:spcPts val="3635"/>
              </a:lnSpc>
              <a:tabLst>
                <a:tab pos="1892300" algn="l"/>
              </a:tabLst>
            </a:pPr>
            <a:r>
              <a:rPr sz="3200" spc="-10" dirty="0">
                <a:latin typeface="Cambria Math"/>
                <a:cs typeface="Cambria Math"/>
              </a:rPr>
              <a:t>similarity</a:t>
            </a:r>
            <a:r>
              <a:rPr sz="3200" dirty="0">
                <a:latin typeface="Cambria Math"/>
                <a:cs typeface="Cambria Math"/>
              </a:rPr>
              <a:t>	</a:t>
            </a:r>
            <a:r>
              <a:rPr sz="3200" spc="-30" dirty="0">
                <a:latin typeface="Cambria Math"/>
                <a:cs typeface="Cambria Math"/>
              </a:rPr>
              <a:t>𝑢,</a:t>
            </a:r>
            <a:r>
              <a:rPr sz="3200" spc="-165" dirty="0">
                <a:latin typeface="Cambria Math"/>
                <a:cs typeface="Cambria Math"/>
              </a:rPr>
              <a:t> </a:t>
            </a:r>
            <a:r>
              <a:rPr sz="3200" spc="-50" dirty="0">
                <a:latin typeface="Cambria Math"/>
                <a:cs typeface="Cambria Math"/>
              </a:rPr>
              <a:t>𝑣</a:t>
            </a:r>
            <a:endParaRPr sz="3200">
              <a:latin typeface="Cambria Math"/>
              <a:cs typeface="Cambria Math"/>
            </a:endParaRPr>
          </a:p>
          <a:p>
            <a:pPr marL="89535">
              <a:lnSpc>
                <a:spcPts val="2145"/>
              </a:lnSpc>
            </a:pPr>
            <a:r>
              <a:rPr sz="1800" dirty="0">
                <a:latin typeface="Times New Roman"/>
                <a:cs typeface="Times New Roman"/>
              </a:rPr>
              <a:t>in the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original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network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E002F7-61F8-D0D5-5822-23B6D8094B5A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Embedding Nodes</a:t>
            </a:r>
            <a:endParaRPr lang="en-HK" sz="4000"/>
          </a:p>
        </p:txBody>
      </p:sp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750D3480-D610-09A5-0ACB-21EC5EB21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1437291"/>
            <a:ext cx="2574290" cy="821582"/>
          </a:xfrm>
          <a:prstGeom prst="rect">
            <a:avLst/>
          </a:prstGeom>
        </p:spPr>
      </p:pic>
      <p:sp>
        <p:nvSpPr>
          <p:cNvPr id="24" name="object 7">
            <a:extLst>
              <a:ext uri="{FF2B5EF4-FFF2-40B4-BE49-F238E27FC236}">
                <a16:creationId xmlns:a16="http://schemas.microsoft.com/office/drawing/2014/main" id="{DB963809-8F4F-6739-73CC-BBC296A00D91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10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17456" y="1322619"/>
            <a:ext cx="7905526" cy="3523913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27050" marR="5080" indent="-514350">
              <a:lnSpc>
                <a:spcPts val="3829"/>
              </a:lnSpc>
              <a:spcBef>
                <a:spcPts val="265"/>
              </a:spcBef>
              <a:buClr>
                <a:srgbClr val="EFAC00"/>
              </a:buClr>
              <a:buSzPct val="79687"/>
              <a:buFont typeface="+mj-lt"/>
              <a:buAutoNum type="arabicPeriod"/>
              <a:tabLst>
                <a:tab pos="622300" algn="l"/>
                <a:tab pos="622935" algn="l"/>
              </a:tabLst>
            </a:pPr>
            <a:r>
              <a:rPr lang="en-US" sz="2800" dirty="0">
                <a:solidFill>
                  <a:srgbClr val="C00000"/>
                </a:solidFill>
                <a:cs typeface="Calibri"/>
              </a:rPr>
              <a:t>Encoder</a:t>
            </a:r>
            <a:r>
              <a:rPr lang="en-US" sz="2800" spc="-170" dirty="0">
                <a:solidFill>
                  <a:srgbClr val="C00000"/>
                </a:solidFill>
                <a:cs typeface="Calibri"/>
              </a:rPr>
              <a:t> </a:t>
            </a:r>
            <a:r>
              <a:rPr lang="en-HK" sz="2800" b="1" dirty="0">
                <a:solidFill>
                  <a:srgbClr val="6BB76C"/>
                </a:solidFill>
                <a:latin typeface="Cambria Math"/>
                <a:cs typeface="Cambria Math"/>
              </a:rPr>
              <a:t>ENC</a:t>
            </a:r>
            <a:r>
              <a:rPr lang="en-HK" sz="2800" dirty="0">
                <a:solidFill>
                  <a:srgbClr val="6BB76C"/>
                </a:solidFill>
                <a:latin typeface="Cambria Math"/>
                <a:cs typeface="Cambria Math"/>
              </a:rPr>
              <a:t> </a:t>
            </a:r>
            <a:r>
              <a:rPr lang="en-US" sz="2800" dirty="0"/>
              <a:t>maps</a:t>
            </a:r>
            <a:r>
              <a:rPr lang="en-US" sz="2800" spc="-55" dirty="0"/>
              <a:t> </a:t>
            </a:r>
            <a:r>
              <a:rPr lang="en-US" sz="2800" dirty="0"/>
              <a:t>from</a:t>
            </a:r>
            <a:r>
              <a:rPr lang="en-US" sz="2800" spc="-90" dirty="0"/>
              <a:t> </a:t>
            </a:r>
            <a:r>
              <a:rPr lang="en-US" sz="2800" dirty="0"/>
              <a:t>nodes</a:t>
            </a:r>
            <a:r>
              <a:rPr lang="en-US" sz="2800" spc="-125" dirty="0"/>
              <a:t> </a:t>
            </a:r>
            <a:r>
              <a:rPr lang="en-US" sz="2800" dirty="0"/>
              <a:t>to</a:t>
            </a:r>
            <a:r>
              <a:rPr lang="en-US" sz="2800" spc="-40" dirty="0"/>
              <a:t> </a:t>
            </a:r>
            <a:r>
              <a:rPr lang="en-US" sz="2800" spc="-10" dirty="0"/>
              <a:t>embeddings</a:t>
            </a:r>
          </a:p>
          <a:p>
            <a:pPr marL="527050" marR="5080" indent="-514350">
              <a:lnSpc>
                <a:spcPts val="3829"/>
              </a:lnSpc>
              <a:spcBef>
                <a:spcPts val="265"/>
              </a:spcBef>
              <a:buClr>
                <a:srgbClr val="EFAC00"/>
              </a:buClr>
              <a:buSzPct val="79687"/>
              <a:buFont typeface="+mj-lt"/>
              <a:buAutoNum type="arabicPeriod"/>
              <a:tabLst>
                <a:tab pos="622300" algn="l"/>
                <a:tab pos="622935" algn="l"/>
              </a:tabLst>
            </a:pPr>
            <a:r>
              <a:rPr sz="2800" dirty="0">
                <a:latin typeface="Calibri"/>
                <a:cs typeface="Calibri"/>
              </a:rPr>
              <a:t>Define</a:t>
            </a:r>
            <a:r>
              <a:rPr sz="2800" spc="-1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similarity</a:t>
            </a:r>
            <a:r>
              <a:rPr sz="2800" spc="-20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(i.e.,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measure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similarity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original</a:t>
            </a:r>
            <a:r>
              <a:rPr sz="2800" spc="-1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network)</a:t>
            </a:r>
            <a:endParaRPr lang="en-US" sz="2800" spc="-10" dirty="0">
              <a:latin typeface="Calibri"/>
              <a:cs typeface="Calibri"/>
            </a:endParaRPr>
          </a:p>
          <a:p>
            <a:pPr marL="527050" marR="5080" indent="-514350">
              <a:lnSpc>
                <a:spcPts val="3829"/>
              </a:lnSpc>
              <a:spcBef>
                <a:spcPts val="265"/>
              </a:spcBef>
              <a:buClr>
                <a:srgbClr val="EFAC00"/>
              </a:buClr>
              <a:buSzPct val="79687"/>
              <a:buFont typeface="+mj-lt"/>
              <a:buAutoNum type="arabicPeriod"/>
              <a:tabLst>
                <a:tab pos="622300" algn="l"/>
                <a:tab pos="622935" algn="l"/>
              </a:tabLst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Decoder</a:t>
            </a:r>
            <a:r>
              <a:rPr sz="2800" spc="-1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6BB76C"/>
                </a:solidFill>
                <a:latin typeface="Cambria Math"/>
                <a:cs typeface="Cambria Math"/>
              </a:rPr>
              <a:t>𝐃𝐄𝐂</a:t>
            </a:r>
            <a:r>
              <a:rPr sz="2800" spc="20" dirty="0">
                <a:solidFill>
                  <a:srgbClr val="6BB76C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maps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10" dirty="0">
                <a:latin typeface="Calibri"/>
                <a:cs typeface="Calibri"/>
              </a:rPr>
              <a:t> embeddings</a:t>
            </a:r>
            <a:r>
              <a:rPr sz="2800" spc="-1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similarity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score</a:t>
            </a:r>
            <a:endParaRPr lang="en-US" sz="2800" dirty="0">
              <a:latin typeface="Calibri"/>
              <a:cs typeface="Calibri"/>
            </a:endParaRPr>
          </a:p>
          <a:p>
            <a:pPr marL="527050" marR="5080" indent="-514350">
              <a:lnSpc>
                <a:spcPts val="3829"/>
              </a:lnSpc>
              <a:spcBef>
                <a:spcPts val="265"/>
              </a:spcBef>
              <a:buClr>
                <a:srgbClr val="EFAC00"/>
              </a:buClr>
              <a:buSzPct val="79687"/>
              <a:buFont typeface="+mj-lt"/>
              <a:buAutoNum type="arabicPeriod"/>
              <a:tabLst>
                <a:tab pos="622300" algn="l"/>
                <a:tab pos="622935" algn="l"/>
              </a:tabLst>
            </a:pPr>
            <a:r>
              <a:rPr sz="2800" spc="-10" dirty="0">
                <a:latin typeface="Calibri"/>
                <a:cs typeface="Calibri"/>
              </a:rPr>
              <a:t>Optimize</a:t>
            </a:r>
            <a:r>
              <a:rPr sz="2800" spc="-1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parameters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encoder</a:t>
            </a:r>
            <a:r>
              <a:rPr sz="2800" spc="-1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so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HK" sz="2800" spc="-10" dirty="0">
                <a:latin typeface="Calibri"/>
                <a:cs typeface="Calibri"/>
              </a:rPr>
              <a:t>that:</a:t>
            </a:r>
            <a:endParaRPr lang="en-HK" sz="2800" dirty="0">
              <a:latin typeface="Calibri"/>
              <a:cs typeface="Calibri"/>
            </a:endParaRPr>
          </a:p>
          <a:p>
            <a:pPr marL="622935" indent="-610235">
              <a:lnSpc>
                <a:spcPts val="3704"/>
              </a:lnSpc>
              <a:buClr>
                <a:srgbClr val="EFAC00"/>
              </a:buClr>
              <a:buSzPct val="79687"/>
              <a:buAutoNum type="arabicPeriod" startAt="2"/>
              <a:tabLst>
                <a:tab pos="622300" algn="l"/>
                <a:tab pos="622935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7165" y="5995035"/>
            <a:ext cx="2590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Similarity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embedding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17179" y="5081016"/>
            <a:ext cx="1857375" cy="419100"/>
          </a:xfrm>
          <a:custGeom>
            <a:avLst/>
            <a:gdLst/>
            <a:ahLst/>
            <a:cxnLst/>
            <a:rect l="l" t="t" r="r" b="b"/>
            <a:pathLst>
              <a:path w="1857375" h="419100">
                <a:moveTo>
                  <a:pt x="1857375" y="0"/>
                </a:moveTo>
                <a:lnTo>
                  <a:pt x="0" y="0"/>
                </a:lnTo>
                <a:lnTo>
                  <a:pt x="0" y="419100"/>
                </a:lnTo>
                <a:lnTo>
                  <a:pt x="1857375" y="419100"/>
                </a:lnTo>
                <a:lnTo>
                  <a:pt x="1857375" y="0"/>
                </a:lnTo>
                <a:close/>
              </a:path>
            </a:pathLst>
          </a:custGeom>
          <a:solidFill>
            <a:srgbClr val="E66C7C">
              <a:alpha val="3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9795" y="5516880"/>
            <a:ext cx="879475" cy="379730"/>
          </a:xfrm>
          <a:custGeom>
            <a:avLst/>
            <a:gdLst/>
            <a:ahLst/>
            <a:cxnLst/>
            <a:rect l="l" t="t" r="r" b="b"/>
            <a:pathLst>
              <a:path w="879475" h="379729">
                <a:moveTo>
                  <a:pt x="758063" y="0"/>
                </a:moveTo>
                <a:lnTo>
                  <a:pt x="752601" y="15493"/>
                </a:lnTo>
                <a:lnTo>
                  <a:pt x="774582" y="25022"/>
                </a:lnTo>
                <a:lnTo>
                  <a:pt x="793480" y="38195"/>
                </a:lnTo>
                <a:lnTo>
                  <a:pt x="822070" y="75565"/>
                </a:lnTo>
                <a:lnTo>
                  <a:pt x="838819" y="125984"/>
                </a:lnTo>
                <a:lnTo>
                  <a:pt x="844422" y="187833"/>
                </a:lnTo>
                <a:lnTo>
                  <a:pt x="843018" y="221319"/>
                </a:lnTo>
                <a:lnTo>
                  <a:pt x="831778" y="279005"/>
                </a:lnTo>
                <a:lnTo>
                  <a:pt x="809208" y="324084"/>
                </a:lnTo>
                <a:lnTo>
                  <a:pt x="774830" y="354460"/>
                </a:lnTo>
                <a:lnTo>
                  <a:pt x="753237" y="363982"/>
                </a:lnTo>
                <a:lnTo>
                  <a:pt x="758063" y="379476"/>
                </a:lnTo>
                <a:lnTo>
                  <a:pt x="809767" y="355187"/>
                </a:lnTo>
                <a:lnTo>
                  <a:pt x="847851" y="313182"/>
                </a:lnTo>
                <a:lnTo>
                  <a:pt x="871219" y="256857"/>
                </a:lnTo>
                <a:lnTo>
                  <a:pt x="878966" y="189865"/>
                </a:lnTo>
                <a:lnTo>
                  <a:pt x="877014" y="155076"/>
                </a:lnTo>
                <a:lnTo>
                  <a:pt x="861393" y="93406"/>
                </a:lnTo>
                <a:lnTo>
                  <a:pt x="830393" y="43237"/>
                </a:lnTo>
                <a:lnTo>
                  <a:pt x="785538" y="9951"/>
                </a:lnTo>
                <a:lnTo>
                  <a:pt x="758063" y="0"/>
                </a:lnTo>
                <a:close/>
              </a:path>
              <a:path w="879475" h="379729">
                <a:moveTo>
                  <a:pt x="120903" y="0"/>
                </a:moveTo>
                <a:lnTo>
                  <a:pt x="69357" y="24368"/>
                </a:lnTo>
                <a:lnTo>
                  <a:pt x="31241" y="66548"/>
                </a:lnTo>
                <a:lnTo>
                  <a:pt x="7810" y="122920"/>
                </a:lnTo>
                <a:lnTo>
                  <a:pt x="0" y="189865"/>
                </a:lnTo>
                <a:lnTo>
                  <a:pt x="1950" y="224706"/>
                </a:lnTo>
                <a:lnTo>
                  <a:pt x="17520" y="286341"/>
                </a:lnTo>
                <a:lnTo>
                  <a:pt x="48448" y="336399"/>
                </a:lnTo>
                <a:lnTo>
                  <a:pt x="93354" y="369546"/>
                </a:lnTo>
                <a:lnTo>
                  <a:pt x="120903" y="379476"/>
                </a:lnTo>
                <a:lnTo>
                  <a:pt x="125729" y="363982"/>
                </a:lnTo>
                <a:lnTo>
                  <a:pt x="104136" y="354460"/>
                </a:lnTo>
                <a:lnTo>
                  <a:pt x="85470" y="341153"/>
                </a:lnTo>
                <a:lnTo>
                  <a:pt x="57022" y="303276"/>
                </a:lnTo>
                <a:lnTo>
                  <a:pt x="40163" y="251698"/>
                </a:lnTo>
                <a:lnTo>
                  <a:pt x="34543" y="187833"/>
                </a:lnTo>
                <a:lnTo>
                  <a:pt x="35948" y="155467"/>
                </a:lnTo>
                <a:lnTo>
                  <a:pt x="47188" y="99357"/>
                </a:lnTo>
                <a:lnTo>
                  <a:pt x="69786" y="55034"/>
                </a:lnTo>
                <a:lnTo>
                  <a:pt x="104457" y="25022"/>
                </a:lnTo>
                <a:lnTo>
                  <a:pt x="126364" y="15493"/>
                </a:lnTo>
                <a:lnTo>
                  <a:pt x="120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15346" y="5193283"/>
            <a:ext cx="2984500" cy="1050288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1395"/>
              </a:spcBef>
              <a:tabLst>
                <a:tab pos="2366645" algn="l"/>
              </a:tabLst>
            </a:pPr>
            <a:r>
              <a:rPr sz="3200" spc="-10" dirty="0">
                <a:latin typeface="Cambria Math"/>
                <a:cs typeface="Cambria Math"/>
              </a:rPr>
              <a:t>similarity</a:t>
            </a:r>
            <a:r>
              <a:rPr sz="3200" dirty="0">
                <a:latin typeface="Cambria Math"/>
                <a:cs typeface="Cambria Math"/>
              </a:rPr>
              <a:t>	</a:t>
            </a:r>
            <a:r>
              <a:rPr sz="3200" spc="-30" dirty="0">
                <a:latin typeface="Cambria Math"/>
                <a:cs typeface="Cambria Math"/>
              </a:rPr>
              <a:t>𝑢,</a:t>
            </a:r>
            <a:r>
              <a:rPr sz="3200" spc="-160" dirty="0">
                <a:latin typeface="Cambria Math"/>
                <a:cs typeface="Cambria Math"/>
              </a:rPr>
              <a:t> </a:t>
            </a:r>
            <a:r>
              <a:rPr sz="3200" spc="-50" dirty="0">
                <a:latin typeface="Cambria Math"/>
                <a:cs typeface="Cambria Math"/>
              </a:rPr>
              <a:t>𝑣</a:t>
            </a:r>
            <a:endParaRPr sz="3200" dirty="0">
              <a:latin typeface="Cambria Math"/>
              <a:cs typeface="Cambria Math"/>
            </a:endParaRPr>
          </a:p>
          <a:p>
            <a:pPr marL="57785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latin typeface="Times New Roman"/>
                <a:cs typeface="Times New Roman"/>
              </a:rPr>
              <a:t>in the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original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network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22851" y="5409882"/>
            <a:ext cx="140716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723900" algn="l"/>
              </a:tabLst>
            </a:pPr>
            <a:r>
              <a:rPr sz="3200" spc="-50" dirty="0">
                <a:latin typeface="Cambria Math"/>
                <a:cs typeface="Cambria Math"/>
              </a:rPr>
              <a:t>≈</a:t>
            </a:r>
            <a:r>
              <a:rPr sz="3200" dirty="0">
                <a:latin typeface="Cambria Math"/>
                <a:cs typeface="Cambria Math"/>
              </a:rPr>
              <a:t>	</a:t>
            </a:r>
            <a:r>
              <a:rPr sz="3200" spc="110" dirty="0">
                <a:latin typeface="Cambria Math"/>
                <a:cs typeface="Cambria Math"/>
              </a:rPr>
              <a:t>𝐳</a:t>
            </a:r>
            <a:r>
              <a:rPr sz="3450" spc="165" baseline="28985" dirty="0">
                <a:latin typeface="Cambria Math"/>
                <a:cs typeface="Cambria Math"/>
              </a:rPr>
              <a:t>Τ</a:t>
            </a:r>
            <a:r>
              <a:rPr sz="3200" spc="110" dirty="0">
                <a:latin typeface="Cambria Math"/>
                <a:cs typeface="Cambria Math"/>
              </a:rPr>
              <a:t>𝐳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4965" y="5609907"/>
            <a:ext cx="64643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41325" algn="l"/>
              </a:tabLst>
            </a:pPr>
            <a:r>
              <a:rPr sz="2300" spc="10" dirty="0">
                <a:latin typeface="Cambria Math"/>
                <a:cs typeface="Cambria Math"/>
              </a:rPr>
              <a:t>𝑣</a:t>
            </a:r>
            <a:r>
              <a:rPr sz="2300" dirty="0">
                <a:latin typeface="Cambria Math"/>
                <a:cs typeface="Cambria Math"/>
              </a:rPr>
              <a:t>	</a:t>
            </a:r>
            <a:r>
              <a:rPr sz="2300" spc="130" dirty="0">
                <a:latin typeface="Cambria Math"/>
                <a:cs typeface="Cambria Math"/>
              </a:rPr>
              <a:t>𝑢</a:t>
            </a:r>
            <a:endParaRPr sz="23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31817" y="5262245"/>
            <a:ext cx="40386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66700" algn="l"/>
              </a:tabLst>
            </a:pPr>
            <a:r>
              <a:rPr sz="1500" spc="-50" dirty="0">
                <a:latin typeface="Cambria Math"/>
                <a:cs typeface="Cambria Math"/>
              </a:rPr>
              <a:t>𝑣</a:t>
            </a:r>
            <a:r>
              <a:rPr sz="1500" dirty="0">
                <a:latin typeface="Cambria Math"/>
                <a:cs typeface="Cambria Math"/>
              </a:rPr>
              <a:t>	</a:t>
            </a:r>
            <a:r>
              <a:rPr sz="1500" spc="60" dirty="0">
                <a:latin typeface="Cambria Math"/>
                <a:cs typeface="Cambria Math"/>
              </a:rPr>
              <a:t>𝑢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91408" y="5138420"/>
            <a:ext cx="128587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1140460" algn="l"/>
              </a:tabLst>
            </a:pPr>
            <a:r>
              <a:rPr sz="2000" spc="-10" dirty="0">
                <a:solidFill>
                  <a:srgbClr val="6BB76C"/>
                </a:solidFill>
                <a:latin typeface="Cambria Math"/>
                <a:cs typeface="Cambria Math"/>
              </a:rPr>
              <a:t>𝐃𝐄𝐂(</a:t>
            </a:r>
            <a:r>
              <a:rPr sz="2000" spc="-10" dirty="0">
                <a:latin typeface="Cambria Math"/>
                <a:cs typeface="Cambria Math"/>
              </a:rPr>
              <a:t>𝐳</a:t>
            </a:r>
            <a:r>
              <a:rPr sz="2250" spc="-15" baseline="27777" dirty="0">
                <a:latin typeface="Cambria Math"/>
                <a:cs typeface="Cambria Math"/>
              </a:rPr>
              <a:t>Τ</a:t>
            </a:r>
            <a:r>
              <a:rPr sz="2000" spc="-10" dirty="0">
                <a:latin typeface="Cambria Math"/>
                <a:cs typeface="Cambria Math"/>
              </a:rPr>
              <a:t>𝐳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solidFill>
                  <a:srgbClr val="6BB76C"/>
                </a:solidFill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CD1BFB-2BE1-F288-C14B-11150275034A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Node Embeddings Summary</a:t>
            </a:r>
            <a:endParaRPr lang="en-HK" sz="4000"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31DD26BA-081D-88A4-12BA-EA5DE7D16C32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11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3852" y="1031712"/>
            <a:ext cx="7361618" cy="197618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6550" indent="-324485">
              <a:spcBef>
                <a:spcPts val="13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Encoder:</a:t>
            </a:r>
            <a:r>
              <a:rPr sz="2800" b="1" spc="-1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maps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a</a:t>
            </a:r>
            <a:r>
              <a:rPr sz="2800" spc="-15">
                <a:latin typeface="Calibri"/>
                <a:cs typeface="Calibri"/>
              </a:rPr>
              <a:t> </a:t>
            </a:r>
            <a:r>
              <a:rPr sz="2800">
                <a:latin typeface="Calibri"/>
                <a:cs typeface="Calibri"/>
              </a:rPr>
              <a:t>low-</a:t>
            </a:r>
            <a:r>
              <a:rPr sz="2800" spc="-10">
                <a:latin typeface="Calibri"/>
                <a:cs typeface="Calibri"/>
              </a:rPr>
              <a:t>dimensional</a:t>
            </a:r>
            <a:r>
              <a:rPr lang="en-US" sz="2800" spc="-10">
                <a:latin typeface="Calibri"/>
                <a:cs typeface="Calibri"/>
              </a:rPr>
              <a:t> </a:t>
            </a:r>
            <a:r>
              <a:rPr lang="en-HK" sz="2800" spc="-10">
                <a:latin typeface="Calibri"/>
                <a:cs typeface="Calibri"/>
              </a:rPr>
              <a:t>vector</a:t>
            </a:r>
            <a:endParaRPr lang="en-HK" sz="2800">
              <a:latin typeface="Calibri"/>
              <a:cs typeface="Calibri"/>
            </a:endParaRPr>
          </a:p>
          <a:p>
            <a:pPr marL="1060450">
              <a:lnSpc>
                <a:spcPct val="100000"/>
              </a:lnSpc>
              <a:spcBef>
                <a:spcPts val="1410"/>
              </a:spcBef>
            </a:pPr>
            <a:endParaRPr lang="en-US" sz="2800" spc="-30">
              <a:solidFill>
                <a:srgbClr val="5A6278"/>
              </a:solidFill>
              <a:latin typeface="Tahoma"/>
              <a:cs typeface="Tahoma"/>
            </a:endParaRPr>
          </a:p>
          <a:p>
            <a:pPr marL="1060450">
              <a:lnSpc>
                <a:spcPct val="100000"/>
              </a:lnSpc>
              <a:spcBef>
                <a:spcPts val="1410"/>
              </a:spcBef>
            </a:pPr>
            <a:r>
              <a:rPr lang="en-US" sz="2000" spc="-30">
                <a:solidFill>
                  <a:srgbClr val="5A6278"/>
                </a:solidFill>
                <a:latin typeface="Tahoma"/>
                <a:cs typeface="Tahoma"/>
              </a:rPr>
              <a:t>node</a:t>
            </a:r>
            <a:r>
              <a:rPr lang="en-US" sz="2000" spc="-165">
                <a:solidFill>
                  <a:srgbClr val="5A6278"/>
                </a:solidFill>
                <a:latin typeface="Tahoma"/>
                <a:cs typeface="Tahoma"/>
              </a:rPr>
              <a:t> </a:t>
            </a:r>
            <a:r>
              <a:rPr lang="en-US" sz="2000" spc="-85">
                <a:solidFill>
                  <a:srgbClr val="5A6278"/>
                </a:solidFill>
                <a:latin typeface="Tahoma"/>
                <a:cs typeface="Tahoma"/>
              </a:rPr>
              <a:t>in</a:t>
            </a:r>
            <a:r>
              <a:rPr lang="en-US" sz="2000" spc="-180">
                <a:solidFill>
                  <a:srgbClr val="5A6278"/>
                </a:solidFill>
                <a:latin typeface="Tahoma"/>
                <a:cs typeface="Tahoma"/>
              </a:rPr>
              <a:t> </a:t>
            </a:r>
            <a:r>
              <a:rPr lang="en-US" sz="2000" spc="-75">
                <a:solidFill>
                  <a:srgbClr val="5A6278"/>
                </a:solidFill>
                <a:latin typeface="Tahoma"/>
                <a:cs typeface="Tahoma"/>
              </a:rPr>
              <a:t>the</a:t>
            </a:r>
            <a:r>
              <a:rPr lang="en-US" sz="2000" spc="-90">
                <a:solidFill>
                  <a:srgbClr val="5A6278"/>
                </a:solidFill>
                <a:latin typeface="Tahoma"/>
                <a:cs typeface="Tahoma"/>
              </a:rPr>
              <a:t> </a:t>
            </a:r>
            <a:r>
              <a:rPr lang="en-US" sz="2000" spc="-85">
                <a:solidFill>
                  <a:srgbClr val="5A6278"/>
                </a:solidFill>
                <a:latin typeface="Tahoma"/>
                <a:cs typeface="Tahoma"/>
              </a:rPr>
              <a:t>input</a:t>
            </a:r>
            <a:r>
              <a:rPr lang="en-US" sz="2000" spc="-204">
                <a:solidFill>
                  <a:srgbClr val="5A6278"/>
                </a:solidFill>
                <a:latin typeface="Tahoma"/>
                <a:cs typeface="Tahoma"/>
              </a:rPr>
              <a:t> </a:t>
            </a:r>
            <a:r>
              <a:rPr lang="en-US" sz="2000" spc="-20">
                <a:solidFill>
                  <a:srgbClr val="5A6278"/>
                </a:solidFill>
                <a:latin typeface="Tahoma"/>
                <a:cs typeface="Tahoma"/>
              </a:rPr>
              <a:t>graph</a:t>
            </a:r>
            <a:endParaRPr lang="en-US"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2254" y="5487508"/>
            <a:ext cx="3861435" cy="652101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R="5080" indent="12700">
              <a:spcBef>
                <a:spcPts val="284"/>
              </a:spcBef>
            </a:pPr>
            <a:r>
              <a:rPr sz="2000" spc="-65" dirty="0">
                <a:solidFill>
                  <a:srgbClr val="5A6278"/>
                </a:solidFill>
                <a:latin typeface="Tahoma"/>
                <a:cs typeface="Tahoma"/>
              </a:rPr>
              <a:t>dot</a:t>
            </a:r>
            <a:r>
              <a:rPr sz="2000" spc="-175" dirty="0">
                <a:solidFill>
                  <a:srgbClr val="5A6278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5A6278"/>
                </a:solidFill>
                <a:latin typeface="Tahoma"/>
                <a:cs typeface="Tahoma"/>
              </a:rPr>
              <a:t>product</a:t>
            </a:r>
            <a:r>
              <a:rPr sz="2000" spc="-250" dirty="0">
                <a:solidFill>
                  <a:srgbClr val="5A6278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5A6278"/>
                </a:solidFill>
                <a:latin typeface="Tahoma"/>
                <a:cs typeface="Tahoma"/>
              </a:rPr>
              <a:t>between</a:t>
            </a:r>
            <a:r>
              <a:rPr sz="2000" spc="-155" dirty="0">
                <a:solidFill>
                  <a:srgbClr val="5A6278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5A6278"/>
                </a:solidFill>
                <a:latin typeface="Tahoma"/>
                <a:cs typeface="Tahoma"/>
              </a:rPr>
              <a:t>node </a:t>
            </a:r>
            <a:r>
              <a:rPr sz="2000" spc="-10" dirty="0">
                <a:solidFill>
                  <a:srgbClr val="5A6278"/>
                </a:solidFill>
                <a:latin typeface="Tahoma"/>
                <a:cs typeface="Tahoma"/>
              </a:rPr>
              <a:t>embeddings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85363" y="5249256"/>
            <a:ext cx="800100" cy="256540"/>
          </a:xfrm>
          <a:custGeom>
            <a:avLst/>
            <a:gdLst/>
            <a:ahLst/>
            <a:cxnLst/>
            <a:rect l="l" t="t" r="r" b="b"/>
            <a:pathLst>
              <a:path w="800100" h="256539">
                <a:moveTo>
                  <a:pt x="539750" y="252260"/>
                </a:moveTo>
                <a:lnTo>
                  <a:pt x="538988" y="250367"/>
                </a:lnTo>
                <a:lnTo>
                  <a:pt x="537464" y="249631"/>
                </a:lnTo>
                <a:lnTo>
                  <a:pt x="70421" y="31699"/>
                </a:lnTo>
                <a:lnTo>
                  <a:pt x="58813" y="26276"/>
                </a:lnTo>
                <a:lnTo>
                  <a:pt x="70421" y="31699"/>
                </a:lnTo>
                <a:lnTo>
                  <a:pt x="73266" y="25590"/>
                </a:lnTo>
                <a:lnTo>
                  <a:pt x="85217" y="0"/>
                </a:lnTo>
                <a:lnTo>
                  <a:pt x="0" y="2413"/>
                </a:lnTo>
                <a:lnTo>
                  <a:pt x="52959" y="69100"/>
                </a:lnTo>
                <a:lnTo>
                  <a:pt x="67729" y="37439"/>
                </a:lnTo>
                <a:lnTo>
                  <a:pt x="534898" y="255435"/>
                </a:lnTo>
                <a:lnTo>
                  <a:pt x="536321" y="256120"/>
                </a:lnTo>
                <a:lnTo>
                  <a:pt x="538226" y="255435"/>
                </a:lnTo>
                <a:lnTo>
                  <a:pt x="539750" y="252260"/>
                </a:lnTo>
                <a:close/>
              </a:path>
              <a:path w="800100" h="256539">
                <a:moveTo>
                  <a:pt x="799719" y="251409"/>
                </a:moveTo>
                <a:lnTo>
                  <a:pt x="590842" y="52578"/>
                </a:lnTo>
                <a:lnTo>
                  <a:pt x="600329" y="42621"/>
                </a:lnTo>
                <a:lnTo>
                  <a:pt x="614934" y="27292"/>
                </a:lnTo>
                <a:lnTo>
                  <a:pt x="533400" y="2413"/>
                </a:lnTo>
                <a:lnTo>
                  <a:pt x="562356" y="82486"/>
                </a:lnTo>
                <a:lnTo>
                  <a:pt x="586435" y="57213"/>
                </a:lnTo>
                <a:lnTo>
                  <a:pt x="795274" y="256006"/>
                </a:lnTo>
                <a:lnTo>
                  <a:pt x="797306" y="255955"/>
                </a:lnTo>
                <a:lnTo>
                  <a:pt x="798576" y="254685"/>
                </a:lnTo>
                <a:lnTo>
                  <a:pt x="799719" y="253415"/>
                </a:lnTo>
                <a:lnTo>
                  <a:pt x="799719" y="251409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9956" y="5337330"/>
            <a:ext cx="311785" cy="163830"/>
          </a:xfrm>
          <a:custGeom>
            <a:avLst/>
            <a:gdLst/>
            <a:ahLst/>
            <a:cxnLst/>
            <a:rect l="l" t="t" r="r" b="b"/>
            <a:pathLst>
              <a:path w="311785" h="163829">
                <a:moveTo>
                  <a:pt x="242443" y="32355"/>
                </a:moveTo>
                <a:lnTo>
                  <a:pt x="2158" y="157276"/>
                </a:lnTo>
                <a:lnTo>
                  <a:pt x="634" y="158089"/>
                </a:lnTo>
                <a:lnTo>
                  <a:pt x="0" y="160007"/>
                </a:lnTo>
                <a:lnTo>
                  <a:pt x="762" y="161556"/>
                </a:lnTo>
                <a:lnTo>
                  <a:pt x="1650" y="163118"/>
                </a:lnTo>
                <a:lnTo>
                  <a:pt x="3556" y="163728"/>
                </a:lnTo>
                <a:lnTo>
                  <a:pt x="5080" y="162915"/>
                </a:lnTo>
                <a:lnTo>
                  <a:pt x="245375" y="37988"/>
                </a:lnTo>
                <a:lnTo>
                  <a:pt x="242443" y="32355"/>
                </a:lnTo>
                <a:close/>
              </a:path>
              <a:path w="311785" h="163829">
                <a:moveTo>
                  <a:pt x="292907" y="25666"/>
                </a:moveTo>
                <a:lnTo>
                  <a:pt x="255269" y="25666"/>
                </a:lnTo>
                <a:lnTo>
                  <a:pt x="257175" y="26276"/>
                </a:lnTo>
                <a:lnTo>
                  <a:pt x="257937" y="27825"/>
                </a:lnTo>
                <a:lnTo>
                  <a:pt x="258825" y="29387"/>
                </a:lnTo>
                <a:lnTo>
                  <a:pt x="258190" y="31305"/>
                </a:lnTo>
                <a:lnTo>
                  <a:pt x="256667" y="32118"/>
                </a:lnTo>
                <a:lnTo>
                  <a:pt x="245375" y="37988"/>
                </a:lnTo>
                <a:lnTo>
                  <a:pt x="261493" y="68961"/>
                </a:lnTo>
                <a:lnTo>
                  <a:pt x="292907" y="25666"/>
                </a:lnTo>
                <a:close/>
              </a:path>
              <a:path w="311785" h="163829">
                <a:moveTo>
                  <a:pt x="255269" y="25666"/>
                </a:moveTo>
                <a:lnTo>
                  <a:pt x="253745" y="26479"/>
                </a:lnTo>
                <a:lnTo>
                  <a:pt x="242443" y="32355"/>
                </a:lnTo>
                <a:lnTo>
                  <a:pt x="245375" y="37988"/>
                </a:lnTo>
                <a:lnTo>
                  <a:pt x="256667" y="32118"/>
                </a:lnTo>
                <a:lnTo>
                  <a:pt x="258190" y="31305"/>
                </a:lnTo>
                <a:lnTo>
                  <a:pt x="258825" y="29387"/>
                </a:lnTo>
                <a:lnTo>
                  <a:pt x="257937" y="27825"/>
                </a:lnTo>
                <a:lnTo>
                  <a:pt x="257175" y="26276"/>
                </a:lnTo>
                <a:lnTo>
                  <a:pt x="255269" y="25666"/>
                </a:lnTo>
                <a:close/>
              </a:path>
              <a:path w="311785" h="163829">
                <a:moveTo>
                  <a:pt x="311531" y="0"/>
                </a:moveTo>
                <a:lnTo>
                  <a:pt x="226313" y="1358"/>
                </a:lnTo>
                <a:lnTo>
                  <a:pt x="242443" y="32355"/>
                </a:lnTo>
                <a:lnTo>
                  <a:pt x="253745" y="26479"/>
                </a:lnTo>
                <a:lnTo>
                  <a:pt x="255269" y="25666"/>
                </a:lnTo>
                <a:lnTo>
                  <a:pt x="292907" y="25666"/>
                </a:lnTo>
                <a:lnTo>
                  <a:pt x="311531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29176" y="4751224"/>
            <a:ext cx="166243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10" dirty="0">
                <a:solidFill>
                  <a:srgbClr val="C00000"/>
                </a:solidFill>
                <a:latin typeface="Arial"/>
                <a:cs typeface="Arial"/>
              </a:rPr>
              <a:t>Decoder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67612" y="2166457"/>
            <a:ext cx="368300" cy="282575"/>
          </a:xfrm>
          <a:custGeom>
            <a:avLst/>
            <a:gdLst/>
            <a:ahLst/>
            <a:cxnLst/>
            <a:rect l="l" t="t" r="r" b="b"/>
            <a:pathLst>
              <a:path w="368300" h="282575">
                <a:moveTo>
                  <a:pt x="278256" y="0"/>
                </a:moveTo>
                <a:lnTo>
                  <a:pt x="274192" y="11557"/>
                </a:lnTo>
                <a:lnTo>
                  <a:pt x="290556" y="18631"/>
                </a:lnTo>
                <a:lnTo>
                  <a:pt x="304609" y="28432"/>
                </a:lnTo>
                <a:lnTo>
                  <a:pt x="333142" y="73925"/>
                </a:lnTo>
                <a:lnTo>
                  <a:pt x="341473" y="115732"/>
                </a:lnTo>
                <a:lnTo>
                  <a:pt x="342518" y="139826"/>
                </a:lnTo>
                <a:lnTo>
                  <a:pt x="341471" y="164707"/>
                </a:lnTo>
                <a:lnTo>
                  <a:pt x="333089" y="207656"/>
                </a:lnTo>
                <a:lnTo>
                  <a:pt x="304593" y="253857"/>
                </a:lnTo>
                <a:lnTo>
                  <a:pt x="274574" y="270890"/>
                </a:lnTo>
                <a:lnTo>
                  <a:pt x="278256" y="282321"/>
                </a:lnTo>
                <a:lnTo>
                  <a:pt x="316753" y="264302"/>
                </a:lnTo>
                <a:lnTo>
                  <a:pt x="345059" y="233045"/>
                </a:lnTo>
                <a:lnTo>
                  <a:pt x="362489" y="191135"/>
                </a:lnTo>
                <a:lnTo>
                  <a:pt x="368300" y="141224"/>
                </a:lnTo>
                <a:lnTo>
                  <a:pt x="366827" y="115359"/>
                </a:lnTo>
                <a:lnTo>
                  <a:pt x="355119" y="69536"/>
                </a:lnTo>
                <a:lnTo>
                  <a:pt x="332049" y="32146"/>
                </a:lnTo>
                <a:lnTo>
                  <a:pt x="298711" y="7381"/>
                </a:lnTo>
                <a:lnTo>
                  <a:pt x="278256" y="0"/>
                </a:lnTo>
                <a:close/>
              </a:path>
              <a:path w="368300" h="282575">
                <a:moveTo>
                  <a:pt x="90042" y="0"/>
                </a:moveTo>
                <a:lnTo>
                  <a:pt x="51657" y="18097"/>
                </a:lnTo>
                <a:lnTo>
                  <a:pt x="23367" y="49530"/>
                </a:lnTo>
                <a:lnTo>
                  <a:pt x="5873" y="91471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2" y="282321"/>
                </a:lnTo>
                <a:lnTo>
                  <a:pt x="93599" y="270890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56"/>
                </a:lnTo>
                <a:lnTo>
                  <a:pt x="26828" y="164707"/>
                </a:lnTo>
                <a:lnTo>
                  <a:pt x="25780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801" y="28432"/>
                </a:lnTo>
                <a:lnTo>
                  <a:pt x="94106" y="11557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68934" y="2076542"/>
            <a:ext cx="132207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99135" algn="l"/>
                <a:tab pos="1080135" algn="l"/>
              </a:tabLst>
            </a:pPr>
            <a:r>
              <a:rPr sz="2400" spc="-25" dirty="0">
                <a:latin typeface="Cambria Math"/>
                <a:cs typeface="Cambria Math"/>
              </a:rPr>
              <a:t>ENC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𝑣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0939" y="2055968"/>
            <a:ext cx="457200" cy="4857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65"/>
              </a:spcBef>
            </a:pPr>
            <a:r>
              <a:rPr sz="2400" spc="-25" dirty="0">
                <a:latin typeface="Cambria Math"/>
                <a:cs typeface="Cambria Math"/>
              </a:rPr>
              <a:t>𝐳</a:t>
            </a:r>
            <a:r>
              <a:rPr sz="2550" spc="-37" baseline="-17973" dirty="0">
                <a:latin typeface="Cambria Math"/>
                <a:cs typeface="Cambria Math"/>
              </a:rPr>
              <a:t>𝑣</a:t>
            </a:r>
            <a:endParaRPr sz="2550" baseline="-17973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17294" y="4831045"/>
            <a:ext cx="879475" cy="379730"/>
          </a:xfrm>
          <a:custGeom>
            <a:avLst/>
            <a:gdLst/>
            <a:ahLst/>
            <a:cxnLst/>
            <a:rect l="l" t="t" r="r" b="b"/>
            <a:pathLst>
              <a:path w="879475" h="379729">
                <a:moveTo>
                  <a:pt x="758063" y="0"/>
                </a:moveTo>
                <a:lnTo>
                  <a:pt x="752602" y="15367"/>
                </a:lnTo>
                <a:lnTo>
                  <a:pt x="774582" y="24915"/>
                </a:lnTo>
                <a:lnTo>
                  <a:pt x="793480" y="38131"/>
                </a:lnTo>
                <a:lnTo>
                  <a:pt x="822071" y="75565"/>
                </a:lnTo>
                <a:lnTo>
                  <a:pt x="838819" y="125936"/>
                </a:lnTo>
                <a:lnTo>
                  <a:pt x="844423" y="187833"/>
                </a:lnTo>
                <a:lnTo>
                  <a:pt x="843018" y="221263"/>
                </a:lnTo>
                <a:lnTo>
                  <a:pt x="831778" y="278933"/>
                </a:lnTo>
                <a:lnTo>
                  <a:pt x="809226" y="324012"/>
                </a:lnTo>
                <a:lnTo>
                  <a:pt x="774884" y="354405"/>
                </a:lnTo>
                <a:lnTo>
                  <a:pt x="753237" y="363982"/>
                </a:lnTo>
                <a:lnTo>
                  <a:pt x="758063" y="379349"/>
                </a:lnTo>
                <a:lnTo>
                  <a:pt x="809815" y="355155"/>
                </a:lnTo>
                <a:lnTo>
                  <a:pt x="847852" y="313055"/>
                </a:lnTo>
                <a:lnTo>
                  <a:pt x="871283" y="256841"/>
                </a:lnTo>
                <a:lnTo>
                  <a:pt x="879094" y="189865"/>
                </a:lnTo>
                <a:lnTo>
                  <a:pt x="877121" y="155076"/>
                </a:lnTo>
                <a:lnTo>
                  <a:pt x="861413" y="93406"/>
                </a:lnTo>
                <a:lnTo>
                  <a:pt x="830393" y="43237"/>
                </a:lnTo>
                <a:lnTo>
                  <a:pt x="785538" y="9951"/>
                </a:lnTo>
                <a:lnTo>
                  <a:pt x="758063" y="0"/>
                </a:lnTo>
                <a:close/>
              </a:path>
              <a:path w="879475" h="379729">
                <a:moveTo>
                  <a:pt x="121031" y="0"/>
                </a:moveTo>
                <a:lnTo>
                  <a:pt x="69373" y="24368"/>
                </a:lnTo>
                <a:lnTo>
                  <a:pt x="31242" y="66548"/>
                </a:lnTo>
                <a:lnTo>
                  <a:pt x="7810" y="122920"/>
                </a:lnTo>
                <a:lnTo>
                  <a:pt x="0" y="189865"/>
                </a:lnTo>
                <a:lnTo>
                  <a:pt x="1952" y="224704"/>
                </a:lnTo>
                <a:lnTo>
                  <a:pt x="17573" y="286287"/>
                </a:lnTo>
                <a:lnTo>
                  <a:pt x="48504" y="336343"/>
                </a:lnTo>
                <a:lnTo>
                  <a:pt x="93410" y="369490"/>
                </a:lnTo>
                <a:lnTo>
                  <a:pt x="121031" y="379349"/>
                </a:lnTo>
                <a:lnTo>
                  <a:pt x="125857" y="363982"/>
                </a:lnTo>
                <a:lnTo>
                  <a:pt x="104209" y="354405"/>
                </a:lnTo>
                <a:lnTo>
                  <a:pt x="85550" y="341090"/>
                </a:lnTo>
                <a:lnTo>
                  <a:pt x="57150" y="303149"/>
                </a:lnTo>
                <a:lnTo>
                  <a:pt x="40179" y="251634"/>
                </a:lnTo>
                <a:lnTo>
                  <a:pt x="34544" y="187833"/>
                </a:lnTo>
                <a:lnTo>
                  <a:pt x="35950" y="155449"/>
                </a:lnTo>
                <a:lnTo>
                  <a:pt x="47242" y="99304"/>
                </a:lnTo>
                <a:lnTo>
                  <a:pt x="69911" y="55014"/>
                </a:lnTo>
                <a:lnTo>
                  <a:pt x="104530" y="24915"/>
                </a:lnTo>
                <a:lnTo>
                  <a:pt x="126365" y="15367"/>
                </a:lnTo>
                <a:lnTo>
                  <a:pt x="121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9720" y="4537523"/>
            <a:ext cx="3996054" cy="711733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1518920">
              <a:lnSpc>
                <a:spcPct val="100000"/>
              </a:lnSpc>
              <a:spcBef>
                <a:spcPts val="1710"/>
              </a:spcBef>
              <a:tabLst>
                <a:tab pos="3378200" algn="l"/>
              </a:tabLst>
            </a:pPr>
            <a:r>
              <a:rPr sz="3200" spc="-10" dirty="0">
                <a:latin typeface="Cambria Math"/>
                <a:cs typeface="Cambria Math"/>
              </a:rPr>
              <a:t>similarity</a:t>
            </a:r>
            <a:r>
              <a:rPr sz="3200" dirty="0">
                <a:latin typeface="Cambria Math"/>
                <a:cs typeface="Cambria Math"/>
              </a:rPr>
              <a:t>	</a:t>
            </a:r>
            <a:r>
              <a:rPr sz="3200" spc="-30" dirty="0">
                <a:latin typeface="Cambria Math"/>
                <a:cs typeface="Cambria Math"/>
              </a:rPr>
              <a:t>𝑢</a:t>
            </a:r>
            <a:r>
              <a:rPr sz="3200" spc="-30">
                <a:latin typeface="Cambria Math"/>
                <a:cs typeface="Cambria Math"/>
              </a:rPr>
              <a:t>,</a:t>
            </a:r>
            <a:r>
              <a:rPr sz="3200" spc="-165">
                <a:latin typeface="Cambria Math"/>
                <a:cs typeface="Cambria Math"/>
              </a:rPr>
              <a:t> </a:t>
            </a:r>
            <a:r>
              <a:rPr sz="3200" spc="-50">
                <a:latin typeface="Cambria Math"/>
                <a:cs typeface="Cambria Math"/>
              </a:rPr>
              <a:t>𝑣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00478" y="4723602"/>
            <a:ext cx="140716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724535" algn="l"/>
              </a:tabLst>
            </a:pPr>
            <a:r>
              <a:rPr sz="3200" spc="-50" dirty="0">
                <a:latin typeface="Cambria Math"/>
                <a:cs typeface="Cambria Math"/>
              </a:rPr>
              <a:t>≈</a:t>
            </a:r>
            <a:r>
              <a:rPr sz="3200" dirty="0">
                <a:latin typeface="Cambria Math"/>
                <a:cs typeface="Cambria Math"/>
              </a:rPr>
              <a:t>	</a:t>
            </a:r>
            <a:r>
              <a:rPr sz="3200" spc="110" dirty="0">
                <a:latin typeface="Cambria Math"/>
                <a:cs typeface="Cambria Math"/>
              </a:rPr>
              <a:t>𝐳</a:t>
            </a:r>
            <a:r>
              <a:rPr sz="3450" spc="165" baseline="28985" dirty="0">
                <a:latin typeface="Cambria Math"/>
                <a:cs typeface="Cambria Math"/>
              </a:rPr>
              <a:t>Τ</a:t>
            </a:r>
            <a:r>
              <a:rPr sz="3200" spc="110" dirty="0">
                <a:latin typeface="Cambria Math"/>
                <a:cs typeface="Cambria Math"/>
              </a:rPr>
              <a:t>𝐳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12718" y="4924326"/>
            <a:ext cx="64643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41325" algn="l"/>
              </a:tabLst>
            </a:pPr>
            <a:r>
              <a:rPr sz="2300" spc="10" dirty="0">
                <a:latin typeface="Cambria Math"/>
                <a:cs typeface="Cambria Math"/>
              </a:rPr>
              <a:t>𝑣</a:t>
            </a:r>
            <a:r>
              <a:rPr sz="2300" dirty="0">
                <a:latin typeface="Cambria Math"/>
                <a:cs typeface="Cambria Math"/>
              </a:rPr>
              <a:t>	</a:t>
            </a:r>
            <a:r>
              <a:rPr sz="2300" spc="130" dirty="0">
                <a:latin typeface="Cambria Math"/>
                <a:cs typeface="Cambria Math"/>
              </a:rPr>
              <a:t>𝑢</a:t>
            </a:r>
            <a:endParaRPr sz="2300">
              <a:latin typeface="Cambria Math"/>
              <a:cs typeface="Cambria Math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8181" y="2546569"/>
            <a:ext cx="137668" cy="198627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4509165" y="2171538"/>
            <a:ext cx="466725" cy="132715"/>
          </a:xfrm>
          <a:custGeom>
            <a:avLst/>
            <a:gdLst/>
            <a:ahLst/>
            <a:cxnLst/>
            <a:rect l="l" t="t" r="r" b="b"/>
            <a:pathLst>
              <a:path w="466725" h="132714">
                <a:moveTo>
                  <a:pt x="65277" y="58546"/>
                </a:moveTo>
                <a:lnTo>
                  <a:pt x="0" y="113283"/>
                </a:lnTo>
                <a:lnTo>
                  <a:pt x="82803" y="132714"/>
                </a:lnTo>
                <a:lnTo>
                  <a:pt x="75571" y="102107"/>
                </a:lnTo>
                <a:lnTo>
                  <a:pt x="60706" y="102107"/>
                </a:lnTo>
                <a:lnTo>
                  <a:pt x="59054" y="100964"/>
                </a:lnTo>
                <a:lnTo>
                  <a:pt x="58293" y="97662"/>
                </a:lnTo>
                <a:lnTo>
                  <a:pt x="59309" y="95884"/>
                </a:lnTo>
                <a:lnTo>
                  <a:pt x="73317" y="92567"/>
                </a:lnTo>
                <a:lnTo>
                  <a:pt x="65277" y="58546"/>
                </a:lnTo>
                <a:close/>
              </a:path>
              <a:path w="466725" h="132714">
                <a:moveTo>
                  <a:pt x="73317" y="92567"/>
                </a:moveTo>
                <a:lnTo>
                  <a:pt x="59309" y="95884"/>
                </a:lnTo>
                <a:lnTo>
                  <a:pt x="58293" y="97662"/>
                </a:lnTo>
                <a:lnTo>
                  <a:pt x="59054" y="100964"/>
                </a:lnTo>
                <a:lnTo>
                  <a:pt x="60706" y="102107"/>
                </a:lnTo>
                <a:lnTo>
                  <a:pt x="62484" y="101726"/>
                </a:lnTo>
                <a:lnTo>
                  <a:pt x="74792" y="98810"/>
                </a:lnTo>
                <a:lnTo>
                  <a:pt x="73317" y="92567"/>
                </a:lnTo>
                <a:close/>
              </a:path>
              <a:path w="466725" h="132714">
                <a:moveTo>
                  <a:pt x="74792" y="98810"/>
                </a:moveTo>
                <a:lnTo>
                  <a:pt x="62484" y="101726"/>
                </a:lnTo>
                <a:lnTo>
                  <a:pt x="60706" y="102107"/>
                </a:lnTo>
                <a:lnTo>
                  <a:pt x="75571" y="102107"/>
                </a:lnTo>
                <a:lnTo>
                  <a:pt x="74792" y="98810"/>
                </a:lnTo>
                <a:close/>
              </a:path>
              <a:path w="466725" h="132714">
                <a:moveTo>
                  <a:pt x="464185" y="0"/>
                </a:moveTo>
                <a:lnTo>
                  <a:pt x="73317" y="92567"/>
                </a:lnTo>
                <a:lnTo>
                  <a:pt x="74792" y="98810"/>
                </a:lnTo>
                <a:lnTo>
                  <a:pt x="463931" y="6603"/>
                </a:lnTo>
                <a:lnTo>
                  <a:pt x="465709" y="6222"/>
                </a:lnTo>
                <a:lnTo>
                  <a:pt x="466725" y="4444"/>
                </a:lnTo>
                <a:lnTo>
                  <a:pt x="466344" y="2793"/>
                </a:lnTo>
                <a:lnTo>
                  <a:pt x="465963" y="1015"/>
                </a:lnTo>
                <a:lnTo>
                  <a:pt x="464185" y="0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3852" y="3113243"/>
            <a:ext cx="6952615" cy="1472391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336550" marR="5080" indent="-324485">
              <a:lnSpc>
                <a:spcPct val="100800"/>
              </a:lnSpc>
              <a:spcBef>
                <a:spcPts val="156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2800" b="1">
                <a:solidFill>
                  <a:srgbClr val="6BB76C"/>
                </a:solidFill>
                <a:latin typeface="Calibri"/>
                <a:cs typeface="Calibri"/>
              </a:rPr>
              <a:t>Similarity</a:t>
            </a:r>
            <a:r>
              <a:rPr sz="2800" b="1" spc="-160">
                <a:solidFill>
                  <a:srgbClr val="6BB76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6BB76C"/>
                </a:solidFill>
                <a:latin typeface="Calibri"/>
                <a:cs typeface="Calibri"/>
              </a:rPr>
              <a:t>function:</a:t>
            </a:r>
            <a:r>
              <a:rPr sz="2800" b="1" spc="-165" dirty="0">
                <a:solidFill>
                  <a:srgbClr val="6BB76C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specifies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how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relationships</a:t>
            </a:r>
            <a:r>
              <a:rPr sz="2800" spc="-2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vector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space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map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relationships</a:t>
            </a:r>
            <a:r>
              <a:rPr sz="2800" spc="-2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original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21279" y="1631877"/>
            <a:ext cx="2066925" cy="83516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12725" marR="5080" indent="-200660">
              <a:lnSpc>
                <a:spcPts val="3160"/>
              </a:lnSpc>
              <a:spcBef>
                <a:spcPts val="420"/>
              </a:spcBef>
            </a:pPr>
            <a:r>
              <a:rPr sz="2800" i="1" spc="-100" dirty="0">
                <a:solidFill>
                  <a:srgbClr val="5A6278"/>
                </a:solidFill>
                <a:latin typeface="Cambria Math"/>
                <a:cs typeface="Cambria Math"/>
              </a:rPr>
              <a:t>d</a:t>
            </a:r>
            <a:r>
              <a:rPr sz="2400" spc="-100" dirty="0">
                <a:solidFill>
                  <a:srgbClr val="5A6278"/>
                </a:solidFill>
                <a:latin typeface="Tahoma"/>
                <a:cs typeface="Tahoma"/>
              </a:rPr>
              <a:t>-</a:t>
            </a:r>
            <a:r>
              <a:rPr sz="2400" spc="-50" dirty="0">
                <a:solidFill>
                  <a:srgbClr val="5A6278"/>
                </a:solidFill>
                <a:latin typeface="Tahoma"/>
                <a:cs typeface="Tahoma"/>
              </a:rPr>
              <a:t>dimensional </a:t>
            </a:r>
            <a:r>
              <a:rPr sz="2400" spc="-10" dirty="0">
                <a:solidFill>
                  <a:srgbClr val="5A6278"/>
                </a:solidFill>
                <a:latin typeface="Tahoma"/>
                <a:cs typeface="Tahoma"/>
              </a:rPr>
              <a:t>embedding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51889" y="2036918"/>
            <a:ext cx="495300" cy="523875"/>
            <a:chOff x="3962400" y="2352675"/>
            <a:chExt cx="495300" cy="523875"/>
          </a:xfrm>
        </p:grpSpPr>
        <p:sp>
          <p:nvSpPr>
            <p:cNvPr id="21" name="object 21"/>
            <p:cNvSpPr/>
            <p:nvPr/>
          </p:nvSpPr>
          <p:spPr>
            <a:xfrm>
              <a:off x="3981450" y="2371725"/>
              <a:ext cx="457200" cy="485775"/>
            </a:xfrm>
            <a:custGeom>
              <a:avLst/>
              <a:gdLst/>
              <a:ahLst/>
              <a:cxnLst/>
              <a:rect l="l" t="t" r="r" b="b"/>
              <a:pathLst>
                <a:path w="457200" h="485775">
                  <a:moveTo>
                    <a:pt x="457200" y="0"/>
                  </a:moveTo>
                  <a:lnTo>
                    <a:pt x="0" y="0"/>
                  </a:lnTo>
                  <a:lnTo>
                    <a:pt x="0" y="485775"/>
                  </a:lnTo>
                  <a:lnTo>
                    <a:pt x="457200" y="48577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D25D">
                <a:alpha val="2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81450" y="2371725"/>
              <a:ext cx="457200" cy="485775"/>
            </a:xfrm>
            <a:custGeom>
              <a:avLst/>
              <a:gdLst/>
              <a:ahLst/>
              <a:cxnLst/>
              <a:rect l="l" t="t" r="r" b="b"/>
              <a:pathLst>
                <a:path w="457200" h="485775">
                  <a:moveTo>
                    <a:pt x="0" y="485775"/>
                  </a:moveTo>
                  <a:lnTo>
                    <a:pt x="457200" y="485775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85775"/>
                  </a:lnTo>
                  <a:close/>
                </a:path>
              </a:pathLst>
            </a:custGeom>
            <a:ln w="38100">
              <a:solidFill>
                <a:srgbClr val="B48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C7F2C7C-0C9A-AC43-9E4D-9EDDDF4EDFEE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Two Key Components</a:t>
            </a:r>
            <a:endParaRPr lang="en-HK" sz="4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415317-F27D-36C4-CB9F-BD1451CA0B17}"/>
              </a:ext>
            </a:extLst>
          </p:cNvPr>
          <p:cNvSpPr txBox="1"/>
          <p:nvPr/>
        </p:nvSpPr>
        <p:spPr>
          <a:xfrm>
            <a:off x="1015786" y="5455619"/>
            <a:ext cx="46283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68350" indent="12700">
              <a:spcBef>
                <a:spcPts val="1520"/>
              </a:spcBef>
            </a:pPr>
            <a:r>
              <a:rPr lang="en-US" sz="2000" spc="-65">
                <a:solidFill>
                  <a:srgbClr val="5A6278"/>
                </a:solidFill>
                <a:latin typeface="Tahoma"/>
                <a:cs typeface="Tahoma"/>
              </a:rPr>
              <a:t>Similarity</a:t>
            </a:r>
            <a:r>
              <a:rPr lang="en-US" sz="2000" spc="-225">
                <a:solidFill>
                  <a:srgbClr val="5A6278"/>
                </a:solidFill>
                <a:latin typeface="Tahoma"/>
                <a:cs typeface="Tahoma"/>
              </a:rPr>
              <a:t> </a:t>
            </a:r>
            <a:r>
              <a:rPr lang="en-US" sz="2000" spc="-114">
                <a:solidFill>
                  <a:srgbClr val="5A6278"/>
                </a:solidFill>
                <a:latin typeface="Tahoma"/>
                <a:cs typeface="Tahoma"/>
              </a:rPr>
              <a:t>of </a:t>
            </a:r>
            <a:r>
              <a:rPr lang="en-US" sz="2000">
                <a:solidFill>
                  <a:srgbClr val="5A6278"/>
                </a:solidFill>
                <a:latin typeface="Cambria Math"/>
                <a:cs typeface="Cambria Math"/>
              </a:rPr>
              <a:t>𝑢</a:t>
            </a:r>
            <a:r>
              <a:rPr lang="en-US" sz="2000" spc="120">
                <a:solidFill>
                  <a:srgbClr val="5A6278"/>
                </a:solidFill>
                <a:latin typeface="Cambria Math"/>
                <a:cs typeface="Cambria Math"/>
              </a:rPr>
              <a:t> </a:t>
            </a:r>
            <a:r>
              <a:rPr lang="en-US" sz="2000" spc="-20">
                <a:solidFill>
                  <a:srgbClr val="5A6278"/>
                </a:solidFill>
                <a:latin typeface="Tahoma"/>
                <a:cs typeface="Tahoma"/>
              </a:rPr>
              <a:t>and</a:t>
            </a:r>
            <a:r>
              <a:rPr lang="en-US" sz="2000" spc="-155">
                <a:solidFill>
                  <a:srgbClr val="5A6278"/>
                </a:solidFill>
                <a:latin typeface="Tahoma"/>
                <a:cs typeface="Tahoma"/>
              </a:rPr>
              <a:t> </a:t>
            </a:r>
            <a:r>
              <a:rPr lang="en-US" sz="2000">
                <a:solidFill>
                  <a:srgbClr val="5A6278"/>
                </a:solidFill>
                <a:latin typeface="Cambria Math"/>
                <a:cs typeface="Cambria Math"/>
              </a:rPr>
              <a:t>𝑣</a:t>
            </a:r>
            <a:r>
              <a:rPr lang="en-US" sz="2000" spc="125">
                <a:solidFill>
                  <a:srgbClr val="5A6278"/>
                </a:solidFill>
                <a:latin typeface="Cambria Math"/>
                <a:cs typeface="Cambria Math"/>
              </a:rPr>
              <a:t> </a:t>
            </a:r>
            <a:br>
              <a:rPr lang="en-US" sz="2000" spc="125">
                <a:solidFill>
                  <a:srgbClr val="5A6278"/>
                </a:solidFill>
                <a:latin typeface="Cambria Math"/>
                <a:cs typeface="Cambria Math"/>
              </a:rPr>
            </a:br>
            <a:r>
              <a:rPr lang="en-US" sz="2000" spc="-45">
                <a:solidFill>
                  <a:srgbClr val="5A6278"/>
                </a:solidFill>
                <a:latin typeface="Tahoma"/>
                <a:cs typeface="Tahoma"/>
              </a:rPr>
              <a:t>in </a:t>
            </a:r>
            <a:r>
              <a:rPr lang="en-US" sz="2000" spc="-90">
                <a:solidFill>
                  <a:srgbClr val="5A6278"/>
                </a:solidFill>
                <a:latin typeface="Tahoma"/>
                <a:cs typeface="Tahoma"/>
              </a:rPr>
              <a:t>the</a:t>
            </a:r>
            <a:r>
              <a:rPr lang="en-US" sz="2000" spc="-145">
                <a:solidFill>
                  <a:srgbClr val="5A6278"/>
                </a:solidFill>
                <a:latin typeface="Tahoma"/>
                <a:cs typeface="Tahoma"/>
              </a:rPr>
              <a:t> </a:t>
            </a:r>
            <a:r>
              <a:rPr lang="en-US" sz="2000" spc="-65">
                <a:solidFill>
                  <a:srgbClr val="5A6278"/>
                </a:solidFill>
                <a:latin typeface="Tahoma"/>
                <a:cs typeface="Tahoma"/>
              </a:rPr>
              <a:t>original</a:t>
            </a:r>
            <a:r>
              <a:rPr lang="en-US" sz="2000" spc="-160">
                <a:solidFill>
                  <a:srgbClr val="5A6278"/>
                </a:solidFill>
                <a:latin typeface="Tahoma"/>
                <a:cs typeface="Tahoma"/>
              </a:rPr>
              <a:t> </a:t>
            </a:r>
            <a:r>
              <a:rPr lang="en-US" sz="2000" spc="-10">
                <a:solidFill>
                  <a:srgbClr val="5A6278"/>
                </a:solidFill>
                <a:latin typeface="Tahoma"/>
                <a:cs typeface="Tahoma"/>
              </a:rPr>
              <a:t>network</a:t>
            </a:r>
            <a:endParaRPr lang="en-US" sz="2000">
              <a:latin typeface="Tahoma"/>
              <a:cs typeface="Tahoma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8157D8FA-DEB3-F796-6553-2EBEDB13A3BE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12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9000" y="1337348"/>
            <a:ext cx="7553706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lang="en-US" sz="3200">
                <a:latin typeface="Calibri"/>
                <a:cs typeface="Calibri"/>
              </a:rPr>
              <a:t>Simplest</a:t>
            </a:r>
            <a:r>
              <a:rPr lang="en-US" sz="3200" spc="-150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encoding</a:t>
            </a:r>
            <a:r>
              <a:rPr lang="en-US" sz="3200" spc="-135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approach:</a:t>
            </a:r>
            <a:r>
              <a:rPr lang="en-US" sz="3200" spc="-180">
                <a:latin typeface="Calibri"/>
                <a:cs typeface="Calibri"/>
              </a:rPr>
              <a:t> </a:t>
            </a:r>
            <a:br>
              <a:rPr lang="en-US" sz="3200" spc="-180">
                <a:latin typeface="Calibri"/>
                <a:cs typeface="Calibri"/>
              </a:rPr>
            </a:br>
            <a:r>
              <a:rPr lang="en-US" sz="3200">
                <a:solidFill>
                  <a:srgbClr val="C00000"/>
                </a:solidFill>
                <a:latin typeface="Calibri"/>
                <a:cs typeface="Calibri"/>
              </a:rPr>
              <a:t>Encoder</a:t>
            </a:r>
            <a:r>
              <a:rPr lang="en-US" sz="3200" spc="-6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320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lang="en-US" sz="3200" spc="-5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3200">
                <a:solidFill>
                  <a:srgbClr val="C00000"/>
                </a:solidFill>
                <a:latin typeface="Calibri"/>
                <a:cs typeface="Calibri"/>
              </a:rPr>
              <a:t>just</a:t>
            </a:r>
            <a:r>
              <a:rPr lang="en-US" sz="3200" spc="-11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3200" spc="-25">
                <a:solidFill>
                  <a:srgbClr val="C00000"/>
                </a:solidFill>
                <a:latin typeface="Calibri"/>
                <a:cs typeface="Calibri"/>
              </a:rPr>
              <a:t>an </a:t>
            </a:r>
            <a:r>
              <a:rPr lang="en-US" sz="3200" spc="-10">
                <a:solidFill>
                  <a:srgbClr val="C00000"/>
                </a:solidFill>
                <a:latin typeface="Calibri"/>
                <a:cs typeface="Calibri"/>
              </a:rPr>
              <a:t>embedding-lookup</a:t>
            </a:r>
            <a:endParaRPr lang="en-US"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7010" y="2519178"/>
            <a:ext cx="5784850" cy="123174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953135" algn="l"/>
                <a:tab pos="1457960" algn="l"/>
                <a:tab pos="2383155" algn="l"/>
              </a:tabLst>
            </a:pPr>
            <a:r>
              <a:rPr sz="3200" spc="-25">
                <a:latin typeface="Cambria Math"/>
                <a:cs typeface="Cambria Math"/>
              </a:rPr>
              <a:t>ENC</a:t>
            </a:r>
            <a:r>
              <a:rPr lang="en-US" sz="3200">
                <a:latin typeface="Cambria Math"/>
                <a:cs typeface="Cambria Math"/>
              </a:rPr>
              <a:t>(</a:t>
            </a:r>
            <a:r>
              <a:rPr sz="3200" spc="-50">
                <a:latin typeface="Cambria Math"/>
                <a:cs typeface="Cambria Math"/>
              </a:rPr>
              <a:t>𝑣</a:t>
            </a:r>
            <a:r>
              <a:rPr lang="en-US" sz="3200" spc="-50">
                <a:latin typeface="Cambria Math"/>
                <a:cs typeface="Cambria Math"/>
              </a:rPr>
              <a:t>)</a:t>
            </a:r>
            <a:r>
              <a:rPr sz="3200" dirty="0">
                <a:latin typeface="Cambria Math"/>
                <a:cs typeface="Cambria Math"/>
              </a:rPr>
              <a:t>	=</a:t>
            </a:r>
            <a:r>
              <a:rPr sz="3200" spc="185" dirty="0">
                <a:latin typeface="Cambria Math"/>
                <a:cs typeface="Cambria Math"/>
              </a:rPr>
              <a:t> </a:t>
            </a:r>
            <a:r>
              <a:rPr sz="3200" spc="-25" dirty="0">
                <a:latin typeface="Cambria Math"/>
                <a:cs typeface="Cambria Math"/>
              </a:rPr>
              <a:t>𝐳</a:t>
            </a:r>
            <a:r>
              <a:rPr sz="3450" spc="-37" baseline="-16908" dirty="0">
                <a:latin typeface="Cambria Math"/>
                <a:cs typeface="Cambria Math"/>
              </a:rPr>
              <a:t>𝒗</a:t>
            </a:r>
            <a:r>
              <a:rPr sz="3450" baseline="-16908" dirty="0">
                <a:latin typeface="Cambria Math"/>
                <a:cs typeface="Cambria Math"/>
              </a:rPr>
              <a:t>	</a:t>
            </a:r>
            <a:r>
              <a:rPr sz="3200" dirty="0">
                <a:latin typeface="Cambria Math"/>
                <a:cs typeface="Cambria Math"/>
              </a:rPr>
              <a:t>=</a:t>
            </a:r>
            <a:r>
              <a:rPr sz="3200" spc="18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𝐙</a:t>
            </a:r>
            <a:r>
              <a:rPr sz="3200" spc="-30" dirty="0">
                <a:latin typeface="Cambria Math"/>
                <a:cs typeface="Cambria Math"/>
              </a:rPr>
              <a:t> </a:t>
            </a:r>
            <a:r>
              <a:rPr sz="3200">
                <a:latin typeface="Cambria Math"/>
                <a:cs typeface="Cambria Math"/>
              </a:rPr>
              <a:t>⋅</a:t>
            </a:r>
            <a:r>
              <a:rPr sz="3200" spc="35">
                <a:latin typeface="Cambria Math"/>
                <a:cs typeface="Cambria Math"/>
              </a:rPr>
              <a:t> </a:t>
            </a:r>
            <a:r>
              <a:rPr sz="3200" spc="-50">
                <a:latin typeface="Cambria Math"/>
                <a:cs typeface="Cambria Math"/>
              </a:rPr>
              <a:t>𝑣</a:t>
            </a:r>
            <a:br>
              <a:rPr lang="en-US" sz="3200" spc="-50">
                <a:latin typeface="Cambria Math"/>
                <a:cs typeface="Cambria Math"/>
              </a:rPr>
            </a:br>
            <a:endParaRPr sz="47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64346" y="3736889"/>
            <a:ext cx="225425" cy="304800"/>
          </a:xfrm>
          <a:custGeom>
            <a:avLst/>
            <a:gdLst/>
            <a:ahLst/>
            <a:cxnLst/>
            <a:rect l="l" t="t" r="r" b="b"/>
            <a:pathLst>
              <a:path w="225425" h="304800">
                <a:moveTo>
                  <a:pt x="224916" y="0"/>
                </a:moveTo>
                <a:lnTo>
                  <a:pt x="3556" y="0"/>
                </a:lnTo>
                <a:lnTo>
                  <a:pt x="3556" y="80645"/>
                </a:lnTo>
                <a:lnTo>
                  <a:pt x="34162" y="80645"/>
                </a:lnTo>
                <a:lnTo>
                  <a:pt x="36450" y="71312"/>
                </a:lnTo>
                <a:lnTo>
                  <a:pt x="38941" y="62944"/>
                </a:lnTo>
                <a:lnTo>
                  <a:pt x="64769" y="28321"/>
                </a:lnTo>
                <a:lnTo>
                  <a:pt x="72516" y="26543"/>
                </a:lnTo>
                <a:lnTo>
                  <a:pt x="142875" y="26543"/>
                </a:lnTo>
                <a:lnTo>
                  <a:pt x="0" y="290068"/>
                </a:lnTo>
                <a:lnTo>
                  <a:pt x="0" y="304800"/>
                </a:lnTo>
                <a:lnTo>
                  <a:pt x="223647" y="304800"/>
                </a:lnTo>
                <a:lnTo>
                  <a:pt x="223647" y="219710"/>
                </a:lnTo>
                <a:lnTo>
                  <a:pt x="193294" y="219710"/>
                </a:lnTo>
                <a:lnTo>
                  <a:pt x="190079" y="232066"/>
                </a:lnTo>
                <a:lnTo>
                  <a:pt x="186912" y="242458"/>
                </a:lnTo>
                <a:lnTo>
                  <a:pt x="161036" y="276479"/>
                </a:lnTo>
                <a:lnTo>
                  <a:pt x="154178" y="278130"/>
                </a:lnTo>
                <a:lnTo>
                  <a:pt x="82041" y="278130"/>
                </a:lnTo>
                <a:lnTo>
                  <a:pt x="224916" y="14732"/>
                </a:lnTo>
                <a:lnTo>
                  <a:pt x="2249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5919" y="3778673"/>
            <a:ext cx="219710" cy="263525"/>
          </a:xfrm>
          <a:custGeom>
            <a:avLst/>
            <a:gdLst/>
            <a:ahLst/>
            <a:cxnLst/>
            <a:rect l="l" t="t" r="r" b="b"/>
            <a:pathLst>
              <a:path w="219710" h="263525">
                <a:moveTo>
                  <a:pt x="219710" y="0"/>
                </a:moveTo>
                <a:lnTo>
                  <a:pt x="128143" y="0"/>
                </a:lnTo>
                <a:lnTo>
                  <a:pt x="110952" y="478"/>
                </a:lnTo>
                <a:lnTo>
                  <a:pt x="69215" y="7747"/>
                </a:lnTo>
                <a:lnTo>
                  <a:pt x="30226" y="33528"/>
                </a:lnTo>
                <a:lnTo>
                  <a:pt x="6985" y="74675"/>
                </a:lnTo>
                <a:lnTo>
                  <a:pt x="448" y="116163"/>
                </a:lnTo>
                <a:lnTo>
                  <a:pt x="0" y="133096"/>
                </a:lnTo>
                <a:lnTo>
                  <a:pt x="236" y="143688"/>
                </a:lnTo>
                <a:lnTo>
                  <a:pt x="5635" y="182231"/>
                </a:lnTo>
                <a:lnTo>
                  <a:pt x="22542" y="220583"/>
                </a:lnTo>
                <a:lnTo>
                  <a:pt x="51022" y="248177"/>
                </a:lnTo>
                <a:lnTo>
                  <a:pt x="94867" y="261463"/>
                </a:lnTo>
                <a:lnTo>
                  <a:pt x="124460" y="263017"/>
                </a:lnTo>
                <a:lnTo>
                  <a:pt x="219710" y="263017"/>
                </a:lnTo>
                <a:lnTo>
                  <a:pt x="219710" y="231902"/>
                </a:lnTo>
                <a:lnTo>
                  <a:pt x="125349" y="231902"/>
                </a:lnTo>
                <a:lnTo>
                  <a:pt x="112204" y="231568"/>
                </a:lnTo>
                <a:lnTo>
                  <a:pt x="74388" y="223521"/>
                </a:lnTo>
                <a:lnTo>
                  <a:pt x="44116" y="190339"/>
                </a:lnTo>
                <a:lnTo>
                  <a:pt x="35306" y="145796"/>
                </a:lnTo>
                <a:lnTo>
                  <a:pt x="219710" y="145796"/>
                </a:lnTo>
                <a:lnTo>
                  <a:pt x="219710" y="114681"/>
                </a:lnTo>
                <a:lnTo>
                  <a:pt x="35560" y="114681"/>
                </a:lnTo>
                <a:lnTo>
                  <a:pt x="36321" y="105679"/>
                </a:lnTo>
                <a:lnTo>
                  <a:pt x="45926" y="68119"/>
                </a:lnTo>
                <a:lnTo>
                  <a:pt x="75311" y="37718"/>
                </a:lnTo>
                <a:lnTo>
                  <a:pt x="117490" y="31152"/>
                </a:lnTo>
                <a:lnTo>
                  <a:pt x="128016" y="30987"/>
                </a:lnTo>
                <a:lnTo>
                  <a:pt x="219710" y="30987"/>
                </a:lnTo>
                <a:lnTo>
                  <a:pt x="219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570160" y="3647989"/>
            <a:ext cx="518159" cy="393700"/>
            <a:chOff x="2226436" y="3994530"/>
            <a:chExt cx="518159" cy="393700"/>
          </a:xfrm>
        </p:grpSpPr>
        <p:sp>
          <p:nvSpPr>
            <p:cNvPr id="9" name="object 9"/>
            <p:cNvSpPr/>
            <p:nvPr/>
          </p:nvSpPr>
          <p:spPr>
            <a:xfrm>
              <a:off x="2226436" y="4083430"/>
              <a:ext cx="313690" cy="304800"/>
            </a:xfrm>
            <a:custGeom>
              <a:avLst/>
              <a:gdLst/>
              <a:ahLst/>
              <a:cxnLst/>
              <a:rect l="l" t="t" r="r" b="b"/>
              <a:pathLst>
                <a:path w="313689" h="304800">
                  <a:moveTo>
                    <a:pt x="149606" y="0"/>
                  </a:moveTo>
                  <a:lnTo>
                    <a:pt x="0" y="0"/>
                  </a:lnTo>
                  <a:lnTo>
                    <a:pt x="0" y="10922"/>
                  </a:lnTo>
                  <a:lnTo>
                    <a:pt x="6857" y="12954"/>
                  </a:lnTo>
                  <a:lnTo>
                    <a:pt x="11683" y="14605"/>
                  </a:lnTo>
                  <a:lnTo>
                    <a:pt x="14605" y="16256"/>
                  </a:lnTo>
                  <a:lnTo>
                    <a:pt x="17399" y="17780"/>
                  </a:lnTo>
                  <a:lnTo>
                    <a:pt x="19685" y="19812"/>
                  </a:lnTo>
                  <a:lnTo>
                    <a:pt x="21336" y="22479"/>
                  </a:lnTo>
                  <a:lnTo>
                    <a:pt x="23113" y="25019"/>
                  </a:lnTo>
                  <a:lnTo>
                    <a:pt x="24256" y="28702"/>
                  </a:lnTo>
                  <a:lnTo>
                    <a:pt x="25781" y="38100"/>
                  </a:lnTo>
                  <a:lnTo>
                    <a:pt x="26162" y="45593"/>
                  </a:lnTo>
                  <a:lnTo>
                    <a:pt x="26082" y="261239"/>
                  </a:lnTo>
                  <a:lnTo>
                    <a:pt x="18542" y="285877"/>
                  </a:lnTo>
                  <a:lnTo>
                    <a:pt x="15493" y="288798"/>
                  </a:lnTo>
                  <a:lnTo>
                    <a:pt x="9270" y="291465"/>
                  </a:lnTo>
                  <a:lnTo>
                    <a:pt x="0" y="293751"/>
                  </a:lnTo>
                  <a:lnTo>
                    <a:pt x="0" y="304800"/>
                  </a:lnTo>
                  <a:lnTo>
                    <a:pt x="139319" y="304800"/>
                  </a:lnTo>
                  <a:lnTo>
                    <a:pt x="139319" y="293751"/>
                  </a:lnTo>
                  <a:lnTo>
                    <a:pt x="132587" y="291973"/>
                  </a:lnTo>
                  <a:lnTo>
                    <a:pt x="127888" y="290322"/>
                  </a:lnTo>
                  <a:lnTo>
                    <a:pt x="122046" y="287020"/>
                  </a:lnTo>
                  <a:lnTo>
                    <a:pt x="119903" y="285115"/>
                  </a:lnTo>
                  <a:lnTo>
                    <a:pt x="50926" y="285115"/>
                  </a:lnTo>
                  <a:lnTo>
                    <a:pt x="50926" y="19685"/>
                  </a:lnTo>
                  <a:lnTo>
                    <a:pt x="172708" y="19685"/>
                  </a:lnTo>
                  <a:lnTo>
                    <a:pt x="169418" y="17399"/>
                  </a:lnTo>
                  <a:lnTo>
                    <a:pt x="170561" y="15240"/>
                  </a:lnTo>
                  <a:lnTo>
                    <a:pt x="234378" y="15240"/>
                  </a:lnTo>
                  <a:lnTo>
                    <a:pt x="233122" y="14485"/>
                  </a:lnTo>
                  <a:lnTo>
                    <a:pt x="220980" y="9271"/>
                  </a:lnTo>
                  <a:lnTo>
                    <a:pt x="206863" y="5197"/>
                  </a:lnTo>
                  <a:lnTo>
                    <a:pt x="190245" y="2301"/>
                  </a:lnTo>
                  <a:lnTo>
                    <a:pt x="171152" y="573"/>
                  </a:lnTo>
                  <a:lnTo>
                    <a:pt x="149606" y="0"/>
                  </a:lnTo>
                  <a:close/>
                </a:path>
                <a:path w="313689" h="304800">
                  <a:moveTo>
                    <a:pt x="159210" y="174117"/>
                  </a:moveTo>
                  <a:lnTo>
                    <a:pt x="122936" y="174117"/>
                  </a:lnTo>
                  <a:lnTo>
                    <a:pt x="127000" y="174625"/>
                  </a:lnTo>
                  <a:lnTo>
                    <a:pt x="129667" y="175768"/>
                  </a:lnTo>
                  <a:lnTo>
                    <a:pt x="145669" y="194437"/>
                  </a:lnTo>
                  <a:lnTo>
                    <a:pt x="149225" y="201041"/>
                  </a:lnTo>
                  <a:lnTo>
                    <a:pt x="152526" y="207391"/>
                  </a:lnTo>
                  <a:lnTo>
                    <a:pt x="155829" y="213487"/>
                  </a:lnTo>
                  <a:lnTo>
                    <a:pt x="188721" y="276860"/>
                  </a:lnTo>
                  <a:lnTo>
                    <a:pt x="196214" y="290957"/>
                  </a:lnTo>
                  <a:lnTo>
                    <a:pt x="200787" y="298577"/>
                  </a:lnTo>
                  <a:lnTo>
                    <a:pt x="202945" y="301879"/>
                  </a:lnTo>
                  <a:lnTo>
                    <a:pt x="204977" y="304800"/>
                  </a:lnTo>
                  <a:lnTo>
                    <a:pt x="313436" y="304800"/>
                  </a:lnTo>
                  <a:lnTo>
                    <a:pt x="313436" y="293751"/>
                  </a:lnTo>
                  <a:lnTo>
                    <a:pt x="308863" y="292354"/>
                  </a:lnTo>
                  <a:lnTo>
                    <a:pt x="304800" y="290322"/>
                  </a:lnTo>
                  <a:lnTo>
                    <a:pt x="301370" y="288036"/>
                  </a:lnTo>
                  <a:lnTo>
                    <a:pt x="297942" y="285623"/>
                  </a:lnTo>
                  <a:lnTo>
                    <a:pt x="297413" y="285115"/>
                  </a:lnTo>
                  <a:lnTo>
                    <a:pt x="222123" y="285115"/>
                  </a:lnTo>
                  <a:lnTo>
                    <a:pt x="220090" y="281940"/>
                  </a:lnTo>
                  <a:lnTo>
                    <a:pt x="217550" y="277749"/>
                  </a:lnTo>
                  <a:lnTo>
                    <a:pt x="214630" y="272415"/>
                  </a:lnTo>
                  <a:lnTo>
                    <a:pt x="211581" y="266954"/>
                  </a:lnTo>
                  <a:lnTo>
                    <a:pt x="208533" y="261239"/>
                  </a:lnTo>
                  <a:lnTo>
                    <a:pt x="205358" y="255016"/>
                  </a:lnTo>
                  <a:lnTo>
                    <a:pt x="174625" y="196215"/>
                  </a:lnTo>
                  <a:lnTo>
                    <a:pt x="171195" y="190119"/>
                  </a:lnTo>
                  <a:lnTo>
                    <a:pt x="166369" y="182499"/>
                  </a:lnTo>
                  <a:lnTo>
                    <a:pt x="163830" y="179070"/>
                  </a:lnTo>
                  <a:lnTo>
                    <a:pt x="161036" y="176022"/>
                  </a:lnTo>
                  <a:lnTo>
                    <a:pt x="159210" y="174117"/>
                  </a:lnTo>
                  <a:close/>
                </a:path>
                <a:path w="313689" h="304800">
                  <a:moveTo>
                    <a:pt x="172708" y="19685"/>
                  </a:moveTo>
                  <a:lnTo>
                    <a:pt x="88392" y="19685"/>
                  </a:lnTo>
                  <a:lnTo>
                    <a:pt x="88392" y="285115"/>
                  </a:lnTo>
                  <a:lnTo>
                    <a:pt x="119903" y="285115"/>
                  </a:lnTo>
                  <a:lnTo>
                    <a:pt x="119761" y="284988"/>
                  </a:lnTo>
                  <a:lnTo>
                    <a:pt x="118027" y="282448"/>
                  </a:lnTo>
                  <a:lnTo>
                    <a:pt x="113156" y="174117"/>
                  </a:lnTo>
                  <a:lnTo>
                    <a:pt x="159210" y="174117"/>
                  </a:lnTo>
                  <a:lnTo>
                    <a:pt x="158114" y="172974"/>
                  </a:lnTo>
                  <a:lnTo>
                    <a:pt x="154939" y="170307"/>
                  </a:lnTo>
                  <a:lnTo>
                    <a:pt x="151383" y="167894"/>
                  </a:lnTo>
                  <a:lnTo>
                    <a:pt x="151383" y="165227"/>
                  </a:lnTo>
                  <a:lnTo>
                    <a:pt x="164881" y="160246"/>
                  </a:lnTo>
                  <a:lnTo>
                    <a:pt x="176403" y="154051"/>
                  </a:lnTo>
                  <a:lnTo>
                    <a:pt x="178354" y="152527"/>
                  </a:lnTo>
                  <a:lnTo>
                    <a:pt x="113156" y="152527"/>
                  </a:lnTo>
                  <a:lnTo>
                    <a:pt x="113156" y="23241"/>
                  </a:lnTo>
                  <a:lnTo>
                    <a:pt x="116839" y="22987"/>
                  </a:lnTo>
                  <a:lnTo>
                    <a:pt x="123698" y="22733"/>
                  </a:lnTo>
                  <a:lnTo>
                    <a:pt x="177096" y="22733"/>
                  </a:lnTo>
                  <a:lnTo>
                    <a:pt x="172708" y="19685"/>
                  </a:lnTo>
                  <a:close/>
                </a:path>
                <a:path w="313689" h="304800">
                  <a:moveTo>
                    <a:pt x="234378" y="15240"/>
                  </a:moveTo>
                  <a:lnTo>
                    <a:pt x="170561" y="15240"/>
                  </a:lnTo>
                  <a:lnTo>
                    <a:pt x="188273" y="18549"/>
                  </a:lnTo>
                  <a:lnTo>
                    <a:pt x="203676" y="23336"/>
                  </a:lnTo>
                  <a:lnTo>
                    <a:pt x="235884" y="46503"/>
                  </a:lnTo>
                  <a:lnTo>
                    <a:pt x="246761" y="82169"/>
                  </a:lnTo>
                  <a:lnTo>
                    <a:pt x="242500" y="108819"/>
                  </a:lnTo>
                  <a:lnTo>
                    <a:pt x="229727" y="130492"/>
                  </a:lnTo>
                  <a:lnTo>
                    <a:pt x="208452" y="147212"/>
                  </a:lnTo>
                  <a:lnTo>
                    <a:pt x="178688" y="159004"/>
                  </a:lnTo>
                  <a:lnTo>
                    <a:pt x="178688" y="166370"/>
                  </a:lnTo>
                  <a:lnTo>
                    <a:pt x="210945" y="189753"/>
                  </a:lnTo>
                  <a:lnTo>
                    <a:pt x="248031" y="255143"/>
                  </a:lnTo>
                  <a:lnTo>
                    <a:pt x="250317" y="259461"/>
                  </a:lnTo>
                  <a:lnTo>
                    <a:pt x="253237" y="264414"/>
                  </a:lnTo>
                  <a:lnTo>
                    <a:pt x="260350" y="275590"/>
                  </a:lnTo>
                  <a:lnTo>
                    <a:pt x="263651" y="279908"/>
                  </a:lnTo>
                  <a:lnTo>
                    <a:pt x="266573" y="282829"/>
                  </a:lnTo>
                  <a:lnTo>
                    <a:pt x="266573" y="285115"/>
                  </a:lnTo>
                  <a:lnTo>
                    <a:pt x="297413" y="285115"/>
                  </a:lnTo>
                  <a:lnTo>
                    <a:pt x="294639" y="282448"/>
                  </a:lnTo>
                  <a:lnTo>
                    <a:pt x="288036" y="274320"/>
                  </a:lnTo>
                  <a:lnTo>
                    <a:pt x="255143" y="216789"/>
                  </a:lnTo>
                  <a:lnTo>
                    <a:pt x="249144" y="206119"/>
                  </a:lnTo>
                  <a:lnTo>
                    <a:pt x="223837" y="173386"/>
                  </a:lnTo>
                  <a:lnTo>
                    <a:pt x="212979" y="166116"/>
                  </a:lnTo>
                  <a:lnTo>
                    <a:pt x="212979" y="163830"/>
                  </a:lnTo>
                  <a:lnTo>
                    <a:pt x="239075" y="148945"/>
                  </a:lnTo>
                  <a:lnTo>
                    <a:pt x="257730" y="130381"/>
                  </a:lnTo>
                  <a:lnTo>
                    <a:pt x="268932" y="108126"/>
                  </a:lnTo>
                  <a:lnTo>
                    <a:pt x="272669" y="82169"/>
                  </a:lnTo>
                  <a:lnTo>
                    <a:pt x="271859" y="69117"/>
                  </a:lnTo>
                  <a:lnTo>
                    <a:pt x="252501" y="28201"/>
                  </a:lnTo>
                  <a:lnTo>
                    <a:pt x="243633" y="20796"/>
                  </a:lnTo>
                  <a:lnTo>
                    <a:pt x="234378" y="15240"/>
                  </a:lnTo>
                  <a:close/>
                </a:path>
                <a:path w="313689" h="304800">
                  <a:moveTo>
                    <a:pt x="177096" y="22733"/>
                  </a:moveTo>
                  <a:lnTo>
                    <a:pt x="133985" y="22733"/>
                  </a:lnTo>
                  <a:lnTo>
                    <a:pt x="145153" y="23709"/>
                  </a:lnTo>
                  <a:lnTo>
                    <a:pt x="154844" y="26638"/>
                  </a:lnTo>
                  <a:lnTo>
                    <a:pt x="178768" y="58118"/>
                  </a:lnTo>
                  <a:lnTo>
                    <a:pt x="181737" y="85979"/>
                  </a:lnTo>
                  <a:lnTo>
                    <a:pt x="181453" y="96142"/>
                  </a:lnTo>
                  <a:lnTo>
                    <a:pt x="171195" y="134429"/>
                  </a:lnTo>
                  <a:lnTo>
                    <a:pt x="131318" y="152527"/>
                  </a:lnTo>
                  <a:lnTo>
                    <a:pt x="178354" y="152527"/>
                  </a:lnTo>
                  <a:lnTo>
                    <a:pt x="203247" y="115998"/>
                  </a:lnTo>
                  <a:lnTo>
                    <a:pt x="206501" y="87122"/>
                  </a:lnTo>
                  <a:lnTo>
                    <a:pt x="205956" y="75882"/>
                  </a:lnTo>
                  <a:lnTo>
                    <a:pt x="192813" y="38419"/>
                  </a:lnTo>
                  <a:lnTo>
                    <a:pt x="178613" y="23786"/>
                  </a:lnTo>
                  <a:lnTo>
                    <a:pt x="177096" y="227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3326" y="3994530"/>
              <a:ext cx="181016" cy="22517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34422" y="3685709"/>
            <a:ext cx="179577" cy="179577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3726369" y="3627669"/>
            <a:ext cx="25400" cy="303530"/>
          </a:xfrm>
          <a:custGeom>
            <a:avLst/>
            <a:gdLst/>
            <a:ahLst/>
            <a:cxnLst/>
            <a:rect l="l" t="t" r="r" b="b"/>
            <a:pathLst>
              <a:path w="25400" h="303529">
                <a:moveTo>
                  <a:pt x="25145" y="0"/>
                </a:moveTo>
                <a:lnTo>
                  <a:pt x="0" y="0"/>
                </a:lnTo>
                <a:lnTo>
                  <a:pt x="0" y="303021"/>
                </a:lnTo>
                <a:lnTo>
                  <a:pt x="25145" y="303021"/>
                </a:lnTo>
                <a:lnTo>
                  <a:pt x="251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383469" y="3627669"/>
            <a:ext cx="285115" cy="303530"/>
            <a:chOff x="3039745" y="3974210"/>
            <a:chExt cx="285115" cy="303530"/>
          </a:xfrm>
        </p:grpSpPr>
        <p:sp>
          <p:nvSpPr>
            <p:cNvPr id="14" name="object 14"/>
            <p:cNvSpPr/>
            <p:nvPr/>
          </p:nvSpPr>
          <p:spPr>
            <a:xfrm>
              <a:off x="3039745" y="3974210"/>
              <a:ext cx="25400" cy="303530"/>
            </a:xfrm>
            <a:custGeom>
              <a:avLst/>
              <a:gdLst/>
              <a:ahLst/>
              <a:cxnLst/>
              <a:rect l="l" t="t" r="r" b="b"/>
              <a:pathLst>
                <a:path w="25400" h="303529">
                  <a:moveTo>
                    <a:pt x="25146" y="0"/>
                  </a:moveTo>
                  <a:lnTo>
                    <a:pt x="0" y="0"/>
                  </a:lnTo>
                  <a:lnTo>
                    <a:pt x="0" y="303021"/>
                  </a:lnTo>
                  <a:lnTo>
                    <a:pt x="25146" y="303021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04388" y="3991863"/>
              <a:ext cx="220345" cy="227456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71532" y="5151893"/>
            <a:ext cx="226060" cy="221907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2778822" y="5106998"/>
            <a:ext cx="219710" cy="263525"/>
          </a:xfrm>
          <a:custGeom>
            <a:avLst/>
            <a:gdLst/>
            <a:ahLst/>
            <a:cxnLst/>
            <a:rect l="l" t="t" r="r" b="b"/>
            <a:pathLst>
              <a:path w="219710" h="263525">
                <a:moveTo>
                  <a:pt x="219582" y="0"/>
                </a:moveTo>
                <a:lnTo>
                  <a:pt x="128143" y="0"/>
                </a:lnTo>
                <a:lnTo>
                  <a:pt x="110880" y="498"/>
                </a:lnTo>
                <a:lnTo>
                  <a:pt x="69214" y="7873"/>
                </a:lnTo>
                <a:lnTo>
                  <a:pt x="30098" y="33629"/>
                </a:lnTo>
                <a:lnTo>
                  <a:pt x="6857" y="74701"/>
                </a:lnTo>
                <a:lnTo>
                  <a:pt x="428" y="116204"/>
                </a:lnTo>
                <a:lnTo>
                  <a:pt x="0" y="133083"/>
                </a:lnTo>
                <a:lnTo>
                  <a:pt x="216" y="143710"/>
                </a:lnTo>
                <a:lnTo>
                  <a:pt x="5580" y="182288"/>
                </a:lnTo>
                <a:lnTo>
                  <a:pt x="22510" y="220614"/>
                </a:lnTo>
                <a:lnTo>
                  <a:pt x="50895" y="248224"/>
                </a:lnTo>
                <a:lnTo>
                  <a:pt x="94740" y="261498"/>
                </a:lnTo>
                <a:lnTo>
                  <a:pt x="124332" y="263004"/>
                </a:lnTo>
                <a:lnTo>
                  <a:pt x="219582" y="263004"/>
                </a:lnTo>
                <a:lnTo>
                  <a:pt x="219582" y="231978"/>
                </a:lnTo>
                <a:lnTo>
                  <a:pt x="125221" y="231978"/>
                </a:lnTo>
                <a:lnTo>
                  <a:pt x="112095" y="231642"/>
                </a:lnTo>
                <a:lnTo>
                  <a:pt x="74261" y="223570"/>
                </a:lnTo>
                <a:lnTo>
                  <a:pt x="44061" y="190377"/>
                </a:lnTo>
                <a:lnTo>
                  <a:pt x="35178" y="145808"/>
                </a:lnTo>
                <a:lnTo>
                  <a:pt x="219582" y="145808"/>
                </a:lnTo>
                <a:lnTo>
                  <a:pt x="219582" y="114769"/>
                </a:lnTo>
                <a:lnTo>
                  <a:pt x="35432" y="114769"/>
                </a:lnTo>
                <a:lnTo>
                  <a:pt x="36194" y="105754"/>
                </a:lnTo>
                <a:lnTo>
                  <a:pt x="45862" y="68143"/>
                </a:lnTo>
                <a:lnTo>
                  <a:pt x="75310" y="37795"/>
                </a:lnTo>
                <a:lnTo>
                  <a:pt x="117363" y="31216"/>
                </a:lnTo>
                <a:lnTo>
                  <a:pt x="127888" y="31064"/>
                </a:lnTo>
                <a:lnTo>
                  <a:pt x="219582" y="31064"/>
                </a:lnTo>
                <a:lnTo>
                  <a:pt x="2195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82935" y="5065342"/>
            <a:ext cx="139700" cy="304800"/>
          </a:xfrm>
          <a:custGeom>
            <a:avLst/>
            <a:gdLst/>
            <a:ahLst/>
            <a:cxnLst/>
            <a:rect l="l" t="t" r="r" b="b"/>
            <a:pathLst>
              <a:path w="139700" h="304800">
                <a:moveTo>
                  <a:pt x="139573" y="0"/>
                </a:moveTo>
                <a:lnTo>
                  <a:pt x="0" y="0"/>
                </a:lnTo>
                <a:lnTo>
                  <a:pt x="0" y="10922"/>
                </a:lnTo>
                <a:lnTo>
                  <a:pt x="6857" y="12827"/>
                </a:lnTo>
                <a:lnTo>
                  <a:pt x="11683" y="14605"/>
                </a:lnTo>
                <a:lnTo>
                  <a:pt x="14605" y="16129"/>
                </a:lnTo>
                <a:lnTo>
                  <a:pt x="17399" y="17653"/>
                </a:lnTo>
                <a:lnTo>
                  <a:pt x="19684" y="19812"/>
                </a:lnTo>
                <a:lnTo>
                  <a:pt x="21336" y="22352"/>
                </a:lnTo>
                <a:lnTo>
                  <a:pt x="23113" y="25019"/>
                </a:lnTo>
                <a:lnTo>
                  <a:pt x="24256" y="28575"/>
                </a:lnTo>
                <a:lnTo>
                  <a:pt x="25781" y="37973"/>
                </a:lnTo>
                <a:lnTo>
                  <a:pt x="26162" y="45466"/>
                </a:lnTo>
                <a:lnTo>
                  <a:pt x="26162" y="259867"/>
                </a:lnTo>
                <a:lnTo>
                  <a:pt x="18542" y="285800"/>
                </a:lnTo>
                <a:lnTo>
                  <a:pt x="15493" y="288696"/>
                </a:lnTo>
                <a:lnTo>
                  <a:pt x="9270" y="291338"/>
                </a:lnTo>
                <a:lnTo>
                  <a:pt x="0" y="293725"/>
                </a:lnTo>
                <a:lnTo>
                  <a:pt x="0" y="304660"/>
                </a:lnTo>
                <a:lnTo>
                  <a:pt x="139573" y="304660"/>
                </a:lnTo>
                <a:lnTo>
                  <a:pt x="139573" y="293725"/>
                </a:lnTo>
                <a:lnTo>
                  <a:pt x="131063" y="291490"/>
                </a:lnTo>
                <a:lnTo>
                  <a:pt x="125221" y="289039"/>
                </a:lnTo>
                <a:lnTo>
                  <a:pt x="121793" y="286359"/>
                </a:lnTo>
                <a:lnTo>
                  <a:pt x="120134" y="285013"/>
                </a:lnTo>
                <a:lnTo>
                  <a:pt x="50926" y="285013"/>
                </a:lnTo>
                <a:lnTo>
                  <a:pt x="50926" y="19558"/>
                </a:lnTo>
                <a:lnTo>
                  <a:pt x="119563" y="19558"/>
                </a:lnTo>
                <a:lnTo>
                  <a:pt x="122681" y="17399"/>
                </a:lnTo>
                <a:lnTo>
                  <a:pt x="126111" y="14986"/>
                </a:lnTo>
                <a:lnTo>
                  <a:pt x="131699" y="12827"/>
                </a:lnTo>
                <a:lnTo>
                  <a:pt x="139573" y="10922"/>
                </a:lnTo>
                <a:lnTo>
                  <a:pt x="139573" y="0"/>
                </a:lnTo>
                <a:close/>
              </a:path>
              <a:path w="139700" h="304800">
                <a:moveTo>
                  <a:pt x="119563" y="19558"/>
                </a:moveTo>
                <a:lnTo>
                  <a:pt x="88518" y="19558"/>
                </a:lnTo>
                <a:lnTo>
                  <a:pt x="88518" y="285013"/>
                </a:lnTo>
                <a:lnTo>
                  <a:pt x="120134" y="285013"/>
                </a:lnTo>
                <a:lnTo>
                  <a:pt x="118490" y="283679"/>
                </a:lnTo>
                <a:lnTo>
                  <a:pt x="116205" y="279768"/>
                </a:lnTo>
                <a:lnTo>
                  <a:pt x="113411" y="55753"/>
                </a:lnTo>
                <a:lnTo>
                  <a:pt x="113551" y="46610"/>
                </a:lnTo>
                <a:lnTo>
                  <a:pt x="119380" y="19685"/>
                </a:lnTo>
                <a:lnTo>
                  <a:pt x="119563" y="19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39069" y="4956123"/>
            <a:ext cx="25400" cy="303530"/>
          </a:xfrm>
          <a:custGeom>
            <a:avLst/>
            <a:gdLst/>
            <a:ahLst/>
            <a:cxnLst/>
            <a:rect l="l" t="t" r="r" b="b"/>
            <a:pathLst>
              <a:path w="25400" h="303529">
                <a:moveTo>
                  <a:pt x="25146" y="0"/>
                </a:moveTo>
                <a:lnTo>
                  <a:pt x="0" y="0"/>
                </a:lnTo>
                <a:lnTo>
                  <a:pt x="0" y="302907"/>
                </a:lnTo>
                <a:lnTo>
                  <a:pt x="25146" y="302907"/>
                </a:lnTo>
                <a:lnTo>
                  <a:pt x="251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3396169" y="4956123"/>
            <a:ext cx="285115" cy="303530"/>
            <a:chOff x="2735326" y="5425059"/>
            <a:chExt cx="285115" cy="303530"/>
          </a:xfrm>
        </p:grpSpPr>
        <p:sp>
          <p:nvSpPr>
            <p:cNvPr id="21" name="object 21"/>
            <p:cNvSpPr/>
            <p:nvPr/>
          </p:nvSpPr>
          <p:spPr>
            <a:xfrm>
              <a:off x="2735326" y="5425059"/>
              <a:ext cx="25400" cy="303530"/>
            </a:xfrm>
            <a:custGeom>
              <a:avLst/>
              <a:gdLst/>
              <a:ahLst/>
              <a:cxnLst/>
              <a:rect l="l" t="t" r="r" b="b"/>
              <a:pathLst>
                <a:path w="25400" h="303529">
                  <a:moveTo>
                    <a:pt x="25146" y="0"/>
                  </a:moveTo>
                  <a:lnTo>
                    <a:pt x="0" y="0"/>
                  </a:lnTo>
                  <a:lnTo>
                    <a:pt x="0" y="302907"/>
                  </a:lnTo>
                  <a:lnTo>
                    <a:pt x="25146" y="302907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9969" y="5442712"/>
              <a:ext cx="220344" cy="227380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BFCE6E0-8AE5-2C93-4261-309A1A0E0E49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“Shallow” Encoding</a:t>
            </a:r>
            <a:endParaRPr lang="en-HK" sz="4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CC56A2-35FD-7FA4-4DD5-12B2ACC4A9B5}"/>
              </a:ext>
            </a:extLst>
          </p:cNvPr>
          <p:cNvSpPr txBox="1"/>
          <p:nvPr/>
        </p:nvSpPr>
        <p:spPr>
          <a:xfrm>
            <a:off x="2681413" y="3429000"/>
            <a:ext cx="4572000" cy="2216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55420" marR="17780">
              <a:lnSpc>
                <a:spcPct val="102299"/>
              </a:lnSpc>
            </a:pPr>
            <a:r>
              <a:rPr lang="en-US" sz="1800" spc="-55">
                <a:solidFill>
                  <a:srgbClr val="C00000"/>
                </a:solidFill>
                <a:latin typeface="Tahoma"/>
                <a:cs typeface="Tahoma"/>
              </a:rPr>
              <a:t>Matrix,</a:t>
            </a:r>
            <a:r>
              <a:rPr lang="en-US" sz="1800" spc="-5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US" sz="1800">
                <a:solidFill>
                  <a:srgbClr val="C00000"/>
                </a:solidFill>
                <a:latin typeface="Tahoma"/>
                <a:cs typeface="Tahoma"/>
              </a:rPr>
              <a:t>each</a:t>
            </a:r>
            <a:r>
              <a:rPr lang="en-US" sz="1800" spc="25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US" sz="1800" spc="-10">
                <a:solidFill>
                  <a:srgbClr val="C00000"/>
                </a:solidFill>
                <a:latin typeface="Tahoma"/>
                <a:cs typeface="Tahoma"/>
              </a:rPr>
              <a:t>column</a:t>
            </a:r>
            <a:r>
              <a:rPr lang="en-US" sz="1800" spc="-12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US" sz="1800">
                <a:solidFill>
                  <a:srgbClr val="C00000"/>
                </a:solidFill>
                <a:latin typeface="Tahoma"/>
                <a:cs typeface="Tahoma"/>
              </a:rPr>
              <a:t>is</a:t>
            </a:r>
            <a:r>
              <a:rPr lang="en-US" sz="1800" spc="-10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US" sz="1800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lang="en-US" sz="1800" spc="-105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US" sz="1800" spc="-20">
                <a:solidFill>
                  <a:srgbClr val="C00000"/>
                </a:solidFill>
                <a:latin typeface="Tahoma"/>
                <a:cs typeface="Tahoma"/>
              </a:rPr>
              <a:t>node </a:t>
            </a:r>
            <a:r>
              <a:rPr lang="en-US" sz="1800">
                <a:solidFill>
                  <a:srgbClr val="C00000"/>
                </a:solidFill>
                <a:latin typeface="Tahoma"/>
                <a:cs typeface="Tahoma"/>
              </a:rPr>
              <a:t>embedding</a:t>
            </a:r>
            <a:r>
              <a:rPr lang="en-US" sz="1800" spc="-35">
                <a:solidFill>
                  <a:srgbClr val="C00000"/>
                </a:solidFill>
                <a:latin typeface="Tahoma"/>
                <a:cs typeface="Tahoma"/>
              </a:rPr>
              <a:t> [what</a:t>
            </a:r>
            <a:r>
              <a:rPr lang="en-US" sz="1800" spc="-305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US" sz="1800" spc="-35">
                <a:solidFill>
                  <a:srgbClr val="C00000"/>
                </a:solidFill>
                <a:latin typeface="Tahoma"/>
                <a:cs typeface="Tahoma"/>
              </a:rPr>
              <a:t>we</a:t>
            </a:r>
            <a:r>
              <a:rPr lang="en-US" sz="1800" spc="-18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US" sz="1800">
                <a:solidFill>
                  <a:srgbClr val="C00000"/>
                </a:solidFill>
                <a:latin typeface="Tahoma"/>
                <a:cs typeface="Tahoma"/>
              </a:rPr>
              <a:t>learn</a:t>
            </a:r>
            <a:r>
              <a:rPr lang="en-US" sz="1800" spc="-275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lang="en-US" sz="1800" spc="-320">
                <a:solidFill>
                  <a:srgbClr val="C00000"/>
                </a:solidFill>
                <a:latin typeface="Tahoma"/>
                <a:cs typeface="Tahoma"/>
              </a:rPr>
              <a:t>/ </a:t>
            </a:r>
            <a:r>
              <a:rPr lang="en-US" sz="1800" spc="-10">
                <a:solidFill>
                  <a:srgbClr val="C00000"/>
                </a:solidFill>
                <a:latin typeface="Tahoma"/>
                <a:cs typeface="Tahoma"/>
              </a:rPr>
              <a:t>optimize]</a:t>
            </a:r>
            <a:endParaRPr lang="en-US" sz="1800">
              <a:latin typeface="Tahoma"/>
              <a:cs typeface="Tahoma"/>
            </a:endParaRPr>
          </a:p>
          <a:p>
            <a:pPr marL="1455420" marR="543560">
              <a:lnSpc>
                <a:spcPct val="98500"/>
              </a:lnSpc>
              <a:spcBef>
                <a:spcPts val="1385"/>
              </a:spcBef>
            </a:pPr>
            <a:br>
              <a:rPr lang="en-US" sz="1800" spc="-45">
                <a:solidFill>
                  <a:srgbClr val="0000FF"/>
                </a:solidFill>
                <a:latin typeface="Tahoma"/>
                <a:cs typeface="Tahoma"/>
              </a:rPr>
            </a:br>
            <a:r>
              <a:rPr lang="en-US" sz="1800" spc="-45">
                <a:solidFill>
                  <a:srgbClr val="0000FF"/>
                </a:solidFill>
                <a:latin typeface="Tahoma"/>
                <a:cs typeface="Tahoma"/>
              </a:rPr>
              <a:t>Indicator</a:t>
            </a:r>
            <a:r>
              <a:rPr lang="en-US" sz="1800" spc="-14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1800" spc="-90">
                <a:solidFill>
                  <a:srgbClr val="0000FF"/>
                </a:solidFill>
                <a:latin typeface="Tahoma"/>
                <a:cs typeface="Tahoma"/>
              </a:rPr>
              <a:t>vector,</a:t>
            </a:r>
            <a:r>
              <a:rPr lang="en-US" sz="1800" spc="-13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1800" spc="-60">
                <a:solidFill>
                  <a:srgbClr val="0000FF"/>
                </a:solidFill>
                <a:latin typeface="Tahoma"/>
                <a:cs typeface="Tahoma"/>
              </a:rPr>
              <a:t>all</a:t>
            </a:r>
            <a:r>
              <a:rPr lang="en-US" sz="1800" spc="-14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1800" spc="-10">
                <a:solidFill>
                  <a:srgbClr val="0000FF"/>
                </a:solidFill>
                <a:latin typeface="Tahoma"/>
                <a:cs typeface="Tahoma"/>
              </a:rPr>
              <a:t>zeroes </a:t>
            </a:r>
            <a:r>
              <a:rPr lang="en-US" sz="1800" spc="-20">
                <a:solidFill>
                  <a:srgbClr val="0000FF"/>
                </a:solidFill>
                <a:highlight>
                  <a:srgbClr val="FFFF00"/>
                </a:highlight>
                <a:latin typeface="Tahoma"/>
                <a:cs typeface="Tahoma"/>
              </a:rPr>
              <a:t>except</a:t>
            </a:r>
            <a:r>
              <a:rPr lang="en-US" sz="1800" spc="-280">
                <a:solidFill>
                  <a:srgbClr val="0000FF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lang="en-US" sz="1800">
                <a:solidFill>
                  <a:srgbClr val="0000FF"/>
                </a:solidFill>
                <a:highlight>
                  <a:srgbClr val="FFFF00"/>
                </a:highlight>
                <a:latin typeface="Tahoma"/>
                <a:cs typeface="Tahoma"/>
              </a:rPr>
              <a:t>a</a:t>
            </a:r>
            <a:r>
              <a:rPr lang="en-US" sz="1800" spc="-200">
                <a:solidFill>
                  <a:srgbClr val="0000FF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lang="en-US" sz="1800" spc="-10">
                <a:solidFill>
                  <a:srgbClr val="0000FF"/>
                </a:solidFill>
                <a:highlight>
                  <a:srgbClr val="FFFF00"/>
                </a:highlight>
                <a:latin typeface="Tahoma"/>
                <a:cs typeface="Tahoma"/>
              </a:rPr>
              <a:t>one</a:t>
            </a:r>
            <a:r>
              <a:rPr lang="en-US" sz="1800" spc="-105">
                <a:solidFill>
                  <a:srgbClr val="0000FF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lang="en-US" sz="1800" spc="-85">
                <a:solidFill>
                  <a:srgbClr val="0000FF"/>
                </a:solidFill>
                <a:highlight>
                  <a:srgbClr val="FFFF00"/>
                </a:highlight>
                <a:latin typeface="Tahoma"/>
                <a:cs typeface="Tahoma"/>
              </a:rPr>
              <a:t>in</a:t>
            </a:r>
            <a:r>
              <a:rPr lang="en-US" sz="1800" spc="-190">
                <a:solidFill>
                  <a:srgbClr val="0000FF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lang="en-US" sz="1800" spc="-10">
                <a:solidFill>
                  <a:srgbClr val="0000FF"/>
                </a:solidFill>
                <a:highlight>
                  <a:srgbClr val="FFFF00"/>
                </a:highlight>
                <a:latin typeface="Tahoma"/>
                <a:cs typeface="Tahoma"/>
              </a:rPr>
              <a:t>column </a:t>
            </a:r>
            <a:r>
              <a:rPr lang="en-US" sz="1800" spc="-50">
                <a:solidFill>
                  <a:srgbClr val="0000FF"/>
                </a:solidFill>
                <a:latin typeface="Tahoma"/>
                <a:cs typeface="Tahoma"/>
              </a:rPr>
              <a:t>indicating</a:t>
            </a:r>
            <a:r>
              <a:rPr lang="en-US" sz="1800" spc="-21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1800" spc="-25">
                <a:solidFill>
                  <a:srgbClr val="0000FF"/>
                </a:solidFill>
                <a:latin typeface="Tahoma"/>
                <a:cs typeface="Tahoma"/>
              </a:rPr>
              <a:t>node</a:t>
            </a:r>
            <a:r>
              <a:rPr lang="en-US" sz="1800" spc="-14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1800" i="1" spc="-370">
                <a:solidFill>
                  <a:srgbClr val="0000FF"/>
                </a:solidFill>
                <a:latin typeface="Verdana"/>
                <a:cs typeface="Verdana"/>
              </a:rPr>
              <a:t>v</a:t>
            </a:r>
            <a:endParaRPr lang="en-US" sz="1800">
              <a:latin typeface="Verdana"/>
              <a:cs typeface="Verdana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91F5DB53-A307-0275-E23E-B72F2CCD3F58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13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6300" y="1348975"/>
            <a:ext cx="7579042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lang="en-US" sz="3200">
                <a:latin typeface="Calibri"/>
                <a:cs typeface="Calibri"/>
              </a:rPr>
              <a:t>Simplest</a:t>
            </a:r>
            <a:r>
              <a:rPr lang="en-US" sz="3200" spc="-150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encoding</a:t>
            </a:r>
            <a:r>
              <a:rPr lang="en-US" sz="3200" spc="-135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approach:</a:t>
            </a:r>
            <a:r>
              <a:rPr lang="en-US" sz="3200" spc="-180">
                <a:latin typeface="Calibri"/>
                <a:cs typeface="Calibri"/>
              </a:rPr>
              <a:t> </a:t>
            </a:r>
            <a:br>
              <a:rPr lang="en-US" sz="3200" spc="-180">
                <a:latin typeface="Calibri"/>
                <a:cs typeface="Calibri"/>
              </a:rPr>
            </a:br>
            <a:r>
              <a:rPr lang="en-US" sz="3200">
                <a:solidFill>
                  <a:srgbClr val="C00000"/>
                </a:solidFill>
                <a:latin typeface="Calibri"/>
                <a:cs typeface="Calibri"/>
              </a:rPr>
              <a:t>Encoder</a:t>
            </a:r>
            <a:r>
              <a:rPr lang="en-US" sz="3200" spc="-6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320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lang="en-US" sz="3200" spc="-5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3200">
                <a:solidFill>
                  <a:srgbClr val="C00000"/>
                </a:solidFill>
                <a:latin typeface="Calibri"/>
                <a:cs typeface="Calibri"/>
              </a:rPr>
              <a:t>just</a:t>
            </a:r>
            <a:r>
              <a:rPr lang="en-US" sz="3200" spc="-11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3200" spc="-25">
                <a:solidFill>
                  <a:srgbClr val="C00000"/>
                </a:solidFill>
                <a:latin typeface="Calibri"/>
                <a:cs typeface="Calibri"/>
              </a:rPr>
              <a:t>an </a:t>
            </a:r>
            <a:r>
              <a:rPr lang="en-US" sz="3200" spc="-10">
                <a:solidFill>
                  <a:srgbClr val="C00000"/>
                </a:solidFill>
                <a:latin typeface="Calibri"/>
                <a:cs typeface="Calibri"/>
              </a:rPr>
              <a:t>embedding-lookup</a:t>
            </a:r>
            <a:endParaRPr lang="en-US"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68678" y="3412890"/>
            <a:ext cx="4267835" cy="2096135"/>
            <a:chOff x="2152523" y="3371722"/>
            <a:chExt cx="4267835" cy="2096135"/>
          </a:xfrm>
        </p:grpSpPr>
        <p:sp>
          <p:nvSpPr>
            <p:cNvPr id="5" name="object 5"/>
            <p:cNvSpPr/>
            <p:nvPr/>
          </p:nvSpPr>
          <p:spPr>
            <a:xfrm>
              <a:off x="2152523" y="3371722"/>
              <a:ext cx="4267835" cy="2096135"/>
            </a:xfrm>
            <a:custGeom>
              <a:avLst/>
              <a:gdLst/>
              <a:ahLst/>
              <a:cxnLst/>
              <a:rect l="l" t="t" r="r" b="b"/>
              <a:pathLst>
                <a:path w="4267835" h="2096135">
                  <a:moveTo>
                    <a:pt x="4243451" y="0"/>
                  </a:moveTo>
                  <a:lnTo>
                    <a:pt x="23875" y="0"/>
                  </a:lnTo>
                  <a:lnTo>
                    <a:pt x="14573" y="1873"/>
                  </a:lnTo>
                  <a:lnTo>
                    <a:pt x="6985" y="6984"/>
                  </a:lnTo>
                  <a:lnTo>
                    <a:pt x="1873" y="14573"/>
                  </a:lnTo>
                  <a:lnTo>
                    <a:pt x="0" y="23875"/>
                  </a:lnTo>
                  <a:lnTo>
                    <a:pt x="0" y="2071751"/>
                  </a:lnTo>
                  <a:lnTo>
                    <a:pt x="1873" y="2081127"/>
                  </a:lnTo>
                  <a:lnTo>
                    <a:pt x="6985" y="2088753"/>
                  </a:lnTo>
                  <a:lnTo>
                    <a:pt x="14573" y="2093878"/>
                  </a:lnTo>
                  <a:lnTo>
                    <a:pt x="23875" y="2095753"/>
                  </a:lnTo>
                  <a:lnTo>
                    <a:pt x="4243451" y="2095753"/>
                  </a:lnTo>
                  <a:lnTo>
                    <a:pt x="4252827" y="2093878"/>
                  </a:lnTo>
                  <a:lnTo>
                    <a:pt x="4260453" y="2088753"/>
                  </a:lnTo>
                  <a:lnTo>
                    <a:pt x="4265578" y="2081127"/>
                  </a:lnTo>
                  <a:lnTo>
                    <a:pt x="4267454" y="2071751"/>
                  </a:lnTo>
                  <a:lnTo>
                    <a:pt x="4267454" y="2067052"/>
                  </a:lnTo>
                  <a:lnTo>
                    <a:pt x="28701" y="2067052"/>
                  </a:lnTo>
                  <a:lnTo>
                    <a:pt x="28701" y="28701"/>
                  </a:lnTo>
                  <a:lnTo>
                    <a:pt x="4267454" y="28701"/>
                  </a:lnTo>
                  <a:lnTo>
                    <a:pt x="4267454" y="23875"/>
                  </a:lnTo>
                  <a:lnTo>
                    <a:pt x="4265578" y="14573"/>
                  </a:lnTo>
                  <a:lnTo>
                    <a:pt x="4260453" y="6984"/>
                  </a:lnTo>
                  <a:lnTo>
                    <a:pt x="4252827" y="1873"/>
                  </a:lnTo>
                  <a:lnTo>
                    <a:pt x="4243451" y="0"/>
                  </a:lnTo>
                  <a:close/>
                </a:path>
                <a:path w="4267835" h="2096135">
                  <a:moveTo>
                    <a:pt x="4267454" y="28701"/>
                  </a:moveTo>
                  <a:lnTo>
                    <a:pt x="4238752" y="28701"/>
                  </a:lnTo>
                  <a:lnTo>
                    <a:pt x="4238752" y="2067052"/>
                  </a:lnTo>
                  <a:lnTo>
                    <a:pt x="4267454" y="2067052"/>
                  </a:lnTo>
                  <a:lnTo>
                    <a:pt x="4267454" y="28701"/>
                  </a:lnTo>
                  <a:close/>
                </a:path>
                <a:path w="4267835" h="2096135">
                  <a:moveTo>
                    <a:pt x="4229100" y="38353"/>
                  </a:moveTo>
                  <a:lnTo>
                    <a:pt x="38353" y="38353"/>
                  </a:lnTo>
                  <a:lnTo>
                    <a:pt x="38353" y="2057400"/>
                  </a:lnTo>
                  <a:lnTo>
                    <a:pt x="4229100" y="2057400"/>
                  </a:lnTo>
                  <a:lnTo>
                    <a:pt x="4229100" y="2047875"/>
                  </a:lnTo>
                  <a:lnTo>
                    <a:pt x="47878" y="2047875"/>
                  </a:lnTo>
                  <a:lnTo>
                    <a:pt x="47878" y="47878"/>
                  </a:lnTo>
                  <a:lnTo>
                    <a:pt x="4229100" y="47878"/>
                  </a:lnTo>
                  <a:lnTo>
                    <a:pt x="4229100" y="38353"/>
                  </a:lnTo>
                  <a:close/>
                </a:path>
                <a:path w="4267835" h="2096135">
                  <a:moveTo>
                    <a:pt x="4229100" y="47878"/>
                  </a:moveTo>
                  <a:lnTo>
                    <a:pt x="4219575" y="47878"/>
                  </a:lnTo>
                  <a:lnTo>
                    <a:pt x="4219575" y="2047875"/>
                  </a:lnTo>
                  <a:lnTo>
                    <a:pt x="4229100" y="2047875"/>
                  </a:lnTo>
                  <a:lnTo>
                    <a:pt x="4229100" y="47878"/>
                  </a:lnTo>
                  <a:close/>
                </a:path>
              </a:pathLst>
            </a:custGeom>
            <a:solidFill>
              <a:srgbClr val="AF7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47898" y="3390772"/>
              <a:ext cx="267335" cy="2077085"/>
            </a:xfrm>
            <a:custGeom>
              <a:avLst/>
              <a:gdLst/>
              <a:ahLst/>
              <a:cxnLst/>
              <a:rect l="l" t="t" r="r" b="b"/>
              <a:pathLst>
                <a:path w="267335" h="2077085">
                  <a:moveTo>
                    <a:pt x="28701" y="2015743"/>
                  </a:moveTo>
                  <a:lnTo>
                    <a:pt x="126" y="2018791"/>
                  </a:lnTo>
                  <a:lnTo>
                    <a:pt x="888" y="2026158"/>
                  </a:lnTo>
                  <a:lnTo>
                    <a:pt x="1015" y="2027682"/>
                  </a:lnTo>
                  <a:lnTo>
                    <a:pt x="1269" y="2029205"/>
                  </a:lnTo>
                  <a:lnTo>
                    <a:pt x="1777" y="2030602"/>
                  </a:lnTo>
                  <a:lnTo>
                    <a:pt x="3810" y="2037461"/>
                  </a:lnTo>
                  <a:lnTo>
                    <a:pt x="4317" y="2039112"/>
                  </a:lnTo>
                  <a:lnTo>
                    <a:pt x="4952" y="2040636"/>
                  </a:lnTo>
                  <a:lnTo>
                    <a:pt x="6857" y="2043938"/>
                  </a:lnTo>
                  <a:lnTo>
                    <a:pt x="32003" y="2030095"/>
                  </a:lnTo>
                  <a:lnTo>
                    <a:pt x="31241" y="2028570"/>
                  </a:lnTo>
                  <a:lnTo>
                    <a:pt x="29463" y="2022602"/>
                  </a:lnTo>
                  <a:lnTo>
                    <a:pt x="28758" y="2016252"/>
                  </a:lnTo>
                  <a:lnTo>
                    <a:pt x="28701" y="2015743"/>
                  </a:lnTo>
                  <a:close/>
                </a:path>
                <a:path w="267335" h="2077085">
                  <a:moveTo>
                    <a:pt x="28701" y="1968245"/>
                  </a:moveTo>
                  <a:lnTo>
                    <a:pt x="0" y="1968245"/>
                  </a:lnTo>
                  <a:lnTo>
                    <a:pt x="0" y="2016252"/>
                  </a:lnTo>
                  <a:lnTo>
                    <a:pt x="23939" y="2016252"/>
                  </a:lnTo>
                  <a:lnTo>
                    <a:pt x="28701" y="2015743"/>
                  </a:lnTo>
                  <a:lnTo>
                    <a:pt x="28701" y="1968245"/>
                  </a:lnTo>
                  <a:close/>
                </a:path>
                <a:path w="267335" h="2077085">
                  <a:moveTo>
                    <a:pt x="28701" y="2015743"/>
                  </a:moveTo>
                  <a:lnTo>
                    <a:pt x="28701" y="2016252"/>
                  </a:lnTo>
                  <a:lnTo>
                    <a:pt x="28701" y="2015743"/>
                  </a:lnTo>
                  <a:close/>
                </a:path>
                <a:path w="267335" h="2077085">
                  <a:moveTo>
                    <a:pt x="47751" y="2013839"/>
                  </a:moveTo>
                  <a:lnTo>
                    <a:pt x="38465" y="2014829"/>
                  </a:lnTo>
                  <a:lnTo>
                    <a:pt x="38378" y="2016252"/>
                  </a:lnTo>
                  <a:lnTo>
                    <a:pt x="38862" y="2020696"/>
                  </a:lnTo>
                  <a:lnTo>
                    <a:pt x="40131" y="2024761"/>
                  </a:lnTo>
                  <a:lnTo>
                    <a:pt x="40386" y="2025395"/>
                  </a:lnTo>
                  <a:lnTo>
                    <a:pt x="49022" y="2021077"/>
                  </a:lnTo>
                  <a:lnTo>
                    <a:pt x="48387" y="2018791"/>
                  </a:lnTo>
                  <a:lnTo>
                    <a:pt x="48061" y="2016252"/>
                  </a:lnTo>
                  <a:lnTo>
                    <a:pt x="47878" y="2016252"/>
                  </a:lnTo>
                  <a:lnTo>
                    <a:pt x="47751" y="2013839"/>
                  </a:lnTo>
                  <a:close/>
                </a:path>
                <a:path w="267335" h="2077085">
                  <a:moveTo>
                    <a:pt x="38353" y="2016023"/>
                  </a:moveTo>
                  <a:lnTo>
                    <a:pt x="38353" y="2016252"/>
                  </a:lnTo>
                  <a:lnTo>
                    <a:pt x="38353" y="2016023"/>
                  </a:lnTo>
                  <a:close/>
                </a:path>
                <a:path w="267335" h="2077085">
                  <a:moveTo>
                    <a:pt x="47878" y="2014829"/>
                  </a:moveTo>
                  <a:lnTo>
                    <a:pt x="47878" y="2016252"/>
                  </a:lnTo>
                  <a:lnTo>
                    <a:pt x="48061" y="2016252"/>
                  </a:lnTo>
                  <a:lnTo>
                    <a:pt x="47878" y="2014829"/>
                  </a:lnTo>
                  <a:close/>
                </a:path>
                <a:path w="267335" h="2077085">
                  <a:moveTo>
                    <a:pt x="47878" y="1968245"/>
                  </a:moveTo>
                  <a:lnTo>
                    <a:pt x="38353" y="1968245"/>
                  </a:lnTo>
                  <a:lnTo>
                    <a:pt x="38353" y="2014841"/>
                  </a:lnTo>
                  <a:lnTo>
                    <a:pt x="47751" y="2013839"/>
                  </a:lnTo>
                  <a:lnTo>
                    <a:pt x="47878" y="1968245"/>
                  </a:lnTo>
                  <a:close/>
                </a:path>
                <a:path w="267335" h="2077085">
                  <a:moveTo>
                    <a:pt x="47878" y="2013839"/>
                  </a:moveTo>
                  <a:lnTo>
                    <a:pt x="47878" y="2014829"/>
                  </a:lnTo>
                  <a:lnTo>
                    <a:pt x="47878" y="2013839"/>
                  </a:lnTo>
                  <a:close/>
                </a:path>
                <a:path w="267335" h="2077085">
                  <a:moveTo>
                    <a:pt x="28701" y="1872233"/>
                  </a:moveTo>
                  <a:lnTo>
                    <a:pt x="0" y="1872233"/>
                  </a:lnTo>
                  <a:lnTo>
                    <a:pt x="0" y="1920239"/>
                  </a:lnTo>
                  <a:lnTo>
                    <a:pt x="28701" y="1920239"/>
                  </a:lnTo>
                  <a:lnTo>
                    <a:pt x="28701" y="1872233"/>
                  </a:lnTo>
                  <a:close/>
                </a:path>
                <a:path w="267335" h="2077085">
                  <a:moveTo>
                    <a:pt x="47878" y="1872233"/>
                  </a:moveTo>
                  <a:lnTo>
                    <a:pt x="38353" y="1872233"/>
                  </a:lnTo>
                  <a:lnTo>
                    <a:pt x="38353" y="1920239"/>
                  </a:lnTo>
                  <a:lnTo>
                    <a:pt x="47878" y="1920239"/>
                  </a:lnTo>
                  <a:lnTo>
                    <a:pt x="47878" y="1872233"/>
                  </a:lnTo>
                  <a:close/>
                </a:path>
                <a:path w="267335" h="2077085">
                  <a:moveTo>
                    <a:pt x="28701" y="1776221"/>
                  </a:moveTo>
                  <a:lnTo>
                    <a:pt x="0" y="1776221"/>
                  </a:lnTo>
                  <a:lnTo>
                    <a:pt x="0" y="1824227"/>
                  </a:lnTo>
                  <a:lnTo>
                    <a:pt x="28701" y="1824227"/>
                  </a:lnTo>
                  <a:lnTo>
                    <a:pt x="28701" y="1776221"/>
                  </a:lnTo>
                  <a:close/>
                </a:path>
                <a:path w="267335" h="2077085">
                  <a:moveTo>
                    <a:pt x="47878" y="1776221"/>
                  </a:moveTo>
                  <a:lnTo>
                    <a:pt x="38353" y="1776221"/>
                  </a:lnTo>
                  <a:lnTo>
                    <a:pt x="38353" y="1824227"/>
                  </a:lnTo>
                  <a:lnTo>
                    <a:pt x="47878" y="1824227"/>
                  </a:lnTo>
                  <a:lnTo>
                    <a:pt x="47878" y="1776221"/>
                  </a:lnTo>
                  <a:close/>
                </a:path>
                <a:path w="267335" h="2077085">
                  <a:moveTo>
                    <a:pt x="28701" y="1680337"/>
                  </a:moveTo>
                  <a:lnTo>
                    <a:pt x="0" y="1680337"/>
                  </a:lnTo>
                  <a:lnTo>
                    <a:pt x="0" y="1728343"/>
                  </a:lnTo>
                  <a:lnTo>
                    <a:pt x="28701" y="1728343"/>
                  </a:lnTo>
                  <a:lnTo>
                    <a:pt x="28701" y="1680337"/>
                  </a:lnTo>
                  <a:close/>
                </a:path>
                <a:path w="267335" h="2077085">
                  <a:moveTo>
                    <a:pt x="47878" y="1680337"/>
                  </a:moveTo>
                  <a:lnTo>
                    <a:pt x="38353" y="1680337"/>
                  </a:lnTo>
                  <a:lnTo>
                    <a:pt x="38353" y="1728343"/>
                  </a:lnTo>
                  <a:lnTo>
                    <a:pt x="47878" y="1728343"/>
                  </a:lnTo>
                  <a:lnTo>
                    <a:pt x="47878" y="1680337"/>
                  </a:lnTo>
                  <a:close/>
                </a:path>
                <a:path w="267335" h="2077085">
                  <a:moveTo>
                    <a:pt x="28701" y="1584325"/>
                  </a:moveTo>
                  <a:lnTo>
                    <a:pt x="0" y="1584325"/>
                  </a:lnTo>
                  <a:lnTo>
                    <a:pt x="0" y="1632331"/>
                  </a:lnTo>
                  <a:lnTo>
                    <a:pt x="28701" y="1632331"/>
                  </a:lnTo>
                  <a:lnTo>
                    <a:pt x="28701" y="1584325"/>
                  </a:lnTo>
                  <a:close/>
                </a:path>
                <a:path w="267335" h="2077085">
                  <a:moveTo>
                    <a:pt x="47878" y="1584325"/>
                  </a:moveTo>
                  <a:lnTo>
                    <a:pt x="38353" y="1584325"/>
                  </a:lnTo>
                  <a:lnTo>
                    <a:pt x="38353" y="1632331"/>
                  </a:lnTo>
                  <a:lnTo>
                    <a:pt x="47878" y="1632331"/>
                  </a:lnTo>
                  <a:lnTo>
                    <a:pt x="47878" y="1584325"/>
                  </a:lnTo>
                  <a:close/>
                </a:path>
                <a:path w="267335" h="2077085">
                  <a:moveTo>
                    <a:pt x="28701" y="1488313"/>
                  </a:moveTo>
                  <a:lnTo>
                    <a:pt x="0" y="1488313"/>
                  </a:lnTo>
                  <a:lnTo>
                    <a:pt x="0" y="1536319"/>
                  </a:lnTo>
                  <a:lnTo>
                    <a:pt x="28701" y="1536319"/>
                  </a:lnTo>
                  <a:lnTo>
                    <a:pt x="28701" y="1488313"/>
                  </a:lnTo>
                  <a:close/>
                </a:path>
                <a:path w="267335" h="2077085">
                  <a:moveTo>
                    <a:pt x="47878" y="1488313"/>
                  </a:moveTo>
                  <a:lnTo>
                    <a:pt x="38353" y="1488313"/>
                  </a:lnTo>
                  <a:lnTo>
                    <a:pt x="38353" y="1536319"/>
                  </a:lnTo>
                  <a:lnTo>
                    <a:pt x="47878" y="1536319"/>
                  </a:lnTo>
                  <a:lnTo>
                    <a:pt x="47878" y="1488313"/>
                  </a:lnTo>
                  <a:close/>
                </a:path>
                <a:path w="267335" h="2077085">
                  <a:moveTo>
                    <a:pt x="28701" y="1392301"/>
                  </a:moveTo>
                  <a:lnTo>
                    <a:pt x="0" y="1392301"/>
                  </a:lnTo>
                  <a:lnTo>
                    <a:pt x="0" y="1440307"/>
                  </a:lnTo>
                  <a:lnTo>
                    <a:pt x="28701" y="1440307"/>
                  </a:lnTo>
                  <a:lnTo>
                    <a:pt x="28701" y="1392301"/>
                  </a:lnTo>
                  <a:close/>
                </a:path>
                <a:path w="267335" h="2077085">
                  <a:moveTo>
                    <a:pt x="47878" y="1392301"/>
                  </a:moveTo>
                  <a:lnTo>
                    <a:pt x="38353" y="1392301"/>
                  </a:lnTo>
                  <a:lnTo>
                    <a:pt x="38353" y="1440307"/>
                  </a:lnTo>
                  <a:lnTo>
                    <a:pt x="47878" y="1440307"/>
                  </a:lnTo>
                  <a:lnTo>
                    <a:pt x="47878" y="1392301"/>
                  </a:lnTo>
                  <a:close/>
                </a:path>
                <a:path w="267335" h="2077085">
                  <a:moveTo>
                    <a:pt x="28701" y="1296289"/>
                  </a:moveTo>
                  <a:lnTo>
                    <a:pt x="0" y="1296289"/>
                  </a:lnTo>
                  <a:lnTo>
                    <a:pt x="0" y="1344295"/>
                  </a:lnTo>
                  <a:lnTo>
                    <a:pt x="28701" y="1344295"/>
                  </a:lnTo>
                  <a:lnTo>
                    <a:pt x="28701" y="1296289"/>
                  </a:lnTo>
                  <a:close/>
                </a:path>
                <a:path w="267335" h="2077085">
                  <a:moveTo>
                    <a:pt x="47878" y="1296289"/>
                  </a:moveTo>
                  <a:lnTo>
                    <a:pt x="38353" y="1296289"/>
                  </a:lnTo>
                  <a:lnTo>
                    <a:pt x="38353" y="1344295"/>
                  </a:lnTo>
                  <a:lnTo>
                    <a:pt x="47878" y="1344295"/>
                  </a:lnTo>
                  <a:lnTo>
                    <a:pt x="47878" y="1296289"/>
                  </a:lnTo>
                  <a:close/>
                </a:path>
                <a:path w="267335" h="2077085">
                  <a:moveTo>
                    <a:pt x="28701" y="1200277"/>
                  </a:moveTo>
                  <a:lnTo>
                    <a:pt x="0" y="1200277"/>
                  </a:lnTo>
                  <a:lnTo>
                    <a:pt x="0" y="1248283"/>
                  </a:lnTo>
                  <a:lnTo>
                    <a:pt x="28701" y="1248283"/>
                  </a:lnTo>
                  <a:lnTo>
                    <a:pt x="28701" y="1200277"/>
                  </a:lnTo>
                  <a:close/>
                </a:path>
                <a:path w="267335" h="2077085">
                  <a:moveTo>
                    <a:pt x="47878" y="1200277"/>
                  </a:moveTo>
                  <a:lnTo>
                    <a:pt x="38353" y="1200277"/>
                  </a:lnTo>
                  <a:lnTo>
                    <a:pt x="38353" y="1248283"/>
                  </a:lnTo>
                  <a:lnTo>
                    <a:pt x="47878" y="1248283"/>
                  </a:lnTo>
                  <a:lnTo>
                    <a:pt x="47878" y="1200277"/>
                  </a:lnTo>
                  <a:close/>
                </a:path>
                <a:path w="267335" h="2077085">
                  <a:moveTo>
                    <a:pt x="28701" y="1104264"/>
                  </a:moveTo>
                  <a:lnTo>
                    <a:pt x="0" y="1104264"/>
                  </a:lnTo>
                  <a:lnTo>
                    <a:pt x="0" y="1152270"/>
                  </a:lnTo>
                  <a:lnTo>
                    <a:pt x="28701" y="1152270"/>
                  </a:lnTo>
                  <a:lnTo>
                    <a:pt x="28701" y="1104264"/>
                  </a:lnTo>
                  <a:close/>
                </a:path>
                <a:path w="267335" h="2077085">
                  <a:moveTo>
                    <a:pt x="47878" y="1104264"/>
                  </a:moveTo>
                  <a:lnTo>
                    <a:pt x="38353" y="1104264"/>
                  </a:lnTo>
                  <a:lnTo>
                    <a:pt x="38353" y="1152270"/>
                  </a:lnTo>
                  <a:lnTo>
                    <a:pt x="47878" y="1152270"/>
                  </a:lnTo>
                  <a:lnTo>
                    <a:pt x="47878" y="1104264"/>
                  </a:lnTo>
                  <a:close/>
                </a:path>
                <a:path w="267335" h="2077085">
                  <a:moveTo>
                    <a:pt x="28701" y="1008252"/>
                  </a:moveTo>
                  <a:lnTo>
                    <a:pt x="0" y="1008252"/>
                  </a:lnTo>
                  <a:lnTo>
                    <a:pt x="0" y="1056258"/>
                  </a:lnTo>
                  <a:lnTo>
                    <a:pt x="28701" y="1056258"/>
                  </a:lnTo>
                  <a:lnTo>
                    <a:pt x="28701" y="1008252"/>
                  </a:lnTo>
                  <a:close/>
                </a:path>
                <a:path w="267335" h="2077085">
                  <a:moveTo>
                    <a:pt x="47878" y="1008252"/>
                  </a:moveTo>
                  <a:lnTo>
                    <a:pt x="38353" y="1008252"/>
                  </a:lnTo>
                  <a:lnTo>
                    <a:pt x="38353" y="1056258"/>
                  </a:lnTo>
                  <a:lnTo>
                    <a:pt x="47878" y="1056258"/>
                  </a:lnTo>
                  <a:lnTo>
                    <a:pt x="47878" y="1008252"/>
                  </a:lnTo>
                  <a:close/>
                </a:path>
                <a:path w="267335" h="2077085">
                  <a:moveTo>
                    <a:pt x="28701" y="912240"/>
                  </a:moveTo>
                  <a:lnTo>
                    <a:pt x="0" y="912240"/>
                  </a:lnTo>
                  <a:lnTo>
                    <a:pt x="0" y="960246"/>
                  </a:lnTo>
                  <a:lnTo>
                    <a:pt x="28701" y="960246"/>
                  </a:lnTo>
                  <a:lnTo>
                    <a:pt x="28701" y="912240"/>
                  </a:lnTo>
                  <a:close/>
                </a:path>
                <a:path w="267335" h="2077085">
                  <a:moveTo>
                    <a:pt x="47878" y="912240"/>
                  </a:moveTo>
                  <a:lnTo>
                    <a:pt x="38353" y="912240"/>
                  </a:lnTo>
                  <a:lnTo>
                    <a:pt x="38353" y="960246"/>
                  </a:lnTo>
                  <a:lnTo>
                    <a:pt x="47878" y="960246"/>
                  </a:lnTo>
                  <a:lnTo>
                    <a:pt x="47878" y="912240"/>
                  </a:lnTo>
                  <a:close/>
                </a:path>
                <a:path w="267335" h="2077085">
                  <a:moveTo>
                    <a:pt x="28701" y="816228"/>
                  </a:moveTo>
                  <a:lnTo>
                    <a:pt x="0" y="816228"/>
                  </a:lnTo>
                  <a:lnTo>
                    <a:pt x="0" y="864234"/>
                  </a:lnTo>
                  <a:lnTo>
                    <a:pt x="28701" y="864234"/>
                  </a:lnTo>
                  <a:lnTo>
                    <a:pt x="28701" y="816228"/>
                  </a:lnTo>
                  <a:close/>
                </a:path>
                <a:path w="267335" h="2077085">
                  <a:moveTo>
                    <a:pt x="47878" y="816228"/>
                  </a:moveTo>
                  <a:lnTo>
                    <a:pt x="38353" y="816228"/>
                  </a:lnTo>
                  <a:lnTo>
                    <a:pt x="38353" y="864234"/>
                  </a:lnTo>
                  <a:lnTo>
                    <a:pt x="47878" y="864234"/>
                  </a:lnTo>
                  <a:lnTo>
                    <a:pt x="47878" y="816228"/>
                  </a:lnTo>
                  <a:close/>
                </a:path>
                <a:path w="267335" h="2077085">
                  <a:moveTo>
                    <a:pt x="28701" y="720344"/>
                  </a:moveTo>
                  <a:lnTo>
                    <a:pt x="0" y="720344"/>
                  </a:lnTo>
                  <a:lnTo>
                    <a:pt x="0" y="768222"/>
                  </a:lnTo>
                  <a:lnTo>
                    <a:pt x="28701" y="768222"/>
                  </a:lnTo>
                  <a:lnTo>
                    <a:pt x="28701" y="720344"/>
                  </a:lnTo>
                  <a:close/>
                </a:path>
                <a:path w="267335" h="2077085">
                  <a:moveTo>
                    <a:pt x="47878" y="720344"/>
                  </a:moveTo>
                  <a:lnTo>
                    <a:pt x="38353" y="720344"/>
                  </a:lnTo>
                  <a:lnTo>
                    <a:pt x="38353" y="768222"/>
                  </a:lnTo>
                  <a:lnTo>
                    <a:pt x="47878" y="768222"/>
                  </a:lnTo>
                  <a:lnTo>
                    <a:pt x="47878" y="720344"/>
                  </a:lnTo>
                  <a:close/>
                </a:path>
                <a:path w="267335" h="2077085">
                  <a:moveTo>
                    <a:pt x="28701" y="624332"/>
                  </a:moveTo>
                  <a:lnTo>
                    <a:pt x="0" y="624332"/>
                  </a:lnTo>
                  <a:lnTo>
                    <a:pt x="0" y="672338"/>
                  </a:lnTo>
                  <a:lnTo>
                    <a:pt x="28701" y="672338"/>
                  </a:lnTo>
                  <a:lnTo>
                    <a:pt x="28701" y="624332"/>
                  </a:lnTo>
                  <a:close/>
                </a:path>
                <a:path w="267335" h="2077085">
                  <a:moveTo>
                    <a:pt x="47878" y="624332"/>
                  </a:moveTo>
                  <a:lnTo>
                    <a:pt x="38353" y="624332"/>
                  </a:lnTo>
                  <a:lnTo>
                    <a:pt x="38353" y="672338"/>
                  </a:lnTo>
                  <a:lnTo>
                    <a:pt x="47878" y="672338"/>
                  </a:lnTo>
                  <a:lnTo>
                    <a:pt x="47878" y="624332"/>
                  </a:lnTo>
                  <a:close/>
                </a:path>
                <a:path w="267335" h="2077085">
                  <a:moveTo>
                    <a:pt x="28701" y="528319"/>
                  </a:moveTo>
                  <a:lnTo>
                    <a:pt x="0" y="528319"/>
                  </a:lnTo>
                  <a:lnTo>
                    <a:pt x="0" y="576326"/>
                  </a:lnTo>
                  <a:lnTo>
                    <a:pt x="28701" y="576326"/>
                  </a:lnTo>
                  <a:lnTo>
                    <a:pt x="28701" y="528319"/>
                  </a:lnTo>
                  <a:close/>
                </a:path>
                <a:path w="267335" h="2077085">
                  <a:moveTo>
                    <a:pt x="47878" y="528319"/>
                  </a:moveTo>
                  <a:lnTo>
                    <a:pt x="38353" y="528319"/>
                  </a:lnTo>
                  <a:lnTo>
                    <a:pt x="38353" y="576326"/>
                  </a:lnTo>
                  <a:lnTo>
                    <a:pt x="47878" y="576326"/>
                  </a:lnTo>
                  <a:lnTo>
                    <a:pt x="47878" y="528319"/>
                  </a:lnTo>
                  <a:close/>
                </a:path>
                <a:path w="267335" h="2077085">
                  <a:moveTo>
                    <a:pt x="28701" y="432307"/>
                  </a:moveTo>
                  <a:lnTo>
                    <a:pt x="0" y="432307"/>
                  </a:lnTo>
                  <a:lnTo>
                    <a:pt x="0" y="480313"/>
                  </a:lnTo>
                  <a:lnTo>
                    <a:pt x="28701" y="480313"/>
                  </a:lnTo>
                  <a:lnTo>
                    <a:pt x="28701" y="432307"/>
                  </a:lnTo>
                  <a:close/>
                </a:path>
                <a:path w="267335" h="2077085">
                  <a:moveTo>
                    <a:pt x="47878" y="432307"/>
                  </a:moveTo>
                  <a:lnTo>
                    <a:pt x="38353" y="432307"/>
                  </a:lnTo>
                  <a:lnTo>
                    <a:pt x="38353" y="480313"/>
                  </a:lnTo>
                  <a:lnTo>
                    <a:pt x="47878" y="480313"/>
                  </a:lnTo>
                  <a:lnTo>
                    <a:pt x="47878" y="432307"/>
                  </a:lnTo>
                  <a:close/>
                </a:path>
                <a:path w="267335" h="2077085">
                  <a:moveTo>
                    <a:pt x="28701" y="336295"/>
                  </a:moveTo>
                  <a:lnTo>
                    <a:pt x="0" y="336295"/>
                  </a:lnTo>
                  <a:lnTo>
                    <a:pt x="0" y="384301"/>
                  </a:lnTo>
                  <a:lnTo>
                    <a:pt x="28701" y="384301"/>
                  </a:lnTo>
                  <a:lnTo>
                    <a:pt x="28701" y="336295"/>
                  </a:lnTo>
                  <a:close/>
                </a:path>
                <a:path w="267335" h="2077085">
                  <a:moveTo>
                    <a:pt x="47878" y="336295"/>
                  </a:moveTo>
                  <a:lnTo>
                    <a:pt x="38353" y="336295"/>
                  </a:lnTo>
                  <a:lnTo>
                    <a:pt x="38353" y="384301"/>
                  </a:lnTo>
                  <a:lnTo>
                    <a:pt x="47878" y="384301"/>
                  </a:lnTo>
                  <a:lnTo>
                    <a:pt x="47878" y="336295"/>
                  </a:lnTo>
                  <a:close/>
                </a:path>
                <a:path w="267335" h="2077085">
                  <a:moveTo>
                    <a:pt x="28701" y="240283"/>
                  </a:moveTo>
                  <a:lnTo>
                    <a:pt x="0" y="240283"/>
                  </a:lnTo>
                  <a:lnTo>
                    <a:pt x="0" y="288289"/>
                  </a:lnTo>
                  <a:lnTo>
                    <a:pt x="28701" y="288289"/>
                  </a:lnTo>
                  <a:lnTo>
                    <a:pt x="28701" y="240283"/>
                  </a:lnTo>
                  <a:close/>
                </a:path>
                <a:path w="267335" h="2077085">
                  <a:moveTo>
                    <a:pt x="47878" y="240283"/>
                  </a:moveTo>
                  <a:lnTo>
                    <a:pt x="38353" y="240283"/>
                  </a:lnTo>
                  <a:lnTo>
                    <a:pt x="38353" y="288289"/>
                  </a:lnTo>
                  <a:lnTo>
                    <a:pt x="47878" y="288289"/>
                  </a:lnTo>
                  <a:lnTo>
                    <a:pt x="47878" y="240283"/>
                  </a:lnTo>
                  <a:close/>
                </a:path>
                <a:path w="267335" h="2077085">
                  <a:moveTo>
                    <a:pt x="28701" y="144272"/>
                  </a:moveTo>
                  <a:lnTo>
                    <a:pt x="0" y="144272"/>
                  </a:lnTo>
                  <a:lnTo>
                    <a:pt x="0" y="192277"/>
                  </a:lnTo>
                  <a:lnTo>
                    <a:pt x="28701" y="192277"/>
                  </a:lnTo>
                  <a:lnTo>
                    <a:pt x="28701" y="144272"/>
                  </a:lnTo>
                  <a:close/>
                </a:path>
                <a:path w="267335" h="2077085">
                  <a:moveTo>
                    <a:pt x="47878" y="144272"/>
                  </a:moveTo>
                  <a:lnTo>
                    <a:pt x="38353" y="144272"/>
                  </a:lnTo>
                  <a:lnTo>
                    <a:pt x="38353" y="192277"/>
                  </a:lnTo>
                  <a:lnTo>
                    <a:pt x="47878" y="192277"/>
                  </a:lnTo>
                  <a:lnTo>
                    <a:pt x="47878" y="144272"/>
                  </a:lnTo>
                  <a:close/>
                </a:path>
                <a:path w="267335" h="2077085">
                  <a:moveTo>
                    <a:pt x="3175" y="41528"/>
                  </a:moveTo>
                  <a:lnTo>
                    <a:pt x="1777" y="46227"/>
                  </a:lnTo>
                  <a:lnTo>
                    <a:pt x="1269" y="47625"/>
                  </a:lnTo>
                  <a:lnTo>
                    <a:pt x="1015" y="49149"/>
                  </a:lnTo>
                  <a:lnTo>
                    <a:pt x="0" y="60451"/>
                  </a:lnTo>
                  <a:lnTo>
                    <a:pt x="0" y="96265"/>
                  </a:lnTo>
                  <a:lnTo>
                    <a:pt x="28701" y="96265"/>
                  </a:lnTo>
                  <a:lnTo>
                    <a:pt x="28701" y="60451"/>
                  </a:lnTo>
                  <a:lnTo>
                    <a:pt x="29463" y="54101"/>
                  </a:lnTo>
                  <a:lnTo>
                    <a:pt x="30734" y="49911"/>
                  </a:lnTo>
                  <a:lnTo>
                    <a:pt x="3175" y="41528"/>
                  </a:lnTo>
                  <a:close/>
                </a:path>
                <a:path w="267335" h="2077085">
                  <a:moveTo>
                    <a:pt x="39877" y="52704"/>
                  </a:moveTo>
                  <a:lnTo>
                    <a:pt x="38862" y="56006"/>
                  </a:lnTo>
                  <a:lnTo>
                    <a:pt x="38353" y="60451"/>
                  </a:lnTo>
                  <a:lnTo>
                    <a:pt x="38353" y="96265"/>
                  </a:lnTo>
                  <a:lnTo>
                    <a:pt x="47878" y="96265"/>
                  </a:lnTo>
                  <a:lnTo>
                    <a:pt x="47878" y="60451"/>
                  </a:lnTo>
                  <a:lnTo>
                    <a:pt x="48387" y="57912"/>
                  </a:lnTo>
                  <a:lnTo>
                    <a:pt x="49022" y="55499"/>
                  </a:lnTo>
                  <a:lnTo>
                    <a:pt x="39877" y="52704"/>
                  </a:lnTo>
                  <a:close/>
                </a:path>
                <a:path w="267335" h="2077085">
                  <a:moveTo>
                    <a:pt x="111378" y="0"/>
                  </a:moveTo>
                  <a:lnTo>
                    <a:pt x="63373" y="0"/>
                  </a:lnTo>
                  <a:lnTo>
                    <a:pt x="63373" y="28701"/>
                  </a:lnTo>
                  <a:lnTo>
                    <a:pt x="111378" y="28701"/>
                  </a:lnTo>
                  <a:lnTo>
                    <a:pt x="111378" y="0"/>
                  </a:lnTo>
                  <a:close/>
                </a:path>
                <a:path w="267335" h="2077085">
                  <a:moveTo>
                    <a:pt x="111378" y="38353"/>
                  </a:moveTo>
                  <a:lnTo>
                    <a:pt x="63373" y="38353"/>
                  </a:lnTo>
                  <a:lnTo>
                    <a:pt x="63373" y="47878"/>
                  </a:lnTo>
                  <a:lnTo>
                    <a:pt x="111378" y="47878"/>
                  </a:lnTo>
                  <a:lnTo>
                    <a:pt x="111378" y="38353"/>
                  </a:lnTo>
                  <a:close/>
                </a:path>
                <a:path w="267335" h="2077085">
                  <a:moveTo>
                    <a:pt x="206501" y="0"/>
                  </a:moveTo>
                  <a:lnTo>
                    <a:pt x="159385" y="0"/>
                  </a:lnTo>
                  <a:lnTo>
                    <a:pt x="159385" y="28701"/>
                  </a:lnTo>
                  <a:lnTo>
                    <a:pt x="206501" y="28701"/>
                  </a:lnTo>
                  <a:lnTo>
                    <a:pt x="206882" y="28828"/>
                  </a:lnTo>
                  <a:lnTo>
                    <a:pt x="209930" y="126"/>
                  </a:lnTo>
                  <a:lnTo>
                    <a:pt x="206501" y="0"/>
                  </a:lnTo>
                  <a:close/>
                </a:path>
                <a:path w="267335" h="2077085">
                  <a:moveTo>
                    <a:pt x="206501" y="38353"/>
                  </a:moveTo>
                  <a:lnTo>
                    <a:pt x="159385" y="38353"/>
                  </a:lnTo>
                  <a:lnTo>
                    <a:pt x="159385" y="47878"/>
                  </a:lnTo>
                  <a:lnTo>
                    <a:pt x="206501" y="47878"/>
                  </a:lnTo>
                  <a:lnTo>
                    <a:pt x="206501" y="38353"/>
                  </a:lnTo>
                  <a:close/>
                </a:path>
                <a:path w="267335" h="2077085">
                  <a:moveTo>
                    <a:pt x="264922" y="45212"/>
                  </a:moveTo>
                  <a:lnTo>
                    <a:pt x="237362" y="53593"/>
                  </a:lnTo>
                  <a:lnTo>
                    <a:pt x="237489" y="54101"/>
                  </a:lnTo>
                  <a:lnTo>
                    <a:pt x="238251" y="60960"/>
                  </a:lnTo>
                  <a:lnTo>
                    <a:pt x="238251" y="100075"/>
                  </a:lnTo>
                  <a:lnTo>
                    <a:pt x="266953" y="100075"/>
                  </a:lnTo>
                  <a:lnTo>
                    <a:pt x="266826" y="58038"/>
                  </a:lnTo>
                  <a:lnTo>
                    <a:pt x="266064" y="50673"/>
                  </a:lnTo>
                  <a:lnTo>
                    <a:pt x="265938" y="49149"/>
                  </a:lnTo>
                  <a:lnTo>
                    <a:pt x="265684" y="47625"/>
                  </a:lnTo>
                  <a:lnTo>
                    <a:pt x="265175" y="46227"/>
                  </a:lnTo>
                  <a:lnTo>
                    <a:pt x="264922" y="45212"/>
                  </a:lnTo>
                  <a:close/>
                </a:path>
                <a:path w="267335" h="2077085">
                  <a:moveTo>
                    <a:pt x="228091" y="56006"/>
                  </a:moveTo>
                  <a:lnTo>
                    <a:pt x="218566" y="57912"/>
                  </a:lnTo>
                  <a:lnTo>
                    <a:pt x="219075" y="61975"/>
                  </a:lnTo>
                  <a:lnTo>
                    <a:pt x="219075" y="100075"/>
                  </a:lnTo>
                  <a:lnTo>
                    <a:pt x="228600" y="100075"/>
                  </a:lnTo>
                  <a:lnTo>
                    <a:pt x="228726" y="61975"/>
                  </a:lnTo>
                  <a:lnTo>
                    <a:pt x="228091" y="56006"/>
                  </a:lnTo>
                  <a:close/>
                </a:path>
                <a:path w="267335" h="2077085">
                  <a:moveTo>
                    <a:pt x="266953" y="148081"/>
                  </a:moveTo>
                  <a:lnTo>
                    <a:pt x="238251" y="148081"/>
                  </a:lnTo>
                  <a:lnTo>
                    <a:pt x="238251" y="196087"/>
                  </a:lnTo>
                  <a:lnTo>
                    <a:pt x="266953" y="196087"/>
                  </a:lnTo>
                  <a:lnTo>
                    <a:pt x="266953" y="148081"/>
                  </a:lnTo>
                  <a:close/>
                </a:path>
                <a:path w="267335" h="2077085">
                  <a:moveTo>
                    <a:pt x="228600" y="148081"/>
                  </a:moveTo>
                  <a:lnTo>
                    <a:pt x="219075" y="148081"/>
                  </a:lnTo>
                  <a:lnTo>
                    <a:pt x="219075" y="196087"/>
                  </a:lnTo>
                  <a:lnTo>
                    <a:pt x="228600" y="196087"/>
                  </a:lnTo>
                  <a:lnTo>
                    <a:pt x="228600" y="148081"/>
                  </a:lnTo>
                  <a:close/>
                </a:path>
                <a:path w="267335" h="2077085">
                  <a:moveTo>
                    <a:pt x="266953" y="244094"/>
                  </a:moveTo>
                  <a:lnTo>
                    <a:pt x="238251" y="244094"/>
                  </a:lnTo>
                  <a:lnTo>
                    <a:pt x="238251" y="292100"/>
                  </a:lnTo>
                  <a:lnTo>
                    <a:pt x="266953" y="292100"/>
                  </a:lnTo>
                  <a:lnTo>
                    <a:pt x="266953" y="244094"/>
                  </a:lnTo>
                  <a:close/>
                </a:path>
                <a:path w="267335" h="2077085">
                  <a:moveTo>
                    <a:pt x="228600" y="244094"/>
                  </a:moveTo>
                  <a:lnTo>
                    <a:pt x="219075" y="244094"/>
                  </a:lnTo>
                  <a:lnTo>
                    <a:pt x="219075" y="292100"/>
                  </a:lnTo>
                  <a:lnTo>
                    <a:pt x="228600" y="292100"/>
                  </a:lnTo>
                  <a:lnTo>
                    <a:pt x="228600" y="244094"/>
                  </a:lnTo>
                  <a:close/>
                </a:path>
                <a:path w="267335" h="2077085">
                  <a:moveTo>
                    <a:pt x="266953" y="340106"/>
                  </a:moveTo>
                  <a:lnTo>
                    <a:pt x="238251" y="340106"/>
                  </a:lnTo>
                  <a:lnTo>
                    <a:pt x="238251" y="388112"/>
                  </a:lnTo>
                  <a:lnTo>
                    <a:pt x="266953" y="388112"/>
                  </a:lnTo>
                  <a:lnTo>
                    <a:pt x="266953" y="340106"/>
                  </a:lnTo>
                  <a:close/>
                </a:path>
                <a:path w="267335" h="2077085">
                  <a:moveTo>
                    <a:pt x="228600" y="340106"/>
                  </a:moveTo>
                  <a:lnTo>
                    <a:pt x="219075" y="340106"/>
                  </a:lnTo>
                  <a:lnTo>
                    <a:pt x="219075" y="388112"/>
                  </a:lnTo>
                  <a:lnTo>
                    <a:pt x="228600" y="388112"/>
                  </a:lnTo>
                  <a:lnTo>
                    <a:pt x="228600" y="340106"/>
                  </a:lnTo>
                  <a:close/>
                </a:path>
                <a:path w="267335" h="2077085">
                  <a:moveTo>
                    <a:pt x="266953" y="436118"/>
                  </a:moveTo>
                  <a:lnTo>
                    <a:pt x="238251" y="436118"/>
                  </a:lnTo>
                  <a:lnTo>
                    <a:pt x="238251" y="484124"/>
                  </a:lnTo>
                  <a:lnTo>
                    <a:pt x="266953" y="484124"/>
                  </a:lnTo>
                  <a:lnTo>
                    <a:pt x="266953" y="436118"/>
                  </a:lnTo>
                  <a:close/>
                </a:path>
                <a:path w="267335" h="2077085">
                  <a:moveTo>
                    <a:pt x="228600" y="436118"/>
                  </a:moveTo>
                  <a:lnTo>
                    <a:pt x="219075" y="436118"/>
                  </a:lnTo>
                  <a:lnTo>
                    <a:pt x="219075" y="484124"/>
                  </a:lnTo>
                  <a:lnTo>
                    <a:pt x="228600" y="484124"/>
                  </a:lnTo>
                  <a:lnTo>
                    <a:pt x="228600" y="436118"/>
                  </a:lnTo>
                  <a:close/>
                </a:path>
                <a:path w="267335" h="2077085">
                  <a:moveTo>
                    <a:pt x="266953" y="532129"/>
                  </a:moveTo>
                  <a:lnTo>
                    <a:pt x="238251" y="532129"/>
                  </a:lnTo>
                  <a:lnTo>
                    <a:pt x="238251" y="580135"/>
                  </a:lnTo>
                  <a:lnTo>
                    <a:pt x="266953" y="580135"/>
                  </a:lnTo>
                  <a:lnTo>
                    <a:pt x="266953" y="532129"/>
                  </a:lnTo>
                  <a:close/>
                </a:path>
                <a:path w="267335" h="2077085">
                  <a:moveTo>
                    <a:pt x="228600" y="532129"/>
                  </a:moveTo>
                  <a:lnTo>
                    <a:pt x="219075" y="532129"/>
                  </a:lnTo>
                  <a:lnTo>
                    <a:pt x="219075" y="580135"/>
                  </a:lnTo>
                  <a:lnTo>
                    <a:pt x="228600" y="580135"/>
                  </a:lnTo>
                  <a:lnTo>
                    <a:pt x="228600" y="532129"/>
                  </a:lnTo>
                  <a:close/>
                </a:path>
                <a:path w="267335" h="2077085">
                  <a:moveTo>
                    <a:pt x="266953" y="628141"/>
                  </a:moveTo>
                  <a:lnTo>
                    <a:pt x="238251" y="628141"/>
                  </a:lnTo>
                  <a:lnTo>
                    <a:pt x="238251" y="676147"/>
                  </a:lnTo>
                  <a:lnTo>
                    <a:pt x="266953" y="676147"/>
                  </a:lnTo>
                  <a:lnTo>
                    <a:pt x="266953" y="628141"/>
                  </a:lnTo>
                  <a:close/>
                </a:path>
                <a:path w="267335" h="2077085">
                  <a:moveTo>
                    <a:pt x="228600" y="628141"/>
                  </a:moveTo>
                  <a:lnTo>
                    <a:pt x="219075" y="628141"/>
                  </a:lnTo>
                  <a:lnTo>
                    <a:pt x="219075" y="676147"/>
                  </a:lnTo>
                  <a:lnTo>
                    <a:pt x="228600" y="676147"/>
                  </a:lnTo>
                  <a:lnTo>
                    <a:pt x="228600" y="628141"/>
                  </a:lnTo>
                  <a:close/>
                </a:path>
                <a:path w="267335" h="2077085">
                  <a:moveTo>
                    <a:pt x="266953" y="724153"/>
                  </a:moveTo>
                  <a:lnTo>
                    <a:pt x="238251" y="724153"/>
                  </a:lnTo>
                  <a:lnTo>
                    <a:pt x="238251" y="772159"/>
                  </a:lnTo>
                  <a:lnTo>
                    <a:pt x="266953" y="772159"/>
                  </a:lnTo>
                  <a:lnTo>
                    <a:pt x="266953" y="724153"/>
                  </a:lnTo>
                  <a:close/>
                </a:path>
                <a:path w="267335" h="2077085">
                  <a:moveTo>
                    <a:pt x="228600" y="724153"/>
                  </a:moveTo>
                  <a:lnTo>
                    <a:pt x="219075" y="724153"/>
                  </a:lnTo>
                  <a:lnTo>
                    <a:pt x="219075" y="772159"/>
                  </a:lnTo>
                  <a:lnTo>
                    <a:pt x="228600" y="772159"/>
                  </a:lnTo>
                  <a:lnTo>
                    <a:pt x="228600" y="724153"/>
                  </a:lnTo>
                  <a:close/>
                </a:path>
                <a:path w="267335" h="2077085">
                  <a:moveTo>
                    <a:pt x="266953" y="820165"/>
                  </a:moveTo>
                  <a:lnTo>
                    <a:pt x="238251" y="820165"/>
                  </a:lnTo>
                  <a:lnTo>
                    <a:pt x="238251" y="868044"/>
                  </a:lnTo>
                  <a:lnTo>
                    <a:pt x="266953" y="868044"/>
                  </a:lnTo>
                  <a:lnTo>
                    <a:pt x="266953" y="820165"/>
                  </a:lnTo>
                  <a:close/>
                </a:path>
                <a:path w="267335" h="2077085">
                  <a:moveTo>
                    <a:pt x="228600" y="820165"/>
                  </a:moveTo>
                  <a:lnTo>
                    <a:pt x="219075" y="820165"/>
                  </a:lnTo>
                  <a:lnTo>
                    <a:pt x="219075" y="868044"/>
                  </a:lnTo>
                  <a:lnTo>
                    <a:pt x="228600" y="868044"/>
                  </a:lnTo>
                  <a:lnTo>
                    <a:pt x="228600" y="820165"/>
                  </a:lnTo>
                  <a:close/>
                </a:path>
                <a:path w="267335" h="2077085">
                  <a:moveTo>
                    <a:pt x="266953" y="916051"/>
                  </a:moveTo>
                  <a:lnTo>
                    <a:pt x="238251" y="916051"/>
                  </a:lnTo>
                  <a:lnTo>
                    <a:pt x="238251" y="964057"/>
                  </a:lnTo>
                  <a:lnTo>
                    <a:pt x="266953" y="964057"/>
                  </a:lnTo>
                  <a:lnTo>
                    <a:pt x="266953" y="916051"/>
                  </a:lnTo>
                  <a:close/>
                </a:path>
                <a:path w="267335" h="2077085">
                  <a:moveTo>
                    <a:pt x="228600" y="916051"/>
                  </a:moveTo>
                  <a:lnTo>
                    <a:pt x="219075" y="916051"/>
                  </a:lnTo>
                  <a:lnTo>
                    <a:pt x="219075" y="964057"/>
                  </a:lnTo>
                  <a:lnTo>
                    <a:pt x="228600" y="964057"/>
                  </a:lnTo>
                  <a:lnTo>
                    <a:pt x="228600" y="916051"/>
                  </a:lnTo>
                  <a:close/>
                </a:path>
                <a:path w="267335" h="2077085">
                  <a:moveTo>
                    <a:pt x="266953" y="1012063"/>
                  </a:moveTo>
                  <a:lnTo>
                    <a:pt x="238251" y="1012063"/>
                  </a:lnTo>
                  <a:lnTo>
                    <a:pt x="238251" y="1060069"/>
                  </a:lnTo>
                  <a:lnTo>
                    <a:pt x="266953" y="1060069"/>
                  </a:lnTo>
                  <a:lnTo>
                    <a:pt x="266953" y="1012063"/>
                  </a:lnTo>
                  <a:close/>
                </a:path>
                <a:path w="267335" h="2077085">
                  <a:moveTo>
                    <a:pt x="228600" y="1012063"/>
                  </a:moveTo>
                  <a:lnTo>
                    <a:pt x="219075" y="1012063"/>
                  </a:lnTo>
                  <a:lnTo>
                    <a:pt x="219075" y="1060069"/>
                  </a:lnTo>
                  <a:lnTo>
                    <a:pt x="228600" y="1060069"/>
                  </a:lnTo>
                  <a:lnTo>
                    <a:pt x="228600" y="1012063"/>
                  </a:lnTo>
                  <a:close/>
                </a:path>
                <a:path w="267335" h="2077085">
                  <a:moveTo>
                    <a:pt x="266953" y="1108075"/>
                  </a:moveTo>
                  <a:lnTo>
                    <a:pt x="238251" y="1108075"/>
                  </a:lnTo>
                  <a:lnTo>
                    <a:pt x="238251" y="1156081"/>
                  </a:lnTo>
                  <a:lnTo>
                    <a:pt x="266953" y="1156081"/>
                  </a:lnTo>
                  <a:lnTo>
                    <a:pt x="266953" y="1108075"/>
                  </a:lnTo>
                  <a:close/>
                </a:path>
                <a:path w="267335" h="2077085">
                  <a:moveTo>
                    <a:pt x="228600" y="1108075"/>
                  </a:moveTo>
                  <a:lnTo>
                    <a:pt x="219075" y="1108075"/>
                  </a:lnTo>
                  <a:lnTo>
                    <a:pt x="219075" y="1156081"/>
                  </a:lnTo>
                  <a:lnTo>
                    <a:pt x="228600" y="1156081"/>
                  </a:lnTo>
                  <a:lnTo>
                    <a:pt x="228600" y="1108075"/>
                  </a:lnTo>
                  <a:close/>
                </a:path>
                <a:path w="267335" h="2077085">
                  <a:moveTo>
                    <a:pt x="266953" y="1204087"/>
                  </a:moveTo>
                  <a:lnTo>
                    <a:pt x="238251" y="1204087"/>
                  </a:lnTo>
                  <a:lnTo>
                    <a:pt x="238251" y="1252093"/>
                  </a:lnTo>
                  <a:lnTo>
                    <a:pt x="266953" y="1252093"/>
                  </a:lnTo>
                  <a:lnTo>
                    <a:pt x="266953" y="1204087"/>
                  </a:lnTo>
                  <a:close/>
                </a:path>
                <a:path w="267335" h="2077085">
                  <a:moveTo>
                    <a:pt x="228600" y="1204087"/>
                  </a:moveTo>
                  <a:lnTo>
                    <a:pt x="219075" y="1204087"/>
                  </a:lnTo>
                  <a:lnTo>
                    <a:pt x="219075" y="1252093"/>
                  </a:lnTo>
                  <a:lnTo>
                    <a:pt x="228600" y="1252093"/>
                  </a:lnTo>
                  <a:lnTo>
                    <a:pt x="228600" y="1204087"/>
                  </a:lnTo>
                  <a:close/>
                </a:path>
                <a:path w="267335" h="2077085">
                  <a:moveTo>
                    <a:pt x="266953" y="1300099"/>
                  </a:moveTo>
                  <a:lnTo>
                    <a:pt x="238251" y="1300099"/>
                  </a:lnTo>
                  <a:lnTo>
                    <a:pt x="238251" y="1348104"/>
                  </a:lnTo>
                  <a:lnTo>
                    <a:pt x="266953" y="1348104"/>
                  </a:lnTo>
                  <a:lnTo>
                    <a:pt x="266953" y="1300099"/>
                  </a:lnTo>
                  <a:close/>
                </a:path>
                <a:path w="267335" h="2077085">
                  <a:moveTo>
                    <a:pt x="228600" y="1300099"/>
                  </a:moveTo>
                  <a:lnTo>
                    <a:pt x="219075" y="1300099"/>
                  </a:lnTo>
                  <a:lnTo>
                    <a:pt x="219075" y="1348104"/>
                  </a:lnTo>
                  <a:lnTo>
                    <a:pt x="228600" y="1348104"/>
                  </a:lnTo>
                  <a:lnTo>
                    <a:pt x="228600" y="1300099"/>
                  </a:lnTo>
                  <a:close/>
                </a:path>
                <a:path w="267335" h="2077085">
                  <a:moveTo>
                    <a:pt x="266953" y="1396110"/>
                  </a:moveTo>
                  <a:lnTo>
                    <a:pt x="238251" y="1396110"/>
                  </a:lnTo>
                  <a:lnTo>
                    <a:pt x="238251" y="1444116"/>
                  </a:lnTo>
                  <a:lnTo>
                    <a:pt x="266953" y="1444116"/>
                  </a:lnTo>
                  <a:lnTo>
                    <a:pt x="266953" y="1396110"/>
                  </a:lnTo>
                  <a:close/>
                </a:path>
                <a:path w="267335" h="2077085">
                  <a:moveTo>
                    <a:pt x="228600" y="1396110"/>
                  </a:moveTo>
                  <a:lnTo>
                    <a:pt x="219075" y="1396110"/>
                  </a:lnTo>
                  <a:lnTo>
                    <a:pt x="219075" y="1444116"/>
                  </a:lnTo>
                  <a:lnTo>
                    <a:pt x="228600" y="1444116"/>
                  </a:lnTo>
                  <a:lnTo>
                    <a:pt x="228600" y="1396110"/>
                  </a:lnTo>
                  <a:close/>
                </a:path>
                <a:path w="267335" h="2077085">
                  <a:moveTo>
                    <a:pt x="266953" y="1492122"/>
                  </a:moveTo>
                  <a:lnTo>
                    <a:pt x="238251" y="1492122"/>
                  </a:lnTo>
                  <a:lnTo>
                    <a:pt x="238251" y="1540128"/>
                  </a:lnTo>
                  <a:lnTo>
                    <a:pt x="266953" y="1540128"/>
                  </a:lnTo>
                  <a:lnTo>
                    <a:pt x="266953" y="1492122"/>
                  </a:lnTo>
                  <a:close/>
                </a:path>
                <a:path w="267335" h="2077085">
                  <a:moveTo>
                    <a:pt x="228600" y="1492122"/>
                  </a:moveTo>
                  <a:lnTo>
                    <a:pt x="219075" y="1492122"/>
                  </a:lnTo>
                  <a:lnTo>
                    <a:pt x="219075" y="1540128"/>
                  </a:lnTo>
                  <a:lnTo>
                    <a:pt x="228600" y="1540128"/>
                  </a:lnTo>
                  <a:lnTo>
                    <a:pt x="228600" y="1492122"/>
                  </a:lnTo>
                  <a:close/>
                </a:path>
                <a:path w="267335" h="2077085">
                  <a:moveTo>
                    <a:pt x="266953" y="1588134"/>
                  </a:moveTo>
                  <a:lnTo>
                    <a:pt x="238251" y="1588134"/>
                  </a:lnTo>
                  <a:lnTo>
                    <a:pt x="238251" y="1636140"/>
                  </a:lnTo>
                  <a:lnTo>
                    <a:pt x="266953" y="1636140"/>
                  </a:lnTo>
                  <a:lnTo>
                    <a:pt x="266953" y="1588134"/>
                  </a:lnTo>
                  <a:close/>
                </a:path>
                <a:path w="267335" h="2077085">
                  <a:moveTo>
                    <a:pt x="228600" y="1588134"/>
                  </a:moveTo>
                  <a:lnTo>
                    <a:pt x="219075" y="1588134"/>
                  </a:lnTo>
                  <a:lnTo>
                    <a:pt x="219075" y="1636140"/>
                  </a:lnTo>
                  <a:lnTo>
                    <a:pt x="228600" y="1636140"/>
                  </a:lnTo>
                  <a:lnTo>
                    <a:pt x="228600" y="1588134"/>
                  </a:lnTo>
                  <a:close/>
                </a:path>
                <a:path w="267335" h="2077085">
                  <a:moveTo>
                    <a:pt x="266953" y="1684146"/>
                  </a:moveTo>
                  <a:lnTo>
                    <a:pt x="238251" y="1684146"/>
                  </a:lnTo>
                  <a:lnTo>
                    <a:pt x="238251" y="1732152"/>
                  </a:lnTo>
                  <a:lnTo>
                    <a:pt x="266953" y="1732152"/>
                  </a:lnTo>
                  <a:lnTo>
                    <a:pt x="266953" y="1684146"/>
                  </a:lnTo>
                  <a:close/>
                </a:path>
                <a:path w="267335" h="2077085">
                  <a:moveTo>
                    <a:pt x="228600" y="1684146"/>
                  </a:moveTo>
                  <a:lnTo>
                    <a:pt x="219075" y="1684146"/>
                  </a:lnTo>
                  <a:lnTo>
                    <a:pt x="219075" y="1732152"/>
                  </a:lnTo>
                  <a:lnTo>
                    <a:pt x="228600" y="1732152"/>
                  </a:lnTo>
                  <a:lnTo>
                    <a:pt x="228600" y="1684146"/>
                  </a:lnTo>
                  <a:close/>
                </a:path>
                <a:path w="267335" h="2077085">
                  <a:moveTo>
                    <a:pt x="266953" y="1780158"/>
                  </a:moveTo>
                  <a:lnTo>
                    <a:pt x="238251" y="1780158"/>
                  </a:lnTo>
                  <a:lnTo>
                    <a:pt x="238251" y="1828164"/>
                  </a:lnTo>
                  <a:lnTo>
                    <a:pt x="266953" y="1828164"/>
                  </a:lnTo>
                  <a:lnTo>
                    <a:pt x="266953" y="1780158"/>
                  </a:lnTo>
                  <a:close/>
                </a:path>
                <a:path w="267335" h="2077085">
                  <a:moveTo>
                    <a:pt x="228600" y="1780158"/>
                  </a:moveTo>
                  <a:lnTo>
                    <a:pt x="219075" y="1780158"/>
                  </a:lnTo>
                  <a:lnTo>
                    <a:pt x="219075" y="1828164"/>
                  </a:lnTo>
                  <a:lnTo>
                    <a:pt x="228600" y="1828164"/>
                  </a:lnTo>
                  <a:lnTo>
                    <a:pt x="228600" y="1780158"/>
                  </a:lnTo>
                  <a:close/>
                </a:path>
                <a:path w="267335" h="2077085">
                  <a:moveTo>
                    <a:pt x="266953" y="1876043"/>
                  </a:moveTo>
                  <a:lnTo>
                    <a:pt x="238251" y="1876043"/>
                  </a:lnTo>
                  <a:lnTo>
                    <a:pt x="238251" y="1924050"/>
                  </a:lnTo>
                  <a:lnTo>
                    <a:pt x="266953" y="1924050"/>
                  </a:lnTo>
                  <a:lnTo>
                    <a:pt x="266953" y="1876043"/>
                  </a:lnTo>
                  <a:close/>
                </a:path>
                <a:path w="267335" h="2077085">
                  <a:moveTo>
                    <a:pt x="228600" y="1876043"/>
                  </a:moveTo>
                  <a:lnTo>
                    <a:pt x="219075" y="1876043"/>
                  </a:lnTo>
                  <a:lnTo>
                    <a:pt x="219075" y="1924050"/>
                  </a:lnTo>
                  <a:lnTo>
                    <a:pt x="228600" y="1924050"/>
                  </a:lnTo>
                  <a:lnTo>
                    <a:pt x="228600" y="1876043"/>
                  </a:lnTo>
                  <a:close/>
                </a:path>
                <a:path w="267335" h="2077085">
                  <a:moveTo>
                    <a:pt x="266953" y="1972055"/>
                  </a:moveTo>
                  <a:lnTo>
                    <a:pt x="238251" y="1972055"/>
                  </a:lnTo>
                  <a:lnTo>
                    <a:pt x="238251" y="2016252"/>
                  </a:lnTo>
                  <a:lnTo>
                    <a:pt x="237871" y="2019553"/>
                  </a:lnTo>
                  <a:lnTo>
                    <a:pt x="266446" y="2022602"/>
                  </a:lnTo>
                  <a:lnTo>
                    <a:pt x="266953" y="2016252"/>
                  </a:lnTo>
                  <a:lnTo>
                    <a:pt x="266953" y="1972055"/>
                  </a:lnTo>
                  <a:close/>
                </a:path>
                <a:path w="267335" h="2077085">
                  <a:moveTo>
                    <a:pt x="228600" y="1972055"/>
                  </a:moveTo>
                  <a:lnTo>
                    <a:pt x="219075" y="1972055"/>
                  </a:lnTo>
                  <a:lnTo>
                    <a:pt x="219075" y="2016252"/>
                  </a:lnTo>
                  <a:lnTo>
                    <a:pt x="218693" y="2017649"/>
                  </a:lnTo>
                  <a:lnTo>
                    <a:pt x="228346" y="2018538"/>
                  </a:lnTo>
                  <a:lnTo>
                    <a:pt x="228600" y="2016252"/>
                  </a:lnTo>
                  <a:lnTo>
                    <a:pt x="228600" y="1972055"/>
                  </a:lnTo>
                  <a:close/>
                </a:path>
                <a:path w="267335" h="2077085">
                  <a:moveTo>
                    <a:pt x="211454" y="2047366"/>
                  </a:moveTo>
                  <a:lnTo>
                    <a:pt x="205993" y="2048002"/>
                  </a:lnTo>
                  <a:lnTo>
                    <a:pt x="163956" y="2048002"/>
                  </a:lnTo>
                  <a:lnTo>
                    <a:pt x="163956" y="2076703"/>
                  </a:lnTo>
                  <a:lnTo>
                    <a:pt x="209041" y="2076577"/>
                  </a:lnTo>
                  <a:lnTo>
                    <a:pt x="214375" y="2076068"/>
                  </a:lnTo>
                  <a:lnTo>
                    <a:pt x="211454" y="2047366"/>
                  </a:lnTo>
                  <a:close/>
                </a:path>
                <a:path w="267335" h="2077085">
                  <a:moveTo>
                    <a:pt x="163956" y="2028825"/>
                  </a:moveTo>
                  <a:lnTo>
                    <a:pt x="163956" y="2038350"/>
                  </a:lnTo>
                  <a:lnTo>
                    <a:pt x="205104" y="2038477"/>
                  </a:lnTo>
                  <a:lnTo>
                    <a:pt x="210438" y="2037841"/>
                  </a:lnTo>
                  <a:lnTo>
                    <a:pt x="209490" y="2028952"/>
                  </a:lnTo>
                  <a:lnTo>
                    <a:pt x="204088" y="2028952"/>
                  </a:lnTo>
                  <a:lnTo>
                    <a:pt x="163956" y="2028825"/>
                  </a:lnTo>
                  <a:close/>
                </a:path>
                <a:path w="267335" h="2077085">
                  <a:moveTo>
                    <a:pt x="209423" y="2028316"/>
                  </a:moveTo>
                  <a:lnTo>
                    <a:pt x="204088" y="2028952"/>
                  </a:lnTo>
                  <a:lnTo>
                    <a:pt x="209490" y="2028952"/>
                  </a:lnTo>
                  <a:lnTo>
                    <a:pt x="209423" y="2028316"/>
                  </a:lnTo>
                  <a:close/>
                </a:path>
                <a:path w="267335" h="2077085">
                  <a:moveTo>
                    <a:pt x="115950" y="2048002"/>
                  </a:moveTo>
                  <a:lnTo>
                    <a:pt x="67944" y="2048002"/>
                  </a:lnTo>
                  <a:lnTo>
                    <a:pt x="67944" y="2076703"/>
                  </a:lnTo>
                  <a:lnTo>
                    <a:pt x="115950" y="2076703"/>
                  </a:lnTo>
                  <a:lnTo>
                    <a:pt x="115950" y="2048002"/>
                  </a:lnTo>
                  <a:close/>
                </a:path>
                <a:path w="267335" h="2077085">
                  <a:moveTo>
                    <a:pt x="115950" y="2028825"/>
                  </a:moveTo>
                  <a:lnTo>
                    <a:pt x="67944" y="2028825"/>
                  </a:lnTo>
                  <a:lnTo>
                    <a:pt x="67944" y="2038350"/>
                  </a:lnTo>
                  <a:lnTo>
                    <a:pt x="115950" y="2038350"/>
                  </a:lnTo>
                  <a:lnTo>
                    <a:pt x="115950" y="2028825"/>
                  </a:lnTo>
                  <a:close/>
                </a:path>
              </a:pathLst>
            </a:custGeom>
            <a:solidFill>
              <a:srgbClr val="5A6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5650" y="3438524"/>
              <a:ext cx="161925" cy="152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5650" y="3638549"/>
              <a:ext cx="161925" cy="1619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5650" y="3838574"/>
              <a:ext cx="161925" cy="1619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5650" y="4048124"/>
              <a:ext cx="161925" cy="152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5650" y="4248149"/>
              <a:ext cx="161925" cy="1619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5650" y="4448174"/>
              <a:ext cx="161925" cy="1619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5650" y="4657724"/>
              <a:ext cx="161925" cy="1524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5650" y="4857749"/>
              <a:ext cx="161925" cy="1619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5650" y="5057774"/>
              <a:ext cx="161925" cy="1619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5650" y="5267324"/>
              <a:ext cx="161925" cy="152400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2335531" y="5598941"/>
            <a:ext cx="4276725" cy="381635"/>
          </a:xfrm>
          <a:custGeom>
            <a:avLst/>
            <a:gdLst/>
            <a:ahLst/>
            <a:cxnLst/>
            <a:rect l="l" t="t" r="r" b="b"/>
            <a:pathLst>
              <a:path w="4276725" h="381635">
                <a:moveTo>
                  <a:pt x="4276598" y="126"/>
                </a:moveTo>
                <a:lnTo>
                  <a:pt x="4270984" y="50741"/>
                </a:lnTo>
                <a:lnTo>
                  <a:pt x="4255144" y="96229"/>
                </a:lnTo>
                <a:lnTo>
                  <a:pt x="4230576" y="134773"/>
                </a:lnTo>
                <a:lnTo>
                  <a:pt x="4198779" y="164556"/>
                </a:lnTo>
                <a:lnTo>
                  <a:pt x="4161254" y="183758"/>
                </a:lnTo>
                <a:lnTo>
                  <a:pt x="4119499" y="190563"/>
                </a:lnTo>
                <a:lnTo>
                  <a:pt x="2295525" y="190563"/>
                </a:lnTo>
                <a:lnTo>
                  <a:pt x="2253716" y="197368"/>
                </a:lnTo>
                <a:lnTo>
                  <a:pt x="2216154" y="216573"/>
                </a:lnTo>
                <a:lnTo>
                  <a:pt x="2184336" y="246360"/>
                </a:lnTo>
                <a:lnTo>
                  <a:pt x="2159757" y="284916"/>
                </a:lnTo>
                <a:lnTo>
                  <a:pt x="2143912" y="330422"/>
                </a:lnTo>
                <a:lnTo>
                  <a:pt x="2138299" y="381063"/>
                </a:lnTo>
                <a:lnTo>
                  <a:pt x="2132685" y="330422"/>
                </a:lnTo>
                <a:lnTo>
                  <a:pt x="2116840" y="284916"/>
                </a:lnTo>
                <a:lnTo>
                  <a:pt x="2092261" y="246360"/>
                </a:lnTo>
                <a:lnTo>
                  <a:pt x="2060443" y="216573"/>
                </a:lnTo>
                <a:lnTo>
                  <a:pt x="2022881" y="197368"/>
                </a:lnTo>
                <a:lnTo>
                  <a:pt x="1981073" y="190563"/>
                </a:lnTo>
                <a:lnTo>
                  <a:pt x="157099" y="190563"/>
                </a:lnTo>
                <a:lnTo>
                  <a:pt x="115343" y="183758"/>
                </a:lnTo>
                <a:lnTo>
                  <a:pt x="77818" y="164551"/>
                </a:lnTo>
                <a:lnTo>
                  <a:pt x="46021" y="134758"/>
                </a:lnTo>
                <a:lnTo>
                  <a:pt x="21453" y="96192"/>
                </a:lnTo>
                <a:lnTo>
                  <a:pt x="5613" y="50668"/>
                </a:lnTo>
                <a:lnTo>
                  <a:pt x="0" y="0"/>
                </a:lnTo>
              </a:path>
            </a:pathLst>
          </a:custGeom>
          <a:ln w="635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88328" y="3436894"/>
            <a:ext cx="372110" cy="2028825"/>
          </a:xfrm>
          <a:custGeom>
            <a:avLst/>
            <a:gdLst/>
            <a:ahLst/>
            <a:cxnLst/>
            <a:rect l="l" t="t" r="r" b="b"/>
            <a:pathLst>
              <a:path w="372109" h="2028825">
                <a:moveTo>
                  <a:pt x="126" y="0"/>
                </a:moveTo>
                <a:lnTo>
                  <a:pt x="49467" y="6241"/>
                </a:lnTo>
                <a:lnTo>
                  <a:pt x="93815" y="23857"/>
                </a:lnTo>
                <a:lnTo>
                  <a:pt x="131397" y="51180"/>
                </a:lnTo>
                <a:lnTo>
                  <a:pt x="160438" y="86548"/>
                </a:lnTo>
                <a:lnTo>
                  <a:pt x="179164" y="128293"/>
                </a:lnTo>
                <a:lnTo>
                  <a:pt x="185800" y="174751"/>
                </a:lnTo>
                <a:lnTo>
                  <a:pt x="185800" y="839597"/>
                </a:lnTo>
                <a:lnTo>
                  <a:pt x="192437" y="886055"/>
                </a:lnTo>
                <a:lnTo>
                  <a:pt x="211168" y="927800"/>
                </a:lnTo>
                <a:lnTo>
                  <a:pt x="240220" y="963168"/>
                </a:lnTo>
                <a:lnTo>
                  <a:pt x="277824" y="990491"/>
                </a:lnTo>
                <a:lnTo>
                  <a:pt x="322208" y="1008107"/>
                </a:lnTo>
                <a:lnTo>
                  <a:pt x="371601" y="1014349"/>
                </a:lnTo>
                <a:lnTo>
                  <a:pt x="322208" y="1020590"/>
                </a:lnTo>
                <a:lnTo>
                  <a:pt x="277824" y="1038206"/>
                </a:lnTo>
                <a:lnTo>
                  <a:pt x="240220" y="1065530"/>
                </a:lnTo>
                <a:lnTo>
                  <a:pt x="211168" y="1100897"/>
                </a:lnTo>
                <a:lnTo>
                  <a:pt x="192437" y="1142642"/>
                </a:lnTo>
                <a:lnTo>
                  <a:pt x="185800" y="1189101"/>
                </a:lnTo>
                <a:lnTo>
                  <a:pt x="185800" y="1853946"/>
                </a:lnTo>
                <a:lnTo>
                  <a:pt x="179164" y="1900413"/>
                </a:lnTo>
                <a:lnTo>
                  <a:pt x="160433" y="1942182"/>
                </a:lnTo>
                <a:lnTo>
                  <a:pt x="131381" y="1977580"/>
                </a:lnTo>
                <a:lnTo>
                  <a:pt x="93777" y="2004934"/>
                </a:lnTo>
                <a:lnTo>
                  <a:pt x="49393" y="2022573"/>
                </a:lnTo>
                <a:lnTo>
                  <a:pt x="0" y="2028825"/>
                </a:lnTo>
              </a:path>
            </a:pathLst>
          </a:custGeom>
          <a:ln w="635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01137" y="3555892"/>
            <a:ext cx="1986914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latin typeface="Tahoma"/>
                <a:cs typeface="Tahoma"/>
              </a:rPr>
              <a:t>Dimension/size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spc="-95" dirty="0">
                <a:latin typeface="Tahoma"/>
                <a:cs typeface="Tahoma"/>
              </a:rPr>
              <a:t>of </a:t>
            </a:r>
            <a:r>
              <a:rPr sz="2000" spc="-10" dirty="0">
                <a:latin typeface="Tahoma"/>
                <a:cs typeface="Tahoma"/>
              </a:rPr>
              <a:t>embeddings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22219" y="5879040"/>
            <a:ext cx="27990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Tahoma"/>
                <a:cs typeface="Tahoma"/>
              </a:rPr>
              <a:t>one</a:t>
            </a:r>
            <a:r>
              <a:rPr sz="2400" spc="-16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column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per</a:t>
            </a:r>
            <a:r>
              <a:rPr sz="2400" spc="-16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node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7140" y="3108399"/>
            <a:ext cx="1498600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ahoma"/>
                <a:cs typeface="Tahoma"/>
              </a:rPr>
              <a:t>embedding</a:t>
            </a:r>
            <a:endParaRPr sz="2000">
              <a:latin typeface="Tahoma"/>
              <a:cs typeface="Tahoma"/>
            </a:endParaRPr>
          </a:p>
          <a:p>
            <a:pPr marL="15240" algn="ctr">
              <a:lnSpc>
                <a:spcPct val="100000"/>
              </a:lnSpc>
              <a:spcBef>
                <a:spcPts val="50"/>
              </a:spcBef>
            </a:pPr>
            <a:r>
              <a:rPr sz="2000" spc="-10" dirty="0">
                <a:latin typeface="Tahoma"/>
                <a:cs typeface="Tahoma"/>
              </a:rPr>
              <a:t>matrix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 rot="1736625">
            <a:off x="1310306" y="3780532"/>
            <a:ext cx="189230" cy="415290"/>
          </a:xfrm>
          <a:custGeom>
            <a:avLst/>
            <a:gdLst/>
            <a:ahLst/>
            <a:cxnLst/>
            <a:rect l="l" t="t" r="r" b="b"/>
            <a:pathLst>
              <a:path w="189230" h="415289">
                <a:moveTo>
                  <a:pt x="151042" y="346856"/>
                </a:moveTo>
                <a:lnTo>
                  <a:pt x="119087" y="360933"/>
                </a:lnTo>
                <a:lnTo>
                  <a:pt x="184645" y="415289"/>
                </a:lnTo>
                <a:lnTo>
                  <a:pt x="187336" y="360806"/>
                </a:lnTo>
                <a:lnTo>
                  <a:pt x="158750" y="360806"/>
                </a:lnTo>
                <a:lnTo>
                  <a:pt x="156883" y="360044"/>
                </a:lnTo>
                <a:lnTo>
                  <a:pt x="156171" y="358520"/>
                </a:lnTo>
                <a:lnTo>
                  <a:pt x="151042" y="346856"/>
                </a:lnTo>
                <a:close/>
              </a:path>
              <a:path w="189230" h="415289">
                <a:moveTo>
                  <a:pt x="156852" y="344296"/>
                </a:moveTo>
                <a:lnTo>
                  <a:pt x="151042" y="346856"/>
                </a:lnTo>
                <a:lnTo>
                  <a:pt x="156171" y="358520"/>
                </a:lnTo>
                <a:lnTo>
                  <a:pt x="156883" y="360044"/>
                </a:lnTo>
                <a:lnTo>
                  <a:pt x="158750" y="360806"/>
                </a:lnTo>
                <a:lnTo>
                  <a:pt x="160362" y="360171"/>
                </a:lnTo>
                <a:lnTo>
                  <a:pt x="161963" y="359409"/>
                </a:lnTo>
                <a:lnTo>
                  <a:pt x="162699" y="357504"/>
                </a:lnTo>
                <a:lnTo>
                  <a:pt x="161988" y="355980"/>
                </a:lnTo>
                <a:lnTo>
                  <a:pt x="156852" y="344296"/>
                </a:lnTo>
                <a:close/>
              </a:path>
              <a:path w="189230" h="415289">
                <a:moveTo>
                  <a:pt x="188849" y="330199"/>
                </a:moveTo>
                <a:lnTo>
                  <a:pt x="156852" y="344296"/>
                </a:lnTo>
                <a:lnTo>
                  <a:pt x="161988" y="355980"/>
                </a:lnTo>
                <a:lnTo>
                  <a:pt x="162699" y="357504"/>
                </a:lnTo>
                <a:lnTo>
                  <a:pt x="161963" y="359409"/>
                </a:lnTo>
                <a:lnTo>
                  <a:pt x="160362" y="360171"/>
                </a:lnTo>
                <a:lnTo>
                  <a:pt x="158750" y="360806"/>
                </a:lnTo>
                <a:lnTo>
                  <a:pt x="187336" y="360806"/>
                </a:lnTo>
                <a:lnTo>
                  <a:pt x="188849" y="330199"/>
                </a:lnTo>
                <a:close/>
              </a:path>
              <a:path w="189230" h="415289">
                <a:moveTo>
                  <a:pt x="3937" y="0"/>
                </a:moveTo>
                <a:lnTo>
                  <a:pt x="2324" y="761"/>
                </a:lnTo>
                <a:lnTo>
                  <a:pt x="723" y="1396"/>
                </a:lnTo>
                <a:lnTo>
                  <a:pt x="0" y="3301"/>
                </a:lnTo>
                <a:lnTo>
                  <a:pt x="698" y="4952"/>
                </a:lnTo>
                <a:lnTo>
                  <a:pt x="151042" y="346856"/>
                </a:lnTo>
                <a:lnTo>
                  <a:pt x="156852" y="344296"/>
                </a:lnTo>
                <a:lnTo>
                  <a:pt x="6515" y="2285"/>
                </a:lnTo>
                <a:lnTo>
                  <a:pt x="5803" y="761"/>
                </a:lnTo>
                <a:lnTo>
                  <a:pt x="3937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18206" y="2551957"/>
            <a:ext cx="304165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30" dirty="0">
                <a:latin typeface="Tahoma"/>
                <a:cs typeface="Tahoma"/>
              </a:rPr>
              <a:t>embedding</a:t>
            </a:r>
            <a:r>
              <a:rPr sz="2400" spc="-18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vector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spc="-95" dirty="0">
                <a:latin typeface="Tahoma"/>
                <a:cs typeface="Tahoma"/>
              </a:rPr>
              <a:t>for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66414" y="2924385"/>
            <a:ext cx="17481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specific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node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83331" y="3280810"/>
            <a:ext cx="1087755" cy="890269"/>
          </a:xfrm>
          <a:custGeom>
            <a:avLst/>
            <a:gdLst/>
            <a:ahLst/>
            <a:cxnLst/>
            <a:rect l="l" t="t" r="r" b="b"/>
            <a:pathLst>
              <a:path w="1087754" h="890270">
                <a:moveTo>
                  <a:pt x="34798" y="812546"/>
                </a:moveTo>
                <a:lnTo>
                  <a:pt x="0" y="890270"/>
                </a:lnTo>
                <a:lnTo>
                  <a:pt x="83058" y="871601"/>
                </a:lnTo>
                <a:lnTo>
                  <a:pt x="68424" y="853694"/>
                </a:lnTo>
                <a:lnTo>
                  <a:pt x="49784" y="853694"/>
                </a:lnTo>
                <a:lnTo>
                  <a:pt x="47751" y="853440"/>
                </a:lnTo>
                <a:lnTo>
                  <a:pt x="46609" y="852170"/>
                </a:lnTo>
                <a:lnTo>
                  <a:pt x="45465" y="850773"/>
                </a:lnTo>
                <a:lnTo>
                  <a:pt x="45720" y="848741"/>
                </a:lnTo>
                <a:lnTo>
                  <a:pt x="56900" y="839592"/>
                </a:lnTo>
                <a:lnTo>
                  <a:pt x="34798" y="812546"/>
                </a:lnTo>
                <a:close/>
              </a:path>
              <a:path w="1087754" h="890270">
                <a:moveTo>
                  <a:pt x="56900" y="839592"/>
                </a:moveTo>
                <a:lnTo>
                  <a:pt x="45720" y="848741"/>
                </a:lnTo>
                <a:lnTo>
                  <a:pt x="45465" y="850773"/>
                </a:lnTo>
                <a:lnTo>
                  <a:pt x="46609" y="852170"/>
                </a:lnTo>
                <a:lnTo>
                  <a:pt x="47751" y="853440"/>
                </a:lnTo>
                <a:lnTo>
                  <a:pt x="49784" y="853694"/>
                </a:lnTo>
                <a:lnTo>
                  <a:pt x="51053" y="852551"/>
                </a:lnTo>
                <a:lnTo>
                  <a:pt x="60904" y="844492"/>
                </a:lnTo>
                <a:lnTo>
                  <a:pt x="56900" y="839592"/>
                </a:lnTo>
                <a:close/>
              </a:path>
              <a:path w="1087754" h="890270">
                <a:moveTo>
                  <a:pt x="60904" y="844492"/>
                </a:moveTo>
                <a:lnTo>
                  <a:pt x="51053" y="852551"/>
                </a:lnTo>
                <a:lnTo>
                  <a:pt x="49784" y="853694"/>
                </a:lnTo>
                <a:lnTo>
                  <a:pt x="68424" y="853694"/>
                </a:lnTo>
                <a:lnTo>
                  <a:pt x="60904" y="844492"/>
                </a:lnTo>
                <a:close/>
              </a:path>
              <a:path w="1087754" h="890270">
                <a:moveTo>
                  <a:pt x="1083056" y="0"/>
                </a:moveTo>
                <a:lnTo>
                  <a:pt x="56900" y="839592"/>
                </a:lnTo>
                <a:lnTo>
                  <a:pt x="60904" y="844492"/>
                </a:lnTo>
                <a:lnTo>
                  <a:pt x="1085723" y="6096"/>
                </a:lnTo>
                <a:lnTo>
                  <a:pt x="1086993" y="4953"/>
                </a:lnTo>
                <a:lnTo>
                  <a:pt x="1087247" y="2921"/>
                </a:lnTo>
                <a:lnTo>
                  <a:pt x="1086103" y="1651"/>
                </a:lnTo>
                <a:lnTo>
                  <a:pt x="1084961" y="254"/>
                </a:lnTo>
                <a:lnTo>
                  <a:pt x="1083056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27951" y="4325258"/>
            <a:ext cx="300355" cy="406400"/>
          </a:xfrm>
          <a:custGeom>
            <a:avLst/>
            <a:gdLst/>
            <a:ahLst/>
            <a:cxnLst/>
            <a:rect l="l" t="t" r="r" b="b"/>
            <a:pathLst>
              <a:path w="300355" h="406400">
                <a:moveTo>
                  <a:pt x="300037" y="0"/>
                </a:moveTo>
                <a:lnTo>
                  <a:pt x="4762" y="0"/>
                </a:lnTo>
                <a:lnTo>
                  <a:pt x="4762" y="107441"/>
                </a:lnTo>
                <a:lnTo>
                  <a:pt x="45542" y="107441"/>
                </a:lnTo>
                <a:lnTo>
                  <a:pt x="48652" y="95035"/>
                </a:lnTo>
                <a:lnTo>
                  <a:pt x="52020" y="83915"/>
                </a:lnTo>
                <a:lnTo>
                  <a:pt x="73433" y="46690"/>
                </a:lnTo>
                <a:lnTo>
                  <a:pt x="109842" y="35432"/>
                </a:lnTo>
                <a:lnTo>
                  <a:pt x="190500" y="35432"/>
                </a:lnTo>
                <a:lnTo>
                  <a:pt x="0" y="386714"/>
                </a:lnTo>
                <a:lnTo>
                  <a:pt x="0" y="406272"/>
                </a:lnTo>
                <a:lnTo>
                  <a:pt x="298259" y="406272"/>
                </a:lnTo>
                <a:lnTo>
                  <a:pt x="298259" y="292861"/>
                </a:lnTo>
                <a:lnTo>
                  <a:pt x="257771" y="292861"/>
                </a:lnTo>
                <a:lnTo>
                  <a:pt x="253494" y="309433"/>
                </a:lnTo>
                <a:lnTo>
                  <a:pt x="249293" y="323326"/>
                </a:lnTo>
                <a:lnTo>
                  <a:pt x="227379" y="360404"/>
                </a:lnTo>
                <a:lnTo>
                  <a:pt x="194678" y="370839"/>
                </a:lnTo>
                <a:lnTo>
                  <a:pt x="109537" y="370839"/>
                </a:lnTo>
                <a:lnTo>
                  <a:pt x="300037" y="19684"/>
                </a:lnTo>
                <a:lnTo>
                  <a:pt x="300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67891" y="4599452"/>
            <a:ext cx="367030" cy="40005"/>
          </a:xfrm>
          <a:custGeom>
            <a:avLst/>
            <a:gdLst/>
            <a:ahLst/>
            <a:cxnLst/>
            <a:rect l="l" t="t" r="r" b="b"/>
            <a:pathLst>
              <a:path w="367030" h="40004">
                <a:moveTo>
                  <a:pt x="366775" y="0"/>
                </a:moveTo>
                <a:lnTo>
                  <a:pt x="0" y="0"/>
                </a:lnTo>
                <a:lnTo>
                  <a:pt x="0" y="39497"/>
                </a:lnTo>
                <a:lnTo>
                  <a:pt x="366775" y="39497"/>
                </a:lnTo>
                <a:lnTo>
                  <a:pt x="366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67891" y="4475881"/>
            <a:ext cx="367030" cy="40005"/>
          </a:xfrm>
          <a:custGeom>
            <a:avLst/>
            <a:gdLst/>
            <a:ahLst/>
            <a:cxnLst/>
            <a:rect l="l" t="t" r="r" b="b"/>
            <a:pathLst>
              <a:path w="367030" h="40004">
                <a:moveTo>
                  <a:pt x="366775" y="0"/>
                </a:moveTo>
                <a:lnTo>
                  <a:pt x="0" y="0"/>
                </a:lnTo>
                <a:lnTo>
                  <a:pt x="0" y="39624"/>
                </a:lnTo>
                <a:lnTo>
                  <a:pt x="366775" y="39624"/>
                </a:lnTo>
                <a:lnTo>
                  <a:pt x="366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F90A3F-FE54-9F0C-40D8-7992DDB416AF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“Shallow” Encoding</a:t>
            </a:r>
            <a:endParaRPr lang="en-HK" sz="4000"/>
          </a:p>
        </p:txBody>
      </p:sp>
      <p:sp>
        <p:nvSpPr>
          <p:cNvPr id="34" name="object 7">
            <a:extLst>
              <a:ext uri="{FF2B5EF4-FFF2-40B4-BE49-F238E27FC236}">
                <a16:creationId xmlns:a16="http://schemas.microsoft.com/office/drawing/2014/main" id="{EED43B31-3E37-7D7A-8EF3-A3FF14474769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14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34524" y="2350531"/>
            <a:ext cx="7874952" cy="24737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Calibri"/>
              <a:cs typeface="Calibri"/>
            </a:endParaRPr>
          </a:p>
          <a:p>
            <a:pPr marL="2406015" marR="1275715" indent="-1068705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latin typeface="Calibri"/>
                <a:cs typeface="Calibri"/>
              </a:rPr>
              <a:t>Each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node</a:t>
            </a:r>
            <a:r>
              <a:rPr sz="3200" b="1" spc="-1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assigned</a:t>
            </a:r>
            <a:r>
              <a:rPr sz="3200" b="1" spc="-1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unique </a:t>
            </a:r>
            <a:r>
              <a:rPr sz="3200" b="1" dirty="0">
                <a:latin typeface="Calibri"/>
                <a:cs typeface="Calibri"/>
              </a:rPr>
              <a:t>embedding</a:t>
            </a:r>
            <a:r>
              <a:rPr sz="3200" b="1" spc="-22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vector</a:t>
            </a:r>
            <a:endParaRPr sz="3200">
              <a:latin typeface="Calibri"/>
              <a:cs typeface="Calibri"/>
            </a:endParaRPr>
          </a:p>
          <a:p>
            <a:pPr marL="1490345" marR="1440815" indent="371475">
              <a:lnSpc>
                <a:spcPts val="3829"/>
              </a:lnSpc>
              <a:spcBef>
                <a:spcPts val="114"/>
              </a:spcBef>
            </a:pPr>
            <a:r>
              <a:rPr sz="3200" dirty="0">
                <a:latin typeface="Calibri"/>
                <a:cs typeface="Calibri"/>
              </a:rPr>
              <a:t>(i.e.,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directly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optimize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embedding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node)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5C9DD1-7D90-D539-4427-6EF18036C423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“Shallow” Encoding</a:t>
            </a:r>
            <a:endParaRPr lang="en-HK" sz="400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B6815746-2011-7001-B064-D0BA5FED00CC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15</a:t>
            </a:fld>
            <a:endParaRPr lang="en-HK" sz="1800" spc="-25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AACD75D-1180-0399-C26F-DB5A615A348F}"/>
              </a:ext>
            </a:extLst>
          </p:cNvPr>
          <p:cNvSpPr txBox="1">
            <a:spLocks/>
          </p:cNvSpPr>
          <p:nvPr/>
        </p:nvSpPr>
        <p:spPr>
          <a:xfrm>
            <a:off x="876300" y="1348975"/>
            <a:ext cx="7579042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lang="en-US" sz="3200">
                <a:latin typeface="Calibri"/>
                <a:cs typeface="Calibri"/>
              </a:rPr>
              <a:t>Simplest</a:t>
            </a:r>
            <a:r>
              <a:rPr lang="en-US" sz="3200" spc="-150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encoding</a:t>
            </a:r>
            <a:r>
              <a:rPr lang="en-US" sz="3200" spc="-135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approach:</a:t>
            </a:r>
            <a:r>
              <a:rPr lang="en-US" sz="3200" spc="-180">
                <a:latin typeface="Calibri"/>
                <a:cs typeface="Calibri"/>
              </a:rPr>
              <a:t> </a:t>
            </a:r>
            <a:br>
              <a:rPr lang="en-US" sz="3200" spc="-180">
                <a:latin typeface="Calibri"/>
                <a:cs typeface="Calibri"/>
              </a:rPr>
            </a:br>
            <a:r>
              <a:rPr lang="en-US" sz="3200">
                <a:solidFill>
                  <a:srgbClr val="C00000"/>
                </a:solidFill>
                <a:latin typeface="Calibri"/>
                <a:cs typeface="Calibri"/>
              </a:rPr>
              <a:t>Encoder</a:t>
            </a:r>
            <a:r>
              <a:rPr lang="en-US" sz="3200" spc="-6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320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lang="en-US" sz="3200" spc="-5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3200">
                <a:solidFill>
                  <a:srgbClr val="C00000"/>
                </a:solidFill>
                <a:latin typeface="Calibri"/>
                <a:cs typeface="Calibri"/>
              </a:rPr>
              <a:t>just</a:t>
            </a:r>
            <a:r>
              <a:rPr lang="en-US" sz="3200" spc="-11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3200" spc="-25">
                <a:solidFill>
                  <a:srgbClr val="C00000"/>
                </a:solidFill>
                <a:latin typeface="Calibri"/>
                <a:cs typeface="Calibri"/>
              </a:rPr>
              <a:t>an </a:t>
            </a:r>
            <a:r>
              <a:rPr lang="en-US" sz="3200" spc="-10">
                <a:solidFill>
                  <a:srgbClr val="C00000"/>
                </a:solidFill>
                <a:latin typeface="Calibri"/>
                <a:cs typeface="Calibri"/>
              </a:rPr>
              <a:t>embedding-lookup</a:t>
            </a:r>
            <a:endParaRPr lang="en-US"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6262" y="1243589"/>
            <a:ext cx="7749540" cy="3615989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74650" indent="-324485">
              <a:lnSpc>
                <a:spcPct val="100000"/>
              </a:lnSpc>
              <a:spcBef>
                <a:spcPts val="944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74650" algn="l"/>
                <a:tab pos="375285" algn="l"/>
              </a:tabLst>
            </a:pPr>
            <a:r>
              <a:rPr sz="3200" b="1" dirty="0">
                <a:solidFill>
                  <a:srgbClr val="6BB76C"/>
                </a:solidFill>
                <a:latin typeface="Calibri"/>
                <a:cs typeface="Calibri"/>
              </a:rPr>
              <a:t>Encoder</a:t>
            </a:r>
            <a:r>
              <a:rPr sz="3200" b="1" spc="-165" dirty="0">
                <a:solidFill>
                  <a:srgbClr val="6BB76C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6BB76C"/>
                </a:solidFill>
                <a:latin typeface="Calibri"/>
                <a:cs typeface="Calibri"/>
              </a:rPr>
              <a:t>+</a:t>
            </a:r>
            <a:r>
              <a:rPr sz="3200" b="1" spc="-15" dirty="0">
                <a:solidFill>
                  <a:srgbClr val="6BB76C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6BB76C"/>
                </a:solidFill>
                <a:latin typeface="Calibri"/>
                <a:cs typeface="Calibri"/>
              </a:rPr>
              <a:t>Decoder</a:t>
            </a:r>
            <a:r>
              <a:rPr sz="3200" b="1" spc="-75" dirty="0">
                <a:solidFill>
                  <a:srgbClr val="6BB76C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6BB76C"/>
                </a:solidFill>
                <a:latin typeface="Calibri"/>
                <a:cs typeface="Calibri"/>
              </a:rPr>
              <a:t>Framework</a:t>
            </a:r>
            <a:endParaRPr sz="3200">
              <a:latin typeface="Calibri"/>
              <a:cs typeface="Calibri"/>
            </a:endParaRPr>
          </a:p>
          <a:p>
            <a:pPr marL="670560" lvl="1" indent="-276860">
              <a:lnSpc>
                <a:spcPct val="100000"/>
              </a:lnSpc>
              <a:spcBef>
                <a:spcPts val="740"/>
              </a:spcBef>
              <a:buClr>
                <a:srgbClr val="5FB5CC"/>
              </a:buClr>
              <a:buFont typeface="Wingdings"/>
              <a:buChar char=""/>
              <a:tabLst>
                <a:tab pos="670560" algn="l"/>
              </a:tabLst>
            </a:pPr>
            <a:r>
              <a:rPr sz="2750" dirty="0">
                <a:latin typeface="Calibri"/>
                <a:cs typeface="Calibri"/>
              </a:rPr>
              <a:t>Shallow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encoder: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embedding</a:t>
            </a:r>
            <a:r>
              <a:rPr sz="2750" spc="2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lookup</a:t>
            </a:r>
            <a:endParaRPr sz="2750">
              <a:latin typeface="Calibri"/>
              <a:cs typeface="Calibri"/>
            </a:endParaRPr>
          </a:p>
          <a:p>
            <a:pPr marL="670560" marR="287020" lvl="1" indent="-276860">
              <a:lnSpc>
                <a:spcPct val="102400"/>
              </a:lnSpc>
              <a:spcBef>
                <a:spcPts val="675"/>
              </a:spcBef>
              <a:buClr>
                <a:srgbClr val="5FB5CC"/>
              </a:buClr>
              <a:buFont typeface="Wingdings"/>
              <a:buChar char=""/>
              <a:tabLst>
                <a:tab pos="670560" algn="l"/>
                <a:tab pos="2529840" algn="l"/>
              </a:tabLst>
            </a:pPr>
            <a:r>
              <a:rPr sz="2750" dirty="0">
                <a:latin typeface="Calibri"/>
                <a:cs typeface="Calibri"/>
              </a:rPr>
              <a:t>Parameters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optimize: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mbria Math"/>
                <a:cs typeface="Cambria Math"/>
              </a:rPr>
              <a:t>𝐙</a:t>
            </a:r>
            <a:r>
              <a:rPr sz="2750" spc="70" dirty="0">
                <a:latin typeface="Cambria Math"/>
                <a:cs typeface="Cambria Math"/>
              </a:rPr>
              <a:t> </a:t>
            </a:r>
            <a:r>
              <a:rPr sz="2750" dirty="0">
                <a:latin typeface="Calibri"/>
                <a:cs typeface="Calibri"/>
              </a:rPr>
              <a:t>which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contains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node </a:t>
            </a:r>
            <a:r>
              <a:rPr sz="2750" spc="-10" dirty="0">
                <a:latin typeface="Calibri"/>
                <a:cs typeface="Calibri"/>
              </a:rPr>
              <a:t>embeddings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70" dirty="0">
                <a:latin typeface="Cambria Math"/>
                <a:cs typeface="Cambria Math"/>
              </a:rPr>
              <a:t>𝐳</a:t>
            </a:r>
            <a:r>
              <a:rPr sz="3000" spc="104" baseline="-16666" dirty="0">
                <a:latin typeface="Cambria Math"/>
                <a:cs typeface="Cambria Math"/>
              </a:rPr>
              <a:t>𝑢</a:t>
            </a:r>
            <a:r>
              <a:rPr sz="3000" spc="494" baseline="-16666" dirty="0">
                <a:latin typeface="Cambria Math"/>
                <a:cs typeface="Cambria Math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all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nodes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dirty="0">
                <a:latin typeface="Cambria Math"/>
                <a:cs typeface="Cambria Math"/>
              </a:rPr>
              <a:t>𝑢</a:t>
            </a:r>
            <a:r>
              <a:rPr sz="2750" spc="275" dirty="0">
                <a:latin typeface="Cambria Math"/>
                <a:cs typeface="Cambria Math"/>
              </a:rPr>
              <a:t> </a:t>
            </a:r>
            <a:r>
              <a:rPr sz="2750" dirty="0">
                <a:latin typeface="Cambria Math"/>
                <a:cs typeface="Cambria Math"/>
              </a:rPr>
              <a:t>∈</a:t>
            </a:r>
            <a:r>
              <a:rPr sz="2750" spc="145" dirty="0">
                <a:latin typeface="Cambria Math"/>
                <a:cs typeface="Cambria Math"/>
              </a:rPr>
              <a:t> </a:t>
            </a:r>
            <a:r>
              <a:rPr sz="2750" spc="-50" dirty="0">
                <a:latin typeface="Cambria Math"/>
                <a:cs typeface="Cambria Math"/>
              </a:rPr>
              <a:t>𝑉</a:t>
            </a:r>
            <a:endParaRPr sz="2750">
              <a:latin typeface="Cambria Math"/>
              <a:cs typeface="Cambria Math"/>
            </a:endParaRPr>
          </a:p>
          <a:p>
            <a:pPr marL="670560" lvl="1" indent="-276860">
              <a:lnSpc>
                <a:spcPct val="100000"/>
              </a:lnSpc>
              <a:spcBef>
                <a:spcPts val="680"/>
              </a:spcBef>
              <a:buClr>
                <a:srgbClr val="5FB5CC"/>
              </a:buClr>
              <a:buFont typeface="Wingdings"/>
              <a:buChar char=""/>
              <a:tabLst>
                <a:tab pos="670560" algn="l"/>
              </a:tabLst>
            </a:pPr>
            <a:r>
              <a:rPr sz="2750" dirty="0">
                <a:latin typeface="Calibri"/>
                <a:cs typeface="Calibri"/>
              </a:rPr>
              <a:t>We will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cover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deep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encoders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</a:t>
            </a:r>
            <a:r>
              <a:rPr sz="2750">
                <a:latin typeface="Calibri"/>
                <a:cs typeface="Calibri"/>
              </a:rPr>
              <a:t>GNNs)</a:t>
            </a:r>
            <a:br>
              <a:rPr lang="en-US" sz="2750">
                <a:latin typeface="Calibri"/>
                <a:cs typeface="Calibri"/>
              </a:rPr>
            </a:br>
            <a:endParaRPr sz="3900">
              <a:latin typeface="Calibri"/>
              <a:cs typeface="Calibri"/>
            </a:endParaRPr>
          </a:p>
          <a:p>
            <a:pPr marL="670560" lvl="1" indent="-276860">
              <a:lnSpc>
                <a:spcPct val="100000"/>
              </a:lnSpc>
              <a:buClr>
                <a:srgbClr val="5FB5CC"/>
              </a:buClr>
              <a:buFont typeface="Wingdings"/>
              <a:buChar char=""/>
              <a:tabLst>
                <a:tab pos="670560" algn="l"/>
              </a:tabLst>
            </a:pPr>
            <a:r>
              <a:rPr sz="2750" b="1" dirty="0">
                <a:latin typeface="Calibri"/>
                <a:cs typeface="Calibri"/>
              </a:rPr>
              <a:t>Decoder:</a:t>
            </a:r>
            <a:r>
              <a:rPr sz="2750" b="1" spc="1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based</a:t>
            </a:r>
            <a:r>
              <a:rPr sz="2750" spc="2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on</a:t>
            </a:r>
            <a:r>
              <a:rPr sz="2750" spc="-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node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similarity.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8235" y="5105019"/>
            <a:ext cx="56515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84175" algn="l"/>
              </a:tabLst>
            </a:pPr>
            <a:r>
              <a:rPr sz="2000" dirty="0">
                <a:latin typeface="Cambria Math"/>
                <a:cs typeface="Cambria Math"/>
              </a:rPr>
              <a:t>𝑣	</a:t>
            </a:r>
            <a:r>
              <a:rPr sz="2000" spc="110" dirty="0">
                <a:latin typeface="Cambria Math"/>
                <a:cs typeface="Cambria Math"/>
              </a:rPr>
              <a:t>𝑢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2180" y="4933569"/>
            <a:ext cx="71354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4325" indent="-276860">
              <a:lnSpc>
                <a:spcPct val="100000"/>
              </a:lnSpc>
              <a:spcBef>
                <a:spcPts val="130"/>
              </a:spcBef>
              <a:buClr>
                <a:srgbClr val="5FB5CC"/>
              </a:buClr>
              <a:buFont typeface="Wingdings"/>
              <a:buChar char=""/>
              <a:tabLst>
                <a:tab pos="314960" algn="l"/>
                <a:tab pos="4156710" algn="l"/>
              </a:tabLst>
            </a:pPr>
            <a:r>
              <a:rPr sz="2750" b="1" dirty="0">
                <a:latin typeface="Calibri"/>
                <a:cs typeface="Calibri"/>
              </a:rPr>
              <a:t>Objective:</a:t>
            </a:r>
            <a:r>
              <a:rPr sz="2750" b="1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maximize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100" dirty="0">
                <a:latin typeface="Cambria Math"/>
                <a:cs typeface="Cambria Math"/>
              </a:rPr>
              <a:t>𝐳</a:t>
            </a:r>
            <a:r>
              <a:rPr sz="3000" spc="150" baseline="29166" dirty="0">
                <a:latin typeface="Cambria Math"/>
                <a:cs typeface="Cambria Math"/>
              </a:rPr>
              <a:t>Τ</a:t>
            </a:r>
            <a:r>
              <a:rPr sz="2750" spc="100" dirty="0">
                <a:latin typeface="Cambria Math"/>
                <a:cs typeface="Cambria Math"/>
              </a:rPr>
              <a:t>𝐳</a:t>
            </a:r>
            <a:r>
              <a:rPr sz="2750" dirty="0">
                <a:latin typeface="Cambria Math"/>
                <a:cs typeface="Cambria Math"/>
              </a:rPr>
              <a:t>	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node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pairs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dirty="0">
                <a:latin typeface="Cambria Math"/>
                <a:cs typeface="Cambria Math"/>
              </a:rPr>
              <a:t>(𝑢,</a:t>
            </a:r>
            <a:r>
              <a:rPr sz="2750" spc="-120" dirty="0">
                <a:latin typeface="Cambria Math"/>
                <a:cs typeface="Cambria Math"/>
              </a:rPr>
              <a:t> </a:t>
            </a:r>
            <a:r>
              <a:rPr sz="2750" spc="55" dirty="0">
                <a:latin typeface="Cambria Math"/>
                <a:cs typeface="Cambria Math"/>
              </a:rPr>
              <a:t>𝑣)</a:t>
            </a:r>
            <a:endParaRPr sz="27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4122" y="5353684"/>
            <a:ext cx="222885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latin typeface="Calibri"/>
                <a:cs typeface="Calibri"/>
              </a:rPr>
              <a:t>that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are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b="1" spc="-10" dirty="0">
                <a:solidFill>
                  <a:srgbClr val="C00000"/>
                </a:solidFill>
                <a:latin typeface="Calibri"/>
                <a:cs typeface="Calibri"/>
              </a:rPr>
              <a:t>similar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0D8097-5589-FE84-BBD7-7D900DE8BE52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Framework Summary</a:t>
            </a:r>
            <a:endParaRPr lang="en-HK" sz="4000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AF567B75-3DF5-81A4-B91C-7C6A8E164AAB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16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80042" y="1271587"/>
            <a:ext cx="7862664" cy="37164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marR="286385" indent="-324485">
              <a:lnSpc>
                <a:spcPct val="100000"/>
              </a:lnSpc>
              <a:spcBef>
                <a:spcPts val="100"/>
              </a:spcBef>
              <a:buClr>
                <a:srgbClr val="EFAC00"/>
              </a:buClr>
              <a:buSzPct val="80000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000" dirty="0">
                <a:latin typeface="Calibri"/>
                <a:cs typeface="Calibri"/>
              </a:rPr>
              <a:t>Key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choice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methods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6FC0"/>
                </a:solidFill>
                <a:latin typeface="Calibri"/>
                <a:cs typeface="Calibri"/>
              </a:rPr>
              <a:t>how</a:t>
            </a:r>
            <a:r>
              <a:rPr sz="3000" b="1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6FC0"/>
                </a:solidFill>
                <a:latin typeface="Calibri"/>
                <a:cs typeface="Calibri"/>
              </a:rPr>
              <a:t>they</a:t>
            </a:r>
            <a:r>
              <a:rPr sz="3000" b="1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6FC0"/>
                </a:solidFill>
                <a:highlight>
                  <a:srgbClr val="FFFF00"/>
                </a:highlight>
                <a:latin typeface="Calibri"/>
                <a:cs typeface="Calibri"/>
              </a:rPr>
              <a:t>define</a:t>
            </a:r>
            <a:r>
              <a:rPr sz="3000" b="1" spc="-40" dirty="0">
                <a:solidFill>
                  <a:srgbClr val="006FC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006FC0"/>
                </a:solidFill>
                <a:highlight>
                  <a:srgbClr val="FFFF00"/>
                </a:highlight>
                <a:latin typeface="Calibri"/>
                <a:cs typeface="Calibri"/>
              </a:rPr>
              <a:t>node </a:t>
            </a:r>
            <a:r>
              <a:rPr sz="3000" b="1" spc="-10" dirty="0">
                <a:solidFill>
                  <a:srgbClr val="006FC0"/>
                </a:solidFill>
                <a:highlight>
                  <a:srgbClr val="FFFF00"/>
                </a:highlight>
                <a:latin typeface="Calibri"/>
                <a:cs typeface="Calibri"/>
              </a:rPr>
              <a:t>similarity.</a:t>
            </a:r>
            <a:endParaRPr sz="3000">
              <a:highlight>
                <a:srgbClr val="FFFF00"/>
              </a:highlight>
              <a:latin typeface="Calibri"/>
              <a:cs typeface="Calibri"/>
            </a:endParaRPr>
          </a:p>
          <a:p>
            <a:pPr marL="336550" marR="551180" indent="-324485">
              <a:lnSpc>
                <a:spcPct val="100000"/>
              </a:lnSpc>
              <a:spcBef>
                <a:spcPts val="2640"/>
              </a:spcBef>
              <a:buClr>
                <a:srgbClr val="EFAC00"/>
              </a:buClr>
              <a:buSzPct val="80000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000" dirty="0">
                <a:latin typeface="Calibri"/>
                <a:cs typeface="Calibri"/>
              </a:rPr>
              <a:t>Should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two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nodes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have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similar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embedding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if </a:t>
            </a:r>
            <a:r>
              <a:rPr sz="3000" spc="-10" dirty="0">
                <a:latin typeface="Calibri"/>
                <a:cs typeface="Calibri"/>
              </a:rPr>
              <a:t>they…</a:t>
            </a:r>
            <a:endParaRPr sz="3000">
              <a:latin typeface="Calibri"/>
              <a:cs typeface="Calibri"/>
            </a:endParaRPr>
          </a:p>
          <a:p>
            <a:pPr marL="632460" lvl="1" indent="-276860">
              <a:lnSpc>
                <a:spcPct val="100000"/>
              </a:lnSpc>
              <a:spcBef>
                <a:spcPts val="610"/>
              </a:spcBef>
              <a:buClr>
                <a:srgbClr val="5FB5CC"/>
              </a:buClr>
              <a:buFont typeface="Wingdings"/>
              <a:buChar char=""/>
              <a:tabLst>
                <a:tab pos="631825" algn="l"/>
                <a:tab pos="632460" algn="l"/>
              </a:tabLst>
            </a:pPr>
            <a:r>
              <a:rPr sz="2800" spc="-150" dirty="0">
                <a:solidFill>
                  <a:srgbClr val="C00000"/>
                </a:solidFill>
                <a:latin typeface="Calibri"/>
                <a:cs typeface="Calibri"/>
              </a:rPr>
              <a:t>are linked?</a:t>
            </a:r>
            <a:endParaRPr sz="2800" spc="-150">
              <a:latin typeface="Calibri"/>
              <a:cs typeface="Calibri"/>
            </a:endParaRPr>
          </a:p>
          <a:p>
            <a:pPr marL="632460" lvl="1" indent="-276860">
              <a:lnSpc>
                <a:spcPct val="100000"/>
              </a:lnSpc>
              <a:spcBef>
                <a:spcPts val="575"/>
              </a:spcBef>
              <a:buClr>
                <a:srgbClr val="5FB5CC"/>
              </a:buClr>
              <a:buFont typeface="Wingdings"/>
              <a:buChar char=""/>
              <a:tabLst>
                <a:tab pos="631825" algn="l"/>
                <a:tab pos="632460" algn="l"/>
              </a:tabLst>
            </a:pPr>
            <a:r>
              <a:rPr sz="2800" spc="-150" dirty="0">
                <a:solidFill>
                  <a:srgbClr val="C00000"/>
                </a:solidFill>
                <a:latin typeface="Calibri"/>
                <a:cs typeface="Calibri"/>
              </a:rPr>
              <a:t>share neighbors?</a:t>
            </a:r>
            <a:endParaRPr sz="2800" spc="-150">
              <a:latin typeface="Calibri"/>
              <a:cs typeface="Calibri"/>
            </a:endParaRPr>
          </a:p>
          <a:p>
            <a:pPr marL="632460" lvl="1" indent="-276860">
              <a:lnSpc>
                <a:spcPct val="100000"/>
              </a:lnSpc>
              <a:spcBef>
                <a:spcPts val="575"/>
              </a:spcBef>
              <a:buClr>
                <a:srgbClr val="5FB5CC"/>
              </a:buClr>
              <a:buFont typeface="Wingdings"/>
              <a:buChar char=""/>
              <a:tabLst>
                <a:tab pos="631825" algn="l"/>
                <a:tab pos="632460" algn="l"/>
              </a:tabLst>
            </a:pPr>
            <a:r>
              <a:rPr sz="2800" spc="-150" dirty="0">
                <a:solidFill>
                  <a:srgbClr val="C00000"/>
                </a:solidFill>
                <a:latin typeface="Calibri"/>
                <a:cs typeface="Calibri"/>
              </a:rPr>
              <a:t>have similar “structural </a:t>
            </a:r>
            <a:r>
              <a:rPr sz="2800" spc="-150">
                <a:solidFill>
                  <a:srgbClr val="C00000"/>
                </a:solidFill>
                <a:latin typeface="Calibri"/>
                <a:cs typeface="Calibri"/>
              </a:rPr>
              <a:t>roles”?</a:t>
            </a:r>
            <a:endParaRPr sz="2800" spc="-15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27EC8-CB4C-AA2B-843C-2F9B1351686B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How to Define Node Similarity</a:t>
            </a:r>
            <a:endParaRPr lang="en-HK" sz="400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0B1057B-FA2F-7943-0B68-B8F30DB516A4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17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63C8C9-B979-6323-DBE3-3B2553A60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Random Walk Approaches for Node Embeddings</a:t>
            </a:r>
            <a:endParaRPr lang="en-HK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D4D9F6-26E2-E21E-1260-472CD19C0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28CEE569-455F-3CEA-0D51-7C6E9C0DB6E3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18</a:t>
            </a:fld>
            <a:endParaRPr lang="en-HK" sz="1800" spc="-25" dirty="0"/>
          </a:p>
        </p:txBody>
      </p:sp>
    </p:spTree>
    <p:extLst>
      <p:ext uri="{BB962C8B-B14F-4D97-AF65-F5344CB8AC3E}">
        <p14:creationId xmlns:p14="http://schemas.microsoft.com/office/powerpoint/2010/main" val="2993215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7527" y="1001378"/>
            <a:ext cx="8068945" cy="43761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6550" marR="457834" indent="-324485">
              <a:spcBef>
                <a:spcPts val="13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lang="en-US" sz="2800">
                <a:latin typeface="Calibri"/>
                <a:cs typeface="Calibri"/>
              </a:rPr>
              <a:t>We</a:t>
            </a:r>
            <a:r>
              <a:rPr lang="en-US" sz="2800" spc="-20">
                <a:latin typeface="Calibri"/>
                <a:cs typeface="Calibri"/>
              </a:rPr>
              <a:t> </a:t>
            </a:r>
            <a:r>
              <a:rPr lang="en-US" sz="2800">
                <a:latin typeface="Calibri"/>
                <a:cs typeface="Calibri"/>
              </a:rPr>
              <a:t>will</a:t>
            </a:r>
            <a:r>
              <a:rPr lang="en-US" sz="2800" spc="65">
                <a:latin typeface="Calibri"/>
                <a:cs typeface="Calibri"/>
              </a:rPr>
              <a:t> </a:t>
            </a:r>
            <a:r>
              <a:rPr lang="en-US" sz="2800">
                <a:latin typeface="Calibri"/>
                <a:cs typeface="Calibri"/>
              </a:rPr>
              <a:t>now</a:t>
            </a:r>
            <a:r>
              <a:rPr lang="en-US" sz="2800" spc="50">
                <a:latin typeface="Calibri"/>
                <a:cs typeface="Calibri"/>
              </a:rPr>
              <a:t> </a:t>
            </a:r>
            <a:r>
              <a:rPr lang="en-US" sz="2800">
                <a:latin typeface="Calibri"/>
                <a:cs typeface="Calibri"/>
              </a:rPr>
              <a:t>learn</a:t>
            </a:r>
            <a:r>
              <a:rPr lang="en-US" sz="2800" spc="60">
                <a:latin typeface="Calibri"/>
                <a:cs typeface="Calibri"/>
              </a:rPr>
              <a:t> </a:t>
            </a:r>
            <a:r>
              <a:rPr lang="en-US" sz="2800">
                <a:latin typeface="Calibri"/>
                <a:cs typeface="Calibri"/>
              </a:rPr>
              <a:t>node</a:t>
            </a:r>
            <a:r>
              <a:rPr lang="en-US" sz="2800" spc="55">
                <a:latin typeface="Calibri"/>
                <a:cs typeface="Calibri"/>
              </a:rPr>
              <a:t> </a:t>
            </a:r>
            <a:r>
              <a:rPr lang="en-US" sz="2800">
                <a:latin typeface="Calibri"/>
                <a:cs typeface="Calibri"/>
              </a:rPr>
              <a:t>similarity</a:t>
            </a:r>
            <a:r>
              <a:rPr lang="en-US" sz="2800" spc="175">
                <a:latin typeface="Calibri"/>
                <a:cs typeface="Calibri"/>
              </a:rPr>
              <a:t> </a:t>
            </a:r>
            <a:r>
              <a:rPr lang="en-US" sz="2800">
                <a:latin typeface="Calibri"/>
                <a:cs typeface="Calibri"/>
              </a:rPr>
              <a:t>definition</a:t>
            </a:r>
            <a:r>
              <a:rPr lang="en-US" sz="2800" spc="265">
                <a:latin typeface="Calibri"/>
                <a:cs typeface="Calibri"/>
              </a:rPr>
              <a:t> </a:t>
            </a:r>
            <a:r>
              <a:rPr lang="en-US" sz="2800">
                <a:latin typeface="Calibri"/>
                <a:cs typeface="Calibri"/>
              </a:rPr>
              <a:t>that</a:t>
            </a:r>
            <a:r>
              <a:rPr lang="en-US" sz="2800" spc="-15">
                <a:latin typeface="Calibri"/>
                <a:cs typeface="Calibri"/>
              </a:rPr>
              <a:t> </a:t>
            </a:r>
            <a:r>
              <a:rPr lang="en-US" sz="2800" spc="-20">
                <a:latin typeface="Calibri"/>
                <a:cs typeface="Calibri"/>
              </a:rPr>
              <a:t>uses </a:t>
            </a:r>
            <a:r>
              <a:rPr lang="en-US" sz="2800" b="1">
                <a:solidFill>
                  <a:srgbClr val="006FC0"/>
                </a:solidFill>
                <a:latin typeface="Calibri"/>
                <a:cs typeface="Calibri"/>
              </a:rPr>
              <a:t>random</a:t>
            </a:r>
            <a:r>
              <a:rPr lang="en-US" sz="2800" b="1" spc="1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800" b="1">
                <a:solidFill>
                  <a:srgbClr val="006FC0"/>
                </a:solidFill>
                <a:latin typeface="Calibri"/>
                <a:cs typeface="Calibri"/>
              </a:rPr>
              <a:t>walks</a:t>
            </a:r>
            <a:r>
              <a:rPr lang="en-US" sz="2800">
                <a:latin typeface="Calibri"/>
                <a:cs typeface="Calibri"/>
              </a:rPr>
              <a:t>,</a:t>
            </a:r>
            <a:r>
              <a:rPr lang="en-US" sz="2800" spc="-45">
                <a:latin typeface="Calibri"/>
                <a:cs typeface="Calibri"/>
              </a:rPr>
              <a:t> </a:t>
            </a:r>
            <a:r>
              <a:rPr lang="en-US" sz="2800">
                <a:latin typeface="Calibri"/>
                <a:cs typeface="Calibri"/>
              </a:rPr>
              <a:t>and</a:t>
            </a:r>
            <a:r>
              <a:rPr lang="en-US" sz="2800" spc="95">
                <a:latin typeface="Calibri"/>
                <a:cs typeface="Calibri"/>
              </a:rPr>
              <a:t> </a:t>
            </a:r>
            <a:r>
              <a:rPr lang="en-US" sz="2800">
                <a:latin typeface="Calibri"/>
                <a:cs typeface="Calibri"/>
              </a:rPr>
              <a:t>how</a:t>
            </a:r>
            <a:r>
              <a:rPr lang="en-US" sz="2800" spc="15">
                <a:latin typeface="Calibri"/>
                <a:cs typeface="Calibri"/>
              </a:rPr>
              <a:t> </a:t>
            </a:r>
            <a:r>
              <a:rPr lang="en-US" sz="2800">
                <a:latin typeface="Calibri"/>
                <a:cs typeface="Calibri"/>
              </a:rPr>
              <a:t>to</a:t>
            </a:r>
            <a:r>
              <a:rPr lang="en-US" sz="2800" spc="75">
                <a:latin typeface="Calibri"/>
                <a:cs typeface="Calibri"/>
              </a:rPr>
              <a:t> </a:t>
            </a:r>
            <a:r>
              <a:rPr lang="en-US" sz="2800">
                <a:latin typeface="Calibri"/>
                <a:cs typeface="Calibri"/>
              </a:rPr>
              <a:t>optimize</a:t>
            </a:r>
            <a:r>
              <a:rPr lang="en-US" sz="2800" spc="90">
                <a:latin typeface="Calibri"/>
                <a:cs typeface="Calibri"/>
              </a:rPr>
              <a:t> </a:t>
            </a:r>
            <a:r>
              <a:rPr lang="en-US" sz="2800">
                <a:latin typeface="Calibri"/>
                <a:cs typeface="Calibri"/>
              </a:rPr>
              <a:t>embeddings</a:t>
            </a:r>
            <a:r>
              <a:rPr lang="en-US" sz="2800" spc="385">
                <a:latin typeface="Calibri"/>
                <a:cs typeface="Calibri"/>
              </a:rPr>
              <a:t> </a:t>
            </a:r>
            <a:r>
              <a:rPr lang="en-US" sz="2800" spc="-25">
                <a:latin typeface="Calibri"/>
                <a:cs typeface="Calibri"/>
              </a:rPr>
              <a:t>for </a:t>
            </a:r>
            <a:r>
              <a:rPr lang="en-US" sz="2800">
                <a:latin typeface="Calibri"/>
                <a:cs typeface="Calibri"/>
              </a:rPr>
              <a:t>such</a:t>
            </a:r>
            <a:r>
              <a:rPr lang="en-US" sz="2800" spc="65">
                <a:latin typeface="Calibri"/>
                <a:cs typeface="Calibri"/>
              </a:rPr>
              <a:t> </a:t>
            </a:r>
            <a:r>
              <a:rPr lang="en-US" sz="2800">
                <a:latin typeface="Calibri"/>
                <a:cs typeface="Calibri"/>
              </a:rPr>
              <a:t>a</a:t>
            </a:r>
            <a:r>
              <a:rPr lang="en-US" sz="2800" spc="40">
                <a:latin typeface="Calibri"/>
                <a:cs typeface="Calibri"/>
              </a:rPr>
              <a:t> </a:t>
            </a:r>
            <a:r>
              <a:rPr lang="en-US" sz="2800">
                <a:latin typeface="Calibri"/>
                <a:cs typeface="Calibri"/>
              </a:rPr>
              <a:t>similarity</a:t>
            </a:r>
            <a:r>
              <a:rPr lang="en-US" sz="2800" spc="185">
                <a:latin typeface="Calibri"/>
                <a:cs typeface="Calibri"/>
              </a:rPr>
              <a:t> </a:t>
            </a:r>
            <a:r>
              <a:rPr lang="en-US" sz="2800" spc="-10">
                <a:latin typeface="Calibri"/>
                <a:cs typeface="Calibri"/>
              </a:rPr>
              <a:t>measure.</a:t>
            </a:r>
            <a:endParaRPr lang="en-US" sz="2800">
              <a:latin typeface="Calibri"/>
              <a:cs typeface="Calibri"/>
            </a:endParaRPr>
          </a:p>
          <a:p>
            <a:pPr marL="336550" marR="457834" indent="-324485">
              <a:lnSpc>
                <a:spcPct val="100000"/>
              </a:lnSpc>
              <a:spcBef>
                <a:spcPts val="13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lang="en-US" sz="2800">
                <a:latin typeface="Calibri"/>
                <a:cs typeface="Calibri"/>
              </a:rPr>
              <a:t>Random walks </a:t>
            </a:r>
            <a:r>
              <a:rPr sz="2800">
                <a:latin typeface="Calibri"/>
                <a:cs typeface="Calibri"/>
              </a:rPr>
              <a:t>is</a:t>
            </a:r>
            <a:r>
              <a:rPr sz="2800" spc="105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E66C7C"/>
                </a:solidFill>
                <a:latin typeface="Calibri"/>
                <a:cs typeface="Calibri"/>
              </a:rPr>
              <a:t>unsupervised/self-</a:t>
            </a:r>
            <a:r>
              <a:rPr sz="2800" b="1" spc="-20" dirty="0">
                <a:solidFill>
                  <a:srgbClr val="E66C7C"/>
                </a:solidFill>
                <a:latin typeface="Calibri"/>
                <a:cs typeface="Calibri"/>
              </a:rPr>
              <a:t>supervised</a:t>
            </a:r>
            <a:r>
              <a:rPr sz="2800" b="1" spc="-240" dirty="0">
                <a:solidFill>
                  <a:srgbClr val="E66C7C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learning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embeddings.</a:t>
            </a:r>
            <a:endParaRPr sz="2800">
              <a:latin typeface="Calibri"/>
              <a:cs typeface="Calibri"/>
            </a:endParaRPr>
          </a:p>
          <a:p>
            <a:pPr marL="632460" lvl="1" indent="-276860">
              <a:lnSpc>
                <a:spcPct val="100000"/>
              </a:lnSpc>
              <a:spcBef>
                <a:spcPts val="730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400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not</a:t>
            </a:r>
            <a:r>
              <a:rPr sz="2400" b="1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utilizing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labels</a:t>
            </a:r>
            <a:endParaRPr sz="2400">
              <a:latin typeface="Calibri"/>
              <a:cs typeface="Calibri"/>
            </a:endParaRPr>
          </a:p>
          <a:p>
            <a:pPr marL="632460" lvl="1" indent="-276860">
              <a:lnSpc>
                <a:spcPct val="100000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400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not</a:t>
            </a:r>
            <a:r>
              <a:rPr sz="2400" b="1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utilizing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features</a:t>
            </a:r>
            <a:endParaRPr sz="2400">
              <a:latin typeface="Calibri"/>
              <a:cs typeface="Calibri"/>
            </a:endParaRPr>
          </a:p>
          <a:p>
            <a:pPr marL="336550" indent="-324485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2800">
                <a:latin typeface="Calibri"/>
                <a:cs typeface="Calibri"/>
              </a:rPr>
              <a:t>These</a:t>
            </a:r>
            <a:r>
              <a:rPr sz="2800" spc="-114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embeddings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E66C7C"/>
                </a:solidFill>
                <a:latin typeface="Calibri"/>
                <a:cs typeface="Calibri"/>
              </a:rPr>
              <a:t>task</a:t>
            </a:r>
            <a:r>
              <a:rPr sz="2800" b="1" spc="-50" dirty="0">
                <a:solidFill>
                  <a:srgbClr val="E66C7C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E66C7C"/>
                </a:solidFill>
                <a:latin typeface="Calibri"/>
                <a:cs typeface="Calibri"/>
              </a:rPr>
              <a:t>independent</a:t>
            </a:r>
            <a:endParaRPr sz="2800">
              <a:latin typeface="Calibri"/>
              <a:cs typeface="Calibri"/>
            </a:endParaRPr>
          </a:p>
          <a:p>
            <a:pPr marL="632460" marR="330835" lvl="1" indent="-276860">
              <a:lnSpc>
                <a:spcPct val="102400"/>
              </a:lnSpc>
              <a:spcBef>
                <a:spcPts val="660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400" dirty="0">
                <a:latin typeface="Calibri"/>
                <a:cs typeface="Calibri"/>
              </a:rPr>
              <a:t>They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trained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specific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task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-2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task.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4BE33-22AA-ED70-3AC2-CD7CA15C51F4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A Note on Node Embeddings</a:t>
            </a:r>
            <a:endParaRPr lang="en-HK" sz="400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2478275B-F479-B923-89E6-89E7ABF1BC94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19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925377" y="5086679"/>
            <a:ext cx="2685415" cy="876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05"/>
              </a:spcBef>
            </a:pPr>
            <a:r>
              <a:rPr sz="2400" spc="-50" dirty="0">
                <a:solidFill>
                  <a:srgbClr val="0000FF"/>
                </a:solidFill>
                <a:latin typeface="Tahoma"/>
                <a:cs typeface="Tahoma"/>
              </a:rPr>
              <a:t>Feature</a:t>
            </a:r>
            <a:r>
              <a:rPr sz="2400" spc="-17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engineering</a:t>
            </a:r>
            <a:endParaRPr sz="2400">
              <a:latin typeface="Tahoma"/>
              <a:cs typeface="Tahoma"/>
            </a:endParaRPr>
          </a:p>
          <a:p>
            <a:pPr marL="12065" marR="5080" algn="ctr">
              <a:lnSpc>
                <a:spcPct val="100899"/>
              </a:lnSpc>
              <a:spcBef>
                <a:spcPts val="55"/>
              </a:spcBef>
            </a:pPr>
            <a:r>
              <a:rPr sz="1550" spc="-30" dirty="0">
                <a:solidFill>
                  <a:srgbClr val="0000FF"/>
                </a:solidFill>
                <a:latin typeface="Tahoma"/>
                <a:cs typeface="Tahoma"/>
              </a:rPr>
              <a:t>(node-</a:t>
            </a:r>
            <a:r>
              <a:rPr sz="1550" dirty="0">
                <a:solidFill>
                  <a:srgbClr val="0000FF"/>
                </a:solidFill>
                <a:latin typeface="Tahoma"/>
                <a:cs typeface="Tahoma"/>
              </a:rPr>
              <a:t>level,</a:t>
            </a:r>
            <a:r>
              <a:rPr sz="1550" spc="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0000FF"/>
                </a:solidFill>
                <a:latin typeface="Tahoma"/>
                <a:cs typeface="Tahoma"/>
              </a:rPr>
              <a:t>edge-</a:t>
            </a:r>
            <a:r>
              <a:rPr sz="1550" spc="-20" dirty="0">
                <a:solidFill>
                  <a:srgbClr val="0000FF"/>
                </a:solidFill>
                <a:latin typeface="Tahoma"/>
                <a:cs typeface="Tahoma"/>
              </a:rPr>
              <a:t>level,</a:t>
            </a:r>
            <a:r>
              <a:rPr sz="1550" spc="-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550" spc="-10" dirty="0">
                <a:solidFill>
                  <a:srgbClr val="0000FF"/>
                </a:solidFill>
                <a:latin typeface="Tahoma"/>
                <a:cs typeface="Tahoma"/>
              </a:rPr>
              <a:t>graph- level</a:t>
            </a:r>
            <a:r>
              <a:rPr sz="1550" spc="-1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550" spc="-10" dirty="0">
                <a:solidFill>
                  <a:srgbClr val="0000FF"/>
                </a:solidFill>
                <a:latin typeface="Tahoma"/>
                <a:cs typeface="Tahoma"/>
              </a:rPr>
              <a:t>features)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56667" y="1430388"/>
            <a:ext cx="7325359" cy="1839478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5080">
              <a:lnSpc>
                <a:spcPct val="90400"/>
              </a:lnSpc>
              <a:spcBef>
                <a:spcPts val="520"/>
              </a:spcBef>
            </a:pPr>
            <a:r>
              <a:rPr sz="3200" dirty="0">
                <a:latin typeface="+mn-lt"/>
              </a:rPr>
              <a:t>Given</a:t>
            </a:r>
            <a:r>
              <a:rPr sz="3200" spc="-130" dirty="0">
                <a:latin typeface="+mn-lt"/>
              </a:rPr>
              <a:t> </a:t>
            </a:r>
            <a:r>
              <a:rPr sz="3200" dirty="0">
                <a:latin typeface="+mn-lt"/>
              </a:rPr>
              <a:t>an</a:t>
            </a:r>
            <a:r>
              <a:rPr sz="3200" spc="-75" dirty="0">
                <a:latin typeface="+mn-lt"/>
              </a:rPr>
              <a:t> </a:t>
            </a:r>
            <a:r>
              <a:rPr sz="3200" dirty="0">
                <a:latin typeface="+mn-lt"/>
              </a:rPr>
              <a:t>input</a:t>
            </a:r>
            <a:r>
              <a:rPr sz="3200" spc="10" dirty="0">
                <a:latin typeface="+mn-lt"/>
              </a:rPr>
              <a:t> </a:t>
            </a:r>
            <a:r>
              <a:rPr sz="3200" dirty="0">
                <a:latin typeface="+mn-lt"/>
              </a:rPr>
              <a:t>graph,</a:t>
            </a:r>
            <a:r>
              <a:rPr sz="3200" spc="-120" dirty="0">
                <a:latin typeface="+mn-lt"/>
              </a:rPr>
              <a:t> </a:t>
            </a:r>
            <a:r>
              <a:rPr sz="3200" dirty="0">
                <a:latin typeface="+mn-lt"/>
              </a:rPr>
              <a:t>extract</a:t>
            </a:r>
            <a:r>
              <a:rPr sz="3200" spc="-60" dirty="0">
                <a:latin typeface="+mn-lt"/>
              </a:rPr>
              <a:t> </a:t>
            </a:r>
            <a:r>
              <a:rPr sz="3200" dirty="0">
                <a:latin typeface="+mn-lt"/>
              </a:rPr>
              <a:t>node,</a:t>
            </a:r>
            <a:r>
              <a:rPr sz="3200" spc="-45" dirty="0">
                <a:latin typeface="+mn-lt"/>
              </a:rPr>
              <a:t> </a:t>
            </a:r>
            <a:r>
              <a:rPr sz="3200" spc="-20" dirty="0">
                <a:latin typeface="+mn-lt"/>
              </a:rPr>
              <a:t>link </a:t>
            </a:r>
            <a:r>
              <a:rPr sz="3200" dirty="0">
                <a:latin typeface="+mn-lt"/>
              </a:rPr>
              <a:t>and</a:t>
            </a:r>
            <a:r>
              <a:rPr sz="3200" spc="-40" dirty="0">
                <a:latin typeface="+mn-lt"/>
              </a:rPr>
              <a:t> </a:t>
            </a:r>
            <a:r>
              <a:rPr sz="3200" spc="-10" dirty="0">
                <a:latin typeface="+mn-lt"/>
              </a:rPr>
              <a:t>graph-</a:t>
            </a:r>
            <a:r>
              <a:rPr sz="3200" dirty="0">
                <a:latin typeface="+mn-lt"/>
              </a:rPr>
              <a:t>level</a:t>
            </a:r>
            <a:r>
              <a:rPr sz="3200" spc="-145" dirty="0">
                <a:latin typeface="+mn-lt"/>
              </a:rPr>
              <a:t> </a:t>
            </a:r>
            <a:r>
              <a:rPr sz="3200" dirty="0">
                <a:latin typeface="+mn-lt"/>
              </a:rPr>
              <a:t>features,</a:t>
            </a:r>
            <a:r>
              <a:rPr sz="3200" spc="-75" dirty="0">
                <a:latin typeface="+mn-lt"/>
              </a:rPr>
              <a:t> </a:t>
            </a:r>
            <a:r>
              <a:rPr sz="3200" dirty="0">
                <a:latin typeface="+mn-lt"/>
              </a:rPr>
              <a:t>learn</a:t>
            </a:r>
            <a:r>
              <a:rPr sz="3200" spc="-90" dirty="0">
                <a:latin typeface="+mn-lt"/>
              </a:rPr>
              <a:t> </a:t>
            </a:r>
            <a:r>
              <a:rPr sz="3200" dirty="0">
                <a:latin typeface="+mn-lt"/>
              </a:rPr>
              <a:t>a </a:t>
            </a:r>
            <a:r>
              <a:rPr sz="3200" spc="-10" dirty="0">
                <a:latin typeface="+mn-lt"/>
              </a:rPr>
              <a:t>model </a:t>
            </a:r>
            <a:r>
              <a:rPr sz="3200" dirty="0">
                <a:latin typeface="+mn-lt"/>
              </a:rPr>
              <a:t>(SVM,</a:t>
            </a:r>
            <a:r>
              <a:rPr sz="3200" spc="-135" dirty="0">
                <a:latin typeface="+mn-lt"/>
              </a:rPr>
              <a:t> </a:t>
            </a:r>
            <a:r>
              <a:rPr sz="3200" dirty="0">
                <a:latin typeface="+mn-lt"/>
              </a:rPr>
              <a:t>neural</a:t>
            </a:r>
            <a:r>
              <a:rPr sz="3200" spc="-55" dirty="0">
                <a:latin typeface="+mn-lt"/>
              </a:rPr>
              <a:t> </a:t>
            </a:r>
            <a:r>
              <a:rPr sz="3200" dirty="0">
                <a:latin typeface="+mn-lt"/>
              </a:rPr>
              <a:t>network,</a:t>
            </a:r>
            <a:r>
              <a:rPr sz="3200" spc="-114" dirty="0">
                <a:latin typeface="+mn-lt"/>
              </a:rPr>
              <a:t> </a:t>
            </a:r>
            <a:r>
              <a:rPr sz="3200" dirty="0">
                <a:latin typeface="+mn-lt"/>
              </a:rPr>
              <a:t>etc.)</a:t>
            </a:r>
            <a:r>
              <a:rPr sz="3200" spc="-5" dirty="0">
                <a:latin typeface="+mn-lt"/>
              </a:rPr>
              <a:t> </a:t>
            </a:r>
            <a:r>
              <a:rPr sz="3200" dirty="0">
                <a:latin typeface="+mn-lt"/>
              </a:rPr>
              <a:t>that</a:t>
            </a:r>
            <a:r>
              <a:rPr sz="3200" spc="-55" dirty="0">
                <a:latin typeface="+mn-lt"/>
              </a:rPr>
              <a:t> </a:t>
            </a:r>
            <a:r>
              <a:rPr sz="3200" spc="-20" dirty="0">
                <a:latin typeface="+mn-lt"/>
              </a:rPr>
              <a:t>maps </a:t>
            </a:r>
            <a:r>
              <a:rPr sz="3200" dirty="0">
                <a:latin typeface="+mn-lt"/>
              </a:rPr>
              <a:t>features</a:t>
            </a:r>
            <a:r>
              <a:rPr sz="3200" spc="-120" dirty="0">
                <a:latin typeface="+mn-lt"/>
              </a:rPr>
              <a:t> </a:t>
            </a:r>
            <a:r>
              <a:rPr sz="3200" dirty="0">
                <a:latin typeface="+mn-lt"/>
              </a:rPr>
              <a:t>to</a:t>
            </a:r>
            <a:r>
              <a:rPr sz="3200" spc="-160" dirty="0">
                <a:latin typeface="+mn-lt"/>
              </a:rPr>
              <a:t> </a:t>
            </a:r>
            <a:r>
              <a:rPr sz="3200" spc="-10" dirty="0">
                <a:latin typeface="+mn-lt"/>
              </a:rPr>
              <a:t>labels.</a:t>
            </a:r>
            <a:endParaRPr sz="3200"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625FAB-BEC9-7224-D5F3-9E1A25D19167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Recap: Traditional ML For Graphs</a:t>
            </a:r>
            <a:endParaRPr lang="en-HK" sz="400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E053BF6-B93D-E63C-7AC9-29868DC65F09}"/>
              </a:ext>
            </a:extLst>
          </p:cNvPr>
          <p:cNvGrpSpPr/>
          <p:nvPr/>
        </p:nvGrpSpPr>
        <p:grpSpPr>
          <a:xfrm>
            <a:off x="441231" y="3608915"/>
            <a:ext cx="8220962" cy="1424797"/>
            <a:chOff x="157162" y="3500501"/>
            <a:chExt cx="8820467" cy="1528699"/>
          </a:xfrm>
        </p:grpSpPr>
        <p:sp>
          <p:nvSpPr>
            <p:cNvPr id="43" name="object 3">
              <a:extLst>
                <a:ext uri="{FF2B5EF4-FFF2-40B4-BE49-F238E27FC236}">
                  <a16:creationId xmlns:a16="http://schemas.microsoft.com/office/drawing/2014/main" id="{E6F2CA8A-9269-43FC-D247-BC80518849D9}"/>
                </a:ext>
              </a:extLst>
            </p:cNvPr>
            <p:cNvSpPr/>
            <p:nvPr/>
          </p:nvSpPr>
          <p:spPr>
            <a:xfrm>
              <a:off x="1414525" y="3962400"/>
              <a:ext cx="933450" cy="142875"/>
            </a:xfrm>
            <a:custGeom>
              <a:avLst/>
              <a:gdLst/>
              <a:ahLst/>
              <a:cxnLst/>
              <a:rect l="l" t="t" r="r" b="b"/>
              <a:pathLst>
                <a:path w="933450" h="142875">
                  <a:moveTo>
                    <a:pt x="847344" y="71500"/>
                  </a:moveTo>
                  <a:lnTo>
                    <a:pt x="790194" y="142875"/>
                  </a:lnTo>
                  <a:lnTo>
                    <a:pt x="904595" y="85725"/>
                  </a:lnTo>
                  <a:lnTo>
                    <a:pt x="847344" y="85725"/>
                  </a:lnTo>
                  <a:lnTo>
                    <a:pt x="847344" y="71500"/>
                  </a:lnTo>
                  <a:close/>
                </a:path>
                <a:path w="933450" h="142875">
                  <a:moveTo>
                    <a:pt x="835873" y="57150"/>
                  </a:moveTo>
                  <a:lnTo>
                    <a:pt x="0" y="57150"/>
                  </a:lnTo>
                  <a:lnTo>
                    <a:pt x="0" y="85725"/>
                  </a:lnTo>
                  <a:lnTo>
                    <a:pt x="835954" y="85725"/>
                  </a:lnTo>
                  <a:lnTo>
                    <a:pt x="847344" y="71500"/>
                  </a:lnTo>
                  <a:lnTo>
                    <a:pt x="835873" y="57150"/>
                  </a:lnTo>
                  <a:close/>
                </a:path>
                <a:path w="933450" h="142875">
                  <a:moveTo>
                    <a:pt x="904392" y="57150"/>
                  </a:moveTo>
                  <a:lnTo>
                    <a:pt x="847344" y="57150"/>
                  </a:lnTo>
                  <a:lnTo>
                    <a:pt x="847344" y="85725"/>
                  </a:lnTo>
                  <a:lnTo>
                    <a:pt x="904595" y="85725"/>
                  </a:lnTo>
                  <a:lnTo>
                    <a:pt x="933069" y="71500"/>
                  </a:lnTo>
                  <a:lnTo>
                    <a:pt x="904392" y="57150"/>
                  </a:lnTo>
                  <a:close/>
                </a:path>
                <a:path w="933450" h="142875">
                  <a:moveTo>
                    <a:pt x="790194" y="0"/>
                  </a:moveTo>
                  <a:lnTo>
                    <a:pt x="847344" y="71500"/>
                  </a:lnTo>
                  <a:lnTo>
                    <a:pt x="847344" y="57150"/>
                  </a:lnTo>
                  <a:lnTo>
                    <a:pt x="904392" y="57150"/>
                  </a:lnTo>
                  <a:lnTo>
                    <a:pt x="7901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">
              <a:extLst>
                <a:ext uri="{FF2B5EF4-FFF2-40B4-BE49-F238E27FC236}">
                  <a16:creationId xmlns:a16="http://schemas.microsoft.com/office/drawing/2014/main" id="{D238A0B2-85C1-EE8F-06E3-8DABCC8AB382}"/>
                </a:ext>
              </a:extLst>
            </p:cNvPr>
            <p:cNvSpPr/>
            <p:nvPr/>
          </p:nvSpPr>
          <p:spPr>
            <a:xfrm>
              <a:off x="4290948" y="3962400"/>
              <a:ext cx="800100" cy="142875"/>
            </a:xfrm>
            <a:custGeom>
              <a:avLst/>
              <a:gdLst/>
              <a:ahLst/>
              <a:cxnLst/>
              <a:rect l="l" t="t" r="r" b="b"/>
              <a:pathLst>
                <a:path w="800100" h="142875">
                  <a:moveTo>
                    <a:pt x="713866" y="71500"/>
                  </a:moveTo>
                  <a:lnTo>
                    <a:pt x="656716" y="142875"/>
                  </a:lnTo>
                  <a:lnTo>
                    <a:pt x="771118" y="85725"/>
                  </a:lnTo>
                  <a:lnTo>
                    <a:pt x="713866" y="85725"/>
                  </a:lnTo>
                  <a:lnTo>
                    <a:pt x="713866" y="71500"/>
                  </a:lnTo>
                  <a:close/>
                </a:path>
                <a:path w="800100" h="142875">
                  <a:moveTo>
                    <a:pt x="702396" y="57150"/>
                  </a:moveTo>
                  <a:lnTo>
                    <a:pt x="0" y="57150"/>
                  </a:lnTo>
                  <a:lnTo>
                    <a:pt x="0" y="85725"/>
                  </a:lnTo>
                  <a:lnTo>
                    <a:pt x="702477" y="85725"/>
                  </a:lnTo>
                  <a:lnTo>
                    <a:pt x="713866" y="71500"/>
                  </a:lnTo>
                  <a:lnTo>
                    <a:pt x="702396" y="57150"/>
                  </a:lnTo>
                  <a:close/>
                </a:path>
                <a:path w="800100" h="142875">
                  <a:moveTo>
                    <a:pt x="770915" y="57150"/>
                  </a:moveTo>
                  <a:lnTo>
                    <a:pt x="713866" y="57150"/>
                  </a:lnTo>
                  <a:lnTo>
                    <a:pt x="713866" y="85725"/>
                  </a:lnTo>
                  <a:lnTo>
                    <a:pt x="771118" y="85725"/>
                  </a:lnTo>
                  <a:lnTo>
                    <a:pt x="799591" y="71500"/>
                  </a:lnTo>
                  <a:lnTo>
                    <a:pt x="770915" y="57150"/>
                  </a:lnTo>
                  <a:close/>
                </a:path>
                <a:path w="800100" h="142875">
                  <a:moveTo>
                    <a:pt x="656716" y="0"/>
                  </a:moveTo>
                  <a:lnTo>
                    <a:pt x="713866" y="71500"/>
                  </a:lnTo>
                  <a:lnTo>
                    <a:pt x="713866" y="57150"/>
                  </a:lnTo>
                  <a:lnTo>
                    <a:pt x="770915" y="57150"/>
                  </a:lnTo>
                  <a:lnTo>
                    <a:pt x="6567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">
              <a:extLst>
                <a:ext uri="{FF2B5EF4-FFF2-40B4-BE49-F238E27FC236}">
                  <a16:creationId xmlns:a16="http://schemas.microsoft.com/office/drawing/2014/main" id="{671B7FE7-18ED-6B87-DA71-5FCB3F81ABC2}"/>
                </a:ext>
              </a:extLst>
            </p:cNvPr>
            <p:cNvSpPr/>
            <p:nvPr/>
          </p:nvSpPr>
          <p:spPr>
            <a:xfrm>
              <a:off x="6900798" y="3975735"/>
              <a:ext cx="419481" cy="132715"/>
            </a:xfrm>
            <a:custGeom>
              <a:avLst/>
              <a:gdLst/>
              <a:ahLst/>
              <a:cxnLst/>
              <a:rect l="l" t="t" r="r" b="b"/>
              <a:pathLst>
                <a:path w="583565" h="142875">
                  <a:moveTo>
                    <a:pt x="440690" y="0"/>
                  </a:moveTo>
                  <a:lnTo>
                    <a:pt x="486057" y="57573"/>
                  </a:lnTo>
                  <a:lnTo>
                    <a:pt x="497458" y="57657"/>
                  </a:lnTo>
                  <a:lnTo>
                    <a:pt x="497204" y="86232"/>
                  </a:lnTo>
                  <a:lnTo>
                    <a:pt x="485676" y="86232"/>
                  </a:lnTo>
                  <a:lnTo>
                    <a:pt x="439674" y="142875"/>
                  </a:lnTo>
                  <a:lnTo>
                    <a:pt x="555105" y="86232"/>
                  </a:lnTo>
                  <a:lnTo>
                    <a:pt x="497204" y="86232"/>
                  </a:lnTo>
                  <a:lnTo>
                    <a:pt x="555278" y="86148"/>
                  </a:lnTo>
                  <a:lnTo>
                    <a:pt x="583056" y="72517"/>
                  </a:lnTo>
                  <a:lnTo>
                    <a:pt x="440690" y="0"/>
                  </a:lnTo>
                  <a:close/>
                </a:path>
                <a:path w="583565" h="142875">
                  <a:moveTo>
                    <a:pt x="486057" y="57573"/>
                  </a:moveTo>
                  <a:lnTo>
                    <a:pt x="497331" y="71881"/>
                  </a:lnTo>
                  <a:lnTo>
                    <a:pt x="485745" y="86148"/>
                  </a:lnTo>
                  <a:lnTo>
                    <a:pt x="497204" y="86232"/>
                  </a:lnTo>
                  <a:lnTo>
                    <a:pt x="497458" y="57657"/>
                  </a:lnTo>
                  <a:lnTo>
                    <a:pt x="486057" y="57573"/>
                  </a:lnTo>
                  <a:close/>
                </a:path>
                <a:path w="583565" h="142875">
                  <a:moveTo>
                    <a:pt x="126" y="53975"/>
                  </a:moveTo>
                  <a:lnTo>
                    <a:pt x="0" y="82550"/>
                  </a:lnTo>
                  <a:lnTo>
                    <a:pt x="485745" y="86148"/>
                  </a:lnTo>
                  <a:lnTo>
                    <a:pt x="497331" y="71881"/>
                  </a:lnTo>
                  <a:lnTo>
                    <a:pt x="486057" y="57573"/>
                  </a:lnTo>
                  <a:lnTo>
                    <a:pt x="126" y="539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46" name="object 6">
              <a:extLst>
                <a:ext uri="{FF2B5EF4-FFF2-40B4-BE49-F238E27FC236}">
                  <a16:creationId xmlns:a16="http://schemas.microsoft.com/office/drawing/2014/main" id="{30D19290-6DFB-766B-87F2-036D4A3E5B45}"/>
                </a:ext>
              </a:extLst>
            </p:cNvPr>
            <p:cNvGrpSpPr/>
            <p:nvPr/>
          </p:nvGrpSpPr>
          <p:grpSpPr>
            <a:xfrm>
              <a:off x="157162" y="3500501"/>
              <a:ext cx="2190686" cy="1528699"/>
              <a:chOff x="157162" y="3500501"/>
              <a:chExt cx="2190686" cy="1528699"/>
            </a:xfrm>
          </p:grpSpPr>
          <p:sp>
            <p:nvSpPr>
              <p:cNvPr id="47" name="object 7">
                <a:extLst>
                  <a:ext uri="{FF2B5EF4-FFF2-40B4-BE49-F238E27FC236}">
                    <a16:creationId xmlns:a16="http://schemas.microsoft.com/office/drawing/2014/main" id="{0E59196D-230B-5364-DB3F-678E9C3C7B73}"/>
                  </a:ext>
                </a:extLst>
              </p:cNvPr>
              <p:cNvSpPr/>
              <p:nvPr/>
            </p:nvSpPr>
            <p:spPr>
              <a:xfrm flipH="1">
                <a:off x="1865134" y="4109847"/>
                <a:ext cx="482714" cy="919353"/>
              </a:xfrm>
              <a:custGeom>
                <a:avLst/>
                <a:gdLst/>
                <a:ahLst/>
                <a:cxnLst/>
                <a:rect l="l" t="t" r="r" b="b"/>
                <a:pathLst>
                  <a:path w="616585" h="919479">
                    <a:moveTo>
                      <a:pt x="0" y="771525"/>
                    </a:moveTo>
                    <a:lnTo>
                      <a:pt x="61201" y="919098"/>
                    </a:lnTo>
                    <a:lnTo>
                      <a:pt x="110584" y="835532"/>
                    </a:lnTo>
                    <a:lnTo>
                      <a:pt x="81394" y="835532"/>
                    </a:lnTo>
                    <a:lnTo>
                      <a:pt x="53073" y="831722"/>
                    </a:lnTo>
                    <a:lnTo>
                      <a:pt x="53073" y="831088"/>
                    </a:lnTo>
                    <a:lnTo>
                      <a:pt x="54548" y="821855"/>
                    </a:lnTo>
                    <a:lnTo>
                      <a:pt x="0" y="771525"/>
                    </a:lnTo>
                    <a:close/>
                  </a:path>
                  <a:path w="616585" h="919479">
                    <a:moveTo>
                      <a:pt x="54548" y="821855"/>
                    </a:moveTo>
                    <a:lnTo>
                      <a:pt x="53073" y="831088"/>
                    </a:lnTo>
                    <a:lnTo>
                      <a:pt x="53073" y="831722"/>
                    </a:lnTo>
                    <a:lnTo>
                      <a:pt x="81394" y="835532"/>
                    </a:lnTo>
                    <a:lnTo>
                      <a:pt x="81707" y="833501"/>
                    </a:lnTo>
                    <a:lnTo>
                      <a:pt x="67170" y="833501"/>
                    </a:lnTo>
                    <a:lnTo>
                      <a:pt x="54548" y="821855"/>
                    </a:lnTo>
                    <a:close/>
                  </a:path>
                  <a:path w="616585" h="919479">
                    <a:moveTo>
                      <a:pt x="142481" y="781557"/>
                    </a:moveTo>
                    <a:lnTo>
                      <a:pt x="83439" y="822279"/>
                    </a:lnTo>
                    <a:lnTo>
                      <a:pt x="81394" y="835532"/>
                    </a:lnTo>
                    <a:lnTo>
                      <a:pt x="110584" y="835532"/>
                    </a:lnTo>
                    <a:lnTo>
                      <a:pt x="142481" y="781557"/>
                    </a:lnTo>
                    <a:close/>
                  </a:path>
                  <a:path w="616585" h="919479">
                    <a:moveTo>
                      <a:pt x="587997" y="0"/>
                    </a:moveTo>
                    <a:lnTo>
                      <a:pt x="586473" y="42544"/>
                    </a:lnTo>
                    <a:lnTo>
                      <a:pt x="582028" y="84200"/>
                    </a:lnTo>
                    <a:lnTo>
                      <a:pt x="574916" y="125348"/>
                    </a:lnTo>
                    <a:lnTo>
                      <a:pt x="565137" y="165353"/>
                    </a:lnTo>
                    <a:lnTo>
                      <a:pt x="553199" y="204088"/>
                    </a:lnTo>
                    <a:lnTo>
                      <a:pt x="538975" y="241426"/>
                    </a:lnTo>
                    <a:lnTo>
                      <a:pt x="523100" y="276351"/>
                    </a:lnTo>
                    <a:lnTo>
                      <a:pt x="495922" y="324357"/>
                    </a:lnTo>
                    <a:lnTo>
                      <a:pt x="465569" y="366013"/>
                    </a:lnTo>
                    <a:lnTo>
                      <a:pt x="433057" y="399795"/>
                    </a:lnTo>
                    <a:lnTo>
                      <a:pt x="399148" y="425069"/>
                    </a:lnTo>
                    <a:lnTo>
                      <a:pt x="353555" y="443229"/>
                    </a:lnTo>
                    <a:lnTo>
                      <a:pt x="318376" y="446023"/>
                    </a:lnTo>
                    <a:lnTo>
                      <a:pt x="304152" y="448182"/>
                    </a:lnTo>
                    <a:lnTo>
                      <a:pt x="263004" y="462533"/>
                    </a:lnTo>
                    <a:lnTo>
                      <a:pt x="223888" y="487552"/>
                    </a:lnTo>
                    <a:lnTo>
                      <a:pt x="187439" y="521842"/>
                    </a:lnTo>
                    <a:lnTo>
                      <a:pt x="153911" y="564007"/>
                    </a:lnTo>
                    <a:lnTo>
                      <a:pt x="123939" y="612647"/>
                    </a:lnTo>
                    <a:lnTo>
                      <a:pt x="106159" y="648207"/>
                    </a:lnTo>
                    <a:lnTo>
                      <a:pt x="83299" y="705738"/>
                    </a:lnTo>
                    <a:lnTo>
                      <a:pt x="70726" y="746378"/>
                    </a:lnTo>
                    <a:lnTo>
                      <a:pt x="60566" y="788161"/>
                    </a:lnTo>
                    <a:lnTo>
                      <a:pt x="54548" y="821855"/>
                    </a:lnTo>
                    <a:lnTo>
                      <a:pt x="67170" y="833501"/>
                    </a:lnTo>
                    <a:lnTo>
                      <a:pt x="83439" y="822279"/>
                    </a:lnTo>
                    <a:lnTo>
                      <a:pt x="84569" y="814958"/>
                    </a:lnTo>
                    <a:lnTo>
                      <a:pt x="88379" y="794511"/>
                    </a:lnTo>
                    <a:lnTo>
                      <a:pt x="98031" y="754379"/>
                    </a:lnTo>
                    <a:lnTo>
                      <a:pt x="109969" y="715771"/>
                    </a:lnTo>
                    <a:lnTo>
                      <a:pt x="124193" y="678433"/>
                    </a:lnTo>
                    <a:lnTo>
                      <a:pt x="140195" y="643382"/>
                    </a:lnTo>
                    <a:lnTo>
                      <a:pt x="167246" y="595376"/>
                    </a:lnTo>
                    <a:lnTo>
                      <a:pt x="197472" y="553846"/>
                    </a:lnTo>
                    <a:lnTo>
                      <a:pt x="229857" y="520064"/>
                    </a:lnTo>
                    <a:lnTo>
                      <a:pt x="263512" y="494919"/>
                    </a:lnTo>
                    <a:lnTo>
                      <a:pt x="308597" y="476503"/>
                    </a:lnTo>
                    <a:lnTo>
                      <a:pt x="332473" y="473963"/>
                    </a:lnTo>
                    <a:lnTo>
                      <a:pt x="346697" y="473075"/>
                    </a:lnTo>
                    <a:lnTo>
                      <a:pt x="388099" y="462406"/>
                    </a:lnTo>
                    <a:lnTo>
                      <a:pt x="427596" y="440563"/>
                    </a:lnTo>
                    <a:lnTo>
                      <a:pt x="464802" y="409194"/>
                    </a:lnTo>
                    <a:lnTo>
                      <a:pt x="498970" y="369823"/>
                    </a:lnTo>
                    <a:lnTo>
                      <a:pt x="530085" y="323088"/>
                    </a:lnTo>
                    <a:lnTo>
                      <a:pt x="548881" y="288670"/>
                    </a:lnTo>
                    <a:lnTo>
                      <a:pt x="565645" y="251586"/>
                    </a:lnTo>
                    <a:lnTo>
                      <a:pt x="580250" y="213105"/>
                    </a:lnTo>
                    <a:lnTo>
                      <a:pt x="592823" y="172465"/>
                    </a:lnTo>
                    <a:lnTo>
                      <a:pt x="602983" y="130555"/>
                    </a:lnTo>
                    <a:lnTo>
                      <a:pt x="610349" y="87629"/>
                    </a:lnTo>
                    <a:lnTo>
                      <a:pt x="615048" y="43941"/>
                    </a:lnTo>
                    <a:lnTo>
                      <a:pt x="616572" y="380"/>
                    </a:lnTo>
                    <a:lnTo>
                      <a:pt x="587997" y="0"/>
                    </a:lnTo>
                    <a:close/>
                  </a:path>
                  <a:path w="616585" h="919479">
                    <a:moveTo>
                      <a:pt x="83439" y="822279"/>
                    </a:moveTo>
                    <a:lnTo>
                      <a:pt x="67170" y="833501"/>
                    </a:lnTo>
                    <a:lnTo>
                      <a:pt x="81707" y="833501"/>
                    </a:lnTo>
                    <a:lnTo>
                      <a:pt x="83439" y="822279"/>
                    </a:lnTo>
                    <a:close/>
                  </a:path>
                </a:pathLst>
              </a:custGeom>
              <a:solidFill>
                <a:srgbClr val="FF99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10">
                <a:extLst>
                  <a:ext uri="{FF2B5EF4-FFF2-40B4-BE49-F238E27FC236}">
                    <a16:creationId xmlns:a16="http://schemas.microsoft.com/office/drawing/2014/main" id="{9120C201-7B51-806C-5695-CA191F21546A}"/>
                  </a:ext>
                </a:extLst>
              </p:cNvPr>
              <p:cNvSpPr/>
              <p:nvPr/>
            </p:nvSpPr>
            <p:spPr>
              <a:xfrm>
                <a:off x="157162" y="3500501"/>
                <a:ext cx="1257935" cy="1066800"/>
              </a:xfrm>
              <a:custGeom>
                <a:avLst/>
                <a:gdLst/>
                <a:ahLst/>
                <a:cxnLst/>
                <a:rect l="l" t="t" r="r" b="b"/>
                <a:pathLst>
                  <a:path w="1257935" h="1066800">
                    <a:moveTo>
                      <a:pt x="0" y="177800"/>
                    </a:moveTo>
                    <a:lnTo>
                      <a:pt x="6351" y="130498"/>
                    </a:lnTo>
                    <a:lnTo>
                      <a:pt x="24274" y="88015"/>
                    </a:lnTo>
                    <a:lnTo>
                      <a:pt x="52076" y="52038"/>
                    </a:lnTo>
                    <a:lnTo>
                      <a:pt x="88060" y="24252"/>
                    </a:lnTo>
                    <a:lnTo>
                      <a:pt x="130533" y="6344"/>
                    </a:lnTo>
                    <a:lnTo>
                      <a:pt x="177800" y="0"/>
                    </a:lnTo>
                    <a:lnTo>
                      <a:pt x="1079500" y="0"/>
                    </a:lnTo>
                    <a:lnTo>
                      <a:pt x="1126784" y="6344"/>
                    </a:lnTo>
                    <a:lnTo>
                      <a:pt x="1169272" y="24252"/>
                    </a:lnTo>
                    <a:lnTo>
                      <a:pt x="1205269" y="52038"/>
                    </a:lnTo>
                    <a:lnTo>
                      <a:pt x="1233080" y="88015"/>
                    </a:lnTo>
                    <a:lnTo>
                      <a:pt x="1251010" y="130498"/>
                    </a:lnTo>
                    <a:lnTo>
                      <a:pt x="1257363" y="177800"/>
                    </a:lnTo>
                    <a:lnTo>
                      <a:pt x="1257363" y="888873"/>
                    </a:lnTo>
                    <a:lnTo>
                      <a:pt x="1251010" y="936184"/>
                    </a:lnTo>
                    <a:lnTo>
                      <a:pt x="1233080" y="978690"/>
                    </a:lnTo>
                    <a:lnTo>
                      <a:pt x="1205269" y="1014698"/>
                    </a:lnTo>
                    <a:lnTo>
                      <a:pt x="1169272" y="1042514"/>
                    </a:lnTo>
                    <a:lnTo>
                      <a:pt x="1126784" y="1060446"/>
                    </a:lnTo>
                    <a:lnTo>
                      <a:pt x="1079500" y="1066800"/>
                    </a:lnTo>
                    <a:lnTo>
                      <a:pt x="177800" y="1066800"/>
                    </a:lnTo>
                    <a:lnTo>
                      <a:pt x="130533" y="1060446"/>
                    </a:lnTo>
                    <a:lnTo>
                      <a:pt x="88060" y="1042514"/>
                    </a:lnTo>
                    <a:lnTo>
                      <a:pt x="52076" y="1014698"/>
                    </a:lnTo>
                    <a:lnTo>
                      <a:pt x="24274" y="978690"/>
                    </a:lnTo>
                    <a:lnTo>
                      <a:pt x="6351" y="936184"/>
                    </a:lnTo>
                    <a:lnTo>
                      <a:pt x="0" y="888873"/>
                    </a:lnTo>
                    <a:lnTo>
                      <a:pt x="0" y="177800"/>
                    </a:lnTo>
                    <a:close/>
                  </a:path>
                </a:pathLst>
              </a:custGeom>
              <a:ln w="28575">
                <a:solidFill>
                  <a:srgbClr val="6BB76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1" name="object 11">
              <a:extLst>
                <a:ext uri="{FF2B5EF4-FFF2-40B4-BE49-F238E27FC236}">
                  <a16:creationId xmlns:a16="http://schemas.microsoft.com/office/drawing/2014/main" id="{3A628014-2A9D-EBD5-00FA-A708880BFEFA}"/>
                </a:ext>
              </a:extLst>
            </p:cNvPr>
            <p:cNvSpPr txBox="1"/>
            <p:nvPr/>
          </p:nvSpPr>
          <p:spPr>
            <a:xfrm>
              <a:off x="348615" y="3651567"/>
              <a:ext cx="855980" cy="768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8425">
                <a:lnSpc>
                  <a:spcPts val="2865"/>
                </a:lnSpc>
                <a:spcBef>
                  <a:spcPts val="100"/>
                </a:spcBef>
              </a:pPr>
              <a:r>
                <a:rPr sz="2000" spc="-10" dirty="0">
                  <a:latin typeface="Tahoma"/>
                  <a:cs typeface="Tahoma"/>
                </a:rPr>
                <a:t>Input</a:t>
              </a:r>
              <a:endParaRPr sz="2000">
                <a:latin typeface="Tahoma"/>
                <a:cs typeface="Tahoma"/>
              </a:endParaRPr>
            </a:p>
            <a:p>
              <a:pPr marL="12700">
                <a:lnSpc>
                  <a:spcPts val="2865"/>
                </a:lnSpc>
              </a:pPr>
              <a:r>
                <a:rPr sz="2000" spc="-10" dirty="0">
                  <a:latin typeface="Tahoma"/>
                  <a:cs typeface="Tahoma"/>
                </a:rPr>
                <a:t>Graph</a:t>
              </a:r>
              <a:endParaRPr sz="2000">
                <a:latin typeface="Tahoma"/>
                <a:cs typeface="Tahoma"/>
              </a:endParaRPr>
            </a:p>
          </p:txBody>
        </p:sp>
        <p:sp>
          <p:nvSpPr>
            <p:cNvPr id="52" name="object 12">
              <a:extLst>
                <a:ext uri="{FF2B5EF4-FFF2-40B4-BE49-F238E27FC236}">
                  <a16:creationId xmlns:a16="http://schemas.microsoft.com/office/drawing/2014/main" id="{329C907A-D2BD-9906-30D7-1E8C3CB6521F}"/>
                </a:ext>
              </a:extLst>
            </p:cNvPr>
            <p:cNvSpPr/>
            <p:nvPr/>
          </p:nvSpPr>
          <p:spPr>
            <a:xfrm>
              <a:off x="2347976" y="3500501"/>
              <a:ext cx="1943100" cy="1066800"/>
            </a:xfrm>
            <a:custGeom>
              <a:avLst/>
              <a:gdLst/>
              <a:ahLst/>
              <a:cxnLst/>
              <a:rect l="l" t="t" r="r" b="b"/>
              <a:pathLst>
                <a:path w="1943100" h="1066800">
                  <a:moveTo>
                    <a:pt x="0" y="177800"/>
                  </a:moveTo>
                  <a:lnTo>
                    <a:pt x="6344" y="130498"/>
                  </a:lnTo>
                  <a:lnTo>
                    <a:pt x="24252" y="88015"/>
                  </a:lnTo>
                  <a:lnTo>
                    <a:pt x="52038" y="52038"/>
                  </a:lnTo>
                  <a:lnTo>
                    <a:pt x="88015" y="24252"/>
                  </a:lnTo>
                  <a:lnTo>
                    <a:pt x="130498" y="6344"/>
                  </a:lnTo>
                  <a:lnTo>
                    <a:pt x="177800" y="0"/>
                  </a:lnTo>
                  <a:lnTo>
                    <a:pt x="1765173" y="0"/>
                  </a:lnTo>
                  <a:lnTo>
                    <a:pt x="1812484" y="6344"/>
                  </a:lnTo>
                  <a:lnTo>
                    <a:pt x="1854990" y="24252"/>
                  </a:lnTo>
                  <a:lnTo>
                    <a:pt x="1890998" y="52038"/>
                  </a:lnTo>
                  <a:lnTo>
                    <a:pt x="1918814" y="88015"/>
                  </a:lnTo>
                  <a:lnTo>
                    <a:pt x="1936746" y="130498"/>
                  </a:lnTo>
                  <a:lnTo>
                    <a:pt x="1943100" y="177800"/>
                  </a:lnTo>
                  <a:lnTo>
                    <a:pt x="1943100" y="888873"/>
                  </a:lnTo>
                  <a:lnTo>
                    <a:pt x="1936746" y="936184"/>
                  </a:lnTo>
                  <a:lnTo>
                    <a:pt x="1918814" y="978690"/>
                  </a:lnTo>
                  <a:lnTo>
                    <a:pt x="1890998" y="1014698"/>
                  </a:lnTo>
                  <a:lnTo>
                    <a:pt x="1854990" y="1042514"/>
                  </a:lnTo>
                  <a:lnTo>
                    <a:pt x="1812484" y="1060446"/>
                  </a:lnTo>
                  <a:lnTo>
                    <a:pt x="1765173" y="1066800"/>
                  </a:lnTo>
                  <a:lnTo>
                    <a:pt x="177800" y="1066800"/>
                  </a:lnTo>
                  <a:lnTo>
                    <a:pt x="130498" y="1060446"/>
                  </a:lnTo>
                  <a:lnTo>
                    <a:pt x="88015" y="1042514"/>
                  </a:lnTo>
                  <a:lnTo>
                    <a:pt x="52038" y="1014698"/>
                  </a:lnTo>
                  <a:lnTo>
                    <a:pt x="24252" y="978690"/>
                  </a:lnTo>
                  <a:lnTo>
                    <a:pt x="6344" y="936184"/>
                  </a:lnTo>
                  <a:lnTo>
                    <a:pt x="0" y="888873"/>
                  </a:lnTo>
                  <a:lnTo>
                    <a:pt x="0" y="177800"/>
                  </a:lnTo>
                  <a:close/>
                </a:path>
              </a:pathLst>
            </a:custGeom>
            <a:ln w="28575">
              <a:solidFill>
                <a:srgbClr val="6BB7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3">
              <a:extLst>
                <a:ext uri="{FF2B5EF4-FFF2-40B4-BE49-F238E27FC236}">
                  <a16:creationId xmlns:a16="http://schemas.microsoft.com/office/drawing/2014/main" id="{F2FE41C4-A6B7-7FF0-C247-5A48C693B937}"/>
                </a:ext>
              </a:extLst>
            </p:cNvPr>
            <p:cNvSpPr txBox="1"/>
            <p:nvPr/>
          </p:nvSpPr>
          <p:spPr>
            <a:xfrm>
              <a:off x="2610104" y="3645852"/>
              <a:ext cx="1413510" cy="6879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10" dirty="0">
                  <a:latin typeface="Tahoma"/>
                  <a:cs typeface="Tahoma"/>
                </a:rPr>
                <a:t>Structured</a:t>
              </a:r>
              <a:endParaRPr sz="2000">
                <a:latin typeface="Tahoma"/>
                <a:cs typeface="Tahoma"/>
              </a:endParaRPr>
            </a:p>
            <a:p>
              <a:pPr marL="136525">
                <a:lnSpc>
                  <a:spcPct val="100000"/>
                </a:lnSpc>
                <a:spcBef>
                  <a:spcPts val="50"/>
                </a:spcBef>
              </a:pPr>
              <a:r>
                <a:rPr sz="2000" spc="-10" dirty="0">
                  <a:latin typeface="Tahoma"/>
                  <a:cs typeface="Tahoma"/>
                </a:rPr>
                <a:t>Features</a:t>
              </a:r>
              <a:endParaRPr sz="2000">
                <a:latin typeface="Tahoma"/>
                <a:cs typeface="Tahoma"/>
              </a:endParaRPr>
            </a:p>
          </p:txBody>
        </p:sp>
        <p:sp>
          <p:nvSpPr>
            <p:cNvPr id="54" name="object 14">
              <a:extLst>
                <a:ext uri="{FF2B5EF4-FFF2-40B4-BE49-F238E27FC236}">
                  <a16:creationId xmlns:a16="http://schemas.microsoft.com/office/drawing/2014/main" id="{3078A970-4C65-03D0-55C5-221DD5EA67D0}"/>
                </a:ext>
              </a:extLst>
            </p:cNvPr>
            <p:cNvSpPr/>
            <p:nvPr/>
          </p:nvSpPr>
          <p:spPr>
            <a:xfrm>
              <a:off x="5091176" y="3500501"/>
              <a:ext cx="1809750" cy="1066800"/>
            </a:xfrm>
            <a:custGeom>
              <a:avLst/>
              <a:gdLst/>
              <a:ahLst/>
              <a:cxnLst/>
              <a:rect l="l" t="t" r="r" b="b"/>
              <a:pathLst>
                <a:path w="1809750" h="1066800">
                  <a:moveTo>
                    <a:pt x="0" y="177800"/>
                  </a:moveTo>
                  <a:lnTo>
                    <a:pt x="6344" y="130498"/>
                  </a:lnTo>
                  <a:lnTo>
                    <a:pt x="24252" y="88015"/>
                  </a:lnTo>
                  <a:lnTo>
                    <a:pt x="52038" y="52038"/>
                  </a:lnTo>
                  <a:lnTo>
                    <a:pt x="88015" y="24252"/>
                  </a:lnTo>
                  <a:lnTo>
                    <a:pt x="130498" y="6344"/>
                  </a:lnTo>
                  <a:lnTo>
                    <a:pt x="177800" y="0"/>
                  </a:lnTo>
                  <a:lnTo>
                    <a:pt x="1631823" y="0"/>
                  </a:lnTo>
                  <a:lnTo>
                    <a:pt x="1679134" y="6344"/>
                  </a:lnTo>
                  <a:lnTo>
                    <a:pt x="1721640" y="24252"/>
                  </a:lnTo>
                  <a:lnTo>
                    <a:pt x="1757648" y="52038"/>
                  </a:lnTo>
                  <a:lnTo>
                    <a:pt x="1785464" y="88015"/>
                  </a:lnTo>
                  <a:lnTo>
                    <a:pt x="1803396" y="130498"/>
                  </a:lnTo>
                  <a:lnTo>
                    <a:pt x="1809750" y="177800"/>
                  </a:lnTo>
                  <a:lnTo>
                    <a:pt x="1809750" y="888873"/>
                  </a:lnTo>
                  <a:lnTo>
                    <a:pt x="1803396" y="936184"/>
                  </a:lnTo>
                  <a:lnTo>
                    <a:pt x="1785464" y="978690"/>
                  </a:lnTo>
                  <a:lnTo>
                    <a:pt x="1757648" y="1014698"/>
                  </a:lnTo>
                  <a:lnTo>
                    <a:pt x="1721640" y="1042514"/>
                  </a:lnTo>
                  <a:lnTo>
                    <a:pt x="1679134" y="1060446"/>
                  </a:lnTo>
                  <a:lnTo>
                    <a:pt x="1631823" y="1066800"/>
                  </a:lnTo>
                  <a:lnTo>
                    <a:pt x="177800" y="1066800"/>
                  </a:lnTo>
                  <a:lnTo>
                    <a:pt x="130498" y="1060446"/>
                  </a:lnTo>
                  <a:lnTo>
                    <a:pt x="88015" y="1042514"/>
                  </a:lnTo>
                  <a:lnTo>
                    <a:pt x="52038" y="1014698"/>
                  </a:lnTo>
                  <a:lnTo>
                    <a:pt x="24252" y="978690"/>
                  </a:lnTo>
                  <a:lnTo>
                    <a:pt x="6344" y="936184"/>
                  </a:lnTo>
                  <a:lnTo>
                    <a:pt x="0" y="888873"/>
                  </a:lnTo>
                  <a:lnTo>
                    <a:pt x="0" y="177800"/>
                  </a:lnTo>
                  <a:close/>
                </a:path>
              </a:pathLst>
            </a:custGeom>
            <a:ln w="28575">
              <a:solidFill>
                <a:srgbClr val="6BB7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5">
              <a:extLst>
                <a:ext uri="{FF2B5EF4-FFF2-40B4-BE49-F238E27FC236}">
                  <a16:creationId xmlns:a16="http://schemas.microsoft.com/office/drawing/2014/main" id="{C889312B-16BB-DC11-525A-98B8E2BD197B}"/>
                </a:ext>
              </a:extLst>
            </p:cNvPr>
            <p:cNvSpPr txBox="1"/>
            <p:nvPr/>
          </p:nvSpPr>
          <p:spPr>
            <a:xfrm>
              <a:off x="5356225" y="3647757"/>
              <a:ext cx="1271270" cy="768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9850">
                <a:lnSpc>
                  <a:spcPts val="2865"/>
                </a:lnSpc>
                <a:spcBef>
                  <a:spcPts val="100"/>
                </a:spcBef>
              </a:pPr>
              <a:r>
                <a:rPr sz="2000" spc="-10" dirty="0">
                  <a:latin typeface="Tahoma"/>
                  <a:cs typeface="Tahoma"/>
                </a:rPr>
                <a:t>Learning</a:t>
              </a:r>
              <a:endParaRPr sz="2000">
                <a:latin typeface="Tahoma"/>
                <a:cs typeface="Tahoma"/>
              </a:endParaRPr>
            </a:p>
            <a:p>
              <a:pPr marL="12700">
                <a:lnSpc>
                  <a:spcPts val="2865"/>
                </a:lnSpc>
              </a:pPr>
              <a:r>
                <a:rPr sz="2000" spc="-45" dirty="0">
                  <a:latin typeface="Tahoma"/>
                  <a:cs typeface="Tahoma"/>
                </a:rPr>
                <a:t>Algorithm</a:t>
              </a:r>
              <a:endParaRPr sz="2000">
                <a:latin typeface="Tahoma"/>
                <a:cs typeface="Tahoma"/>
              </a:endParaRPr>
            </a:p>
          </p:txBody>
        </p:sp>
        <p:sp>
          <p:nvSpPr>
            <p:cNvPr id="56" name="object 16">
              <a:extLst>
                <a:ext uri="{FF2B5EF4-FFF2-40B4-BE49-F238E27FC236}">
                  <a16:creationId xmlns:a16="http://schemas.microsoft.com/office/drawing/2014/main" id="{39BDDEC9-DE90-18CE-B87F-7C31709CF5D8}"/>
                </a:ext>
              </a:extLst>
            </p:cNvPr>
            <p:cNvSpPr/>
            <p:nvPr/>
          </p:nvSpPr>
          <p:spPr>
            <a:xfrm>
              <a:off x="7320279" y="3500501"/>
              <a:ext cx="1657350" cy="1066800"/>
            </a:xfrm>
            <a:custGeom>
              <a:avLst/>
              <a:gdLst/>
              <a:ahLst/>
              <a:cxnLst/>
              <a:rect l="l" t="t" r="r" b="b"/>
              <a:pathLst>
                <a:path w="1657350" h="1066800">
                  <a:moveTo>
                    <a:pt x="0" y="177800"/>
                  </a:moveTo>
                  <a:lnTo>
                    <a:pt x="6344" y="130498"/>
                  </a:lnTo>
                  <a:lnTo>
                    <a:pt x="24252" y="88015"/>
                  </a:lnTo>
                  <a:lnTo>
                    <a:pt x="52038" y="52038"/>
                  </a:lnTo>
                  <a:lnTo>
                    <a:pt x="88015" y="24252"/>
                  </a:lnTo>
                  <a:lnTo>
                    <a:pt x="130498" y="6344"/>
                  </a:lnTo>
                  <a:lnTo>
                    <a:pt x="177800" y="0"/>
                  </a:lnTo>
                  <a:lnTo>
                    <a:pt x="1479423" y="0"/>
                  </a:lnTo>
                  <a:lnTo>
                    <a:pt x="1526734" y="6344"/>
                  </a:lnTo>
                  <a:lnTo>
                    <a:pt x="1569240" y="24252"/>
                  </a:lnTo>
                  <a:lnTo>
                    <a:pt x="1605248" y="52038"/>
                  </a:lnTo>
                  <a:lnTo>
                    <a:pt x="1633064" y="88015"/>
                  </a:lnTo>
                  <a:lnTo>
                    <a:pt x="1650996" y="130498"/>
                  </a:lnTo>
                  <a:lnTo>
                    <a:pt x="1657350" y="177800"/>
                  </a:lnTo>
                  <a:lnTo>
                    <a:pt x="1657350" y="888873"/>
                  </a:lnTo>
                  <a:lnTo>
                    <a:pt x="1650996" y="936184"/>
                  </a:lnTo>
                  <a:lnTo>
                    <a:pt x="1633064" y="978690"/>
                  </a:lnTo>
                  <a:lnTo>
                    <a:pt x="1605248" y="1014698"/>
                  </a:lnTo>
                  <a:lnTo>
                    <a:pt x="1569240" y="1042514"/>
                  </a:lnTo>
                  <a:lnTo>
                    <a:pt x="1526734" y="1060446"/>
                  </a:lnTo>
                  <a:lnTo>
                    <a:pt x="1479423" y="1066800"/>
                  </a:lnTo>
                  <a:lnTo>
                    <a:pt x="177800" y="1066800"/>
                  </a:lnTo>
                  <a:lnTo>
                    <a:pt x="130498" y="1060446"/>
                  </a:lnTo>
                  <a:lnTo>
                    <a:pt x="88015" y="1042514"/>
                  </a:lnTo>
                  <a:lnTo>
                    <a:pt x="52038" y="1014698"/>
                  </a:lnTo>
                  <a:lnTo>
                    <a:pt x="24252" y="978690"/>
                  </a:lnTo>
                  <a:lnTo>
                    <a:pt x="6344" y="936184"/>
                  </a:lnTo>
                  <a:lnTo>
                    <a:pt x="0" y="888873"/>
                  </a:lnTo>
                  <a:lnTo>
                    <a:pt x="0" y="177800"/>
                  </a:lnTo>
                  <a:close/>
                </a:path>
              </a:pathLst>
            </a:custGeom>
            <a:ln w="28575">
              <a:solidFill>
                <a:srgbClr val="6BB7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7">
              <a:extLst>
                <a:ext uri="{FF2B5EF4-FFF2-40B4-BE49-F238E27FC236}">
                  <a16:creationId xmlns:a16="http://schemas.microsoft.com/office/drawing/2014/main" id="{722A9343-EE2E-688B-03B5-7776FCD74EED}"/>
                </a:ext>
              </a:extLst>
            </p:cNvPr>
            <p:cNvSpPr txBox="1"/>
            <p:nvPr/>
          </p:nvSpPr>
          <p:spPr>
            <a:xfrm>
              <a:off x="7484997" y="3838892"/>
              <a:ext cx="1330960" cy="34398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10" dirty="0">
                  <a:latin typeface="Tahoma"/>
                  <a:cs typeface="Tahoma"/>
                </a:rPr>
                <a:t>Prediction</a:t>
              </a:r>
              <a:endParaRPr sz="2000">
                <a:latin typeface="Tahoma"/>
                <a:cs typeface="Tahoma"/>
              </a:endParaRPr>
            </a:p>
          </p:txBody>
        </p:sp>
        <p:sp>
          <p:nvSpPr>
            <p:cNvPr id="58" name="object 18">
              <a:extLst>
                <a:ext uri="{FF2B5EF4-FFF2-40B4-BE49-F238E27FC236}">
                  <a16:creationId xmlns:a16="http://schemas.microsoft.com/office/drawing/2014/main" id="{8AFF1CED-EECA-CA5F-92DA-2484C64568FA}"/>
                </a:ext>
              </a:extLst>
            </p:cNvPr>
            <p:cNvSpPr/>
            <p:nvPr/>
          </p:nvSpPr>
          <p:spPr>
            <a:xfrm>
              <a:off x="5833998" y="4720716"/>
              <a:ext cx="2950210" cy="132715"/>
            </a:xfrm>
            <a:custGeom>
              <a:avLst/>
              <a:gdLst/>
              <a:ahLst/>
              <a:cxnLst/>
              <a:rect l="l" t="t" r="r" b="b"/>
              <a:pathLst>
                <a:path w="2950209" h="132714">
                  <a:moveTo>
                    <a:pt x="2925222" y="51434"/>
                  </a:moveTo>
                  <a:lnTo>
                    <a:pt x="2921507" y="51434"/>
                  </a:lnTo>
                  <a:lnTo>
                    <a:pt x="2921761" y="80009"/>
                  </a:lnTo>
                  <a:lnTo>
                    <a:pt x="2868891" y="80343"/>
                  </a:lnTo>
                  <a:lnTo>
                    <a:pt x="2822067" y="108076"/>
                  </a:lnTo>
                  <a:lnTo>
                    <a:pt x="2819907" y="116839"/>
                  </a:lnTo>
                  <a:lnTo>
                    <a:pt x="2823845" y="123570"/>
                  </a:lnTo>
                  <a:lnTo>
                    <a:pt x="2827908" y="130428"/>
                  </a:lnTo>
                  <a:lnTo>
                    <a:pt x="2836672" y="132587"/>
                  </a:lnTo>
                  <a:lnTo>
                    <a:pt x="2949955" y="65658"/>
                  </a:lnTo>
                  <a:lnTo>
                    <a:pt x="2925222" y="51434"/>
                  </a:lnTo>
                  <a:close/>
                </a:path>
                <a:path w="2950209" h="132714">
                  <a:moveTo>
                    <a:pt x="2868621" y="51768"/>
                  </a:moveTo>
                  <a:lnTo>
                    <a:pt x="0" y="69849"/>
                  </a:lnTo>
                  <a:lnTo>
                    <a:pt x="126" y="98424"/>
                  </a:lnTo>
                  <a:lnTo>
                    <a:pt x="2868891" y="80343"/>
                  </a:lnTo>
                  <a:lnTo>
                    <a:pt x="2893264" y="65907"/>
                  </a:lnTo>
                  <a:lnTo>
                    <a:pt x="2868621" y="51768"/>
                  </a:lnTo>
                  <a:close/>
                </a:path>
                <a:path w="2950209" h="132714">
                  <a:moveTo>
                    <a:pt x="2893264" y="65907"/>
                  </a:moveTo>
                  <a:lnTo>
                    <a:pt x="2868891" y="80343"/>
                  </a:lnTo>
                  <a:lnTo>
                    <a:pt x="2921761" y="80009"/>
                  </a:lnTo>
                  <a:lnTo>
                    <a:pt x="2921745" y="78104"/>
                  </a:lnTo>
                  <a:lnTo>
                    <a:pt x="2914523" y="78104"/>
                  </a:lnTo>
                  <a:lnTo>
                    <a:pt x="2893264" y="65907"/>
                  </a:lnTo>
                  <a:close/>
                </a:path>
                <a:path w="2950209" h="132714">
                  <a:moveTo>
                    <a:pt x="2914269" y="53466"/>
                  </a:moveTo>
                  <a:lnTo>
                    <a:pt x="2893264" y="65907"/>
                  </a:lnTo>
                  <a:lnTo>
                    <a:pt x="2914523" y="78104"/>
                  </a:lnTo>
                  <a:lnTo>
                    <a:pt x="2914269" y="53466"/>
                  </a:lnTo>
                  <a:close/>
                </a:path>
                <a:path w="2950209" h="132714">
                  <a:moveTo>
                    <a:pt x="2921526" y="53466"/>
                  </a:moveTo>
                  <a:lnTo>
                    <a:pt x="2914269" y="53466"/>
                  </a:lnTo>
                  <a:lnTo>
                    <a:pt x="2914523" y="78104"/>
                  </a:lnTo>
                  <a:lnTo>
                    <a:pt x="2921745" y="78104"/>
                  </a:lnTo>
                  <a:lnTo>
                    <a:pt x="2921526" y="53466"/>
                  </a:lnTo>
                  <a:close/>
                </a:path>
                <a:path w="2950209" h="132714">
                  <a:moveTo>
                    <a:pt x="2921507" y="51434"/>
                  </a:moveTo>
                  <a:lnTo>
                    <a:pt x="2868621" y="51768"/>
                  </a:lnTo>
                  <a:lnTo>
                    <a:pt x="2893264" y="65907"/>
                  </a:lnTo>
                  <a:lnTo>
                    <a:pt x="2914269" y="53466"/>
                  </a:lnTo>
                  <a:lnTo>
                    <a:pt x="2921526" y="53466"/>
                  </a:lnTo>
                  <a:lnTo>
                    <a:pt x="2921507" y="51434"/>
                  </a:lnTo>
                  <a:close/>
                </a:path>
                <a:path w="2950209" h="132714">
                  <a:moveTo>
                    <a:pt x="2835782" y="0"/>
                  </a:moveTo>
                  <a:lnTo>
                    <a:pt x="2827147" y="2285"/>
                  </a:lnTo>
                  <a:lnTo>
                    <a:pt x="2819273" y="16001"/>
                  </a:lnTo>
                  <a:lnTo>
                    <a:pt x="2821558" y="24764"/>
                  </a:lnTo>
                  <a:lnTo>
                    <a:pt x="2868621" y="51768"/>
                  </a:lnTo>
                  <a:lnTo>
                    <a:pt x="2925222" y="51434"/>
                  </a:lnTo>
                  <a:lnTo>
                    <a:pt x="2835782" y="0"/>
                  </a:lnTo>
                  <a:close/>
                </a:path>
              </a:pathLst>
            </a:custGeom>
            <a:solidFill>
              <a:srgbClr val="E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19">
            <a:extLst>
              <a:ext uri="{FF2B5EF4-FFF2-40B4-BE49-F238E27FC236}">
                <a16:creationId xmlns:a16="http://schemas.microsoft.com/office/drawing/2014/main" id="{B4B23092-73BB-58E6-3D99-C3BEF54086FE}"/>
              </a:ext>
            </a:extLst>
          </p:cNvPr>
          <p:cNvSpPr txBox="1"/>
          <p:nvPr/>
        </p:nvSpPr>
        <p:spPr>
          <a:xfrm>
            <a:off x="6301740" y="4986083"/>
            <a:ext cx="1936114" cy="7639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33350">
              <a:lnSpc>
                <a:spcPct val="101699"/>
              </a:lnSpc>
              <a:spcBef>
                <a:spcPts val="50"/>
              </a:spcBef>
            </a:pPr>
            <a:r>
              <a:rPr sz="2400" spc="-10" dirty="0">
                <a:solidFill>
                  <a:srgbClr val="5A6278"/>
                </a:solidFill>
                <a:latin typeface="Tahoma"/>
                <a:cs typeface="Tahoma"/>
              </a:rPr>
              <a:t>Downstream </a:t>
            </a:r>
            <a:r>
              <a:rPr sz="2400" spc="-30" dirty="0">
                <a:solidFill>
                  <a:srgbClr val="5A6278"/>
                </a:solidFill>
                <a:latin typeface="Tahoma"/>
                <a:cs typeface="Tahoma"/>
              </a:rPr>
              <a:t>prediction</a:t>
            </a:r>
            <a:r>
              <a:rPr sz="2400" spc="-135" dirty="0">
                <a:solidFill>
                  <a:srgbClr val="5A6278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5A6278"/>
                </a:solidFill>
                <a:latin typeface="Tahoma"/>
                <a:cs typeface="Tahoma"/>
              </a:rPr>
              <a:t>task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2" name="object 7">
            <a:extLst>
              <a:ext uri="{FF2B5EF4-FFF2-40B4-BE49-F238E27FC236}">
                <a16:creationId xmlns:a16="http://schemas.microsoft.com/office/drawing/2014/main" id="{1A90F732-9FD8-4AE1-7272-357207B6C0F1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1500" y="1142626"/>
            <a:ext cx="7216775" cy="8274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1950" indent="-324485">
              <a:lnSpc>
                <a:spcPct val="100000"/>
              </a:lnSpc>
              <a:spcBef>
                <a:spcPts val="130"/>
              </a:spcBef>
              <a:buClr>
                <a:srgbClr val="EFAC00"/>
              </a:buClr>
              <a:buSzPct val="80769"/>
              <a:buFont typeface="Cambria"/>
              <a:buChar char="◾"/>
              <a:tabLst>
                <a:tab pos="361950" algn="l"/>
                <a:tab pos="362585" algn="l"/>
              </a:tabLst>
            </a:pPr>
            <a:r>
              <a:rPr sz="2600" b="1" dirty="0">
                <a:solidFill>
                  <a:srgbClr val="006FC0"/>
                </a:solidFill>
                <a:latin typeface="Calibri"/>
                <a:cs typeface="Calibri"/>
              </a:rPr>
              <a:t>Vector</a:t>
            </a:r>
            <a:r>
              <a:rPr sz="2600" b="1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45">
                <a:latin typeface="Cambria Math"/>
                <a:cs typeface="Cambria Math"/>
              </a:rPr>
              <a:t>𝐳</a:t>
            </a:r>
            <a:r>
              <a:rPr sz="2925" spc="67" baseline="-15669">
                <a:latin typeface="Cambria Math"/>
                <a:cs typeface="Cambria Math"/>
              </a:rPr>
              <a:t>𝑢</a:t>
            </a:r>
            <a:r>
              <a:rPr sz="2600" spc="45">
                <a:latin typeface="Calibri"/>
                <a:cs typeface="Calibri"/>
              </a:rPr>
              <a:t>:</a:t>
            </a:r>
            <a:endParaRPr lang="en-US" sz="2600">
              <a:latin typeface="Calibri"/>
              <a:cs typeface="Calibri"/>
            </a:endParaRPr>
          </a:p>
          <a:p>
            <a:pPr marL="657860" lvl="1" indent="-276860">
              <a:lnSpc>
                <a:spcPct val="100000"/>
              </a:lnSpc>
              <a:spcBef>
                <a:spcPts val="35"/>
              </a:spcBef>
              <a:buClr>
                <a:srgbClr val="5FB5CC"/>
              </a:buClr>
              <a:buFont typeface="Wingdings"/>
              <a:buChar char=""/>
              <a:tabLst>
                <a:tab pos="657860" algn="l"/>
              </a:tabLst>
            </a:pPr>
            <a:r>
              <a:rPr lang="en-US" sz="2600">
                <a:latin typeface="Calibri"/>
                <a:cs typeface="Calibri"/>
              </a:rPr>
              <a:t>The</a:t>
            </a:r>
            <a:r>
              <a:rPr lang="en-US" sz="2600" spc="-25">
                <a:latin typeface="Calibri"/>
                <a:cs typeface="Calibri"/>
              </a:rPr>
              <a:t> </a:t>
            </a:r>
            <a:r>
              <a:rPr lang="en-US" sz="2600">
                <a:latin typeface="Calibri"/>
                <a:cs typeface="Calibri"/>
              </a:rPr>
              <a:t>embedding</a:t>
            </a:r>
            <a:r>
              <a:rPr lang="en-US" sz="2600" spc="50">
                <a:latin typeface="Calibri"/>
                <a:cs typeface="Calibri"/>
              </a:rPr>
              <a:t> </a:t>
            </a:r>
            <a:r>
              <a:rPr lang="en-US" sz="2600">
                <a:latin typeface="Calibri"/>
                <a:cs typeface="Calibri"/>
              </a:rPr>
              <a:t>of</a:t>
            </a:r>
            <a:r>
              <a:rPr lang="en-US" sz="2600" spc="-35">
                <a:latin typeface="Calibri"/>
                <a:cs typeface="Calibri"/>
              </a:rPr>
              <a:t> </a:t>
            </a:r>
            <a:r>
              <a:rPr lang="en-US" sz="2600">
                <a:latin typeface="Calibri"/>
                <a:cs typeface="Calibri"/>
              </a:rPr>
              <a:t>node</a:t>
            </a:r>
            <a:r>
              <a:rPr lang="en-US" sz="2600" spc="85">
                <a:latin typeface="Calibri"/>
                <a:cs typeface="Calibri"/>
              </a:rPr>
              <a:t> </a:t>
            </a:r>
            <a:r>
              <a:rPr lang="en-US" sz="2600">
                <a:latin typeface="Cambria Math"/>
                <a:cs typeface="Cambria Math"/>
              </a:rPr>
              <a:t>𝑢</a:t>
            </a:r>
            <a:r>
              <a:rPr lang="en-US" sz="2600" spc="105">
                <a:latin typeface="Cambria Math"/>
                <a:cs typeface="Cambria Math"/>
              </a:rPr>
              <a:t> </a:t>
            </a:r>
            <a:r>
              <a:rPr lang="en-US" sz="2600">
                <a:latin typeface="Calibri"/>
                <a:cs typeface="Calibri"/>
              </a:rPr>
              <a:t>(what</a:t>
            </a:r>
            <a:r>
              <a:rPr lang="en-US" sz="2600" spc="-114">
                <a:latin typeface="Calibri"/>
                <a:cs typeface="Calibri"/>
              </a:rPr>
              <a:t> </a:t>
            </a:r>
            <a:r>
              <a:rPr lang="en-US" sz="2600">
                <a:latin typeface="Calibri"/>
                <a:cs typeface="Calibri"/>
              </a:rPr>
              <a:t>we</a:t>
            </a:r>
            <a:r>
              <a:rPr lang="en-US" sz="2600" spc="-10">
                <a:latin typeface="Calibri"/>
                <a:cs typeface="Calibri"/>
              </a:rPr>
              <a:t> </a:t>
            </a:r>
            <a:r>
              <a:rPr lang="en-US" sz="2600">
                <a:latin typeface="Calibri"/>
                <a:cs typeface="Calibri"/>
              </a:rPr>
              <a:t>aim</a:t>
            </a:r>
            <a:r>
              <a:rPr lang="en-US" sz="2600" spc="-55">
                <a:latin typeface="Calibri"/>
                <a:cs typeface="Calibri"/>
              </a:rPr>
              <a:t> </a:t>
            </a:r>
            <a:r>
              <a:rPr lang="en-US" sz="2600">
                <a:latin typeface="Calibri"/>
                <a:cs typeface="Calibri"/>
              </a:rPr>
              <a:t>to</a:t>
            </a:r>
            <a:r>
              <a:rPr lang="en-US" sz="2600" spc="-20">
                <a:latin typeface="Calibri"/>
                <a:cs typeface="Calibri"/>
              </a:rPr>
              <a:t> </a:t>
            </a:r>
            <a:r>
              <a:rPr lang="en-US" sz="2600" spc="-10">
                <a:latin typeface="Calibri"/>
                <a:cs typeface="Calibri"/>
              </a:rPr>
              <a:t>find).</a:t>
            </a:r>
            <a:endParaRPr lang="en-US" sz="260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42652C-D01C-C676-8EAF-385FF4FDDEB3}"/>
              </a:ext>
            </a:extLst>
          </p:cNvPr>
          <p:cNvGrpSpPr/>
          <p:nvPr/>
        </p:nvGrpSpPr>
        <p:grpSpPr>
          <a:xfrm>
            <a:off x="568643" y="2210347"/>
            <a:ext cx="7158038" cy="1142047"/>
            <a:chOff x="571500" y="1858018"/>
            <a:chExt cx="7158038" cy="1142047"/>
          </a:xfrm>
        </p:grpSpPr>
        <p:sp>
          <p:nvSpPr>
            <p:cNvPr id="5" name="object 5"/>
            <p:cNvSpPr txBox="1"/>
            <p:nvPr/>
          </p:nvSpPr>
          <p:spPr>
            <a:xfrm>
              <a:off x="571500" y="1858018"/>
              <a:ext cx="3340735" cy="42672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361950" indent="-324485">
                <a:lnSpc>
                  <a:spcPct val="100000"/>
                </a:lnSpc>
                <a:spcBef>
                  <a:spcPts val="130"/>
                </a:spcBef>
                <a:buClr>
                  <a:srgbClr val="EFAC00"/>
                </a:buClr>
                <a:buSzPct val="80769"/>
                <a:buFont typeface="Cambria"/>
                <a:buChar char="◾"/>
                <a:tabLst>
                  <a:tab pos="361950" algn="l"/>
                  <a:tab pos="362585" algn="l"/>
                  <a:tab pos="2306955" algn="l"/>
                  <a:tab pos="2669540" algn="l"/>
                </a:tabLst>
              </a:pPr>
              <a:r>
                <a:rPr sz="2600" b="1" dirty="0">
                  <a:solidFill>
                    <a:srgbClr val="006FC0"/>
                  </a:solidFill>
                  <a:latin typeface="Calibri"/>
                  <a:cs typeface="Calibri"/>
                </a:rPr>
                <a:t>Probability</a:t>
              </a:r>
              <a:r>
                <a:rPr sz="2600" b="1" spc="-5" dirty="0">
                  <a:solidFill>
                    <a:srgbClr val="006FC0"/>
                  </a:solidFill>
                  <a:latin typeface="Calibri"/>
                  <a:cs typeface="Calibri"/>
                </a:rPr>
                <a:t> </a:t>
              </a:r>
              <a:r>
                <a:rPr sz="2600" spc="-50" dirty="0">
                  <a:latin typeface="Cambria Math"/>
                  <a:cs typeface="Cambria Math"/>
                </a:rPr>
                <a:t>𝑃</a:t>
              </a:r>
              <a:r>
                <a:rPr sz="2600" dirty="0">
                  <a:latin typeface="Cambria Math"/>
                  <a:cs typeface="Cambria Math"/>
                </a:rPr>
                <a:t>	</a:t>
              </a:r>
              <a:r>
                <a:rPr sz="2600" spc="-50" dirty="0">
                  <a:latin typeface="Cambria Math"/>
                  <a:cs typeface="Cambria Math"/>
                </a:rPr>
                <a:t>𝑣</a:t>
              </a:r>
              <a:r>
                <a:rPr sz="2600" dirty="0">
                  <a:latin typeface="Cambria Math"/>
                  <a:cs typeface="Cambria Math"/>
                </a:rPr>
                <a:t>	</a:t>
              </a:r>
              <a:r>
                <a:rPr sz="2600" spc="70" dirty="0">
                  <a:latin typeface="Cambria Math"/>
                  <a:cs typeface="Cambria Math"/>
                </a:rPr>
                <a:t>𝐳</a:t>
              </a:r>
              <a:r>
                <a:rPr sz="2925" spc="104" baseline="-15669" dirty="0">
                  <a:latin typeface="Cambria Math"/>
                  <a:cs typeface="Cambria Math"/>
                </a:rPr>
                <a:t>𝑢</a:t>
              </a:r>
              <a:r>
                <a:rPr sz="2600" spc="70">
                  <a:latin typeface="Cambria Math"/>
                  <a:cs typeface="Cambria Math"/>
                </a:rPr>
                <a:t>)</a:t>
              </a:r>
              <a:r>
                <a:rPr sz="2600" spc="-5">
                  <a:latin typeface="Cambria Math"/>
                  <a:cs typeface="Cambria Math"/>
                </a:rPr>
                <a:t> </a:t>
              </a:r>
              <a:r>
                <a:rPr sz="2600" spc="-50">
                  <a:latin typeface="Calibri"/>
                  <a:cs typeface="Calibri"/>
                </a:rPr>
                <a:t>:</a:t>
              </a:r>
              <a:endParaRPr lang="en-HK" sz="2600">
                <a:latin typeface="Calibri"/>
                <a:cs typeface="Calibri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2762314" y="1956823"/>
              <a:ext cx="436245" cy="309245"/>
            </a:xfrm>
            <a:custGeom>
              <a:avLst/>
              <a:gdLst/>
              <a:ahLst/>
              <a:cxnLst/>
              <a:rect l="l" t="t" r="r" b="b"/>
              <a:pathLst>
                <a:path w="436244" h="309244">
                  <a:moveTo>
                    <a:pt x="435991" y="2286"/>
                  </a:moveTo>
                  <a:lnTo>
                    <a:pt x="410972" y="2286"/>
                  </a:lnTo>
                  <a:lnTo>
                    <a:pt x="410972" y="305180"/>
                  </a:lnTo>
                  <a:lnTo>
                    <a:pt x="435991" y="305180"/>
                  </a:lnTo>
                  <a:lnTo>
                    <a:pt x="435991" y="2286"/>
                  </a:lnTo>
                  <a:close/>
                </a:path>
                <a:path w="436244" h="309244">
                  <a:moveTo>
                    <a:pt x="98425" y="0"/>
                  </a:moveTo>
                  <a:lnTo>
                    <a:pt x="56435" y="19812"/>
                  </a:lnTo>
                  <a:lnTo>
                    <a:pt x="25400" y="54101"/>
                  </a:lnTo>
                  <a:lnTo>
                    <a:pt x="6365" y="99980"/>
                  </a:lnTo>
                  <a:lnTo>
                    <a:pt x="0" y="154431"/>
                  </a:lnTo>
                  <a:lnTo>
                    <a:pt x="1575" y="182842"/>
                  </a:lnTo>
                  <a:lnTo>
                    <a:pt x="14251" y="232995"/>
                  </a:lnTo>
                  <a:lnTo>
                    <a:pt x="39471" y="273714"/>
                  </a:lnTo>
                  <a:lnTo>
                    <a:pt x="75995" y="300714"/>
                  </a:lnTo>
                  <a:lnTo>
                    <a:pt x="98425" y="308737"/>
                  </a:lnTo>
                  <a:lnTo>
                    <a:pt x="102362" y="296290"/>
                  </a:lnTo>
                  <a:lnTo>
                    <a:pt x="84790" y="288480"/>
                  </a:lnTo>
                  <a:lnTo>
                    <a:pt x="69611" y="277622"/>
                  </a:lnTo>
                  <a:lnTo>
                    <a:pt x="46481" y="246761"/>
                  </a:lnTo>
                  <a:lnTo>
                    <a:pt x="32702" y="204819"/>
                  </a:lnTo>
                  <a:lnTo>
                    <a:pt x="28067" y="152780"/>
                  </a:lnTo>
                  <a:lnTo>
                    <a:pt x="29229" y="126493"/>
                  </a:lnTo>
                  <a:lnTo>
                    <a:pt x="38461" y="80825"/>
                  </a:lnTo>
                  <a:lnTo>
                    <a:pt x="56864" y="44755"/>
                  </a:lnTo>
                  <a:lnTo>
                    <a:pt x="102869" y="12573"/>
                  </a:lnTo>
                  <a:lnTo>
                    <a:pt x="984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940118" y="2249495"/>
              <a:ext cx="6789420" cy="750570"/>
            </a:xfrm>
            <a:prstGeom prst="rect">
              <a:avLst/>
            </a:prstGeom>
          </p:spPr>
          <p:txBody>
            <a:bodyPr vert="horz" wrap="square" lIns="0" tIns="86995" rIns="0" bIns="0" rtlCol="0">
              <a:spAutoFit/>
            </a:bodyPr>
            <a:lstStyle/>
            <a:p>
              <a:pPr marL="288925" marR="5080" indent="-276860">
                <a:lnSpc>
                  <a:spcPts val="2550"/>
                </a:lnSpc>
                <a:spcBef>
                  <a:spcPts val="685"/>
                </a:spcBef>
                <a:buClr>
                  <a:srgbClr val="5FB5CC"/>
                </a:buClr>
                <a:buFont typeface="Wingdings"/>
                <a:buChar char=""/>
                <a:tabLst>
                  <a:tab pos="289560" algn="l"/>
                </a:tabLst>
              </a:pPr>
              <a:r>
                <a:rPr lang="en-US" sz="2600">
                  <a:latin typeface="Calibri"/>
                  <a:cs typeface="Calibri"/>
                </a:rPr>
                <a:t>The</a:t>
              </a:r>
              <a:r>
                <a:rPr lang="en-US" sz="2600" spc="30">
                  <a:latin typeface="Calibri"/>
                  <a:cs typeface="Calibri"/>
                </a:rPr>
                <a:t> </a:t>
              </a:r>
              <a:r>
                <a:rPr lang="en-US" sz="2600" b="1">
                  <a:latin typeface="Calibri"/>
                  <a:cs typeface="Calibri"/>
                </a:rPr>
                <a:t>(predicted)</a:t>
              </a:r>
              <a:r>
                <a:rPr lang="en-US" sz="2600" b="1" spc="-175">
                  <a:latin typeface="Calibri"/>
                  <a:cs typeface="Calibri"/>
                </a:rPr>
                <a:t> </a:t>
              </a:r>
              <a:r>
                <a:rPr lang="en-US" sz="2600" b="1">
                  <a:latin typeface="Calibri"/>
                  <a:cs typeface="Calibri"/>
                </a:rPr>
                <a:t>probability</a:t>
              </a:r>
              <a:r>
                <a:rPr lang="en-US" sz="2600" b="1" spc="-90">
                  <a:latin typeface="Calibri"/>
                  <a:cs typeface="Calibri"/>
                </a:rPr>
                <a:t> </a:t>
              </a:r>
              <a:r>
                <a:rPr lang="en-US" sz="2600">
                  <a:latin typeface="Calibri"/>
                  <a:cs typeface="Calibri"/>
                </a:rPr>
                <a:t>of visiting</a:t>
              </a:r>
              <a:r>
                <a:rPr lang="en-US" sz="2600" spc="-60">
                  <a:latin typeface="Calibri"/>
                  <a:cs typeface="Calibri"/>
                </a:rPr>
                <a:t> </a:t>
              </a:r>
              <a:r>
                <a:rPr lang="en-US" sz="2600">
                  <a:latin typeface="Calibri"/>
                  <a:cs typeface="Calibri"/>
                </a:rPr>
                <a:t>node</a:t>
              </a:r>
              <a:r>
                <a:rPr lang="en-US" sz="2600" spc="110">
                  <a:latin typeface="Calibri"/>
                  <a:cs typeface="Calibri"/>
                </a:rPr>
                <a:t> </a:t>
              </a:r>
              <a:r>
                <a:rPr lang="en-US" sz="2600">
                  <a:latin typeface="Cambria Math"/>
                  <a:cs typeface="Cambria Math"/>
                </a:rPr>
                <a:t>𝑣</a:t>
              </a:r>
              <a:r>
                <a:rPr lang="en-US" sz="2600" spc="160">
                  <a:latin typeface="Cambria Math"/>
                  <a:cs typeface="Cambria Math"/>
                </a:rPr>
                <a:t> </a:t>
              </a:r>
              <a:r>
                <a:rPr lang="en-US" sz="2600" spc="-25">
                  <a:latin typeface="Calibri"/>
                  <a:cs typeface="Calibri"/>
                </a:rPr>
                <a:t>on </a:t>
              </a:r>
              <a:r>
                <a:rPr lang="en-US" sz="2600">
                  <a:latin typeface="Calibri"/>
                  <a:cs typeface="Calibri"/>
                </a:rPr>
                <a:t>random</a:t>
              </a:r>
              <a:r>
                <a:rPr lang="en-US" sz="2600" spc="-25">
                  <a:latin typeface="Calibri"/>
                  <a:cs typeface="Calibri"/>
                </a:rPr>
                <a:t> </a:t>
              </a:r>
              <a:r>
                <a:rPr lang="en-US" sz="2600">
                  <a:latin typeface="Calibri"/>
                  <a:cs typeface="Calibri"/>
                </a:rPr>
                <a:t>walks</a:t>
              </a:r>
              <a:r>
                <a:rPr lang="en-US" sz="2600" spc="-130">
                  <a:latin typeface="Calibri"/>
                  <a:cs typeface="Calibri"/>
                </a:rPr>
                <a:t> </a:t>
              </a:r>
              <a:r>
                <a:rPr lang="en-US" sz="2600">
                  <a:latin typeface="Calibri"/>
                  <a:cs typeface="Calibri"/>
                </a:rPr>
                <a:t>starting</a:t>
              </a:r>
              <a:r>
                <a:rPr lang="en-US" sz="2600" spc="-180">
                  <a:latin typeface="Calibri"/>
                  <a:cs typeface="Calibri"/>
                </a:rPr>
                <a:t> </a:t>
              </a:r>
              <a:r>
                <a:rPr lang="en-US" sz="2600">
                  <a:latin typeface="Calibri"/>
                  <a:cs typeface="Calibri"/>
                </a:rPr>
                <a:t>from</a:t>
              </a:r>
              <a:r>
                <a:rPr lang="en-US" sz="2600" spc="-10">
                  <a:latin typeface="Calibri"/>
                  <a:cs typeface="Calibri"/>
                </a:rPr>
                <a:t> </a:t>
              </a:r>
              <a:r>
                <a:rPr lang="en-US" sz="2600">
                  <a:latin typeface="Calibri"/>
                  <a:cs typeface="Calibri"/>
                </a:rPr>
                <a:t>node</a:t>
              </a:r>
              <a:r>
                <a:rPr lang="en-US" sz="2600" spc="85">
                  <a:latin typeface="Calibri"/>
                  <a:cs typeface="Calibri"/>
                </a:rPr>
                <a:t> </a:t>
              </a:r>
              <a:r>
                <a:rPr lang="en-US" sz="2600" spc="-25">
                  <a:latin typeface="Cambria Math"/>
                  <a:cs typeface="Cambria Math"/>
                </a:rPr>
                <a:t>𝑢.</a:t>
              </a:r>
              <a:endParaRPr lang="en-US" sz="2600">
                <a:latin typeface="Cambria Math"/>
                <a:cs typeface="Cambria Math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62646" y="3532111"/>
            <a:ext cx="392525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D50092"/>
                </a:solidFill>
                <a:latin typeface="Arial"/>
                <a:cs typeface="Arial"/>
              </a:rPr>
              <a:t>Our</a:t>
            </a:r>
            <a:r>
              <a:rPr sz="2000" spc="-65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50092"/>
                </a:solidFill>
                <a:latin typeface="Arial"/>
                <a:cs typeface="Arial"/>
              </a:rPr>
              <a:t>model</a:t>
            </a:r>
            <a:r>
              <a:rPr sz="2000" spc="-5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50092"/>
                </a:solidFill>
                <a:latin typeface="Arial"/>
                <a:cs typeface="Arial"/>
              </a:rPr>
              <a:t>prediction</a:t>
            </a:r>
            <a:r>
              <a:rPr sz="2000" spc="-80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50092"/>
                </a:solidFill>
                <a:latin typeface="Arial"/>
                <a:cs typeface="Arial"/>
              </a:rPr>
              <a:t>based</a:t>
            </a:r>
            <a:r>
              <a:rPr sz="2000" spc="-5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D50092"/>
                </a:solidFill>
                <a:latin typeface="Arial"/>
                <a:cs typeface="Arial"/>
              </a:rPr>
              <a:t>on</a:t>
            </a:r>
            <a:r>
              <a:rPr sz="2000" spc="100" dirty="0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D50092"/>
                </a:solidFill>
                <a:latin typeface="Cambria Math"/>
                <a:cs typeface="Cambria Math"/>
              </a:rPr>
              <a:t>𝐳</a:t>
            </a:r>
            <a:r>
              <a:rPr sz="2400" spc="44" baseline="-16460" dirty="0">
                <a:solidFill>
                  <a:srgbClr val="D50092"/>
                </a:solidFill>
                <a:latin typeface="Cambria Math"/>
                <a:cs typeface="Cambria Math"/>
              </a:rPr>
              <a:t>𝑢</a:t>
            </a:r>
            <a:endParaRPr sz="2400" baseline="-16460">
              <a:latin typeface="Cambria Math"/>
              <a:cs typeface="Cambria Math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4E1C4B-D5D9-1CF6-5915-C57260E4F2E6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Notation</a:t>
            </a:r>
            <a:endParaRPr lang="en-HK" sz="4000"/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E4E722E0-D2D3-D607-5A0D-7808F96651D1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20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5028" y="2533587"/>
            <a:ext cx="609600" cy="590550"/>
          </a:xfrm>
          <a:custGeom>
            <a:avLst/>
            <a:gdLst/>
            <a:ahLst/>
            <a:cxnLst/>
            <a:rect l="l" t="t" r="r" b="b"/>
            <a:pathLst>
              <a:path w="609600" h="590550">
                <a:moveTo>
                  <a:pt x="0" y="295275"/>
                </a:moveTo>
                <a:lnTo>
                  <a:pt x="3989" y="247381"/>
                </a:lnTo>
                <a:lnTo>
                  <a:pt x="15538" y="201948"/>
                </a:lnTo>
                <a:lnTo>
                  <a:pt x="34020" y="159582"/>
                </a:lnTo>
                <a:lnTo>
                  <a:pt x="58808" y="120892"/>
                </a:lnTo>
                <a:lnTo>
                  <a:pt x="89273" y="86487"/>
                </a:lnTo>
                <a:lnTo>
                  <a:pt x="124788" y="56973"/>
                </a:lnTo>
                <a:lnTo>
                  <a:pt x="164725" y="32959"/>
                </a:lnTo>
                <a:lnTo>
                  <a:pt x="208458" y="15054"/>
                </a:lnTo>
                <a:lnTo>
                  <a:pt x="255359" y="3864"/>
                </a:lnTo>
                <a:lnTo>
                  <a:pt x="304800" y="0"/>
                </a:lnTo>
                <a:lnTo>
                  <a:pt x="354225" y="3864"/>
                </a:lnTo>
                <a:lnTo>
                  <a:pt x="401116" y="15054"/>
                </a:lnTo>
                <a:lnTo>
                  <a:pt x="444846" y="32959"/>
                </a:lnTo>
                <a:lnTo>
                  <a:pt x="484784" y="56973"/>
                </a:lnTo>
                <a:lnTo>
                  <a:pt x="520303" y="86487"/>
                </a:lnTo>
                <a:lnTo>
                  <a:pt x="550773" y="120892"/>
                </a:lnTo>
                <a:lnTo>
                  <a:pt x="575567" y="159582"/>
                </a:lnTo>
                <a:lnTo>
                  <a:pt x="594055" y="201948"/>
                </a:lnTo>
                <a:lnTo>
                  <a:pt x="605609" y="247381"/>
                </a:lnTo>
                <a:lnTo>
                  <a:pt x="609600" y="295275"/>
                </a:lnTo>
                <a:lnTo>
                  <a:pt x="605609" y="343168"/>
                </a:lnTo>
                <a:lnTo>
                  <a:pt x="594055" y="388601"/>
                </a:lnTo>
                <a:lnTo>
                  <a:pt x="575567" y="430967"/>
                </a:lnTo>
                <a:lnTo>
                  <a:pt x="550773" y="469657"/>
                </a:lnTo>
                <a:lnTo>
                  <a:pt x="520303" y="504063"/>
                </a:lnTo>
                <a:lnTo>
                  <a:pt x="484784" y="533576"/>
                </a:lnTo>
                <a:lnTo>
                  <a:pt x="444846" y="557590"/>
                </a:lnTo>
                <a:lnTo>
                  <a:pt x="401116" y="575495"/>
                </a:lnTo>
                <a:lnTo>
                  <a:pt x="354225" y="586685"/>
                </a:lnTo>
                <a:lnTo>
                  <a:pt x="304800" y="590550"/>
                </a:lnTo>
                <a:lnTo>
                  <a:pt x="255359" y="586685"/>
                </a:lnTo>
                <a:lnTo>
                  <a:pt x="208458" y="575495"/>
                </a:lnTo>
                <a:lnTo>
                  <a:pt x="164725" y="557590"/>
                </a:lnTo>
                <a:lnTo>
                  <a:pt x="124788" y="533576"/>
                </a:lnTo>
                <a:lnTo>
                  <a:pt x="89273" y="504063"/>
                </a:lnTo>
                <a:lnTo>
                  <a:pt x="58808" y="469657"/>
                </a:lnTo>
                <a:lnTo>
                  <a:pt x="34020" y="430967"/>
                </a:lnTo>
                <a:lnTo>
                  <a:pt x="15538" y="388601"/>
                </a:lnTo>
                <a:lnTo>
                  <a:pt x="3989" y="343168"/>
                </a:lnTo>
                <a:lnTo>
                  <a:pt x="0" y="2952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0613" y="2666365"/>
            <a:ext cx="1282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10353" y="3590862"/>
            <a:ext cx="628650" cy="619125"/>
            <a:chOff x="1685925" y="4048125"/>
            <a:chExt cx="628650" cy="619125"/>
          </a:xfrm>
        </p:grpSpPr>
        <p:sp>
          <p:nvSpPr>
            <p:cNvPr id="5" name="object 5"/>
            <p:cNvSpPr/>
            <p:nvPr/>
          </p:nvSpPr>
          <p:spPr>
            <a:xfrm>
              <a:off x="1695450" y="4057650"/>
              <a:ext cx="609600" cy="600075"/>
            </a:xfrm>
            <a:custGeom>
              <a:avLst/>
              <a:gdLst/>
              <a:ahLst/>
              <a:cxnLst/>
              <a:rect l="l" t="t" r="r" b="b"/>
              <a:pathLst>
                <a:path w="609600" h="600075">
                  <a:moveTo>
                    <a:pt x="304800" y="0"/>
                  </a:moveTo>
                  <a:lnTo>
                    <a:pt x="255374" y="3927"/>
                  </a:lnTo>
                  <a:lnTo>
                    <a:pt x="208483" y="15298"/>
                  </a:lnTo>
                  <a:lnTo>
                    <a:pt x="164753" y="33494"/>
                  </a:lnTo>
                  <a:lnTo>
                    <a:pt x="124815" y="57895"/>
                  </a:lnTo>
                  <a:lnTo>
                    <a:pt x="89296" y="87883"/>
                  </a:lnTo>
                  <a:lnTo>
                    <a:pt x="58826" y="122840"/>
                  </a:lnTo>
                  <a:lnTo>
                    <a:pt x="34032" y="162146"/>
                  </a:lnTo>
                  <a:lnTo>
                    <a:pt x="15544" y="205183"/>
                  </a:lnTo>
                  <a:lnTo>
                    <a:pt x="3990" y="251331"/>
                  </a:lnTo>
                  <a:lnTo>
                    <a:pt x="0" y="299974"/>
                  </a:lnTo>
                  <a:lnTo>
                    <a:pt x="3990" y="348650"/>
                  </a:lnTo>
                  <a:lnTo>
                    <a:pt x="15544" y="394826"/>
                  </a:lnTo>
                  <a:lnTo>
                    <a:pt x="34032" y="437884"/>
                  </a:lnTo>
                  <a:lnTo>
                    <a:pt x="58826" y="477207"/>
                  </a:lnTo>
                  <a:lnTo>
                    <a:pt x="89296" y="512175"/>
                  </a:lnTo>
                  <a:lnTo>
                    <a:pt x="124815" y="542171"/>
                  </a:lnTo>
                  <a:lnTo>
                    <a:pt x="164753" y="566577"/>
                  </a:lnTo>
                  <a:lnTo>
                    <a:pt x="208483" y="584775"/>
                  </a:lnTo>
                  <a:lnTo>
                    <a:pt x="255374" y="596147"/>
                  </a:lnTo>
                  <a:lnTo>
                    <a:pt x="304800" y="600075"/>
                  </a:lnTo>
                  <a:lnTo>
                    <a:pt x="354225" y="596147"/>
                  </a:lnTo>
                  <a:lnTo>
                    <a:pt x="401116" y="584775"/>
                  </a:lnTo>
                  <a:lnTo>
                    <a:pt x="444846" y="566577"/>
                  </a:lnTo>
                  <a:lnTo>
                    <a:pt x="484784" y="542171"/>
                  </a:lnTo>
                  <a:lnTo>
                    <a:pt x="520303" y="512175"/>
                  </a:lnTo>
                  <a:lnTo>
                    <a:pt x="550773" y="477207"/>
                  </a:lnTo>
                  <a:lnTo>
                    <a:pt x="575567" y="437884"/>
                  </a:lnTo>
                  <a:lnTo>
                    <a:pt x="594055" y="394826"/>
                  </a:lnTo>
                  <a:lnTo>
                    <a:pt x="605609" y="348650"/>
                  </a:lnTo>
                  <a:lnTo>
                    <a:pt x="609600" y="299974"/>
                  </a:lnTo>
                  <a:lnTo>
                    <a:pt x="605609" y="251331"/>
                  </a:lnTo>
                  <a:lnTo>
                    <a:pt x="594055" y="205183"/>
                  </a:lnTo>
                  <a:lnTo>
                    <a:pt x="575567" y="162146"/>
                  </a:lnTo>
                  <a:lnTo>
                    <a:pt x="550773" y="122840"/>
                  </a:lnTo>
                  <a:lnTo>
                    <a:pt x="520303" y="87883"/>
                  </a:lnTo>
                  <a:lnTo>
                    <a:pt x="484784" y="57895"/>
                  </a:lnTo>
                  <a:lnTo>
                    <a:pt x="444846" y="33494"/>
                  </a:lnTo>
                  <a:lnTo>
                    <a:pt x="401116" y="15298"/>
                  </a:lnTo>
                  <a:lnTo>
                    <a:pt x="354225" y="392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95450" y="4057650"/>
              <a:ext cx="609600" cy="600075"/>
            </a:xfrm>
            <a:custGeom>
              <a:avLst/>
              <a:gdLst/>
              <a:ahLst/>
              <a:cxnLst/>
              <a:rect l="l" t="t" r="r" b="b"/>
              <a:pathLst>
                <a:path w="609600" h="600075">
                  <a:moveTo>
                    <a:pt x="0" y="299974"/>
                  </a:moveTo>
                  <a:lnTo>
                    <a:pt x="3990" y="251331"/>
                  </a:lnTo>
                  <a:lnTo>
                    <a:pt x="15544" y="205183"/>
                  </a:lnTo>
                  <a:lnTo>
                    <a:pt x="34032" y="162146"/>
                  </a:lnTo>
                  <a:lnTo>
                    <a:pt x="58826" y="122840"/>
                  </a:lnTo>
                  <a:lnTo>
                    <a:pt x="89296" y="87883"/>
                  </a:lnTo>
                  <a:lnTo>
                    <a:pt x="124815" y="57895"/>
                  </a:lnTo>
                  <a:lnTo>
                    <a:pt x="164753" y="33494"/>
                  </a:lnTo>
                  <a:lnTo>
                    <a:pt x="208483" y="15298"/>
                  </a:lnTo>
                  <a:lnTo>
                    <a:pt x="255374" y="3927"/>
                  </a:lnTo>
                  <a:lnTo>
                    <a:pt x="304800" y="0"/>
                  </a:lnTo>
                  <a:lnTo>
                    <a:pt x="354225" y="3927"/>
                  </a:lnTo>
                  <a:lnTo>
                    <a:pt x="401116" y="15298"/>
                  </a:lnTo>
                  <a:lnTo>
                    <a:pt x="444846" y="33494"/>
                  </a:lnTo>
                  <a:lnTo>
                    <a:pt x="484784" y="57895"/>
                  </a:lnTo>
                  <a:lnTo>
                    <a:pt x="520303" y="87883"/>
                  </a:lnTo>
                  <a:lnTo>
                    <a:pt x="550773" y="122840"/>
                  </a:lnTo>
                  <a:lnTo>
                    <a:pt x="575567" y="162146"/>
                  </a:lnTo>
                  <a:lnTo>
                    <a:pt x="594055" y="205183"/>
                  </a:lnTo>
                  <a:lnTo>
                    <a:pt x="605609" y="251331"/>
                  </a:lnTo>
                  <a:lnTo>
                    <a:pt x="609600" y="299974"/>
                  </a:lnTo>
                  <a:lnTo>
                    <a:pt x="605609" y="348650"/>
                  </a:lnTo>
                  <a:lnTo>
                    <a:pt x="594055" y="394826"/>
                  </a:lnTo>
                  <a:lnTo>
                    <a:pt x="575567" y="437884"/>
                  </a:lnTo>
                  <a:lnTo>
                    <a:pt x="550773" y="477207"/>
                  </a:lnTo>
                  <a:lnTo>
                    <a:pt x="520303" y="512175"/>
                  </a:lnTo>
                  <a:lnTo>
                    <a:pt x="484784" y="542171"/>
                  </a:lnTo>
                  <a:lnTo>
                    <a:pt x="444846" y="566577"/>
                  </a:lnTo>
                  <a:lnTo>
                    <a:pt x="401116" y="584775"/>
                  </a:lnTo>
                  <a:lnTo>
                    <a:pt x="354225" y="596147"/>
                  </a:lnTo>
                  <a:lnTo>
                    <a:pt x="304800" y="600075"/>
                  </a:lnTo>
                  <a:lnTo>
                    <a:pt x="255374" y="596147"/>
                  </a:lnTo>
                  <a:lnTo>
                    <a:pt x="208483" y="584775"/>
                  </a:lnTo>
                  <a:lnTo>
                    <a:pt x="164753" y="566577"/>
                  </a:lnTo>
                  <a:lnTo>
                    <a:pt x="124815" y="542171"/>
                  </a:lnTo>
                  <a:lnTo>
                    <a:pt x="89296" y="512175"/>
                  </a:lnTo>
                  <a:lnTo>
                    <a:pt x="58826" y="477207"/>
                  </a:lnTo>
                  <a:lnTo>
                    <a:pt x="34032" y="437884"/>
                  </a:lnTo>
                  <a:lnTo>
                    <a:pt x="15544" y="394826"/>
                  </a:lnTo>
                  <a:lnTo>
                    <a:pt x="3990" y="348650"/>
                  </a:lnTo>
                  <a:lnTo>
                    <a:pt x="0" y="29997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57622" y="3736213"/>
            <a:ext cx="144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29528" y="2886012"/>
            <a:ext cx="609600" cy="600075"/>
          </a:xfrm>
          <a:custGeom>
            <a:avLst/>
            <a:gdLst/>
            <a:ahLst/>
            <a:cxnLst/>
            <a:rect l="l" t="t" r="r" b="b"/>
            <a:pathLst>
              <a:path w="609600" h="600075">
                <a:moveTo>
                  <a:pt x="0" y="299974"/>
                </a:moveTo>
                <a:lnTo>
                  <a:pt x="3990" y="251331"/>
                </a:lnTo>
                <a:lnTo>
                  <a:pt x="15544" y="205183"/>
                </a:lnTo>
                <a:lnTo>
                  <a:pt x="34032" y="162146"/>
                </a:lnTo>
                <a:lnTo>
                  <a:pt x="58826" y="122840"/>
                </a:lnTo>
                <a:lnTo>
                  <a:pt x="89296" y="87884"/>
                </a:lnTo>
                <a:lnTo>
                  <a:pt x="124815" y="57895"/>
                </a:lnTo>
                <a:lnTo>
                  <a:pt x="164753" y="33494"/>
                </a:lnTo>
                <a:lnTo>
                  <a:pt x="208483" y="15298"/>
                </a:lnTo>
                <a:lnTo>
                  <a:pt x="255374" y="3927"/>
                </a:lnTo>
                <a:lnTo>
                  <a:pt x="304800" y="0"/>
                </a:lnTo>
                <a:lnTo>
                  <a:pt x="354225" y="3927"/>
                </a:lnTo>
                <a:lnTo>
                  <a:pt x="401116" y="15298"/>
                </a:lnTo>
                <a:lnTo>
                  <a:pt x="444846" y="33494"/>
                </a:lnTo>
                <a:lnTo>
                  <a:pt x="484784" y="57895"/>
                </a:lnTo>
                <a:lnTo>
                  <a:pt x="520303" y="87884"/>
                </a:lnTo>
                <a:lnTo>
                  <a:pt x="550773" y="122840"/>
                </a:lnTo>
                <a:lnTo>
                  <a:pt x="575567" y="162146"/>
                </a:lnTo>
                <a:lnTo>
                  <a:pt x="594055" y="205183"/>
                </a:lnTo>
                <a:lnTo>
                  <a:pt x="605609" y="251331"/>
                </a:lnTo>
                <a:lnTo>
                  <a:pt x="609600" y="299974"/>
                </a:lnTo>
                <a:lnTo>
                  <a:pt x="605609" y="348650"/>
                </a:lnTo>
                <a:lnTo>
                  <a:pt x="594055" y="394826"/>
                </a:lnTo>
                <a:lnTo>
                  <a:pt x="575567" y="437884"/>
                </a:lnTo>
                <a:lnTo>
                  <a:pt x="550773" y="477207"/>
                </a:lnTo>
                <a:lnTo>
                  <a:pt x="520303" y="512175"/>
                </a:lnTo>
                <a:lnTo>
                  <a:pt x="484784" y="542171"/>
                </a:lnTo>
                <a:lnTo>
                  <a:pt x="444846" y="566577"/>
                </a:lnTo>
                <a:lnTo>
                  <a:pt x="401116" y="584775"/>
                </a:lnTo>
                <a:lnTo>
                  <a:pt x="354225" y="596147"/>
                </a:lnTo>
                <a:lnTo>
                  <a:pt x="304800" y="600075"/>
                </a:lnTo>
                <a:lnTo>
                  <a:pt x="255374" y="596147"/>
                </a:lnTo>
                <a:lnTo>
                  <a:pt x="208483" y="584775"/>
                </a:lnTo>
                <a:lnTo>
                  <a:pt x="164753" y="566577"/>
                </a:lnTo>
                <a:lnTo>
                  <a:pt x="124815" y="542171"/>
                </a:lnTo>
                <a:lnTo>
                  <a:pt x="89296" y="512175"/>
                </a:lnTo>
                <a:lnTo>
                  <a:pt x="58826" y="477207"/>
                </a:lnTo>
                <a:lnTo>
                  <a:pt x="34032" y="437884"/>
                </a:lnTo>
                <a:lnTo>
                  <a:pt x="15544" y="394826"/>
                </a:lnTo>
                <a:lnTo>
                  <a:pt x="3990" y="348650"/>
                </a:lnTo>
                <a:lnTo>
                  <a:pt x="0" y="29997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67653" y="3022854"/>
            <a:ext cx="1295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24678" y="1943037"/>
            <a:ext cx="600075" cy="590550"/>
          </a:xfrm>
          <a:custGeom>
            <a:avLst/>
            <a:gdLst/>
            <a:ahLst/>
            <a:cxnLst/>
            <a:rect l="l" t="t" r="r" b="b"/>
            <a:pathLst>
              <a:path w="600075" h="590550">
                <a:moveTo>
                  <a:pt x="0" y="295275"/>
                </a:moveTo>
                <a:lnTo>
                  <a:pt x="3927" y="247381"/>
                </a:lnTo>
                <a:lnTo>
                  <a:pt x="15299" y="201948"/>
                </a:lnTo>
                <a:lnTo>
                  <a:pt x="33497" y="159582"/>
                </a:lnTo>
                <a:lnTo>
                  <a:pt x="57903" y="120892"/>
                </a:lnTo>
                <a:lnTo>
                  <a:pt x="87899" y="86487"/>
                </a:lnTo>
                <a:lnTo>
                  <a:pt x="122867" y="56973"/>
                </a:lnTo>
                <a:lnTo>
                  <a:pt x="162190" y="32959"/>
                </a:lnTo>
                <a:lnTo>
                  <a:pt x="205248" y="15054"/>
                </a:lnTo>
                <a:lnTo>
                  <a:pt x="251424" y="3864"/>
                </a:lnTo>
                <a:lnTo>
                  <a:pt x="300100" y="0"/>
                </a:lnTo>
                <a:lnTo>
                  <a:pt x="348743" y="3864"/>
                </a:lnTo>
                <a:lnTo>
                  <a:pt x="394891" y="15054"/>
                </a:lnTo>
                <a:lnTo>
                  <a:pt x="437928" y="32959"/>
                </a:lnTo>
                <a:lnTo>
                  <a:pt x="477234" y="56973"/>
                </a:lnTo>
                <a:lnTo>
                  <a:pt x="512191" y="86487"/>
                </a:lnTo>
                <a:lnTo>
                  <a:pt x="542179" y="120892"/>
                </a:lnTo>
                <a:lnTo>
                  <a:pt x="566580" y="159582"/>
                </a:lnTo>
                <a:lnTo>
                  <a:pt x="584776" y="201948"/>
                </a:lnTo>
                <a:lnTo>
                  <a:pt x="596147" y="247381"/>
                </a:lnTo>
                <a:lnTo>
                  <a:pt x="600075" y="295275"/>
                </a:lnTo>
                <a:lnTo>
                  <a:pt x="596147" y="343168"/>
                </a:lnTo>
                <a:lnTo>
                  <a:pt x="584776" y="388601"/>
                </a:lnTo>
                <a:lnTo>
                  <a:pt x="566580" y="430967"/>
                </a:lnTo>
                <a:lnTo>
                  <a:pt x="542179" y="469657"/>
                </a:lnTo>
                <a:lnTo>
                  <a:pt x="512191" y="504063"/>
                </a:lnTo>
                <a:lnTo>
                  <a:pt x="477234" y="533576"/>
                </a:lnTo>
                <a:lnTo>
                  <a:pt x="437928" y="557590"/>
                </a:lnTo>
                <a:lnTo>
                  <a:pt x="394891" y="575495"/>
                </a:lnTo>
                <a:lnTo>
                  <a:pt x="348743" y="586685"/>
                </a:lnTo>
                <a:lnTo>
                  <a:pt x="300100" y="590550"/>
                </a:lnTo>
                <a:lnTo>
                  <a:pt x="251424" y="586685"/>
                </a:lnTo>
                <a:lnTo>
                  <a:pt x="205248" y="575495"/>
                </a:lnTo>
                <a:lnTo>
                  <a:pt x="162190" y="557590"/>
                </a:lnTo>
                <a:lnTo>
                  <a:pt x="122867" y="533576"/>
                </a:lnTo>
                <a:lnTo>
                  <a:pt x="87899" y="504063"/>
                </a:lnTo>
                <a:lnTo>
                  <a:pt x="57903" y="469657"/>
                </a:lnTo>
                <a:lnTo>
                  <a:pt x="33497" y="430967"/>
                </a:lnTo>
                <a:lnTo>
                  <a:pt x="15299" y="388601"/>
                </a:lnTo>
                <a:lnTo>
                  <a:pt x="3927" y="343168"/>
                </a:lnTo>
                <a:lnTo>
                  <a:pt x="0" y="2952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60644" y="2071878"/>
            <a:ext cx="142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29578" y="4552887"/>
            <a:ext cx="609600" cy="590550"/>
          </a:xfrm>
          <a:custGeom>
            <a:avLst/>
            <a:gdLst/>
            <a:ahLst/>
            <a:cxnLst/>
            <a:rect l="l" t="t" r="r" b="b"/>
            <a:pathLst>
              <a:path w="609600" h="590550">
                <a:moveTo>
                  <a:pt x="0" y="295275"/>
                </a:moveTo>
                <a:lnTo>
                  <a:pt x="3990" y="247381"/>
                </a:lnTo>
                <a:lnTo>
                  <a:pt x="15544" y="201948"/>
                </a:lnTo>
                <a:lnTo>
                  <a:pt x="34032" y="159582"/>
                </a:lnTo>
                <a:lnTo>
                  <a:pt x="58826" y="120892"/>
                </a:lnTo>
                <a:lnTo>
                  <a:pt x="89296" y="86487"/>
                </a:lnTo>
                <a:lnTo>
                  <a:pt x="124815" y="56973"/>
                </a:lnTo>
                <a:lnTo>
                  <a:pt x="164753" y="32959"/>
                </a:lnTo>
                <a:lnTo>
                  <a:pt x="208483" y="15054"/>
                </a:lnTo>
                <a:lnTo>
                  <a:pt x="255374" y="3864"/>
                </a:lnTo>
                <a:lnTo>
                  <a:pt x="304800" y="0"/>
                </a:lnTo>
                <a:lnTo>
                  <a:pt x="354225" y="3864"/>
                </a:lnTo>
                <a:lnTo>
                  <a:pt x="401116" y="15054"/>
                </a:lnTo>
                <a:lnTo>
                  <a:pt x="444846" y="32959"/>
                </a:lnTo>
                <a:lnTo>
                  <a:pt x="484784" y="56973"/>
                </a:lnTo>
                <a:lnTo>
                  <a:pt x="520303" y="86486"/>
                </a:lnTo>
                <a:lnTo>
                  <a:pt x="550773" y="120892"/>
                </a:lnTo>
                <a:lnTo>
                  <a:pt x="575567" y="159582"/>
                </a:lnTo>
                <a:lnTo>
                  <a:pt x="594055" y="201948"/>
                </a:lnTo>
                <a:lnTo>
                  <a:pt x="605609" y="247381"/>
                </a:lnTo>
                <a:lnTo>
                  <a:pt x="609600" y="295275"/>
                </a:lnTo>
                <a:lnTo>
                  <a:pt x="605609" y="343168"/>
                </a:lnTo>
                <a:lnTo>
                  <a:pt x="594055" y="388601"/>
                </a:lnTo>
                <a:lnTo>
                  <a:pt x="575567" y="430967"/>
                </a:lnTo>
                <a:lnTo>
                  <a:pt x="550773" y="469657"/>
                </a:lnTo>
                <a:lnTo>
                  <a:pt x="520303" y="504063"/>
                </a:lnTo>
                <a:lnTo>
                  <a:pt x="484784" y="533576"/>
                </a:lnTo>
                <a:lnTo>
                  <a:pt x="444846" y="557590"/>
                </a:lnTo>
                <a:lnTo>
                  <a:pt x="401116" y="575495"/>
                </a:lnTo>
                <a:lnTo>
                  <a:pt x="354225" y="586685"/>
                </a:lnTo>
                <a:lnTo>
                  <a:pt x="304800" y="590550"/>
                </a:lnTo>
                <a:lnTo>
                  <a:pt x="255374" y="586685"/>
                </a:lnTo>
                <a:lnTo>
                  <a:pt x="208483" y="575495"/>
                </a:lnTo>
                <a:lnTo>
                  <a:pt x="164753" y="557590"/>
                </a:lnTo>
                <a:lnTo>
                  <a:pt x="124815" y="533576"/>
                </a:lnTo>
                <a:lnTo>
                  <a:pt x="89296" y="504063"/>
                </a:lnTo>
                <a:lnTo>
                  <a:pt x="58826" y="469657"/>
                </a:lnTo>
                <a:lnTo>
                  <a:pt x="34032" y="430967"/>
                </a:lnTo>
                <a:lnTo>
                  <a:pt x="15544" y="388601"/>
                </a:lnTo>
                <a:lnTo>
                  <a:pt x="3990" y="343168"/>
                </a:lnTo>
                <a:lnTo>
                  <a:pt x="0" y="2952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71512" y="4687570"/>
            <a:ext cx="1358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44028" y="4314762"/>
            <a:ext cx="609600" cy="590550"/>
          </a:xfrm>
          <a:custGeom>
            <a:avLst/>
            <a:gdLst/>
            <a:ahLst/>
            <a:cxnLst/>
            <a:rect l="l" t="t" r="r" b="b"/>
            <a:pathLst>
              <a:path w="609600" h="590550">
                <a:moveTo>
                  <a:pt x="0" y="295275"/>
                </a:moveTo>
                <a:lnTo>
                  <a:pt x="3990" y="247381"/>
                </a:lnTo>
                <a:lnTo>
                  <a:pt x="15544" y="201948"/>
                </a:lnTo>
                <a:lnTo>
                  <a:pt x="34032" y="159582"/>
                </a:lnTo>
                <a:lnTo>
                  <a:pt x="58826" y="120892"/>
                </a:lnTo>
                <a:lnTo>
                  <a:pt x="89296" y="86487"/>
                </a:lnTo>
                <a:lnTo>
                  <a:pt x="124815" y="56973"/>
                </a:lnTo>
                <a:lnTo>
                  <a:pt x="164753" y="32959"/>
                </a:lnTo>
                <a:lnTo>
                  <a:pt x="208483" y="15054"/>
                </a:lnTo>
                <a:lnTo>
                  <a:pt x="255374" y="3864"/>
                </a:lnTo>
                <a:lnTo>
                  <a:pt x="304800" y="0"/>
                </a:lnTo>
                <a:lnTo>
                  <a:pt x="354225" y="3864"/>
                </a:lnTo>
                <a:lnTo>
                  <a:pt x="401116" y="15054"/>
                </a:lnTo>
                <a:lnTo>
                  <a:pt x="444846" y="32959"/>
                </a:lnTo>
                <a:lnTo>
                  <a:pt x="484784" y="56973"/>
                </a:lnTo>
                <a:lnTo>
                  <a:pt x="520303" y="86486"/>
                </a:lnTo>
                <a:lnTo>
                  <a:pt x="550773" y="120892"/>
                </a:lnTo>
                <a:lnTo>
                  <a:pt x="575567" y="159582"/>
                </a:lnTo>
                <a:lnTo>
                  <a:pt x="594055" y="201948"/>
                </a:lnTo>
                <a:lnTo>
                  <a:pt x="605609" y="247381"/>
                </a:lnTo>
                <a:lnTo>
                  <a:pt x="609600" y="295275"/>
                </a:lnTo>
                <a:lnTo>
                  <a:pt x="605609" y="343168"/>
                </a:lnTo>
                <a:lnTo>
                  <a:pt x="594055" y="388601"/>
                </a:lnTo>
                <a:lnTo>
                  <a:pt x="575567" y="430967"/>
                </a:lnTo>
                <a:lnTo>
                  <a:pt x="550773" y="469657"/>
                </a:lnTo>
                <a:lnTo>
                  <a:pt x="520303" y="504063"/>
                </a:lnTo>
                <a:lnTo>
                  <a:pt x="484784" y="533576"/>
                </a:lnTo>
                <a:lnTo>
                  <a:pt x="444846" y="557590"/>
                </a:lnTo>
                <a:lnTo>
                  <a:pt x="401116" y="575495"/>
                </a:lnTo>
                <a:lnTo>
                  <a:pt x="354225" y="586685"/>
                </a:lnTo>
                <a:lnTo>
                  <a:pt x="304800" y="590550"/>
                </a:lnTo>
                <a:lnTo>
                  <a:pt x="255374" y="586685"/>
                </a:lnTo>
                <a:lnTo>
                  <a:pt x="208483" y="575495"/>
                </a:lnTo>
                <a:lnTo>
                  <a:pt x="164753" y="557590"/>
                </a:lnTo>
                <a:lnTo>
                  <a:pt x="124815" y="533576"/>
                </a:lnTo>
                <a:lnTo>
                  <a:pt x="89296" y="504063"/>
                </a:lnTo>
                <a:lnTo>
                  <a:pt x="58826" y="469657"/>
                </a:lnTo>
                <a:lnTo>
                  <a:pt x="34032" y="430967"/>
                </a:lnTo>
                <a:lnTo>
                  <a:pt x="15544" y="388601"/>
                </a:lnTo>
                <a:lnTo>
                  <a:pt x="3990" y="343168"/>
                </a:lnTo>
                <a:lnTo>
                  <a:pt x="0" y="2952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74787" y="4449699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39228" y="5505387"/>
            <a:ext cx="609600" cy="590550"/>
          </a:xfrm>
          <a:custGeom>
            <a:avLst/>
            <a:gdLst/>
            <a:ahLst/>
            <a:cxnLst/>
            <a:rect l="l" t="t" r="r" b="b"/>
            <a:pathLst>
              <a:path w="609600" h="590550">
                <a:moveTo>
                  <a:pt x="0" y="295275"/>
                </a:moveTo>
                <a:lnTo>
                  <a:pt x="3990" y="247378"/>
                </a:lnTo>
                <a:lnTo>
                  <a:pt x="15544" y="201943"/>
                </a:lnTo>
                <a:lnTo>
                  <a:pt x="34032" y="159577"/>
                </a:lnTo>
                <a:lnTo>
                  <a:pt x="58826" y="120887"/>
                </a:lnTo>
                <a:lnTo>
                  <a:pt x="89296" y="86482"/>
                </a:lnTo>
                <a:lnTo>
                  <a:pt x="124815" y="56969"/>
                </a:lnTo>
                <a:lnTo>
                  <a:pt x="164753" y="32957"/>
                </a:lnTo>
                <a:lnTo>
                  <a:pt x="208483" y="15052"/>
                </a:lnTo>
                <a:lnTo>
                  <a:pt x="255374" y="3864"/>
                </a:lnTo>
                <a:lnTo>
                  <a:pt x="304800" y="0"/>
                </a:lnTo>
                <a:lnTo>
                  <a:pt x="354225" y="3864"/>
                </a:lnTo>
                <a:lnTo>
                  <a:pt x="401116" y="15052"/>
                </a:lnTo>
                <a:lnTo>
                  <a:pt x="444846" y="32957"/>
                </a:lnTo>
                <a:lnTo>
                  <a:pt x="484784" y="56969"/>
                </a:lnTo>
                <a:lnTo>
                  <a:pt x="520303" y="86482"/>
                </a:lnTo>
                <a:lnTo>
                  <a:pt x="550773" y="120887"/>
                </a:lnTo>
                <a:lnTo>
                  <a:pt x="575567" y="159577"/>
                </a:lnTo>
                <a:lnTo>
                  <a:pt x="594055" y="201943"/>
                </a:lnTo>
                <a:lnTo>
                  <a:pt x="605609" y="247378"/>
                </a:lnTo>
                <a:lnTo>
                  <a:pt x="609600" y="295275"/>
                </a:lnTo>
                <a:lnTo>
                  <a:pt x="605609" y="343171"/>
                </a:lnTo>
                <a:lnTo>
                  <a:pt x="594055" y="388606"/>
                </a:lnTo>
                <a:lnTo>
                  <a:pt x="575567" y="430972"/>
                </a:lnTo>
                <a:lnTo>
                  <a:pt x="550773" y="469662"/>
                </a:lnTo>
                <a:lnTo>
                  <a:pt x="520303" y="504067"/>
                </a:lnTo>
                <a:lnTo>
                  <a:pt x="484784" y="533580"/>
                </a:lnTo>
                <a:lnTo>
                  <a:pt x="444846" y="557592"/>
                </a:lnTo>
                <a:lnTo>
                  <a:pt x="401116" y="575497"/>
                </a:lnTo>
                <a:lnTo>
                  <a:pt x="354225" y="586685"/>
                </a:lnTo>
                <a:lnTo>
                  <a:pt x="304800" y="590550"/>
                </a:lnTo>
                <a:lnTo>
                  <a:pt x="255374" y="586685"/>
                </a:lnTo>
                <a:lnTo>
                  <a:pt x="208483" y="575497"/>
                </a:lnTo>
                <a:lnTo>
                  <a:pt x="164753" y="557592"/>
                </a:lnTo>
                <a:lnTo>
                  <a:pt x="124815" y="533580"/>
                </a:lnTo>
                <a:lnTo>
                  <a:pt x="89296" y="504067"/>
                </a:lnTo>
                <a:lnTo>
                  <a:pt x="58826" y="469662"/>
                </a:lnTo>
                <a:lnTo>
                  <a:pt x="34032" y="430972"/>
                </a:lnTo>
                <a:lnTo>
                  <a:pt x="15544" y="388606"/>
                </a:lnTo>
                <a:lnTo>
                  <a:pt x="3990" y="343171"/>
                </a:lnTo>
                <a:lnTo>
                  <a:pt x="0" y="2952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91068" y="5638737"/>
            <a:ext cx="1238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44078" y="990537"/>
            <a:ext cx="2019300" cy="828675"/>
          </a:xfrm>
          <a:custGeom>
            <a:avLst/>
            <a:gdLst/>
            <a:ahLst/>
            <a:cxnLst/>
            <a:rect l="l" t="t" r="r" b="b"/>
            <a:pathLst>
              <a:path w="2019300" h="828675">
                <a:moveTo>
                  <a:pt x="0" y="533400"/>
                </a:moveTo>
                <a:lnTo>
                  <a:pt x="3990" y="485506"/>
                </a:lnTo>
                <a:lnTo>
                  <a:pt x="15544" y="440073"/>
                </a:lnTo>
                <a:lnTo>
                  <a:pt x="34032" y="397707"/>
                </a:lnTo>
                <a:lnTo>
                  <a:pt x="58826" y="359017"/>
                </a:lnTo>
                <a:lnTo>
                  <a:pt x="89296" y="324612"/>
                </a:lnTo>
                <a:lnTo>
                  <a:pt x="124815" y="295098"/>
                </a:lnTo>
                <a:lnTo>
                  <a:pt x="164753" y="271084"/>
                </a:lnTo>
                <a:lnTo>
                  <a:pt x="208483" y="253179"/>
                </a:lnTo>
                <a:lnTo>
                  <a:pt x="255374" y="241989"/>
                </a:lnTo>
                <a:lnTo>
                  <a:pt x="304800" y="238125"/>
                </a:lnTo>
                <a:lnTo>
                  <a:pt x="354225" y="241989"/>
                </a:lnTo>
                <a:lnTo>
                  <a:pt x="401116" y="253179"/>
                </a:lnTo>
                <a:lnTo>
                  <a:pt x="444846" y="271084"/>
                </a:lnTo>
                <a:lnTo>
                  <a:pt x="484784" y="295098"/>
                </a:lnTo>
                <a:lnTo>
                  <a:pt x="520303" y="324612"/>
                </a:lnTo>
                <a:lnTo>
                  <a:pt x="550773" y="359017"/>
                </a:lnTo>
                <a:lnTo>
                  <a:pt x="575567" y="397707"/>
                </a:lnTo>
                <a:lnTo>
                  <a:pt x="594055" y="440073"/>
                </a:lnTo>
                <a:lnTo>
                  <a:pt x="605609" y="485506"/>
                </a:lnTo>
                <a:lnTo>
                  <a:pt x="609600" y="533400"/>
                </a:lnTo>
                <a:lnTo>
                  <a:pt x="605609" y="581293"/>
                </a:lnTo>
                <a:lnTo>
                  <a:pt x="594055" y="626726"/>
                </a:lnTo>
                <a:lnTo>
                  <a:pt x="575567" y="669092"/>
                </a:lnTo>
                <a:lnTo>
                  <a:pt x="550773" y="707782"/>
                </a:lnTo>
                <a:lnTo>
                  <a:pt x="520303" y="742188"/>
                </a:lnTo>
                <a:lnTo>
                  <a:pt x="484784" y="771701"/>
                </a:lnTo>
                <a:lnTo>
                  <a:pt x="444846" y="795715"/>
                </a:lnTo>
                <a:lnTo>
                  <a:pt x="401116" y="813620"/>
                </a:lnTo>
                <a:lnTo>
                  <a:pt x="354225" y="824810"/>
                </a:lnTo>
                <a:lnTo>
                  <a:pt x="304800" y="828675"/>
                </a:lnTo>
                <a:lnTo>
                  <a:pt x="255374" y="824810"/>
                </a:lnTo>
                <a:lnTo>
                  <a:pt x="208483" y="813620"/>
                </a:lnTo>
                <a:lnTo>
                  <a:pt x="164753" y="795715"/>
                </a:lnTo>
                <a:lnTo>
                  <a:pt x="124815" y="771701"/>
                </a:lnTo>
                <a:lnTo>
                  <a:pt x="89296" y="742188"/>
                </a:lnTo>
                <a:lnTo>
                  <a:pt x="58826" y="707782"/>
                </a:lnTo>
                <a:lnTo>
                  <a:pt x="34032" y="669092"/>
                </a:lnTo>
                <a:lnTo>
                  <a:pt x="15544" y="626726"/>
                </a:lnTo>
                <a:lnTo>
                  <a:pt x="3990" y="581293"/>
                </a:lnTo>
                <a:lnTo>
                  <a:pt x="0" y="533400"/>
                </a:lnTo>
                <a:close/>
              </a:path>
              <a:path w="2019300" h="828675">
                <a:moveTo>
                  <a:pt x="1419225" y="295275"/>
                </a:moveTo>
                <a:lnTo>
                  <a:pt x="1423152" y="247381"/>
                </a:lnTo>
                <a:lnTo>
                  <a:pt x="1434524" y="201948"/>
                </a:lnTo>
                <a:lnTo>
                  <a:pt x="1452722" y="159582"/>
                </a:lnTo>
                <a:lnTo>
                  <a:pt x="1477128" y="120892"/>
                </a:lnTo>
                <a:lnTo>
                  <a:pt x="1507124" y="86487"/>
                </a:lnTo>
                <a:lnTo>
                  <a:pt x="1542092" y="56973"/>
                </a:lnTo>
                <a:lnTo>
                  <a:pt x="1581415" y="32959"/>
                </a:lnTo>
                <a:lnTo>
                  <a:pt x="1624473" y="15054"/>
                </a:lnTo>
                <a:lnTo>
                  <a:pt x="1670649" y="3864"/>
                </a:lnTo>
                <a:lnTo>
                  <a:pt x="1719326" y="0"/>
                </a:lnTo>
                <a:lnTo>
                  <a:pt x="1767968" y="3864"/>
                </a:lnTo>
                <a:lnTo>
                  <a:pt x="1814116" y="15054"/>
                </a:lnTo>
                <a:lnTo>
                  <a:pt x="1857153" y="32959"/>
                </a:lnTo>
                <a:lnTo>
                  <a:pt x="1896459" y="56973"/>
                </a:lnTo>
                <a:lnTo>
                  <a:pt x="1931416" y="86487"/>
                </a:lnTo>
                <a:lnTo>
                  <a:pt x="1961404" y="120892"/>
                </a:lnTo>
                <a:lnTo>
                  <a:pt x="1985805" y="159582"/>
                </a:lnTo>
                <a:lnTo>
                  <a:pt x="2004001" y="201948"/>
                </a:lnTo>
                <a:lnTo>
                  <a:pt x="2015372" y="247381"/>
                </a:lnTo>
                <a:lnTo>
                  <a:pt x="2019300" y="295275"/>
                </a:lnTo>
                <a:lnTo>
                  <a:pt x="2015372" y="343168"/>
                </a:lnTo>
                <a:lnTo>
                  <a:pt x="2004001" y="388601"/>
                </a:lnTo>
                <a:lnTo>
                  <a:pt x="1985805" y="430967"/>
                </a:lnTo>
                <a:lnTo>
                  <a:pt x="1961404" y="469657"/>
                </a:lnTo>
                <a:lnTo>
                  <a:pt x="1931415" y="504063"/>
                </a:lnTo>
                <a:lnTo>
                  <a:pt x="1896459" y="533576"/>
                </a:lnTo>
                <a:lnTo>
                  <a:pt x="1857153" y="557590"/>
                </a:lnTo>
                <a:lnTo>
                  <a:pt x="1814116" y="575495"/>
                </a:lnTo>
                <a:lnTo>
                  <a:pt x="1767968" y="586685"/>
                </a:lnTo>
                <a:lnTo>
                  <a:pt x="1719326" y="590550"/>
                </a:lnTo>
                <a:lnTo>
                  <a:pt x="1670649" y="586685"/>
                </a:lnTo>
                <a:lnTo>
                  <a:pt x="1624473" y="575495"/>
                </a:lnTo>
                <a:lnTo>
                  <a:pt x="1581415" y="557590"/>
                </a:lnTo>
                <a:lnTo>
                  <a:pt x="1542092" y="533576"/>
                </a:lnTo>
                <a:lnTo>
                  <a:pt x="1507124" y="504063"/>
                </a:lnTo>
                <a:lnTo>
                  <a:pt x="1477128" y="469657"/>
                </a:lnTo>
                <a:lnTo>
                  <a:pt x="1452722" y="430967"/>
                </a:lnTo>
                <a:lnTo>
                  <a:pt x="1434524" y="388601"/>
                </a:lnTo>
                <a:lnTo>
                  <a:pt x="1423152" y="343168"/>
                </a:lnTo>
                <a:lnTo>
                  <a:pt x="1419225" y="2952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78774" y="1120648"/>
            <a:ext cx="1616075" cy="53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8585">
              <a:lnSpc>
                <a:spcPts val="2014"/>
              </a:lnSpc>
              <a:spcBef>
                <a:spcPts val="100"/>
              </a:spcBef>
            </a:pPr>
            <a:r>
              <a:rPr sz="1800" spc="-25" dirty="0">
                <a:latin typeface="Corbel"/>
                <a:cs typeface="Corbel"/>
              </a:rPr>
              <a:t>10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ts val="2014"/>
              </a:lnSpc>
            </a:pPr>
            <a:r>
              <a:rPr sz="1800" dirty="0">
                <a:latin typeface="Corbel"/>
                <a:cs typeface="Corbel"/>
              </a:rPr>
              <a:t>9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48853" y="2419287"/>
            <a:ext cx="609600" cy="590550"/>
          </a:xfrm>
          <a:custGeom>
            <a:avLst/>
            <a:gdLst/>
            <a:ahLst/>
            <a:cxnLst/>
            <a:rect l="l" t="t" r="r" b="b"/>
            <a:pathLst>
              <a:path w="609600" h="590550">
                <a:moveTo>
                  <a:pt x="0" y="295275"/>
                </a:moveTo>
                <a:lnTo>
                  <a:pt x="3990" y="247381"/>
                </a:lnTo>
                <a:lnTo>
                  <a:pt x="15544" y="201948"/>
                </a:lnTo>
                <a:lnTo>
                  <a:pt x="34032" y="159582"/>
                </a:lnTo>
                <a:lnTo>
                  <a:pt x="58826" y="120892"/>
                </a:lnTo>
                <a:lnTo>
                  <a:pt x="89296" y="86487"/>
                </a:lnTo>
                <a:lnTo>
                  <a:pt x="124815" y="56973"/>
                </a:lnTo>
                <a:lnTo>
                  <a:pt x="164753" y="32959"/>
                </a:lnTo>
                <a:lnTo>
                  <a:pt x="208483" y="15054"/>
                </a:lnTo>
                <a:lnTo>
                  <a:pt x="255374" y="3864"/>
                </a:lnTo>
                <a:lnTo>
                  <a:pt x="304800" y="0"/>
                </a:lnTo>
                <a:lnTo>
                  <a:pt x="354225" y="3864"/>
                </a:lnTo>
                <a:lnTo>
                  <a:pt x="401116" y="15054"/>
                </a:lnTo>
                <a:lnTo>
                  <a:pt x="444846" y="32959"/>
                </a:lnTo>
                <a:lnTo>
                  <a:pt x="484784" y="56973"/>
                </a:lnTo>
                <a:lnTo>
                  <a:pt x="520303" y="86487"/>
                </a:lnTo>
                <a:lnTo>
                  <a:pt x="550773" y="120892"/>
                </a:lnTo>
                <a:lnTo>
                  <a:pt x="575567" y="159582"/>
                </a:lnTo>
                <a:lnTo>
                  <a:pt x="594055" y="201948"/>
                </a:lnTo>
                <a:lnTo>
                  <a:pt x="605609" y="247381"/>
                </a:lnTo>
                <a:lnTo>
                  <a:pt x="609600" y="295275"/>
                </a:lnTo>
                <a:lnTo>
                  <a:pt x="605609" y="343168"/>
                </a:lnTo>
                <a:lnTo>
                  <a:pt x="594055" y="388601"/>
                </a:lnTo>
                <a:lnTo>
                  <a:pt x="575567" y="430967"/>
                </a:lnTo>
                <a:lnTo>
                  <a:pt x="550773" y="469657"/>
                </a:lnTo>
                <a:lnTo>
                  <a:pt x="520303" y="504063"/>
                </a:lnTo>
                <a:lnTo>
                  <a:pt x="484784" y="533576"/>
                </a:lnTo>
                <a:lnTo>
                  <a:pt x="444846" y="557590"/>
                </a:lnTo>
                <a:lnTo>
                  <a:pt x="401116" y="575495"/>
                </a:lnTo>
                <a:lnTo>
                  <a:pt x="354225" y="586685"/>
                </a:lnTo>
                <a:lnTo>
                  <a:pt x="304800" y="590550"/>
                </a:lnTo>
                <a:lnTo>
                  <a:pt x="255374" y="586685"/>
                </a:lnTo>
                <a:lnTo>
                  <a:pt x="208483" y="575495"/>
                </a:lnTo>
                <a:lnTo>
                  <a:pt x="164753" y="557590"/>
                </a:lnTo>
                <a:lnTo>
                  <a:pt x="124815" y="533576"/>
                </a:lnTo>
                <a:lnTo>
                  <a:pt x="89296" y="504063"/>
                </a:lnTo>
                <a:lnTo>
                  <a:pt x="58826" y="469657"/>
                </a:lnTo>
                <a:lnTo>
                  <a:pt x="34032" y="430967"/>
                </a:lnTo>
                <a:lnTo>
                  <a:pt x="15544" y="388601"/>
                </a:lnTo>
                <a:lnTo>
                  <a:pt x="3990" y="343168"/>
                </a:lnTo>
                <a:lnTo>
                  <a:pt x="0" y="2952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889137" y="2547239"/>
            <a:ext cx="1435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63303" y="2771712"/>
            <a:ext cx="600075" cy="590550"/>
          </a:xfrm>
          <a:custGeom>
            <a:avLst/>
            <a:gdLst/>
            <a:ahLst/>
            <a:cxnLst/>
            <a:rect l="l" t="t" r="r" b="b"/>
            <a:pathLst>
              <a:path w="600075" h="590550">
                <a:moveTo>
                  <a:pt x="0" y="295275"/>
                </a:moveTo>
                <a:lnTo>
                  <a:pt x="3927" y="247381"/>
                </a:lnTo>
                <a:lnTo>
                  <a:pt x="15299" y="201948"/>
                </a:lnTo>
                <a:lnTo>
                  <a:pt x="33497" y="159582"/>
                </a:lnTo>
                <a:lnTo>
                  <a:pt x="57903" y="120892"/>
                </a:lnTo>
                <a:lnTo>
                  <a:pt x="87899" y="86487"/>
                </a:lnTo>
                <a:lnTo>
                  <a:pt x="122867" y="56973"/>
                </a:lnTo>
                <a:lnTo>
                  <a:pt x="162190" y="32959"/>
                </a:lnTo>
                <a:lnTo>
                  <a:pt x="205248" y="15054"/>
                </a:lnTo>
                <a:lnTo>
                  <a:pt x="251424" y="3864"/>
                </a:lnTo>
                <a:lnTo>
                  <a:pt x="300100" y="0"/>
                </a:lnTo>
                <a:lnTo>
                  <a:pt x="348743" y="3864"/>
                </a:lnTo>
                <a:lnTo>
                  <a:pt x="394891" y="15054"/>
                </a:lnTo>
                <a:lnTo>
                  <a:pt x="437928" y="32959"/>
                </a:lnTo>
                <a:lnTo>
                  <a:pt x="477234" y="56973"/>
                </a:lnTo>
                <a:lnTo>
                  <a:pt x="512191" y="86487"/>
                </a:lnTo>
                <a:lnTo>
                  <a:pt x="542179" y="120892"/>
                </a:lnTo>
                <a:lnTo>
                  <a:pt x="566580" y="159582"/>
                </a:lnTo>
                <a:lnTo>
                  <a:pt x="584776" y="201948"/>
                </a:lnTo>
                <a:lnTo>
                  <a:pt x="596147" y="247381"/>
                </a:lnTo>
                <a:lnTo>
                  <a:pt x="600075" y="295275"/>
                </a:lnTo>
                <a:lnTo>
                  <a:pt x="596147" y="343168"/>
                </a:lnTo>
                <a:lnTo>
                  <a:pt x="584776" y="388601"/>
                </a:lnTo>
                <a:lnTo>
                  <a:pt x="566580" y="430967"/>
                </a:lnTo>
                <a:lnTo>
                  <a:pt x="542179" y="469657"/>
                </a:lnTo>
                <a:lnTo>
                  <a:pt x="512190" y="504063"/>
                </a:lnTo>
                <a:lnTo>
                  <a:pt x="477234" y="533576"/>
                </a:lnTo>
                <a:lnTo>
                  <a:pt x="437928" y="557590"/>
                </a:lnTo>
                <a:lnTo>
                  <a:pt x="394891" y="575495"/>
                </a:lnTo>
                <a:lnTo>
                  <a:pt x="348743" y="586685"/>
                </a:lnTo>
                <a:lnTo>
                  <a:pt x="300100" y="590550"/>
                </a:lnTo>
                <a:lnTo>
                  <a:pt x="251424" y="586685"/>
                </a:lnTo>
                <a:lnTo>
                  <a:pt x="205248" y="575495"/>
                </a:lnTo>
                <a:lnTo>
                  <a:pt x="162190" y="557590"/>
                </a:lnTo>
                <a:lnTo>
                  <a:pt x="122867" y="533576"/>
                </a:lnTo>
                <a:lnTo>
                  <a:pt x="87899" y="504063"/>
                </a:lnTo>
                <a:lnTo>
                  <a:pt x="57903" y="469657"/>
                </a:lnTo>
                <a:lnTo>
                  <a:pt x="33497" y="430967"/>
                </a:lnTo>
                <a:lnTo>
                  <a:pt x="15299" y="388601"/>
                </a:lnTo>
                <a:lnTo>
                  <a:pt x="3927" y="343168"/>
                </a:lnTo>
                <a:lnTo>
                  <a:pt x="0" y="2952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154437" y="2904109"/>
            <a:ext cx="233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orbel"/>
                <a:cs typeface="Corbel"/>
              </a:rPr>
              <a:t>11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268228" y="1704912"/>
            <a:ext cx="609600" cy="590550"/>
          </a:xfrm>
          <a:custGeom>
            <a:avLst/>
            <a:gdLst/>
            <a:ahLst/>
            <a:cxnLst/>
            <a:rect l="l" t="t" r="r" b="b"/>
            <a:pathLst>
              <a:path w="609600" h="590550">
                <a:moveTo>
                  <a:pt x="0" y="295275"/>
                </a:moveTo>
                <a:lnTo>
                  <a:pt x="3990" y="247381"/>
                </a:lnTo>
                <a:lnTo>
                  <a:pt x="15544" y="201948"/>
                </a:lnTo>
                <a:lnTo>
                  <a:pt x="34032" y="159582"/>
                </a:lnTo>
                <a:lnTo>
                  <a:pt x="58826" y="120892"/>
                </a:lnTo>
                <a:lnTo>
                  <a:pt x="89296" y="86487"/>
                </a:lnTo>
                <a:lnTo>
                  <a:pt x="124815" y="56973"/>
                </a:lnTo>
                <a:lnTo>
                  <a:pt x="164753" y="32959"/>
                </a:lnTo>
                <a:lnTo>
                  <a:pt x="208483" y="15054"/>
                </a:lnTo>
                <a:lnTo>
                  <a:pt x="255374" y="3864"/>
                </a:lnTo>
                <a:lnTo>
                  <a:pt x="304800" y="0"/>
                </a:lnTo>
                <a:lnTo>
                  <a:pt x="354225" y="3864"/>
                </a:lnTo>
                <a:lnTo>
                  <a:pt x="401116" y="15054"/>
                </a:lnTo>
                <a:lnTo>
                  <a:pt x="444846" y="32959"/>
                </a:lnTo>
                <a:lnTo>
                  <a:pt x="484784" y="56973"/>
                </a:lnTo>
                <a:lnTo>
                  <a:pt x="520303" y="86487"/>
                </a:lnTo>
                <a:lnTo>
                  <a:pt x="550773" y="120892"/>
                </a:lnTo>
                <a:lnTo>
                  <a:pt x="575567" y="159582"/>
                </a:lnTo>
                <a:lnTo>
                  <a:pt x="594055" y="201948"/>
                </a:lnTo>
                <a:lnTo>
                  <a:pt x="605609" y="247381"/>
                </a:lnTo>
                <a:lnTo>
                  <a:pt x="609600" y="295275"/>
                </a:lnTo>
                <a:lnTo>
                  <a:pt x="605609" y="343168"/>
                </a:lnTo>
                <a:lnTo>
                  <a:pt x="594055" y="388601"/>
                </a:lnTo>
                <a:lnTo>
                  <a:pt x="575567" y="430967"/>
                </a:lnTo>
                <a:lnTo>
                  <a:pt x="550773" y="469657"/>
                </a:lnTo>
                <a:lnTo>
                  <a:pt x="520303" y="504063"/>
                </a:lnTo>
                <a:lnTo>
                  <a:pt x="484784" y="533576"/>
                </a:lnTo>
                <a:lnTo>
                  <a:pt x="444846" y="557590"/>
                </a:lnTo>
                <a:lnTo>
                  <a:pt x="401116" y="575495"/>
                </a:lnTo>
                <a:lnTo>
                  <a:pt x="354225" y="586685"/>
                </a:lnTo>
                <a:lnTo>
                  <a:pt x="304800" y="590550"/>
                </a:lnTo>
                <a:lnTo>
                  <a:pt x="255374" y="586685"/>
                </a:lnTo>
                <a:lnTo>
                  <a:pt x="208483" y="575495"/>
                </a:lnTo>
                <a:lnTo>
                  <a:pt x="164753" y="557590"/>
                </a:lnTo>
                <a:lnTo>
                  <a:pt x="124815" y="533576"/>
                </a:lnTo>
                <a:lnTo>
                  <a:pt x="89296" y="504063"/>
                </a:lnTo>
                <a:lnTo>
                  <a:pt x="58826" y="469657"/>
                </a:lnTo>
                <a:lnTo>
                  <a:pt x="34032" y="430967"/>
                </a:lnTo>
                <a:lnTo>
                  <a:pt x="15544" y="388601"/>
                </a:lnTo>
                <a:lnTo>
                  <a:pt x="3990" y="343168"/>
                </a:lnTo>
                <a:lnTo>
                  <a:pt x="0" y="2952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457838" y="1834134"/>
            <a:ext cx="247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orbel"/>
                <a:cs typeface="Corbel"/>
              </a:rPr>
              <a:t>12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19891" y="1228725"/>
            <a:ext cx="6362700" cy="4400550"/>
            <a:chOff x="1295463" y="1685988"/>
            <a:chExt cx="6362700" cy="4400550"/>
          </a:xfrm>
        </p:grpSpPr>
        <p:sp>
          <p:nvSpPr>
            <p:cNvPr id="27" name="object 27"/>
            <p:cNvSpPr/>
            <p:nvPr/>
          </p:nvSpPr>
          <p:spPr>
            <a:xfrm>
              <a:off x="1300225" y="1690751"/>
              <a:ext cx="6353175" cy="4391025"/>
            </a:xfrm>
            <a:custGeom>
              <a:avLst/>
              <a:gdLst/>
              <a:ahLst/>
              <a:cxnLst/>
              <a:rect l="l" t="t" r="r" b="b"/>
              <a:pathLst>
                <a:path w="6353175" h="4391025">
                  <a:moveTo>
                    <a:pt x="0" y="1895475"/>
                  </a:moveTo>
                  <a:lnTo>
                    <a:pt x="504825" y="2371725"/>
                  </a:lnTo>
                </a:path>
                <a:path w="6353175" h="4391025">
                  <a:moveTo>
                    <a:pt x="304800" y="1543050"/>
                  </a:moveTo>
                  <a:lnTo>
                    <a:pt x="1409700" y="1895475"/>
                  </a:lnTo>
                </a:path>
                <a:path w="6353175" h="4391025">
                  <a:moveTo>
                    <a:pt x="95250" y="1304925"/>
                  </a:moveTo>
                  <a:lnTo>
                    <a:pt x="704850" y="1066800"/>
                  </a:lnTo>
                </a:path>
                <a:path w="6353175" h="4391025">
                  <a:moveTo>
                    <a:pt x="1304925" y="1066800"/>
                  </a:moveTo>
                  <a:lnTo>
                    <a:pt x="1609725" y="1657350"/>
                  </a:lnTo>
                </a:path>
                <a:path w="6353175" h="4391025">
                  <a:moveTo>
                    <a:pt x="1009650" y="2609850"/>
                  </a:moveTo>
                  <a:lnTo>
                    <a:pt x="1609725" y="2257425"/>
                  </a:lnTo>
                </a:path>
                <a:path w="6353175" h="4391025">
                  <a:moveTo>
                    <a:pt x="904875" y="2847975"/>
                  </a:moveTo>
                  <a:lnTo>
                    <a:pt x="1914525" y="3324225"/>
                  </a:lnTo>
                </a:path>
                <a:path w="6353175" h="4391025">
                  <a:moveTo>
                    <a:pt x="2419350" y="3562350"/>
                  </a:moveTo>
                  <a:lnTo>
                    <a:pt x="3124200" y="3324225"/>
                  </a:lnTo>
                </a:path>
                <a:path w="6353175" h="4391025">
                  <a:moveTo>
                    <a:pt x="2314575" y="3914711"/>
                  </a:moveTo>
                  <a:lnTo>
                    <a:pt x="2819400" y="4390961"/>
                  </a:lnTo>
                </a:path>
                <a:path w="6353175" h="4391025">
                  <a:moveTo>
                    <a:pt x="3429000" y="3676650"/>
                  </a:moveTo>
                  <a:lnTo>
                    <a:pt x="3228975" y="4276661"/>
                  </a:lnTo>
                </a:path>
                <a:path w="6353175" h="4391025">
                  <a:moveTo>
                    <a:pt x="4238625" y="1657350"/>
                  </a:moveTo>
                  <a:lnTo>
                    <a:pt x="4943475" y="1781175"/>
                  </a:lnTo>
                </a:path>
                <a:path w="6353175" h="4391025">
                  <a:moveTo>
                    <a:pt x="5543550" y="1781175"/>
                  </a:moveTo>
                  <a:lnTo>
                    <a:pt x="6353175" y="1066800"/>
                  </a:lnTo>
                </a:path>
                <a:path w="6353175" h="4391025">
                  <a:moveTo>
                    <a:pt x="5543550" y="114300"/>
                  </a:moveTo>
                  <a:lnTo>
                    <a:pt x="6353175" y="476250"/>
                  </a:lnTo>
                </a:path>
                <a:path w="6353175" h="4391025">
                  <a:moveTo>
                    <a:pt x="4133850" y="238125"/>
                  </a:moveTo>
                  <a:lnTo>
                    <a:pt x="4943475" y="0"/>
                  </a:lnTo>
                </a:path>
                <a:path w="6353175" h="4391025">
                  <a:moveTo>
                    <a:pt x="3829050" y="590550"/>
                  </a:moveTo>
                  <a:lnTo>
                    <a:pt x="3829050" y="1190625"/>
                  </a:lnTo>
                </a:path>
                <a:path w="6353175" h="4391025">
                  <a:moveTo>
                    <a:pt x="5248275" y="352425"/>
                  </a:moveTo>
                  <a:lnTo>
                    <a:pt x="5248275" y="1543050"/>
                  </a:lnTo>
                </a:path>
                <a:path w="6353175" h="4391025">
                  <a:moveTo>
                    <a:pt x="1304925" y="952500"/>
                  </a:moveTo>
                  <a:lnTo>
                    <a:pt x="3629025" y="1304925"/>
                  </a:lnTo>
                </a:path>
                <a:path w="6353175" h="4391025">
                  <a:moveTo>
                    <a:pt x="2114550" y="3324225"/>
                  </a:moveTo>
                  <a:lnTo>
                    <a:pt x="3733800" y="17811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4974" y="4086161"/>
              <a:ext cx="576262" cy="56673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950" y="4119626"/>
              <a:ext cx="457200" cy="4572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766950" y="411962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131444" y="160147"/>
                  </a:moveTo>
                  <a:lnTo>
                    <a:pt x="133318" y="150917"/>
                  </a:lnTo>
                  <a:lnTo>
                    <a:pt x="138430" y="143367"/>
                  </a:lnTo>
                  <a:lnTo>
                    <a:pt x="146018" y="138269"/>
                  </a:lnTo>
                  <a:lnTo>
                    <a:pt x="155321" y="136398"/>
                  </a:lnTo>
                  <a:lnTo>
                    <a:pt x="164550" y="138269"/>
                  </a:lnTo>
                  <a:lnTo>
                    <a:pt x="172100" y="143367"/>
                  </a:lnTo>
                  <a:lnTo>
                    <a:pt x="177198" y="150917"/>
                  </a:lnTo>
                  <a:lnTo>
                    <a:pt x="179069" y="160147"/>
                  </a:lnTo>
                  <a:lnTo>
                    <a:pt x="177198" y="169449"/>
                  </a:lnTo>
                  <a:lnTo>
                    <a:pt x="172100" y="177037"/>
                  </a:lnTo>
                  <a:lnTo>
                    <a:pt x="164550" y="182149"/>
                  </a:lnTo>
                  <a:lnTo>
                    <a:pt x="155321" y="184023"/>
                  </a:lnTo>
                  <a:lnTo>
                    <a:pt x="146018" y="182149"/>
                  </a:lnTo>
                  <a:lnTo>
                    <a:pt x="138430" y="177037"/>
                  </a:lnTo>
                  <a:lnTo>
                    <a:pt x="133318" y="169449"/>
                  </a:lnTo>
                  <a:lnTo>
                    <a:pt x="131444" y="160147"/>
                  </a:lnTo>
                </a:path>
                <a:path w="457200" h="457200">
                  <a:moveTo>
                    <a:pt x="278003" y="160147"/>
                  </a:moveTo>
                  <a:lnTo>
                    <a:pt x="279874" y="150917"/>
                  </a:lnTo>
                  <a:lnTo>
                    <a:pt x="284972" y="143367"/>
                  </a:lnTo>
                  <a:lnTo>
                    <a:pt x="292522" y="138269"/>
                  </a:lnTo>
                  <a:lnTo>
                    <a:pt x="301751" y="136398"/>
                  </a:lnTo>
                  <a:lnTo>
                    <a:pt x="311054" y="138269"/>
                  </a:lnTo>
                  <a:lnTo>
                    <a:pt x="318643" y="143367"/>
                  </a:lnTo>
                  <a:lnTo>
                    <a:pt x="323754" y="150917"/>
                  </a:lnTo>
                  <a:lnTo>
                    <a:pt x="325628" y="160147"/>
                  </a:lnTo>
                  <a:lnTo>
                    <a:pt x="323754" y="169449"/>
                  </a:lnTo>
                  <a:lnTo>
                    <a:pt x="318643" y="177037"/>
                  </a:lnTo>
                  <a:lnTo>
                    <a:pt x="311054" y="182149"/>
                  </a:lnTo>
                  <a:lnTo>
                    <a:pt x="301751" y="184023"/>
                  </a:lnTo>
                  <a:lnTo>
                    <a:pt x="292522" y="182149"/>
                  </a:lnTo>
                  <a:lnTo>
                    <a:pt x="284972" y="177037"/>
                  </a:lnTo>
                  <a:lnTo>
                    <a:pt x="279874" y="169449"/>
                  </a:lnTo>
                  <a:lnTo>
                    <a:pt x="278003" y="160147"/>
                  </a:lnTo>
                </a:path>
                <a:path w="457200" h="457200">
                  <a:moveTo>
                    <a:pt x="104648" y="328168"/>
                  </a:moveTo>
                  <a:lnTo>
                    <a:pt x="145922" y="351821"/>
                  </a:lnTo>
                  <a:lnTo>
                    <a:pt x="187193" y="366014"/>
                  </a:lnTo>
                  <a:lnTo>
                    <a:pt x="228457" y="370744"/>
                  </a:lnTo>
                  <a:lnTo>
                    <a:pt x="269710" y="366014"/>
                  </a:lnTo>
                  <a:lnTo>
                    <a:pt x="310949" y="351821"/>
                  </a:lnTo>
                  <a:lnTo>
                    <a:pt x="352171" y="328168"/>
                  </a:lnTo>
                </a:path>
                <a:path w="457200" h="457200">
                  <a:moveTo>
                    <a:pt x="0" y="228600"/>
                  </a:moveTo>
                  <a:lnTo>
                    <a:pt x="4639" y="182496"/>
                  </a:lnTo>
                  <a:lnTo>
                    <a:pt x="17948" y="139571"/>
                  </a:lnTo>
                  <a:lnTo>
                    <a:pt x="39011" y="100738"/>
                  </a:lnTo>
                  <a:lnTo>
                    <a:pt x="66913" y="66913"/>
                  </a:lnTo>
                  <a:lnTo>
                    <a:pt x="100738" y="39011"/>
                  </a:lnTo>
                  <a:lnTo>
                    <a:pt x="139571" y="17948"/>
                  </a:lnTo>
                  <a:lnTo>
                    <a:pt x="182496" y="4639"/>
                  </a:lnTo>
                  <a:lnTo>
                    <a:pt x="228600" y="0"/>
                  </a:lnTo>
                  <a:lnTo>
                    <a:pt x="274666" y="4639"/>
                  </a:lnTo>
                  <a:lnTo>
                    <a:pt x="317575" y="17948"/>
                  </a:lnTo>
                  <a:lnTo>
                    <a:pt x="356406" y="39011"/>
                  </a:lnTo>
                  <a:lnTo>
                    <a:pt x="390239" y="66913"/>
                  </a:lnTo>
                  <a:lnTo>
                    <a:pt x="418154" y="100738"/>
                  </a:lnTo>
                  <a:lnTo>
                    <a:pt x="439233" y="139571"/>
                  </a:lnTo>
                  <a:lnTo>
                    <a:pt x="452555" y="182496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496" y="452555"/>
                  </a:lnTo>
                  <a:lnTo>
                    <a:pt x="139571" y="439233"/>
                  </a:lnTo>
                  <a:lnTo>
                    <a:pt x="100738" y="418154"/>
                  </a:lnTo>
                  <a:lnTo>
                    <a:pt x="66913" y="390239"/>
                  </a:lnTo>
                  <a:lnTo>
                    <a:pt x="39011" y="356406"/>
                  </a:lnTo>
                  <a:lnTo>
                    <a:pt x="17948" y="317575"/>
                  </a:lnTo>
                  <a:lnTo>
                    <a:pt x="4639" y="274666"/>
                  </a:lnTo>
                  <a:lnTo>
                    <a:pt x="0" y="228600"/>
                  </a:lnTo>
                  <a:close/>
                </a:path>
              </a:pathLst>
            </a:custGeom>
            <a:ln w="6350">
              <a:solidFill>
                <a:srgbClr val="E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4974" y="4086161"/>
              <a:ext cx="576262" cy="56673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950" y="4119626"/>
              <a:ext cx="457200" cy="4572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766950" y="411962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131444" y="160147"/>
                  </a:moveTo>
                  <a:lnTo>
                    <a:pt x="133318" y="150917"/>
                  </a:lnTo>
                  <a:lnTo>
                    <a:pt x="138430" y="143367"/>
                  </a:lnTo>
                  <a:lnTo>
                    <a:pt x="146018" y="138269"/>
                  </a:lnTo>
                  <a:lnTo>
                    <a:pt x="155321" y="136398"/>
                  </a:lnTo>
                  <a:lnTo>
                    <a:pt x="164550" y="138269"/>
                  </a:lnTo>
                  <a:lnTo>
                    <a:pt x="172100" y="143367"/>
                  </a:lnTo>
                  <a:lnTo>
                    <a:pt x="177198" y="150917"/>
                  </a:lnTo>
                  <a:lnTo>
                    <a:pt x="179069" y="160147"/>
                  </a:lnTo>
                  <a:lnTo>
                    <a:pt x="177198" y="169449"/>
                  </a:lnTo>
                  <a:lnTo>
                    <a:pt x="172100" y="177037"/>
                  </a:lnTo>
                  <a:lnTo>
                    <a:pt x="164550" y="182149"/>
                  </a:lnTo>
                  <a:lnTo>
                    <a:pt x="155321" y="184023"/>
                  </a:lnTo>
                  <a:lnTo>
                    <a:pt x="146018" y="182149"/>
                  </a:lnTo>
                  <a:lnTo>
                    <a:pt x="138430" y="177037"/>
                  </a:lnTo>
                  <a:lnTo>
                    <a:pt x="133318" y="169449"/>
                  </a:lnTo>
                  <a:lnTo>
                    <a:pt x="131444" y="160147"/>
                  </a:lnTo>
                </a:path>
                <a:path w="457200" h="457200">
                  <a:moveTo>
                    <a:pt x="278003" y="160147"/>
                  </a:moveTo>
                  <a:lnTo>
                    <a:pt x="279874" y="150917"/>
                  </a:lnTo>
                  <a:lnTo>
                    <a:pt x="284972" y="143367"/>
                  </a:lnTo>
                  <a:lnTo>
                    <a:pt x="292522" y="138269"/>
                  </a:lnTo>
                  <a:lnTo>
                    <a:pt x="301751" y="136398"/>
                  </a:lnTo>
                  <a:lnTo>
                    <a:pt x="311054" y="138269"/>
                  </a:lnTo>
                  <a:lnTo>
                    <a:pt x="318643" y="143367"/>
                  </a:lnTo>
                  <a:lnTo>
                    <a:pt x="323754" y="150917"/>
                  </a:lnTo>
                  <a:lnTo>
                    <a:pt x="325628" y="160147"/>
                  </a:lnTo>
                  <a:lnTo>
                    <a:pt x="323754" y="169449"/>
                  </a:lnTo>
                  <a:lnTo>
                    <a:pt x="318643" y="177037"/>
                  </a:lnTo>
                  <a:lnTo>
                    <a:pt x="311054" y="182149"/>
                  </a:lnTo>
                  <a:lnTo>
                    <a:pt x="301751" y="184023"/>
                  </a:lnTo>
                  <a:lnTo>
                    <a:pt x="292522" y="182149"/>
                  </a:lnTo>
                  <a:lnTo>
                    <a:pt x="284972" y="177037"/>
                  </a:lnTo>
                  <a:lnTo>
                    <a:pt x="279874" y="169449"/>
                  </a:lnTo>
                  <a:lnTo>
                    <a:pt x="278003" y="160147"/>
                  </a:lnTo>
                </a:path>
                <a:path w="457200" h="457200">
                  <a:moveTo>
                    <a:pt x="104648" y="328168"/>
                  </a:moveTo>
                  <a:lnTo>
                    <a:pt x="145922" y="351821"/>
                  </a:lnTo>
                  <a:lnTo>
                    <a:pt x="187193" y="366014"/>
                  </a:lnTo>
                  <a:lnTo>
                    <a:pt x="228457" y="370744"/>
                  </a:lnTo>
                  <a:lnTo>
                    <a:pt x="269710" y="366014"/>
                  </a:lnTo>
                  <a:lnTo>
                    <a:pt x="310949" y="351821"/>
                  </a:lnTo>
                  <a:lnTo>
                    <a:pt x="352171" y="328168"/>
                  </a:lnTo>
                </a:path>
                <a:path w="457200" h="457200">
                  <a:moveTo>
                    <a:pt x="0" y="228600"/>
                  </a:moveTo>
                  <a:lnTo>
                    <a:pt x="4639" y="182496"/>
                  </a:lnTo>
                  <a:lnTo>
                    <a:pt x="17948" y="139571"/>
                  </a:lnTo>
                  <a:lnTo>
                    <a:pt x="39011" y="100738"/>
                  </a:lnTo>
                  <a:lnTo>
                    <a:pt x="66913" y="66913"/>
                  </a:lnTo>
                  <a:lnTo>
                    <a:pt x="100738" y="39011"/>
                  </a:lnTo>
                  <a:lnTo>
                    <a:pt x="139571" y="17948"/>
                  </a:lnTo>
                  <a:lnTo>
                    <a:pt x="182496" y="4639"/>
                  </a:lnTo>
                  <a:lnTo>
                    <a:pt x="228600" y="0"/>
                  </a:lnTo>
                  <a:lnTo>
                    <a:pt x="274666" y="4639"/>
                  </a:lnTo>
                  <a:lnTo>
                    <a:pt x="317575" y="17948"/>
                  </a:lnTo>
                  <a:lnTo>
                    <a:pt x="356406" y="39011"/>
                  </a:lnTo>
                  <a:lnTo>
                    <a:pt x="390239" y="66913"/>
                  </a:lnTo>
                  <a:lnTo>
                    <a:pt x="418154" y="100738"/>
                  </a:lnTo>
                  <a:lnTo>
                    <a:pt x="439233" y="139571"/>
                  </a:lnTo>
                  <a:lnTo>
                    <a:pt x="452555" y="182496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496" y="452555"/>
                  </a:lnTo>
                  <a:lnTo>
                    <a:pt x="139571" y="439233"/>
                  </a:lnTo>
                  <a:lnTo>
                    <a:pt x="100738" y="418154"/>
                  </a:lnTo>
                  <a:lnTo>
                    <a:pt x="66913" y="390239"/>
                  </a:lnTo>
                  <a:lnTo>
                    <a:pt x="39011" y="356406"/>
                  </a:lnTo>
                  <a:lnTo>
                    <a:pt x="17948" y="317575"/>
                  </a:lnTo>
                  <a:lnTo>
                    <a:pt x="4639" y="274666"/>
                  </a:lnTo>
                  <a:lnTo>
                    <a:pt x="0" y="228600"/>
                  </a:lnTo>
                  <a:close/>
                </a:path>
              </a:pathLst>
            </a:custGeom>
            <a:ln w="6350">
              <a:solidFill>
                <a:srgbClr val="E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4974" y="4086161"/>
              <a:ext cx="576262" cy="56673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950" y="4119626"/>
              <a:ext cx="457200" cy="4572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766950" y="411962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131444" y="160147"/>
                  </a:moveTo>
                  <a:lnTo>
                    <a:pt x="133318" y="150917"/>
                  </a:lnTo>
                  <a:lnTo>
                    <a:pt x="138430" y="143367"/>
                  </a:lnTo>
                  <a:lnTo>
                    <a:pt x="146018" y="138269"/>
                  </a:lnTo>
                  <a:lnTo>
                    <a:pt x="155321" y="136398"/>
                  </a:lnTo>
                  <a:lnTo>
                    <a:pt x="164550" y="138269"/>
                  </a:lnTo>
                  <a:lnTo>
                    <a:pt x="172100" y="143367"/>
                  </a:lnTo>
                  <a:lnTo>
                    <a:pt x="177198" y="150917"/>
                  </a:lnTo>
                  <a:lnTo>
                    <a:pt x="179069" y="160147"/>
                  </a:lnTo>
                  <a:lnTo>
                    <a:pt x="177198" y="169449"/>
                  </a:lnTo>
                  <a:lnTo>
                    <a:pt x="172100" y="177037"/>
                  </a:lnTo>
                  <a:lnTo>
                    <a:pt x="164550" y="182149"/>
                  </a:lnTo>
                  <a:lnTo>
                    <a:pt x="155321" y="184023"/>
                  </a:lnTo>
                  <a:lnTo>
                    <a:pt x="146018" y="182149"/>
                  </a:lnTo>
                  <a:lnTo>
                    <a:pt x="138430" y="177037"/>
                  </a:lnTo>
                  <a:lnTo>
                    <a:pt x="133318" y="169449"/>
                  </a:lnTo>
                  <a:lnTo>
                    <a:pt x="131444" y="160147"/>
                  </a:lnTo>
                </a:path>
                <a:path w="457200" h="457200">
                  <a:moveTo>
                    <a:pt x="278003" y="160147"/>
                  </a:moveTo>
                  <a:lnTo>
                    <a:pt x="279874" y="150917"/>
                  </a:lnTo>
                  <a:lnTo>
                    <a:pt x="284972" y="143367"/>
                  </a:lnTo>
                  <a:lnTo>
                    <a:pt x="292522" y="138269"/>
                  </a:lnTo>
                  <a:lnTo>
                    <a:pt x="301751" y="136398"/>
                  </a:lnTo>
                  <a:lnTo>
                    <a:pt x="311054" y="138269"/>
                  </a:lnTo>
                  <a:lnTo>
                    <a:pt x="318643" y="143367"/>
                  </a:lnTo>
                  <a:lnTo>
                    <a:pt x="323754" y="150917"/>
                  </a:lnTo>
                  <a:lnTo>
                    <a:pt x="325628" y="160147"/>
                  </a:lnTo>
                  <a:lnTo>
                    <a:pt x="323754" y="169449"/>
                  </a:lnTo>
                  <a:lnTo>
                    <a:pt x="318643" y="177037"/>
                  </a:lnTo>
                  <a:lnTo>
                    <a:pt x="311054" y="182149"/>
                  </a:lnTo>
                  <a:lnTo>
                    <a:pt x="301751" y="184023"/>
                  </a:lnTo>
                  <a:lnTo>
                    <a:pt x="292522" y="182149"/>
                  </a:lnTo>
                  <a:lnTo>
                    <a:pt x="284972" y="177037"/>
                  </a:lnTo>
                  <a:lnTo>
                    <a:pt x="279874" y="169449"/>
                  </a:lnTo>
                  <a:lnTo>
                    <a:pt x="278003" y="160147"/>
                  </a:lnTo>
                </a:path>
                <a:path w="457200" h="457200">
                  <a:moveTo>
                    <a:pt x="104648" y="328168"/>
                  </a:moveTo>
                  <a:lnTo>
                    <a:pt x="145922" y="351821"/>
                  </a:lnTo>
                  <a:lnTo>
                    <a:pt x="187193" y="366014"/>
                  </a:lnTo>
                  <a:lnTo>
                    <a:pt x="228457" y="370744"/>
                  </a:lnTo>
                  <a:lnTo>
                    <a:pt x="269710" y="366014"/>
                  </a:lnTo>
                  <a:lnTo>
                    <a:pt x="310949" y="351821"/>
                  </a:lnTo>
                  <a:lnTo>
                    <a:pt x="352171" y="328168"/>
                  </a:lnTo>
                </a:path>
                <a:path w="457200" h="457200">
                  <a:moveTo>
                    <a:pt x="0" y="228600"/>
                  </a:moveTo>
                  <a:lnTo>
                    <a:pt x="4639" y="182496"/>
                  </a:lnTo>
                  <a:lnTo>
                    <a:pt x="17948" y="139571"/>
                  </a:lnTo>
                  <a:lnTo>
                    <a:pt x="39011" y="100738"/>
                  </a:lnTo>
                  <a:lnTo>
                    <a:pt x="66913" y="66913"/>
                  </a:lnTo>
                  <a:lnTo>
                    <a:pt x="100738" y="39011"/>
                  </a:lnTo>
                  <a:lnTo>
                    <a:pt x="139571" y="17948"/>
                  </a:lnTo>
                  <a:lnTo>
                    <a:pt x="182496" y="4639"/>
                  </a:lnTo>
                  <a:lnTo>
                    <a:pt x="228600" y="0"/>
                  </a:lnTo>
                  <a:lnTo>
                    <a:pt x="274666" y="4639"/>
                  </a:lnTo>
                  <a:lnTo>
                    <a:pt x="317575" y="17948"/>
                  </a:lnTo>
                  <a:lnTo>
                    <a:pt x="356406" y="39011"/>
                  </a:lnTo>
                  <a:lnTo>
                    <a:pt x="390239" y="66913"/>
                  </a:lnTo>
                  <a:lnTo>
                    <a:pt x="418154" y="100738"/>
                  </a:lnTo>
                  <a:lnTo>
                    <a:pt x="439233" y="139571"/>
                  </a:lnTo>
                  <a:lnTo>
                    <a:pt x="452555" y="182496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496" y="452555"/>
                  </a:lnTo>
                  <a:lnTo>
                    <a:pt x="139571" y="439233"/>
                  </a:lnTo>
                  <a:lnTo>
                    <a:pt x="100738" y="418154"/>
                  </a:lnTo>
                  <a:lnTo>
                    <a:pt x="66913" y="390239"/>
                  </a:lnTo>
                  <a:lnTo>
                    <a:pt x="39011" y="356406"/>
                  </a:lnTo>
                  <a:lnTo>
                    <a:pt x="17948" y="317575"/>
                  </a:lnTo>
                  <a:lnTo>
                    <a:pt x="4639" y="274666"/>
                  </a:lnTo>
                  <a:lnTo>
                    <a:pt x="0" y="228600"/>
                  </a:lnTo>
                  <a:close/>
                </a:path>
              </a:pathLst>
            </a:custGeom>
            <a:ln w="6350">
              <a:solidFill>
                <a:srgbClr val="E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4974" y="4086161"/>
              <a:ext cx="576262" cy="56673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950" y="4119626"/>
              <a:ext cx="457200" cy="45720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766950" y="411962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131444" y="160147"/>
                  </a:moveTo>
                  <a:lnTo>
                    <a:pt x="133318" y="150917"/>
                  </a:lnTo>
                  <a:lnTo>
                    <a:pt x="138430" y="143367"/>
                  </a:lnTo>
                  <a:lnTo>
                    <a:pt x="146018" y="138269"/>
                  </a:lnTo>
                  <a:lnTo>
                    <a:pt x="155321" y="136398"/>
                  </a:lnTo>
                  <a:lnTo>
                    <a:pt x="164550" y="138269"/>
                  </a:lnTo>
                  <a:lnTo>
                    <a:pt x="172100" y="143367"/>
                  </a:lnTo>
                  <a:lnTo>
                    <a:pt x="177198" y="150917"/>
                  </a:lnTo>
                  <a:lnTo>
                    <a:pt x="179069" y="160147"/>
                  </a:lnTo>
                  <a:lnTo>
                    <a:pt x="177198" y="169449"/>
                  </a:lnTo>
                  <a:lnTo>
                    <a:pt x="172100" y="177037"/>
                  </a:lnTo>
                  <a:lnTo>
                    <a:pt x="164550" y="182149"/>
                  </a:lnTo>
                  <a:lnTo>
                    <a:pt x="155321" y="184023"/>
                  </a:lnTo>
                  <a:lnTo>
                    <a:pt x="146018" y="182149"/>
                  </a:lnTo>
                  <a:lnTo>
                    <a:pt x="138430" y="177037"/>
                  </a:lnTo>
                  <a:lnTo>
                    <a:pt x="133318" y="169449"/>
                  </a:lnTo>
                  <a:lnTo>
                    <a:pt x="131444" y="160147"/>
                  </a:lnTo>
                </a:path>
                <a:path w="457200" h="457200">
                  <a:moveTo>
                    <a:pt x="278003" y="160147"/>
                  </a:moveTo>
                  <a:lnTo>
                    <a:pt x="279874" y="150917"/>
                  </a:lnTo>
                  <a:lnTo>
                    <a:pt x="284972" y="143367"/>
                  </a:lnTo>
                  <a:lnTo>
                    <a:pt x="292522" y="138269"/>
                  </a:lnTo>
                  <a:lnTo>
                    <a:pt x="301751" y="136398"/>
                  </a:lnTo>
                  <a:lnTo>
                    <a:pt x="311054" y="138269"/>
                  </a:lnTo>
                  <a:lnTo>
                    <a:pt x="318643" y="143367"/>
                  </a:lnTo>
                  <a:lnTo>
                    <a:pt x="323754" y="150917"/>
                  </a:lnTo>
                  <a:lnTo>
                    <a:pt x="325628" y="160147"/>
                  </a:lnTo>
                  <a:lnTo>
                    <a:pt x="323754" y="169449"/>
                  </a:lnTo>
                  <a:lnTo>
                    <a:pt x="318643" y="177037"/>
                  </a:lnTo>
                  <a:lnTo>
                    <a:pt x="311054" y="182149"/>
                  </a:lnTo>
                  <a:lnTo>
                    <a:pt x="301751" y="184023"/>
                  </a:lnTo>
                  <a:lnTo>
                    <a:pt x="292522" y="182149"/>
                  </a:lnTo>
                  <a:lnTo>
                    <a:pt x="284972" y="177037"/>
                  </a:lnTo>
                  <a:lnTo>
                    <a:pt x="279874" y="169449"/>
                  </a:lnTo>
                  <a:lnTo>
                    <a:pt x="278003" y="160147"/>
                  </a:lnTo>
                </a:path>
                <a:path w="457200" h="457200">
                  <a:moveTo>
                    <a:pt x="104648" y="328168"/>
                  </a:moveTo>
                  <a:lnTo>
                    <a:pt x="145922" y="351821"/>
                  </a:lnTo>
                  <a:lnTo>
                    <a:pt x="187193" y="366014"/>
                  </a:lnTo>
                  <a:lnTo>
                    <a:pt x="228457" y="370744"/>
                  </a:lnTo>
                  <a:lnTo>
                    <a:pt x="269710" y="366014"/>
                  </a:lnTo>
                  <a:lnTo>
                    <a:pt x="310949" y="351821"/>
                  </a:lnTo>
                  <a:lnTo>
                    <a:pt x="352171" y="328168"/>
                  </a:lnTo>
                </a:path>
                <a:path w="457200" h="457200">
                  <a:moveTo>
                    <a:pt x="0" y="228600"/>
                  </a:moveTo>
                  <a:lnTo>
                    <a:pt x="4639" y="182496"/>
                  </a:lnTo>
                  <a:lnTo>
                    <a:pt x="17948" y="139571"/>
                  </a:lnTo>
                  <a:lnTo>
                    <a:pt x="39011" y="100738"/>
                  </a:lnTo>
                  <a:lnTo>
                    <a:pt x="66913" y="66913"/>
                  </a:lnTo>
                  <a:lnTo>
                    <a:pt x="100738" y="39011"/>
                  </a:lnTo>
                  <a:lnTo>
                    <a:pt x="139571" y="17948"/>
                  </a:lnTo>
                  <a:lnTo>
                    <a:pt x="182496" y="4639"/>
                  </a:lnTo>
                  <a:lnTo>
                    <a:pt x="228600" y="0"/>
                  </a:lnTo>
                  <a:lnTo>
                    <a:pt x="274666" y="4639"/>
                  </a:lnTo>
                  <a:lnTo>
                    <a:pt x="317575" y="17948"/>
                  </a:lnTo>
                  <a:lnTo>
                    <a:pt x="356406" y="39011"/>
                  </a:lnTo>
                  <a:lnTo>
                    <a:pt x="390239" y="66913"/>
                  </a:lnTo>
                  <a:lnTo>
                    <a:pt x="418154" y="100738"/>
                  </a:lnTo>
                  <a:lnTo>
                    <a:pt x="439233" y="139571"/>
                  </a:lnTo>
                  <a:lnTo>
                    <a:pt x="452555" y="182496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496" y="452555"/>
                  </a:lnTo>
                  <a:lnTo>
                    <a:pt x="139571" y="439233"/>
                  </a:lnTo>
                  <a:lnTo>
                    <a:pt x="100738" y="418154"/>
                  </a:lnTo>
                  <a:lnTo>
                    <a:pt x="66913" y="390239"/>
                  </a:lnTo>
                  <a:lnTo>
                    <a:pt x="39011" y="356406"/>
                  </a:lnTo>
                  <a:lnTo>
                    <a:pt x="17948" y="317575"/>
                  </a:lnTo>
                  <a:lnTo>
                    <a:pt x="4639" y="274666"/>
                  </a:lnTo>
                  <a:lnTo>
                    <a:pt x="0" y="228600"/>
                  </a:lnTo>
                  <a:close/>
                </a:path>
              </a:pathLst>
            </a:custGeom>
            <a:ln w="6350">
              <a:solidFill>
                <a:srgbClr val="E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4974" y="4086161"/>
              <a:ext cx="576262" cy="56673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950" y="4119626"/>
              <a:ext cx="457200" cy="4572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766950" y="411962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131444" y="160147"/>
                  </a:moveTo>
                  <a:lnTo>
                    <a:pt x="133318" y="150917"/>
                  </a:lnTo>
                  <a:lnTo>
                    <a:pt x="138430" y="143367"/>
                  </a:lnTo>
                  <a:lnTo>
                    <a:pt x="146018" y="138269"/>
                  </a:lnTo>
                  <a:lnTo>
                    <a:pt x="155321" y="136398"/>
                  </a:lnTo>
                  <a:lnTo>
                    <a:pt x="164550" y="138269"/>
                  </a:lnTo>
                  <a:lnTo>
                    <a:pt x="172100" y="143367"/>
                  </a:lnTo>
                  <a:lnTo>
                    <a:pt x="177198" y="150917"/>
                  </a:lnTo>
                  <a:lnTo>
                    <a:pt x="179069" y="160147"/>
                  </a:lnTo>
                  <a:lnTo>
                    <a:pt x="177198" y="169449"/>
                  </a:lnTo>
                  <a:lnTo>
                    <a:pt x="172100" y="177037"/>
                  </a:lnTo>
                  <a:lnTo>
                    <a:pt x="164550" y="182149"/>
                  </a:lnTo>
                  <a:lnTo>
                    <a:pt x="155321" y="184023"/>
                  </a:lnTo>
                  <a:lnTo>
                    <a:pt x="146018" y="182149"/>
                  </a:lnTo>
                  <a:lnTo>
                    <a:pt x="138430" y="177037"/>
                  </a:lnTo>
                  <a:lnTo>
                    <a:pt x="133318" y="169449"/>
                  </a:lnTo>
                  <a:lnTo>
                    <a:pt x="131444" y="160147"/>
                  </a:lnTo>
                </a:path>
                <a:path w="457200" h="457200">
                  <a:moveTo>
                    <a:pt x="278003" y="160147"/>
                  </a:moveTo>
                  <a:lnTo>
                    <a:pt x="279874" y="150917"/>
                  </a:lnTo>
                  <a:lnTo>
                    <a:pt x="284972" y="143367"/>
                  </a:lnTo>
                  <a:lnTo>
                    <a:pt x="292522" y="138269"/>
                  </a:lnTo>
                  <a:lnTo>
                    <a:pt x="301751" y="136398"/>
                  </a:lnTo>
                  <a:lnTo>
                    <a:pt x="311054" y="138269"/>
                  </a:lnTo>
                  <a:lnTo>
                    <a:pt x="318643" y="143367"/>
                  </a:lnTo>
                  <a:lnTo>
                    <a:pt x="323754" y="150917"/>
                  </a:lnTo>
                  <a:lnTo>
                    <a:pt x="325628" y="160147"/>
                  </a:lnTo>
                  <a:lnTo>
                    <a:pt x="323754" y="169449"/>
                  </a:lnTo>
                  <a:lnTo>
                    <a:pt x="318643" y="177037"/>
                  </a:lnTo>
                  <a:lnTo>
                    <a:pt x="311054" y="182149"/>
                  </a:lnTo>
                  <a:lnTo>
                    <a:pt x="301751" y="184023"/>
                  </a:lnTo>
                  <a:lnTo>
                    <a:pt x="292522" y="182149"/>
                  </a:lnTo>
                  <a:lnTo>
                    <a:pt x="284972" y="177037"/>
                  </a:lnTo>
                  <a:lnTo>
                    <a:pt x="279874" y="169449"/>
                  </a:lnTo>
                  <a:lnTo>
                    <a:pt x="278003" y="160147"/>
                  </a:lnTo>
                </a:path>
                <a:path w="457200" h="457200">
                  <a:moveTo>
                    <a:pt x="104648" y="328168"/>
                  </a:moveTo>
                  <a:lnTo>
                    <a:pt x="145922" y="351821"/>
                  </a:lnTo>
                  <a:lnTo>
                    <a:pt x="187193" y="366014"/>
                  </a:lnTo>
                  <a:lnTo>
                    <a:pt x="228457" y="370744"/>
                  </a:lnTo>
                  <a:lnTo>
                    <a:pt x="269710" y="366014"/>
                  </a:lnTo>
                  <a:lnTo>
                    <a:pt x="310949" y="351821"/>
                  </a:lnTo>
                  <a:lnTo>
                    <a:pt x="352171" y="328168"/>
                  </a:lnTo>
                </a:path>
                <a:path w="457200" h="457200">
                  <a:moveTo>
                    <a:pt x="0" y="228600"/>
                  </a:moveTo>
                  <a:lnTo>
                    <a:pt x="4639" y="182496"/>
                  </a:lnTo>
                  <a:lnTo>
                    <a:pt x="17948" y="139571"/>
                  </a:lnTo>
                  <a:lnTo>
                    <a:pt x="39011" y="100738"/>
                  </a:lnTo>
                  <a:lnTo>
                    <a:pt x="66913" y="66913"/>
                  </a:lnTo>
                  <a:lnTo>
                    <a:pt x="100738" y="39011"/>
                  </a:lnTo>
                  <a:lnTo>
                    <a:pt x="139571" y="17948"/>
                  </a:lnTo>
                  <a:lnTo>
                    <a:pt x="182496" y="4639"/>
                  </a:lnTo>
                  <a:lnTo>
                    <a:pt x="228600" y="0"/>
                  </a:lnTo>
                  <a:lnTo>
                    <a:pt x="274666" y="4639"/>
                  </a:lnTo>
                  <a:lnTo>
                    <a:pt x="317575" y="17948"/>
                  </a:lnTo>
                  <a:lnTo>
                    <a:pt x="356406" y="39011"/>
                  </a:lnTo>
                  <a:lnTo>
                    <a:pt x="390239" y="66913"/>
                  </a:lnTo>
                  <a:lnTo>
                    <a:pt x="418154" y="100738"/>
                  </a:lnTo>
                  <a:lnTo>
                    <a:pt x="439233" y="139571"/>
                  </a:lnTo>
                  <a:lnTo>
                    <a:pt x="452555" y="182496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496" y="452555"/>
                  </a:lnTo>
                  <a:lnTo>
                    <a:pt x="139571" y="439233"/>
                  </a:lnTo>
                  <a:lnTo>
                    <a:pt x="100738" y="418154"/>
                  </a:lnTo>
                  <a:lnTo>
                    <a:pt x="66913" y="390239"/>
                  </a:lnTo>
                  <a:lnTo>
                    <a:pt x="39011" y="356406"/>
                  </a:lnTo>
                  <a:lnTo>
                    <a:pt x="17948" y="317575"/>
                  </a:lnTo>
                  <a:lnTo>
                    <a:pt x="4639" y="274666"/>
                  </a:lnTo>
                  <a:lnTo>
                    <a:pt x="0" y="228600"/>
                  </a:lnTo>
                  <a:close/>
                </a:path>
              </a:pathLst>
            </a:custGeom>
            <a:ln w="6350">
              <a:solidFill>
                <a:srgbClr val="E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4974" y="4086161"/>
              <a:ext cx="576262" cy="56673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950" y="4119626"/>
              <a:ext cx="457200" cy="4572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766950" y="411962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131444" y="160147"/>
                  </a:moveTo>
                  <a:lnTo>
                    <a:pt x="133318" y="150917"/>
                  </a:lnTo>
                  <a:lnTo>
                    <a:pt x="138430" y="143367"/>
                  </a:lnTo>
                  <a:lnTo>
                    <a:pt x="146018" y="138269"/>
                  </a:lnTo>
                  <a:lnTo>
                    <a:pt x="155321" y="136398"/>
                  </a:lnTo>
                  <a:lnTo>
                    <a:pt x="164550" y="138269"/>
                  </a:lnTo>
                  <a:lnTo>
                    <a:pt x="172100" y="143367"/>
                  </a:lnTo>
                  <a:lnTo>
                    <a:pt x="177198" y="150917"/>
                  </a:lnTo>
                  <a:lnTo>
                    <a:pt x="179069" y="160147"/>
                  </a:lnTo>
                  <a:lnTo>
                    <a:pt x="177198" y="169449"/>
                  </a:lnTo>
                  <a:lnTo>
                    <a:pt x="172100" y="177037"/>
                  </a:lnTo>
                  <a:lnTo>
                    <a:pt x="164550" y="182149"/>
                  </a:lnTo>
                  <a:lnTo>
                    <a:pt x="155321" y="184023"/>
                  </a:lnTo>
                  <a:lnTo>
                    <a:pt x="146018" y="182149"/>
                  </a:lnTo>
                  <a:lnTo>
                    <a:pt x="138430" y="177037"/>
                  </a:lnTo>
                  <a:lnTo>
                    <a:pt x="133318" y="169449"/>
                  </a:lnTo>
                  <a:lnTo>
                    <a:pt x="131444" y="160147"/>
                  </a:lnTo>
                </a:path>
                <a:path w="457200" h="457200">
                  <a:moveTo>
                    <a:pt x="278003" y="160147"/>
                  </a:moveTo>
                  <a:lnTo>
                    <a:pt x="279874" y="150917"/>
                  </a:lnTo>
                  <a:lnTo>
                    <a:pt x="284972" y="143367"/>
                  </a:lnTo>
                  <a:lnTo>
                    <a:pt x="292522" y="138269"/>
                  </a:lnTo>
                  <a:lnTo>
                    <a:pt x="301751" y="136398"/>
                  </a:lnTo>
                  <a:lnTo>
                    <a:pt x="311054" y="138269"/>
                  </a:lnTo>
                  <a:lnTo>
                    <a:pt x="318643" y="143367"/>
                  </a:lnTo>
                  <a:lnTo>
                    <a:pt x="323754" y="150917"/>
                  </a:lnTo>
                  <a:lnTo>
                    <a:pt x="325628" y="160147"/>
                  </a:lnTo>
                  <a:lnTo>
                    <a:pt x="323754" y="169449"/>
                  </a:lnTo>
                  <a:lnTo>
                    <a:pt x="318643" y="177037"/>
                  </a:lnTo>
                  <a:lnTo>
                    <a:pt x="311054" y="182149"/>
                  </a:lnTo>
                  <a:lnTo>
                    <a:pt x="301751" y="184023"/>
                  </a:lnTo>
                  <a:lnTo>
                    <a:pt x="292522" y="182149"/>
                  </a:lnTo>
                  <a:lnTo>
                    <a:pt x="284972" y="177037"/>
                  </a:lnTo>
                  <a:lnTo>
                    <a:pt x="279874" y="169449"/>
                  </a:lnTo>
                  <a:lnTo>
                    <a:pt x="278003" y="160147"/>
                  </a:lnTo>
                </a:path>
                <a:path w="457200" h="457200">
                  <a:moveTo>
                    <a:pt x="104648" y="328168"/>
                  </a:moveTo>
                  <a:lnTo>
                    <a:pt x="145922" y="351821"/>
                  </a:lnTo>
                  <a:lnTo>
                    <a:pt x="187193" y="366014"/>
                  </a:lnTo>
                  <a:lnTo>
                    <a:pt x="228457" y="370744"/>
                  </a:lnTo>
                  <a:lnTo>
                    <a:pt x="269710" y="366014"/>
                  </a:lnTo>
                  <a:lnTo>
                    <a:pt x="310949" y="351821"/>
                  </a:lnTo>
                  <a:lnTo>
                    <a:pt x="352171" y="328168"/>
                  </a:lnTo>
                </a:path>
                <a:path w="457200" h="457200">
                  <a:moveTo>
                    <a:pt x="0" y="228600"/>
                  </a:moveTo>
                  <a:lnTo>
                    <a:pt x="4639" y="182496"/>
                  </a:lnTo>
                  <a:lnTo>
                    <a:pt x="17948" y="139571"/>
                  </a:lnTo>
                  <a:lnTo>
                    <a:pt x="39011" y="100738"/>
                  </a:lnTo>
                  <a:lnTo>
                    <a:pt x="66913" y="66913"/>
                  </a:lnTo>
                  <a:lnTo>
                    <a:pt x="100738" y="39011"/>
                  </a:lnTo>
                  <a:lnTo>
                    <a:pt x="139571" y="17948"/>
                  </a:lnTo>
                  <a:lnTo>
                    <a:pt x="182496" y="4639"/>
                  </a:lnTo>
                  <a:lnTo>
                    <a:pt x="228600" y="0"/>
                  </a:lnTo>
                  <a:lnTo>
                    <a:pt x="274666" y="4639"/>
                  </a:lnTo>
                  <a:lnTo>
                    <a:pt x="317575" y="17948"/>
                  </a:lnTo>
                  <a:lnTo>
                    <a:pt x="356406" y="39011"/>
                  </a:lnTo>
                  <a:lnTo>
                    <a:pt x="390239" y="66913"/>
                  </a:lnTo>
                  <a:lnTo>
                    <a:pt x="418154" y="100738"/>
                  </a:lnTo>
                  <a:lnTo>
                    <a:pt x="439233" y="139571"/>
                  </a:lnTo>
                  <a:lnTo>
                    <a:pt x="452555" y="182496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496" y="452555"/>
                  </a:lnTo>
                  <a:lnTo>
                    <a:pt x="139571" y="439233"/>
                  </a:lnTo>
                  <a:lnTo>
                    <a:pt x="100738" y="418154"/>
                  </a:lnTo>
                  <a:lnTo>
                    <a:pt x="66913" y="390239"/>
                  </a:lnTo>
                  <a:lnTo>
                    <a:pt x="39011" y="356406"/>
                  </a:lnTo>
                  <a:lnTo>
                    <a:pt x="17948" y="317575"/>
                  </a:lnTo>
                  <a:lnTo>
                    <a:pt x="4639" y="274666"/>
                  </a:lnTo>
                  <a:lnTo>
                    <a:pt x="0" y="228600"/>
                  </a:lnTo>
                  <a:close/>
                </a:path>
              </a:pathLst>
            </a:custGeom>
            <a:ln w="6350">
              <a:solidFill>
                <a:srgbClr val="E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4974" y="4086161"/>
              <a:ext cx="576262" cy="56673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950" y="4119626"/>
              <a:ext cx="457200" cy="4572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766950" y="411962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131444" y="160147"/>
                  </a:moveTo>
                  <a:lnTo>
                    <a:pt x="133318" y="150917"/>
                  </a:lnTo>
                  <a:lnTo>
                    <a:pt x="138430" y="143367"/>
                  </a:lnTo>
                  <a:lnTo>
                    <a:pt x="146018" y="138269"/>
                  </a:lnTo>
                  <a:lnTo>
                    <a:pt x="155321" y="136398"/>
                  </a:lnTo>
                  <a:lnTo>
                    <a:pt x="164550" y="138269"/>
                  </a:lnTo>
                  <a:lnTo>
                    <a:pt x="172100" y="143367"/>
                  </a:lnTo>
                  <a:lnTo>
                    <a:pt x="177198" y="150917"/>
                  </a:lnTo>
                  <a:lnTo>
                    <a:pt x="179069" y="160147"/>
                  </a:lnTo>
                  <a:lnTo>
                    <a:pt x="177198" y="169449"/>
                  </a:lnTo>
                  <a:lnTo>
                    <a:pt x="172100" y="177037"/>
                  </a:lnTo>
                  <a:lnTo>
                    <a:pt x="164550" y="182149"/>
                  </a:lnTo>
                  <a:lnTo>
                    <a:pt x="155321" y="184023"/>
                  </a:lnTo>
                  <a:lnTo>
                    <a:pt x="146018" y="182149"/>
                  </a:lnTo>
                  <a:lnTo>
                    <a:pt x="138430" y="177037"/>
                  </a:lnTo>
                  <a:lnTo>
                    <a:pt x="133318" y="169449"/>
                  </a:lnTo>
                  <a:lnTo>
                    <a:pt x="131444" y="160147"/>
                  </a:lnTo>
                </a:path>
                <a:path w="457200" h="457200">
                  <a:moveTo>
                    <a:pt x="278003" y="160147"/>
                  </a:moveTo>
                  <a:lnTo>
                    <a:pt x="279874" y="150917"/>
                  </a:lnTo>
                  <a:lnTo>
                    <a:pt x="284972" y="143367"/>
                  </a:lnTo>
                  <a:lnTo>
                    <a:pt x="292522" y="138269"/>
                  </a:lnTo>
                  <a:lnTo>
                    <a:pt x="301751" y="136398"/>
                  </a:lnTo>
                  <a:lnTo>
                    <a:pt x="311054" y="138269"/>
                  </a:lnTo>
                  <a:lnTo>
                    <a:pt x="318643" y="143367"/>
                  </a:lnTo>
                  <a:lnTo>
                    <a:pt x="323754" y="150917"/>
                  </a:lnTo>
                  <a:lnTo>
                    <a:pt x="325628" y="160147"/>
                  </a:lnTo>
                  <a:lnTo>
                    <a:pt x="323754" y="169449"/>
                  </a:lnTo>
                  <a:lnTo>
                    <a:pt x="318643" y="177037"/>
                  </a:lnTo>
                  <a:lnTo>
                    <a:pt x="311054" y="182149"/>
                  </a:lnTo>
                  <a:lnTo>
                    <a:pt x="301751" y="184023"/>
                  </a:lnTo>
                  <a:lnTo>
                    <a:pt x="292522" y="182149"/>
                  </a:lnTo>
                  <a:lnTo>
                    <a:pt x="284972" y="177037"/>
                  </a:lnTo>
                  <a:lnTo>
                    <a:pt x="279874" y="169449"/>
                  </a:lnTo>
                  <a:lnTo>
                    <a:pt x="278003" y="160147"/>
                  </a:lnTo>
                </a:path>
                <a:path w="457200" h="457200">
                  <a:moveTo>
                    <a:pt x="104648" y="328168"/>
                  </a:moveTo>
                  <a:lnTo>
                    <a:pt x="145922" y="351821"/>
                  </a:lnTo>
                  <a:lnTo>
                    <a:pt x="187193" y="366014"/>
                  </a:lnTo>
                  <a:lnTo>
                    <a:pt x="228457" y="370744"/>
                  </a:lnTo>
                  <a:lnTo>
                    <a:pt x="269710" y="366014"/>
                  </a:lnTo>
                  <a:lnTo>
                    <a:pt x="310949" y="351821"/>
                  </a:lnTo>
                  <a:lnTo>
                    <a:pt x="352171" y="328168"/>
                  </a:lnTo>
                </a:path>
                <a:path w="457200" h="457200">
                  <a:moveTo>
                    <a:pt x="0" y="228600"/>
                  </a:moveTo>
                  <a:lnTo>
                    <a:pt x="4639" y="182496"/>
                  </a:lnTo>
                  <a:lnTo>
                    <a:pt x="17948" y="139571"/>
                  </a:lnTo>
                  <a:lnTo>
                    <a:pt x="39011" y="100738"/>
                  </a:lnTo>
                  <a:lnTo>
                    <a:pt x="66913" y="66913"/>
                  </a:lnTo>
                  <a:lnTo>
                    <a:pt x="100738" y="39011"/>
                  </a:lnTo>
                  <a:lnTo>
                    <a:pt x="139571" y="17948"/>
                  </a:lnTo>
                  <a:lnTo>
                    <a:pt x="182496" y="4639"/>
                  </a:lnTo>
                  <a:lnTo>
                    <a:pt x="228600" y="0"/>
                  </a:lnTo>
                  <a:lnTo>
                    <a:pt x="274666" y="4639"/>
                  </a:lnTo>
                  <a:lnTo>
                    <a:pt x="317575" y="17948"/>
                  </a:lnTo>
                  <a:lnTo>
                    <a:pt x="356406" y="39011"/>
                  </a:lnTo>
                  <a:lnTo>
                    <a:pt x="390239" y="66913"/>
                  </a:lnTo>
                  <a:lnTo>
                    <a:pt x="418154" y="100738"/>
                  </a:lnTo>
                  <a:lnTo>
                    <a:pt x="439233" y="139571"/>
                  </a:lnTo>
                  <a:lnTo>
                    <a:pt x="452555" y="182496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496" y="452555"/>
                  </a:lnTo>
                  <a:lnTo>
                    <a:pt x="139571" y="439233"/>
                  </a:lnTo>
                  <a:lnTo>
                    <a:pt x="100738" y="418154"/>
                  </a:lnTo>
                  <a:lnTo>
                    <a:pt x="66913" y="390239"/>
                  </a:lnTo>
                  <a:lnTo>
                    <a:pt x="39011" y="356406"/>
                  </a:lnTo>
                  <a:lnTo>
                    <a:pt x="17948" y="317575"/>
                  </a:lnTo>
                  <a:lnTo>
                    <a:pt x="4639" y="274666"/>
                  </a:lnTo>
                  <a:lnTo>
                    <a:pt x="0" y="228600"/>
                  </a:lnTo>
                  <a:close/>
                </a:path>
              </a:pathLst>
            </a:custGeom>
            <a:ln w="6350">
              <a:solidFill>
                <a:srgbClr val="EFA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17318" y="2319273"/>
              <a:ext cx="3803650" cy="2526030"/>
            </a:xfrm>
            <a:custGeom>
              <a:avLst/>
              <a:gdLst/>
              <a:ahLst/>
              <a:cxnLst/>
              <a:rect l="l" t="t" r="r" b="b"/>
              <a:pathLst>
                <a:path w="3803650" h="2526029">
                  <a:moveTo>
                    <a:pt x="815340" y="2525776"/>
                  </a:moveTo>
                  <a:lnTo>
                    <a:pt x="803592" y="2510028"/>
                  </a:lnTo>
                  <a:lnTo>
                    <a:pt x="758063" y="2448941"/>
                  </a:lnTo>
                  <a:lnTo>
                    <a:pt x="745172" y="2474544"/>
                  </a:lnTo>
                  <a:lnTo>
                    <a:pt x="15748" y="2107819"/>
                  </a:lnTo>
                  <a:lnTo>
                    <a:pt x="7112" y="2110613"/>
                  </a:lnTo>
                  <a:lnTo>
                    <a:pt x="3556" y="2117725"/>
                  </a:lnTo>
                  <a:lnTo>
                    <a:pt x="0" y="2124710"/>
                  </a:lnTo>
                  <a:lnTo>
                    <a:pt x="2794" y="2133346"/>
                  </a:lnTo>
                  <a:lnTo>
                    <a:pt x="732332" y="2500058"/>
                  </a:lnTo>
                  <a:lnTo>
                    <a:pt x="719455" y="2525649"/>
                  </a:lnTo>
                  <a:lnTo>
                    <a:pt x="815340" y="2525776"/>
                  </a:lnTo>
                  <a:close/>
                </a:path>
                <a:path w="3803650" h="2526029">
                  <a:moveTo>
                    <a:pt x="2336800" y="1190752"/>
                  </a:moveTo>
                  <a:lnTo>
                    <a:pt x="2244979" y="1218057"/>
                  </a:lnTo>
                  <a:lnTo>
                    <a:pt x="2264511" y="1238910"/>
                  </a:lnTo>
                  <a:lnTo>
                    <a:pt x="1000887" y="2424811"/>
                  </a:lnTo>
                  <a:lnTo>
                    <a:pt x="1000633" y="2433828"/>
                  </a:lnTo>
                  <a:lnTo>
                    <a:pt x="1011428" y="2445385"/>
                  </a:lnTo>
                  <a:lnTo>
                    <a:pt x="1020445" y="2445639"/>
                  </a:lnTo>
                  <a:lnTo>
                    <a:pt x="2284044" y="1259751"/>
                  </a:lnTo>
                  <a:lnTo>
                    <a:pt x="2303653" y="1280668"/>
                  </a:lnTo>
                  <a:lnTo>
                    <a:pt x="2324620" y="1223784"/>
                  </a:lnTo>
                  <a:lnTo>
                    <a:pt x="2336800" y="1190752"/>
                  </a:lnTo>
                  <a:close/>
                </a:path>
                <a:path w="3803650" h="2526029">
                  <a:moveTo>
                    <a:pt x="2593594" y="85471"/>
                  </a:moveTo>
                  <a:lnTo>
                    <a:pt x="2579154" y="57150"/>
                  </a:lnTo>
                  <a:lnTo>
                    <a:pt x="2550033" y="0"/>
                  </a:lnTo>
                  <a:lnTo>
                    <a:pt x="2536418" y="27813"/>
                  </a:lnTo>
                  <a:lnTo>
                    <a:pt x="2536418" y="63512"/>
                  </a:lnTo>
                  <a:lnTo>
                    <a:pt x="2536304" y="71374"/>
                  </a:lnTo>
                  <a:lnTo>
                    <a:pt x="2536190" y="63754"/>
                  </a:lnTo>
                  <a:lnTo>
                    <a:pt x="2536418" y="63512"/>
                  </a:lnTo>
                  <a:lnTo>
                    <a:pt x="2536418" y="27813"/>
                  </a:lnTo>
                  <a:lnTo>
                    <a:pt x="2507869" y="86106"/>
                  </a:lnTo>
                  <a:lnTo>
                    <a:pt x="2536431" y="85902"/>
                  </a:lnTo>
                  <a:lnTo>
                    <a:pt x="2539987" y="499872"/>
                  </a:lnTo>
                  <a:lnTo>
                    <a:pt x="2540000" y="508000"/>
                  </a:lnTo>
                  <a:lnTo>
                    <a:pt x="2546477" y="514350"/>
                  </a:lnTo>
                  <a:lnTo>
                    <a:pt x="2554351" y="514223"/>
                  </a:lnTo>
                  <a:lnTo>
                    <a:pt x="2562225" y="514223"/>
                  </a:lnTo>
                  <a:lnTo>
                    <a:pt x="2568575" y="507746"/>
                  </a:lnTo>
                  <a:lnTo>
                    <a:pt x="2568575" y="499872"/>
                  </a:lnTo>
                  <a:lnTo>
                    <a:pt x="2565006" y="85686"/>
                  </a:lnTo>
                  <a:lnTo>
                    <a:pt x="2593594" y="85471"/>
                  </a:lnTo>
                  <a:close/>
                </a:path>
                <a:path w="3803650" h="2526029">
                  <a:moveTo>
                    <a:pt x="2891536" y="415417"/>
                  </a:moveTo>
                  <a:lnTo>
                    <a:pt x="2862948" y="415721"/>
                  </a:lnTo>
                  <a:lnTo>
                    <a:pt x="2859532" y="57404"/>
                  </a:lnTo>
                  <a:lnTo>
                    <a:pt x="2859405" y="49149"/>
                  </a:lnTo>
                  <a:lnTo>
                    <a:pt x="2853055" y="42799"/>
                  </a:lnTo>
                  <a:lnTo>
                    <a:pt x="2837180" y="43053"/>
                  </a:lnTo>
                  <a:lnTo>
                    <a:pt x="2831084" y="49149"/>
                  </a:lnTo>
                  <a:lnTo>
                    <a:pt x="2830957" y="57404"/>
                  </a:lnTo>
                  <a:lnTo>
                    <a:pt x="2834373" y="416013"/>
                  </a:lnTo>
                  <a:lnTo>
                    <a:pt x="2805811" y="416306"/>
                  </a:lnTo>
                  <a:lnTo>
                    <a:pt x="2849499" y="501650"/>
                  </a:lnTo>
                  <a:lnTo>
                    <a:pt x="2877350" y="444500"/>
                  </a:lnTo>
                  <a:lnTo>
                    <a:pt x="2891536" y="415417"/>
                  </a:lnTo>
                  <a:close/>
                </a:path>
                <a:path w="3803650" h="2526029">
                  <a:moveTo>
                    <a:pt x="3803142" y="1019302"/>
                  </a:moveTo>
                  <a:lnTo>
                    <a:pt x="3728212" y="959358"/>
                  </a:lnTo>
                  <a:lnTo>
                    <a:pt x="3722230" y="987336"/>
                  </a:lnTo>
                  <a:lnTo>
                    <a:pt x="3229229" y="881507"/>
                  </a:lnTo>
                  <a:lnTo>
                    <a:pt x="3221482" y="879729"/>
                  </a:lnTo>
                  <a:lnTo>
                    <a:pt x="3213989" y="884682"/>
                  </a:lnTo>
                  <a:lnTo>
                    <a:pt x="3212211" y="892429"/>
                  </a:lnTo>
                  <a:lnTo>
                    <a:pt x="3210560" y="900176"/>
                  </a:lnTo>
                  <a:lnTo>
                    <a:pt x="3215513" y="907669"/>
                  </a:lnTo>
                  <a:lnTo>
                    <a:pt x="3716261" y="1015288"/>
                  </a:lnTo>
                  <a:lnTo>
                    <a:pt x="3710305" y="1043178"/>
                  </a:lnTo>
                  <a:lnTo>
                    <a:pt x="3800665" y="1019937"/>
                  </a:lnTo>
                  <a:lnTo>
                    <a:pt x="3803142" y="1019302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440443" y="3364802"/>
            <a:ext cx="3168015" cy="27768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graph</a:t>
            </a:r>
            <a:r>
              <a:rPr sz="2000" i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starting </a:t>
            </a:r>
            <a:r>
              <a:rPr sz="2000" i="1" dirty="0">
                <a:latin typeface="Calibri"/>
                <a:cs typeface="Calibri"/>
              </a:rPr>
              <a:t>point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select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neighbor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random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move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this </a:t>
            </a:r>
            <a:r>
              <a:rPr sz="2000" dirty="0">
                <a:latin typeface="Calibri"/>
                <a:cs typeface="Calibri"/>
              </a:rPr>
              <a:t>neighbor;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select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neighbor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point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at </a:t>
            </a:r>
            <a:r>
              <a:rPr sz="2000" dirty="0">
                <a:latin typeface="Calibri"/>
                <a:cs typeface="Calibri"/>
              </a:rPr>
              <a:t>random,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move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 marL="12700" marR="307975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0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(random)</a:t>
            </a:r>
            <a:r>
              <a:rPr sz="20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sequence</a:t>
            </a:r>
            <a:r>
              <a:rPr sz="20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points</a:t>
            </a:r>
            <a:r>
              <a:rPr sz="20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visited</a:t>
            </a:r>
            <a:r>
              <a:rPr sz="20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20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way</a:t>
            </a:r>
            <a:r>
              <a:rPr sz="2000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random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walk</a:t>
            </a:r>
            <a:r>
              <a:rPr sz="20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000" b="1" spc="-1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0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graph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41644" y="3808349"/>
            <a:ext cx="7150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79943" y="3697224"/>
            <a:ext cx="7143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868437" y="2011299"/>
            <a:ext cx="7162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91829" y="2011299"/>
            <a:ext cx="7162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32392" y="2469134"/>
            <a:ext cx="7150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Step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486FAF-DF9B-8A85-56E0-F12BF7C13F4C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Random Walk</a:t>
            </a:r>
            <a:endParaRPr lang="en-HK" sz="4000"/>
          </a:p>
        </p:txBody>
      </p:sp>
      <p:sp>
        <p:nvSpPr>
          <p:cNvPr id="61" name="object 7">
            <a:extLst>
              <a:ext uri="{FF2B5EF4-FFF2-40B4-BE49-F238E27FC236}">
                <a16:creationId xmlns:a16="http://schemas.microsoft.com/office/drawing/2014/main" id="{92D9F3D7-18E7-691B-6788-F568ABC9CBD7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21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82471" y="3063940"/>
            <a:ext cx="4694555" cy="13521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065" marR="5080" indent="6985" algn="ctr">
              <a:lnSpc>
                <a:spcPct val="98400"/>
              </a:lnSpc>
              <a:spcBef>
                <a:spcPts val="195"/>
              </a:spcBef>
            </a:pPr>
            <a:r>
              <a:rPr sz="2800" spc="-80" dirty="0">
                <a:latin typeface="Tahoma"/>
                <a:cs typeface="Tahoma"/>
              </a:rPr>
              <a:t>probability</a:t>
            </a:r>
            <a:r>
              <a:rPr sz="2800" spc="-200" dirty="0">
                <a:latin typeface="Tahoma"/>
                <a:cs typeface="Tahoma"/>
              </a:rPr>
              <a:t> </a:t>
            </a:r>
            <a:r>
              <a:rPr sz="2800" spc="-110" dirty="0">
                <a:latin typeface="Tahoma"/>
                <a:cs typeface="Tahoma"/>
              </a:rPr>
              <a:t>that</a:t>
            </a:r>
            <a:r>
              <a:rPr sz="2800" spc="-225" dirty="0">
                <a:latin typeface="Tahoma"/>
                <a:cs typeface="Tahoma"/>
              </a:rPr>
              <a:t> </a:t>
            </a:r>
            <a:r>
              <a:rPr sz="3200" i="1" spc="-50" dirty="0">
                <a:latin typeface="Cambria Math"/>
                <a:cs typeface="Cambria Math"/>
              </a:rPr>
              <a:t>u </a:t>
            </a:r>
            <a:r>
              <a:rPr sz="2800" dirty="0">
                <a:latin typeface="Tahoma"/>
                <a:cs typeface="Tahoma"/>
              </a:rPr>
              <a:t>and</a:t>
            </a:r>
            <a:r>
              <a:rPr sz="2800" spc="-325" dirty="0">
                <a:latin typeface="Tahoma"/>
                <a:cs typeface="Tahoma"/>
              </a:rPr>
              <a:t> </a:t>
            </a:r>
            <a:r>
              <a:rPr sz="3200" i="1">
                <a:latin typeface="Cambria Math"/>
                <a:cs typeface="Cambria Math"/>
              </a:rPr>
              <a:t>v</a:t>
            </a:r>
            <a:r>
              <a:rPr sz="3200" i="1" spc="100">
                <a:latin typeface="Cambria Math"/>
                <a:cs typeface="Cambria Math"/>
              </a:rPr>
              <a:t> </a:t>
            </a:r>
            <a:br>
              <a:rPr lang="en-US" sz="3200" i="1" spc="100">
                <a:latin typeface="Cambria Math"/>
                <a:cs typeface="Cambria Math"/>
              </a:rPr>
            </a:br>
            <a:r>
              <a:rPr sz="2800" b="1" spc="50">
                <a:latin typeface="Tahoma"/>
                <a:cs typeface="Tahoma"/>
              </a:rPr>
              <a:t>co-</a:t>
            </a:r>
            <a:r>
              <a:rPr sz="2800" b="1" spc="65">
                <a:latin typeface="Tahoma"/>
                <a:cs typeface="Tahoma"/>
              </a:rPr>
              <a:t>occur</a:t>
            </a:r>
            <a:r>
              <a:rPr sz="2800" b="1" spc="-445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on</a:t>
            </a:r>
            <a:r>
              <a:rPr sz="2800" spc="-300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a </a:t>
            </a:r>
            <a:r>
              <a:rPr sz="2800" spc="-60" dirty="0">
                <a:latin typeface="Tahoma"/>
                <a:cs typeface="Tahoma"/>
              </a:rPr>
              <a:t>random</a:t>
            </a:r>
            <a:r>
              <a:rPr sz="2800" spc="-295" dirty="0">
                <a:latin typeface="Tahoma"/>
                <a:cs typeface="Tahoma"/>
              </a:rPr>
              <a:t> </a:t>
            </a:r>
            <a:r>
              <a:rPr sz="2800" spc="-70" dirty="0">
                <a:latin typeface="Tahoma"/>
                <a:cs typeface="Tahoma"/>
              </a:rPr>
              <a:t>walk</a:t>
            </a:r>
            <a:r>
              <a:rPr sz="2800" spc="-21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over </a:t>
            </a:r>
            <a:r>
              <a:rPr sz="2800" spc="-75" dirty="0">
                <a:latin typeface="Tahoma"/>
                <a:cs typeface="Tahoma"/>
              </a:rPr>
              <a:t>the</a:t>
            </a:r>
            <a:r>
              <a:rPr sz="2800" spc="-275" dirty="0">
                <a:latin typeface="Tahoma"/>
                <a:cs typeface="Tahoma"/>
              </a:rPr>
              <a:t> </a:t>
            </a:r>
            <a:r>
              <a:rPr sz="2800" spc="-20" dirty="0">
                <a:latin typeface="Tahoma"/>
                <a:cs typeface="Tahoma"/>
              </a:rPr>
              <a:t>graph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4036" y="3555238"/>
            <a:ext cx="316865" cy="369570"/>
          </a:xfrm>
          <a:custGeom>
            <a:avLst/>
            <a:gdLst/>
            <a:ahLst/>
            <a:cxnLst/>
            <a:rect l="l" t="t" r="r" b="b"/>
            <a:pathLst>
              <a:path w="316865" h="369570">
                <a:moveTo>
                  <a:pt x="315899" y="0"/>
                </a:moveTo>
                <a:lnTo>
                  <a:pt x="2603" y="0"/>
                </a:lnTo>
                <a:lnTo>
                  <a:pt x="2603" y="113156"/>
                </a:lnTo>
                <a:lnTo>
                  <a:pt x="48006" y="113156"/>
                </a:lnTo>
                <a:lnTo>
                  <a:pt x="53594" y="97607"/>
                </a:lnTo>
                <a:lnTo>
                  <a:pt x="58832" y="84486"/>
                </a:lnTo>
                <a:lnTo>
                  <a:pt x="82519" y="48940"/>
                </a:lnTo>
                <a:lnTo>
                  <a:pt x="116509" y="39497"/>
                </a:lnTo>
                <a:lnTo>
                  <a:pt x="190550" y="39497"/>
                </a:lnTo>
                <a:lnTo>
                  <a:pt x="0" y="344550"/>
                </a:lnTo>
                <a:lnTo>
                  <a:pt x="0" y="369188"/>
                </a:lnTo>
                <a:lnTo>
                  <a:pt x="316280" y="369188"/>
                </a:lnTo>
                <a:lnTo>
                  <a:pt x="316280" y="249300"/>
                </a:lnTo>
                <a:lnTo>
                  <a:pt x="270814" y="249300"/>
                </a:lnTo>
                <a:lnTo>
                  <a:pt x="266812" y="264064"/>
                </a:lnTo>
                <a:lnTo>
                  <a:pt x="262607" y="277113"/>
                </a:lnTo>
                <a:lnTo>
                  <a:pt x="243509" y="312943"/>
                </a:lnTo>
                <a:lnTo>
                  <a:pt x="203885" y="329692"/>
                </a:lnTo>
                <a:lnTo>
                  <a:pt x="125399" y="329692"/>
                </a:lnTo>
                <a:lnTo>
                  <a:pt x="315899" y="24637"/>
                </a:lnTo>
                <a:lnTo>
                  <a:pt x="3158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4894" y="3801364"/>
            <a:ext cx="337820" cy="280670"/>
          </a:xfrm>
          <a:custGeom>
            <a:avLst/>
            <a:gdLst/>
            <a:ahLst/>
            <a:cxnLst/>
            <a:rect l="l" t="t" r="r" b="b"/>
            <a:pathLst>
              <a:path w="337819" h="280670">
                <a:moveTo>
                  <a:pt x="89535" y="0"/>
                </a:moveTo>
                <a:lnTo>
                  <a:pt x="81787" y="0"/>
                </a:lnTo>
                <a:lnTo>
                  <a:pt x="74675" y="888"/>
                </a:lnTo>
                <a:lnTo>
                  <a:pt x="37179" y="18494"/>
                </a:lnTo>
                <a:lnTo>
                  <a:pt x="0" y="52069"/>
                </a:lnTo>
                <a:lnTo>
                  <a:pt x="18287" y="69596"/>
                </a:lnTo>
                <a:lnTo>
                  <a:pt x="23749" y="64008"/>
                </a:lnTo>
                <a:lnTo>
                  <a:pt x="37211" y="50927"/>
                </a:lnTo>
                <a:lnTo>
                  <a:pt x="61849" y="36703"/>
                </a:lnTo>
                <a:lnTo>
                  <a:pt x="65278" y="36703"/>
                </a:lnTo>
                <a:lnTo>
                  <a:pt x="72352" y="37921"/>
                </a:lnTo>
                <a:lnTo>
                  <a:pt x="77390" y="41592"/>
                </a:lnTo>
                <a:lnTo>
                  <a:pt x="80404" y="47740"/>
                </a:lnTo>
                <a:lnTo>
                  <a:pt x="81406" y="56387"/>
                </a:lnTo>
                <a:lnTo>
                  <a:pt x="81406" y="61213"/>
                </a:lnTo>
                <a:lnTo>
                  <a:pt x="80644" y="67944"/>
                </a:lnTo>
                <a:lnTo>
                  <a:pt x="76025" y="90551"/>
                </a:lnTo>
                <a:lnTo>
                  <a:pt x="54556" y="180403"/>
                </a:lnTo>
                <a:lnTo>
                  <a:pt x="48259" y="210185"/>
                </a:lnTo>
                <a:lnTo>
                  <a:pt x="47497" y="216916"/>
                </a:lnTo>
                <a:lnTo>
                  <a:pt x="47497" y="221742"/>
                </a:lnTo>
                <a:lnTo>
                  <a:pt x="61849" y="265175"/>
                </a:lnTo>
                <a:lnTo>
                  <a:pt x="104901" y="280288"/>
                </a:lnTo>
                <a:lnTo>
                  <a:pt x="118401" y="279173"/>
                </a:lnTo>
                <a:lnTo>
                  <a:pt x="157353" y="262636"/>
                </a:lnTo>
                <a:lnTo>
                  <a:pt x="196054" y="226149"/>
                </a:lnTo>
                <a:lnTo>
                  <a:pt x="209295" y="209550"/>
                </a:lnTo>
                <a:lnTo>
                  <a:pt x="212598" y="210693"/>
                </a:lnTo>
                <a:lnTo>
                  <a:pt x="211074" y="214249"/>
                </a:lnTo>
                <a:lnTo>
                  <a:pt x="210185" y="217931"/>
                </a:lnTo>
                <a:lnTo>
                  <a:pt x="209042" y="225679"/>
                </a:lnTo>
                <a:lnTo>
                  <a:pt x="208787" y="233299"/>
                </a:lnTo>
                <a:lnTo>
                  <a:pt x="209476" y="243659"/>
                </a:lnTo>
                <a:lnTo>
                  <a:pt x="232743" y="277145"/>
                </a:lnTo>
                <a:lnTo>
                  <a:pt x="250062" y="280288"/>
                </a:lnTo>
                <a:lnTo>
                  <a:pt x="257301" y="280288"/>
                </a:lnTo>
                <a:lnTo>
                  <a:pt x="296533" y="264846"/>
                </a:lnTo>
                <a:lnTo>
                  <a:pt x="337693" y="228473"/>
                </a:lnTo>
                <a:lnTo>
                  <a:pt x="319150" y="210693"/>
                </a:lnTo>
                <a:lnTo>
                  <a:pt x="308863" y="221615"/>
                </a:lnTo>
                <a:lnTo>
                  <a:pt x="300228" y="230124"/>
                </a:lnTo>
                <a:lnTo>
                  <a:pt x="275589" y="244094"/>
                </a:lnTo>
                <a:lnTo>
                  <a:pt x="266573" y="244094"/>
                </a:lnTo>
                <a:lnTo>
                  <a:pt x="262508" y="242569"/>
                </a:lnTo>
                <a:lnTo>
                  <a:pt x="257556" y="236474"/>
                </a:lnTo>
                <a:lnTo>
                  <a:pt x="256286" y="231521"/>
                </a:lnTo>
                <a:lnTo>
                  <a:pt x="256286" y="219710"/>
                </a:lnTo>
                <a:lnTo>
                  <a:pt x="256667" y="213487"/>
                </a:lnTo>
                <a:lnTo>
                  <a:pt x="258444" y="199136"/>
                </a:lnTo>
                <a:lnTo>
                  <a:pt x="259969" y="191008"/>
                </a:lnTo>
                <a:lnTo>
                  <a:pt x="303783" y="5587"/>
                </a:lnTo>
                <a:lnTo>
                  <a:pt x="250570" y="5587"/>
                </a:lnTo>
                <a:lnTo>
                  <a:pt x="220853" y="140843"/>
                </a:lnTo>
                <a:lnTo>
                  <a:pt x="205612" y="177292"/>
                </a:lnTo>
                <a:lnTo>
                  <a:pt x="182118" y="210819"/>
                </a:lnTo>
                <a:lnTo>
                  <a:pt x="147310" y="239351"/>
                </a:lnTo>
                <a:lnTo>
                  <a:pt x="127254" y="244602"/>
                </a:lnTo>
                <a:lnTo>
                  <a:pt x="117982" y="244602"/>
                </a:lnTo>
                <a:lnTo>
                  <a:pt x="111125" y="241935"/>
                </a:lnTo>
                <a:lnTo>
                  <a:pt x="102743" y="231394"/>
                </a:lnTo>
                <a:lnTo>
                  <a:pt x="100583" y="223393"/>
                </a:lnTo>
                <a:lnTo>
                  <a:pt x="100583" y="212598"/>
                </a:lnTo>
                <a:lnTo>
                  <a:pt x="106553" y="171831"/>
                </a:lnTo>
                <a:lnTo>
                  <a:pt x="127079" y="89884"/>
                </a:lnTo>
                <a:lnTo>
                  <a:pt x="128736" y="81950"/>
                </a:lnTo>
                <a:lnTo>
                  <a:pt x="130048" y="74422"/>
                </a:lnTo>
                <a:lnTo>
                  <a:pt x="130974" y="67329"/>
                </a:lnTo>
                <a:lnTo>
                  <a:pt x="132066" y="54098"/>
                </a:lnTo>
                <a:lnTo>
                  <a:pt x="132206" y="48006"/>
                </a:lnTo>
                <a:lnTo>
                  <a:pt x="131470" y="37619"/>
                </a:lnTo>
                <a:lnTo>
                  <a:pt x="106981" y="3254"/>
                </a:lnTo>
                <a:lnTo>
                  <a:pt x="98752" y="811"/>
                </a:lnTo>
                <a:lnTo>
                  <a:pt x="89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2613" y="3279902"/>
            <a:ext cx="320675" cy="368300"/>
          </a:xfrm>
          <a:custGeom>
            <a:avLst/>
            <a:gdLst/>
            <a:ahLst/>
            <a:cxnLst/>
            <a:rect l="l" t="t" r="r" b="b"/>
            <a:pathLst>
              <a:path w="320675" h="368300">
                <a:moveTo>
                  <a:pt x="320420" y="0"/>
                </a:moveTo>
                <a:lnTo>
                  <a:pt x="0" y="0"/>
                </a:lnTo>
                <a:lnTo>
                  <a:pt x="0" y="99568"/>
                </a:lnTo>
                <a:lnTo>
                  <a:pt x="30987" y="99568"/>
                </a:lnTo>
                <a:lnTo>
                  <a:pt x="33756" y="88165"/>
                </a:lnTo>
                <a:lnTo>
                  <a:pt x="36560" y="78168"/>
                </a:lnTo>
                <a:lnTo>
                  <a:pt x="54991" y="43180"/>
                </a:lnTo>
                <a:lnTo>
                  <a:pt x="89535" y="29972"/>
                </a:lnTo>
                <a:lnTo>
                  <a:pt x="131063" y="29972"/>
                </a:lnTo>
                <a:lnTo>
                  <a:pt x="131063" y="298958"/>
                </a:lnTo>
                <a:lnTo>
                  <a:pt x="130921" y="306816"/>
                </a:lnTo>
                <a:lnTo>
                  <a:pt x="118491" y="343154"/>
                </a:lnTo>
                <a:lnTo>
                  <a:pt x="91439" y="351028"/>
                </a:lnTo>
                <a:lnTo>
                  <a:pt x="91439" y="368300"/>
                </a:lnTo>
                <a:lnTo>
                  <a:pt x="228981" y="368300"/>
                </a:lnTo>
                <a:lnTo>
                  <a:pt x="228981" y="351028"/>
                </a:lnTo>
                <a:lnTo>
                  <a:pt x="219710" y="348996"/>
                </a:lnTo>
                <a:lnTo>
                  <a:pt x="212344" y="346837"/>
                </a:lnTo>
                <a:lnTo>
                  <a:pt x="189737" y="315340"/>
                </a:lnTo>
                <a:lnTo>
                  <a:pt x="189103" y="29972"/>
                </a:lnTo>
                <a:lnTo>
                  <a:pt x="225806" y="29972"/>
                </a:lnTo>
                <a:lnTo>
                  <a:pt x="271525" y="49275"/>
                </a:lnTo>
                <a:lnTo>
                  <a:pt x="289941" y="99568"/>
                </a:lnTo>
                <a:lnTo>
                  <a:pt x="320420" y="99568"/>
                </a:lnTo>
                <a:lnTo>
                  <a:pt x="3204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04186" y="3555238"/>
            <a:ext cx="316230" cy="369570"/>
          </a:xfrm>
          <a:custGeom>
            <a:avLst/>
            <a:gdLst/>
            <a:ahLst/>
            <a:cxnLst/>
            <a:rect l="l" t="t" r="r" b="b"/>
            <a:pathLst>
              <a:path w="316230" h="369570">
                <a:moveTo>
                  <a:pt x="315849" y="0"/>
                </a:moveTo>
                <a:lnTo>
                  <a:pt x="2539" y="0"/>
                </a:lnTo>
                <a:lnTo>
                  <a:pt x="2539" y="113156"/>
                </a:lnTo>
                <a:lnTo>
                  <a:pt x="48006" y="113156"/>
                </a:lnTo>
                <a:lnTo>
                  <a:pt x="53554" y="97607"/>
                </a:lnTo>
                <a:lnTo>
                  <a:pt x="58769" y="84486"/>
                </a:lnTo>
                <a:lnTo>
                  <a:pt x="82468" y="48940"/>
                </a:lnTo>
                <a:lnTo>
                  <a:pt x="116458" y="39497"/>
                </a:lnTo>
                <a:lnTo>
                  <a:pt x="190500" y="39497"/>
                </a:lnTo>
                <a:lnTo>
                  <a:pt x="0" y="344550"/>
                </a:lnTo>
                <a:lnTo>
                  <a:pt x="0" y="369188"/>
                </a:lnTo>
                <a:lnTo>
                  <a:pt x="316230" y="369188"/>
                </a:lnTo>
                <a:lnTo>
                  <a:pt x="316230" y="249300"/>
                </a:lnTo>
                <a:lnTo>
                  <a:pt x="270763" y="249300"/>
                </a:lnTo>
                <a:lnTo>
                  <a:pt x="266761" y="264064"/>
                </a:lnTo>
                <a:lnTo>
                  <a:pt x="262556" y="277113"/>
                </a:lnTo>
                <a:lnTo>
                  <a:pt x="243459" y="312943"/>
                </a:lnTo>
                <a:lnTo>
                  <a:pt x="203835" y="329692"/>
                </a:lnTo>
                <a:lnTo>
                  <a:pt x="125349" y="329692"/>
                </a:lnTo>
                <a:lnTo>
                  <a:pt x="315849" y="24637"/>
                </a:lnTo>
                <a:lnTo>
                  <a:pt x="3158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68550" y="3801364"/>
            <a:ext cx="285115" cy="280035"/>
          </a:xfrm>
          <a:custGeom>
            <a:avLst/>
            <a:gdLst/>
            <a:ahLst/>
            <a:cxnLst/>
            <a:rect l="l" t="t" r="r" b="b"/>
            <a:pathLst>
              <a:path w="285114" h="280035">
                <a:moveTo>
                  <a:pt x="244601" y="0"/>
                </a:moveTo>
                <a:lnTo>
                  <a:pt x="237744" y="0"/>
                </a:lnTo>
                <a:lnTo>
                  <a:pt x="230758" y="1397"/>
                </a:lnTo>
                <a:lnTo>
                  <a:pt x="196469" y="20700"/>
                </a:lnTo>
                <a:lnTo>
                  <a:pt x="168782" y="52831"/>
                </a:lnTo>
                <a:lnTo>
                  <a:pt x="184657" y="68834"/>
                </a:lnTo>
                <a:lnTo>
                  <a:pt x="189922" y="62497"/>
                </a:lnTo>
                <a:lnTo>
                  <a:pt x="195056" y="56816"/>
                </a:lnTo>
                <a:lnTo>
                  <a:pt x="200070" y="51778"/>
                </a:lnTo>
                <a:lnTo>
                  <a:pt x="211455" y="41783"/>
                </a:lnTo>
                <a:lnTo>
                  <a:pt x="217550" y="39116"/>
                </a:lnTo>
                <a:lnTo>
                  <a:pt x="228726" y="39116"/>
                </a:lnTo>
                <a:lnTo>
                  <a:pt x="232918" y="41021"/>
                </a:lnTo>
                <a:lnTo>
                  <a:pt x="239268" y="48513"/>
                </a:lnTo>
                <a:lnTo>
                  <a:pt x="240792" y="54610"/>
                </a:lnTo>
                <a:lnTo>
                  <a:pt x="240792" y="63118"/>
                </a:lnTo>
                <a:lnTo>
                  <a:pt x="233425" y="105918"/>
                </a:lnTo>
                <a:lnTo>
                  <a:pt x="214122" y="146304"/>
                </a:lnTo>
                <a:lnTo>
                  <a:pt x="187325" y="182118"/>
                </a:lnTo>
                <a:lnTo>
                  <a:pt x="157352" y="210566"/>
                </a:lnTo>
                <a:lnTo>
                  <a:pt x="119887" y="233934"/>
                </a:lnTo>
                <a:lnTo>
                  <a:pt x="112522" y="236347"/>
                </a:lnTo>
                <a:lnTo>
                  <a:pt x="105918" y="236347"/>
                </a:lnTo>
                <a:lnTo>
                  <a:pt x="104901" y="234187"/>
                </a:lnTo>
                <a:lnTo>
                  <a:pt x="103124" y="225552"/>
                </a:lnTo>
                <a:lnTo>
                  <a:pt x="102743" y="219963"/>
                </a:lnTo>
                <a:lnTo>
                  <a:pt x="102743" y="206248"/>
                </a:lnTo>
                <a:lnTo>
                  <a:pt x="103250" y="198374"/>
                </a:lnTo>
                <a:lnTo>
                  <a:pt x="107215" y="168800"/>
                </a:lnTo>
                <a:lnTo>
                  <a:pt x="125349" y="64135"/>
                </a:lnTo>
                <a:lnTo>
                  <a:pt x="126492" y="53848"/>
                </a:lnTo>
                <a:lnTo>
                  <a:pt x="126492" y="44704"/>
                </a:lnTo>
                <a:lnTo>
                  <a:pt x="125983" y="38862"/>
                </a:lnTo>
                <a:lnTo>
                  <a:pt x="103250" y="1524"/>
                </a:lnTo>
                <a:lnTo>
                  <a:pt x="96900" y="0"/>
                </a:lnTo>
                <a:lnTo>
                  <a:pt x="89281" y="0"/>
                </a:lnTo>
                <a:lnTo>
                  <a:pt x="52022" y="9921"/>
                </a:lnTo>
                <a:lnTo>
                  <a:pt x="13948" y="38723"/>
                </a:lnTo>
                <a:lnTo>
                  <a:pt x="0" y="52831"/>
                </a:lnTo>
                <a:lnTo>
                  <a:pt x="14731" y="70993"/>
                </a:lnTo>
                <a:lnTo>
                  <a:pt x="29591" y="57531"/>
                </a:lnTo>
                <a:lnTo>
                  <a:pt x="41782" y="48133"/>
                </a:lnTo>
                <a:lnTo>
                  <a:pt x="45974" y="45719"/>
                </a:lnTo>
                <a:lnTo>
                  <a:pt x="53975" y="41656"/>
                </a:lnTo>
                <a:lnTo>
                  <a:pt x="57785" y="40767"/>
                </a:lnTo>
                <a:lnTo>
                  <a:pt x="64897" y="40767"/>
                </a:lnTo>
                <a:lnTo>
                  <a:pt x="67563" y="41910"/>
                </a:lnTo>
                <a:lnTo>
                  <a:pt x="71247" y="46736"/>
                </a:lnTo>
                <a:lnTo>
                  <a:pt x="72008" y="51308"/>
                </a:lnTo>
                <a:lnTo>
                  <a:pt x="71755" y="58038"/>
                </a:lnTo>
                <a:lnTo>
                  <a:pt x="70852" y="69540"/>
                </a:lnTo>
                <a:lnTo>
                  <a:pt x="68151" y="90138"/>
                </a:lnTo>
                <a:lnTo>
                  <a:pt x="63664" y="119832"/>
                </a:lnTo>
                <a:lnTo>
                  <a:pt x="54705" y="176323"/>
                </a:lnTo>
                <a:lnTo>
                  <a:pt x="51744" y="202551"/>
                </a:lnTo>
                <a:lnTo>
                  <a:pt x="50792" y="218985"/>
                </a:lnTo>
                <a:lnTo>
                  <a:pt x="50673" y="234569"/>
                </a:lnTo>
                <a:lnTo>
                  <a:pt x="51054" y="241681"/>
                </a:lnTo>
                <a:lnTo>
                  <a:pt x="71119" y="278638"/>
                </a:lnTo>
                <a:lnTo>
                  <a:pt x="76581" y="280035"/>
                </a:lnTo>
                <a:lnTo>
                  <a:pt x="83057" y="280035"/>
                </a:lnTo>
                <a:lnTo>
                  <a:pt x="128351" y="268940"/>
                </a:lnTo>
                <a:lnTo>
                  <a:pt x="163958" y="247207"/>
                </a:lnTo>
                <a:lnTo>
                  <a:pt x="197229" y="216785"/>
                </a:lnTo>
                <a:lnTo>
                  <a:pt x="226964" y="180955"/>
                </a:lnTo>
                <a:lnTo>
                  <a:pt x="251966" y="142531"/>
                </a:lnTo>
                <a:lnTo>
                  <a:pt x="270819" y="104903"/>
                </a:lnTo>
                <a:lnTo>
                  <a:pt x="283638" y="62928"/>
                </a:lnTo>
                <a:lnTo>
                  <a:pt x="284861" y="49022"/>
                </a:lnTo>
                <a:lnTo>
                  <a:pt x="284265" y="38427"/>
                </a:lnTo>
                <a:lnTo>
                  <a:pt x="262969" y="3333"/>
                </a:lnTo>
                <a:lnTo>
                  <a:pt x="254529" y="833"/>
                </a:lnTo>
                <a:lnTo>
                  <a:pt x="244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81960" y="3569080"/>
            <a:ext cx="450215" cy="277495"/>
          </a:xfrm>
          <a:custGeom>
            <a:avLst/>
            <a:gdLst/>
            <a:ahLst/>
            <a:cxnLst/>
            <a:rect l="l" t="t" r="r" b="b"/>
            <a:pathLst>
              <a:path w="450214" h="277495">
                <a:moveTo>
                  <a:pt x="252193" y="199390"/>
                </a:moveTo>
                <a:lnTo>
                  <a:pt x="112775" y="199390"/>
                </a:lnTo>
                <a:lnTo>
                  <a:pt x="130702" y="201840"/>
                </a:lnTo>
                <a:lnTo>
                  <a:pt x="152272" y="209184"/>
                </a:lnTo>
                <a:lnTo>
                  <a:pt x="177462" y="221410"/>
                </a:lnTo>
                <a:lnTo>
                  <a:pt x="206247" y="238506"/>
                </a:lnTo>
                <a:lnTo>
                  <a:pt x="236041" y="255581"/>
                </a:lnTo>
                <a:lnTo>
                  <a:pt x="264096" y="267763"/>
                </a:lnTo>
                <a:lnTo>
                  <a:pt x="290437" y="275064"/>
                </a:lnTo>
                <a:lnTo>
                  <a:pt x="315087" y="277495"/>
                </a:lnTo>
                <a:lnTo>
                  <a:pt x="338921" y="275397"/>
                </a:lnTo>
                <a:lnTo>
                  <a:pt x="380970" y="258581"/>
                </a:lnTo>
                <a:lnTo>
                  <a:pt x="415329" y="227026"/>
                </a:lnTo>
                <a:lnTo>
                  <a:pt x="416338" y="225806"/>
                </a:lnTo>
                <a:lnTo>
                  <a:pt x="324485" y="225806"/>
                </a:lnTo>
                <a:lnTo>
                  <a:pt x="306605" y="223355"/>
                </a:lnTo>
                <a:lnTo>
                  <a:pt x="284988" y="216011"/>
                </a:lnTo>
                <a:lnTo>
                  <a:pt x="259655" y="203785"/>
                </a:lnTo>
                <a:lnTo>
                  <a:pt x="252193" y="199390"/>
                </a:lnTo>
                <a:close/>
              </a:path>
              <a:path w="450214" h="277495">
                <a:moveTo>
                  <a:pt x="124206" y="147701"/>
                </a:moveTo>
                <a:lnTo>
                  <a:pt x="84327" y="154971"/>
                </a:lnTo>
                <a:lnTo>
                  <a:pt x="50164" y="176911"/>
                </a:lnTo>
                <a:lnTo>
                  <a:pt x="21986" y="209756"/>
                </a:lnTo>
                <a:lnTo>
                  <a:pt x="0" y="249936"/>
                </a:lnTo>
                <a:lnTo>
                  <a:pt x="28956" y="266319"/>
                </a:lnTo>
                <a:lnTo>
                  <a:pt x="37076" y="250932"/>
                </a:lnTo>
                <a:lnTo>
                  <a:pt x="45815" y="237521"/>
                </a:lnTo>
                <a:lnTo>
                  <a:pt x="75771" y="209034"/>
                </a:lnTo>
                <a:lnTo>
                  <a:pt x="112775" y="199390"/>
                </a:lnTo>
                <a:lnTo>
                  <a:pt x="252193" y="199390"/>
                </a:lnTo>
                <a:lnTo>
                  <a:pt x="230631" y="186690"/>
                </a:lnTo>
                <a:lnTo>
                  <a:pt x="200840" y="169614"/>
                </a:lnTo>
                <a:lnTo>
                  <a:pt x="173180" y="157432"/>
                </a:lnTo>
                <a:lnTo>
                  <a:pt x="147639" y="150131"/>
                </a:lnTo>
                <a:lnTo>
                  <a:pt x="124206" y="147701"/>
                </a:lnTo>
                <a:close/>
              </a:path>
              <a:path w="450214" h="277495">
                <a:moveTo>
                  <a:pt x="419988" y="156972"/>
                </a:moveTo>
                <a:lnTo>
                  <a:pt x="387913" y="199513"/>
                </a:lnTo>
                <a:lnTo>
                  <a:pt x="353472" y="221615"/>
                </a:lnTo>
                <a:lnTo>
                  <a:pt x="324485" y="225806"/>
                </a:lnTo>
                <a:lnTo>
                  <a:pt x="416338" y="225806"/>
                </a:lnTo>
                <a:lnTo>
                  <a:pt x="429164" y="210296"/>
                </a:lnTo>
                <a:lnTo>
                  <a:pt x="440666" y="193637"/>
                </a:lnTo>
                <a:lnTo>
                  <a:pt x="449834" y="177038"/>
                </a:lnTo>
                <a:lnTo>
                  <a:pt x="419988" y="156972"/>
                </a:lnTo>
                <a:close/>
              </a:path>
              <a:path w="450214" h="277495">
                <a:moveTo>
                  <a:pt x="252193" y="51689"/>
                </a:moveTo>
                <a:lnTo>
                  <a:pt x="112775" y="51689"/>
                </a:lnTo>
                <a:lnTo>
                  <a:pt x="130702" y="54121"/>
                </a:lnTo>
                <a:lnTo>
                  <a:pt x="152272" y="61436"/>
                </a:lnTo>
                <a:lnTo>
                  <a:pt x="177462" y="73656"/>
                </a:lnTo>
                <a:lnTo>
                  <a:pt x="206247" y="90805"/>
                </a:lnTo>
                <a:lnTo>
                  <a:pt x="236041" y="107880"/>
                </a:lnTo>
                <a:lnTo>
                  <a:pt x="264096" y="120062"/>
                </a:lnTo>
                <a:lnTo>
                  <a:pt x="290437" y="127363"/>
                </a:lnTo>
                <a:lnTo>
                  <a:pt x="315087" y="129794"/>
                </a:lnTo>
                <a:lnTo>
                  <a:pt x="338921" y="127696"/>
                </a:lnTo>
                <a:lnTo>
                  <a:pt x="380970" y="110880"/>
                </a:lnTo>
                <a:lnTo>
                  <a:pt x="415329" y="79325"/>
                </a:lnTo>
                <a:lnTo>
                  <a:pt x="416338" y="78105"/>
                </a:lnTo>
                <a:lnTo>
                  <a:pt x="324485" y="78105"/>
                </a:lnTo>
                <a:lnTo>
                  <a:pt x="306605" y="75654"/>
                </a:lnTo>
                <a:lnTo>
                  <a:pt x="284988" y="68310"/>
                </a:lnTo>
                <a:lnTo>
                  <a:pt x="259655" y="56084"/>
                </a:lnTo>
                <a:lnTo>
                  <a:pt x="252193" y="51689"/>
                </a:lnTo>
                <a:close/>
              </a:path>
              <a:path w="450214" h="277495">
                <a:moveTo>
                  <a:pt x="124206" y="0"/>
                </a:moveTo>
                <a:lnTo>
                  <a:pt x="84327" y="7270"/>
                </a:lnTo>
                <a:lnTo>
                  <a:pt x="50164" y="29210"/>
                </a:lnTo>
                <a:lnTo>
                  <a:pt x="21986" y="62055"/>
                </a:lnTo>
                <a:lnTo>
                  <a:pt x="0" y="102235"/>
                </a:lnTo>
                <a:lnTo>
                  <a:pt x="28956" y="118618"/>
                </a:lnTo>
                <a:lnTo>
                  <a:pt x="37076" y="103231"/>
                </a:lnTo>
                <a:lnTo>
                  <a:pt x="45815" y="89820"/>
                </a:lnTo>
                <a:lnTo>
                  <a:pt x="75771" y="61333"/>
                </a:lnTo>
                <a:lnTo>
                  <a:pt x="112775" y="51689"/>
                </a:lnTo>
                <a:lnTo>
                  <a:pt x="252193" y="51689"/>
                </a:lnTo>
                <a:lnTo>
                  <a:pt x="230631" y="38989"/>
                </a:lnTo>
                <a:lnTo>
                  <a:pt x="200840" y="21913"/>
                </a:lnTo>
                <a:lnTo>
                  <a:pt x="173180" y="9731"/>
                </a:lnTo>
                <a:lnTo>
                  <a:pt x="147639" y="2430"/>
                </a:lnTo>
                <a:lnTo>
                  <a:pt x="124206" y="0"/>
                </a:lnTo>
                <a:close/>
              </a:path>
              <a:path w="450214" h="277495">
                <a:moveTo>
                  <a:pt x="419988" y="9271"/>
                </a:moveTo>
                <a:lnTo>
                  <a:pt x="387913" y="51794"/>
                </a:lnTo>
                <a:lnTo>
                  <a:pt x="353472" y="73914"/>
                </a:lnTo>
                <a:lnTo>
                  <a:pt x="324485" y="78105"/>
                </a:lnTo>
                <a:lnTo>
                  <a:pt x="416338" y="78105"/>
                </a:lnTo>
                <a:lnTo>
                  <a:pt x="429164" y="62595"/>
                </a:lnTo>
                <a:lnTo>
                  <a:pt x="440666" y="45936"/>
                </a:lnTo>
                <a:lnTo>
                  <a:pt x="449834" y="29337"/>
                </a:lnTo>
                <a:lnTo>
                  <a:pt x="419988" y="9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2F280A-8202-735F-4E3A-C3020CA758E6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Random Walk Embeddings</a:t>
            </a:r>
            <a:endParaRPr lang="en-HK" sz="400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EB0ED8A4-2A50-627F-819D-2D84D0043F35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22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601" y="2684251"/>
            <a:ext cx="2946507" cy="172537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3613" y="4733517"/>
            <a:ext cx="2749336" cy="152652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9022" y="1588526"/>
            <a:ext cx="7893684" cy="1463478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622935" marR="5080" indent="-610235">
              <a:lnSpc>
                <a:spcPts val="3829"/>
              </a:lnSpc>
              <a:spcBef>
                <a:spcPts val="245"/>
              </a:spcBef>
              <a:tabLst>
                <a:tab pos="622300" algn="l"/>
              </a:tabLst>
            </a:pPr>
            <a:r>
              <a:rPr sz="2800" b="1" spc="-25" dirty="0">
                <a:solidFill>
                  <a:srgbClr val="EFAC00"/>
                </a:solidFill>
                <a:latin typeface="Calibri"/>
                <a:cs typeface="Calibri"/>
              </a:rPr>
              <a:t>1.</a:t>
            </a:r>
            <a:r>
              <a:rPr sz="2800" b="1" dirty="0">
                <a:solidFill>
                  <a:srgbClr val="EFAC0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Estimate</a:t>
            </a:r>
            <a:r>
              <a:rPr sz="2800" spc="-1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probability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visiting</a:t>
            </a:r>
            <a:r>
              <a:rPr sz="2800" spc="-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𝒗</a:t>
            </a:r>
            <a:r>
              <a:rPr sz="2800" spc="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random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walk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starting</a:t>
            </a:r>
            <a:r>
              <a:rPr sz="2800" spc="-1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𝒖</a:t>
            </a:r>
            <a:r>
              <a:rPr sz="2800" spc="25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libri"/>
                <a:cs typeface="Calibri"/>
              </a:rPr>
              <a:t>using </a:t>
            </a:r>
            <a:r>
              <a:rPr sz="2800" dirty="0">
                <a:latin typeface="Calibri"/>
                <a:cs typeface="Calibri"/>
              </a:rPr>
              <a:t>some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random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walk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strategy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𝑹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744" y="4324019"/>
            <a:ext cx="7127875" cy="87844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22935" marR="5080" indent="-610235">
              <a:lnSpc>
                <a:spcPct val="100000"/>
              </a:lnSpc>
              <a:spcBef>
                <a:spcPts val="130"/>
              </a:spcBef>
              <a:tabLst>
                <a:tab pos="622300" algn="l"/>
              </a:tabLst>
            </a:pPr>
            <a:r>
              <a:rPr sz="2800" b="1" spc="-25" dirty="0">
                <a:solidFill>
                  <a:srgbClr val="EFAC00"/>
                </a:solidFill>
                <a:latin typeface="Calibri"/>
                <a:cs typeface="Calibri"/>
              </a:rPr>
              <a:t>2.</a:t>
            </a:r>
            <a:r>
              <a:rPr sz="2800" dirty="0">
                <a:solidFill>
                  <a:srgbClr val="EFAC0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Optimize</a:t>
            </a:r>
            <a:r>
              <a:rPr sz="2800" spc="-1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embeddings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encode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these random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walk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statistics: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450" y="5850254"/>
            <a:ext cx="6034405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Similarity</a:t>
            </a:r>
            <a:r>
              <a:rPr sz="2000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in</a:t>
            </a:r>
            <a:r>
              <a:rPr sz="2000" spc="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embedding</a:t>
            </a:r>
            <a:r>
              <a:rPr sz="2000" spc="-6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space</a:t>
            </a:r>
            <a:r>
              <a:rPr sz="2000" spc="-6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(Here: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dot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product=</a:t>
            </a:r>
            <a:r>
              <a:rPr sz="2000" dirty="0">
                <a:solidFill>
                  <a:srgbClr val="008000"/>
                </a:solidFill>
                <a:latin typeface="Cambria Math"/>
                <a:cs typeface="Cambria Math"/>
              </a:rPr>
              <a:t>cos(𝜃)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)</a:t>
            </a:r>
            <a:r>
              <a:rPr sz="2000" spc="-1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encodes</a:t>
            </a:r>
            <a:r>
              <a:rPr sz="2000" spc="-8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random walk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“similarity”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4559A-591D-9628-313B-26C96AAF7AC3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Random Walk Embeddings</a:t>
            </a:r>
            <a:endParaRPr lang="en-HK" sz="400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17B1D249-D410-92DA-C482-B7CEC0EA8C04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23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9745" y="1347469"/>
            <a:ext cx="7629648" cy="432381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99135" marR="5080" indent="-687070">
              <a:lnSpc>
                <a:spcPct val="100099"/>
              </a:lnSpc>
              <a:spcBef>
                <a:spcPts val="125"/>
              </a:spcBef>
              <a:buClr>
                <a:srgbClr val="EFAC00"/>
              </a:buClr>
              <a:buSzPct val="79687"/>
              <a:buAutoNum type="arabicPeriod"/>
              <a:tabLst>
                <a:tab pos="699135" algn="l"/>
                <a:tab pos="699770" algn="l"/>
              </a:tabLst>
            </a:pPr>
            <a:r>
              <a:rPr sz="2800" b="1" spc="-10" dirty="0">
                <a:latin typeface="Calibri"/>
                <a:cs typeface="Calibri"/>
              </a:rPr>
              <a:t>Expressivity:</a:t>
            </a:r>
            <a:r>
              <a:rPr sz="2800" b="1" spc="-1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Flexible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stochastic</a:t>
            </a:r>
            <a:r>
              <a:rPr sz="2800" spc="-1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definition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similarity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incorporates</a:t>
            </a:r>
            <a:r>
              <a:rPr sz="2800" spc="-1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both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local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higher-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order</a:t>
            </a:r>
            <a:r>
              <a:rPr sz="28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C00000"/>
                </a:solidFill>
                <a:latin typeface="Calibri"/>
                <a:cs typeface="Calibri"/>
              </a:rPr>
              <a:t>neighborhood</a:t>
            </a:r>
            <a:r>
              <a:rPr sz="2800" spc="-204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C00000"/>
                </a:solidFill>
                <a:latin typeface="Calibri"/>
                <a:cs typeface="Calibri"/>
              </a:rPr>
              <a:t>information</a:t>
            </a:r>
            <a:r>
              <a:rPr lang="en-US" sz="2800" spc="-1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sz="2800" spc="-1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br>
              <a:rPr lang="en-US" sz="2800" spc="-10">
                <a:solidFill>
                  <a:srgbClr val="C00000"/>
                </a:solidFill>
                <a:latin typeface="Calibri"/>
                <a:cs typeface="Calibri"/>
              </a:rPr>
            </a:br>
            <a:r>
              <a:rPr sz="2800" b="1">
                <a:solidFill>
                  <a:srgbClr val="006FC0"/>
                </a:solidFill>
                <a:latin typeface="Calibri"/>
                <a:cs typeface="Calibri"/>
              </a:rPr>
              <a:t>Idea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r>
              <a:rPr sz="2800" b="1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if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random</a:t>
            </a:r>
            <a:r>
              <a:rPr sz="2800" spc="-229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walk</a:t>
            </a:r>
            <a:r>
              <a:rPr sz="28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starting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from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node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01F5F"/>
                </a:solidFill>
                <a:latin typeface="Cambria Math"/>
                <a:cs typeface="Cambria Math"/>
              </a:rPr>
              <a:t>𝑢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visits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1F5F"/>
                </a:solidFill>
                <a:latin typeface="Cambria Math"/>
                <a:cs typeface="Cambria Math"/>
              </a:rPr>
              <a:t>𝑣</a:t>
            </a:r>
            <a:r>
              <a:rPr sz="2800" spc="80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high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probability,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1F5F"/>
                </a:solidFill>
                <a:latin typeface="Cambria Math"/>
                <a:cs typeface="Cambria Math"/>
              </a:rPr>
              <a:t>𝑢</a:t>
            </a:r>
            <a:r>
              <a:rPr sz="2800" spc="135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1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1F5F"/>
                </a:solidFill>
                <a:latin typeface="Cambria Math"/>
                <a:cs typeface="Cambria Math"/>
              </a:rPr>
              <a:t>𝑣</a:t>
            </a:r>
            <a:r>
              <a:rPr sz="2800" spc="85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similar</a:t>
            </a:r>
            <a:r>
              <a:rPr sz="2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(high-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order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multi-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hop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006FC0"/>
                </a:solidFill>
                <a:latin typeface="Calibri"/>
                <a:cs typeface="Calibri"/>
              </a:rPr>
              <a:t>information)</a:t>
            </a:r>
            <a:r>
              <a:rPr lang="en-US" sz="2800" spc="-1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EFAC00"/>
              </a:buClr>
              <a:buFont typeface="Calibri"/>
              <a:buAutoNum type="arabicPeriod"/>
            </a:pPr>
            <a:endParaRPr sz="2800">
              <a:latin typeface="Calibri"/>
              <a:cs typeface="Calibri"/>
            </a:endParaRPr>
          </a:p>
          <a:p>
            <a:pPr marL="699135" marR="116205" indent="-687070">
              <a:lnSpc>
                <a:spcPct val="100699"/>
              </a:lnSpc>
              <a:buClr>
                <a:srgbClr val="EFAC00"/>
              </a:buClr>
              <a:buSzPct val="79687"/>
              <a:buAutoNum type="arabicPeriod"/>
              <a:tabLst>
                <a:tab pos="699135" algn="l"/>
                <a:tab pos="699770" algn="l"/>
              </a:tabLst>
            </a:pPr>
            <a:r>
              <a:rPr sz="2800" b="1" dirty="0">
                <a:latin typeface="Calibri"/>
                <a:cs typeface="Calibri"/>
              </a:rPr>
              <a:t>Efficiency:</a:t>
            </a:r>
            <a:r>
              <a:rPr sz="2800" b="1" spc="-2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consider</a:t>
            </a:r>
            <a:r>
              <a:rPr sz="2800" spc="-2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node </a:t>
            </a:r>
            <a:r>
              <a:rPr sz="2800" dirty="0">
                <a:latin typeface="Calibri"/>
                <a:cs typeface="Calibri"/>
              </a:rPr>
              <a:t>pairs</a:t>
            </a:r>
            <a:r>
              <a:rPr sz="2800" spc="-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training;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only</a:t>
            </a:r>
            <a:r>
              <a:rPr sz="2800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need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consider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pairs</a:t>
            </a:r>
            <a:r>
              <a:rPr sz="2800" spc="-1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that</a:t>
            </a:r>
            <a:r>
              <a:rPr sz="2800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co-occur</a:t>
            </a:r>
            <a:r>
              <a:rPr sz="2800" spc="-1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C00000"/>
                </a:solidFill>
                <a:latin typeface="Calibri"/>
                <a:cs typeface="Calibri"/>
              </a:rPr>
              <a:t>random</a:t>
            </a:r>
            <a:r>
              <a:rPr sz="2800" spc="-22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C00000"/>
                </a:solidFill>
                <a:latin typeface="Calibri"/>
                <a:cs typeface="Calibri"/>
              </a:rPr>
              <a:t>walks</a:t>
            </a:r>
            <a:r>
              <a:rPr lang="en-US" sz="2800" spc="-1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8EFE37-442B-75BE-FBA5-3B2E432EEC21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Why Random Walks</a:t>
            </a:r>
            <a:endParaRPr lang="en-HK" sz="400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C50FBA7-3239-534D-53E1-E3E24B53AD5E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24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76299" y="1326848"/>
            <a:ext cx="7531399" cy="48788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7350" indent="-324485">
              <a:lnSpc>
                <a:spcPts val="3835"/>
              </a:lnSpc>
              <a:spcBef>
                <a:spcPts val="13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87350" algn="l"/>
                <a:tab pos="387985" algn="l"/>
              </a:tabLst>
            </a:pP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Intuition:</a:t>
            </a:r>
            <a:r>
              <a:rPr sz="3200" spc="-1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Find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embedding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nodes</a:t>
            </a:r>
            <a:r>
              <a:rPr sz="3200" spc="-85">
                <a:latin typeface="Calibri"/>
                <a:cs typeface="Calibri"/>
              </a:rPr>
              <a:t> </a:t>
            </a:r>
            <a:r>
              <a:rPr sz="3200" spc="-25">
                <a:latin typeface="Calibri"/>
                <a:cs typeface="Calibri"/>
              </a:rPr>
              <a:t>in</a:t>
            </a:r>
            <a:r>
              <a:rPr lang="en-US" sz="3200" spc="-25">
                <a:latin typeface="Calibri"/>
                <a:cs typeface="Calibri"/>
              </a:rPr>
              <a:t> </a:t>
            </a:r>
            <a:br>
              <a:rPr lang="en-US" sz="3200" spc="-25">
                <a:latin typeface="Calibri"/>
                <a:cs typeface="Calibri"/>
              </a:rPr>
            </a:br>
            <a:r>
              <a:rPr sz="3200">
                <a:latin typeface="Cambria Math"/>
                <a:cs typeface="Cambria Math"/>
              </a:rPr>
              <a:t>𝑑</a:t>
            </a:r>
            <a:r>
              <a:rPr sz="3200" dirty="0">
                <a:latin typeface="Calibri"/>
                <a:cs typeface="Calibri"/>
              </a:rPr>
              <a:t>-dimensional</a:t>
            </a:r>
            <a:r>
              <a:rPr sz="3200" spc="-1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space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preserves</a:t>
            </a:r>
            <a:r>
              <a:rPr sz="3200" spc="45">
                <a:latin typeface="Calibri"/>
                <a:cs typeface="Calibri"/>
              </a:rPr>
              <a:t> </a:t>
            </a:r>
            <a:r>
              <a:rPr sz="3200" b="1" spc="-10">
                <a:latin typeface="Calibri"/>
                <a:cs typeface="Calibri"/>
              </a:rPr>
              <a:t>similarity</a:t>
            </a:r>
            <a:r>
              <a:rPr lang="en-US" sz="3200" b="1" spc="-10">
                <a:latin typeface="Calibri"/>
                <a:cs typeface="Calibri"/>
              </a:rPr>
              <a:t>.</a:t>
            </a:r>
          </a:p>
          <a:p>
            <a:pPr marL="387350" indent="-324485">
              <a:lnSpc>
                <a:spcPts val="3835"/>
              </a:lnSpc>
              <a:spcBef>
                <a:spcPts val="13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87350" algn="l"/>
                <a:tab pos="387985" algn="l"/>
              </a:tabLst>
            </a:pPr>
            <a:r>
              <a:rPr sz="3200">
                <a:solidFill>
                  <a:srgbClr val="C00000"/>
                </a:solidFill>
                <a:latin typeface="Calibri"/>
                <a:cs typeface="Calibri"/>
              </a:rPr>
              <a:t>Idea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sz="32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Learn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embedding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such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nearby </a:t>
            </a:r>
            <a:r>
              <a:rPr sz="3200" dirty="0">
                <a:latin typeface="Calibri"/>
                <a:cs typeface="Calibri"/>
              </a:rPr>
              <a:t>nodes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close</a:t>
            </a:r>
            <a:r>
              <a:rPr sz="3200" spc="-1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together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the</a:t>
            </a:r>
            <a:r>
              <a:rPr sz="3200" spc="-30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network</a:t>
            </a:r>
            <a:r>
              <a:rPr lang="en-US" sz="3200" spc="-10">
                <a:latin typeface="Calibri"/>
                <a:cs typeface="Calibri"/>
              </a:rPr>
              <a:t>.</a:t>
            </a:r>
          </a:p>
          <a:p>
            <a:pPr marL="387350" marR="17780" indent="-324485">
              <a:lnSpc>
                <a:spcPts val="3829"/>
              </a:lnSpc>
              <a:buClr>
                <a:srgbClr val="EFAC00"/>
              </a:buClr>
              <a:buSzPct val="79687"/>
              <a:buFont typeface="Cambria"/>
              <a:buChar char="◾"/>
              <a:tabLst>
                <a:tab pos="387350" algn="l"/>
                <a:tab pos="387985" algn="l"/>
              </a:tabLst>
            </a:pPr>
            <a:r>
              <a:rPr sz="3200">
                <a:solidFill>
                  <a:srgbClr val="C00000"/>
                </a:solidFill>
                <a:latin typeface="Calibri"/>
                <a:cs typeface="Calibri"/>
              </a:rPr>
              <a:t>Given</a:t>
            </a:r>
            <a:r>
              <a:rPr sz="3200" spc="-2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32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node</a:t>
            </a:r>
            <a:r>
              <a:rPr sz="32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45" dirty="0">
                <a:solidFill>
                  <a:srgbClr val="C00000"/>
                </a:solidFill>
                <a:latin typeface="Cambria Math"/>
                <a:cs typeface="Cambria Math"/>
              </a:rPr>
              <a:t>𝑢</a:t>
            </a:r>
            <a:r>
              <a:rPr sz="3200" spc="45" dirty="0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how</a:t>
            </a:r>
            <a:r>
              <a:rPr sz="3200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do</a:t>
            </a:r>
            <a:r>
              <a:rPr sz="32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we</a:t>
            </a:r>
            <a:r>
              <a:rPr sz="32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define</a:t>
            </a:r>
            <a:r>
              <a:rPr sz="3200" spc="-1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nearby nodes?</a:t>
            </a:r>
            <a:endParaRPr sz="3200">
              <a:latin typeface="Calibri"/>
              <a:cs typeface="Calibri"/>
            </a:endParaRPr>
          </a:p>
          <a:p>
            <a:pPr marL="683260" marR="438784" lvl="1" indent="-276860">
              <a:lnSpc>
                <a:spcPct val="102400"/>
              </a:lnSpc>
              <a:spcBef>
                <a:spcPts val="650"/>
              </a:spcBef>
              <a:buClr>
                <a:srgbClr val="5FB5CC"/>
              </a:buClr>
              <a:buFont typeface="Wingdings"/>
              <a:buChar char=""/>
              <a:tabLst>
                <a:tab pos="683260" algn="l"/>
                <a:tab pos="1255395" algn="l"/>
                <a:tab pos="1693545" algn="l"/>
              </a:tabLst>
            </a:pPr>
            <a:r>
              <a:rPr sz="2800" spc="-25">
                <a:latin typeface="Cambria Math"/>
                <a:cs typeface="Cambria Math"/>
              </a:rPr>
              <a:t>𝑁</a:t>
            </a:r>
            <a:r>
              <a:rPr sz="3200" spc="-37" baseline="-16666">
                <a:solidFill>
                  <a:srgbClr val="D50092"/>
                </a:solidFill>
                <a:latin typeface="Cambria Math"/>
                <a:cs typeface="Cambria Math"/>
              </a:rPr>
              <a:t>𝑅</a:t>
            </a:r>
            <a:r>
              <a:rPr lang="en-US" sz="3200" spc="-37" baseline="-16666">
                <a:solidFill>
                  <a:srgbClr val="D50092"/>
                </a:solidFill>
                <a:latin typeface="Cambria Math"/>
                <a:cs typeface="Cambria Math"/>
              </a:rPr>
              <a:t> </a:t>
            </a:r>
            <a:r>
              <a:rPr lang="en-US" sz="2800" spc="-50">
                <a:latin typeface="Cambria Math"/>
                <a:cs typeface="Cambria Math"/>
              </a:rPr>
              <a:t>(</a:t>
            </a:r>
            <a:r>
              <a:rPr lang="en-HK" sz="2800" spc="-50">
                <a:latin typeface="Cambria Math"/>
                <a:cs typeface="Cambria Math"/>
              </a:rPr>
              <a:t>𝑢</a:t>
            </a:r>
            <a:r>
              <a:rPr lang="en-US" sz="2800" spc="-50">
                <a:latin typeface="Cambria Math"/>
                <a:cs typeface="Cambria Math"/>
              </a:rPr>
              <a:t>)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dirty="0">
                <a:latin typeface="Calibri"/>
                <a:cs typeface="Calibri"/>
              </a:rPr>
              <a:t>…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neighbourhood</a:t>
            </a:r>
            <a:r>
              <a:rPr sz="2800" spc="3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𝑢</a:t>
            </a:r>
            <a:r>
              <a:rPr sz="2800" spc="13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obtained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some </a:t>
            </a:r>
            <a:r>
              <a:rPr sz="2800" dirty="0">
                <a:solidFill>
                  <a:srgbClr val="D50092"/>
                </a:solidFill>
                <a:latin typeface="Calibri"/>
                <a:cs typeface="Calibri"/>
              </a:rPr>
              <a:t>random</a:t>
            </a:r>
            <a:r>
              <a:rPr sz="2800" spc="2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D50092"/>
                </a:solidFill>
                <a:latin typeface="Calibri"/>
                <a:cs typeface="Calibri"/>
              </a:rPr>
              <a:t>walk</a:t>
            </a:r>
            <a:r>
              <a:rPr sz="2800" spc="1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D50092"/>
                </a:solidFill>
                <a:latin typeface="Calibri"/>
                <a:cs typeface="Calibri"/>
              </a:rPr>
              <a:t>strategy</a:t>
            </a:r>
            <a:r>
              <a:rPr sz="2800" spc="11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800" spc="-50">
                <a:solidFill>
                  <a:srgbClr val="D50092"/>
                </a:solidFill>
                <a:latin typeface="Cambria Math"/>
                <a:cs typeface="Cambria Math"/>
              </a:rPr>
              <a:t>𝑅</a:t>
            </a:r>
            <a:r>
              <a:rPr lang="en-US" sz="2800" spc="-50">
                <a:solidFill>
                  <a:srgbClr val="D50092"/>
                </a:solidFill>
                <a:latin typeface="Cambria Math"/>
                <a:cs typeface="Cambria Math"/>
              </a:rPr>
              <a:t>.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7D7736-F0B0-865B-C403-059734C6528D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Unsupervised Feature Learning</a:t>
            </a:r>
            <a:endParaRPr lang="en-HK" sz="400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EAB7ADB6-A0A8-5388-F15B-2B01B457BD80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25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76211" y="1329556"/>
            <a:ext cx="692150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0" indent="-324485">
              <a:lnSpc>
                <a:spcPct val="100000"/>
              </a:lnSpc>
              <a:spcBef>
                <a:spcPts val="100"/>
              </a:spcBef>
              <a:buClr>
                <a:srgbClr val="EFAC00"/>
              </a:buClr>
              <a:buSzPct val="80000"/>
              <a:buFont typeface="Cambria"/>
              <a:buChar char="◾"/>
              <a:tabLst>
                <a:tab pos="387350" algn="l"/>
                <a:tab pos="387985" algn="l"/>
              </a:tabLst>
            </a:pPr>
            <a:r>
              <a:rPr sz="2800" dirty="0">
                <a:latin typeface="Calibri"/>
                <a:cs typeface="Calibri"/>
              </a:rPr>
              <a:t>Given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𝐺</a:t>
            </a:r>
            <a:r>
              <a:rPr sz="2800" spc="32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9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(𝑉,</a:t>
            </a:r>
            <a:r>
              <a:rPr sz="2800" spc="-14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𝐸)</a:t>
            </a:r>
            <a:r>
              <a:rPr sz="2800" spc="-25" dirty="0">
                <a:latin typeface="Calibri"/>
                <a:cs typeface="Calibri"/>
              </a:rPr>
              <a:t>,</a:t>
            </a:r>
            <a:endParaRPr sz="2800">
              <a:latin typeface="Calibri"/>
              <a:cs typeface="Calibri"/>
            </a:endParaRPr>
          </a:p>
          <a:p>
            <a:pPr marL="387350" indent="-324485">
              <a:lnSpc>
                <a:spcPts val="3565"/>
              </a:lnSpc>
              <a:spcBef>
                <a:spcPts val="80"/>
              </a:spcBef>
              <a:buClr>
                <a:srgbClr val="EFAC00"/>
              </a:buClr>
              <a:buSzPct val="80000"/>
              <a:buFont typeface="Cambria"/>
              <a:buChar char="◾"/>
              <a:tabLst>
                <a:tab pos="387350" algn="l"/>
                <a:tab pos="387985" algn="l"/>
              </a:tabLst>
            </a:pPr>
            <a:r>
              <a:rPr sz="2800" dirty="0">
                <a:latin typeface="Calibri"/>
                <a:cs typeface="Calibri"/>
              </a:rPr>
              <a:t>Our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goal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learn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mapping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𝑓:</a:t>
            </a:r>
            <a:r>
              <a:rPr sz="2800" spc="-18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𝑢</a:t>
            </a:r>
            <a:r>
              <a:rPr sz="2800" spc="30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→</a:t>
            </a:r>
            <a:r>
              <a:rPr sz="2800" spc="114" dirty="0">
                <a:latin typeface="Cambria Math"/>
                <a:cs typeface="Cambria Math"/>
              </a:rPr>
              <a:t> </a:t>
            </a:r>
            <a:r>
              <a:rPr sz="2800" spc="110" dirty="0">
                <a:latin typeface="Cambria Math"/>
                <a:cs typeface="Cambria Math"/>
              </a:rPr>
              <a:t>ℝ</a:t>
            </a:r>
            <a:r>
              <a:rPr sz="3200" spc="165" baseline="29715" dirty="0">
                <a:latin typeface="Cambria Math"/>
                <a:cs typeface="Cambria Math"/>
              </a:rPr>
              <a:t>𝑑</a:t>
            </a:r>
            <a:r>
              <a:rPr sz="2800" spc="110" dirty="0">
                <a:latin typeface="Cambria Math"/>
                <a:cs typeface="Cambria Math"/>
              </a:rPr>
              <a:t>:</a:t>
            </a:r>
            <a:endParaRPr sz="2800">
              <a:latin typeface="Cambria Math"/>
              <a:cs typeface="Cambria Math"/>
            </a:endParaRPr>
          </a:p>
          <a:p>
            <a:pPr marL="387350">
              <a:lnSpc>
                <a:spcPts val="3565"/>
              </a:lnSpc>
              <a:tabLst>
                <a:tab pos="768985" algn="l"/>
                <a:tab pos="1264285" algn="l"/>
              </a:tabLst>
            </a:pPr>
            <a:r>
              <a:rPr sz="2800" spc="-50">
                <a:solidFill>
                  <a:srgbClr val="C00000"/>
                </a:solidFill>
                <a:latin typeface="Cambria Math"/>
                <a:cs typeface="Cambria Math"/>
              </a:rPr>
              <a:t>𝑓</a:t>
            </a:r>
            <a:r>
              <a:rPr lang="en-US" sz="2800">
                <a:solidFill>
                  <a:srgbClr val="C00000"/>
                </a:solidFill>
                <a:latin typeface="Cambria Math"/>
                <a:cs typeface="Cambria Math"/>
              </a:rPr>
              <a:t>(</a:t>
            </a:r>
            <a:r>
              <a:rPr sz="2800" spc="-50">
                <a:solidFill>
                  <a:srgbClr val="C00000"/>
                </a:solidFill>
                <a:latin typeface="Cambria Math"/>
                <a:cs typeface="Cambria Math"/>
              </a:rPr>
              <a:t>𝑢</a:t>
            </a:r>
            <a:r>
              <a:rPr lang="en-US" sz="2800" spc="-50">
                <a:solidFill>
                  <a:srgbClr val="C00000"/>
                </a:solidFill>
                <a:latin typeface="Cambria Math"/>
                <a:cs typeface="Cambria Math"/>
              </a:rPr>
              <a:t>)</a:t>
            </a:r>
            <a:r>
              <a:rPr sz="2800" dirty="0">
                <a:solidFill>
                  <a:srgbClr val="C00000"/>
                </a:solidFill>
                <a:latin typeface="Cambria Math"/>
                <a:cs typeface="Cambria Math"/>
              </a:rPr>
              <a:t>	=</a:t>
            </a:r>
            <a:r>
              <a:rPr sz="2800" spc="-5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800" spc="55" dirty="0">
                <a:solidFill>
                  <a:srgbClr val="C00000"/>
                </a:solidFill>
                <a:latin typeface="Cambria Math"/>
                <a:cs typeface="Cambria Math"/>
              </a:rPr>
              <a:t>𝐳</a:t>
            </a:r>
            <a:r>
              <a:rPr sz="3200" spc="82" baseline="-15503" dirty="0">
                <a:solidFill>
                  <a:srgbClr val="C00000"/>
                </a:solidFill>
                <a:latin typeface="Cambria Math"/>
                <a:cs typeface="Cambria Math"/>
              </a:rPr>
              <a:t>𝑢</a:t>
            </a:r>
            <a:endParaRPr sz="3200" baseline="-15503">
              <a:latin typeface="Cambria Math"/>
              <a:cs typeface="Cambria Math"/>
            </a:endParaRPr>
          </a:p>
          <a:p>
            <a:pPr marL="387350" indent="-324485">
              <a:lnSpc>
                <a:spcPct val="100000"/>
              </a:lnSpc>
              <a:spcBef>
                <a:spcPts val="2485"/>
              </a:spcBef>
              <a:buClr>
                <a:srgbClr val="EFAC00"/>
              </a:buClr>
              <a:buSzPct val="80000"/>
              <a:buFont typeface="Cambria"/>
              <a:buChar char="◾"/>
              <a:tabLst>
                <a:tab pos="387350" algn="l"/>
                <a:tab pos="387985" algn="l"/>
              </a:tabLst>
            </a:pPr>
            <a:r>
              <a:rPr sz="2800" spc="-10" dirty="0">
                <a:latin typeface="Calibri"/>
                <a:cs typeface="Calibri"/>
              </a:rPr>
              <a:t>Log-</a:t>
            </a:r>
            <a:r>
              <a:rPr sz="2800" dirty="0">
                <a:latin typeface="Calibri"/>
                <a:cs typeface="Calibri"/>
              </a:rPr>
              <a:t>likelihood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objective: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40649" y="3848629"/>
            <a:ext cx="619125" cy="427355"/>
            <a:chOff x="2593213" y="3943603"/>
            <a:chExt cx="619125" cy="427355"/>
          </a:xfrm>
        </p:grpSpPr>
        <p:sp>
          <p:nvSpPr>
            <p:cNvPr id="6" name="object 6"/>
            <p:cNvSpPr/>
            <p:nvPr/>
          </p:nvSpPr>
          <p:spPr>
            <a:xfrm>
              <a:off x="2593213" y="3943603"/>
              <a:ext cx="619125" cy="170180"/>
            </a:xfrm>
            <a:custGeom>
              <a:avLst/>
              <a:gdLst/>
              <a:ahLst/>
              <a:cxnLst/>
              <a:rect l="l" t="t" r="r" b="b"/>
              <a:pathLst>
                <a:path w="619125" h="170179">
                  <a:moveTo>
                    <a:pt x="415627" y="15494"/>
                  </a:moveTo>
                  <a:lnTo>
                    <a:pt x="368426" y="15494"/>
                  </a:lnTo>
                  <a:lnTo>
                    <a:pt x="375031" y="17018"/>
                  </a:lnTo>
                  <a:lnTo>
                    <a:pt x="379984" y="20193"/>
                  </a:lnTo>
                  <a:lnTo>
                    <a:pt x="394335" y="63627"/>
                  </a:lnTo>
                  <a:lnTo>
                    <a:pt x="394335" y="74803"/>
                  </a:lnTo>
                  <a:lnTo>
                    <a:pt x="371022" y="76658"/>
                  </a:lnTo>
                  <a:lnTo>
                    <a:pt x="350805" y="79930"/>
                  </a:lnTo>
                  <a:lnTo>
                    <a:pt x="308804" y="98250"/>
                  </a:lnTo>
                  <a:lnTo>
                    <a:pt x="294767" y="129540"/>
                  </a:lnTo>
                  <a:lnTo>
                    <a:pt x="294767" y="137541"/>
                  </a:lnTo>
                  <a:lnTo>
                    <a:pt x="296544" y="144653"/>
                  </a:lnTo>
                  <a:lnTo>
                    <a:pt x="300100" y="150749"/>
                  </a:lnTo>
                  <a:lnTo>
                    <a:pt x="303656" y="156972"/>
                  </a:lnTo>
                  <a:lnTo>
                    <a:pt x="308863" y="161671"/>
                  </a:lnTo>
                  <a:lnTo>
                    <a:pt x="315468" y="165100"/>
                  </a:lnTo>
                  <a:lnTo>
                    <a:pt x="322072" y="168402"/>
                  </a:lnTo>
                  <a:lnTo>
                    <a:pt x="329819" y="170180"/>
                  </a:lnTo>
                  <a:lnTo>
                    <a:pt x="338581" y="170180"/>
                  </a:lnTo>
                  <a:lnTo>
                    <a:pt x="380126" y="155162"/>
                  </a:lnTo>
                  <a:lnTo>
                    <a:pt x="385391" y="150749"/>
                  </a:lnTo>
                  <a:lnTo>
                    <a:pt x="347344" y="150749"/>
                  </a:lnTo>
                  <a:lnTo>
                    <a:pt x="342519" y="149987"/>
                  </a:lnTo>
                  <a:lnTo>
                    <a:pt x="324612" y="131826"/>
                  </a:lnTo>
                  <a:lnTo>
                    <a:pt x="324676" y="124714"/>
                  </a:lnTo>
                  <a:lnTo>
                    <a:pt x="351776" y="94239"/>
                  </a:lnTo>
                  <a:lnTo>
                    <a:pt x="394335" y="88900"/>
                  </a:lnTo>
                  <a:lnTo>
                    <a:pt x="423672" y="88900"/>
                  </a:lnTo>
                  <a:lnTo>
                    <a:pt x="423654" y="55149"/>
                  </a:lnTo>
                  <a:lnTo>
                    <a:pt x="423360" y="45152"/>
                  </a:lnTo>
                  <a:lnTo>
                    <a:pt x="422417" y="36004"/>
                  </a:lnTo>
                  <a:lnTo>
                    <a:pt x="420832" y="28285"/>
                  </a:lnTo>
                  <a:lnTo>
                    <a:pt x="418592" y="21971"/>
                  </a:lnTo>
                  <a:lnTo>
                    <a:pt x="415627" y="15494"/>
                  </a:lnTo>
                  <a:close/>
                </a:path>
                <a:path w="619125" h="170179">
                  <a:moveTo>
                    <a:pt x="424693" y="142113"/>
                  </a:moveTo>
                  <a:lnTo>
                    <a:pt x="394588" y="142113"/>
                  </a:lnTo>
                  <a:lnTo>
                    <a:pt x="397256" y="142748"/>
                  </a:lnTo>
                  <a:lnTo>
                    <a:pt x="396367" y="167386"/>
                  </a:lnTo>
                  <a:lnTo>
                    <a:pt x="443484" y="167386"/>
                  </a:lnTo>
                  <a:lnTo>
                    <a:pt x="443484" y="159004"/>
                  </a:lnTo>
                  <a:lnTo>
                    <a:pt x="438404" y="157607"/>
                  </a:lnTo>
                  <a:lnTo>
                    <a:pt x="434848" y="156210"/>
                  </a:lnTo>
                  <a:lnTo>
                    <a:pt x="432562" y="154940"/>
                  </a:lnTo>
                  <a:lnTo>
                    <a:pt x="430275" y="153797"/>
                  </a:lnTo>
                  <a:lnTo>
                    <a:pt x="428625" y="152273"/>
                  </a:lnTo>
                  <a:lnTo>
                    <a:pt x="426338" y="148717"/>
                  </a:lnTo>
                  <a:lnTo>
                    <a:pt x="425450" y="146304"/>
                  </a:lnTo>
                  <a:lnTo>
                    <a:pt x="424942" y="143256"/>
                  </a:lnTo>
                  <a:lnTo>
                    <a:pt x="424693" y="142113"/>
                  </a:lnTo>
                  <a:close/>
                </a:path>
                <a:path w="619125" h="170179">
                  <a:moveTo>
                    <a:pt x="423672" y="88900"/>
                  </a:moveTo>
                  <a:lnTo>
                    <a:pt x="394335" y="88900"/>
                  </a:lnTo>
                  <a:lnTo>
                    <a:pt x="394335" y="118872"/>
                  </a:lnTo>
                  <a:lnTo>
                    <a:pt x="392556" y="124714"/>
                  </a:lnTo>
                  <a:lnTo>
                    <a:pt x="385444" y="136398"/>
                  </a:lnTo>
                  <a:lnTo>
                    <a:pt x="380492" y="141224"/>
                  </a:lnTo>
                  <a:lnTo>
                    <a:pt x="374014" y="145034"/>
                  </a:lnTo>
                  <a:lnTo>
                    <a:pt x="367664" y="148844"/>
                  </a:lnTo>
                  <a:lnTo>
                    <a:pt x="360553" y="150749"/>
                  </a:lnTo>
                  <a:lnTo>
                    <a:pt x="385391" y="150749"/>
                  </a:lnTo>
                  <a:lnTo>
                    <a:pt x="387256" y="149185"/>
                  </a:lnTo>
                  <a:lnTo>
                    <a:pt x="394588" y="142113"/>
                  </a:lnTo>
                  <a:lnTo>
                    <a:pt x="424693" y="142113"/>
                  </a:lnTo>
                  <a:lnTo>
                    <a:pt x="424306" y="140335"/>
                  </a:lnTo>
                  <a:lnTo>
                    <a:pt x="424092" y="137541"/>
                  </a:lnTo>
                  <a:lnTo>
                    <a:pt x="424029" y="136398"/>
                  </a:lnTo>
                  <a:lnTo>
                    <a:pt x="423788" y="129540"/>
                  </a:lnTo>
                  <a:lnTo>
                    <a:pt x="423672" y="88900"/>
                  </a:lnTo>
                  <a:close/>
                </a:path>
                <a:path w="619125" h="170179">
                  <a:moveTo>
                    <a:pt x="375666" y="0"/>
                  </a:moveTo>
                  <a:lnTo>
                    <a:pt x="368173" y="0"/>
                  </a:lnTo>
                  <a:lnTo>
                    <a:pt x="360680" y="762"/>
                  </a:lnTo>
                  <a:lnTo>
                    <a:pt x="318944" y="13795"/>
                  </a:lnTo>
                  <a:lnTo>
                    <a:pt x="303784" y="21336"/>
                  </a:lnTo>
                  <a:lnTo>
                    <a:pt x="303784" y="43688"/>
                  </a:lnTo>
                  <a:lnTo>
                    <a:pt x="326263" y="43688"/>
                  </a:lnTo>
                  <a:lnTo>
                    <a:pt x="329056" y="34290"/>
                  </a:lnTo>
                  <a:lnTo>
                    <a:pt x="333120" y="27178"/>
                  </a:lnTo>
                  <a:lnTo>
                    <a:pt x="344043" y="17780"/>
                  </a:lnTo>
                  <a:lnTo>
                    <a:pt x="351281" y="15494"/>
                  </a:lnTo>
                  <a:lnTo>
                    <a:pt x="415627" y="15494"/>
                  </a:lnTo>
                  <a:lnTo>
                    <a:pt x="415163" y="14478"/>
                  </a:lnTo>
                  <a:lnTo>
                    <a:pt x="383792" y="333"/>
                  </a:lnTo>
                  <a:lnTo>
                    <a:pt x="375666" y="0"/>
                  </a:lnTo>
                  <a:close/>
                </a:path>
                <a:path w="619125" h="170179">
                  <a:moveTo>
                    <a:pt x="527176" y="2921"/>
                  </a:moveTo>
                  <a:lnTo>
                    <a:pt x="459739" y="2921"/>
                  </a:lnTo>
                  <a:lnTo>
                    <a:pt x="459739" y="11303"/>
                  </a:lnTo>
                  <a:lnTo>
                    <a:pt x="462280" y="11938"/>
                  </a:lnTo>
                  <a:lnTo>
                    <a:pt x="464819" y="13081"/>
                  </a:lnTo>
                  <a:lnTo>
                    <a:pt x="487553" y="36830"/>
                  </a:lnTo>
                  <a:lnTo>
                    <a:pt x="524256" y="86995"/>
                  </a:lnTo>
                  <a:lnTo>
                    <a:pt x="488442" y="131445"/>
                  </a:lnTo>
                  <a:lnTo>
                    <a:pt x="460248" y="157607"/>
                  </a:lnTo>
                  <a:lnTo>
                    <a:pt x="456438" y="159004"/>
                  </a:lnTo>
                  <a:lnTo>
                    <a:pt x="456438" y="167386"/>
                  </a:lnTo>
                  <a:lnTo>
                    <a:pt x="513969" y="167386"/>
                  </a:lnTo>
                  <a:lnTo>
                    <a:pt x="513969" y="159004"/>
                  </a:lnTo>
                  <a:lnTo>
                    <a:pt x="509397" y="158496"/>
                  </a:lnTo>
                  <a:lnTo>
                    <a:pt x="505968" y="157226"/>
                  </a:lnTo>
                  <a:lnTo>
                    <a:pt x="501776" y="153289"/>
                  </a:lnTo>
                  <a:lnTo>
                    <a:pt x="500634" y="150749"/>
                  </a:lnTo>
                  <a:lnTo>
                    <a:pt x="500634" y="144907"/>
                  </a:lnTo>
                  <a:lnTo>
                    <a:pt x="533400" y="99060"/>
                  </a:lnTo>
                  <a:lnTo>
                    <a:pt x="565108" y="99060"/>
                  </a:lnTo>
                  <a:lnTo>
                    <a:pt x="551053" y="80137"/>
                  </a:lnTo>
                  <a:lnTo>
                    <a:pt x="560908" y="68072"/>
                  </a:lnTo>
                  <a:lnTo>
                    <a:pt x="542036" y="68072"/>
                  </a:lnTo>
                  <a:lnTo>
                    <a:pt x="520954" y="38608"/>
                  </a:lnTo>
                  <a:lnTo>
                    <a:pt x="513588" y="16256"/>
                  </a:lnTo>
                  <a:lnTo>
                    <a:pt x="518160" y="12700"/>
                  </a:lnTo>
                  <a:lnTo>
                    <a:pt x="527176" y="11303"/>
                  </a:lnTo>
                  <a:lnTo>
                    <a:pt x="527176" y="2921"/>
                  </a:lnTo>
                  <a:close/>
                </a:path>
                <a:path w="619125" h="170179">
                  <a:moveTo>
                    <a:pt x="565108" y="99060"/>
                  </a:moveTo>
                  <a:lnTo>
                    <a:pt x="533400" y="99060"/>
                  </a:lnTo>
                  <a:lnTo>
                    <a:pt x="558292" y="133858"/>
                  </a:lnTo>
                  <a:lnTo>
                    <a:pt x="560451" y="136652"/>
                  </a:lnTo>
                  <a:lnTo>
                    <a:pt x="561975" y="139192"/>
                  </a:lnTo>
                  <a:lnTo>
                    <a:pt x="562863" y="141351"/>
                  </a:lnTo>
                  <a:lnTo>
                    <a:pt x="563626" y="143637"/>
                  </a:lnTo>
                  <a:lnTo>
                    <a:pt x="564007" y="145923"/>
                  </a:lnTo>
                  <a:lnTo>
                    <a:pt x="564007" y="154305"/>
                  </a:lnTo>
                  <a:lnTo>
                    <a:pt x="559307" y="157861"/>
                  </a:lnTo>
                  <a:lnTo>
                    <a:pt x="549782" y="159004"/>
                  </a:lnTo>
                  <a:lnTo>
                    <a:pt x="549782" y="167386"/>
                  </a:lnTo>
                  <a:lnTo>
                    <a:pt x="618870" y="167386"/>
                  </a:lnTo>
                  <a:lnTo>
                    <a:pt x="618870" y="159004"/>
                  </a:lnTo>
                  <a:lnTo>
                    <a:pt x="614426" y="157226"/>
                  </a:lnTo>
                  <a:lnTo>
                    <a:pt x="609981" y="154305"/>
                  </a:lnTo>
                  <a:lnTo>
                    <a:pt x="600963" y="146304"/>
                  </a:lnTo>
                  <a:lnTo>
                    <a:pt x="595915" y="140462"/>
                  </a:lnTo>
                  <a:lnTo>
                    <a:pt x="590295" y="132969"/>
                  </a:lnTo>
                  <a:lnTo>
                    <a:pt x="565108" y="99060"/>
                  </a:lnTo>
                  <a:close/>
                </a:path>
                <a:path w="619125" h="170179">
                  <a:moveTo>
                    <a:pt x="616712" y="2921"/>
                  </a:moveTo>
                  <a:lnTo>
                    <a:pt x="560451" y="2921"/>
                  </a:lnTo>
                  <a:lnTo>
                    <a:pt x="560451" y="11303"/>
                  </a:lnTo>
                  <a:lnTo>
                    <a:pt x="564514" y="12065"/>
                  </a:lnTo>
                  <a:lnTo>
                    <a:pt x="567563" y="13335"/>
                  </a:lnTo>
                  <a:lnTo>
                    <a:pt x="569468" y="15113"/>
                  </a:lnTo>
                  <a:lnTo>
                    <a:pt x="571500" y="16764"/>
                  </a:lnTo>
                  <a:lnTo>
                    <a:pt x="572240" y="18669"/>
                  </a:lnTo>
                  <a:lnTo>
                    <a:pt x="572361" y="24892"/>
                  </a:lnTo>
                  <a:lnTo>
                    <a:pt x="571754" y="27686"/>
                  </a:lnTo>
                  <a:lnTo>
                    <a:pt x="570230" y="30607"/>
                  </a:lnTo>
                  <a:lnTo>
                    <a:pt x="568706" y="33655"/>
                  </a:lnTo>
                  <a:lnTo>
                    <a:pt x="566801" y="36576"/>
                  </a:lnTo>
                  <a:lnTo>
                    <a:pt x="564388" y="39751"/>
                  </a:lnTo>
                  <a:lnTo>
                    <a:pt x="542036" y="68072"/>
                  </a:lnTo>
                  <a:lnTo>
                    <a:pt x="560908" y="68072"/>
                  </a:lnTo>
                  <a:lnTo>
                    <a:pt x="586739" y="36449"/>
                  </a:lnTo>
                  <a:lnTo>
                    <a:pt x="593217" y="28321"/>
                  </a:lnTo>
                  <a:lnTo>
                    <a:pt x="598805" y="22352"/>
                  </a:lnTo>
                  <a:lnTo>
                    <a:pt x="603376" y="18669"/>
                  </a:lnTo>
                  <a:lnTo>
                    <a:pt x="607822" y="14986"/>
                  </a:lnTo>
                  <a:lnTo>
                    <a:pt x="612267" y="12573"/>
                  </a:lnTo>
                  <a:lnTo>
                    <a:pt x="616712" y="11303"/>
                  </a:lnTo>
                  <a:lnTo>
                    <a:pt x="616712" y="2921"/>
                  </a:lnTo>
                  <a:close/>
                </a:path>
                <a:path w="619125" h="170179">
                  <a:moveTo>
                    <a:pt x="50800" y="1270"/>
                  </a:moveTo>
                  <a:lnTo>
                    <a:pt x="40386" y="1270"/>
                  </a:lnTo>
                  <a:lnTo>
                    <a:pt x="0" y="2921"/>
                  </a:lnTo>
                  <a:lnTo>
                    <a:pt x="0" y="11938"/>
                  </a:lnTo>
                  <a:lnTo>
                    <a:pt x="5206" y="12954"/>
                  </a:lnTo>
                  <a:lnTo>
                    <a:pt x="9270" y="13970"/>
                  </a:lnTo>
                  <a:lnTo>
                    <a:pt x="12064" y="15367"/>
                  </a:lnTo>
                  <a:lnTo>
                    <a:pt x="14859" y="16637"/>
                  </a:lnTo>
                  <a:lnTo>
                    <a:pt x="16891" y="18669"/>
                  </a:lnTo>
                  <a:lnTo>
                    <a:pt x="21073" y="133096"/>
                  </a:lnTo>
                  <a:lnTo>
                    <a:pt x="20709" y="138684"/>
                  </a:lnTo>
                  <a:lnTo>
                    <a:pt x="20040" y="142748"/>
                  </a:lnTo>
                  <a:lnTo>
                    <a:pt x="19304" y="146431"/>
                  </a:lnTo>
                  <a:lnTo>
                    <a:pt x="18287" y="149225"/>
                  </a:lnTo>
                  <a:lnTo>
                    <a:pt x="16891" y="151003"/>
                  </a:lnTo>
                  <a:lnTo>
                    <a:pt x="15493" y="152908"/>
                  </a:lnTo>
                  <a:lnTo>
                    <a:pt x="13969" y="154305"/>
                  </a:lnTo>
                  <a:lnTo>
                    <a:pt x="10160" y="156337"/>
                  </a:lnTo>
                  <a:lnTo>
                    <a:pt x="6985" y="157607"/>
                  </a:lnTo>
                  <a:lnTo>
                    <a:pt x="2667" y="159004"/>
                  </a:lnTo>
                  <a:lnTo>
                    <a:pt x="2667" y="167386"/>
                  </a:lnTo>
                  <a:lnTo>
                    <a:pt x="70104" y="167386"/>
                  </a:lnTo>
                  <a:lnTo>
                    <a:pt x="70104" y="159004"/>
                  </a:lnTo>
                  <a:lnTo>
                    <a:pt x="65912" y="157861"/>
                  </a:lnTo>
                  <a:lnTo>
                    <a:pt x="62611" y="156718"/>
                  </a:lnTo>
                  <a:lnTo>
                    <a:pt x="60579" y="155575"/>
                  </a:lnTo>
                  <a:lnTo>
                    <a:pt x="58419" y="154559"/>
                  </a:lnTo>
                  <a:lnTo>
                    <a:pt x="56768" y="153416"/>
                  </a:lnTo>
                  <a:lnTo>
                    <a:pt x="55499" y="152019"/>
                  </a:lnTo>
                  <a:lnTo>
                    <a:pt x="54482" y="151003"/>
                  </a:lnTo>
                  <a:lnTo>
                    <a:pt x="53593" y="149352"/>
                  </a:lnTo>
                  <a:lnTo>
                    <a:pt x="50673" y="54737"/>
                  </a:lnTo>
                  <a:lnTo>
                    <a:pt x="51688" y="50038"/>
                  </a:lnTo>
                  <a:lnTo>
                    <a:pt x="53975" y="45720"/>
                  </a:lnTo>
                  <a:lnTo>
                    <a:pt x="56134" y="41402"/>
                  </a:lnTo>
                  <a:lnTo>
                    <a:pt x="59309" y="37211"/>
                  </a:lnTo>
                  <a:lnTo>
                    <a:pt x="66865" y="30099"/>
                  </a:lnTo>
                  <a:lnTo>
                    <a:pt x="51307" y="30099"/>
                  </a:lnTo>
                  <a:lnTo>
                    <a:pt x="48894" y="29337"/>
                  </a:lnTo>
                  <a:lnTo>
                    <a:pt x="50800" y="1270"/>
                  </a:lnTo>
                  <a:close/>
                </a:path>
                <a:path w="619125" h="170179">
                  <a:moveTo>
                    <a:pt x="142422" y="20828"/>
                  </a:moveTo>
                  <a:lnTo>
                    <a:pt x="92837" y="20828"/>
                  </a:lnTo>
                  <a:lnTo>
                    <a:pt x="95885" y="21082"/>
                  </a:lnTo>
                  <a:lnTo>
                    <a:pt x="98551" y="21717"/>
                  </a:lnTo>
                  <a:lnTo>
                    <a:pt x="118540" y="55626"/>
                  </a:lnTo>
                  <a:lnTo>
                    <a:pt x="119253" y="69723"/>
                  </a:lnTo>
                  <a:lnTo>
                    <a:pt x="119241" y="133096"/>
                  </a:lnTo>
                  <a:lnTo>
                    <a:pt x="118999" y="138684"/>
                  </a:lnTo>
                  <a:lnTo>
                    <a:pt x="117475" y="146304"/>
                  </a:lnTo>
                  <a:lnTo>
                    <a:pt x="116459" y="149225"/>
                  </a:lnTo>
                  <a:lnTo>
                    <a:pt x="115062" y="151003"/>
                  </a:lnTo>
                  <a:lnTo>
                    <a:pt x="113792" y="152908"/>
                  </a:lnTo>
                  <a:lnTo>
                    <a:pt x="100584" y="159004"/>
                  </a:lnTo>
                  <a:lnTo>
                    <a:pt x="100584" y="167386"/>
                  </a:lnTo>
                  <a:lnTo>
                    <a:pt x="168148" y="167386"/>
                  </a:lnTo>
                  <a:lnTo>
                    <a:pt x="168148" y="159004"/>
                  </a:lnTo>
                  <a:lnTo>
                    <a:pt x="163068" y="157607"/>
                  </a:lnTo>
                  <a:lnTo>
                    <a:pt x="159385" y="156210"/>
                  </a:lnTo>
                  <a:lnTo>
                    <a:pt x="157225" y="154940"/>
                  </a:lnTo>
                  <a:lnTo>
                    <a:pt x="154939" y="153543"/>
                  </a:lnTo>
                  <a:lnTo>
                    <a:pt x="153416" y="152019"/>
                  </a:lnTo>
                  <a:lnTo>
                    <a:pt x="152273" y="150114"/>
                  </a:lnTo>
                  <a:lnTo>
                    <a:pt x="151130" y="148336"/>
                  </a:lnTo>
                  <a:lnTo>
                    <a:pt x="150368" y="145796"/>
                  </a:lnTo>
                  <a:lnTo>
                    <a:pt x="149732" y="142494"/>
                  </a:lnTo>
                  <a:lnTo>
                    <a:pt x="149225" y="139065"/>
                  </a:lnTo>
                  <a:lnTo>
                    <a:pt x="149089" y="135890"/>
                  </a:lnTo>
                  <a:lnTo>
                    <a:pt x="149144" y="54737"/>
                  </a:lnTo>
                  <a:lnTo>
                    <a:pt x="162604" y="32258"/>
                  </a:lnTo>
                  <a:lnTo>
                    <a:pt x="146812" y="32258"/>
                  </a:lnTo>
                  <a:lnTo>
                    <a:pt x="144363" y="24663"/>
                  </a:lnTo>
                  <a:lnTo>
                    <a:pt x="142422" y="20828"/>
                  </a:lnTo>
                  <a:close/>
                </a:path>
                <a:path w="619125" h="170179">
                  <a:moveTo>
                    <a:pt x="241057" y="20828"/>
                  </a:moveTo>
                  <a:lnTo>
                    <a:pt x="192150" y="20828"/>
                  </a:lnTo>
                  <a:lnTo>
                    <a:pt x="195706" y="21209"/>
                  </a:lnTo>
                  <a:lnTo>
                    <a:pt x="198247" y="22098"/>
                  </a:lnTo>
                  <a:lnTo>
                    <a:pt x="214375" y="40513"/>
                  </a:lnTo>
                  <a:lnTo>
                    <a:pt x="215519" y="44323"/>
                  </a:lnTo>
                  <a:lnTo>
                    <a:pt x="216281" y="49403"/>
                  </a:lnTo>
                  <a:lnTo>
                    <a:pt x="217297" y="62103"/>
                  </a:lnTo>
                  <a:lnTo>
                    <a:pt x="217535" y="69723"/>
                  </a:lnTo>
                  <a:lnTo>
                    <a:pt x="217534" y="133096"/>
                  </a:lnTo>
                  <a:lnTo>
                    <a:pt x="217169" y="138684"/>
                  </a:lnTo>
                  <a:lnTo>
                    <a:pt x="215645" y="146304"/>
                  </a:lnTo>
                  <a:lnTo>
                    <a:pt x="214630" y="149225"/>
                  </a:lnTo>
                  <a:lnTo>
                    <a:pt x="213360" y="151003"/>
                  </a:lnTo>
                  <a:lnTo>
                    <a:pt x="212089" y="152908"/>
                  </a:lnTo>
                  <a:lnTo>
                    <a:pt x="210438" y="154305"/>
                  </a:lnTo>
                  <a:lnTo>
                    <a:pt x="208406" y="155321"/>
                  </a:lnTo>
                  <a:lnTo>
                    <a:pt x="206501" y="156337"/>
                  </a:lnTo>
                  <a:lnTo>
                    <a:pt x="203326" y="157607"/>
                  </a:lnTo>
                  <a:lnTo>
                    <a:pt x="198755" y="159004"/>
                  </a:lnTo>
                  <a:lnTo>
                    <a:pt x="198755" y="167386"/>
                  </a:lnTo>
                  <a:lnTo>
                    <a:pt x="266445" y="167386"/>
                  </a:lnTo>
                  <a:lnTo>
                    <a:pt x="266445" y="159004"/>
                  </a:lnTo>
                  <a:lnTo>
                    <a:pt x="261238" y="157607"/>
                  </a:lnTo>
                  <a:lnTo>
                    <a:pt x="257556" y="156210"/>
                  </a:lnTo>
                  <a:lnTo>
                    <a:pt x="255397" y="154940"/>
                  </a:lnTo>
                  <a:lnTo>
                    <a:pt x="253237" y="153543"/>
                  </a:lnTo>
                  <a:lnTo>
                    <a:pt x="251587" y="152019"/>
                  </a:lnTo>
                  <a:lnTo>
                    <a:pt x="250570" y="150114"/>
                  </a:lnTo>
                  <a:lnTo>
                    <a:pt x="249428" y="148336"/>
                  </a:lnTo>
                  <a:lnTo>
                    <a:pt x="248666" y="145796"/>
                  </a:lnTo>
                  <a:lnTo>
                    <a:pt x="247395" y="139065"/>
                  </a:lnTo>
                  <a:lnTo>
                    <a:pt x="247260" y="135890"/>
                  </a:lnTo>
                  <a:lnTo>
                    <a:pt x="247142" y="59436"/>
                  </a:lnTo>
                  <a:lnTo>
                    <a:pt x="247048" y="54737"/>
                  </a:lnTo>
                  <a:lnTo>
                    <a:pt x="242697" y="24257"/>
                  </a:lnTo>
                  <a:lnTo>
                    <a:pt x="241057" y="20828"/>
                  </a:lnTo>
                  <a:close/>
                </a:path>
                <a:path w="619125" h="170179">
                  <a:moveTo>
                    <a:pt x="209804" y="127"/>
                  </a:moveTo>
                  <a:lnTo>
                    <a:pt x="195706" y="127"/>
                  </a:lnTo>
                  <a:lnTo>
                    <a:pt x="189611" y="1270"/>
                  </a:lnTo>
                  <a:lnTo>
                    <a:pt x="152979" y="26189"/>
                  </a:lnTo>
                  <a:lnTo>
                    <a:pt x="146812" y="32258"/>
                  </a:lnTo>
                  <a:lnTo>
                    <a:pt x="162604" y="32258"/>
                  </a:lnTo>
                  <a:lnTo>
                    <a:pt x="166750" y="28448"/>
                  </a:lnTo>
                  <a:lnTo>
                    <a:pt x="171069" y="25400"/>
                  </a:lnTo>
                  <a:lnTo>
                    <a:pt x="175006" y="23495"/>
                  </a:lnTo>
                  <a:lnTo>
                    <a:pt x="178943" y="21717"/>
                  </a:lnTo>
                  <a:lnTo>
                    <a:pt x="183261" y="20828"/>
                  </a:lnTo>
                  <a:lnTo>
                    <a:pt x="241057" y="20828"/>
                  </a:lnTo>
                  <a:lnTo>
                    <a:pt x="239903" y="18415"/>
                  </a:lnTo>
                  <a:lnTo>
                    <a:pt x="235372" y="12954"/>
                  </a:lnTo>
                  <a:lnTo>
                    <a:pt x="232282" y="9144"/>
                  </a:lnTo>
                  <a:lnTo>
                    <a:pt x="227584" y="5715"/>
                  </a:lnTo>
                  <a:lnTo>
                    <a:pt x="221995" y="3429"/>
                  </a:lnTo>
                  <a:lnTo>
                    <a:pt x="216407" y="1270"/>
                  </a:lnTo>
                  <a:lnTo>
                    <a:pt x="209804" y="127"/>
                  </a:lnTo>
                  <a:close/>
                </a:path>
                <a:path w="619125" h="170179">
                  <a:moveTo>
                    <a:pt x="103886" y="127"/>
                  </a:moveTo>
                  <a:lnTo>
                    <a:pt x="100075" y="127"/>
                  </a:lnTo>
                  <a:lnTo>
                    <a:pt x="96393" y="635"/>
                  </a:lnTo>
                  <a:lnTo>
                    <a:pt x="89154" y="2413"/>
                  </a:lnTo>
                  <a:lnTo>
                    <a:pt x="85217" y="3937"/>
                  </a:lnTo>
                  <a:lnTo>
                    <a:pt x="81153" y="6096"/>
                  </a:lnTo>
                  <a:lnTo>
                    <a:pt x="76962" y="8128"/>
                  </a:lnTo>
                  <a:lnTo>
                    <a:pt x="72643" y="11049"/>
                  </a:lnTo>
                  <a:lnTo>
                    <a:pt x="63828" y="18081"/>
                  </a:lnTo>
                  <a:lnTo>
                    <a:pt x="58166" y="23241"/>
                  </a:lnTo>
                  <a:lnTo>
                    <a:pt x="51307" y="30099"/>
                  </a:lnTo>
                  <a:lnTo>
                    <a:pt x="66865" y="30099"/>
                  </a:lnTo>
                  <a:lnTo>
                    <a:pt x="67944" y="29083"/>
                  </a:lnTo>
                  <a:lnTo>
                    <a:pt x="72136" y="26035"/>
                  </a:lnTo>
                  <a:lnTo>
                    <a:pt x="76326" y="24003"/>
                  </a:lnTo>
                  <a:lnTo>
                    <a:pt x="80391" y="21844"/>
                  </a:lnTo>
                  <a:lnTo>
                    <a:pt x="84836" y="20828"/>
                  </a:lnTo>
                  <a:lnTo>
                    <a:pt x="142422" y="20828"/>
                  </a:lnTo>
                  <a:lnTo>
                    <a:pt x="140997" y="18034"/>
                  </a:lnTo>
                  <a:lnTo>
                    <a:pt x="112055" y="625"/>
                  </a:lnTo>
                  <a:lnTo>
                    <a:pt x="103886" y="1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8765" y="4145025"/>
              <a:ext cx="147193" cy="225551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3308922" y="3579293"/>
            <a:ext cx="432434" cy="673100"/>
          </a:xfrm>
          <a:custGeom>
            <a:avLst/>
            <a:gdLst/>
            <a:ahLst/>
            <a:cxnLst/>
            <a:rect l="l" t="t" r="r" b="b"/>
            <a:pathLst>
              <a:path w="432435" h="673100">
                <a:moveTo>
                  <a:pt x="422655" y="0"/>
                </a:moveTo>
                <a:lnTo>
                  <a:pt x="7112" y="0"/>
                </a:lnTo>
                <a:lnTo>
                  <a:pt x="7112" y="16383"/>
                </a:lnTo>
                <a:lnTo>
                  <a:pt x="241173" y="329057"/>
                </a:lnTo>
                <a:lnTo>
                  <a:pt x="0" y="655828"/>
                </a:lnTo>
                <a:lnTo>
                  <a:pt x="0" y="672846"/>
                </a:lnTo>
                <a:lnTo>
                  <a:pt x="423163" y="672846"/>
                </a:lnTo>
                <a:lnTo>
                  <a:pt x="431926" y="546735"/>
                </a:lnTo>
                <a:lnTo>
                  <a:pt x="406526" y="546735"/>
                </a:lnTo>
                <a:lnTo>
                  <a:pt x="402546" y="568765"/>
                </a:lnTo>
                <a:lnTo>
                  <a:pt x="398208" y="586486"/>
                </a:lnTo>
                <a:lnTo>
                  <a:pt x="375586" y="619490"/>
                </a:lnTo>
                <a:lnTo>
                  <a:pt x="358139" y="622935"/>
                </a:lnTo>
                <a:lnTo>
                  <a:pt x="59562" y="622935"/>
                </a:lnTo>
                <a:lnTo>
                  <a:pt x="281177" y="322199"/>
                </a:lnTo>
                <a:lnTo>
                  <a:pt x="281177" y="301371"/>
                </a:lnTo>
                <a:lnTo>
                  <a:pt x="75945" y="22606"/>
                </a:lnTo>
                <a:lnTo>
                  <a:pt x="347471" y="22606"/>
                </a:lnTo>
                <a:lnTo>
                  <a:pt x="383920" y="43942"/>
                </a:lnTo>
                <a:lnTo>
                  <a:pt x="397422" y="84518"/>
                </a:lnTo>
                <a:lnTo>
                  <a:pt x="399923" y="101854"/>
                </a:lnTo>
                <a:lnTo>
                  <a:pt x="422655" y="101854"/>
                </a:lnTo>
                <a:lnTo>
                  <a:pt x="422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61551" y="4335833"/>
            <a:ext cx="157225" cy="130556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503613" y="4301289"/>
            <a:ext cx="308610" cy="165735"/>
            <a:chOff x="3521075" y="4405376"/>
            <a:chExt cx="308610" cy="16573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1075" y="4420235"/>
              <a:ext cx="123571" cy="14795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75887" y="4405376"/>
              <a:ext cx="153797" cy="165226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3896297" y="3760649"/>
            <a:ext cx="446405" cy="323215"/>
          </a:xfrm>
          <a:custGeom>
            <a:avLst/>
            <a:gdLst/>
            <a:ahLst/>
            <a:cxnLst/>
            <a:rect l="l" t="t" r="r" b="b"/>
            <a:pathLst>
              <a:path w="446404" h="323214">
                <a:moveTo>
                  <a:pt x="368680" y="78867"/>
                </a:moveTo>
                <a:lnTo>
                  <a:pt x="360425" y="78867"/>
                </a:lnTo>
                <a:lnTo>
                  <a:pt x="353687" y="79081"/>
                </a:lnTo>
                <a:lnTo>
                  <a:pt x="308482" y="97789"/>
                </a:lnTo>
                <a:lnTo>
                  <a:pt x="295782" y="136779"/>
                </a:lnTo>
                <a:lnTo>
                  <a:pt x="296187" y="144470"/>
                </a:lnTo>
                <a:lnTo>
                  <a:pt x="315243" y="180707"/>
                </a:lnTo>
                <a:lnTo>
                  <a:pt x="321055" y="184657"/>
                </a:lnTo>
                <a:lnTo>
                  <a:pt x="314626" y="189753"/>
                </a:lnTo>
                <a:lnTo>
                  <a:pt x="296163" y="214756"/>
                </a:lnTo>
                <a:lnTo>
                  <a:pt x="296163" y="227075"/>
                </a:lnTo>
                <a:lnTo>
                  <a:pt x="313563" y="245871"/>
                </a:lnTo>
                <a:lnTo>
                  <a:pt x="307276" y="249402"/>
                </a:lnTo>
                <a:lnTo>
                  <a:pt x="285750" y="273938"/>
                </a:lnTo>
                <a:lnTo>
                  <a:pt x="285750" y="289179"/>
                </a:lnTo>
                <a:lnTo>
                  <a:pt x="312598" y="316430"/>
                </a:lnTo>
                <a:lnTo>
                  <a:pt x="355103" y="323074"/>
                </a:lnTo>
                <a:lnTo>
                  <a:pt x="363600" y="323214"/>
                </a:lnTo>
                <a:lnTo>
                  <a:pt x="374937" y="322764"/>
                </a:lnTo>
                <a:lnTo>
                  <a:pt x="412755" y="312223"/>
                </a:lnTo>
                <a:lnTo>
                  <a:pt x="416865" y="309625"/>
                </a:lnTo>
                <a:lnTo>
                  <a:pt x="363219" y="309625"/>
                </a:lnTo>
                <a:lnTo>
                  <a:pt x="351381" y="309153"/>
                </a:lnTo>
                <a:lnTo>
                  <a:pt x="316372" y="292941"/>
                </a:lnTo>
                <a:lnTo>
                  <a:pt x="313308" y="279526"/>
                </a:lnTo>
                <a:lnTo>
                  <a:pt x="313308" y="273304"/>
                </a:lnTo>
                <a:lnTo>
                  <a:pt x="314832" y="267715"/>
                </a:lnTo>
                <a:lnTo>
                  <a:pt x="317753" y="262889"/>
                </a:lnTo>
                <a:lnTo>
                  <a:pt x="320675" y="257937"/>
                </a:lnTo>
                <a:lnTo>
                  <a:pt x="324992" y="253364"/>
                </a:lnTo>
                <a:lnTo>
                  <a:pt x="330835" y="249046"/>
                </a:lnTo>
                <a:lnTo>
                  <a:pt x="437652" y="249046"/>
                </a:lnTo>
                <a:lnTo>
                  <a:pt x="435737" y="245363"/>
                </a:lnTo>
                <a:lnTo>
                  <a:pt x="398226" y="224766"/>
                </a:lnTo>
                <a:lnTo>
                  <a:pt x="389508" y="224408"/>
                </a:lnTo>
                <a:lnTo>
                  <a:pt x="340487" y="224408"/>
                </a:lnTo>
                <a:lnTo>
                  <a:pt x="334644" y="223900"/>
                </a:lnTo>
                <a:lnTo>
                  <a:pt x="326898" y="222123"/>
                </a:lnTo>
                <a:lnTo>
                  <a:pt x="324230" y="220599"/>
                </a:lnTo>
                <a:lnTo>
                  <a:pt x="322579" y="218312"/>
                </a:lnTo>
                <a:lnTo>
                  <a:pt x="320928" y="216154"/>
                </a:lnTo>
                <a:lnTo>
                  <a:pt x="320039" y="212979"/>
                </a:lnTo>
                <a:lnTo>
                  <a:pt x="320039" y="202311"/>
                </a:lnTo>
                <a:lnTo>
                  <a:pt x="324357" y="195833"/>
                </a:lnTo>
                <a:lnTo>
                  <a:pt x="333120" y="189102"/>
                </a:lnTo>
                <a:lnTo>
                  <a:pt x="385366" y="189102"/>
                </a:lnTo>
                <a:lnTo>
                  <a:pt x="385952" y="188975"/>
                </a:lnTo>
                <a:lnTo>
                  <a:pt x="397335" y="184213"/>
                </a:lnTo>
                <a:lnTo>
                  <a:pt x="404902" y="178943"/>
                </a:lnTo>
                <a:lnTo>
                  <a:pt x="360679" y="178943"/>
                </a:lnTo>
                <a:lnTo>
                  <a:pt x="352891" y="178206"/>
                </a:lnTo>
                <a:lnTo>
                  <a:pt x="327084" y="144202"/>
                </a:lnTo>
                <a:lnTo>
                  <a:pt x="326516" y="134112"/>
                </a:lnTo>
                <a:lnTo>
                  <a:pt x="327062" y="124442"/>
                </a:lnTo>
                <a:lnTo>
                  <a:pt x="352458" y="92616"/>
                </a:lnTo>
                <a:lnTo>
                  <a:pt x="360171" y="91948"/>
                </a:lnTo>
                <a:lnTo>
                  <a:pt x="446024" y="91948"/>
                </a:lnTo>
                <a:lnTo>
                  <a:pt x="446024" y="81787"/>
                </a:lnTo>
                <a:lnTo>
                  <a:pt x="385063" y="81787"/>
                </a:lnTo>
                <a:lnTo>
                  <a:pt x="376936" y="79756"/>
                </a:lnTo>
                <a:lnTo>
                  <a:pt x="368680" y="78867"/>
                </a:lnTo>
                <a:close/>
              </a:path>
              <a:path w="446404" h="323214">
                <a:moveTo>
                  <a:pt x="437652" y="249046"/>
                </a:moveTo>
                <a:lnTo>
                  <a:pt x="330835" y="249046"/>
                </a:lnTo>
                <a:lnTo>
                  <a:pt x="337946" y="249681"/>
                </a:lnTo>
                <a:lnTo>
                  <a:pt x="346201" y="250062"/>
                </a:lnTo>
                <a:lnTo>
                  <a:pt x="387730" y="250062"/>
                </a:lnTo>
                <a:lnTo>
                  <a:pt x="393191" y="250698"/>
                </a:lnTo>
                <a:lnTo>
                  <a:pt x="397255" y="252221"/>
                </a:lnTo>
                <a:lnTo>
                  <a:pt x="401446" y="253619"/>
                </a:lnTo>
                <a:lnTo>
                  <a:pt x="404621" y="255524"/>
                </a:lnTo>
                <a:lnTo>
                  <a:pt x="412623" y="272288"/>
                </a:lnTo>
                <a:lnTo>
                  <a:pt x="412623" y="282448"/>
                </a:lnTo>
                <a:lnTo>
                  <a:pt x="377586" y="308578"/>
                </a:lnTo>
                <a:lnTo>
                  <a:pt x="363219" y="309625"/>
                </a:lnTo>
                <a:lnTo>
                  <a:pt x="416865" y="309625"/>
                </a:lnTo>
                <a:lnTo>
                  <a:pt x="440098" y="275468"/>
                </a:lnTo>
                <a:lnTo>
                  <a:pt x="440689" y="259080"/>
                </a:lnTo>
                <a:lnTo>
                  <a:pt x="439038" y="251713"/>
                </a:lnTo>
                <a:lnTo>
                  <a:pt x="437652" y="249046"/>
                </a:lnTo>
                <a:close/>
              </a:path>
              <a:path w="446404" h="323214">
                <a:moveTo>
                  <a:pt x="385366" y="189102"/>
                </a:moveTo>
                <a:lnTo>
                  <a:pt x="333120" y="189102"/>
                </a:lnTo>
                <a:lnTo>
                  <a:pt x="339978" y="191515"/>
                </a:lnTo>
                <a:lnTo>
                  <a:pt x="348233" y="192786"/>
                </a:lnTo>
                <a:lnTo>
                  <a:pt x="357758" y="192786"/>
                </a:lnTo>
                <a:lnTo>
                  <a:pt x="372760" y="191833"/>
                </a:lnTo>
                <a:lnTo>
                  <a:pt x="385366" y="189102"/>
                </a:lnTo>
                <a:close/>
              </a:path>
              <a:path w="446404" h="323214">
                <a:moveTo>
                  <a:pt x="446024" y="91948"/>
                </a:moveTo>
                <a:lnTo>
                  <a:pt x="366521" y="91948"/>
                </a:lnTo>
                <a:lnTo>
                  <a:pt x="372237" y="93471"/>
                </a:lnTo>
                <a:lnTo>
                  <a:pt x="382142" y="99821"/>
                </a:lnTo>
                <a:lnTo>
                  <a:pt x="393191" y="142367"/>
                </a:lnTo>
                <a:lnTo>
                  <a:pt x="392556" y="147827"/>
                </a:lnTo>
                <a:lnTo>
                  <a:pt x="391362" y="153114"/>
                </a:lnTo>
                <a:lnTo>
                  <a:pt x="390143" y="157987"/>
                </a:lnTo>
                <a:lnTo>
                  <a:pt x="388238" y="162560"/>
                </a:lnTo>
                <a:lnTo>
                  <a:pt x="385699" y="166369"/>
                </a:lnTo>
                <a:lnTo>
                  <a:pt x="383158" y="170306"/>
                </a:lnTo>
                <a:lnTo>
                  <a:pt x="379729" y="173355"/>
                </a:lnTo>
                <a:lnTo>
                  <a:pt x="375665" y="175640"/>
                </a:lnTo>
                <a:lnTo>
                  <a:pt x="371475" y="177800"/>
                </a:lnTo>
                <a:lnTo>
                  <a:pt x="366521" y="178943"/>
                </a:lnTo>
                <a:lnTo>
                  <a:pt x="404902" y="178943"/>
                </a:lnTo>
                <a:lnTo>
                  <a:pt x="424179" y="134238"/>
                </a:lnTo>
                <a:lnTo>
                  <a:pt x="424179" y="127126"/>
                </a:lnTo>
                <a:lnTo>
                  <a:pt x="423163" y="120523"/>
                </a:lnTo>
                <a:lnTo>
                  <a:pt x="421004" y="114300"/>
                </a:lnTo>
                <a:lnTo>
                  <a:pt x="418973" y="108204"/>
                </a:lnTo>
                <a:lnTo>
                  <a:pt x="416178" y="103377"/>
                </a:lnTo>
                <a:lnTo>
                  <a:pt x="412623" y="99821"/>
                </a:lnTo>
                <a:lnTo>
                  <a:pt x="414146" y="97917"/>
                </a:lnTo>
                <a:lnTo>
                  <a:pt x="446024" y="97917"/>
                </a:lnTo>
                <a:lnTo>
                  <a:pt x="446024" y="91948"/>
                </a:lnTo>
                <a:close/>
              </a:path>
              <a:path w="446404" h="323214">
                <a:moveTo>
                  <a:pt x="446024" y="97917"/>
                </a:moveTo>
                <a:lnTo>
                  <a:pt x="414146" y="97917"/>
                </a:lnTo>
                <a:lnTo>
                  <a:pt x="446024" y="99060"/>
                </a:lnTo>
                <a:lnTo>
                  <a:pt x="446024" y="97917"/>
                </a:lnTo>
                <a:close/>
              </a:path>
              <a:path w="446404" h="323214">
                <a:moveTo>
                  <a:pt x="178815" y="78867"/>
                </a:moveTo>
                <a:lnTo>
                  <a:pt x="139573" y="88392"/>
                </a:lnTo>
                <a:lnTo>
                  <a:pt x="112394" y="117475"/>
                </a:lnTo>
                <a:lnTo>
                  <a:pt x="102660" y="161798"/>
                </a:lnTo>
                <a:lnTo>
                  <a:pt x="102559" y="166750"/>
                </a:lnTo>
                <a:lnTo>
                  <a:pt x="103677" y="184941"/>
                </a:lnTo>
                <a:lnTo>
                  <a:pt x="121412" y="227964"/>
                </a:lnTo>
                <a:lnTo>
                  <a:pt x="159184" y="247717"/>
                </a:lnTo>
                <a:lnTo>
                  <a:pt x="176021" y="249046"/>
                </a:lnTo>
                <a:lnTo>
                  <a:pt x="187505" y="248429"/>
                </a:lnTo>
                <a:lnTo>
                  <a:pt x="198167" y="246586"/>
                </a:lnTo>
                <a:lnTo>
                  <a:pt x="208043" y="243528"/>
                </a:lnTo>
                <a:lnTo>
                  <a:pt x="217169" y="239268"/>
                </a:lnTo>
                <a:lnTo>
                  <a:pt x="222853" y="235457"/>
                </a:lnTo>
                <a:lnTo>
                  <a:pt x="178562" y="235457"/>
                </a:lnTo>
                <a:lnTo>
                  <a:pt x="168681" y="234267"/>
                </a:lnTo>
                <a:lnTo>
                  <a:pt x="141376" y="205859"/>
                </a:lnTo>
                <a:lnTo>
                  <a:pt x="135006" y="161798"/>
                </a:lnTo>
                <a:lnTo>
                  <a:pt x="135693" y="146208"/>
                </a:lnTo>
                <a:lnTo>
                  <a:pt x="152318" y="102582"/>
                </a:lnTo>
                <a:lnTo>
                  <a:pt x="178053" y="92456"/>
                </a:lnTo>
                <a:lnTo>
                  <a:pt x="225753" y="92456"/>
                </a:lnTo>
                <a:lnTo>
                  <a:pt x="223946" y="90868"/>
                </a:lnTo>
                <a:lnTo>
                  <a:pt x="211121" y="84200"/>
                </a:lnTo>
                <a:lnTo>
                  <a:pt x="196082" y="80200"/>
                </a:lnTo>
                <a:lnTo>
                  <a:pt x="178815" y="78867"/>
                </a:lnTo>
                <a:close/>
              </a:path>
              <a:path w="446404" h="323214">
                <a:moveTo>
                  <a:pt x="225753" y="92456"/>
                </a:moveTo>
                <a:lnTo>
                  <a:pt x="186308" y="92456"/>
                </a:lnTo>
                <a:lnTo>
                  <a:pt x="193675" y="94995"/>
                </a:lnTo>
                <a:lnTo>
                  <a:pt x="200151" y="100202"/>
                </a:lnTo>
                <a:lnTo>
                  <a:pt x="219551" y="143589"/>
                </a:lnTo>
                <a:lnTo>
                  <a:pt x="220979" y="166750"/>
                </a:lnTo>
                <a:lnTo>
                  <a:pt x="220837" y="173462"/>
                </a:lnTo>
                <a:lnTo>
                  <a:pt x="211327" y="214756"/>
                </a:lnTo>
                <a:lnTo>
                  <a:pt x="208025" y="221106"/>
                </a:lnTo>
                <a:lnTo>
                  <a:pt x="203580" y="226060"/>
                </a:lnTo>
                <a:lnTo>
                  <a:pt x="198246" y="229869"/>
                </a:lnTo>
                <a:lnTo>
                  <a:pt x="192786" y="233552"/>
                </a:lnTo>
                <a:lnTo>
                  <a:pt x="186308" y="235457"/>
                </a:lnTo>
                <a:lnTo>
                  <a:pt x="222853" y="235457"/>
                </a:lnTo>
                <a:lnTo>
                  <a:pt x="248134" y="199570"/>
                </a:lnTo>
                <a:lnTo>
                  <a:pt x="253491" y="161798"/>
                </a:lnTo>
                <a:lnTo>
                  <a:pt x="252303" y="142886"/>
                </a:lnTo>
                <a:lnTo>
                  <a:pt x="248745" y="126333"/>
                </a:lnTo>
                <a:lnTo>
                  <a:pt x="242829" y="112113"/>
                </a:lnTo>
                <a:lnTo>
                  <a:pt x="234568" y="100202"/>
                </a:lnTo>
                <a:lnTo>
                  <a:pt x="225753" y="92456"/>
                </a:lnTo>
                <a:close/>
              </a:path>
              <a:path w="446404" h="323214">
                <a:moveTo>
                  <a:pt x="51815" y="0"/>
                </a:moveTo>
                <a:lnTo>
                  <a:pt x="41528" y="0"/>
                </a:lnTo>
                <a:lnTo>
                  <a:pt x="0" y="1777"/>
                </a:lnTo>
                <a:lnTo>
                  <a:pt x="0" y="10668"/>
                </a:lnTo>
                <a:lnTo>
                  <a:pt x="5841" y="11683"/>
                </a:lnTo>
                <a:lnTo>
                  <a:pt x="9905" y="12700"/>
                </a:lnTo>
                <a:lnTo>
                  <a:pt x="12191" y="13715"/>
                </a:lnTo>
                <a:lnTo>
                  <a:pt x="14477" y="14858"/>
                </a:lnTo>
                <a:lnTo>
                  <a:pt x="16255" y="16129"/>
                </a:lnTo>
                <a:lnTo>
                  <a:pt x="17525" y="17906"/>
                </a:lnTo>
                <a:lnTo>
                  <a:pt x="18795" y="19557"/>
                </a:lnTo>
                <a:lnTo>
                  <a:pt x="19812" y="21970"/>
                </a:lnTo>
                <a:lnTo>
                  <a:pt x="21336" y="28067"/>
                </a:lnTo>
                <a:lnTo>
                  <a:pt x="21843" y="31750"/>
                </a:lnTo>
                <a:lnTo>
                  <a:pt x="22098" y="40512"/>
                </a:lnTo>
                <a:lnTo>
                  <a:pt x="22098" y="214502"/>
                </a:lnTo>
                <a:lnTo>
                  <a:pt x="21589" y="218312"/>
                </a:lnTo>
                <a:lnTo>
                  <a:pt x="21208" y="222123"/>
                </a:lnTo>
                <a:lnTo>
                  <a:pt x="14731" y="233171"/>
                </a:lnTo>
                <a:lnTo>
                  <a:pt x="12573" y="234823"/>
                </a:lnTo>
                <a:lnTo>
                  <a:pt x="8508" y="236346"/>
                </a:lnTo>
                <a:lnTo>
                  <a:pt x="2793" y="237870"/>
                </a:lnTo>
                <a:lnTo>
                  <a:pt x="2793" y="246252"/>
                </a:lnTo>
                <a:lnTo>
                  <a:pt x="71119" y="246252"/>
                </a:lnTo>
                <a:lnTo>
                  <a:pt x="71119" y="237870"/>
                </a:lnTo>
                <a:lnTo>
                  <a:pt x="65277" y="236346"/>
                </a:lnTo>
                <a:lnTo>
                  <a:pt x="61087" y="234569"/>
                </a:lnTo>
                <a:lnTo>
                  <a:pt x="51919" y="214502"/>
                </a:lnTo>
                <a:lnTo>
                  <a:pt x="51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30204" y="3771953"/>
            <a:ext cx="164973" cy="23495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4640390" y="3758236"/>
            <a:ext cx="525145" cy="326390"/>
            <a:chOff x="4657852" y="3862323"/>
            <a:chExt cx="525145" cy="326390"/>
          </a:xfrm>
        </p:grpSpPr>
        <p:sp>
          <p:nvSpPr>
            <p:cNvPr id="16" name="object 16"/>
            <p:cNvSpPr/>
            <p:nvPr/>
          </p:nvSpPr>
          <p:spPr>
            <a:xfrm>
              <a:off x="4657852" y="3862323"/>
              <a:ext cx="109220" cy="326390"/>
            </a:xfrm>
            <a:custGeom>
              <a:avLst/>
              <a:gdLst/>
              <a:ahLst/>
              <a:cxnLst/>
              <a:rect l="l" t="t" r="r" b="b"/>
              <a:pathLst>
                <a:path w="109220" h="326389">
                  <a:moveTo>
                    <a:pt x="104139" y="0"/>
                  </a:moveTo>
                  <a:lnTo>
                    <a:pt x="59674" y="20970"/>
                  </a:lnTo>
                  <a:lnTo>
                    <a:pt x="26924" y="57276"/>
                  </a:lnTo>
                  <a:lnTo>
                    <a:pt x="6746" y="105727"/>
                  </a:lnTo>
                  <a:lnTo>
                    <a:pt x="0" y="163321"/>
                  </a:lnTo>
                  <a:lnTo>
                    <a:pt x="1668" y="193303"/>
                  </a:lnTo>
                  <a:lnTo>
                    <a:pt x="15055" y="246314"/>
                  </a:lnTo>
                  <a:lnTo>
                    <a:pt x="41703" y="289367"/>
                  </a:lnTo>
                  <a:lnTo>
                    <a:pt x="80375" y="317890"/>
                  </a:lnTo>
                  <a:lnTo>
                    <a:pt x="104139" y="326389"/>
                  </a:lnTo>
                  <a:lnTo>
                    <a:pt x="108203" y="313181"/>
                  </a:lnTo>
                  <a:lnTo>
                    <a:pt x="89636" y="304970"/>
                  </a:lnTo>
                  <a:lnTo>
                    <a:pt x="73580" y="293496"/>
                  </a:lnTo>
                  <a:lnTo>
                    <a:pt x="49149" y="260857"/>
                  </a:lnTo>
                  <a:lnTo>
                    <a:pt x="34575" y="216535"/>
                  </a:lnTo>
                  <a:lnTo>
                    <a:pt x="29718" y="161544"/>
                  </a:lnTo>
                  <a:lnTo>
                    <a:pt x="30932" y="133711"/>
                  </a:lnTo>
                  <a:lnTo>
                    <a:pt x="40647" y="85427"/>
                  </a:lnTo>
                  <a:lnTo>
                    <a:pt x="60098" y="47355"/>
                  </a:lnTo>
                  <a:lnTo>
                    <a:pt x="89904" y="21447"/>
                  </a:lnTo>
                  <a:lnTo>
                    <a:pt x="108712" y="13207"/>
                  </a:lnTo>
                  <a:lnTo>
                    <a:pt x="1041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88789" y="3876039"/>
              <a:ext cx="394081" cy="31115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221415" y="3758236"/>
            <a:ext cx="436880" cy="326390"/>
            <a:chOff x="5238877" y="3862323"/>
            <a:chExt cx="436880" cy="326390"/>
          </a:xfrm>
        </p:grpSpPr>
        <p:sp>
          <p:nvSpPr>
            <p:cNvPr id="19" name="object 19"/>
            <p:cNvSpPr/>
            <p:nvPr/>
          </p:nvSpPr>
          <p:spPr>
            <a:xfrm>
              <a:off x="5238877" y="3862323"/>
              <a:ext cx="109220" cy="326390"/>
            </a:xfrm>
            <a:custGeom>
              <a:avLst/>
              <a:gdLst/>
              <a:ahLst/>
              <a:cxnLst/>
              <a:rect l="l" t="t" r="r" b="b"/>
              <a:pathLst>
                <a:path w="109220" h="326389">
                  <a:moveTo>
                    <a:pt x="104139" y="0"/>
                  </a:moveTo>
                  <a:lnTo>
                    <a:pt x="59674" y="20970"/>
                  </a:lnTo>
                  <a:lnTo>
                    <a:pt x="26924" y="57276"/>
                  </a:lnTo>
                  <a:lnTo>
                    <a:pt x="6746" y="105727"/>
                  </a:lnTo>
                  <a:lnTo>
                    <a:pt x="0" y="163321"/>
                  </a:lnTo>
                  <a:lnTo>
                    <a:pt x="1668" y="193303"/>
                  </a:lnTo>
                  <a:lnTo>
                    <a:pt x="15055" y="246314"/>
                  </a:lnTo>
                  <a:lnTo>
                    <a:pt x="41703" y="289367"/>
                  </a:lnTo>
                  <a:lnTo>
                    <a:pt x="80375" y="317890"/>
                  </a:lnTo>
                  <a:lnTo>
                    <a:pt x="104139" y="326389"/>
                  </a:lnTo>
                  <a:lnTo>
                    <a:pt x="108203" y="313181"/>
                  </a:lnTo>
                  <a:lnTo>
                    <a:pt x="89636" y="304970"/>
                  </a:lnTo>
                  <a:lnTo>
                    <a:pt x="73580" y="293496"/>
                  </a:lnTo>
                  <a:lnTo>
                    <a:pt x="49149" y="260857"/>
                  </a:lnTo>
                  <a:lnTo>
                    <a:pt x="34575" y="216535"/>
                  </a:lnTo>
                  <a:lnTo>
                    <a:pt x="29718" y="161544"/>
                  </a:lnTo>
                  <a:lnTo>
                    <a:pt x="30932" y="133711"/>
                  </a:lnTo>
                  <a:lnTo>
                    <a:pt x="40647" y="85427"/>
                  </a:lnTo>
                  <a:lnTo>
                    <a:pt x="60098" y="47355"/>
                  </a:lnTo>
                  <a:lnTo>
                    <a:pt x="89904" y="21447"/>
                  </a:lnTo>
                  <a:lnTo>
                    <a:pt x="108712" y="13207"/>
                  </a:lnTo>
                  <a:lnTo>
                    <a:pt x="1041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4955" y="3943603"/>
              <a:ext cx="193929" cy="17017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566791" y="3862323"/>
              <a:ext cx="109220" cy="326390"/>
            </a:xfrm>
            <a:custGeom>
              <a:avLst/>
              <a:gdLst/>
              <a:ahLst/>
              <a:cxnLst/>
              <a:rect l="l" t="t" r="r" b="b"/>
              <a:pathLst>
                <a:path w="109220" h="326389">
                  <a:moveTo>
                    <a:pt x="4699" y="0"/>
                  </a:moveTo>
                  <a:lnTo>
                    <a:pt x="0" y="13207"/>
                  </a:lnTo>
                  <a:lnTo>
                    <a:pt x="18936" y="21447"/>
                  </a:lnTo>
                  <a:lnTo>
                    <a:pt x="35194" y="32829"/>
                  </a:lnTo>
                  <a:lnTo>
                    <a:pt x="59817" y="65024"/>
                  </a:lnTo>
                  <a:lnTo>
                    <a:pt x="74215" y="108331"/>
                  </a:lnTo>
                  <a:lnTo>
                    <a:pt x="78994" y="161544"/>
                  </a:lnTo>
                  <a:lnTo>
                    <a:pt x="77799" y="190384"/>
                  </a:lnTo>
                  <a:lnTo>
                    <a:pt x="68171" y="240018"/>
                  </a:lnTo>
                  <a:lnTo>
                    <a:pt x="48712" y="278784"/>
                  </a:lnTo>
                  <a:lnTo>
                    <a:pt x="19184" y="304970"/>
                  </a:lnTo>
                  <a:lnTo>
                    <a:pt x="635" y="313181"/>
                  </a:lnTo>
                  <a:lnTo>
                    <a:pt x="4699" y="326389"/>
                  </a:lnTo>
                  <a:lnTo>
                    <a:pt x="49260" y="305546"/>
                  </a:lnTo>
                  <a:lnTo>
                    <a:pt x="81914" y="269367"/>
                  </a:lnTo>
                  <a:lnTo>
                    <a:pt x="102092" y="220964"/>
                  </a:lnTo>
                  <a:lnTo>
                    <a:pt x="108838" y="163321"/>
                  </a:lnTo>
                  <a:lnTo>
                    <a:pt x="107150" y="133393"/>
                  </a:lnTo>
                  <a:lnTo>
                    <a:pt x="93676" y="80347"/>
                  </a:lnTo>
                  <a:lnTo>
                    <a:pt x="66956" y="37201"/>
                  </a:lnTo>
                  <a:lnTo>
                    <a:pt x="28372" y="8574"/>
                  </a:lnTo>
                  <a:lnTo>
                    <a:pt x="46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5737797" y="3760700"/>
            <a:ext cx="26670" cy="320675"/>
          </a:xfrm>
          <a:custGeom>
            <a:avLst/>
            <a:gdLst/>
            <a:ahLst/>
            <a:cxnLst/>
            <a:rect l="l" t="t" r="r" b="b"/>
            <a:pathLst>
              <a:path w="26670" h="320675">
                <a:moveTo>
                  <a:pt x="26501" y="0"/>
                </a:moveTo>
                <a:lnTo>
                  <a:pt x="0" y="0"/>
                </a:lnTo>
                <a:lnTo>
                  <a:pt x="0" y="320243"/>
                </a:lnTo>
                <a:lnTo>
                  <a:pt x="26501" y="320243"/>
                </a:lnTo>
                <a:lnTo>
                  <a:pt x="26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5899722" y="3758236"/>
            <a:ext cx="463550" cy="327660"/>
            <a:chOff x="5917184" y="3862323"/>
            <a:chExt cx="463550" cy="327660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17184" y="3940301"/>
              <a:ext cx="319404" cy="24917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271641" y="3862323"/>
              <a:ext cx="109220" cy="326390"/>
            </a:xfrm>
            <a:custGeom>
              <a:avLst/>
              <a:gdLst/>
              <a:ahLst/>
              <a:cxnLst/>
              <a:rect l="l" t="t" r="r" b="b"/>
              <a:pathLst>
                <a:path w="109220" h="326389">
                  <a:moveTo>
                    <a:pt x="4699" y="0"/>
                  </a:moveTo>
                  <a:lnTo>
                    <a:pt x="0" y="13207"/>
                  </a:lnTo>
                  <a:lnTo>
                    <a:pt x="18936" y="21447"/>
                  </a:lnTo>
                  <a:lnTo>
                    <a:pt x="35194" y="32829"/>
                  </a:lnTo>
                  <a:lnTo>
                    <a:pt x="59817" y="65024"/>
                  </a:lnTo>
                  <a:lnTo>
                    <a:pt x="74215" y="108331"/>
                  </a:lnTo>
                  <a:lnTo>
                    <a:pt x="78994" y="161544"/>
                  </a:lnTo>
                  <a:lnTo>
                    <a:pt x="77799" y="190384"/>
                  </a:lnTo>
                  <a:lnTo>
                    <a:pt x="68171" y="240018"/>
                  </a:lnTo>
                  <a:lnTo>
                    <a:pt x="48712" y="278784"/>
                  </a:lnTo>
                  <a:lnTo>
                    <a:pt x="19184" y="304970"/>
                  </a:lnTo>
                  <a:lnTo>
                    <a:pt x="635" y="313181"/>
                  </a:lnTo>
                  <a:lnTo>
                    <a:pt x="4699" y="326389"/>
                  </a:lnTo>
                  <a:lnTo>
                    <a:pt x="49260" y="305546"/>
                  </a:lnTo>
                  <a:lnTo>
                    <a:pt x="81914" y="269367"/>
                  </a:lnTo>
                  <a:lnTo>
                    <a:pt x="102092" y="220964"/>
                  </a:lnTo>
                  <a:lnTo>
                    <a:pt x="108838" y="163321"/>
                  </a:lnTo>
                  <a:lnTo>
                    <a:pt x="107150" y="133393"/>
                  </a:lnTo>
                  <a:lnTo>
                    <a:pt x="93676" y="80347"/>
                  </a:lnTo>
                  <a:lnTo>
                    <a:pt x="66956" y="37201"/>
                  </a:lnTo>
                  <a:lnTo>
                    <a:pt x="28372" y="8574"/>
                  </a:lnTo>
                  <a:lnTo>
                    <a:pt x="46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71500" y="4515220"/>
            <a:ext cx="7793355" cy="201657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57860" indent="-276860">
              <a:lnSpc>
                <a:spcPct val="100000"/>
              </a:lnSpc>
              <a:spcBef>
                <a:spcPts val="125"/>
              </a:spcBef>
              <a:buClr>
                <a:srgbClr val="5FB5CC"/>
              </a:buClr>
              <a:buFont typeface="Wingdings"/>
              <a:buChar char=""/>
              <a:tabLst>
                <a:tab pos="657860" algn="l"/>
              </a:tabLst>
            </a:pPr>
            <a:r>
              <a:rPr sz="2400" dirty="0">
                <a:latin typeface="Cambria Math"/>
                <a:cs typeface="Cambria Math"/>
              </a:rPr>
              <a:t>𝑁</a:t>
            </a:r>
            <a:r>
              <a:rPr sz="2800" baseline="-15669" dirty="0">
                <a:latin typeface="Cambria Math"/>
                <a:cs typeface="Cambria Math"/>
              </a:rPr>
              <a:t>𝑅</a:t>
            </a:r>
            <a:r>
              <a:rPr sz="2400" dirty="0">
                <a:latin typeface="Cambria Math"/>
                <a:cs typeface="Cambria Math"/>
              </a:rPr>
              <a:t>(𝑢)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neighborhood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node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𝑢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strategy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𝑅</a:t>
            </a:r>
            <a:endParaRPr sz="2400">
              <a:latin typeface="Cambria Math"/>
              <a:cs typeface="Cambria Math"/>
            </a:endParaRPr>
          </a:p>
          <a:p>
            <a:pPr marL="361950" marR="30480" indent="-324485">
              <a:lnSpc>
                <a:spcPct val="100000"/>
              </a:lnSpc>
              <a:spcBef>
                <a:spcPts val="2415"/>
              </a:spcBef>
              <a:buClr>
                <a:srgbClr val="EFAC00"/>
              </a:buClr>
              <a:buSzPct val="80000"/>
              <a:buFont typeface="Cambria"/>
              <a:buChar char="◾"/>
              <a:tabLst>
                <a:tab pos="361950" algn="l"/>
                <a:tab pos="362585" algn="l"/>
              </a:tabLst>
            </a:pPr>
            <a:r>
              <a:rPr sz="2800" dirty="0">
                <a:solidFill>
                  <a:srgbClr val="D50092"/>
                </a:solidFill>
                <a:latin typeface="Calibri"/>
                <a:cs typeface="Calibri"/>
              </a:rPr>
              <a:t>Given</a:t>
            </a:r>
            <a:r>
              <a:rPr sz="2800" spc="-2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D50092"/>
                </a:solidFill>
                <a:latin typeface="Calibri"/>
                <a:cs typeface="Calibri"/>
              </a:rPr>
              <a:t>node</a:t>
            </a:r>
            <a:r>
              <a:rPr sz="2800" spc="-1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D50092"/>
                </a:solidFill>
                <a:latin typeface="Cambria Math"/>
                <a:cs typeface="Cambria Math"/>
              </a:rPr>
              <a:t>𝑢</a:t>
            </a:r>
            <a:r>
              <a:rPr sz="2800" dirty="0">
                <a:solidFill>
                  <a:srgbClr val="D50092"/>
                </a:solidFill>
                <a:latin typeface="Calibri"/>
                <a:cs typeface="Calibri"/>
              </a:rPr>
              <a:t>,</a:t>
            </a:r>
            <a:r>
              <a:rPr sz="2800" spc="-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D50092"/>
                </a:solidFill>
                <a:latin typeface="Calibri"/>
                <a:cs typeface="Calibri"/>
              </a:rPr>
              <a:t>we</a:t>
            </a:r>
            <a:r>
              <a:rPr sz="2800" spc="-7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D50092"/>
                </a:solidFill>
                <a:latin typeface="Calibri"/>
                <a:cs typeface="Calibri"/>
              </a:rPr>
              <a:t>want</a:t>
            </a:r>
            <a:r>
              <a:rPr sz="2800" spc="-12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D50092"/>
                </a:solidFill>
                <a:latin typeface="Calibri"/>
                <a:cs typeface="Calibri"/>
              </a:rPr>
              <a:t>to</a:t>
            </a:r>
            <a:r>
              <a:rPr sz="2800" spc="-2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D50092"/>
                </a:solidFill>
                <a:latin typeface="Calibri"/>
                <a:cs typeface="Calibri"/>
              </a:rPr>
              <a:t>learn</a:t>
            </a:r>
            <a:r>
              <a:rPr sz="2800" spc="6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D50092"/>
                </a:solidFill>
                <a:latin typeface="Calibri"/>
                <a:cs typeface="Calibri"/>
              </a:rPr>
              <a:t>feature representations</a:t>
            </a:r>
            <a:r>
              <a:rPr sz="2800" spc="-6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D50092"/>
                </a:solidFill>
                <a:latin typeface="Calibri"/>
                <a:cs typeface="Calibri"/>
              </a:rPr>
              <a:t>that</a:t>
            </a:r>
            <a:r>
              <a:rPr sz="2800" spc="-10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D50092"/>
                </a:solidFill>
                <a:latin typeface="Calibri"/>
                <a:cs typeface="Calibri"/>
              </a:rPr>
              <a:t>are</a:t>
            </a:r>
            <a:r>
              <a:rPr sz="2800" spc="-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D50092"/>
                </a:solidFill>
                <a:latin typeface="Calibri"/>
                <a:cs typeface="Calibri"/>
              </a:rPr>
              <a:t>predictive</a:t>
            </a:r>
            <a:r>
              <a:rPr sz="2800" spc="-7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D50092"/>
                </a:solidFill>
                <a:latin typeface="Calibri"/>
                <a:cs typeface="Calibri"/>
              </a:rPr>
              <a:t>of</a:t>
            </a:r>
            <a:r>
              <a:rPr sz="2800" spc="-8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D50092"/>
                </a:solidFill>
                <a:latin typeface="Calibri"/>
                <a:cs typeface="Calibri"/>
              </a:rPr>
              <a:t>the</a:t>
            </a:r>
            <a:r>
              <a:rPr sz="2800" spc="-7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D50092"/>
                </a:solidFill>
                <a:latin typeface="Calibri"/>
                <a:cs typeface="Calibri"/>
              </a:rPr>
              <a:t>nodes </a:t>
            </a:r>
            <a:r>
              <a:rPr sz="2800" dirty="0">
                <a:solidFill>
                  <a:srgbClr val="D50092"/>
                </a:solidFill>
                <a:latin typeface="Calibri"/>
                <a:cs typeface="Calibri"/>
              </a:rPr>
              <a:t>in</a:t>
            </a:r>
            <a:r>
              <a:rPr sz="2800" spc="-6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D50092"/>
                </a:solidFill>
                <a:latin typeface="Calibri"/>
                <a:cs typeface="Calibri"/>
              </a:rPr>
              <a:t>its</a:t>
            </a:r>
            <a:r>
              <a:rPr sz="2800" spc="-2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D50092"/>
                </a:solidFill>
                <a:latin typeface="Calibri"/>
                <a:cs typeface="Calibri"/>
              </a:rPr>
              <a:t>random</a:t>
            </a:r>
            <a:r>
              <a:rPr sz="2800" spc="2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D50092"/>
                </a:solidFill>
                <a:latin typeface="Calibri"/>
                <a:cs typeface="Calibri"/>
              </a:rPr>
              <a:t>walk</a:t>
            </a:r>
            <a:r>
              <a:rPr sz="2800" spc="-6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D50092"/>
                </a:solidFill>
                <a:latin typeface="Calibri"/>
                <a:cs typeface="Calibri"/>
              </a:rPr>
              <a:t>neighborhood</a:t>
            </a:r>
            <a:r>
              <a:rPr sz="2800" spc="-3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800" spc="-105" dirty="0">
                <a:solidFill>
                  <a:srgbClr val="D50092"/>
                </a:solidFill>
                <a:latin typeface="Cambria Math"/>
                <a:cs typeface="Cambria Math"/>
              </a:rPr>
              <a:t>𝑁</a:t>
            </a:r>
            <a:r>
              <a:rPr sz="3200" spc="-157" baseline="-15503" dirty="0">
                <a:solidFill>
                  <a:srgbClr val="D50092"/>
                </a:solidFill>
                <a:latin typeface="Cambria Math"/>
                <a:cs typeface="Cambria Math"/>
              </a:rPr>
              <a:t>𝑅</a:t>
            </a:r>
            <a:r>
              <a:rPr sz="3200" spc="-382" baseline="-15503" dirty="0">
                <a:solidFill>
                  <a:srgbClr val="D50092"/>
                </a:solidFill>
                <a:latin typeface="Cambria Math"/>
                <a:cs typeface="Cambria Math"/>
              </a:rPr>
              <a:t> </a:t>
            </a:r>
            <a:r>
              <a:rPr sz="2800" spc="-20" dirty="0">
                <a:solidFill>
                  <a:srgbClr val="D50092"/>
                </a:solidFill>
                <a:latin typeface="Cambria Math"/>
                <a:cs typeface="Cambria Math"/>
              </a:rPr>
              <a:t>(𝑢)</a:t>
            </a:r>
            <a:r>
              <a:rPr sz="2800" spc="-20" dirty="0">
                <a:solidFill>
                  <a:srgbClr val="D50092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1E388F-E29A-7C3E-1DA6-63478EE17610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Feature Learning as Optimization</a:t>
            </a:r>
            <a:endParaRPr lang="en-HK" sz="4000"/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58C5E399-ECCF-E148-77D4-9D411232E34D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26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28662" y="1294448"/>
            <a:ext cx="8098155" cy="345376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39115" marR="17780" indent="-514350">
              <a:lnSpc>
                <a:spcPts val="3829"/>
              </a:lnSpc>
              <a:spcBef>
                <a:spcPts val="265"/>
              </a:spcBef>
              <a:buClr>
                <a:srgbClr val="EFAC00"/>
              </a:buClr>
              <a:buSzPct val="79687"/>
              <a:buFont typeface="+mj-lt"/>
              <a:buAutoNum type="arabicPeriod"/>
              <a:tabLst>
                <a:tab pos="711200" algn="l"/>
                <a:tab pos="711200" algn="l"/>
                <a:tab pos="2241550" algn="l"/>
              </a:tabLst>
            </a:pPr>
            <a:r>
              <a:rPr lang="en-US" sz="2800">
                <a:latin typeface="+mn-lt"/>
              </a:rPr>
              <a:t>Run</a:t>
            </a:r>
            <a:r>
              <a:rPr lang="en-US" sz="2800" spc="-95">
                <a:latin typeface="+mn-lt"/>
              </a:rPr>
              <a:t> </a:t>
            </a:r>
            <a:r>
              <a:rPr lang="en-US" sz="2800" b="1">
                <a:latin typeface="+mn-lt"/>
                <a:cs typeface="Calibri"/>
              </a:rPr>
              <a:t>short</a:t>
            </a:r>
            <a:r>
              <a:rPr lang="en-US" sz="2800" b="1" spc="-85">
                <a:latin typeface="+mn-lt"/>
                <a:cs typeface="Calibri"/>
              </a:rPr>
              <a:t> </a:t>
            </a:r>
            <a:r>
              <a:rPr lang="en-US" sz="2800" b="1" spc="-10">
                <a:latin typeface="+mn-lt"/>
                <a:cs typeface="Calibri"/>
              </a:rPr>
              <a:t>fixed-</a:t>
            </a:r>
            <a:r>
              <a:rPr lang="en-US" sz="2800" b="1">
                <a:latin typeface="+mn-lt"/>
                <a:cs typeface="Calibri"/>
              </a:rPr>
              <a:t>length</a:t>
            </a:r>
            <a:r>
              <a:rPr lang="en-US" sz="2800" b="1" spc="-275">
                <a:latin typeface="+mn-lt"/>
                <a:cs typeface="Calibri"/>
              </a:rPr>
              <a:t> </a:t>
            </a:r>
            <a:r>
              <a:rPr lang="en-US" sz="2800" b="1">
                <a:latin typeface="+mn-lt"/>
                <a:cs typeface="Calibri"/>
              </a:rPr>
              <a:t>random</a:t>
            </a:r>
            <a:r>
              <a:rPr lang="en-US" sz="2800" b="1" spc="-15">
                <a:latin typeface="+mn-lt"/>
                <a:cs typeface="Calibri"/>
              </a:rPr>
              <a:t> </a:t>
            </a:r>
            <a:r>
              <a:rPr lang="en-US" sz="2800" b="1" spc="-10">
                <a:latin typeface="+mn-lt"/>
                <a:cs typeface="Calibri"/>
              </a:rPr>
              <a:t>walks </a:t>
            </a:r>
            <a:r>
              <a:rPr lang="en-US" sz="2800">
                <a:latin typeface="+mn-lt"/>
              </a:rPr>
              <a:t>starting</a:t>
            </a:r>
            <a:r>
              <a:rPr lang="en-US" sz="2800" spc="-105">
                <a:latin typeface="+mn-lt"/>
              </a:rPr>
              <a:t> </a:t>
            </a:r>
            <a:r>
              <a:rPr lang="en-US" sz="2800">
                <a:latin typeface="+mn-lt"/>
              </a:rPr>
              <a:t>from</a:t>
            </a:r>
            <a:r>
              <a:rPr lang="en-US" sz="2800" spc="-105">
                <a:latin typeface="+mn-lt"/>
              </a:rPr>
              <a:t> </a:t>
            </a:r>
            <a:r>
              <a:rPr lang="en-US" sz="2800">
                <a:latin typeface="+mn-lt"/>
              </a:rPr>
              <a:t>each</a:t>
            </a:r>
            <a:r>
              <a:rPr lang="en-US" sz="2800" spc="-50">
                <a:latin typeface="+mn-lt"/>
              </a:rPr>
              <a:t> </a:t>
            </a:r>
            <a:r>
              <a:rPr lang="en-US" sz="2800">
                <a:latin typeface="+mn-lt"/>
              </a:rPr>
              <a:t>node</a:t>
            </a:r>
            <a:r>
              <a:rPr lang="en-US" sz="2800" spc="-125">
                <a:latin typeface="+mn-lt"/>
              </a:rPr>
              <a:t> </a:t>
            </a:r>
            <a:r>
              <a:rPr lang="en-US" sz="2800">
                <a:latin typeface="+mn-lt"/>
                <a:cs typeface="Cambria Math"/>
              </a:rPr>
              <a:t>𝑢</a:t>
            </a:r>
            <a:r>
              <a:rPr lang="en-US" sz="2800" spc="114">
                <a:latin typeface="+mn-lt"/>
                <a:cs typeface="Cambria Math"/>
              </a:rPr>
              <a:t> </a:t>
            </a:r>
            <a:r>
              <a:rPr lang="en-US" sz="2800">
                <a:latin typeface="+mn-lt"/>
              </a:rPr>
              <a:t>in</a:t>
            </a:r>
            <a:r>
              <a:rPr lang="en-US" sz="2800" spc="-45">
                <a:latin typeface="+mn-lt"/>
              </a:rPr>
              <a:t> </a:t>
            </a:r>
            <a:r>
              <a:rPr lang="en-US" sz="2800">
                <a:latin typeface="+mn-lt"/>
              </a:rPr>
              <a:t>the</a:t>
            </a:r>
            <a:r>
              <a:rPr lang="en-US" sz="2800" spc="-35">
                <a:latin typeface="+mn-lt"/>
              </a:rPr>
              <a:t> </a:t>
            </a:r>
            <a:r>
              <a:rPr lang="en-US" sz="2800">
                <a:latin typeface="+mn-lt"/>
              </a:rPr>
              <a:t>graph</a:t>
            </a:r>
            <a:r>
              <a:rPr lang="en-US" sz="2800" spc="-114">
                <a:latin typeface="+mn-lt"/>
              </a:rPr>
              <a:t> </a:t>
            </a:r>
            <a:r>
              <a:rPr lang="en-US" sz="2800" spc="-10">
                <a:latin typeface="+mn-lt"/>
              </a:rPr>
              <a:t>using </a:t>
            </a:r>
            <a:r>
              <a:rPr lang="en-US" sz="2800">
                <a:latin typeface="+mn-lt"/>
              </a:rPr>
              <a:t>some</a:t>
            </a:r>
            <a:r>
              <a:rPr lang="en-US" sz="2800" spc="-110">
                <a:latin typeface="+mn-lt"/>
              </a:rPr>
              <a:t> </a:t>
            </a:r>
            <a:r>
              <a:rPr lang="en-US" sz="2800">
                <a:latin typeface="+mn-lt"/>
              </a:rPr>
              <a:t>random</a:t>
            </a:r>
            <a:r>
              <a:rPr lang="en-US" sz="2800" spc="-170">
                <a:latin typeface="+mn-lt"/>
              </a:rPr>
              <a:t> </a:t>
            </a:r>
            <a:r>
              <a:rPr lang="en-US" sz="2800">
                <a:latin typeface="+mn-lt"/>
              </a:rPr>
              <a:t>walk</a:t>
            </a:r>
            <a:r>
              <a:rPr lang="en-US" sz="2800" spc="-185">
                <a:latin typeface="+mn-lt"/>
              </a:rPr>
              <a:t> </a:t>
            </a:r>
            <a:r>
              <a:rPr lang="en-US" sz="2800" spc="-10">
                <a:latin typeface="+mn-lt"/>
              </a:rPr>
              <a:t>strategy</a:t>
            </a:r>
            <a:r>
              <a:rPr lang="en-US" sz="2800" spc="-45">
                <a:latin typeface="+mn-lt"/>
              </a:rPr>
              <a:t> </a:t>
            </a:r>
            <a:r>
              <a:rPr lang="en-US" sz="2800" i="1" spc="-25">
                <a:latin typeface="+mn-lt"/>
                <a:cs typeface="Cambria Math"/>
              </a:rPr>
              <a:t>R.</a:t>
            </a:r>
          </a:p>
          <a:p>
            <a:pPr marL="539115" marR="17780" indent="-514350">
              <a:lnSpc>
                <a:spcPts val="3829"/>
              </a:lnSpc>
              <a:spcBef>
                <a:spcPts val="265"/>
              </a:spcBef>
              <a:buClr>
                <a:srgbClr val="EFAC00"/>
              </a:buClr>
              <a:buSzPct val="79687"/>
              <a:buFont typeface="+mj-lt"/>
              <a:buAutoNum type="arabicPeriod"/>
              <a:tabLst>
                <a:tab pos="711200" algn="l"/>
                <a:tab pos="711200" algn="l"/>
                <a:tab pos="2241550" algn="l"/>
              </a:tabLst>
            </a:pPr>
            <a:r>
              <a:rPr sz="2800">
                <a:latin typeface="Calibri"/>
                <a:cs typeface="Calibri"/>
              </a:rPr>
              <a:t>For</a:t>
            </a:r>
            <a:r>
              <a:rPr sz="2800" spc="-65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𝑢</a:t>
            </a:r>
            <a:r>
              <a:rPr sz="2800" spc="13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collect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𝑁</a:t>
            </a:r>
            <a:r>
              <a:rPr sz="2800" baseline="-16908" dirty="0">
                <a:latin typeface="Cambria Math"/>
                <a:cs typeface="Cambria Math"/>
              </a:rPr>
              <a:t>𝑅</a:t>
            </a:r>
            <a:r>
              <a:rPr sz="2800" dirty="0">
                <a:latin typeface="Cambria Math"/>
                <a:cs typeface="Cambria Math"/>
              </a:rPr>
              <a:t>(𝑢)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multiset</a:t>
            </a:r>
            <a:r>
              <a:rPr sz="2800" spc="-15" baseline="25132" dirty="0">
                <a:latin typeface="Calibri"/>
                <a:cs typeface="Calibri"/>
              </a:rPr>
              <a:t>*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nodes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visited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random</a:t>
            </a:r>
            <a:r>
              <a:rPr sz="2800" spc="-2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walks</a:t>
            </a:r>
            <a:r>
              <a:rPr sz="2800" spc="-1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starting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1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𝑢</a:t>
            </a:r>
            <a:r>
              <a:rPr sz="2800" i="1" spc="-25" dirty="0">
                <a:latin typeface="Cambria Math"/>
                <a:cs typeface="Cambria Math"/>
              </a:rPr>
              <a:t>.</a:t>
            </a:r>
            <a:endParaRPr sz="2800">
              <a:latin typeface="Cambria Math"/>
              <a:cs typeface="Cambria Math"/>
            </a:endParaRPr>
          </a:p>
          <a:p>
            <a:pPr marL="539115" marR="487680" indent="-514350">
              <a:lnSpc>
                <a:spcPts val="3829"/>
              </a:lnSpc>
              <a:buClr>
                <a:srgbClr val="EFAC00"/>
              </a:buClr>
              <a:buSzPct val="79687"/>
              <a:buFont typeface="+mj-lt"/>
              <a:buAutoNum type="arabicPeriod"/>
              <a:tabLst>
                <a:tab pos="711200" algn="l"/>
                <a:tab pos="711200" algn="l"/>
                <a:tab pos="2241550" algn="l"/>
              </a:tabLst>
            </a:pPr>
            <a:r>
              <a:rPr sz="2800" dirty="0">
                <a:latin typeface="Calibri"/>
                <a:cs typeface="Calibri"/>
              </a:rPr>
              <a:t>Optimize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embeddings</a:t>
            </a:r>
            <a:r>
              <a:rPr sz="2800" spc="-1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according</a:t>
            </a:r>
            <a:r>
              <a:rPr sz="2800" spc="-1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to: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D50092"/>
                </a:solidFill>
                <a:latin typeface="Calibri"/>
                <a:cs typeface="Calibri"/>
              </a:rPr>
              <a:t>Given </a:t>
            </a:r>
            <a:r>
              <a:rPr sz="2800" dirty="0">
                <a:solidFill>
                  <a:srgbClr val="D50092"/>
                </a:solidFill>
                <a:latin typeface="Calibri"/>
                <a:cs typeface="Calibri"/>
              </a:rPr>
              <a:t>node</a:t>
            </a:r>
            <a:r>
              <a:rPr sz="2800" spc="-16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800" spc="50" dirty="0">
                <a:solidFill>
                  <a:srgbClr val="D50092"/>
                </a:solidFill>
                <a:latin typeface="Cambria Math"/>
                <a:cs typeface="Cambria Math"/>
              </a:rPr>
              <a:t>𝑢</a:t>
            </a:r>
            <a:r>
              <a:rPr sz="2800" spc="50" dirty="0">
                <a:solidFill>
                  <a:srgbClr val="D50092"/>
                </a:solidFill>
                <a:latin typeface="Calibri"/>
                <a:cs typeface="Calibri"/>
              </a:rPr>
              <a:t>,</a:t>
            </a:r>
            <a:r>
              <a:rPr sz="2800" spc="1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D50092"/>
                </a:solidFill>
                <a:latin typeface="Calibri"/>
                <a:cs typeface="Calibri"/>
              </a:rPr>
              <a:t>predict</a:t>
            </a:r>
            <a:r>
              <a:rPr sz="2800" spc="-10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D50092"/>
                </a:solidFill>
                <a:latin typeface="Calibri"/>
                <a:cs typeface="Calibri"/>
              </a:rPr>
              <a:t>its</a:t>
            </a:r>
            <a:r>
              <a:rPr sz="2800" spc="-6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D50092"/>
                </a:solidFill>
                <a:latin typeface="Calibri"/>
                <a:cs typeface="Calibri"/>
              </a:rPr>
              <a:t>neighbors</a:t>
            </a:r>
            <a:r>
              <a:rPr sz="2800" spc="-6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D50092"/>
                </a:solidFill>
                <a:latin typeface="Cambria Math"/>
                <a:cs typeface="Cambria Math"/>
              </a:rPr>
              <a:t>𝑁</a:t>
            </a:r>
            <a:r>
              <a:rPr sz="2800" spc="-15" baseline="-15700" dirty="0">
                <a:solidFill>
                  <a:srgbClr val="D50092"/>
                </a:solidFill>
                <a:latin typeface="Cambria Math"/>
                <a:cs typeface="Cambria Math"/>
              </a:rPr>
              <a:t>R</a:t>
            </a:r>
            <a:r>
              <a:rPr sz="2800" spc="-10" dirty="0">
                <a:solidFill>
                  <a:srgbClr val="D50092"/>
                </a:solidFill>
                <a:latin typeface="Cambria Math"/>
                <a:cs typeface="Cambria Math"/>
              </a:rPr>
              <a:t>(𝑢)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3462" y="5293919"/>
            <a:ext cx="720090" cy="499745"/>
          </a:xfrm>
          <a:custGeom>
            <a:avLst/>
            <a:gdLst/>
            <a:ahLst/>
            <a:cxnLst/>
            <a:rect l="l" t="t" r="r" b="b"/>
            <a:pathLst>
              <a:path w="720090" h="499745">
                <a:moveTo>
                  <a:pt x="309575" y="184785"/>
                </a:moveTo>
                <a:lnTo>
                  <a:pt x="287070" y="63728"/>
                </a:lnTo>
                <a:lnTo>
                  <a:pt x="286981" y="59423"/>
                </a:lnTo>
                <a:lnTo>
                  <a:pt x="280047" y="24193"/>
                </a:lnTo>
                <a:lnTo>
                  <a:pt x="278752" y="21501"/>
                </a:lnTo>
                <a:lnTo>
                  <a:pt x="269811" y="10706"/>
                </a:lnTo>
                <a:lnTo>
                  <a:pt x="264350" y="6705"/>
                </a:lnTo>
                <a:lnTo>
                  <a:pt x="251421" y="1498"/>
                </a:lnTo>
                <a:lnTo>
                  <a:pt x="243713" y="203"/>
                </a:lnTo>
                <a:lnTo>
                  <a:pt x="227317" y="203"/>
                </a:lnTo>
                <a:lnTo>
                  <a:pt x="189877" y="19304"/>
                </a:lnTo>
                <a:lnTo>
                  <a:pt x="170586" y="37604"/>
                </a:lnTo>
                <a:lnTo>
                  <a:pt x="167690" y="28714"/>
                </a:lnTo>
                <a:lnTo>
                  <a:pt x="138734" y="2501"/>
                </a:lnTo>
                <a:lnTo>
                  <a:pt x="120586" y="203"/>
                </a:lnTo>
                <a:lnTo>
                  <a:pt x="116192" y="203"/>
                </a:lnTo>
                <a:lnTo>
                  <a:pt x="79298" y="16903"/>
                </a:lnTo>
                <a:lnTo>
                  <a:pt x="59601" y="35001"/>
                </a:lnTo>
                <a:lnTo>
                  <a:pt x="56794" y="34201"/>
                </a:lnTo>
                <a:lnTo>
                  <a:pt x="58991" y="1600"/>
                </a:lnTo>
                <a:lnTo>
                  <a:pt x="46799" y="1600"/>
                </a:lnTo>
                <a:lnTo>
                  <a:pt x="0" y="3403"/>
                </a:lnTo>
                <a:lnTo>
                  <a:pt x="0" y="13995"/>
                </a:lnTo>
                <a:lnTo>
                  <a:pt x="5994" y="15062"/>
                </a:lnTo>
                <a:lnTo>
                  <a:pt x="10629" y="16370"/>
                </a:lnTo>
                <a:lnTo>
                  <a:pt x="24384" y="154724"/>
                </a:lnTo>
                <a:lnTo>
                  <a:pt x="24003" y="161226"/>
                </a:lnTo>
                <a:lnTo>
                  <a:pt x="2997" y="184785"/>
                </a:lnTo>
                <a:lnTo>
                  <a:pt x="2997" y="194589"/>
                </a:lnTo>
                <a:lnTo>
                  <a:pt x="81394" y="194589"/>
                </a:lnTo>
                <a:lnTo>
                  <a:pt x="81394" y="184785"/>
                </a:lnTo>
                <a:lnTo>
                  <a:pt x="76466" y="183451"/>
                </a:lnTo>
                <a:lnTo>
                  <a:pt x="72758" y="182156"/>
                </a:lnTo>
                <a:lnTo>
                  <a:pt x="58801" y="63728"/>
                </a:lnTo>
                <a:lnTo>
                  <a:pt x="60058" y="58267"/>
                </a:lnTo>
                <a:lnTo>
                  <a:pt x="93395" y="25438"/>
                </a:lnTo>
                <a:lnTo>
                  <a:pt x="98526" y="24193"/>
                </a:lnTo>
                <a:lnTo>
                  <a:pt x="107861" y="24193"/>
                </a:lnTo>
                <a:lnTo>
                  <a:pt x="135890" y="50533"/>
                </a:lnTo>
                <a:lnTo>
                  <a:pt x="138569" y="154724"/>
                </a:lnTo>
                <a:lnTo>
                  <a:pt x="138163" y="161226"/>
                </a:lnTo>
                <a:lnTo>
                  <a:pt x="116789" y="184785"/>
                </a:lnTo>
                <a:lnTo>
                  <a:pt x="116789" y="194589"/>
                </a:lnTo>
                <a:lnTo>
                  <a:pt x="195389" y="194589"/>
                </a:lnTo>
                <a:lnTo>
                  <a:pt x="195389" y="184785"/>
                </a:lnTo>
                <a:lnTo>
                  <a:pt x="189382" y="183184"/>
                </a:lnTo>
                <a:lnTo>
                  <a:pt x="185127" y="181622"/>
                </a:lnTo>
                <a:lnTo>
                  <a:pt x="172986" y="154724"/>
                </a:lnTo>
                <a:lnTo>
                  <a:pt x="172986" y="64668"/>
                </a:lnTo>
                <a:lnTo>
                  <a:pt x="198691" y="29527"/>
                </a:lnTo>
                <a:lnTo>
                  <a:pt x="212852" y="24193"/>
                </a:lnTo>
                <a:lnTo>
                  <a:pt x="223253" y="24193"/>
                </a:lnTo>
                <a:lnTo>
                  <a:pt x="250355" y="51600"/>
                </a:lnTo>
                <a:lnTo>
                  <a:pt x="252755" y="154724"/>
                </a:lnTo>
                <a:lnTo>
                  <a:pt x="252349" y="161226"/>
                </a:lnTo>
                <a:lnTo>
                  <a:pt x="230987" y="184785"/>
                </a:lnTo>
                <a:lnTo>
                  <a:pt x="230987" y="194589"/>
                </a:lnTo>
                <a:lnTo>
                  <a:pt x="309575" y="194589"/>
                </a:lnTo>
                <a:lnTo>
                  <a:pt x="309575" y="184785"/>
                </a:lnTo>
                <a:close/>
              </a:path>
              <a:path w="720090" h="499745">
                <a:moveTo>
                  <a:pt x="420954" y="243420"/>
                </a:moveTo>
                <a:lnTo>
                  <a:pt x="417207" y="242646"/>
                </a:lnTo>
                <a:lnTo>
                  <a:pt x="405231" y="240944"/>
                </a:lnTo>
                <a:lnTo>
                  <a:pt x="400570" y="240677"/>
                </a:lnTo>
                <a:lnTo>
                  <a:pt x="395287" y="240677"/>
                </a:lnTo>
                <a:lnTo>
                  <a:pt x="351536" y="253580"/>
                </a:lnTo>
                <a:lnTo>
                  <a:pt x="325310" y="295948"/>
                </a:lnTo>
                <a:lnTo>
                  <a:pt x="323697" y="298132"/>
                </a:lnTo>
                <a:lnTo>
                  <a:pt x="319379" y="300723"/>
                </a:lnTo>
                <a:lnTo>
                  <a:pt x="316738" y="301574"/>
                </a:lnTo>
                <a:lnTo>
                  <a:pt x="310489" y="302336"/>
                </a:lnTo>
                <a:lnTo>
                  <a:pt x="300990" y="302958"/>
                </a:lnTo>
                <a:lnTo>
                  <a:pt x="298399" y="314071"/>
                </a:lnTo>
                <a:lnTo>
                  <a:pt x="323202" y="314071"/>
                </a:lnTo>
                <a:lnTo>
                  <a:pt x="292442" y="450646"/>
                </a:lnTo>
                <a:lnTo>
                  <a:pt x="269392" y="483590"/>
                </a:lnTo>
                <a:lnTo>
                  <a:pt x="265963" y="484200"/>
                </a:lnTo>
                <a:lnTo>
                  <a:pt x="255295" y="483908"/>
                </a:lnTo>
                <a:lnTo>
                  <a:pt x="254622" y="486308"/>
                </a:lnTo>
                <a:lnTo>
                  <a:pt x="251980" y="498754"/>
                </a:lnTo>
                <a:lnTo>
                  <a:pt x="254000" y="499338"/>
                </a:lnTo>
                <a:lnTo>
                  <a:pt x="257213" y="499618"/>
                </a:lnTo>
                <a:lnTo>
                  <a:pt x="261632" y="499618"/>
                </a:lnTo>
                <a:lnTo>
                  <a:pt x="273672" y="498678"/>
                </a:lnTo>
                <a:lnTo>
                  <a:pt x="309295" y="475792"/>
                </a:lnTo>
                <a:lnTo>
                  <a:pt x="324205" y="437629"/>
                </a:lnTo>
                <a:lnTo>
                  <a:pt x="350304" y="314071"/>
                </a:lnTo>
                <a:lnTo>
                  <a:pt x="390385" y="314071"/>
                </a:lnTo>
                <a:lnTo>
                  <a:pt x="393560" y="298056"/>
                </a:lnTo>
                <a:lnTo>
                  <a:pt x="353618" y="298056"/>
                </a:lnTo>
                <a:lnTo>
                  <a:pt x="354291" y="293738"/>
                </a:lnTo>
                <a:lnTo>
                  <a:pt x="376275" y="255460"/>
                </a:lnTo>
                <a:lnTo>
                  <a:pt x="380479" y="254381"/>
                </a:lnTo>
                <a:lnTo>
                  <a:pt x="389813" y="254381"/>
                </a:lnTo>
                <a:lnTo>
                  <a:pt x="393268" y="255651"/>
                </a:lnTo>
                <a:lnTo>
                  <a:pt x="398462" y="260743"/>
                </a:lnTo>
                <a:lnTo>
                  <a:pt x="400088" y="264756"/>
                </a:lnTo>
                <a:lnTo>
                  <a:pt x="400761" y="270230"/>
                </a:lnTo>
                <a:lnTo>
                  <a:pt x="415036" y="270230"/>
                </a:lnTo>
                <a:lnTo>
                  <a:pt x="420954" y="243420"/>
                </a:lnTo>
                <a:close/>
              </a:path>
              <a:path w="720090" h="499745">
                <a:moveTo>
                  <a:pt x="515086" y="184785"/>
                </a:moveTo>
                <a:lnTo>
                  <a:pt x="492226" y="153187"/>
                </a:lnTo>
                <a:lnTo>
                  <a:pt x="492086" y="103390"/>
                </a:lnTo>
                <a:lnTo>
                  <a:pt x="492061" y="64147"/>
                </a:lnTo>
                <a:lnTo>
                  <a:pt x="486092" y="25603"/>
                </a:lnTo>
                <a:lnTo>
                  <a:pt x="454139" y="1574"/>
                </a:lnTo>
                <a:lnTo>
                  <a:pt x="436295" y="0"/>
                </a:lnTo>
                <a:lnTo>
                  <a:pt x="429717" y="177"/>
                </a:lnTo>
                <a:lnTo>
                  <a:pt x="391096" y="7886"/>
                </a:lnTo>
                <a:lnTo>
                  <a:pt x="352704" y="24803"/>
                </a:lnTo>
                <a:lnTo>
                  <a:pt x="352704" y="50800"/>
                </a:lnTo>
                <a:lnTo>
                  <a:pt x="378891" y="50800"/>
                </a:lnTo>
                <a:lnTo>
                  <a:pt x="381584" y="43116"/>
                </a:lnTo>
                <a:lnTo>
                  <a:pt x="384860" y="36449"/>
                </a:lnTo>
                <a:lnTo>
                  <a:pt x="418299" y="17995"/>
                </a:lnTo>
                <a:lnTo>
                  <a:pt x="427901" y="17995"/>
                </a:lnTo>
                <a:lnTo>
                  <a:pt x="455637" y="47752"/>
                </a:lnTo>
                <a:lnTo>
                  <a:pt x="457898" y="73990"/>
                </a:lnTo>
                <a:lnTo>
                  <a:pt x="457898" y="86995"/>
                </a:lnTo>
                <a:lnTo>
                  <a:pt x="457898" y="103390"/>
                </a:lnTo>
                <a:lnTo>
                  <a:pt x="457898" y="138264"/>
                </a:lnTo>
                <a:lnTo>
                  <a:pt x="455828" y="144995"/>
                </a:lnTo>
                <a:lnTo>
                  <a:pt x="422668" y="173545"/>
                </a:lnTo>
                <a:lnTo>
                  <a:pt x="409702" y="175196"/>
                </a:lnTo>
                <a:lnTo>
                  <a:pt x="403301" y="175196"/>
                </a:lnTo>
                <a:lnTo>
                  <a:pt x="376897" y="153187"/>
                </a:lnTo>
                <a:lnTo>
                  <a:pt x="376974" y="144995"/>
                </a:lnTo>
                <a:lnTo>
                  <a:pt x="408457" y="109626"/>
                </a:lnTo>
                <a:lnTo>
                  <a:pt x="457898" y="103390"/>
                </a:lnTo>
                <a:lnTo>
                  <a:pt x="457898" y="86995"/>
                </a:lnTo>
                <a:lnTo>
                  <a:pt x="407314" y="92925"/>
                </a:lnTo>
                <a:lnTo>
                  <a:pt x="371195" y="105498"/>
                </a:lnTo>
                <a:lnTo>
                  <a:pt x="344106" y="136829"/>
                </a:lnTo>
                <a:lnTo>
                  <a:pt x="342303" y="150596"/>
                </a:lnTo>
                <a:lnTo>
                  <a:pt x="342684" y="157391"/>
                </a:lnTo>
                <a:lnTo>
                  <a:pt x="366293" y="191884"/>
                </a:lnTo>
                <a:lnTo>
                  <a:pt x="393103" y="197789"/>
                </a:lnTo>
                <a:lnTo>
                  <a:pt x="401574" y="197332"/>
                </a:lnTo>
                <a:lnTo>
                  <a:pt x="441413" y="180390"/>
                </a:lnTo>
                <a:lnTo>
                  <a:pt x="447624" y="175196"/>
                </a:lnTo>
                <a:lnTo>
                  <a:pt x="449719" y="173443"/>
                </a:lnTo>
                <a:lnTo>
                  <a:pt x="458292" y="165188"/>
                </a:lnTo>
                <a:lnTo>
                  <a:pt x="461289" y="165989"/>
                </a:lnTo>
                <a:lnTo>
                  <a:pt x="460298" y="194589"/>
                </a:lnTo>
                <a:lnTo>
                  <a:pt x="515086" y="194589"/>
                </a:lnTo>
                <a:lnTo>
                  <a:pt x="515086" y="184785"/>
                </a:lnTo>
                <a:close/>
              </a:path>
              <a:path w="720090" h="499745">
                <a:moveTo>
                  <a:pt x="719709" y="184785"/>
                </a:moveTo>
                <a:lnTo>
                  <a:pt x="686511" y="154597"/>
                </a:lnTo>
                <a:lnTo>
                  <a:pt x="657250" y="115189"/>
                </a:lnTo>
                <a:lnTo>
                  <a:pt x="640918" y="93192"/>
                </a:lnTo>
                <a:lnTo>
                  <a:pt x="652322" y="79197"/>
                </a:lnTo>
                <a:lnTo>
                  <a:pt x="682320" y="42392"/>
                </a:lnTo>
                <a:lnTo>
                  <a:pt x="712050" y="14668"/>
                </a:lnTo>
                <a:lnTo>
                  <a:pt x="717118" y="13195"/>
                </a:lnTo>
                <a:lnTo>
                  <a:pt x="717118" y="3403"/>
                </a:lnTo>
                <a:lnTo>
                  <a:pt x="651713" y="3403"/>
                </a:lnTo>
                <a:lnTo>
                  <a:pt x="651713" y="13195"/>
                </a:lnTo>
                <a:lnTo>
                  <a:pt x="656513" y="14135"/>
                </a:lnTo>
                <a:lnTo>
                  <a:pt x="660057" y="15595"/>
                </a:lnTo>
                <a:lnTo>
                  <a:pt x="664578" y="19596"/>
                </a:lnTo>
                <a:lnTo>
                  <a:pt x="665568" y="21805"/>
                </a:lnTo>
                <a:lnTo>
                  <a:pt x="665670" y="28994"/>
                </a:lnTo>
                <a:lnTo>
                  <a:pt x="664845" y="32296"/>
                </a:lnTo>
                <a:lnTo>
                  <a:pt x="661390" y="39103"/>
                </a:lnTo>
                <a:lnTo>
                  <a:pt x="659117" y="42595"/>
                </a:lnTo>
                <a:lnTo>
                  <a:pt x="656323" y="46202"/>
                </a:lnTo>
                <a:lnTo>
                  <a:pt x="630313" y="79197"/>
                </a:lnTo>
                <a:lnTo>
                  <a:pt x="605917" y="44996"/>
                </a:lnTo>
                <a:lnTo>
                  <a:pt x="602983" y="41262"/>
                </a:lnTo>
                <a:lnTo>
                  <a:pt x="600824" y="37871"/>
                </a:lnTo>
                <a:lnTo>
                  <a:pt x="598017" y="31737"/>
                </a:lnTo>
                <a:lnTo>
                  <a:pt x="597382" y="28994"/>
                </a:lnTo>
                <a:lnTo>
                  <a:pt x="597319" y="18935"/>
                </a:lnTo>
                <a:lnTo>
                  <a:pt x="602589" y="14795"/>
                </a:lnTo>
                <a:lnTo>
                  <a:pt x="613117" y="13195"/>
                </a:lnTo>
                <a:lnTo>
                  <a:pt x="613117" y="3403"/>
                </a:lnTo>
                <a:lnTo>
                  <a:pt x="534720" y="3403"/>
                </a:lnTo>
                <a:lnTo>
                  <a:pt x="534720" y="13195"/>
                </a:lnTo>
                <a:lnTo>
                  <a:pt x="537654" y="13995"/>
                </a:lnTo>
                <a:lnTo>
                  <a:pt x="540588" y="15328"/>
                </a:lnTo>
                <a:lnTo>
                  <a:pt x="609727" y="101193"/>
                </a:lnTo>
                <a:lnTo>
                  <a:pt x="568121" y="152793"/>
                </a:lnTo>
                <a:lnTo>
                  <a:pt x="539292" y="181190"/>
                </a:lnTo>
                <a:lnTo>
                  <a:pt x="530923" y="184785"/>
                </a:lnTo>
                <a:lnTo>
                  <a:pt x="530923" y="194589"/>
                </a:lnTo>
                <a:lnTo>
                  <a:pt x="597725" y="194589"/>
                </a:lnTo>
                <a:lnTo>
                  <a:pt x="597725" y="184785"/>
                </a:lnTo>
                <a:lnTo>
                  <a:pt x="592391" y="184251"/>
                </a:lnTo>
                <a:lnTo>
                  <a:pt x="588492" y="182829"/>
                </a:lnTo>
                <a:lnTo>
                  <a:pt x="583552" y="178155"/>
                </a:lnTo>
                <a:lnTo>
                  <a:pt x="582320" y="175196"/>
                </a:lnTo>
                <a:lnTo>
                  <a:pt x="582320" y="168529"/>
                </a:lnTo>
                <a:lnTo>
                  <a:pt x="582955" y="165760"/>
                </a:lnTo>
                <a:lnTo>
                  <a:pt x="585495" y="160807"/>
                </a:lnTo>
                <a:lnTo>
                  <a:pt x="587260" y="158127"/>
                </a:lnTo>
                <a:lnTo>
                  <a:pt x="620318" y="115189"/>
                </a:lnTo>
                <a:lnTo>
                  <a:pt x="649312" y="155587"/>
                </a:lnTo>
                <a:lnTo>
                  <a:pt x="651852" y="158927"/>
                </a:lnTo>
                <a:lnTo>
                  <a:pt x="653580" y="161861"/>
                </a:lnTo>
                <a:lnTo>
                  <a:pt x="655447" y="166928"/>
                </a:lnTo>
                <a:lnTo>
                  <a:pt x="655916" y="169595"/>
                </a:lnTo>
                <a:lnTo>
                  <a:pt x="655916" y="179324"/>
                </a:lnTo>
                <a:lnTo>
                  <a:pt x="650379" y="183451"/>
                </a:lnTo>
                <a:lnTo>
                  <a:pt x="639318" y="184785"/>
                </a:lnTo>
                <a:lnTo>
                  <a:pt x="639318" y="194589"/>
                </a:lnTo>
                <a:lnTo>
                  <a:pt x="719709" y="194589"/>
                </a:lnTo>
                <a:lnTo>
                  <a:pt x="719709" y="1847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9796" y="4970984"/>
            <a:ext cx="502284" cy="782320"/>
          </a:xfrm>
          <a:custGeom>
            <a:avLst/>
            <a:gdLst/>
            <a:ahLst/>
            <a:cxnLst/>
            <a:rect l="l" t="t" r="r" b="b"/>
            <a:pathLst>
              <a:path w="502285" h="782320">
                <a:moveTo>
                  <a:pt x="491109" y="0"/>
                </a:moveTo>
                <a:lnTo>
                  <a:pt x="8254" y="0"/>
                </a:lnTo>
                <a:lnTo>
                  <a:pt x="8254" y="19050"/>
                </a:lnTo>
                <a:lnTo>
                  <a:pt x="280161" y="382409"/>
                </a:lnTo>
                <a:lnTo>
                  <a:pt x="0" y="762190"/>
                </a:lnTo>
                <a:lnTo>
                  <a:pt x="0" y="781977"/>
                </a:lnTo>
                <a:lnTo>
                  <a:pt x="491743" y="781977"/>
                </a:lnTo>
                <a:lnTo>
                  <a:pt x="501903" y="635393"/>
                </a:lnTo>
                <a:lnTo>
                  <a:pt x="472312" y="635393"/>
                </a:lnTo>
                <a:lnTo>
                  <a:pt x="467717" y="660992"/>
                </a:lnTo>
                <a:lnTo>
                  <a:pt x="462692" y="681589"/>
                </a:lnTo>
                <a:lnTo>
                  <a:pt x="436483" y="719939"/>
                </a:lnTo>
                <a:lnTo>
                  <a:pt x="416178" y="723988"/>
                </a:lnTo>
                <a:lnTo>
                  <a:pt x="69215" y="723988"/>
                </a:lnTo>
                <a:lnTo>
                  <a:pt x="326771" y="374408"/>
                </a:lnTo>
                <a:lnTo>
                  <a:pt x="326771" y="350215"/>
                </a:lnTo>
                <a:lnTo>
                  <a:pt x="88137" y="26289"/>
                </a:lnTo>
                <a:lnTo>
                  <a:pt x="403733" y="26289"/>
                </a:lnTo>
                <a:lnTo>
                  <a:pt x="446151" y="51054"/>
                </a:lnTo>
                <a:lnTo>
                  <a:pt x="461885" y="98220"/>
                </a:lnTo>
                <a:lnTo>
                  <a:pt x="464820" y="118364"/>
                </a:lnTo>
                <a:lnTo>
                  <a:pt x="491109" y="118364"/>
                </a:lnTo>
                <a:lnTo>
                  <a:pt x="4911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2297" y="5855653"/>
            <a:ext cx="180467" cy="14979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904619" y="5815864"/>
            <a:ext cx="349885" cy="189865"/>
            <a:chOff x="1599819" y="6276670"/>
            <a:chExt cx="349885" cy="18986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9819" y="6293828"/>
              <a:ext cx="141858" cy="16983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2539" y="6276670"/>
              <a:ext cx="176656" cy="189738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2343911" y="5202327"/>
            <a:ext cx="520065" cy="375920"/>
          </a:xfrm>
          <a:custGeom>
            <a:avLst/>
            <a:gdLst/>
            <a:ahLst/>
            <a:cxnLst/>
            <a:rect l="l" t="t" r="r" b="b"/>
            <a:pathLst>
              <a:path w="520064" h="375920">
                <a:moveTo>
                  <a:pt x="420243" y="91592"/>
                </a:moveTo>
                <a:lnTo>
                  <a:pt x="377555" y="100844"/>
                </a:lnTo>
                <a:lnTo>
                  <a:pt x="350646" y="129095"/>
                </a:lnTo>
                <a:lnTo>
                  <a:pt x="345058" y="158991"/>
                </a:lnTo>
                <a:lnTo>
                  <a:pt x="345515" y="167942"/>
                </a:lnTo>
                <a:lnTo>
                  <a:pt x="361711" y="204687"/>
                </a:lnTo>
                <a:lnTo>
                  <a:pt x="374395" y="214591"/>
                </a:lnTo>
                <a:lnTo>
                  <a:pt x="366916" y="220519"/>
                </a:lnTo>
                <a:lnTo>
                  <a:pt x="345439" y="249580"/>
                </a:lnTo>
                <a:lnTo>
                  <a:pt x="345439" y="263855"/>
                </a:lnTo>
                <a:lnTo>
                  <a:pt x="365632" y="285775"/>
                </a:lnTo>
                <a:lnTo>
                  <a:pt x="358244" y="289906"/>
                </a:lnTo>
                <a:lnTo>
                  <a:pt x="333375" y="318376"/>
                </a:lnTo>
                <a:lnTo>
                  <a:pt x="333375" y="336105"/>
                </a:lnTo>
                <a:lnTo>
                  <a:pt x="358267" y="365074"/>
                </a:lnTo>
                <a:lnTo>
                  <a:pt x="395438" y="374226"/>
                </a:lnTo>
                <a:lnTo>
                  <a:pt x="423799" y="375577"/>
                </a:lnTo>
                <a:lnTo>
                  <a:pt x="436991" y="375064"/>
                </a:lnTo>
                <a:lnTo>
                  <a:pt x="481018" y="362869"/>
                </a:lnTo>
                <a:lnTo>
                  <a:pt x="485897" y="359778"/>
                </a:lnTo>
                <a:lnTo>
                  <a:pt x="423418" y="359778"/>
                </a:lnTo>
                <a:lnTo>
                  <a:pt x="409680" y="359247"/>
                </a:lnTo>
                <a:lnTo>
                  <a:pt x="373469" y="346433"/>
                </a:lnTo>
                <a:lnTo>
                  <a:pt x="365379" y="324777"/>
                </a:lnTo>
                <a:lnTo>
                  <a:pt x="365379" y="317576"/>
                </a:lnTo>
                <a:lnTo>
                  <a:pt x="385825" y="289382"/>
                </a:lnTo>
                <a:lnTo>
                  <a:pt x="509552" y="289382"/>
                </a:lnTo>
                <a:lnTo>
                  <a:pt x="507745" y="285076"/>
                </a:lnTo>
                <a:lnTo>
                  <a:pt x="473249" y="262431"/>
                </a:lnTo>
                <a:lnTo>
                  <a:pt x="454025" y="260781"/>
                </a:lnTo>
                <a:lnTo>
                  <a:pt x="396875" y="260781"/>
                </a:lnTo>
                <a:lnTo>
                  <a:pt x="390144" y="260248"/>
                </a:lnTo>
                <a:lnTo>
                  <a:pt x="373252" y="247523"/>
                </a:lnTo>
                <a:lnTo>
                  <a:pt x="373252" y="242582"/>
                </a:lnTo>
                <a:lnTo>
                  <a:pt x="374185" y="236957"/>
                </a:lnTo>
                <a:lnTo>
                  <a:pt x="376999" y="231284"/>
                </a:lnTo>
                <a:lnTo>
                  <a:pt x="381718" y="225560"/>
                </a:lnTo>
                <a:lnTo>
                  <a:pt x="388365" y="219786"/>
                </a:lnTo>
                <a:lnTo>
                  <a:pt x="448766" y="219786"/>
                </a:lnTo>
                <a:lnTo>
                  <a:pt x="449802" y="219562"/>
                </a:lnTo>
                <a:lnTo>
                  <a:pt x="463018" y="214029"/>
                </a:lnTo>
                <a:lnTo>
                  <a:pt x="471657" y="207987"/>
                </a:lnTo>
                <a:lnTo>
                  <a:pt x="420369" y="207987"/>
                </a:lnTo>
                <a:lnTo>
                  <a:pt x="411321" y="207137"/>
                </a:lnTo>
                <a:lnTo>
                  <a:pt x="383317" y="177936"/>
                </a:lnTo>
                <a:lnTo>
                  <a:pt x="380745" y="155790"/>
                </a:lnTo>
                <a:lnTo>
                  <a:pt x="381384" y="144592"/>
                </a:lnTo>
                <a:lnTo>
                  <a:pt x="403066" y="109945"/>
                </a:lnTo>
                <a:lnTo>
                  <a:pt x="419735" y="106794"/>
                </a:lnTo>
                <a:lnTo>
                  <a:pt x="519556" y="106794"/>
                </a:lnTo>
                <a:lnTo>
                  <a:pt x="519556" y="94996"/>
                </a:lnTo>
                <a:lnTo>
                  <a:pt x="448818" y="94996"/>
                </a:lnTo>
                <a:lnTo>
                  <a:pt x="441674" y="93505"/>
                </a:lnTo>
                <a:lnTo>
                  <a:pt x="434530" y="92441"/>
                </a:lnTo>
                <a:lnTo>
                  <a:pt x="427386" y="91804"/>
                </a:lnTo>
                <a:lnTo>
                  <a:pt x="420243" y="91592"/>
                </a:lnTo>
                <a:close/>
              </a:path>
              <a:path w="520064" h="375920">
                <a:moveTo>
                  <a:pt x="509552" y="289382"/>
                </a:moveTo>
                <a:lnTo>
                  <a:pt x="385825" y="289382"/>
                </a:lnTo>
                <a:lnTo>
                  <a:pt x="392255" y="289906"/>
                </a:lnTo>
                <a:lnTo>
                  <a:pt x="399160" y="290279"/>
                </a:lnTo>
                <a:lnTo>
                  <a:pt x="406542" y="290501"/>
                </a:lnTo>
                <a:lnTo>
                  <a:pt x="414400" y="290576"/>
                </a:lnTo>
                <a:lnTo>
                  <a:pt x="451865" y="290576"/>
                </a:lnTo>
                <a:lnTo>
                  <a:pt x="458215" y="291414"/>
                </a:lnTo>
                <a:lnTo>
                  <a:pt x="480821" y="316445"/>
                </a:lnTo>
                <a:lnTo>
                  <a:pt x="480821" y="328180"/>
                </a:lnTo>
                <a:lnTo>
                  <a:pt x="478536" y="335178"/>
                </a:lnTo>
                <a:lnTo>
                  <a:pt x="473963" y="341172"/>
                </a:lnTo>
                <a:lnTo>
                  <a:pt x="469519" y="347179"/>
                </a:lnTo>
                <a:lnTo>
                  <a:pt x="432061" y="359478"/>
                </a:lnTo>
                <a:lnTo>
                  <a:pt x="423418" y="359778"/>
                </a:lnTo>
                <a:lnTo>
                  <a:pt x="485897" y="359778"/>
                </a:lnTo>
                <a:lnTo>
                  <a:pt x="510651" y="328753"/>
                </a:lnTo>
                <a:lnTo>
                  <a:pt x="513321" y="311150"/>
                </a:lnTo>
                <a:lnTo>
                  <a:pt x="513249" y="309283"/>
                </a:lnTo>
                <a:lnTo>
                  <a:pt x="512978" y="303814"/>
                </a:lnTo>
                <a:lnTo>
                  <a:pt x="511921" y="297106"/>
                </a:lnTo>
                <a:lnTo>
                  <a:pt x="510172" y="290860"/>
                </a:lnTo>
                <a:lnTo>
                  <a:pt x="509552" y="289382"/>
                </a:lnTo>
                <a:close/>
              </a:path>
              <a:path w="520064" h="375920">
                <a:moveTo>
                  <a:pt x="448766" y="219786"/>
                </a:moveTo>
                <a:lnTo>
                  <a:pt x="388365" y="219786"/>
                </a:lnTo>
                <a:lnTo>
                  <a:pt x="394652" y="221621"/>
                </a:lnTo>
                <a:lnTo>
                  <a:pt x="401510" y="222935"/>
                </a:lnTo>
                <a:lnTo>
                  <a:pt x="408939" y="223725"/>
                </a:lnTo>
                <a:lnTo>
                  <a:pt x="416940" y="223989"/>
                </a:lnTo>
                <a:lnTo>
                  <a:pt x="434443" y="222882"/>
                </a:lnTo>
                <a:lnTo>
                  <a:pt x="448766" y="219786"/>
                </a:lnTo>
                <a:close/>
              </a:path>
              <a:path w="520064" h="375920">
                <a:moveTo>
                  <a:pt x="519556" y="106794"/>
                </a:moveTo>
                <a:lnTo>
                  <a:pt x="427227" y="106794"/>
                </a:lnTo>
                <a:lnTo>
                  <a:pt x="433831" y="108623"/>
                </a:lnTo>
                <a:lnTo>
                  <a:pt x="439546" y="112293"/>
                </a:lnTo>
                <a:lnTo>
                  <a:pt x="457908" y="150671"/>
                </a:lnTo>
                <a:lnTo>
                  <a:pt x="458215" y="165519"/>
                </a:lnTo>
                <a:lnTo>
                  <a:pt x="457454" y="171754"/>
                </a:lnTo>
                <a:lnTo>
                  <a:pt x="454660" y="183616"/>
                </a:lnTo>
                <a:lnTo>
                  <a:pt x="452500" y="188849"/>
                </a:lnTo>
                <a:lnTo>
                  <a:pt x="449452" y="193382"/>
                </a:lnTo>
                <a:lnTo>
                  <a:pt x="446531" y="197916"/>
                </a:lnTo>
                <a:lnTo>
                  <a:pt x="442594" y="201485"/>
                </a:lnTo>
                <a:lnTo>
                  <a:pt x="432943" y="206692"/>
                </a:lnTo>
                <a:lnTo>
                  <a:pt x="427227" y="207987"/>
                </a:lnTo>
                <a:lnTo>
                  <a:pt x="471657" y="207987"/>
                </a:lnTo>
                <a:lnTo>
                  <a:pt x="492914" y="171360"/>
                </a:lnTo>
                <a:lnTo>
                  <a:pt x="494156" y="155994"/>
                </a:lnTo>
                <a:lnTo>
                  <a:pt x="494156" y="147726"/>
                </a:lnTo>
                <a:lnTo>
                  <a:pt x="493013" y="140017"/>
                </a:lnTo>
                <a:lnTo>
                  <a:pt x="488188" y="125755"/>
                </a:lnTo>
                <a:lnTo>
                  <a:pt x="484886" y="120129"/>
                </a:lnTo>
                <a:lnTo>
                  <a:pt x="480821" y="115989"/>
                </a:lnTo>
                <a:lnTo>
                  <a:pt x="482600" y="113792"/>
                </a:lnTo>
                <a:lnTo>
                  <a:pt x="519556" y="113792"/>
                </a:lnTo>
                <a:lnTo>
                  <a:pt x="519556" y="106794"/>
                </a:lnTo>
                <a:close/>
              </a:path>
              <a:path w="520064" h="375920">
                <a:moveTo>
                  <a:pt x="519556" y="113792"/>
                </a:moveTo>
                <a:lnTo>
                  <a:pt x="482600" y="113792"/>
                </a:lnTo>
                <a:lnTo>
                  <a:pt x="519556" y="115189"/>
                </a:lnTo>
                <a:lnTo>
                  <a:pt x="519556" y="113792"/>
                </a:lnTo>
                <a:close/>
              </a:path>
              <a:path w="520064" h="375920">
                <a:moveTo>
                  <a:pt x="211327" y="91592"/>
                </a:moveTo>
                <a:lnTo>
                  <a:pt x="165735" y="102692"/>
                </a:lnTo>
                <a:lnTo>
                  <a:pt x="134238" y="136588"/>
                </a:lnTo>
                <a:lnTo>
                  <a:pt x="123416" y="176525"/>
                </a:lnTo>
                <a:lnTo>
                  <a:pt x="122767" y="193789"/>
                </a:lnTo>
                <a:lnTo>
                  <a:pt x="124061" y="214918"/>
                </a:lnTo>
                <a:lnTo>
                  <a:pt x="144652" y="264883"/>
                </a:lnTo>
                <a:lnTo>
                  <a:pt x="188551" y="287851"/>
                </a:lnTo>
                <a:lnTo>
                  <a:pt x="208152" y="289382"/>
                </a:lnTo>
                <a:lnTo>
                  <a:pt x="221489" y="288675"/>
                </a:lnTo>
                <a:lnTo>
                  <a:pt x="233886" y="286554"/>
                </a:lnTo>
                <a:lnTo>
                  <a:pt x="245354" y="283022"/>
                </a:lnTo>
                <a:lnTo>
                  <a:pt x="255905" y="278079"/>
                </a:lnTo>
                <a:lnTo>
                  <a:pt x="262630" y="273583"/>
                </a:lnTo>
                <a:lnTo>
                  <a:pt x="211074" y="273583"/>
                </a:lnTo>
                <a:lnTo>
                  <a:pt x="199594" y="272202"/>
                </a:lnTo>
                <a:lnTo>
                  <a:pt x="167868" y="239243"/>
                </a:lnTo>
                <a:lnTo>
                  <a:pt x="160527" y="188188"/>
                </a:lnTo>
                <a:lnTo>
                  <a:pt x="161337" y="169900"/>
                </a:lnTo>
                <a:lnTo>
                  <a:pt x="173481" y="128397"/>
                </a:lnTo>
                <a:lnTo>
                  <a:pt x="210565" y="107391"/>
                </a:lnTo>
                <a:lnTo>
                  <a:pt x="265847" y="107391"/>
                </a:lnTo>
                <a:lnTo>
                  <a:pt x="263834" y="105603"/>
                </a:lnTo>
                <a:lnTo>
                  <a:pt x="248951" y="97820"/>
                </a:lnTo>
                <a:lnTo>
                  <a:pt x="231449" y="93149"/>
                </a:lnTo>
                <a:lnTo>
                  <a:pt x="211327" y="91592"/>
                </a:lnTo>
                <a:close/>
              </a:path>
              <a:path w="520064" h="375920">
                <a:moveTo>
                  <a:pt x="265847" y="107391"/>
                </a:moveTo>
                <a:lnTo>
                  <a:pt x="210565" y="107391"/>
                </a:lnTo>
                <a:lnTo>
                  <a:pt x="217519" y="107960"/>
                </a:lnTo>
                <a:lnTo>
                  <a:pt x="224091" y="109667"/>
                </a:lnTo>
                <a:lnTo>
                  <a:pt x="253873" y="144995"/>
                </a:lnTo>
                <a:lnTo>
                  <a:pt x="260350" y="193789"/>
                </a:lnTo>
                <a:lnTo>
                  <a:pt x="260183" y="201604"/>
                </a:lnTo>
                <a:lnTo>
                  <a:pt x="251877" y="243979"/>
                </a:lnTo>
                <a:lnTo>
                  <a:pt x="220090" y="273583"/>
                </a:lnTo>
                <a:lnTo>
                  <a:pt x="262630" y="273583"/>
                </a:lnTo>
                <a:lnTo>
                  <a:pt x="287146" y="243979"/>
                </a:lnTo>
                <a:lnTo>
                  <a:pt x="297380" y="203937"/>
                </a:lnTo>
                <a:lnTo>
                  <a:pt x="298069" y="187985"/>
                </a:lnTo>
                <a:lnTo>
                  <a:pt x="296707" y="166044"/>
                </a:lnTo>
                <a:lnTo>
                  <a:pt x="292607" y="146816"/>
                </a:lnTo>
                <a:lnTo>
                  <a:pt x="285746" y="130301"/>
                </a:lnTo>
                <a:lnTo>
                  <a:pt x="276098" y="116497"/>
                </a:lnTo>
                <a:lnTo>
                  <a:pt x="265847" y="107391"/>
                </a:lnTo>
                <a:close/>
              </a:path>
              <a:path w="520064" h="375920">
                <a:moveTo>
                  <a:pt x="60198" y="0"/>
                </a:moveTo>
                <a:lnTo>
                  <a:pt x="48260" y="0"/>
                </a:lnTo>
                <a:lnTo>
                  <a:pt x="0" y="1993"/>
                </a:lnTo>
                <a:lnTo>
                  <a:pt x="0" y="12395"/>
                </a:lnTo>
                <a:lnTo>
                  <a:pt x="6857" y="13601"/>
                </a:lnTo>
                <a:lnTo>
                  <a:pt x="11556" y="14795"/>
                </a:lnTo>
                <a:lnTo>
                  <a:pt x="14096" y="16002"/>
                </a:lnTo>
                <a:lnTo>
                  <a:pt x="16763" y="17195"/>
                </a:lnTo>
                <a:lnTo>
                  <a:pt x="18795" y="18796"/>
                </a:lnTo>
                <a:lnTo>
                  <a:pt x="21843" y="22796"/>
                </a:lnTo>
                <a:lnTo>
                  <a:pt x="23113" y="25565"/>
                </a:lnTo>
                <a:lnTo>
                  <a:pt x="23875" y="29095"/>
                </a:lnTo>
                <a:lnTo>
                  <a:pt x="24764" y="32626"/>
                </a:lnTo>
                <a:lnTo>
                  <a:pt x="25273" y="36931"/>
                </a:lnTo>
                <a:lnTo>
                  <a:pt x="25526" y="41998"/>
                </a:lnTo>
                <a:lnTo>
                  <a:pt x="25673" y="46523"/>
                </a:lnTo>
                <a:lnTo>
                  <a:pt x="25654" y="249212"/>
                </a:lnTo>
                <a:lnTo>
                  <a:pt x="3175" y="276377"/>
                </a:lnTo>
                <a:lnTo>
                  <a:pt x="3175" y="286181"/>
                </a:lnTo>
                <a:lnTo>
                  <a:pt x="82676" y="286181"/>
                </a:lnTo>
                <a:lnTo>
                  <a:pt x="82676" y="276377"/>
                </a:lnTo>
                <a:lnTo>
                  <a:pt x="75818" y="274650"/>
                </a:lnTo>
                <a:lnTo>
                  <a:pt x="70865" y="272618"/>
                </a:lnTo>
                <a:lnTo>
                  <a:pt x="67944" y="270281"/>
                </a:lnTo>
                <a:lnTo>
                  <a:pt x="64896" y="267944"/>
                </a:lnTo>
                <a:lnTo>
                  <a:pt x="62864" y="264553"/>
                </a:lnTo>
                <a:lnTo>
                  <a:pt x="61849" y="260083"/>
                </a:lnTo>
                <a:lnTo>
                  <a:pt x="60706" y="255612"/>
                </a:lnTo>
                <a:lnTo>
                  <a:pt x="60297" y="249212"/>
                </a:lnTo>
                <a:lnTo>
                  <a:pt x="601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5670" y="5215522"/>
            <a:ext cx="191770" cy="273050"/>
          </a:xfrm>
          <a:custGeom>
            <a:avLst/>
            <a:gdLst/>
            <a:ahLst/>
            <a:cxnLst/>
            <a:rect l="l" t="t" r="r" b="b"/>
            <a:pathLst>
              <a:path w="191769" h="273050">
                <a:moveTo>
                  <a:pt x="99187" y="0"/>
                </a:moveTo>
                <a:lnTo>
                  <a:pt x="0" y="0"/>
                </a:lnTo>
                <a:lnTo>
                  <a:pt x="0" y="9804"/>
                </a:lnTo>
                <a:lnTo>
                  <a:pt x="6096" y="11531"/>
                </a:lnTo>
                <a:lnTo>
                  <a:pt x="10414" y="13106"/>
                </a:lnTo>
                <a:lnTo>
                  <a:pt x="23368" y="232854"/>
                </a:lnTo>
                <a:lnTo>
                  <a:pt x="22860" y="240182"/>
                </a:lnTo>
                <a:lnTo>
                  <a:pt x="0" y="263182"/>
                </a:lnTo>
                <a:lnTo>
                  <a:pt x="0" y="272986"/>
                </a:lnTo>
                <a:lnTo>
                  <a:pt x="87756" y="272986"/>
                </a:lnTo>
                <a:lnTo>
                  <a:pt x="87756" y="263182"/>
                </a:lnTo>
                <a:lnTo>
                  <a:pt x="81153" y="261721"/>
                </a:lnTo>
                <a:lnTo>
                  <a:pt x="76454" y="260223"/>
                </a:lnTo>
                <a:lnTo>
                  <a:pt x="60706" y="230251"/>
                </a:lnTo>
                <a:lnTo>
                  <a:pt x="60706" y="155994"/>
                </a:lnTo>
                <a:lnTo>
                  <a:pt x="110587" y="155994"/>
                </a:lnTo>
                <a:lnTo>
                  <a:pt x="114474" y="155643"/>
                </a:lnTo>
                <a:lnTo>
                  <a:pt x="157204" y="141916"/>
                </a:lnTo>
                <a:lnTo>
                  <a:pt x="160728" y="139395"/>
                </a:lnTo>
                <a:lnTo>
                  <a:pt x="60706" y="139395"/>
                </a:lnTo>
                <a:lnTo>
                  <a:pt x="60706" y="18402"/>
                </a:lnTo>
                <a:lnTo>
                  <a:pt x="66351" y="18052"/>
                </a:lnTo>
                <a:lnTo>
                  <a:pt x="73199" y="17802"/>
                </a:lnTo>
                <a:lnTo>
                  <a:pt x="81262" y="17652"/>
                </a:lnTo>
                <a:lnTo>
                  <a:pt x="168280" y="17602"/>
                </a:lnTo>
                <a:lnTo>
                  <a:pt x="155854" y="10072"/>
                </a:lnTo>
                <a:lnTo>
                  <a:pt x="139938" y="4476"/>
                </a:lnTo>
                <a:lnTo>
                  <a:pt x="121044" y="1119"/>
                </a:lnTo>
                <a:lnTo>
                  <a:pt x="99187" y="0"/>
                </a:lnTo>
                <a:close/>
              </a:path>
              <a:path w="191769" h="273050">
                <a:moveTo>
                  <a:pt x="110587" y="155994"/>
                </a:moveTo>
                <a:lnTo>
                  <a:pt x="60706" y="155994"/>
                </a:lnTo>
                <a:lnTo>
                  <a:pt x="67440" y="156344"/>
                </a:lnTo>
                <a:lnTo>
                  <a:pt x="75438" y="156594"/>
                </a:lnTo>
                <a:lnTo>
                  <a:pt x="84673" y="156744"/>
                </a:lnTo>
                <a:lnTo>
                  <a:pt x="95123" y="156794"/>
                </a:lnTo>
                <a:lnTo>
                  <a:pt x="104911" y="156506"/>
                </a:lnTo>
                <a:lnTo>
                  <a:pt x="110587" y="155994"/>
                </a:lnTo>
                <a:close/>
              </a:path>
              <a:path w="191769" h="273050">
                <a:moveTo>
                  <a:pt x="168280" y="17602"/>
                </a:moveTo>
                <a:lnTo>
                  <a:pt x="99314" y="17602"/>
                </a:lnTo>
                <a:lnTo>
                  <a:pt x="107442" y="18567"/>
                </a:lnTo>
                <a:lnTo>
                  <a:pt x="122428" y="22440"/>
                </a:lnTo>
                <a:lnTo>
                  <a:pt x="148939" y="55003"/>
                </a:lnTo>
                <a:lnTo>
                  <a:pt x="151511" y="77597"/>
                </a:lnTo>
                <a:lnTo>
                  <a:pt x="151032" y="88338"/>
                </a:lnTo>
                <a:lnTo>
                  <a:pt x="134238" y="125644"/>
                </a:lnTo>
                <a:lnTo>
                  <a:pt x="94763" y="139026"/>
                </a:lnTo>
                <a:lnTo>
                  <a:pt x="83947" y="139395"/>
                </a:lnTo>
                <a:lnTo>
                  <a:pt x="160728" y="139395"/>
                </a:lnTo>
                <a:lnTo>
                  <a:pt x="187698" y="101231"/>
                </a:lnTo>
                <a:lnTo>
                  <a:pt x="191770" y="72402"/>
                </a:lnTo>
                <a:lnTo>
                  <a:pt x="190339" y="55272"/>
                </a:lnTo>
                <a:lnTo>
                  <a:pt x="186039" y="40478"/>
                </a:lnTo>
                <a:lnTo>
                  <a:pt x="178857" y="28022"/>
                </a:lnTo>
                <a:lnTo>
                  <a:pt x="168783" y="17907"/>
                </a:lnTo>
                <a:lnTo>
                  <a:pt x="168280" y="176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195954" y="5199520"/>
            <a:ext cx="603250" cy="379730"/>
            <a:chOff x="2891154" y="5660326"/>
            <a:chExt cx="603250" cy="379730"/>
          </a:xfrm>
        </p:grpSpPr>
        <p:sp>
          <p:nvSpPr>
            <p:cNvPr id="14" name="object 14"/>
            <p:cNvSpPr/>
            <p:nvPr/>
          </p:nvSpPr>
          <p:spPr>
            <a:xfrm>
              <a:off x="2891155" y="5660326"/>
              <a:ext cx="424180" cy="379730"/>
            </a:xfrm>
            <a:custGeom>
              <a:avLst/>
              <a:gdLst/>
              <a:ahLst/>
              <a:cxnLst/>
              <a:rect l="l" t="t" r="r" b="b"/>
              <a:pathLst>
                <a:path w="424179" h="379729">
                  <a:moveTo>
                    <a:pt x="126492" y="15405"/>
                  </a:moveTo>
                  <a:lnTo>
                    <a:pt x="121031" y="0"/>
                  </a:lnTo>
                  <a:lnTo>
                    <a:pt x="93548" y="9944"/>
                  </a:lnTo>
                  <a:lnTo>
                    <a:pt x="69430" y="24333"/>
                  </a:lnTo>
                  <a:lnTo>
                    <a:pt x="31369" y="66497"/>
                  </a:lnTo>
                  <a:lnTo>
                    <a:pt x="7874" y="122885"/>
                  </a:lnTo>
                  <a:lnTo>
                    <a:pt x="0" y="189788"/>
                  </a:lnTo>
                  <a:lnTo>
                    <a:pt x="1943" y="224650"/>
                  </a:lnTo>
                  <a:lnTo>
                    <a:pt x="17564" y="286308"/>
                  </a:lnTo>
                  <a:lnTo>
                    <a:pt x="48564" y="336321"/>
                  </a:lnTo>
                  <a:lnTo>
                    <a:pt x="93472" y="369468"/>
                  </a:lnTo>
                  <a:lnTo>
                    <a:pt x="121031" y="379387"/>
                  </a:lnTo>
                  <a:lnTo>
                    <a:pt x="125857" y="363982"/>
                  </a:lnTo>
                  <a:lnTo>
                    <a:pt x="104203" y="354418"/>
                  </a:lnTo>
                  <a:lnTo>
                    <a:pt x="85547" y="341096"/>
                  </a:lnTo>
                  <a:lnTo>
                    <a:pt x="57150" y="303187"/>
                  </a:lnTo>
                  <a:lnTo>
                    <a:pt x="40284" y="251650"/>
                  </a:lnTo>
                  <a:lnTo>
                    <a:pt x="34671" y="187794"/>
                  </a:lnTo>
                  <a:lnTo>
                    <a:pt x="36068" y="155435"/>
                  </a:lnTo>
                  <a:lnTo>
                    <a:pt x="47307" y="99288"/>
                  </a:lnTo>
                  <a:lnTo>
                    <a:pt x="69913" y="54991"/>
                  </a:lnTo>
                  <a:lnTo>
                    <a:pt x="104584" y="24942"/>
                  </a:lnTo>
                  <a:lnTo>
                    <a:pt x="126492" y="15405"/>
                  </a:lnTo>
                  <a:close/>
                </a:path>
                <a:path w="424179" h="379729">
                  <a:moveTo>
                    <a:pt x="424053" y="16002"/>
                  </a:moveTo>
                  <a:lnTo>
                    <a:pt x="354076" y="16002"/>
                  </a:lnTo>
                  <a:lnTo>
                    <a:pt x="351917" y="25806"/>
                  </a:lnTo>
                  <a:lnTo>
                    <a:pt x="358648" y="26200"/>
                  </a:lnTo>
                  <a:lnTo>
                    <a:pt x="363588" y="27635"/>
                  </a:lnTo>
                  <a:lnTo>
                    <a:pt x="369938" y="32575"/>
                  </a:lnTo>
                  <a:lnTo>
                    <a:pt x="371462" y="36931"/>
                  </a:lnTo>
                  <a:lnTo>
                    <a:pt x="371462" y="43205"/>
                  </a:lnTo>
                  <a:lnTo>
                    <a:pt x="353060" y="138391"/>
                  </a:lnTo>
                  <a:lnTo>
                    <a:pt x="348081" y="161404"/>
                  </a:lnTo>
                  <a:lnTo>
                    <a:pt x="337959" y="212344"/>
                  </a:lnTo>
                  <a:lnTo>
                    <a:pt x="335280" y="228587"/>
                  </a:lnTo>
                  <a:lnTo>
                    <a:pt x="333121" y="228587"/>
                  </a:lnTo>
                  <a:lnTo>
                    <a:pt x="329653" y="216344"/>
                  </a:lnTo>
                  <a:lnTo>
                    <a:pt x="320840" y="187947"/>
                  </a:lnTo>
                  <a:lnTo>
                    <a:pt x="262763" y="16002"/>
                  </a:lnTo>
                  <a:lnTo>
                    <a:pt x="198882" y="16002"/>
                  </a:lnTo>
                  <a:lnTo>
                    <a:pt x="196723" y="25806"/>
                  </a:lnTo>
                  <a:lnTo>
                    <a:pt x="203454" y="26200"/>
                  </a:lnTo>
                  <a:lnTo>
                    <a:pt x="208534" y="27635"/>
                  </a:lnTo>
                  <a:lnTo>
                    <a:pt x="214757" y="32575"/>
                  </a:lnTo>
                  <a:lnTo>
                    <a:pt x="216281" y="36931"/>
                  </a:lnTo>
                  <a:lnTo>
                    <a:pt x="216281" y="48539"/>
                  </a:lnTo>
                  <a:lnTo>
                    <a:pt x="175856" y="238493"/>
                  </a:lnTo>
                  <a:lnTo>
                    <a:pt x="157607" y="277088"/>
                  </a:lnTo>
                  <a:lnTo>
                    <a:pt x="148717" y="279184"/>
                  </a:lnTo>
                  <a:lnTo>
                    <a:pt x="146558" y="288988"/>
                  </a:lnTo>
                  <a:lnTo>
                    <a:pt x="216535" y="288988"/>
                  </a:lnTo>
                  <a:lnTo>
                    <a:pt x="218694" y="279184"/>
                  </a:lnTo>
                  <a:lnTo>
                    <a:pt x="211582" y="278650"/>
                  </a:lnTo>
                  <a:lnTo>
                    <a:pt x="206629" y="277152"/>
                  </a:lnTo>
                  <a:lnTo>
                    <a:pt x="200660" y="272224"/>
                  </a:lnTo>
                  <a:lnTo>
                    <a:pt x="199136" y="267995"/>
                  </a:lnTo>
                  <a:lnTo>
                    <a:pt x="199390" y="255473"/>
                  </a:lnTo>
                  <a:lnTo>
                    <a:pt x="200177" y="248094"/>
                  </a:lnTo>
                  <a:lnTo>
                    <a:pt x="201485" y="239877"/>
                  </a:lnTo>
                  <a:lnTo>
                    <a:pt x="203327" y="230797"/>
                  </a:lnTo>
                  <a:lnTo>
                    <a:pt x="220853" y="150990"/>
                  </a:lnTo>
                  <a:lnTo>
                    <a:pt x="229565" y="109169"/>
                  </a:lnTo>
                  <a:lnTo>
                    <a:pt x="236677" y="70827"/>
                  </a:lnTo>
                  <a:lnTo>
                    <a:pt x="238887" y="56007"/>
                  </a:lnTo>
                  <a:lnTo>
                    <a:pt x="241554" y="56007"/>
                  </a:lnTo>
                  <a:lnTo>
                    <a:pt x="245694" y="71323"/>
                  </a:lnTo>
                  <a:lnTo>
                    <a:pt x="250151" y="86652"/>
                  </a:lnTo>
                  <a:lnTo>
                    <a:pt x="254939" y="102019"/>
                  </a:lnTo>
                  <a:lnTo>
                    <a:pt x="318516" y="288988"/>
                  </a:lnTo>
                  <a:lnTo>
                    <a:pt x="345694" y="288988"/>
                  </a:lnTo>
                  <a:lnTo>
                    <a:pt x="394677" y="66675"/>
                  </a:lnTo>
                  <a:lnTo>
                    <a:pt x="398157" y="52832"/>
                  </a:lnTo>
                  <a:lnTo>
                    <a:pt x="421894" y="25806"/>
                  </a:lnTo>
                  <a:lnTo>
                    <a:pt x="424053" y="160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13302" y="5838240"/>
              <a:ext cx="181101" cy="196799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3853179" y="5199520"/>
            <a:ext cx="517525" cy="379730"/>
            <a:chOff x="3548379" y="5660326"/>
            <a:chExt cx="517525" cy="379730"/>
          </a:xfrm>
        </p:grpSpPr>
        <p:sp>
          <p:nvSpPr>
            <p:cNvPr id="17" name="object 17"/>
            <p:cNvSpPr/>
            <p:nvPr/>
          </p:nvSpPr>
          <p:spPr>
            <a:xfrm>
              <a:off x="3548379" y="5660326"/>
              <a:ext cx="127000" cy="379730"/>
            </a:xfrm>
            <a:custGeom>
              <a:avLst/>
              <a:gdLst/>
              <a:ahLst/>
              <a:cxnLst/>
              <a:rect l="l" t="t" r="r" b="b"/>
              <a:pathLst>
                <a:path w="127000" h="379729">
                  <a:moveTo>
                    <a:pt x="121031" y="0"/>
                  </a:moveTo>
                  <a:lnTo>
                    <a:pt x="69437" y="24328"/>
                  </a:lnTo>
                  <a:lnTo>
                    <a:pt x="31369" y="66497"/>
                  </a:lnTo>
                  <a:lnTo>
                    <a:pt x="7874" y="122875"/>
                  </a:lnTo>
                  <a:lnTo>
                    <a:pt x="0" y="189788"/>
                  </a:lnTo>
                  <a:lnTo>
                    <a:pt x="1952" y="224648"/>
                  </a:lnTo>
                  <a:lnTo>
                    <a:pt x="17573" y="286299"/>
                  </a:lnTo>
                  <a:lnTo>
                    <a:pt x="48575" y="336317"/>
                  </a:lnTo>
                  <a:lnTo>
                    <a:pt x="93481" y="369464"/>
                  </a:lnTo>
                  <a:lnTo>
                    <a:pt x="121031" y="379387"/>
                  </a:lnTo>
                  <a:lnTo>
                    <a:pt x="125857" y="363982"/>
                  </a:lnTo>
                  <a:lnTo>
                    <a:pt x="104209" y="354409"/>
                  </a:lnTo>
                  <a:lnTo>
                    <a:pt x="85550" y="341085"/>
                  </a:lnTo>
                  <a:lnTo>
                    <a:pt x="57150" y="303187"/>
                  </a:lnTo>
                  <a:lnTo>
                    <a:pt x="40290" y="251639"/>
                  </a:lnTo>
                  <a:lnTo>
                    <a:pt x="34671" y="187794"/>
                  </a:lnTo>
                  <a:lnTo>
                    <a:pt x="36075" y="155429"/>
                  </a:lnTo>
                  <a:lnTo>
                    <a:pt x="47315" y="99280"/>
                  </a:lnTo>
                  <a:lnTo>
                    <a:pt x="69913" y="54985"/>
                  </a:lnTo>
                  <a:lnTo>
                    <a:pt x="104584" y="24934"/>
                  </a:lnTo>
                  <a:lnTo>
                    <a:pt x="126492" y="15405"/>
                  </a:lnTo>
                  <a:lnTo>
                    <a:pt x="1210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88714" y="5754725"/>
              <a:ext cx="225298" cy="19778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939158" y="5660326"/>
              <a:ext cx="126364" cy="379730"/>
            </a:xfrm>
            <a:custGeom>
              <a:avLst/>
              <a:gdLst/>
              <a:ahLst/>
              <a:cxnLst/>
              <a:rect l="l" t="t" r="r" b="b"/>
              <a:pathLst>
                <a:path w="126364" h="379729">
                  <a:moveTo>
                    <a:pt x="5333" y="0"/>
                  </a:moveTo>
                  <a:lnTo>
                    <a:pt x="0" y="15405"/>
                  </a:lnTo>
                  <a:lnTo>
                    <a:pt x="21978" y="24934"/>
                  </a:lnTo>
                  <a:lnTo>
                    <a:pt x="40862" y="38128"/>
                  </a:lnTo>
                  <a:lnTo>
                    <a:pt x="69341" y="75501"/>
                  </a:lnTo>
                  <a:lnTo>
                    <a:pt x="86201" y="125923"/>
                  </a:lnTo>
                  <a:lnTo>
                    <a:pt x="91820" y="187794"/>
                  </a:lnTo>
                  <a:lnTo>
                    <a:pt x="90414" y="221253"/>
                  </a:lnTo>
                  <a:lnTo>
                    <a:pt x="79122" y="278950"/>
                  </a:lnTo>
                  <a:lnTo>
                    <a:pt x="56499" y="324010"/>
                  </a:lnTo>
                  <a:lnTo>
                    <a:pt x="22209" y="354409"/>
                  </a:lnTo>
                  <a:lnTo>
                    <a:pt x="635" y="363982"/>
                  </a:lnTo>
                  <a:lnTo>
                    <a:pt x="5333" y="379387"/>
                  </a:lnTo>
                  <a:lnTo>
                    <a:pt x="57134" y="355107"/>
                  </a:lnTo>
                  <a:lnTo>
                    <a:pt x="95123" y="313093"/>
                  </a:lnTo>
                  <a:lnTo>
                    <a:pt x="118554" y="256817"/>
                  </a:lnTo>
                  <a:lnTo>
                    <a:pt x="126364" y="189788"/>
                  </a:lnTo>
                  <a:lnTo>
                    <a:pt x="124412" y="155015"/>
                  </a:lnTo>
                  <a:lnTo>
                    <a:pt x="108791" y="93369"/>
                  </a:lnTo>
                  <a:lnTo>
                    <a:pt x="77735" y="43182"/>
                  </a:lnTo>
                  <a:lnTo>
                    <a:pt x="32865" y="9934"/>
                  </a:lnTo>
                  <a:lnTo>
                    <a:pt x="53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457191" y="5202327"/>
            <a:ext cx="31115" cy="372745"/>
          </a:xfrm>
          <a:custGeom>
            <a:avLst/>
            <a:gdLst/>
            <a:ahLst/>
            <a:cxnLst/>
            <a:rect l="l" t="t" r="r" b="b"/>
            <a:pathLst>
              <a:path w="31114" h="372745">
                <a:moveTo>
                  <a:pt x="30797" y="0"/>
                </a:moveTo>
                <a:lnTo>
                  <a:pt x="0" y="0"/>
                </a:lnTo>
                <a:lnTo>
                  <a:pt x="0" y="372173"/>
                </a:lnTo>
                <a:lnTo>
                  <a:pt x="30797" y="372173"/>
                </a:lnTo>
                <a:lnTo>
                  <a:pt x="307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633595" y="5199520"/>
            <a:ext cx="537210" cy="379730"/>
            <a:chOff x="4328795" y="5660326"/>
            <a:chExt cx="537210" cy="37973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28795" y="5750928"/>
              <a:ext cx="169925" cy="19838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7898" y="5887834"/>
              <a:ext cx="180466" cy="14979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739259" y="5660326"/>
              <a:ext cx="126364" cy="379730"/>
            </a:xfrm>
            <a:custGeom>
              <a:avLst/>
              <a:gdLst/>
              <a:ahLst/>
              <a:cxnLst/>
              <a:rect l="l" t="t" r="r" b="b"/>
              <a:pathLst>
                <a:path w="126364" h="379729">
                  <a:moveTo>
                    <a:pt x="5333" y="0"/>
                  </a:moveTo>
                  <a:lnTo>
                    <a:pt x="0" y="15405"/>
                  </a:lnTo>
                  <a:lnTo>
                    <a:pt x="21978" y="24934"/>
                  </a:lnTo>
                  <a:lnTo>
                    <a:pt x="40862" y="38128"/>
                  </a:lnTo>
                  <a:lnTo>
                    <a:pt x="69341" y="75501"/>
                  </a:lnTo>
                  <a:lnTo>
                    <a:pt x="86201" y="125923"/>
                  </a:lnTo>
                  <a:lnTo>
                    <a:pt x="91820" y="187794"/>
                  </a:lnTo>
                  <a:lnTo>
                    <a:pt x="90414" y="221253"/>
                  </a:lnTo>
                  <a:lnTo>
                    <a:pt x="79122" y="278950"/>
                  </a:lnTo>
                  <a:lnTo>
                    <a:pt x="56499" y="324010"/>
                  </a:lnTo>
                  <a:lnTo>
                    <a:pt x="22209" y="354409"/>
                  </a:lnTo>
                  <a:lnTo>
                    <a:pt x="635" y="363982"/>
                  </a:lnTo>
                  <a:lnTo>
                    <a:pt x="5333" y="379387"/>
                  </a:lnTo>
                  <a:lnTo>
                    <a:pt x="57134" y="355107"/>
                  </a:lnTo>
                  <a:lnTo>
                    <a:pt x="95123" y="313093"/>
                  </a:lnTo>
                  <a:lnTo>
                    <a:pt x="118554" y="256817"/>
                  </a:lnTo>
                  <a:lnTo>
                    <a:pt x="126364" y="189788"/>
                  </a:lnTo>
                  <a:lnTo>
                    <a:pt x="124412" y="155015"/>
                  </a:lnTo>
                  <a:lnTo>
                    <a:pt x="108791" y="93369"/>
                  </a:lnTo>
                  <a:lnTo>
                    <a:pt x="77735" y="43182"/>
                  </a:lnTo>
                  <a:lnTo>
                    <a:pt x="32865" y="9934"/>
                  </a:lnTo>
                  <a:lnTo>
                    <a:pt x="53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55675" y="5217998"/>
            <a:ext cx="806704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800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Maximum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likelihood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objective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38775" y="5273244"/>
            <a:ext cx="523875" cy="209550"/>
          </a:xfrm>
          <a:custGeom>
            <a:avLst/>
            <a:gdLst/>
            <a:ahLst/>
            <a:cxnLst/>
            <a:rect l="l" t="t" r="r" b="b"/>
            <a:pathLst>
              <a:path w="523875" h="209550">
                <a:moveTo>
                  <a:pt x="0" y="52387"/>
                </a:moveTo>
                <a:lnTo>
                  <a:pt x="419100" y="52387"/>
                </a:lnTo>
                <a:lnTo>
                  <a:pt x="419100" y="0"/>
                </a:lnTo>
                <a:lnTo>
                  <a:pt x="523875" y="104775"/>
                </a:lnTo>
                <a:lnTo>
                  <a:pt x="419100" y="209550"/>
                </a:lnTo>
                <a:lnTo>
                  <a:pt x="419100" y="157162"/>
                </a:lnTo>
                <a:lnTo>
                  <a:pt x="0" y="157162"/>
                </a:lnTo>
                <a:lnTo>
                  <a:pt x="0" y="52387"/>
                </a:lnTo>
                <a:close/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46CF84-5100-3B24-BBED-D0825A1270FD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Random Walk Optimization</a:t>
            </a:r>
            <a:endParaRPr lang="en-HK" sz="40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AEF32-9BD3-CC03-30BE-F31E7D0F0636}"/>
              </a:ext>
            </a:extLst>
          </p:cNvPr>
          <p:cNvSpPr txBox="1"/>
          <p:nvPr/>
        </p:nvSpPr>
        <p:spPr>
          <a:xfrm>
            <a:off x="392542" y="6186122"/>
            <a:ext cx="832537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16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lang="en-US" sz="1400" spc="-140">
                <a:solidFill>
                  <a:srgbClr val="008000"/>
                </a:solidFill>
                <a:latin typeface="Tahoma"/>
                <a:cs typeface="Tahoma"/>
              </a:rPr>
              <a:t>*</a:t>
            </a:r>
            <a:r>
              <a:rPr lang="en-US" sz="1400" spc="-140">
                <a:latin typeface="Cambria Math"/>
                <a:cs typeface="Cambria Math"/>
              </a:rPr>
              <a:t>𝑁</a:t>
            </a:r>
            <a:r>
              <a:rPr lang="en-US" sz="1600" spc="-209" baseline="-15151">
                <a:latin typeface="Cambria Math"/>
                <a:cs typeface="Cambria Math"/>
              </a:rPr>
              <a:t>𝑅</a:t>
            </a:r>
            <a:r>
              <a:rPr lang="en-US" sz="1600" spc="-7" baseline="-15151">
                <a:latin typeface="Cambria Math"/>
                <a:cs typeface="Cambria Math"/>
              </a:rPr>
              <a:t> </a:t>
            </a:r>
            <a:r>
              <a:rPr lang="en-US" sz="1400">
                <a:latin typeface="Cambria Math"/>
                <a:cs typeface="Cambria Math"/>
              </a:rPr>
              <a:t>(𝑢)</a:t>
            </a:r>
            <a:r>
              <a:rPr lang="en-US" sz="1400" spc="140">
                <a:latin typeface="Cambria Math"/>
                <a:cs typeface="Cambria Math"/>
              </a:rPr>
              <a:t> </a:t>
            </a:r>
            <a:r>
              <a:rPr lang="en-US" sz="1400">
                <a:solidFill>
                  <a:srgbClr val="008000"/>
                </a:solidFill>
                <a:latin typeface="Arial"/>
                <a:cs typeface="Arial"/>
              </a:rPr>
              <a:t>can</a:t>
            </a:r>
            <a:r>
              <a:rPr lang="en-US" sz="1400" spc="-15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z="1400">
                <a:solidFill>
                  <a:srgbClr val="008000"/>
                </a:solidFill>
                <a:latin typeface="Arial"/>
                <a:cs typeface="Arial"/>
              </a:rPr>
              <a:t>have</a:t>
            </a:r>
            <a:r>
              <a:rPr lang="en-US" sz="1400" spc="55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z="1400">
                <a:solidFill>
                  <a:srgbClr val="008000"/>
                </a:solidFill>
                <a:latin typeface="Arial"/>
                <a:cs typeface="Arial"/>
              </a:rPr>
              <a:t>repeat</a:t>
            </a:r>
            <a:r>
              <a:rPr lang="en-US" sz="1400" spc="12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z="1400">
                <a:solidFill>
                  <a:srgbClr val="008000"/>
                </a:solidFill>
                <a:latin typeface="Arial"/>
                <a:cs typeface="Arial"/>
              </a:rPr>
              <a:t>elements</a:t>
            </a:r>
            <a:r>
              <a:rPr lang="en-US" sz="1400" spc="229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z="1400">
                <a:solidFill>
                  <a:srgbClr val="008000"/>
                </a:solidFill>
                <a:latin typeface="Arial"/>
                <a:cs typeface="Arial"/>
              </a:rPr>
              <a:t>since</a:t>
            </a:r>
            <a:r>
              <a:rPr lang="en-US" sz="1400" spc="55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z="1400">
                <a:solidFill>
                  <a:srgbClr val="008000"/>
                </a:solidFill>
                <a:latin typeface="Arial"/>
                <a:cs typeface="Arial"/>
              </a:rPr>
              <a:t>nodes</a:t>
            </a:r>
            <a:r>
              <a:rPr lang="en-US" sz="1400" spc="145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z="1400">
                <a:solidFill>
                  <a:srgbClr val="008000"/>
                </a:solidFill>
                <a:latin typeface="Arial"/>
                <a:cs typeface="Arial"/>
              </a:rPr>
              <a:t>can</a:t>
            </a:r>
            <a:r>
              <a:rPr lang="en-US" sz="1400" spc="-15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z="1400">
                <a:solidFill>
                  <a:srgbClr val="008000"/>
                </a:solidFill>
                <a:latin typeface="Arial"/>
                <a:cs typeface="Arial"/>
              </a:rPr>
              <a:t>be</a:t>
            </a:r>
            <a:r>
              <a:rPr lang="en-US" sz="1400" spc="135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z="1400">
                <a:solidFill>
                  <a:srgbClr val="008000"/>
                </a:solidFill>
                <a:latin typeface="Arial"/>
                <a:cs typeface="Arial"/>
              </a:rPr>
              <a:t>visited</a:t>
            </a:r>
            <a:r>
              <a:rPr lang="en-US" sz="1400" spc="-95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z="1400">
                <a:solidFill>
                  <a:srgbClr val="008000"/>
                </a:solidFill>
                <a:latin typeface="Arial"/>
                <a:cs typeface="Arial"/>
              </a:rPr>
              <a:t>multiple</a:t>
            </a:r>
            <a:r>
              <a:rPr lang="en-US" sz="1400" spc="44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z="1400">
                <a:solidFill>
                  <a:srgbClr val="008000"/>
                </a:solidFill>
                <a:latin typeface="Arial"/>
                <a:cs typeface="Arial"/>
              </a:rPr>
              <a:t>times</a:t>
            </a:r>
            <a:r>
              <a:rPr lang="en-US" sz="1400" spc="15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z="1400">
                <a:solidFill>
                  <a:srgbClr val="008000"/>
                </a:solidFill>
                <a:latin typeface="Arial"/>
                <a:cs typeface="Arial"/>
              </a:rPr>
              <a:t>on</a:t>
            </a:r>
            <a:r>
              <a:rPr lang="en-US" sz="1400" spc="-15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z="1400">
                <a:solidFill>
                  <a:srgbClr val="008000"/>
                </a:solidFill>
                <a:latin typeface="Arial"/>
                <a:cs typeface="Arial"/>
              </a:rPr>
              <a:t>random</a:t>
            </a:r>
            <a:r>
              <a:rPr lang="en-US" sz="1400" spc="225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lang="en-US" sz="1400" spc="-10">
                <a:solidFill>
                  <a:srgbClr val="008000"/>
                </a:solidFill>
                <a:latin typeface="Arial"/>
                <a:cs typeface="Arial"/>
              </a:rPr>
              <a:t>walks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0D7037DE-9623-32F8-CD0B-269EB3E91B29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27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51193" y="1244157"/>
            <a:ext cx="8026463" cy="2901948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564515" marR="55880" indent="-514350">
              <a:lnSpc>
                <a:spcPts val="3450"/>
              </a:lnSpc>
              <a:spcBef>
                <a:spcPts val="565"/>
              </a:spcBef>
              <a:buClr>
                <a:srgbClr val="EFAC00"/>
              </a:buClr>
              <a:buSzPct val="79687"/>
              <a:buFont typeface="+mj-lt"/>
              <a:buAutoNum type="arabicPeriod"/>
              <a:tabLst>
                <a:tab pos="737235" algn="l"/>
                <a:tab pos="737870" algn="l"/>
              </a:tabLst>
            </a:pPr>
            <a:r>
              <a:rPr lang="en-US" sz="2800">
                <a:latin typeface="+mn-lt"/>
              </a:rPr>
              <a:t>Run</a:t>
            </a:r>
            <a:r>
              <a:rPr lang="en-US" sz="2800" spc="-10">
                <a:latin typeface="+mn-lt"/>
              </a:rPr>
              <a:t> </a:t>
            </a:r>
            <a:r>
              <a:rPr lang="en-US" sz="2800" b="1">
                <a:latin typeface="+mn-lt"/>
                <a:cs typeface="Calibri"/>
              </a:rPr>
              <a:t>short</a:t>
            </a:r>
            <a:r>
              <a:rPr lang="en-US" sz="2800" b="1" spc="-35">
                <a:latin typeface="+mn-lt"/>
                <a:cs typeface="Calibri"/>
              </a:rPr>
              <a:t> </a:t>
            </a:r>
            <a:r>
              <a:rPr lang="en-US" sz="2800" b="1">
                <a:latin typeface="+mn-lt"/>
                <a:cs typeface="Calibri"/>
              </a:rPr>
              <a:t>fixed-length</a:t>
            </a:r>
            <a:r>
              <a:rPr lang="en-US" sz="2800" b="1" spc="-260">
                <a:latin typeface="+mn-lt"/>
                <a:cs typeface="Calibri"/>
              </a:rPr>
              <a:t> </a:t>
            </a:r>
            <a:r>
              <a:rPr lang="en-US" sz="2800">
                <a:latin typeface="+mn-lt"/>
              </a:rPr>
              <a:t>random</a:t>
            </a:r>
            <a:r>
              <a:rPr lang="en-US" sz="2800" spc="-140">
                <a:latin typeface="+mn-lt"/>
              </a:rPr>
              <a:t> </a:t>
            </a:r>
            <a:r>
              <a:rPr lang="en-US" sz="2800">
                <a:latin typeface="+mn-lt"/>
              </a:rPr>
              <a:t>walks</a:t>
            </a:r>
            <a:r>
              <a:rPr lang="en-US" sz="2800" spc="-175">
                <a:latin typeface="+mn-lt"/>
              </a:rPr>
              <a:t> </a:t>
            </a:r>
            <a:r>
              <a:rPr lang="en-US" sz="2800" spc="-10">
                <a:latin typeface="+mn-lt"/>
              </a:rPr>
              <a:t>starting </a:t>
            </a:r>
            <a:r>
              <a:rPr lang="en-US" sz="2800">
                <a:latin typeface="+mn-lt"/>
              </a:rPr>
              <a:t>from</a:t>
            </a:r>
            <a:r>
              <a:rPr lang="en-US" sz="2800" spc="-105">
                <a:latin typeface="+mn-lt"/>
              </a:rPr>
              <a:t> </a:t>
            </a:r>
            <a:r>
              <a:rPr lang="en-US" sz="2800">
                <a:latin typeface="+mn-lt"/>
              </a:rPr>
              <a:t>each</a:t>
            </a:r>
            <a:r>
              <a:rPr lang="en-US" sz="2800" spc="-35">
                <a:latin typeface="+mn-lt"/>
              </a:rPr>
              <a:t> </a:t>
            </a:r>
            <a:r>
              <a:rPr lang="en-US" sz="2800">
                <a:latin typeface="+mn-lt"/>
              </a:rPr>
              <a:t>node</a:t>
            </a:r>
            <a:r>
              <a:rPr lang="en-US" sz="2800" spc="-90">
                <a:latin typeface="+mn-lt"/>
              </a:rPr>
              <a:t> </a:t>
            </a:r>
            <a:r>
              <a:rPr lang="en-US" sz="2800">
                <a:latin typeface="+mn-lt"/>
              </a:rPr>
              <a:t>on</a:t>
            </a:r>
            <a:r>
              <a:rPr lang="en-US" sz="2800" spc="-110">
                <a:latin typeface="+mn-lt"/>
              </a:rPr>
              <a:t> </a:t>
            </a:r>
            <a:r>
              <a:rPr lang="en-US" sz="2800">
                <a:latin typeface="+mn-lt"/>
              </a:rPr>
              <a:t>the</a:t>
            </a:r>
            <a:r>
              <a:rPr lang="en-US" sz="2800" spc="-20">
                <a:latin typeface="+mn-lt"/>
              </a:rPr>
              <a:t> </a:t>
            </a:r>
            <a:r>
              <a:rPr lang="en-US" sz="2800" spc="-10">
                <a:latin typeface="+mn-lt"/>
              </a:rPr>
              <a:t>graph</a:t>
            </a:r>
          </a:p>
          <a:p>
            <a:pPr marL="564515" marR="55880" indent="-514350">
              <a:lnSpc>
                <a:spcPts val="3450"/>
              </a:lnSpc>
              <a:spcBef>
                <a:spcPts val="565"/>
              </a:spcBef>
              <a:buClr>
                <a:srgbClr val="EFAC00"/>
              </a:buClr>
              <a:buSzPct val="79687"/>
              <a:buFont typeface="+mj-lt"/>
              <a:buAutoNum type="arabicPeriod"/>
              <a:tabLst>
                <a:tab pos="737235" algn="l"/>
                <a:tab pos="737870" algn="l"/>
              </a:tabLst>
            </a:pPr>
            <a:r>
              <a:rPr sz="2800">
                <a:latin typeface="Calibri"/>
                <a:cs typeface="Calibri"/>
              </a:rPr>
              <a:t>For</a:t>
            </a:r>
            <a:r>
              <a:rPr sz="2800" spc="-65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𝑢</a:t>
            </a:r>
            <a:r>
              <a:rPr sz="2800" spc="13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collect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𝑁</a:t>
            </a:r>
            <a:r>
              <a:rPr sz="3200" baseline="-16908" dirty="0">
                <a:latin typeface="Cambria Math"/>
                <a:cs typeface="Cambria Math"/>
              </a:rPr>
              <a:t>𝑅</a:t>
            </a:r>
            <a:r>
              <a:rPr sz="2800" dirty="0">
                <a:latin typeface="Cambria Math"/>
                <a:cs typeface="Cambria Math"/>
              </a:rPr>
              <a:t>(𝑢)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multiset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nodes</a:t>
            </a:r>
            <a:r>
              <a:rPr sz="2800" spc="-1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visited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random</a:t>
            </a:r>
            <a:r>
              <a:rPr sz="2800" spc="-2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walks</a:t>
            </a:r>
            <a:r>
              <a:rPr sz="2800" spc="-1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starting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25">
                <a:latin typeface="Cambria Math"/>
                <a:cs typeface="Cambria Math"/>
              </a:rPr>
              <a:t>𝑢.</a:t>
            </a:r>
            <a:endParaRPr lang="en-US" sz="2800" spc="25">
              <a:latin typeface="Cambria Math"/>
              <a:cs typeface="Cambria Math"/>
            </a:endParaRPr>
          </a:p>
          <a:p>
            <a:pPr marL="564515" marR="55880" indent="-514350">
              <a:lnSpc>
                <a:spcPts val="3450"/>
              </a:lnSpc>
              <a:spcBef>
                <a:spcPts val="565"/>
              </a:spcBef>
              <a:buClr>
                <a:srgbClr val="EFAC00"/>
              </a:buClr>
              <a:buSzPct val="79687"/>
              <a:buFont typeface="+mj-lt"/>
              <a:buAutoNum type="arabicPeriod"/>
              <a:tabLst>
                <a:tab pos="737235" algn="l"/>
                <a:tab pos="737870" algn="l"/>
              </a:tabLst>
            </a:pPr>
            <a:r>
              <a:rPr sz="2800">
                <a:latin typeface="Calibri"/>
                <a:cs typeface="Calibri"/>
              </a:rPr>
              <a:t>Optimize</a:t>
            </a:r>
            <a:r>
              <a:rPr sz="2800" spc="-4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embeddings</a:t>
            </a:r>
            <a:r>
              <a:rPr sz="2800" spc="-190">
                <a:latin typeface="Calibri"/>
                <a:cs typeface="Calibri"/>
              </a:rPr>
              <a:t> </a:t>
            </a:r>
            <a:r>
              <a:rPr lang="en-US" sz="2800" spc="-190">
                <a:latin typeface="Calibri"/>
                <a:cs typeface="Calibri"/>
              </a:rPr>
              <a:t>(</a:t>
            </a:r>
            <a:r>
              <a:rPr sz="2800">
                <a:latin typeface="Calibri"/>
                <a:cs typeface="Calibri"/>
              </a:rPr>
              <a:t>using</a:t>
            </a:r>
            <a:r>
              <a:rPr sz="2800" spc="-8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Stochastic </a:t>
            </a:r>
            <a:r>
              <a:rPr sz="2800" spc="-10">
                <a:latin typeface="Calibri"/>
                <a:cs typeface="Calibri"/>
              </a:rPr>
              <a:t>Gradient</a:t>
            </a:r>
            <a:r>
              <a:rPr sz="2800" spc="-12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Descent</a:t>
            </a:r>
            <a:r>
              <a:rPr lang="en-US" sz="2800" spc="-10">
                <a:latin typeface="Calibri"/>
                <a:cs typeface="Calibri"/>
              </a:rPr>
              <a:t>)</a:t>
            </a:r>
            <a:r>
              <a:rPr sz="2800" spc="-1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38237" y="4286949"/>
            <a:ext cx="6867525" cy="1228725"/>
            <a:chOff x="1200150" y="4724400"/>
            <a:chExt cx="6867525" cy="1228725"/>
          </a:xfrm>
        </p:grpSpPr>
        <p:sp>
          <p:nvSpPr>
            <p:cNvPr id="6" name="object 6"/>
            <p:cNvSpPr/>
            <p:nvPr/>
          </p:nvSpPr>
          <p:spPr>
            <a:xfrm>
              <a:off x="1200150" y="4724400"/>
              <a:ext cx="6867525" cy="1228725"/>
            </a:xfrm>
            <a:custGeom>
              <a:avLst/>
              <a:gdLst/>
              <a:ahLst/>
              <a:cxnLst/>
              <a:rect l="l" t="t" r="r" b="b"/>
              <a:pathLst>
                <a:path w="6867525" h="1228725">
                  <a:moveTo>
                    <a:pt x="6867525" y="0"/>
                  </a:moveTo>
                  <a:lnTo>
                    <a:pt x="0" y="0"/>
                  </a:lnTo>
                  <a:lnTo>
                    <a:pt x="0" y="1228725"/>
                  </a:lnTo>
                  <a:lnTo>
                    <a:pt x="6867525" y="1228725"/>
                  </a:lnTo>
                  <a:lnTo>
                    <a:pt x="6867525" y="0"/>
                  </a:lnTo>
                  <a:close/>
                </a:path>
              </a:pathLst>
            </a:custGeom>
            <a:solidFill>
              <a:srgbClr val="EFAC00">
                <a:alpha val="3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45767" y="4858257"/>
              <a:ext cx="1224280" cy="727710"/>
            </a:xfrm>
            <a:custGeom>
              <a:avLst/>
              <a:gdLst/>
              <a:ahLst/>
              <a:cxnLst/>
              <a:rect l="l" t="t" r="r" b="b"/>
              <a:pathLst>
                <a:path w="1224280" h="727710">
                  <a:moveTo>
                    <a:pt x="224917" y="405003"/>
                  </a:moveTo>
                  <a:lnTo>
                    <a:pt x="210820" y="395732"/>
                  </a:lnTo>
                  <a:lnTo>
                    <a:pt x="204952" y="404380"/>
                  </a:lnTo>
                  <a:lnTo>
                    <a:pt x="199732" y="411607"/>
                  </a:lnTo>
                  <a:lnTo>
                    <a:pt x="164846" y="434975"/>
                  </a:lnTo>
                  <a:lnTo>
                    <a:pt x="150876" y="434975"/>
                  </a:lnTo>
                  <a:lnTo>
                    <a:pt x="144145" y="434086"/>
                  </a:lnTo>
                  <a:lnTo>
                    <a:pt x="130302" y="430784"/>
                  </a:lnTo>
                  <a:lnTo>
                    <a:pt x="123063" y="428498"/>
                  </a:lnTo>
                  <a:lnTo>
                    <a:pt x="108077" y="422910"/>
                  </a:lnTo>
                  <a:lnTo>
                    <a:pt x="100584" y="420624"/>
                  </a:lnTo>
                  <a:lnTo>
                    <a:pt x="85344" y="417195"/>
                  </a:lnTo>
                  <a:lnTo>
                    <a:pt x="77597" y="416306"/>
                  </a:lnTo>
                  <a:lnTo>
                    <a:pt x="69723" y="416306"/>
                  </a:lnTo>
                  <a:lnTo>
                    <a:pt x="69723" y="414528"/>
                  </a:lnTo>
                  <a:lnTo>
                    <a:pt x="96012" y="376555"/>
                  </a:lnTo>
                  <a:lnTo>
                    <a:pt x="121158" y="276606"/>
                  </a:lnTo>
                  <a:lnTo>
                    <a:pt x="126758" y="251587"/>
                  </a:lnTo>
                  <a:lnTo>
                    <a:pt x="148844" y="222504"/>
                  </a:lnTo>
                  <a:lnTo>
                    <a:pt x="158877" y="222504"/>
                  </a:lnTo>
                  <a:lnTo>
                    <a:pt x="184023" y="254635"/>
                  </a:lnTo>
                  <a:lnTo>
                    <a:pt x="212598" y="242189"/>
                  </a:lnTo>
                  <a:lnTo>
                    <a:pt x="184924" y="211264"/>
                  </a:lnTo>
                  <a:lnTo>
                    <a:pt x="162941" y="206121"/>
                  </a:lnTo>
                  <a:lnTo>
                    <a:pt x="155549" y="206438"/>
                  </a:lnTo>
                  <a:lnTo>
                    <a:pt x="115189" y="223266"/>
                  </a:lnTo>
                  <a:lnTo>
                    <a:pt x="92430" y="260197"/>
                  </a:lnTo>
                  <a:lnTo>
                    <a:pt x="69215" y="362585"/>
                  </a:lnTo>
                  <a:lnTo>
                    <a:pt x="63842" y="382511"/>
                  </a:lnTo>
                  <a:lnTo>
                    <a:pt x="57073" y="399592"/>
                  </a:lnTo>
                  <a:lnTo>
                    <a:pt x="48882" y="413791"/>
                  </a:lnTo>
                  <a:lnTo>
                    <a:pt x="39243" y="425069"/>
                  </a:lnTo>
                  <a:lnTo>
                    <a:pt x="30784" y="429717"/>
                  </a:lnTo>
                  <a:lnTo>
                    <a:pt x="21424" y="436041"/>
                  </a:lnTo>
                  <a:lnTo>
                    <a:pt x="11163" y="444055"/>
                  </a:lnTo>
                  <a:lnTo>
                    <a:pt x="0" y="453771"/>
                  </a:lnTo>
                  <a:lnTo>
                    <a:pt x="9906" y="465963"/>
                  </a:lnTo>
                  <a:lnTo>
                    <a:pt x="18707" y="459867"/>
                  </a:lnTo>
                  <a:lnTo>
                    <a:pt x="26454" y="454914"/>
                  </a:lnTo>
                  <a:lnTo>
                    <a:pt x="33134" y="451104"/>
                  </a:lnTo>
                  <a:lnTo>
                    <a:pt x="38735" y="448437"/>
                  </a:lnTo>
                  <a:lnTo>
                    <a:pt x="45593" y="445643"/>
                  </a:lnTo>
                  <a:lnTo>
                    <a:pt x="52705" y="444246"/>
                  </a:lnTo>
                  <a:lnTo>
                    <a:pt x="66929" y="444246"/>
                  </a:lnTo>
                  <a:lnTo>
                    <a:pt x="73533" y="445135"/>
                  </a:lnTo>
                  <a:lnTo>
                    <a:pt x="86614" y="448691"/>
                  </a:lnTo>
                  <a:lnTo>
                    <a:pt x="94361" y="451485"/>
                  </a:lnTo>
                  <a:lnTo>
                    <a:pt x="103251" y="455041"/>
                  </a:lnTo>
                  <a:lnTo>
                    <a:pt x="115277" y="459524"/>
                  </a:lnTo>
                  <a:lnTo>
                    <a:pt x="153797" y="465963"/>
                  </a:lnTo>
                  <a:lnTo>
                    <a:pt x="161975" y="465162"/>
                  </a:lnTo>
                  <a:lnTo>
                    <a:pt x="194779" y="444957"/>
                  </a:lnTo>
                  <a:lnTo>
                    <a:pt x="214071" y="421005"/>
                  </a:lnTo>
                  <a:lnTo>
                    <a:pt x="224917" y="405003"/>
                  </a:lnTo>
                  <a:close/>
                </a:path>
                <a:path w="1224280" h="727710">
                  <a:moveTo>
                    <a:pt x="599821" y="380492"/>
                  </a:moveTo>
                  <a:lnTo>
                    <a:pt x="370586" y="380492"/>
                  </a:lnTo>
                  <a:lnTo>
                    <a:pt x="370586" y="405130"/>
                  </a:lnTo>
                  <a:lnTo>
                    <a:pt x="599821" y="405130"/>
                  </a:lnTo>
                  <a:lnTo>
                    <a:pt x="599821" y="380492"/>
                  </a:lnTo>
                  <a:close/>
                </a:path>
                <a:path w="1224280" h="727710">
                  <a:moveTo>
                    <a:pt x="599821" y="303276"/>
                  </a:moveTo>
                  <a:lnTo>
                    <a:pt x="370586" y="303276"/>
                  </a:lnTo>
                  <a:lnTo>
                    <a:pt x="370586" y="327914"/>
                  </a:lnTo>
                  <a:lnTo>
                    <a:pt x="599821" y="327914"/>
                  </a:lnTo>
                  <a:lnTo>
                    <a:pt x="599821" y="303276"/>
                  </a:lnTo>
                  <a:close/>
                </a:path>
                <a:path w="1224280" h="727710">
                  <a:moveTo>
                    <a:pt x="1224280" y="591058"/>
                  </a:moveTo>
                  <a:lnTo>
                    <a:pt x="1196721" y="591058"/>
                  </a:lnTo>
                  <a:lnTo>
                    <a:pt x="1192428" y="614845"/>
                  </a:lnTo>
                  <a:lnTo>
                    <a:pt x="1187742" y="634009"/>
                  </a:lnTo>
                  <a:lnTo>
                    <a:pt x="1163345" y="669696"/>
                  </a:lnTo>
                  <a:lnTo>
                    <a:pt x="1144397" y="673481"/>
                  </a:lnTo>
                  <a:lnTo>
                    <a:pt x="821690" y="673481"/>
                  </a:lnTo>
                  <a:lnTo>
                    <a:pt x="1061339" y="348246"/>
                  </a:lnTo>
                  <a:lnTo>
                    <a:pt x="1061339" y="325755"/>
                  </a:lnTo>
                  <a:lnTo>
                    <a:pt x="839343" y="24384"/>
                  </a:lnTo>
                  <a:lnTo>
                    <a:pt x="1132967" y="24384"/>
                  </a:lnTo>
                  <a:lnTo>
                    <a:pt x="1172337" y="47498"/>
                  </a:lnTo>
                  <a:lnTo>
                    <a:pt x="1186954" y="91351"/>
                  </a:lnTo>
                  <a:lnTo>
                    <a:pt x="1189609" y="110109"/>
                  </a:lnTo>
                  <a:lnTo>
                    <a:pt x="1214247" y="110109"/>
                  </a:lnTo>
                  <a:lnTo>
                    <a:pt x="1214247" y="0"/>
                  </a:lnTo>
                  <a:lnTo>
                    <a:pt x="764921" y="0"/>
                  </a:lnTo>
                  <a:lnTo>
                    <a:pt x="764921" y="17653"/>
                  </a:lnTo>
                  <a:lnTo>
                    <a:pt x="1017905" y="355739"/>
                  </a:lnTo>
                  <a:lnTo>
                    <a:pt x="757301" y="709041"/>
                  </a:lnTo>
                  <a:lnTo>
                    <a:pt x="757301" y="727456"/>
                  </a:lnTo>
                  <a:lnTo>
                    <a:pt x="1214755" y="727456"/>
                  </a:lnTo>
                  <a:lnTo>
                    <a:pt x="1224280" y="5910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4144" y="5678881"/>
              <a:ext cx="168910" cy="1401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9250" y="5657710"/>
              <a:ext cx="132714" cy="15887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2952" y="5641657"/>
              <a:ext cx="165227" cy="1774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617467" y="4858257"/>
              <a:ext cx="467359" cy="727710"/>
            </a:xfrm>
            <a:custGeom>
              <a:avLst/>
              <a:gdLst/>
              <a:ahLst/>
              <a:cxnLst/>
              <a:rect l="l" t="t" r="r" b="b"/>
              <a:pathLst>
                <a:path w="467360" h="727710">
                  <a:moveTo>
                    <a:pt x="456946" y="0"/>
                  </a:moveTo>
                  <a:lnTo>
                    <a:pt x="7620" y="0"/>
                  </a:lnTo>
                  <a:lnTo>
                    <a:pt x="7620" y="17653"/>
                  </a:lnTo>
                  <a:lnTo>
                    <a:pt x="260604" y="355727"/>
                  </a:lnTo>
                  <a:lnTo>
                    <a:pt x="0" y="709041"/>
                  </a:lnTo>
                  <a:lnTo>
                    <a:pt x="0" y="727456"/>
                  </a:lnTo>
                  <a:lnTo>
                    <a:pt x="457454" y="727456"/>
                  </a:lnTo>
                  <a:lnTo>
                    <a:pt x="466979" y="591058"/>
                  </a:lnTo>
                  <a:lnTo>
                    <a:pt x="439420" y="591058"/>
                  </a:lnTo>
                  <a:lnTo>
                    <a:pt x="435131" y="614844"/>
                  </a:lnTo>
                  <a:lnTo>
                    <a:pt x="430450" y="633999"/>
                  </a:lnTo>
                  <a:lnTo>
                    <a:pt x="406050" y="669686"/>
                  </a:lnTo>
                  <a:lnTo>
                    <a:pt x="387096" y="673481"/>
                  </a:lnTo>
                  <a:lnTo>
                    <a:pt x="64389" y="673481"/>
                  </a:lnTo>
                  <a:lnTo>
                    <a:pt x="304038" y="348234"/>
                  </a:lnTo>
                  <a:lnTo>
                    <a:pt x="304038" y="325755"/>
                  </a:lnTo>
                  <a:lnTo>
                    <a:pt x="82042" y="24384"/>
                  </a:lnTo>
                  <a:lnTo>
                    <a:pt x="375666" y="24384"/>
                  </a:lnTo>
                  <a:lnTo>
                    <a:pt x="415036" y="47498"/>
                  </a:lnTo>
                  <a:lnTo>
                    <a:pt x="429662" y="91342"/>
                  </a:lnTo>
                  <a:lnTo>
                    <a:pt x="432308" y="110109"/>
                  </a:lnTo>
                  <a:lnTo>
                    <a:pt x="456946" y="110109"/>
                  </a:lnTo>
                  <a:lnTo>
                    <a:pt x="4569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05048" y="5678881"/>
              <a:ext cx="142493" cy="1400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9800" y="5657710"/>
              <a:ext cx="132714" cy="15887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40327" y="5641657"/>
              <a:ext cx="343535" cy="23207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046473" y="5621693"/>
              <a:ext cx="85725" cy="255904"/>
            </a:xfrm>
            <a:custGeom>
              <a:avLst/>
              <a:gdLst/>
              <a:ahLst/>
              <a:cxnLst/>
              <a:rect l="l" t="t" r="r" b="b"/>
              <a:pathLst>
                <a:path w="85725" h="255904">
                  <a:moveTo>
                    <a:pt x="81661" y="0"/>
                  </a:moveTo>
                  <a:lnTo>
                    <a:pt x="46799" y="16402"/>
                  </a:lnTo>
                  <a:lnTo>
                    <a:pt x="21081" y="44843"/>
                  </a:lnTo>
                  <a:lnTo>
                    <a:pt x="5302" y="82864"/>
                  </a:lnTo>
                  <a:lnTo>
                    <a:pt x="0" y="127990"/>
                  </a:lnTo>
                  <a:lnTo>
                    <a:pt x="1311" y="151498"/>
                  </a:lnTo>
                  <a:lnTo>
                    <a:pt x="11840" y="193079"/>
                  </a:lnTo>
                  <a:lnTo>
                    <a:pt x="32726" y="226816"/>
                  </a:lnTo>
                  <a:lnTo>
                    <a:pt x="81661" y="255854"/>
                  </a:lnTo>
                  <a:lnTo>
                    <a:pt x="84836" y="245478"/>
                  </a:lnTo>
                  <a:lnTo>
                    <a:pt x="70288" y="239015"/>
                  </a:lnTo>
                  <a:lnTo>
                    <a:pt x="57705" y="230027"/>
                  </a:lnTo>
                  <a:lnTo>
                    <a:pt x="31886" y="188125"/>
                  </a:lnTo>
                  <a:lnTo>
                    <a:pt x="24318" y="149211"/>
                  </a:lnTo>
                  <a:lnTo>
                    <a:pt x="23367" y="126644"/>
                  </a:lnTo>
                  <a:lnTo>
                    <a:pt x="24318" y="104815"/>
                  </a:lnTo>
                  <a:lnTo>
                    <a:pt x="31886" y="66949"/>
                  </a:lnTo>
                  <a:lnTo>
                    <a:pt x="57800" y="25712"/>
                  </a:lnTo>
                  <a:lnTo>
                    <a:pt x="85216" y="10388"/>
                  </a:lnTo>
                  <a:lnTo>
                    <a:pt x="816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1470" y="5678881"/>
              <a:ext cx="168909" cy="14013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322572" y="5200040"/>
              <a:ext cx="433070" cy="677545"/>
            </a:xfrm>
            <a:custGeom>
              <a:avLst/>
              <a:gdLst/>
              <a:ahLst/>
              <a:cxnLst/>
              <a:rect l="l" t="t" r="r" b="b"/>
              <a:pathLst>
                <a:path w="433070" h="677545">
                  <a:moveTo>
                    <a:pt x="85344" y="549643"/>
                  </a:moveTo>
                  <a:lnTo>
                    <a:pt x="80022" y="504520"/>
                  </a:lnTo>
                  <a:lnTo>
                    <a:pt x="64135" y="466496"/>
                  </a:lnTo>
                  <a:lnTo>
                    <a:pt x="38519" y="438061"/>
                  </a:lnTo>
                  <a:lnTo>
                    <a:pt x="3683" y="421652"/>
                  </a:lnTo>
                  <a:lnTo>
                    <a:pt x="0" y="432041"/>
                  </a:lnTo>
                  <a:lnTo>
                    <a:pt x="14859" y="438480"/>
                  </a:lnTo>
                  <a:lnTo>
                    <a:pt x="27609" y="447370"/>
                  </a:lnTo>
                  <a:lnTo>
                    <a:pt x="53454" y="488607"/>
                  </a:lnTo>
                  <a:lnTo>
                    <a:pt x="61023" y="526478"/>
                  </a:lnTo>
                  <a:lnTo>
                    <a:pt x="61976" y="548297"/>
                  </a:lnTo>
                  <a:lnTo>
                    <a:pt x="61023" y="570865"/>
                  </a:lnTo>
                  <a:lnTo>
                    <a:pt x="53403" y="609790"/>
                  </a:lnTo>
                  <a:lnTo>
                    <a:pt x="27609" y="651687"/>
                  </a:lnTo>
                  <a:lnTo>
                    <a:pt x="508" y="667131"/>
                  </a:lnTo>
                  <a:lnTo>
                    <a:pt x="3683" y="677506"/>
                  </a:lnTo>
                  <a:lnTo>
                    <a:pt x="38582" y="661149"/>
                  </a:lnTo>
                  <a:lnTo>
                    <a:pt x="64262" y="632802"/>
                  </a:lnTo>
                  <a:lnTo>
                    <a:pt x="80035" y="594855"/>
                  </a:lnTo>
                  <a:lnTo>
                    <a:pt x="84010" y="573151"/>
                  </a:lnTo>
                  <a:lnTo>
                    <a:pt x="85344" y="549643"/>
                  </a:lnTo>
                  <a:close/>
                </a:path>
                <a:path w="433070" h="677545">
                  <a:moveTo>
                    <a:pt x="432777" y="0"/>
                  </a:moveTo>
                  <a:lnTo>
                    <a:pt x="203581" y="0"/>
                  </a:lnTo>
                  <a:lnTo>
                    <a:pt x="203581" y="24739"/>
                  </a:lnTo>
                  <a:lnTo>
                    <a:pt x="432777" y="24739"/>
                  </a:lnTo>
                  <a:lnTo>
                    <a:pt x="4327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95901" y="5052440"/>
              <a:ext cx="1247013" cy="35293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106540" y="5055095"/>
              <a:ext cx="29209" cy="346710"/>
            </a:xfrm>
            <a:custGeom>
              <a:avLst/>
              <a:gdLst/>
              <a:ahLst/>
              <a:cxnLst/>
              <a:rect l="l" t="t" r="r" b="b"/>
              <a:pathLst>
                <a:path w="29210" h="346710">
                  <a:moveTo>
                    <a:pt x="28649" y="0"/>
                  </a:moveTo>
                  <a:lnTo>
                    <a:pt x="0" y="0"/>
                  </a:lnTo>
                  <a:lnTo>
                    <a:pt x="0" y="346214"/>
                  </a:lnTo>
                  <a:lnTo>
                    <a:pt x="28649" y="346214"/>
                  </a:lnTo>
                  <a:lnTo>
                    <a:pt x="286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99504" y="5136769"/>
              <a:ext cx="158115" cy="18453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79845" y="5259831"/>
              <a:ext cx="168909" cy="14008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582029" y="5052440"/>
              <a:ext cx="279400" cy="353060"/>
            </a:xfrm>
            <a:custGeom>
              <a:avLst/>
              <a:gdLst/>
              <a:ahLst/>
              <a:cxnLst/>
              <a:rect l="l" t="t" r="r" b="b"/>
              <a:pathLst>
                <a:path w="279400" h="353060">
                  <a:moveTo>
                    <a:pt x="117475" y="176530"/>
                  </a:moveTo>
                  <a:lnTo>
                    <a:pt x="110210" y="114338"/>
                  </a:lnTo>
                  <a:lnTo>
                    <a:pt x="88392" y="61849"/>
                  </a:lnTo>
                  <a:lnTo>
                    <a:pt x="52959" y="22644"/>
                  </a:lnTo>
                  <a:lnTo>
                    <a:pt x="4940" y="0"/>
                  </a:lnTo>
                  <a:lnTo>
                    <a:pt x="0" y="14351"/>
                  </a:lnTo>
                  <a:lnTo>
                    <a:pt x="20396" y="23215"/>
                  </a:lnTo>
                  <a:lnTo>
                    <a:pt x="37973" y="35483"/>
                  </a:lnTo>
                  <a:lnTo>
                    <a:pt x="64516" y="70231"/>
                  </a:lnTo>
                  <a:lnTo>
                    <a:pt x="80111" y="117157"/>
                  </a:lnTo>
                  <a:lnTo>
                    <a:pt x="85344" y="174752"/>
                  </a:lnTo>
                  <a:lnTo>
                    <a:pt x="84023" y="205828"/>
                  </a:lnTo>
                  <a:lnTo>
                    <a:pt x="73545" y="259499"/>
                  </a:lnTo>
                  <a:lnTo>
                    <a:pt x="52539" y="301459"/>
                  </a:lnTo>
                  <a:lnTo>
                    <a:pt x="20624" y="329704"/>
                  </a:lnTo>
                  <a:lnTo>
                    <a:pt x="495" y="338582"/>
                  </a:lnTo>
                  <a:lnTo>
                    <a:pt x="4940" y="352933"/>
                  </a:lnTo>
                  <a:lnTo>
                    <a:pt x="53111" y="330365"/>
                  </a:lnTo>
                  <a:lnTo>
                    <a:pt x="88519" y="291211"/>
                  </a:lnTo>
                  <a:lnTo>
                    <a:pt x="110223" y="238925"/>
                  </a:lnTo>
                  <a:lnTo>
                    <a:pt x="115658" y="208991"/>
                  </a:lnTo>
                  <a:lnTo>
                    <a:pt x="117475" y="176530"/>
                  </a:lnTo>
                  <a:close/>
                </a:path>
                <a:path w="279400" h="353060">
                  <a:moveTo>
                    <a:pt x="279400" y="176530"/>
                  </a:moveTo>
                  <a:lnTo>
                    <a:pt x="272135" y="114338"/>
                  </a:lnTo>
                  <a:lnTo>
                    <a:pt x="250317" y="61849"/>
                  </a:lnTo>
                  <a:lnTo>
                    <a:pt x="214884" y="22644"/>
                  </a:lnTo>
                  <a:lnTo>
                    <a:pt x="166878" y="0"/>
                  </a:lnTo>
                  <a:lnTo>
                    <a:pt x="161925" y="14351"/>
                  </a:lnTo>
                  <a:lnTo>
                    <a:pt x="182321" y="23215"/>
                  </a:lnTo>
                  <a:lnTo>
                    <a:pt x="199898" y="35483"/>
                  </a:lnTo>
                  <a:lnTo>
                    <a:pt x="226441" y="70231"/>
                  </a:lnTo>
                  <a:lnTo>
                    <a:pt x="242036" y="117157"/>
                  </a:lnTo>
                  <a:lnTo>
                    <a:pt x="247269" y="174752"/>
                  </a:lnTo>
                  <a:lnTo>
                    <a:pt x="245948" y="205828"/>
                  </a:lnTo>
                  <a:lnTo>
                    <a:pt x="235470" y="259499"/>
                  </a:lnTo>
                  <a:lnTo>
                    <a:pt x="214464" y="301459"/>
                  </a:lnTo>
                  <a:lnTo>
                    <a:pt x="182549" y="329704"/>
                  </a:lnTo>
                  <a:lnTo>
                    <a:pt x="162433" y="338582"/>
                  </a:lnTo>
                  <a:lnTo>
                    <a:pt x="166878" y="352933"/>
                  </a:lnTo>
                  <a:lnTo>
                    <a:pt x="215036" y="330365"/>
                  </a:lnTo>
                  <a:lnTo>
                    <a:pt x="250444" y="291211"/>
                  </a:lnTo>
                  <a:lnTo>
                    <a:pt x="272148" y="238925"/>
                  </a:lnTo>
                  <a:lnTo>
                    <a:pt x="277583" y="208991"/>
                  </a:lnTo>
                  <a:lnTo>
                    <a:pt x="279400" y="176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245F4DB-CC71-8E99-4E01-6862B3C1FFB6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Random Walks: Summary</a:t>
            </a:r>
            <a:endParaRPr lang="en-HK" sz="4000"/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0F2608B9-962A-BF23-26D3-A195A36CF2B8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28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3884" y="1192847"/>
            <a:ext cx="7797800" cy="462710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6550" marR="151765" indent="-324485">
              <a:lnSpc>
                <a:spcPts val="3829"/>
              </a:lnSpc>
              <a:spcBef>
                <a:spcPts val="265"/>
              </a:spcBef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dirty="0">
                <a:latin typeface="Calibri"/>
                <a:cs typeface="Calibri"/>
              </a:rPr>
              <a:t>So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far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have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described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how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optimize </a:t>
            </a:r>
            <a:r>
              <a:rPr sz="3200" dirty="0">
                <a:latin typeface="Calibri"/>
                <a:cs typeface="Calibri"/>
              </a:rPr>
              <a:t>embeddings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given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random</a:t>
            </a:r>
            <a:r>
              <a:rPr sz="3200" spc="-1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walk</a:t>
            </a:r>
            <a:r>
              <a:rPr sz="3200" spc="-1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strategy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400" i="1" spc="-50" dirty="0">
                <a:latin typeface="Cambria Math"/>
                <a:cs typeface="Cambria Math"/>
              </a:rPr>
              <a:t>R</a:t>
            </a:r>
            <a:endParaRPr sz="3400">
              <a:latin typeface="Cambria Math"/>
              <a:cs typeface="Cambria Math"/>
            </a:endParaRPr>
          </a:p>
          <a:p>
            <a:pPr marL="336550" marR="155575" indent="-324485">
              <a:lnSpc>
                <a:spcPct val="101800"/>
              </a:lnSpc>
              <a:spcBef>
                <a:spcPts val="695"/>
              </a:spcBef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What</a:t>
            </a:r>
            <a:r>
              <a:rPr sz="32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C00000"/>
                </a:solidFill>
                <a:latin typeface="Calibri"/>
                <a:cs typeface="Calibri"/>
              </a:rPr>
              <a:t>strategies</a:t>
            </a:r>
            <a:r>
              <a:rPr sz="3200" b="1" spc="-2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should</a:t>
            </a:r>
            <a:r>
              <a:rPr sz="32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we</a:t>
            </a:r>
            <a:r>
              <a:rPr sz="32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use</a:t>
            </a:r>
            <a:r>
              <a:rPr sz="32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32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run</a:t>
            </a:r>
            <a:r>
              <a:rPr sz="32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these random</a:t>
            </a:r>
            <a:r>
              <a:rPr sz="3200" b="1" spc="-1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walks?</a:t>
            </a:r>
            <a:endParaRPr sz="3200">
              <a:latin typeface="Calibri"/>
              <a:cs typeface="Calibri"/>
            </a:endParaRPr>
          </a:p>
          <a:p>
            <a:pPr marL="632460" marR="845185" lvl="1" indent="-276860">
              <a:lnSpc>
                <a:spcPct val="98500"/>
              </a:lnSpc>
              <a:spcBef>
                <a:spcPts val="910"/>
              </a:spcBef>
              <a:buFont typeface="Wingdings"/>
              <a:buChar char=""/>
              <a:tabLst>
                <a:tab pos="632460" algn="l"/>
              </a:tabLst>
            </a:pPr>
            <a:r>
              <a:rPr sz="2700" spc="-10" dirty="0">
                <a:latin typeface="Calibri"/>
                <a:cs typeface="Calibri"/>
              </a:rPr>
              <a:t>Simplest</a:t>
            </a:r>
            <a:r>
              <a:rPr sz="2700" spc="-1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idea: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Just</a:t>
            </a:r>
            <a:r>
              <a:rPr sz="2700" b="1" spc="-4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run</a:t>
            </a:r>
            <a:r>
              <a:rPr sz="2700" b="1" spc="-105" dirty="0">
                <a:latin typeface="Calibri"/>
                <a:cs typeface="Calibri"/>
              </a:rPr>
              <a:t> </a:t>
            </a:r>
            <a:r>
              <a:rPr sz="2700" b="1" spc="-25" dirty="0">
                <a:latin typeface="Calibri"/>
                <a:cs typeface="Calibri"/>
              </a:rPr>
              <a:t>fixed-</a:t>
            </a:r>
            <a:r>
              <a:rPr sz="2700" b="1" spc="-20" dirty="0">
                <a:latin typeface="Calibri"/>
                <a:cs typeface="Calibri"/>
              </a:rPr>
              <a:t>length,</a:t>
            </a:r>
            <a:r>
              <a:rPr sz="2700" b="1" spc="-10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unbiased random</a:t>
            </a:r>
            <a:r>
              <a:rPr sz="2700" b="1" spc="-13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walks</a:t>
            </a:r>
            <a:r>
              <a:rPr sz="2700" b="1" spc="-190" dirty="0">
                <a:latin typeface="Calibri"/>
                <a:cs typeface="Calibri"/>
              </a:rPr>
              <a:t> </a:t>
            </a:r>
            <a:r>
              <a:rPr sz="2700" b="1" spc="-20" dirty="0">
                <a:latin typeface="Calibri"/>
                <a:cs typeface="Calibri"/>
              </a:rPr>
              <a:t>starting</a:t>
            </a:r>
            <a:r>
              <a:rPr sz="2700" b="1" spc="-17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from</a:t>
            </a:r>
            <a:r>
              <a:rPr sz="2700" b="1" spc="-7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each</a:t>
            </a:r>
            <a:r>
              <a:rPr sz="2700" b="1" spc="-145" dirty="0">
                <a:latin typeface="Calibri"/>
                <a:cs typeface="Calibri"/>
              </a:rPr>
              <a:t> </a:t>
            </a:r>
            <a:r>
              <a:rPr sz="2700" b="1">
                <a:latin typeface="Calibri"/>
                <a:cs typeface="Calibri"/>
              </a:rPr>
              <a:t>node </a:t>
            </a:r>
            <a:endParaRPr lang="en-US" sz="2700" b="1">
              <a:latin typeface="Calibri"/>
              <a:cs typeface="Calibri"/>
            </a:endParaRPr>
          </a:p>
          <a:p>
            <a:pPr marL="632460" marR="845185" lvl="1" indent="-276860">
              <a:lnSpc>
                <a:spcPct val="98500"/>
              </a:lnSpc>
              <a:spcBef>
                <a:spcPts val="910"/>
              </a:spcBef>
              <a:buFont typeface="Wingdings"/>
              <a:buChar char=""/>
              <a:tabLst>
                <a:tab pos="632460" algn="l"/>
              </a:tabLst>
            </a:pPr>
            <a:r>
              <a:rPr sz="2700" spc="-10">
                <a:latin typeface="Calibri"/>
                <a:cs typeface="Calibri"/>
              </a:rPr>
              <a:t>(</a:t>
            </a:r>
            <a:r>
              <a:rPr sz="2700" spc="-10" dirty="0">
                <a:latin typeface="Calibri"/>
                <a:cs typeface="Calibri"/>
              </a:rPr>
              <a:t>i.e., </a:t>
            </a:r>
            <a:r>
              <a:rPr sz="2700" u="sng" spc="-20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Calibri"/>
                <a:cs typeface="Calibri"/>
                <a:hlinkClick r:id="rId3"/>
              </a:rPr>
              <a:t>DeepWalk</a:t>
            </a:r>
            <a:r>
              <a:rPr sz="2700" u="sng" spc="-130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700" u="sng" spc="-20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Calibri"/>
                <a:cs typeface="Calibri"/>
                <a:hlinkClick r:id="rId3"/>
              </a:rPr>
              <a:t>from</a:t>
            </a:r>
            <a:r>
              <a:rPr sz="2700" u="sng" spc="-150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700" u="sng" spc="-20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Calibri"/>
                <a:cs typeface="Calibri"/>
                <a:hlinkClick r:id="rId3"/>
              </a:rPr>
              <a:t>Perozzi</a:t>
            </a:r>
            <a:r>
              <a:rPr sz="2700" u="sng" spc="-114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700" u="sng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Calibri"/>
                <a:cs typeface="Calibri"/>
                <a:hlinkClick r:id="rId3"/>
              </a:rPr>
              <a:t>et</a:t>
            </a:r>
            <a:r>
              <a:rPr sz="2700" u="sng" spc="-90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700" u="sng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Calibri"/>
                <a:cs typeface="Calibri"/>
                <a:hlinkClick r:id="rId3"/>
              </a:rPr>
              <a:t>al.,</a:t>
            </a:r>
            <a:r>
              <a:rPr sz="2700" u="sng" spc="-20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700" u="sng" spc="-10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Calibri"/>
                <a:cs typeface="Calibri"/>
                <a:hlinkClick r:id="rId3"/>
              </a:rPr>
              <a:t>2013</a:t>
            </a:r>
            <a:r>
              <a:rPr sz="2700" spc="-10" dirty="0">
                <a:latin typeface="Calibri"/>
                <a:cs typeface="Calibri"/>
              </a:rPr>
              <a:t>)</a:t>
            </a:r>
            <a:endParaRPr sz="2700">
              <a:latin typeface="Calibri"/>
              <a:cs typeface="Calibri"/>
            </a:endParaRPr>
          </a:p>
          <a:p>
            <a:pPr marL="899160" lvl="2" indent="-229235">
              <a:lnSpc>
                <a:spcPct val="100000"/>
              </a:lnSpc>
              <a:spcBef>
                <a:spcPts val="969"/>
              </a:spcBef>
              <a:buFont typeface="Wingdings"/>
              <a:buChar char=""/>
              <a:tabLst>
                <a:tab pos="899794" algn="l"/>
              </a:tabLst>
            </a:pPr>
            <a:r>
              <a:rPr sz="2250" dirty="0">
                <a:latin typeface="Calibri"/>
                <a:cs typeface="Calibri"/>
              </a:rPr>
              <a:t>The</a:t>
            </a:r>
            <a:r>
              <a:rPr sz="2250" spc="-5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issue</a:t>
            </a:r>
            <a:r>
              <a:rPr sz="2250" spc="3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is</a:t>
            </a:r>
            <a:r>
              <a:rPr sz="2250" spc="-4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that</a:t>
            </a:r>
            <a:r>
              <a:rPr sz="2250" spc="10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such</a:t>
            </a:r>
            <a:r>
              <a:rPr sz="2250" spc="-4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notion</a:t>
            </a:r>
            <a:r>
              <a:rPr sz="2250" spc="-3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of</a:t>
            </a:r>
            <a:r>
              <a:rPr sz="2250" spc="1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similarity</a:t>
            </a:r>
            <a:r>
              <a:rPr sz="2250" spc="12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is</a:t>
            </a:r>
            <a:r>
              <a:rPr sz="2250" spc="45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too</a:t>
            </a:r>
            <a:r>
              <a:rPr sz="2250" spc="-40" dirty="0">
                <a:latin typeface="Calibri"/>
                <a:cs typeface="Calibri"/>
              </a:rPr>
              <a:t> </a:t>
            </a:r>
            <a:r>
              <a:rPr sz="2250" spc="-10" dirty="0">
                <a:latin typeface="Calibri"/>
                <a:cs typeface="Calibri"/>
              </a:rPr>
              <a:t>constrained</a:t>
            </a:r>
            <a:endParaRPr sz="2250">
              <a:latin typeface="Calibri"/>
              <a:cs typeface="Calibri"/>
            </a:endParaRPr>
          </a:p>
          <a:p>
            <a:pPr marL="336550" indent="-324485">
              <a:lnSpc>
                <a:spcPct val="100000"/>
              </a:lnSpc>
              <a:spcBef>
                <a:spcPts val="855"/>
              </a:spcBef>
              <a:buSzPct val="8032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050" b="1" dirty="0">
                <a:latin typeface="Calibri"/>
                <a:cs typeface="Calibri"/>
              </a:rPr>
              <a:t>How</a:t>
            </a:r>
            <a:r>
              <a:rPr sz="3050" b="1" spc="-8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can</a:t>
            </a:r>
            <a:r>
              <a:rPr sz="3050" b="1" spc="35" dirty="0">
                <a:latin typeface="Calibri"/>
                <a:cs typeface="Calibri"/>
              </a:rPr>
              <a:t> </a:t>
            </a:r>
            <a:r>
              <a:rPr sz="3050" b="1" dirty="0">
                <a:latin typeface="Calibri"/>
                <a:cs typeface="Calibri"/>
              </a:rPr>
              <a:t>we</a:t>
            </a:r>
            <a:r>
              <a:rPr sz="3050" b="1" spc="-95" dirty="0">
                <a:latin typeface="Calibri"/>
                <a:cs typeface="Calibri"/>
              </a:rPr>
              <a:t> </a:t>
            </a:r>
            <a:r>
              <a:rPr sz="3050" b="1" spc="-10" dirty="0">
                <a:latin typeface="Calibri"/>
                <a:cs typeface="Calibri"/>
              </a:rPr>
              <a:t>generalize</a:t>
            </a:r>
            <a:r>
              <a:rPr sz="3050" b="1" spc="-85" dirty="0">
                <a:latin typeface="Calibri"/>
                <a:cs typeface="Calibri"/>
              </a:rPr>
              <a:t> </a:t>
            </a:r>
            <a:r>
              <a:rPr sz="3050" b="1" spc="-10" dirty="0">
                <a:latin typeface="Calibri"/>
                <a:cs typeface="Calibri"/>
              </a:rPr>
              <a:t>this?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884" y="6277292"/>
            <a:ext cx="7957184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10" dirty="0">
                <a:latin typeface="Tahoma"/>
                <a:cs typeface="Tahoma"/>
              </a:rPr>
              <a:t>Reference: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Perozzi</a:t>
            </a:r>
            <a:r>
              <a:rPr sz="1550" spc="-8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et</a:t>
            </a:r>
            <a:r>
              <a:rPr sz="1550" spc="-7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al.</a:t>
            </a:r>
            <a:r>
              <a:rPr sz="1550" spc="-5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2014.</a:t>
            </a:r>
            <a:r>
              <a:rPr sz="1550" spc="-110" dirty="0">
                <a:latin typeface="Tahoma"/>
                <a:cs typeface="Tahoma"/>
              </a:rPr>
              <a:t> </a:t>
            </a:r>
            <a:r>
              <a:rPr sz="1550" u="sng" spc="-10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ahoma"/>
                <a:cs typeface="Tahoma"/>
                <a:hlinkClick r:id="rId4"/>
              </a:rPr>
              <a:t>DeepWalk:</a:t>
            </a:r>
            <a:r>
              <a:rPr sz="1550" u="sng" spc="1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sz="1550" u="sng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ahoma"/>
                <a:cs typeface="Tahoma"/>
                <a:hlinkClick r:id="rId4"/>
              </a:rPr>
              <a:t>Online</a:t>
            </a:r>
            <a:r>
              <a:rPr sz="1550" u="sng" spc="7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sz="1550" u="sng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ahoma"/>
                <a:cs typeface="Tahoma"/>
                <a:hlinkClick r:id="rId4"/>
              </a:rPr>
              <a:t>Learning</a:t>
            </a:r>
            <a:r>
              <a:rPr sz="1550" u="sng" spc="10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sz="1550" u="sng" spc="-6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ahoma"/>
                <a:cs typeface="Tahoma"/>
                <a:hlinkClick r:id="rId4"/>
              </a:rPr>
              <a:t>of</a:t>
            </a:r>
            <a:r>
              <a:rPr sz="1550" u="sng" spc="-70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sz="1550" u="sng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ahoma"/>
                <a:cs typeface="Tahoma"/>
                <a:hlinkClick r:id="rId4"/>
              </a:rPr>
              <a:t>Social Representations</a:t>
            </a:r>
            <a:r>
              <a:rPr sz="1550" dirty="0">
                <a:latin typeface="Tahoma"/>
                <a:cs typeface="Tahoma"/>
              </a:rPr>
              <a:t>.</a:t>
            </a:r>
            <a:r>
              <a:rPr sz="1550" spc="160" dirty="0">
                <a:latin typeface="Tahoma"/>
                <a:cs typeface="Tahoma"/>
              </a:rPr>
              <a:t> </a:t>
            </a:r>
            <a:r>
              <a:rPr sz="1550" i="1" spc="-20" dirty="0">
                <a:latin typeface="Verdana"/>
                <a:cs typeface="Verdana"/>
              </a:rPr>
              <a:t>KDD.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225D2-76D8-8C9D-6C79-C3BCC666013E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How should we Randomly walk?</a:t>
            </a:r>
            <a:endParaRPr lang="en-HK" sz="400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4B65A5D-0043-2348-E0D2-2055170DC448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29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369364" y="4135946"/>
            <a:ext cx="616585" cy="919480"/>
          </a:xfrm>
          <a:custGeom>
            <a:avLst/>
            <a:gdLst/>
            <a:ahLst/>
            <a:cxnLst/>
            <a:rect l="l" t="t" r="r" b="b"/>
            <a:pathLst>
              <a:path w="616585" h="919479">
                <a:moveTo>
                  <a:pt x="0" y="771525"/>
                </a:moveTo>
                <a:lnTo>
                  <a:pt x="61201" y="919098"/>
                </a:lnTo>
                <a:lnTo>
                  <a:pt x="110584" y="835532"/>
                </a:lnTo>
                <a:lnTo>
                  <a:pt x="81394" y="835532"/>
                </a:lnTo>
                <a:lnTo>
                  <a:pt x="53073" y="831722"/>
                </a:lnTo>
                <a:lnTo>
                  <a:pt x="53073" y="831088"/>
                </a:lnTo>
                <a:lnTo>
                  <a:pt x="54548" y="821855"/>
                </a:lnTo>
                <a:lnTo>
                  <a:pt x="0" y="771525"/>
                </a:lnTo>
                <a:close/>
              </a:path>
              <a:path w="616585" h="919479">
                <a:moveTo>
                  <a:pt x="54548" y="821855"/>
                </a:moveTo>
                <a:lnTo>
                  <a:pt x="53073" y="831088"/>
                </a:lnTo>
                <a:lnTo>
                  <a:pt x="53073" y="831722"/>
                </a:lnTo>
                <a:lnTo>
                  <a:pt x="81394" y="835532"/>
                </a:lnTo>
                <a:lnTo>
                  <a:pt x="81707" y="833501"/>
                </a:lnTo>
                <a:lnTo>
                  <a:pt x="67170" y="833501"/>
                </a:lnTo>
                <a:lnTo>
                  <a:pt x="54548" y="821855"/>
                </a:lnTo>
                <a:close/>
              </a:path>
              <a:path w="616585" h="919479">
                <a:moveTo>
                  <a:pt x="142481" y="781557"/>
                </a:moveTo>
                <a:lnTo>
                  <a:pt x="83439" y="822279"/>
                </a:lnTo>
                <a:lnTo>
                  <a:pt x="81394" y="835532"/>
                </a:lnTo>
                <a:lnTo>
                  <a:pt x="110584" y="835532"/>
                </a:lnTo>
                <a:lnTo>
                  <a:pt x="142481" y="781557"/>
                </a:lnTo>
                <a:close/>
              </a:path>
              <a:path w="616585" h="919479">
                <a:moveTo>
                  <a:pt x="587997" y="0"/>
                </a:moveTo>
                <a:lnTo>
                  <a:pt x="586473" y="42544"/>
                </a:lnTo>
                <a:lnTo>
                  <a:pt x="582028" y="84200"/>
                </a:lnTo>
                <a:lnTo>
                  <a:pt x="574916" y="125348"/>
                </a:lnTo>
                <a:lnTo>
                  <a:pt x="565137" y="165353"/>
                </a:lnTo>
                <a:lnTo>
                  <a:pt x="553199" y="204088"/>
                </a:lnTo>
                <a:lnTo>
                  <a:pt x="538975" y="241426"/>
                </a:lnTo>
                <a:lnTo>
                  <a:pt x="523100" y="276351"/>
                </a:lnTo>
                <a:lnTo>
                  <a:pt x="495922" y="324357"/>
                </a:lnTo>
                <a:lnTo>
                  <a:pt x="465569" y="366013"/>
                </a:lnTo>
                <a:lnTo>
                  <a:pt x="433057" y="399795"/>
                </a:lnTo>
                <a:lnTo>
                  <a:pt x="399148" y="425069"/>
                </a:lnTo>
                <a:lnTo>
                  <a:pt x="353555" y="443229"/>
                </a:lnTo>
                <a:lnTo>
                  <a:pt x="318376" y="446023"/>
                </a:lnTo>
                <a:lnTo>
                  <a:pt x="304152" y="448182"/>
                </a:lnTo>
                <a:lnTo>
                  <a:pt x="263004" y="462533"/>
                </a:lnTo>
                <a:lnTo>
                  <a:pt x="223888" y="487552"/>
                </a:lnTo>
                <a:lnTo>
                  <a:pt x="187439" y="521842"/>
                </a:lnTo>
                <a:lnTo>
                  <a:pt x="153911" y="564007"/>
                </a:lnTo>
                <a:lnTo>
                  <a:pt x="123939" y="612647"/>
                </a:lnTo>
                <a:lnTo>
                  <a:pt x="106159" y="648207"/>
                </a:lnTo>
                <a:lnTo>
                  <a:pt x="83299" y="705738"/>
                </a:lnTo>
                <a:lnTo>
                  <a:pt x="70726" y="746378"/>
                </a:lnTo>
                <a:lnTo>
                  <a:pt x="60566" y="788161"/>
                </a:lnTo>
                <a:lnTo>
                  <a:pt x="54548" y="821855"/>
                </a:lnTo>
                <a:lnTo>
                  <a:pt x="67170" y="833501"/>
                </a:lnTo>
                <a:lnTo>
                  <a:pt x="83439" y="822279"/>
                </a:lnTo>
                <a:lnTo>
                  <a:pt x="84569" y="814958"/>
                </a:lnTo>
                <a:lnTo>
                  <a:pt x="88379" y="794511"/>
                </a:lnTo>
                <a:lnTo>
                  <a:pt x="98031" y="754379"/>
                </a:lnTo>
                <a:lnTo>
                  <a:pt x="109969" y="715771"/>
                </a:lnTo>
                <a:lnTo>
                  <a:pt x="124193" y="678433"/>
                </a:lnTo>
                <a:lnTo>
                  <a:pt x="140195" y="643382"/>
                </a:lnTo>
                <a:lnTo>
                  <a:pt x="167246" y="595376"/>
                </a:lnTo>
                <a:lnTo>
                  <a:pt x="197472" y="553846"/>
                </a:lnTo>
                <a:lnTo>
                  <a:pt x="229857" y="520064"/>
                </a:lnTo>
                <a:lnTo>
                  <a:pt x="263512" y="494919"/>
                </a:lnTo>
                <a:lnTo>
                  <a:pt x="308597" y="476503"/>
                </a:lnTo>
                <a:lnTo>
                  <a:pt x="332473" y="473963"/>
                </a:lnTo>
                <a:lnTo>
                  <a:pt x="346697" y="473075"/>
                </a:lnTo>
                <a:lnTo>
                  <a:pt x="388099" y="462406"/>
                </a:lnTo>
                <a:lnTo>
                  <a:pt x="427596" y="440563"/>
                </a:lnTo>
                <a:lnTo>
                  <a:pt x="464802" y="409194"/>
                </a:lnTo>
                <a:lnTo>
                  <a:pt x="498970" y="369823"/>
                </a:lnTo>
                <a:lnTo>
                  <a:pt x="530085" y="323088"/>
                </a:lnTo>
                <a:lnTo>
                  <a:pt x="548881" y="288670"/>
                </a:lnTo>
                <a:lnTo>
                  <a:pt x="565645" y="251586"/>
                </a:lnTo>
                <a:lnTo>
                  <a:pt x="580250" y="213105"/>
                </a:lnTo>
                <a:lnTo>
                  <a:pt x="592823" y="172465"/>
                </a:lnTo>
                <a:lnTo>
                  <a:pt x="602983" y="130555"/>
                </a:lnTo>
                <a:lnTo>
                  <a:pt x="610349" y="87629"/>
                </a:lnTo>
                <a:lnTo>
                  <a:pt x="615048" y="43941"/>
                </a:lnTo>
                <a:lnTo>
                  <a:pt x="616572" y="380"/>
                </a:lnTo>
                <a:lnTo>
                  <a:pt x="587997" y="0"/>
                </a:lnTo>
                <a:close/>
              </a:path>
              <a:path w="616585" h="919479">
                <a:moveTo>
                  <a:pt x="83439" y="822279"/>
                </a:moveTo>
                <a:lnTo>
                  <a:pt x="67170" y="833501"/>
                </a:lnTo>
                <a:lnTo>
                  <a:pt x="81707" y="833501"/>
                </a:lnTo>
                <a:lnTo>
                  <a:pt x="83439" y="82227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7380" y="5049139"/>
            <a:ext cx="1198245" cy="798830"/>
          </a:xfrm>
          <a:custGeom>
            <a:avLst/>
            <a:gdLst/>
            <a:ahLst/>
            <a:cxnLst/>
            <a:rect l="l" t="t" r="r" b="b"/>
            <a:pathLst>
              <a:path w="1198245" h="798829">
                <a:moveTo>
                  <a:pt x="1153299" y="0"/>
                </a:moveTo>
                <a:lnTo>
                  <a:pt x="598944" y="349758"/>
                </a:lnTo>
                <a:lnTo>
                  <a:pt x="44615" y="0"/>
                </a:lnTo>
                <a:lnTo>
                  <a:pt x="0" y="70738"/>
                </a:lnTo>
                <a:lnTo>
                  <a:pt x="520572" y="399161"/>
                </a:lnTo>
                <a:lnTo>
                  <a:pt x="0" y="727595"/>
                </a:lnTo>
                <a:lnTo>
                  <a:pt x="44615" y="798334"/>
                </a:lnTo>
                <a:lnTo>
                  <a:pt x="598944" y="448564"/>
                </a:lnTo>
                <a:lnTo>
                  <a:pt x="1153299" y="798334"/>
                </a:lnTo>
                <a:lnTo>
                  <a:pt x="1197876" y="727595"/>
                </a:lnTo>
                <a:lnTo>
                  <a:pt x="677316" y="399161"/>
                </a:lnTo>
                <a:lnTo>
                  <a:pt x="1197876" y="70738"/>
                </a:lnTo>
                <a:lnTo>
                  <a:pt x="11532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7380" y="5049139"/>
            <a:ext cx="1198245" cy="798830"/>
          </a:xfrm>
          <a:custGeom>
            <a:avLst/>
            <a:gdLst/>
            <a:ahLst/>
            <a:cxnLst/>
            <a:rect l="l" t="t" r="r" b="b"/>
            <a:pathLst>
              <a:path w="1198245" h="798829">
                <a:moveTo>
                  <a:pt x="0" y="70738"/>
                </a:moveTo>
                <a:lnTo>
                  <a:pt x="44615" y="0"/>
                </a:lnTo>
                <a:lnTo>
                  <a:pt x="598944" y="349758"/>
                </a:lnTo>
                <a:lnTo>
                  <a:pt x="1153299" y="0"/>
                </a:lnTo>
                <a:lnTo>
                  <a:pt x="1197876" y="70738"/>
                </a:lnTo>
                <a:lnTo>
                  <a:pt x="677316" y="399161"/>
                </a:lnTo>
                <a:lnTo>
                  <a:pt x="1197876" y="727595"/>
                </a:lnTo>
                <a:lnTo>
                  <a:pt x="1153299" y="798334"/>
                </a:lnTo>
                <a:lnTo>
                  <a:pt x="598944" y="448564"/>
                </a:lnTo>
                <a:lnTo>
                  <a:pt x="44615" y="798334"/>
                </a:lnTo>
                <a:lnTo>
                  <a:pt x="0" y="727595"/>
                </a:lnTo>
                <a:lnTo>
                  <a:pt x="520572" y="399161"/>
                </a:lnTo>
                <a:lnTo>
                  <a:pt x="0" y="70738"/>
                </a:lnTo>
                <a:close/>
              </a:path>
            </a:pathLst>
          </a:custGeom>
          <a:ln w="9525">
            <a:solidFill>
              <a:srgbClr val="5A6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301740" y="4986083"/>
            <a:ext cx="1936114" cy="7639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33350">
              <a:lnSpc>
                <a:spcPct val="101699"/>
              </a:lnSpc>
              <a:spcBef>
                <a:spcPts val="50"/>
              </a:spcBef>
            </a:pPr>
            <a:r>
              <a:rPr sz="2400" spc="-10" dirty="0">
                <a:solidFill>
                  <a:srgbClr val="5A6278"/>
                </a:solidFill>
                <a:latin typeface="Tahoma"/>
                <a:cs typeface="Tahoma"/>
              </a:rPr>
              <a:t>Downstream </a:t>
            </a:r>
            <a:r>
              <a:rPr sz="2400" spc="-30" dirty="0">
                <a:solidFill>
                  <a:srgbClr val="5A6278"/>
                </a:solidFill>
                <a:latin typeface="Tahoma"/>
                <a:cs typeface="Tahoma"/>
              </a:rPr>
              <a:t>prediction</a:t>
            </a:r>
            <a:r>
              <a:rPr sz="2400" spc="-135" dirty="0">
                <a:solidFill>
                  <a:srgbClr val="5A6278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5A6278"/>
                </a:solidFill>
                <a:latin typeface="Tahoma"/>
                <a:cs typeface="Tahoma"/>
              </a:rPr>
              <a:t>task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6859" y="4986083"/>
            <a:ext cx="1576070" cy="7639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285750">
              <a:lnSpc>
                <a:spcPct val="101699"/>
              </a:lnSpc>
              <a:spcBef>
                <a:spcPts val="50"/>
              </a:spcBef>
            </a:pPr>
            <a:r>
              <a:rPr sz="2400" spc="-10" dirty="0">
                <a:solidFill>
                  <a:srgbClr val="5A6278"/>
                </a:solidFill>
                <a:latin typeface="Tahoma"/>
                <a:cs typeface="Tahoma"/>
              </a:rPr>
              <a:t>Feature </a:t>
            </a:r>
            <a:r>
              <a:rPr sz="2400" spc="-40" dirty="0">
                <a:solidFill>
                  <a:srgbClr val="5A6278"/>
                </a:solidFill>
                <a:latin typeface="Tahoma"/>
                <a:cs typeface="Tahoma"/>
              </a:rPr>
              <a:t>Engineering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06651" y="4953380"/>
            <a:ext cx="3667760" cy="1126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  <a:tabLst>
                <a:tab pos="2154555" algn="l"/>
              </a:tabLst>
            </a:pP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Representation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	Learning</a:t>
            </a:r>
            <a:r>
              <a:rPr sz="2400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2400" spc="-50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  <a:p>
            <a:pPr marL="651510" marR="647065" indent="-112395" algn="ctr">
              <a:lnSpc>
                <a:spcPts val="2860"/>
              </a:lnSpc>
              <a:spcBef>
                <a:spcPts val="160"/>
              </a:spcBef>
            </a:pPr>
            <a:r>
              <a:rPr sz="2400" spc="-10" dirty="0">
                <a:latin typeface="Arial"/>
                <a:cs typeface="Arial"/>
              </a:rPr>
              <a:t>Automatically </a:t>
            </a:r>
            <a:r>
              <a:rPr sz="2400" dirty="0">
                <a:latin typeface="Arial"/>
                <a:cs typeface="Arial"/>
              </a:rPr>
              <a:t>learn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features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432D7B-1994-3D47-C22E-BCE71CB6438C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Graph Representation Learning</a:t>
            </a:r>
            <a:endParaRPr lang="en-HK" sz="40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48E7BD-DFEA-5EBC-3D13-968578358524}"/>
              </a:ext>
            </a:extLst>
          </p:cNvPr>
          <p:cNvGrpSpPr/>
          <p:nvPr/>
        </p:nvGrpSpPr>
        <p:grpSpPr>
          <a:xfrm>
            <a:off x="441231" y="3608916"/>
            <a:ext cx="8220962" cy="1260975"/>
            <a:chOff x="157162" y="3500501"/>
            <a:chExt cx="8820467" cy="1352930"/>
          </a:xfrm>
        </p:grpSpPr>
        <p:sp>
          <p:nvSpPr>
            <p:cNvPr id="32" name="object 3">
              <a:extLst>
                <a:ext uri="{FF2B5EF4-FFF2-40B4-BE49-F238E27FC236}">
                  <a16:creationId xmlns:a16="http://schemas.microsoft.com/office/drawing/2014/main" id="{A0575F37-D0D9-02F9-7E15-8C81AC3ED511}"/>
                </a:ext>
              </a:extLst>
            </p:cNvPr>
            <p:cNvSpPr/>
            <p:nvPr/>
          </p:nvSpPr>
          <p:spPr>
            <a:xfrm>
              <a:off x="1414525" y="3962400"/>
              <a:ext cx="933450" cy="142875"/>
            </a:xfrm>
            <a:custGeom>
              <a:avLst/>
              <a:gdLst/>
              <a:ahLst/>
              <a:cxnLst/>
              <a:rect l="l" t="t" r="r" b="b"/>
              <a:pathLst>
                <a:path w="933450" h="142875">
                  <a:moveTo>
                    <a:pt x="847344" y="71500"/>
                  </a:moveTo>
                  <a:lnTo>
                    <a:pt x="790194" y="142875"/>
                  </a:lnTo>
                  <a:lnTo>
                    <a:pt x="904595" y="85725"/>
                  </a:lnTo>
                  <a:lnTo>
                    <a:pt x="847344" y="85725"/>
                  </a:lnTo>
                  <a:lnTo>
                    <a:pt x="847344" y="71500"/>
                  </a:lnTo>
                  <a:close/>
                </a:path>
                <a:path w="933450" h="142875">
                  <a:moveTo>
                    <a:pt x="835873" y="57150"/>
                  </a:moveTo>
                  <a:lnTo>
                    <a:pt x="0" y="57150"/>
                  </a:lnTo>
                  <a:lnTo>
                    <a:pt x="0" y="85725"/>
                  </a:lnTo>
                  <a:lnTo>
                    <a:pt x="835954" y="85725"/>
                  </a:lnTo>
                  <a:lnTo>
                    <a:pt x="847344" y="71500"/>
                  </a:lnTo>
                  <a:lnTo>
                    <a:pt x="835873" y="57150"/>
                  </a:lnTo>
                  <a:close/>
                </a:path>
                <a:path w="933450" h="142875">
                  <a:moveTo>
                    <a:pt x="904392" y="57150"/>
                  </a:moveTo>
                  <a:lnTo>
                    <a:pt x="847344" y="57150"/>
                  </a:lnTo>
                  <a:lnTo>
                    <a:pt x="847344" y="85725"/>
                  </a:lnTo>
                  <a:lnTo>
                    <a:pt x="904595" y="85725"/>
                  </a:lnTo>
                  <a:lnTo>
                    <a:pt x="933069" y="71500"/>
                  </a:lnTo>
                  <a:lnTo>
                    <a:pt x="904392" y="57150"/>
                  </a:lnTo>
                  <a:close/>
                </a:path>
                <a:path w="933450" h="142875">
                  <a:moveTo>
                    <a:pt x="790194" y="0"/>
                  </a:moveTo>
                  <a:lnTo>
                    <a:pt x="847344" y="71500"/>
                  </a:lnTo>
                  <a:lnTo>
                    <a:pt x="847344" y="57150"/>
                  </a:lnTo>
                  <a:lnTo>
                    <a:pt x="904392" y="57150"/>
                  </a:lnTo>
                  <a:lnTo>
                    <a:pt x="7901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CBA5F049-0959-4CEF-4AA3-2838407D9D7E}"/>
                </a:ext>
              </a:extLst>
            </p:cNvPr>
            <p:cNvSpPr/>
            <p:nvPr/>
          </p:nvSpPr>
          <p:spPr>
            <a:xfrm>
              <a:off x="4290948" y="3962400"/>
              <a:ext cx="800100" cy="142875"/>
            </a:xfrm>
            <a:custGeom>
              <a:avLst/>
              <a:gdLst/>
              <a:ahLst/>
              <a:cxnLst/>
              <a:rect l="l" t="t" r="r" b="b"/>
              <a:pathLst>
                <a:path w="800100" h="142875">
                  <a:moveTo>
                    <a:pt x="713866" y="71500"/>
                  </a:moveTo>
                  <a:lnTo>
                    <a:pt x="656716" y="142875"/>
                  </a:lnTo>
                  <a:lnTo>
                    <a:pt x="771118" y="85725"/>
                  </a:lnTo>
                  <a:lnTo>
                    <a:pt x="713866" y="85725"/>
                  </a:lnTo>
                  <a:lnTo>
                    <a:pt x="713866" y="71500"/>
                  </a:lnTo>
                  <a:close/>
                </a:path>
                <a:path w="800100" h="142875">
                  <a:moveTo>
                    <a:pt x="702396" y="57150"/>
                  </a:moveTo>
                  <a:lnTo>
                    <a:pt x="0" y="57150"/>
                  </a:lnTo>
                  <a:lnTo>
                    <a:pt x="0" y="85725"/>
                  </a:lnTo>
                  <a:lnTo>
                    <a:pt x="702477" y="85725"/>
                  </a:lnTo>
                  <a:lnTo>
                    <a:pt x="713866" y="71500"/>
                  </a:lnTo>
                  <a:lnTo>
                    <a:pt x="702396" y="57150"/>
                  </a:lnTo>
                  <a:close/>
                </a:path>
                <a:path w="800100" h="142875">
                  <a:moveTo>
                    <a:pt x="770915" y="57150"/>
                  </a:moveTo>
                  <a:lnTo>
                    <a:pt x="713866" y="57150"/>
                  </a:lnTo>
                  <a:lnTo>
                    <a:pt x="713866" y="85725"/>
                  </a:lnTo>
                  <a:lnTo>
                    <a:pt x="771118" y="85725"/>
                  </a:lnTo>
                  <a:lnTo>
                    <a:pt x="799591" y="71500"/>
                  </a:lnTo>
                  <a:lnTo>
                    <a:pt x="770915" y="57150"/>
                  </a:lnTo>
                  <a:close/>
                </a:path>
                <a:path w="800100" h="142875">
                  <a:moveTo>
                    <a:pt x="656716" y="0"/>
                  </a:moveTo>
                  <a:lnTo>
                    <a:pt x="713866" y="71500"/>
                  </a:lnTo>
                  <a:lnTo>
                    <a:pt x="713866" y="57150"/>
                  </a:lnTo>
                  <a:lnTo>
                    <a:pt x="770915" y="57150"/>
                  </a:lnTo>
                  <a:lnTo>
                    <a:pt x="6567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DC49DDB7-C2EE-C891-2E45-E9AB33C82D4B}"/>
                </a:ext>
              </a:extLst>
            </p:cNvPr>
            <p:cNvSpPr/>
            <p:nvPr/>
          </p:nvSpPr>
          <p:spPr>
            <a:xfrm>
              <a:off x="6900798" y="3975735"/>
              <a:ext cx="419481" cy="132715"/>
            </a:xfrm>
            <a:custGeom>
              <a:avLst/>
              <a:gdLst/>
              <a:ahLst/>
              <a:cxnLst/>
              <a:rect l="l" t="t" r="r" b="b"/>
              <a:pathLst>
                <a:path w="583565" h="142875">
                  <a:moveTo>
                    <a:pt x="440690" y="0"/>
                  </a:moveTo>
                  <a:lnTo>
                    <a:pt x="486057" y="57573"/>
                  </a:lnTo>
                  <a:lnTo>
                    <a:pt x="497458" y="57657"/>
                  </a:lnTo>
                  <a:lnTo>
                    <a:pt x="497204" y="86232"/>
                  </a:lnTo>
                  <a:lnTo>
                    <a:pt x="485676" y="86232"/>
                  </a:lnTo>
                  <a:lnTo>
                    <a:pt x="439674" y="142875"/>
                  </a:lnTo>
                  <a:lnTo>
                    <a:pt x="555105" y="86232"/>
                  </a:lnTo>
                  <a:lnTo>
                    <a:pt x="497204" y="86232"/>
                  </a:lnTo>
                  <a:lnTo>
                    <a:pt x="555278" y="86148"/>
                  </a:lnTo>
                  <a:lnTo>
                    <a:pt x="583056" y="72517"/>
                  </a:lnTo>
                  <a:lnTo>
                    <a:pt x="440690" y="0"/>
                  </a:lnTo>
                  <a:close/>
                </a:path>
                <a:path w="583565" h="142875">
                  <a:moveTo>
                    <a:pt x="486057" y="57573"/>
                  </a:moveTo>
                  <a:lnTo>
                    <a:pt x="497331" y="71881"/>
                  </a:lnTo>
                  <a:lnTo>
                    <a:pt x="485745" y="86148"/>
                  </a:lnTo>
                  <a:lnTo>
                    <a:pt x="497204" y="86232"/>
                  </a:lnTo>
                  <a:lnTo>
                    <a:pt x="497458" y="57657"/>
                  </a:lnTo>
                  <a:lnTo>
                    <a:pt x="486057" y="57573"/>
                  </a:lnTo>
                  <a:close/>
                </a:path>
                <a:path w="583565" h="142875">
                  <a:moveTo>
                    <a:pt x="126" y="53975"/>
                  </a:moveTo>
                  <a:lnTo>
                    <a:pt x="0" y="82550"/>
                  </a:lnTo>
                  <a:lnTo>
                    <a:pt x="485745" y="86148"/>
                  </a:lnTo>
                  <a:lnTo>
                    <a:pt x="497331" y="71881"/>
                  </a:lnTo>
                  <a:lnTo>
                    <a:pt x="486057" y="57573"/>
                  </a:lnTo>
                  <a:lnTo>
                    <a:pt x="126" y="539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0">
              <a:extLst>
                <a:ext uri="{FF2B5EF4-FFF2-40B4-BE49-F238E27FC236}">
                  <a16:creationId xmlns:a16="http://schemas.microsoft.com/office/drawing/2014/main" id="{E9311DB7-C71B-CFA9-409A-D53C9B55ED15}"/>
                </a:ext>
              </a:extLst>
            </p:cNvPr>
            <p:cNvSpPr/>
            <p:nvPr/>
          </p:nvSpPr>
          <p:spPr>
            <a:xfrm>
              <a:off x="157162" y="3500501"/>
              <a:ext cx="1257936" cy="1066800"/>
            </a:xfrm>
            <a:custGeom>
              <a:avLst/>
              <a:gdLst/>
              <a:ahLst/>
              <a:cxnLst/>
              <a:rect l="l" t="t" r="r" b="b"/>
              <a:pathLst>
                <a:path w="1257935" h="1066800">
                  <a:moveTo>
                    <a:pt x="0" y="177800"/>
                  </a:moveTo>
                  <a:lnTo>
                    <a:pt x="6351" y="130498"/>
                  </a:lnTo>
                  <a:lnTo>
                    <a:pt x="24274" y="88015"/>
                  </a:lnTo>
                  <a:lnTo>
                    <a:pt x="52076" y="52038"/>
                  </a:lnTo>
                  <a:lnTo>
                    <a:pt x="88060" y="24252"/>
                  </a:lnTo>
                  <a:lnTo>
                    <a:pt x="130533" y="6344"/>
                  </a:lnTo>
                  <a:lnTo>
                    <a:pt x="177800" y="0"/>
                  </a:lnTo>
                  <a:lnTo>
                    <a:pt x="1079500" y="0"/>
                  </a:lnTo>
                  <a:lnTo>
                    <a:pt x="1126784" y="6344"/>
                  </a:lnTo>
                  <a:lnTo>
                    <a:pt x="1169272" y="24252"/>
                  </a:lnTo>
                  <a:lnTo>
                    <a:pt x="1205269" y="52038"/>
                  </a:lnTo>
                  <a:lnTo>
                    <a:pt x="1233080" y="88015"/>
                  </a:lnTo>
                  <a:lnTo>
                    <a:pt x="1251010" y="130498"/>
                  </a:lnTo>
                  <a:lnTo>
                    <a:pt x="1257363" y="177800"/>
                  </a:lnTo>
                  <a:lnTo>
                    <a:pt x="1257363" y="888873"/>
                  </a:lnTo>
                  <a:lnTo>
                    <a:pt x="1251010" y="936184"/>
                  </a:lnTo>
                  <a:lnTo>
                    <a:pt x="1233080" y="978690"/>
                  </a:lnTo>
                  <a:lnTo>
                    <a:pt x="1205269" y="1014698"/>
                  </a:lnTo>
                  <a:lnTo>
                    <a:pt x="1169272" y="1042514"/>
                  </a:lnTo>
                  <a:lnTo>
                    <a:pt x="1126784" y="1060446"/>
                  </a:lnTo>
                  <a:lnTo>
                    <a:pt x="1079500" y="1066800"/>
                  </a:lnTo>
                  <a:lnTo>
                    <a:pt x="177800" y="1066800"/>
                  </a:lnTo>
                  <a:lnTo>
                    <a:pt x="130533" y="1060446"/>
                  </a:lnTo>
                  <a:lnTo>
                    <a:pt x="88060" y="1042514"/>
                  </a:lnTo>
                  <a:lnTo>
                    <a:pt x="52076" y="1014698"/>
                  </a:lnTo>
                  <a:lnTo>
                    <a:pt x="24274" y="978690"/>
                  </a:lnTo>
                  <a:lnTo>
                    <a:pt x="6351" y="936184"/>
                  </a:lnTo>
                  <a:lnTo>
                    <a:pt x="0" y="888873"/>
                  </a:lnTo>
                  <a:lnTo>
                    <a:pt x="0" y="177800"/>
                  </a:lnTo>
                  <a:close/>
                </a:path>
              </a:pathLst>
            </a:custGeom>
            <a:ln w="28575">
              <a:solidFill>
                <a:srgbClr val="6BB7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1">
              <a:extLst>
                <a:ext uri="{FF2B5EF4-FFF2-40B4-BE49-F238E27FC236}">
                  <a16:creationId xmlns:a16="http://schemas.microsoft.com/office/drawing/2014/main" id="{553B5263-4DB0-AC86-79AE-E0B21DBD085D}"/>
                </a:ext>
              </a:extLst>
            </p:cNvPr>
            <p:cNvSpPr txBox="1"/>
            <p:nvPr/>
          </p:nvSpPr>
          <p:spPr>
            <a:xfrm>
              <a:off x="348615" y="3651567"/>
              <a:ext cx="855980" cy="768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8425">
                <a:lnSpc>
                  <a:spcPts val="2865"/>
                </a:lnSpc>
                <a:spcBef>
                  <a:spcPts val="100"/>
                </a:spcBef>
              </a:pPr>
              <a:r>
                <a:rPr sz="2000" spc="-10" dirty="0">
                  <a:latin typeface="Tahoma"/>
                  <a:cs typeface="Tahoma"/>
                </a:rPr>
                <a:t>Input</a:t>
              </a:r>
              <a:endParaRPr sz="2000">
                <a:latin typeface="Tahoma"/>
                <a:cs typeface="Tahoma"/>
              </a:endParaRPr>
            </a:p>
            <a:p>
              <a:pPr marL="12700">
                <a:lnSpc>
                  <a:spcPts val="2865"/>
                </a:lnSpc>
              </a:pPr>
              <a:r>
                <a:rPr sz="2000" spc="-10" dirty="0">
                  <a:latin typeface="Tahoma"/>
                  <a:cs typeface="Tahoma"/>
                </a:rPr>
                <a:t>Graph</a:t>
              </a:r>
              <a:endParaRPr sz="2000">
                <a:latin typeface="Tahoma"/>
                <a:cs typeface="Tahoma"/>
              </a:endParaRPr>
            </a:p>
          </p:txBody>
        </p:sp>
        <p:sp>
          <p:nvSpPr>
            <p:cNvPr id="37" name="object 12">
              <a:extLst>
                <a:ext uri="{FF2B5EF4-FFF2-40B4-BE49-F238E27FC236}">
                  <a16:creationId xmlns:a16="http://schemas.microsoft.com/office/drawing/2014/main" id="{240E538E-B54C-7547-D86C-E874EAC7899C}"/>
                </a:ext>
              </a:extLst>
            </p:cNvPr>
            <p:cNvSpPr/>
            <p:nvPr/>
          </p:nvSpPr>
          <p:spPr>
            <a:xfrm>
              <a:off x="2347976" y="3500501"/>
              <a:ext cx="1943100" cy="1066800"/>
            </a:xfrm>
            <a:custGeom>
              <a:avLst/>
              <a:gdLst/>
              <a:ahLst/>
              <a:cxnLst/>
              <a:rect l="l" t="t" r="r" b="b"/>
              <a:pathLst>
                <a:path w="1943100" h="1066800">
                  <a:moveTo>
                    <a:pt x="0" y="177800"/>
                  </a:moveTo>
                  <a:lnTo>
                    <a:pt x="6344" y="130498"/>
                  </a:lnTo>
                  <a:lnTo>
                    <a:pt x="24252" y="88015"/>
                  </a:lnTo>
                  <a:lnTo>
                    <a:pt x="52038" y="52038"/>
                  </a:lnTo>
                  <a:lnTo>
                    <a:pt x="88015" y="24252"/>
                  </a:lnTo>
                  <a:lnTo>
                    <a:pt x="130498" y="6344"/>
                  </a:lnTo>
                  <a:lnTo>
                    <a:pt x="177800" y="0"/>
                  </a:lnTo>
                  <a:lnTo>
                    <a:pt x="1765173" y="0"/>
                  </a:lnTo>
                  <a:lnTo>
                    <a:pt x="1812484" y="6344"/>
                  </a:lnTo>
                  <a:lnTo>
                    <a:pt x="1854990" y="24252"/>
                  </a:lnTo>
                  <a:lnTo>
                    <a:pt x="1890998" y="52038"/>
                  </a:lnTo>
                  <a:lnTo>
                    <a:pt x="1918814" y="88015"/>
                  </a:lnTo>
                  <a:lnTo>
                    <a:pt x="1936746" y="130498"/>
                  </a:lnTo>
                  <a:lnTo>
                    <a:pt x="1943100" y="177800"/>
                  </a:lnTo>
                  <a:lnTo>
                    <a:pt x="1943100" y="888873"/>
                  </a:lnTo>
                  <a:lnTo>
                    <a:pt x="1936746" y="936184"/>
                  </a:lnTo>
                  <a:lnTo>
                    <a:pt x="1918814" y="978690"/>
                  </a:lnTo>
                  <a:lnTo>
                    <a:pt x="1890998" y="1014698"/>
                  </a:lnTo>
                  <a:lnTo>
                    <a:pt x="1854990" y="1042514"/>
                  </a:lnTo>
                  <a:lnTo>
                    <a:pt x="1812484" y="1060446"/>
                  </a:lnTo>
                  <a:lnTo>
                    <a:pt x="1765173" y="1066800"/>
                  </a:lnTo>
                  <a:lnTo>
                    <a:pt x="177800" y="1066800"/>
                  </a:lnTo>
                  <a:lnTo>
                    <a:pt x="130498" y="1060446"/>
                  </a:lnTo>
                  <a:lnTo>
                    <a:pt x="88015" y="1042514"/>
                  </a:lnTo>
                  <a:lnTo>
                    <a:pt x="52038" y="1014698"/>
                  </a:lnTo>
                  <a:lnTo>
                    <a:pt x="24252" y="978690"/>
                  </a:lnTo>
                  <a:lnTo>
                    <a:pt x="6344" y="936184"/>
                  </a:lnTo>
                  <a:lnTo>
                    <a:pt x="0" y="888873"/>
                  </a:lnTo>
                  <a:lnTo>
                    <a:pt x="0" y="177800"/>
                  </a:lnTo>
                  <a:close/>
                </a:path>
              </a:pathLst>
            </a:custGeom>
            <a:ln w="28575">
              <a:solidFill>
                <a:srgbClr val="6BB7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3">
              <a:extLst>
                <a:ext uri="{FF2B5EF4-FFF2-40B4-BE49-F238E27FC236}">
                  <a16:creationId xmlns:a16="http://schemas.microsoft.com/office/drawing/2014/main" id="{95D6A64B-FA07-6FFD-E678-E01828F7AE71}"/>
                </a:ext>
              </a:extLst>
            </p:cNvPr>
            <p:cNvSpPr txBox="1"/>
            <p:nvPr/>
          </p:nvSpPr>
          <p:spPr>
            <a:xfrm>
              <a:off x="2610104" y="3645852"/>
              <a:ext cx="1413510" cy="6879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10" dirty="0">
                  <a:latin typeface="Tahoma"/>
                  <a:cs typeface="Tahoma"/>
                </a:rPr>
                <a:t>Structured</a:t>
              </a:r>
              <a:endParaRPr sz="2000">
                <a:latin typeface="Tahoma"/>
                <a:cs typeface="Tahoma"/>
              </a:endParaRPr>
            </a:p>
            <a:p>
              <a:pPr marL="136525">
                <a:lnSpc>
                  <a:spcPct val="100000"/>
                </a:lnSpc>
                <a:spcBef>
                  <a:spcPts val="50"/>
                </a:spcBef>
              </a:pPr>
              <a:r>
                <a:rPr sz="2000" spc="-10" dirty="0">
                  <a:latin typeface="Tahoma"/>
                  <a:cs typeface="Tahoma"/>
                </a:rPr>
                <a:t>Features</a:t>
              </a:r>
              <a:endParaRPr sz="2000">
                <a:latin typeface="Tahoma"/>
                <a:cs typeface="Tahoma"/>
              </a:endParaRPr>
            </a:p>
          </p:txBody>
        </p:sp>
        <p:sp>
          <p:nvSpPr>
            <p:cNvPr id="39" name="object 14">
              <a:extLst>
                <a:ext uri="{FF2B5EF4-FFF2-40B4-BE49-F238E27FC236}">
                  <a16:creationId xmlns:a16="http://schemas.microsoft.com/office/drawing/2014/main" id="{567D00FF-3FA2-B908-EC7C-33F9F3D10678}"/>
                </a:ext>
              </a:extLst>
            </p:cNvPr>
            <p:cNvSpPr/>
            <p:nvPr/>
          </p:nvSpPr>
          <p:spPr>
            <a:xfrm>
              <a:off x="5091176" y="3500501"/>
              <a:ext cx="1809750" cy="1066800"/>
            </a:xfrm>
            <a:custGeom>
              <a:avLst/>
              <a:gdLst/>
              <a:ahLst/>
              <a:cxnLst/>
              <a:rect l="l" t="t" r="r" b="b"/>
              <a:pathLst>
                <a:path w="1809750" h="1066800">
                  <a:moveTo>
                    <a:pt x="0" y="177800"/>
                  </a:moveTo>
                  <a:lnTo>
                    <a:pt x="6344" y="130498"/>
                  </a:lnTo>
                  <a:lnTo>
                    <a:pt x="24252" y="88015"/>
                  </a:lnTo>
                  <a:lnTo>
                    <a:pt x="52038" y="52038"/>
                  </a:lnTo>
                  <a:lnTo>
                    <a:pt x="88015" y="24252"/>
                  </a:lnTo>
                  <a:lnTo>
                    <a:pt x="130498" y="6344"/>
                  </a:lnTo>
                  <a:lnTo>
                    <a:pt x="177800" y="0"/>
                  </a:lnTo>
                  <a:lnTo>
                    <a:pt x="1631823" y="0"/>
                  </a:lnTo>
                  <a:lnTo>
                    <a:pt x="1679134" y="6344"/>
                  </a:lnTo>
                  <a:lnTo>
                    <a:pt x="1721640" y="24252"/>
                  </a:lnTo>
                  <a:lnTo>
                    <a:pt x="1757648" y="52038"/>
                  </a:lnTo>
                  <a:lnTo>
                    <a:pt x="1785464" y="88015"/>
                  </a:lnTo>
                  <a:lnTo>
                    <a:pt x="1803396" y="130498"/>
                  </a:lnTo>
                  <a:lnTo>
                    <a:pt x="1809750" y="177800"/>
                  </a:lnTo>
                  <a:lnTo>
                    <a:pt x="1809750" y="888873"/>
                  </a:lnTo>
                  <a:lnTo>
                    <a:pt x="1803396" y="936184"/>
                  </a:lnTo>
                  <a:lnTo>
                    <a:pt x="1785464" y="978690"/>
                  </a:lnTo>
                  <a:lnTo>
                    <a:pt x="1757648" y="1014698"/>
                  </a:lnTo>
                  <a:lnTo>
                    <a:pt x="1721640" y="1042514"/>
                  </a:lnTo>
                  <a:lnTo>
                    <a:pt x="1679134" y="1060446"/>
                  </a:lnTo>
                  <a:lnTo>
                    <a:pt x="1631823" y="1066800"/>
                  </a:lnTo>
                  <a:lnTo>
                    <a:pt x="177800" y="1066800"/>
                  </a:lnTo>
                  <a:lnTo>
                    <a:pt x="130498" y="1060446"/>
                  </a:lnTo>
                  <a:lnTo>
                    <a:pt x="88015" y="1042514"/>
                  </a:lnTo>
                  <a:lnTo>
                    <a:pt x="52038" y="1014698"/>
                  </a:lnTo>
                  <a:lnTo>
                    <a:pt x="24252" y="978690"/>
                  </a:lnTo>
                  <a:lnTo>
                    <a:pt x="6344" y="936184"/>
                  </a:lnTo>
                  <a:lnTo>
                    <a:pt x="0" y="888873"/>
                  </a:lnTo>
                  <a:lnTo>
                    <a:pt x="0" y="177800"/>
                  </a:lnTo>
                  <a:close/>
                </a:path>
              </a:pathLst>
            </a:custGeom>
            <a:ln w="28575">
              <a:solidFill>
                <a:srgbClr val="6BB7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5">
              <a:extLst>
                <a:ext uri="{FF2B5EF4-FFF2-40B4-BE49-F238E27FC236}">
                  <a16:creationId xmlns:a16="http://schemas.microsoft.com/office/drawing/2014/main" id="{69F6759F-6572-B709-E1C8-0ECC529E95EC}"/>
                </a:ext>
              </a:extLst>
            </p:cNvPr>
            <p:cNvSpPr txBox="1"/>
            <p:nvPr/>
          </p:nvSpPr>
          <p:spPr>
            <a:xfrm>
              <a:off x="5356225" y="3647757"/>
              <a:ext cx="1271270" cy="7685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9850">
                <a:lnSpc>
                  <a:spcPts val="2865"/>
                </a:lnSpc>
                <a:spcBef>
                  <a:spcPts val="100"/>
                </a:spcBef>
              </a:pPr>
              <a:r>
                <a:rPr sz="2000" spc="-10" dirty="0">
                  <a:latin typeface="Tahoma"/>
                  <a:cs typeface="Tahoma"/>
                </a:rPr>
                <a:t>Learning</a:t>
              </a:r>
              <a:endParaRPr sz="2000">
                <a:latin typeface="Tahoma"/>
                <a:cs typeface="Tahoma"/>
              </a:endParaRPr>
            </a:p>
            <a:p>
              <a:pPr marL="12700">
                <a:lnSpc>
                  <a:spcPts val="2865"/>
                </a:lnSpc>
              </a:pPr>
              <a:r>
                <a:rPr sz="2000" spc="-45" dirty="0">
                  <a:latin typeface="Tahoma"/>
                  <a:cs typeface="Tahoma"/>
                </a:rPr>
                <a:t>Algorithm</a:t>
              </a:r>
              <a:endParaRPr sz="2000">
                <a:latin typeface="Tahoma"/>
                <a:cs typeface="Tahoma"/>
              </a:endParaRPr>
            </a:p>
          </p:txBody>
        </p:sp>
        <p:sp>
          <p:nvSpPr>
            <p:cNvPr id="41" name="object 16">
              <a:extLst>
                <a:ext uri="{FF2B5EF4-FFF2-40B4-BE49-F238E27FC236}">
                  <a16:creationId xmlns:a16="http://schemas.microsoft.com/office/drawing/2014/main" id="{20FFE8BE-6407-3747-5B9F-C90CC21665E2}"/>
                </a:ext>
              </a:extLst>
            </p:cNvPr>
            <p:cNvSpPr/>
            <p:nvPr/>
          </p:nvSpPr>
          <p:spPr>
            <a:xfrm>
              <a:off x="7320279" y="3500501"/>
              <a:ext cx="1657350" cy="1066800"/>
            </a:xfrm>
            <a:custGeom>
              <a:avLst/>
              <a:gdLst/>
              <a:ahLst/>
              <a:cxnLst/>
              <a:rect l="l" t="t" r="r" b="b"/>
              <a:pathLst>
                <a:path w="1657350" h="1066800">
                  <a:moveTo>
                    <a:pt x="0" y="177800"/>
                  </a:moveTo>
                  <a:lnTo>
                    <a:pt x="6344" y="130498"/>
                  </a:lnTo>
                  <a:lnTo>
                    <a:pt x="24252" y="88015"/>
                  </a:lnTo>
                  <a:lnTo>
                    <a:pt x="52038" y="52038"/>
                  </a:lnTo>
                  <a:lnTo>
                    <a:pt x="88015" y="24252"/>
                  </a:lnTo>
                  <a:lnTo>
                    <a:pt x="130498" y="6344"/>
                  </a:lnTo>
                  <a:lnTo>
                    <a:pt x="177800" y="0"/>
                  </a:lnTo>
                  <a:lnTo>
                    <a:pt x="1479423" y="0"/>
                  </a:lnTo>
                  <a:lnTo>
                    <a:pt x="1526734" y="6344"/>
                  </a:lnTo>
                  <a:lnTo>
                    <a:pt x="1569240" y="24252"/>
                  </a:lnTo>
                  <a:lnTo>
                    <a:pt x="1605248" y="52038"/>
                  </a:lnTo>
                  <a:lnTo>
                    <a:pt x="1633064" y="88015"/>
                  </a:lnTo>
                  <a:lnTo>
                    <a:pt x="1650996" y="130498"/>
                  </a:lnTo>
                  <a:lnTo>
                    <a:pt x="1657350" y="177800"/>
                  </a:lnTo>
                  <a:lnTo>
                    <a:pt x="1657350" y="888873"/>
                  </a:lnTo>
                  <a:lnTo>
                    <a:pt x="1650996" y="936184"/>
                  </a:lnTo>
                  <a:lnTo>
                    <a:pt x="1633064" y="978690"/>
                  </a:lnTo>
                  <a:lnTo>
                    <a:pt x="1605248" y="1014698"/>
                  </a:lnTo>
                  <a:lnTo>
                    <a:pt x="1569240" y="1042514"/>
                  </a:lnTo>
                  <a:lnTo>
                    <a:pt x="1526734" y="1060446"/>
                  </a:lnTo>
                  <a:lnTo>
                    <a:pt x="1479423" y="1066800"/>
                  </a:lnTo>
                  <a:lnTo>
                    <a:pt x="177800" y="1066800"/>
                  </a:lnTo>
                  <a:lnTo>
                    <a:pt x="130498" y="1060446"/>
                  </a:lnTo>
                  <a:lnTo>
                    <a:pt x="88015" y="1042514"/>
                  </a:lnTo>
                  <a:lnTo>
                    <a:pt x="52038" y="1014698"/>
                  </a:lnTo>
                  <a:lnTo>
                    <a:pt x="24252" y="978690"/>
                  </a:lnTo>
                  <a:lnTo>
                    <a:pt x="6344" y="936184"/>
                  </a:lnTo>
                  <a:lnTo>
                    <a:pt x="0" y="888873"/>
                  </a:lnTo>
                  <a:lnTo>
                    <a:pt x="0" y="177800"/>
                  </a:lnTo>
                  <a:close/>
                </a:path>
              </a:pathLst>
            </a:custGeom>
            <a:ln w="28575">
              <a:solidFill>
                <a:srgbClr val="6BB7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7">
              <a:extLst>
                <a:ext uri="{FF2B5EF4-FFF2-40B4-BE49-F238E27FC236}">
                  <a16:creationId xmlns:a16="http://schemas.microsoft.com/office/drawing/2014/main" id="{C93518DB-1932-B0AE-2C09-C9910B4AA36F}"/>
                </a:ext>
              </a:extLst>
            </p:cNvPr>
            <p:cNvSpPr txBox="1"/>
            <p:nvPr/>
          </p:nvSpPr>
          <p:spPr>
            <a:xfrm>
              <a:off x="7484997" y="3838892"/>
              <a:ext cx="1330960" cy="34398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10" dirty="0">
                  <a:latin typeface="Tahoma"/>
                  <a:cs typeface="Tahoma"/>
                </a:rPr>
                <a:t>Prediction</a:t>
              </a:r>
              <a:endParaRPr sz="2000">
                <a:latin typeface="Tahoma"/>
                <a:cs typeface="Tahoma"/>
              </a:endParaRPr>
            </a:p>
          </p:txBody>
        </p:sp>
        <p:sp>
          <p:nvSpPr>
            <p:cNvPr id="43" name="object 18">
              <a:extLst>
                <a:ext uri="{FF2B5EF4-FFF2-40B4-BE49-F238E27FC236}">
                  <a16:creationId xmlns:a16="http://schemas.microsoft.com/office/drawing/2014/main" id="{6621E464-4FEC-481A-E4DA-AF9879614571}"/>
                </a:ext>
              </a:extLst>
            </p:cNvPr>
            <p:cNvSpPr/>
            <p:nvPr/>
          </p:nvSpPr>
          <p:spPr>
            <a:xfrm>
              <a:off x="5833998" y="4720716"/>
              <a:ext cx="2950210" cy="132715"/>
            </a:xfrm>
            <a:custGeom>
              <a:avLst/>
              <a:gdLst/>
              <a:ahLst/>
              <a:cxnLst/>
              <a:rect l="l" t="t" r="r" b="b"/>
              <a:pathLst>
                <a:path w="2950209" h="132714">
                  <a:moveTo>
                    <a:pt x="2925222" y="51434"/>
                  </a:moveTo>
                  <a:lnTo>
                    <a:pt x="2921507" y="51434"/>
                  </a:lnTo>
                  <a:lnTo>
                    <a:pt x="2921761" y="80009"/>
                  </a:lnTo>
                  <a:lnTo>
                    <a:pt x="2868891" y="80343"/>
                  </a:lnTo>
                  <a:lnTo>
                    <a:pt x="2822067" y="108076"/>
                  </a:lnTo>
                  <a:lnTo>
                    <a:pt x="2819907" y="116839"/>
                  </a:lnTo>
                  <a:lnTo>
                    <a:pt x="2823845" y="123570"/>
                  </a:lnTo>
                  <a:lnTo>
                    <a:pt x="2827908" y="130428"/>
                  </a:lnTo>
                  <a:lnTo>
                    <a:pt x="2836672" y="132587"/>
                  </a:lnTo>
                  <a:lnTo>
                    <a:pt x="2949955" y="65658"/>
                  </a:lnTo>
                  <a:lnTo>
                    <a:pt x="2925222" y="51434"/>
                  </a:lnTo>
                  <a:close/>
                </a:path>
                <a:path w="2950209" h="132714">
                  <a:moveTo>
                    <a:pt x="2868621" y="51768"/>
                  </a:moveTo>
                  <a:lnTo>
                    <a:pt x="0" y="69849"/>
                  </a:lnTo>
                  <a:lnTo>
                    <a:pt x="126" y="98424"/>
                  </a:lnTo>
                  <a:lnTo>
                    <a:pt x="2868891" y="80343"/>
                  </a:lnTo>
                  <a:lnTo>
                    <a:pt x="2893264" y="65907"/>
                  </a:lnTo>
                  <a:lnTo>
                    <a:pt x="2868621" y="51768"/>
                  </a:lnTo>
                  <a:close/>
                </a:path>
                <a:path w="2950209" h="132714">
                  <a:moveTo>
                    <a:pt x="2893264" y="65907"/>
                  </a:moveTo>
                  <a:lnTo>
                    <a:pt x="2868891" y="80343"/>
                  </a:lnTo>
                  <a:lnTo>
                    <a:pt x="2921761" y="80009"/>
                  </a:lnTo>
                  <a:lnTo>
                    <a:pt x="2921745" y="78104"/>
                  </a:lnTo>
                  <a:lnTo>
                    <a:pt x="2914523" y="78104"/>
                  </a:lnTo>
                  <a:lnTo>
                    <a:pt x="2893264" y="65907"/>
                  </a:lnTo>
                  <a:close/>
                </a:path>
                <a:path w="2950209" h="132714">
                  <a:moveTo>
                    <a:pt x="2914269" y="53466"/>
                  </a:moveTo>
                  <a:lnTo>
                    <a:pt x="2893264" y="65907"/>
                  </a:lnTo>
                  <a:lnTo>
                    <a:pt x="2914523" y="78104"/>
                  </a:lnTo>
                  <a:lnTo>
                    <a:pt x="2914269" y="53466"/>
                  </a:lnTo>
                  <a:close/>
                </a:path>
                <a:path w="2950209" h="132714">
                  <a:moveTo>
                    <a:pt x="2921526" y="53466"/>
                  </a:moveTo>
                  <a:lnTo>
                    <a:pt x="2914269" y="53466"/>
                  </a:lnTo>
                  <a:lnTo>
                    <a:pt x="2914523" y="78104"/>
                  </a:lnTo>
                  <a:lnTo>
                    <a:pt x="2921745" y="78104"/>
                  </a:lnTo>
                  <a:lnTo>
                    <a:pt x="2921526" y="53466"/>
                  </a:lnTo>
                  <a:close/>
                </a:path>
                <a:path w="2950209" h="132714">
                  <a:moveTo>
                    <a:pt x="2921507" y="51434"/>
                  </a:moveTo>
                  <a:lnTo>
                    <a:pt x="2868621" y="51768"/>
                  </a:lnTo>
                  <a:lnTo>
                    <a:pt x="2893264" y="65907"/>
                  </a:lnTo>
                  <a:lnTo>
                    <a:pt x="2914269" y="53466"/>
                  </a:lnTo>
                  <a:lnTo>
                    <a:pt x="2921526" y="53466"/>
                  </a:lnTo>
                  <a:lnTo>
                    <a:pt x="2921507" y="51434"/>
                  </a:lnTo>
                  <a:close/>
                </a:path>
                <a:path w="2950209" h="132714">
                  <a:moveTo>
                    <a:pt x="2835782" y="0"/>
                  </a:moveTo>
                  <a:lnTo>
                    <a:pt x="2827147" y="2285"/>
                  </a:lnTo>
                  <a:lnTo>
                    <a:pt x="2819273" y="16001"/>
                  </a:lnTo>
                  <a:lnTo>
                    <a:pt x="2821558" y="24764"/>
                  </a:lnTo>
                  <a:lnTo>
                    <a:pt x="2868621" y="51768"/>
                  </a:lnTo>
                  <a:lnTo>
                    <a:pt x="2925222" y="51434"/>
                  </a:lnTo>
                  <a:lnTo>
                    <a:pt x="2835782" y="0"/>
                  </a:lnTo>
                  <a:close/>
                </a:path>
              </a:pathLst>
            </a:custGeom>
            <a:solidFill>
              <a:srgbClr val="E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17">
            <a:extLst>
              <a:ext uri="{FF2B5EF4-FFF2-40B4-BE49-F238E27FC236}">
                <a16:creationId xmlns:a16="http://schemas.microsoft.com/office/drawing/2014/main" id="{F0C3909D-0298-529C-019C-A62BAB05F99F}"/>
              </a:ext>
            </a:extLst>
          </p:cNvPr>
          <p:cNvSpPr txBox="1">
            <a:spLocks/>
          </p:cNvSpPr>
          <p:nvPr/>
        </p:nvSpPr>
        <p:spPr>
          <a:xfrm>
            <a:off x="769193" y="1436475"/>
            <a:ext cx="7325359" cy="1396280"/>
          </a:xfrm>
          <a:prstGeom prst="rect">
            <a:avLst/>
          </a:prstGeom>
        </p:spPr>
        <p:txBody>
          <a:bodyPr vert="horz" wrap="square" lIns="0" tIns="6604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ct val="90400"/>
              </a:lnSpc>
              <a:spcBef>
                <a:spcPts val="520"/>
              </a:spcBef>
            </a:pPr>
            <a:r>
              <a:rPr lang="en-US" sz="3200">
                <a:latin typeface="Calibri"/>
                <a:cs typeface="Calibri"/>
              </a:rPr>
              <a:t>Graph</a:t>
            </a:r>
            <a:r>
              <a:rPr lang="en-US" sz="3200" spc="-65">
                <a:latin typeface="Calibri"/>
                <a:cs typeface="Calibri"/>
              </a:rPr>
              <a:t> </a:t>
            </a:r>
            <a:r>
              <a:rPr lang="en-US" sz="3200" spc="-10">
                <a:latin typeface="Calibri"/>
                <a:cs typeface="Calibri"/>
              </a:rPr>
              <a:t>Representation</a:t>
            </a:r>
            <a:r>
              <a:rPr lang="en-US" sz="3200" spc="-130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Learning</a:t>
            </a:r>
            <a:r>
              <a:rPr lang="en-US" sz="3200" spc="-50">
                <a:latin typeface="Calibri"/>
                <a:cs typeface="Calibri"/>
              </a:rPr>
              <a:t> </a:t>
            </a:r>
            <a:r>
              <a:rPr lang="en-US" sz="3200" spc="-10">
                <a:highlight>
                  <a:srgbClr val="FFFF00"/>
                </a:highlight>
                <a:latin typeface="Calibri"/>
                <a:cs typeface="Calibri"/>
              </a:rPr>
              <a:t>alleviates </a:t>
            </a:r>
            <a:r>
              <a:rPr lang="en-US" sz="3200">
                <a:highlight>
                  <a:srgbClr val="FFFF00"/>
                </a:highlight>
                <a:latin typeface="Calibri"/>
                <a:cs typeface="Calibri"/>
              </a:rPr>
              <a:t>the</a:t>
            </a:r>
            <a:r>
              <a:rPr lang="en-US" sz="3200" spc="-9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sz="3200">
                <a:highlight>
                  <a:srgbClr val="FFFF00"/>
                </a:highlight>
                <a:latin typeface="Calibri"/>
                <a:cs typeface="Calibri"/>
              </a:rPr>
              <a:t>need</a:t>
            </a:r>
            <a:r>
              <a:rPr lang="en-US" sz="3200" spc="2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sz="3200">
                <a:highlight>
                  <a:srgbClr val="FFFF00"/>
                </a:highlight>
                <a:latin typeface="Calibri"/>
                <a:cs typeface="Calibri"/>
              </a:rPr>
              <a:t>to</a:t>
            </a:r>
            <a:r>
              <a:rPr lang="en-US" sz="3200" spc="-55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sz="3200">
                <a:highlight>
                  <a:srgbClr val="FFFF00"/>
                </a:highlight>
                <a:latin typeface="Calibri"/>
                <a:cs typeface="Calibri"/>
              </a:rPr>
              <a:t>do</a:t>
            </a:r>
            <a:r>
              <a:rPr lang="en-US" sz="3200" spc="15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sz="3200" spc="-10">
                <a:highlight>
                  <a:srgbClr val="FFFF00"/>
                </a:highlight>
                <a:latin typeface="Calibri"/>
                <a:cs typeface="Calibri"/>
              </a:rPr>
              <a:t>feature</a:t>
            </a:r>
            <a:r>
              <a:rPr lang="en-US" sz="3200" spc="-75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sz="3200">
                <a:highlight>
                  <a:srgbClr val="FFFF00"/>
                </a:highlight>
                <a:latin typeface="Calibri"/>
                <a:cs typeface="Calibri"/>
              </a:rPr>
              <a:t>engineering</a:t>
            </a:r>
            <a:r>
              <a:rPr lang="en-US" sz="3200" spc="75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sz="3200" spc="-10">
                <a:solidFill>
                  <a:srgbClr val="C00000"/>
                </a:solidFill>
                <a:highlight>
                  <a:srgbClr val="FFFF00"/>
                </a:highlight>
                <a:latin typeface="Calibri"/>
                <a:cs typeface="Calibri"/>
              </a:rPr>
              <a:t>every </a:t>
            </a:r>
            <a:r>
              <a:rPr lang="en-US" sz="3200">
                <a:solidFill>
                  <a:srgbClr val="C00000"/>
                </a:solidFill>
                <a:highlight>
                  <a:srgbClr val="FFFF00"/>
                </a:highlight>
                <a:latin typeface="Calibri"/>
                <a:cs typeface="Calibri"/>
              </a:rPr>
              <a:t>single</a:t>
            </a:r>
            <a:r>
              <a:rPr lang="en-US" sz="3200" spc="-50">
                <a:solidFill>
                  <a:srgbClr val="C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lang="en-US" sz="3200" spc="-20">
                <a:solidFill>
                  <a:srgbClr val="C00000"/>
                </a:solidFill>
                <a:highlight>
                  <a:srgbClr val="FFFF00"/>
                </a:highlight>
                <a:latin typeface="Calibri"/>
                <a:cs typeface="Calibri"/>
              </a:rPr>
              <a:t>time.</a:t>
            </a:r>
            <a:endParaRPr lang="en-US" sz="3200">
              <a:latin typeface="+mn-lt"/>
            </a:endParaRPr>
          </a:p>
        </p:txBody>
      </p:sp>
      <p:sp>
        <p:nvSpPr>
          <p:cNvPr id="47" name="object 7">
            <a:extLst>
              <a:ext uri="{FF2B5EF4-FFF2-40B4-BE49-F238E27FC236}">
                <a16:creationId xmlns:a16="http://schemas.microsoft.com/office/drawing/2014/main" id="{00C9A4E3-8920-C3B3-BC53-C0239F3ABCE2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1500" y="1170680"/>
            <a:ext cx="8572500" cy="487235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87350" marR="1325245" indent="-324485">
              <a:lnSpc>
                <a:spcPct val="79300"/>
              </a:lnSpc>
              <a:spcBef>
                <a:spcPts val="850"/>
              </a:spcBef>
              <a:buClr>
                <a:srgbClr val="EFAC00"/>
              </a:buClr>
              <a:buSzPct val="80000"/>
              <a:buFont typeface="Cambria"/>
              <a:buChar char="◾"/>
              <a:tabLst>
                <a:tab pos="387350" algn="l"/>
                <a:tab pos="387985" algn="l"/>
              </a:tabLst>
            </a:pPr>
            <a:r>
              <a:rPr sz="3000" b="1" dirty="0">
                <a:solidFill>
                  <a:srgbClr val="0000FF"/>
                </a:solidFill>
                <a:latin typeface="Calibri"/>
                <a:cs typeface="Calibri"/>
              </a:rPr>
              <a:t>Goal:</a:t>
            </a:r>
            <a:r>
              <a:rPr sz="3000" b="1" spc="-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Embed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nodes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</a:t>
            </a:r>
            <a:r>
              <a:rPr sz="3000" spc="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similar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network </a:t>
            </a:r>
            <a:r>
              <a:rPr sz="3000" dirty="0">
                <a:latin typeface="Calibri"/>
                <a:cs typeface="Calibri"/>
              </a:rPr>
              <a:t>neighborhoods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close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feature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>
                <a:latin typeface="Calibri"/>
                <a:cs typeface="Calibri"/>
              </a:rPr>
              <a:t>space.</a:t>
            </a:r>
            <a:endParaRPr lang="en-US" sz="3000" spc="-10">
              <a:latin typeface="Calibri"/>
              <a:cs typeface="Calibri"/>
            </a:endParaRPr>
          </a:p>
          <a:p>
            <a:pPr marL="387350" marR="1325245" indent="-324485">
              <a:lnSpc>
                <a:spcPct val="79300"/>
              </a:lnSpc>
              <a:spcBef>
                <a:spcPts val="850"/>
              </a:spcBef>
              <a:buClr>
                <a:srgbClr val="EFAC00"/>
              </a:buClr>
              <a:buSzPct val="80000"/>
              <a:buFont typeface="Cambria"/>
              <a:buChar char="◾"/>
              <a:tabLst>
                <a:tab pos="387350" algn="l"/>
                <a:tab pos="387985" algn="l"/>
              </a:tabLst>
            </a:pPr>
            <a:r>
              <a:rPr sz="3000">
                <a:latin typeface="Calibri"/>
                <a:cs typeface="Calibri"/>
              </a:rPr>
              <a:t>We</a:t>
            </a:r>
            <a:r>
              <a:rPr sz="3000" spc="-125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frame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this</a:t>
            </a:r>
            <a:r>
              <a:rPr sz="3000" spc="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goal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a</a:t>
            </a:r>
            <a:r>
              <a:rPr sz="3000" spc="5">
                <a:latin typeface="Calibri"/>
                <a:cs typeface="Calibri"/>
              </a:rPr>
              <a:t> </a:t>
            </a:r>
            <a:r>
              <a:rPr sz="3000">
                <a:latin typeface="Calibri"/>
                <a:cs typeface="Calibri"/>
              </a:rPr>
              <a:t>maximum</a:t>
            </a:r>
            <a:r>
              <a:rPr lang="en-US" sz="3000" spc="-45" dirty="0">
                <a:latin typeface="Calibri"/>
                <a:cs typeface="Calibri"/>
              </a:rPr>
              <a:t> </a:t>
            </a:r>
            <a:r>
              <a:rPr sz="3000" spc="-10">
                <a:latin typeface="Calibri"/>
                <a:cs typeface="Calibri"/>
              </a:rPr>
              <a:t>likelihood </a:t>
            </a:r>
            <a:r>
              <a:rPr sz="3000" dirty="0">
                <a:latin typeface="Calibri"/>
                <a:cs typeface="Calibri"/>
              </a:rPr>
              <a:t>optimization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problem,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independent</a:t>
            </a:r>
            <a:r>
              <a:rPr sz="3000" spc="-1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the </a:t>
            </a:r>
            <a:r>
              <a:rPr sz="3000" dirty="0">
                <a:latin typeface="Calibri"/>
                <a:cs typeface="Calibri"/>
              </a:rPr>
              <a:t>downstream</a:t>
            </a:r>
            <a:r>
              <a:rPr sz="3000" spc="-1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prediction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>
                <a:latin typeface="Calibri"/>
                <a:cs typeface="Calibri"/>
              </a:rPr>
              <a:t>task.</a:t>
            </a:r>
            <a:endParaRPr lang="en-US" sz="3000" spc="-10">
              <a:latin typeface="Calibri"/>
              <a:cs typeface="Calibri"/>
            </a:endParaRPr>
          </a:p>
          <a:p>
            <a:pPr marL="387350" marR="1325245" indent="-324485">
              <a:lnSpc>
                <a:spcPct val="79300"/>
              </a:lnSpc>
              <a:spcBef>
                <a:spcPts val="850"/>
              </a:spcBef>
              <a:buClr>
                <a:srgbClr val="EFAC00"/>
              </a:buClr>
              <a:buSzPct val="80000"/>
              <a:buFont typeface="Cambria"/>
              <a:buChar char="◾"/>
              <a:tabLst>
                <a:tab pos="387350" algn="l"/>
                <a:tab pos="387985" algn="l"/>
              </a:tabLst>
            </a:pPr>
            <a:r>
              <a:rPr sz="3000" b="1">
                <a:solidFill>
                  <a:srgbClr val="0000FF"/>
                </a:solidFill>
                <a:latin typeface="Calibri"/>
                <a:cs typeface="Calibri"/>
              </a:rPr>
              <a:t>Key</a:t>
            </a:r>
            <a:r>
              <a:rPr sz="3000" b="1" spc="-1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00FF"/>
                </a:solidFill>
                <a:latin typeface="Calibri"/>
                <a:cs typeface="Calibri"/>
              </a:rPr>
              <a:t>observation:</a:t>
            </a:r>
            <a:r>
              <a:rPr sz="3000" b="1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Flexible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notion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network </a:t>
            </a:r>
            <a:r>
              <a:rPr sz="3000" dirty="0">
                <a:latin typeface="Calibri"/>
                <a:cs typeface="Calibri"/>
              </a:rPr>
              <a:t>neighborhood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5" dirty="0">
                <a:latin typeface="Cambria Math"/>
                <a:cs typeface="Cambria Math"/>
              </a:rPr>
              <a:t>𝑁</a:t>
            </a:r>
            <a:r>
              <a:rPr sz="3225" spc="-157" baseline="-15503" dirty="0">
                <a:latin typeface="Cambria Math"/>
                <a:cs typeface="Cambria Math"/>
              </a:rPr>
              <a:t>𝑅</a:t>
            </a:r>
            <a:r>
              <a:rPr sz="3225" spc="-382" baseline="-15503" dirty="0">
                <a:latin typeface="Cambria Math"/>
                <a:cs typeface="Cambria Math"/>
              </a:rPr>
              <a:t> </a:t>
            </a:r>
            <a:r>
              <a:rPr sz="3000" dirty="0">
                <a:latin typeface="Cambria Math"/>
                <a:cs typeface="Cambria Math"/>
              </a:rPr>
              <a:t>(𝑢)</a:t>
            </a:r>
            <a:r>
              <a:rPr sz="3000" spc="-40" dirty="0">
                <a:latin typeface="Cambria Math"/>
                <a:cs typeface="Cambria Math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node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mbria Math"/>
                <a:cs typeface="Cambria Math"/>
              </a:rPr>
              <a:t>𝑢</a:t>
            </a:r>
            <a:r>
              <a:rPr sz="3000" spc="85" dirty="0">
                <a:latin typeface="Cambria Math"/>
                <a:cs typeface="Cambria Math"/>
              </a:rPr>
              <a:t> </a:t>
            </a:r>
            <a:r>
              <a:rPr sz="3000" dirty="0">
                <a:latin typeface="Calibri"/>
                <a:cs typeface="Calibri"/>
              </a:rPr>
              <a:t>leads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rich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>
                <a:latin typeface="Calibri"/>
                <a:cs typeface="Calibri"/>
              </a:rPr>
              <a:t>node </a:t>
            </a:r>
            <a:r>
              <a:rPr sz="3000" spc="-10">
                <a:latin typeface="Calibri"/>
                <a:cs typeface="Calibri"/>
              </a:rPr>
              <a:t>embeddings</a:t>
            </a:r>
            <a:endParaRPr lang="en-US" sz="3000" spc="-10">
              <a:latin typeface="Calibri"/>
              <a:cs typeface="Calibri"/>
            </a:endParaRPr>
          </a:p>
          <a:p>
            <a:pPr marL="387350" marR="1325245" indent="-324485">
              <a:lnSpc>
                <a:spcPct val="79300"/>
              </a:lnSpc>
              <a:spcBef>
                <a:spcPts val="850"/>
              </a:spcBef>
              <a:buClr>
                <a:srgbClr val="EFAC00"/>
              </a:buClr>
              <a:buSzPct val="80000"/>
              <a:buFont typeface="Cambria"/>
              <a:buChar char="◾"/>
              <a:tabLst>
                <a:tab pos="387350" algn="l"/>
                <a:tab pos="387985" algn="l"/>
              </a:tabLst>
            </a:pPr>
            <a:r>
              <a:rPr sz="3000">
                <a:latin typeface="Calibri"/>
                <a:cs typeface="Calibri"/>
              </a:rPr>
              <a:t>Develop</a:t>
            </a:r>
            <a:r>
              <a:rPr sz="3000" spc="-11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biased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2</a:t>
            </a:r>
            <a:r>
              <a:rPr sz="3000" baseline="25000" dirty="0">
                <a:latin typeface="Calibri"/>
                <a:cs typeface="Calibri"/>
              </a:rPr>
              <a:t>nd</a:t>
            </a:r>
            <a:r>
              <a:rPr sz="3000" spc="262" baseline="250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order</a:t>
            </a:r>
            <a:r>
              <a:rPr sz="3000" spc="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random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walk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mbria Math"/>
                <a:cs typeface="Cambria Math"/>
              </a:rPr>
              <a:t>𝑅</a:t>
            </a:r>
            <a:r>
              <a:rPr sz="3000" spc="90" dirty="0">
                <a:latin typeface="Cambria Math"/>
                <a:cs typeface="Cambria Math"/>
              </a:rPr>
              <a:t> </a:t>
            </a:r>
            <a:r>
              <a:rPr sz="3000" spc="-25" dirty="0">
                <a:latin typeface="Calibri"/>
                <a:cs typeface="Calibri"/>
              </a:rPr>
              <a:t>to </a:t>
            </a:r>
            <a:r>
              <a:rPr sz="3000" spc="-10" dirty="0">
                <a:latin typeface="Calibri"/>
                <a:cs typeface="Calibri"/>
              </a:rPr>
              <a:t>generate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network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neighborhood</a:t>
            </a:r>
            <a:r>
              <a:rPr sz="3000" spc="65" dirty="0">
                <a:latin typeface="Calibri"/>
                <a:cs typeface="Calibri"/>
              </a:rPr>
              <a:t> </a:t>
            </a:r>
            <a:r>
              <a:rPr sz="3000" spc="-110" dirty="0">
                <a:latin typeface="Cambria Math"/>
                <a:cs typeface="Cambria Math"/>
              </a:rPr>
              <a:t>𝑁</a:t>
            </a:r>
            <a:r>
              <a:rPr sz="3225" spc="-165" baseline="-15503" dirty="0">
                <a:latin typeface="Cambria Math"/>
                <a:cs typeface="Cambria Math"/>
              </a:rPr>
              <a:t>𝑅</a:t>
            </a:r>
            <a:r>
              <a:rPr sz="3225" spc="-382" baseline="-15503" dirty="0">
                <a:latin typeface="Cambria Math"/>
                <a:cs typeface="Cambria Math"/>
              </a:rPr>
              <a:t> </a:t>
            </a:r>
            <a:r>
              <a:rPr sz="3000" dirty="0">
                <a:latin typeface="Cambria Math"/>
                <a:cs typeface="Cambria Math"/>
              </a:rPr>
              <a:t>(𝑢)</a:t>
            </a:r>
            <a:r>
              <a:rPr sz="3000" spc="25" dirty="0">
                <a:latin typeface="Cambria Math"/>
                <a:cs typeface="Cambria Math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node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0" dirty="0">
                <a:latin typeface="Cambria Math"/>
                <a:cs typeface="Cambria Math"/>
              </a:rPr>
              <a:t>𝑢</a:t>
            </a:r>
            <a:endParaRPr sz="3000">
              <a:latin typeface="Cambria Math"/>
              <a:cs typeface="Cambria Math"/>
            </a:endParaRPr>
          </a:p>
          <a:p>
            <a:pPr marL="158750">
              <a:lnSpc>
                <a:spcPct val="100000"/>
              </a:lnSpc>
              <a:spcBef>
                <a:spcPts val="1305"/>
              </a:spcBef>
            </a:pPr>
            <a:r>
              <a:rPr sz="1550" spc="-10" dirty="0">
                <a:latin typeface="Tahoma"/>
                <a:cs typeface="Tahoma"/>
              </a:rPr>
              <a:t>Reference:</a:t>
            </a:r>
            <a:r>
              <a:rPr sz="1550" spc="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Grover</a:t>
            </a:r>
            <a:r>
              <a:rPr sz="1550" spc="-5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et</a:t>
            </a:r>
            <a:r>
              <a:rPr sz="1550" spc="-8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al.</a:t>
            </a:r>
            <a:r>
              <a:rPr sz="1550" spc="-60" dirty="0">
                <a:latin typeface="Tahoma"/>
                <a:cs typeface="Tahoma"/>
              </a:rPr>
              <a:t> </a:t>
            </a:r>
            <a:r>
              <a:rPr sz="1550" dirty="0">
                <a:latin typeface="Tahoma"/>
                <a:cs typeface="Tahoma"/>
              </a:rPr>
              <a:t>2016.</a:t>
            </a:r>
            <a:r>
              <a:rPr sz="1550" spc="-95" dirty="0">
                <a:latin typeface="Tahoma"/>
                <a:cs typeface="Tahoma"/>
              </a:rPr>
              <a:t> </a:t>
            </a:r>
            <a:r>
              <a:rPr sz="1550" u="sng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ahoma"/>
                <a:cs typeface="Tahoma"/>
                <a:hlinkClick r:id="rId3"/>
              </a:rPr>
              <a:t>node2vec:</a:t>
            </a:r>
            <a:r>
              <a:rPr sz="1550" u="sng" spc="1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550" u="sng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ahoma"/>
                <a:cs typeface="Tahoma"/>
                <a:hlinkClick r:id="rId3"/>
              </a:rPr>
              <a:t>Scalable</a:t>
            </a:r>
            <a:r>
              <a:rPr sz="1550" u="sng" spc="-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550" u="sng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ahoma"/>
                <a:cs typeface="Tahoma"/>
                <a:hlinkClick r:id="rId3"/>
              </a:rPr>
              <a:t>Feature</a:t>
            </a:r>
            <a:r>
              <a:rPr sz="1550" u="sng" spc="6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550" u="sng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ahoma"/>
                <a:cs typeface="Tahoma"/>
                <a:hlinkClick r:id="rId3"/>
              </a:rPr>
              <a:t>Learning</a:t>
            </a:r>
            <a:r>
              <a:rPr sz="1550" u="sng" spc="30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550" u="sng" spc="-20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ahoma"/>
                <a:cs typeface="Tahoma"/>
                <a:hlinkClick r:id="rId3"/>
              </a:rPr>
              <a:t>for</a:t>
            </a:r>
            <a:r>
              <a:rPr sz="1550" u="sng" spc="-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1550" u="sng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ahoma"/>
                <a:cs typeface="Tahoma"/>
                <a:hlinkClick r:id="rId3"/>
              </a:rPr>
              <a:t>Networks</a:t>
            </a:r>
            <a:r>
              <a:rPr sz="1550" dirty="0">
                <a:latin typeface="Tahoma"/>
                <a:cs typeface="Tahoma"/>
              </a:rPr>
              <a:t>.</a:t>
            </a:r>
            <a:r>
              <a:rPr sz="1550" spc="10" dirty="0">
                <a:latin typeface="Tahoma"/>
                <a:cs typeface="Tahoma"/>
              </a:rPr>
              <a:t> </a:t>
            </a:r>
            <a:r>
              <a:rPr sz="1550" i="1" spc="-20" dirty="0">
                <a:latin typeface="Verdana"/>
                <a:cs typeface="Verdana"/>
              </a:rPr>
              <a:t>KDD.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1322F-ABB7-C7EA-9F8C-3DC1F0DF4D12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Overview of node2vec</a:t>
            </a:r>
            <a:endParaRPr lang="en-HK" sz="400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1AAE8E64-5E5C-AE89-B6C0-DA34C8E47115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30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099" y="1356750"/>
            <a:ext cx="7327901" cy="1493358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45"/>
              </a:spcBef>
            </a:pPr>
            <a:r>
              <a:rPr sz="3200" b="1" dirty="0">
                <a:latin typeface="+mn-lt"/>
                <a:cs typeface="Calibri"/>
              </a:rPr>
              <a:t>Idea:</a:t>
            </a:r>
            <a:r>
              <a:rPr sz="3200" b="1" spc="-85" dirty="0">
                <a:latin typeface="+mn-lt"/>
                <a:cs typeface="Calibri"/>
              </a:rPr>
              <a:t> </a:t>
            </a:r>
            <a:r>
              <a:rPr sz="3200" dirty="0">
                <a:latin typeface="+mn-lt"/>
              </a:rPr>
              <a:t>use</a:t>
            </a:r>
            <a:r>
              <a:rPr sz="3200" spc="-75" dirty="0">
                <a:latin typeface="+mn-lt"/>
              </a:rPr>
              <a:t> </a:t>
            </a:r>
            <a:r>
              <a:rPr sz="3200" b="1" dirty="0">
                <a:latin typeface="+mn-lt"/>
              </a:rPr>
              <a:t>flexible</a:t>
            </a:r>
            <a:r>
              <a:rPr sz="3200" dirty="0">
                <a:latin typeface="+mn-lt"/>
              </a:rPr>
              <a:t>,</a:t>
            </a:r>
            <a:r>
              <a:rPr sz="3200" spc="-25" dirty="0">
                <a:latin typeface="+mn-lt"/>
              </a:rPr>
              <a:t> </a:t>
            </a:r>
            <a:r>
              <a:rPr sz="3200" b="1" dirty="0">
                <a:latin typeface="+mn-lt"/>
              </a:rPr>
              <a:t>biased</a:t>
            </a:r>
            <a:r>
              <a:rPr sz="3200" spc="-95" dirty="0">
                <a:latin typeface="+mn-lt"/>
              </a:rPr>
              <a:t> </a:t>
            </a:r>
            <a:r>
              <a:rPr sz="3200" spc="-10" dirty="0">
                <a:latin typeface="+mn-lt"/>
              </a:rPr>
              <a:t>random</a:t>
            </a:r>
            <a:r>
              <a:rPr sz="3200" spc="-170" dirty="0">
                <a:latin typeface="+mn-lt"/>
              </a:rPr>
              <a:t> </a:t>
            </a:r>
            <a:r>
              <a:rPr sz="3200" dirty="0">
                <a:latin typeface="+mn-lt"/>
              </a:rPr>
              <a:t>walks</a:t>
            </a:r>
            <a:r>
              <a:rPr sz="3200" spc="-180" dirty="0">
                <a:latin typeface="+mn-lt"/>
              </a:rPr>
              <a:t> </a:t>
            </a:r>
            <a:r>
              <a:rPr sz="3200" dirty="0">
                <a:latin typeface="+mn-lt"/>
              </a:rPr>
              <a:t>that</a:t>
            </a:r>
            <a:r>
              <a:rPr sz="3200" spc="-75" dirty="0">
                <a:latin typeface="+mn-lt"/>
              </a:rPr>
              <a:t> </a:t>
            </a:r>
            <a:r>
              <a:rPr sz="3200" spc="-25" dirty="0">
                <a:latin typeface="+mn-lt"/>
              </a:rPr>
              <a:t>can </a:t>
            </a:r>
            <a:r>
              <a:rPr sz="3200" dirty="0">
                <a:latin typeface="+mn-lt"/>
              </a:rPr>
              <a:t>trade</a:t>
            </a:r>
            <a:r>
              <a:rPr sz="3200" spc="-95" dirty="0">
                <a:latin typeface="+mn-lt"/>
              </a:rPr>
              <a:t> </a:t>
            </a:r>
            <a:r>
              <a:rPr sz="3200" dirty="0">
                <a:latin typeface="+mn-lt"/>
              </a:rPr>
              <a:t>off</a:t>
            </a:r>
            <a:r>
              <a:rPr sz="3200" spc="-75" dirty="0">
                <a:latin typeface="+mn-lt"/>
              </a:rPr>
              <a:t> </a:t>
            </a:r>
            <a:r>
              <a:rPr sz="3200" spc="-10" dirty="0">
                <a:latin typeface="+mn-lt"/>
              </a:rPr>
              <a:t>between</a:t>
            </a:r>
            <a:r>
              <a:rPr sz="3200" spc="-105" dirty="0">
                <a:latin typeface="+mn-lt"/>
              </a:rPr>
              <a:t> </a:t>
            </a:r>
            <a:r>
              <a:rPr sz="3200" b="1" dirty="0">
                <a:solidFill>
                  <a:srgbClr val="5FB5CC"/>
                </a:solidFill>
                <a:latin typeface="+mn-lt"/>
                <a:cs typeface="Calibri"/>
              </a:rPr>
              <a:t>local</a:t>
            </a:r>
            <a:r>
              <a:rPr sz="3200" b="1" spc="-35" dirty="0">
                <a:solidFill>
                  <a:srgbClr val="5FB5CC"/>
                </a:solidFill>
                <a:latin typeface="+mn-lt"/>
                <a:cs typeface="Calibri"/>
              </a:rPr>
              <a:t> </a:t>
            </a:r>
            <a:r>
              <a:rPr sz="3200" dirty="0">
                <a:latin typeface="+mn-lt"/>
              </a:rPr>
              <a:t>and</a:t>
            </a:r>
            <a:r>
              <a:rPr sz="3200" spc="-100" dirty="0">
                <a:latin typeface="+mn-lt"/>
              </a:rPr>
              <a:t> </a:t>
            </a:r>
            <a:r>
              <a:rPr sz="3200" b="1" dirty="0">
                <a:solidFill>
                  <a:srgbClr val="EFAC00"/>
                </a:solidFill>
                <a:latin typeface="+mn-lt"/>
                <a:cs typeface="Calibri"/>
              </a:rPr>
              <a:t>global</a:t>
            </a:r>
            <a:r>
              <a:rPr sz="3200" b="1" spc="-95" dirty="0">
                <a:solidFill>
                  <a:srgbClr val="EFAC00"/>
                </a:solidFill>
                <a:latin typeface="+mn-lt"/>
                <a:cs typeface="Calibri"/>
              </a:rPr>
              <a:t> </a:t>
            </a:r>
            <a:r>
              <a:rPr sz="3200" dirty="0">
                <a:latin typeface="+mn-lt"/>
              </a:rPr>
              <a:t>views</a:t>
            </a:r>
            <a:r>
              <a:rPr sz="3200" spc="-45" dirty="0">
                <a:latin typeface="+mn-lt"/>
              </a:rPr>
              <a:t> </a:t>
            </a:r>
            <a:r>
              <a:rPr sz="3200" dirty="0">
                <a:latin typeface="+mn-lt"/>
              </a:rPr>
              <a:t>of</a:t>
            </a:r>
            <a:r>
              <a:rPr sz="3200" spc="-70" dirty="0">
                <a:latin typeface="+mn-lt"/>
              </a:rPr>
              <a:t> </a:t>
            </a:r>
            <a:r>
              <a:rPr sz="3200" spc="-25" dirty="0">
                <a:latin typeface="+mn-lt"/>
              </a:rPr>
              <a:t>the </a:t>
            </a:r>
            <a:r>
              <a:rPr sz="3200" dirty="0">
                <a:latin typeface="+mn-lt"/>
              </a:rPr>
              <a:t>network</a:t>
            </a:r>
            <a:r>
              <a:rPr sz="2400" spc="-185" dirty="0">
                <a:latin typeface="+mn-lt"/>
              </a:rPr>
              <a:t> </a:t>
            </a:r>
            <a:r>
              <a:rPr sz="2400" spc="-10" dirty="0">
                <a:latin typeface="+mn-lt"/>
              </a:rPr>
              <a:t>(</a:t>
            </a:r>
            <a:r>
              <a:rPr sz="2400" u="sng" spc="-10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+mn-lt"/>
                <a:hlinkClick r:id="rId3"/>
              </a:rPr>
              <a:t>Grover</a:t>
            </a:r>
            <a:r>
              <a:rPr sz="2400" u="sng" spc="-60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+mn-lt"/>
                <a:hlinkClick r:id="rId3"/>
              </a:rPr>
              <a:t> </a:t>
            </a:r>
            <a:r>
              <a:rPr sz="2400" u="sng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+mn-lt"/>
                <a:hlinkClick r:id="rId3"/>
              </a:rPr>
              <a:t>and</a:t>
            </a:r>
            <a:r>
              <a:rPr sz="2400" u="sng" spc="-10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+mn-lt"/>
                <a:hlinkClick r:id="rId3"/>
              </a:rPr>
              <a:t> </a:t>
            </a:r>
            <a:r>
              <a:rPr sz="2400" u="sng" spc="-20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+mn-lt"/>
                <a:hlinkClick r:id="rId3"/>
              </a:rPr>
              <a:t>Leskovec,</a:t>
            </a:r>
            <a:r>
              <a:rPr sz="2400" u="sng" spc="-114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+mn-lt"/>
                <a:hlinkClick r:id="rId3"/>
              </a:rPr>
              <a:t> </a:t>
            </a:r>
            <a:r>
              <a:rPr sz="2400" u="sng" spc="-10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+mn-lt"/>
                <a:hlinkClick r:id="rId3"/>
              </a:rPr>
              <a:t>2016</a:t>
            </a:r>
            <a:r>
              <a:rPr sz="2400" spc="-10" dirty="0">
                <a:latin typeface="+mn-lt"/>
              </a:rPr>
              <a:t>).</a:t>
            </a:r>
            <a:endParaRPr sz="3200" spc="-10" dirty="0">
              <a:latin typeface="+mn-lt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AA58F61-4DDD-6FBE-76D4-4D20A0A85D1D}"/>
              </a:ext>
            </a:extLst>
          </p:cNvPr>
          <p:cNvGrpSpPr/>
          <p:nvPr/>
        </p:nvGrpSpPr>
        <p:grpSpPr>
          <a:xfrm>
            <a:off x="1414023" y="3429000"/>
            <a:ext cx="6220480" cy="2146137"/>
            <a:chOff x="1546972" y="4136848"/>
            <a:chExt cx="6220480" cy="2146137"/>
          </a:xfrm>
        </p:grpSpPr>
        <p:grpSp>
          <p:nvGrpSpPr>
            <p:cNvPr id="4" name="object 4"/>
            <p:cNvGrpSpPr/>
            <p:nvPr/>
          </p:nvGrpSpPr>
          <p:grpSpPr>
            <a:xfrm>
              <a:off x="1696381" y="4441441"/>
              <a:ext cx="1908175" cy="1694814"/>
              <a:chOff x="1696381" y="4441441"/>
              <a:chExt cx="1908175" cy="1694814"/>
            </a:xfrm>
          </p:grpSpPr>
          <p:pic>
            <p:nvPicPr>
              <p:cNvPr id="5" name="object 5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64666" y="5899152"/>
                <a:ext cx="1577802" cy="236855"/>
              </a:xfrm>
              <a:prstGeom prst="rect">
                <a:avLst/>
              </a:prstGeom>
            </p:spPr>
          </p:pic>
          <p:sp>
            <p:nvSpPr>
              <p:cNvPr id="6" name="object 6"/>
              <p:cNvSpPr/>
              <p:nvPr/>
            </p:nvSpPr>
            <p:spPr>
              <a:xfrm>
                <a:off x="2001413" y="5931565"/>
                <a:ext cx="1506855" cy="112395"/>
              </a:xfrm>
              <a:custGeom>
                <a:avLst/>
                <a:gdLst/>
                <a:ahLst/>
                <a:cxnLst/>
                <a:rect l="l" t="t" r="r" b="b"/>
                <a:pathLst>
                  <a:path w="1506854" h="112395">
                    <a:moveTo>
                      <a:pt x="1506379" y="0"/>
                    </a:moveTo>
                    <a:lnTo>
                      <a:pt x="1506379" y="0"/>
                    </a:lnTo>
                    <a:lnTo>
                      <a:pt x="0" y="112367"/>
                    </a:lnTo>
                  </a:path>
                </a:pathLst>
              </a:custGeom>
              <a:ln w="464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7" name="object 7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400088" y="4441441"/>
                <a:ext cx="204280" cy="1600423"/>
              </a:xfrm>
              <a:prstGeom prst="rect">
                <a:avLst/>
              </a:prstGeom>
            </p:spPr>
          </p:pic>
          <p:sp>
            <p:nvSpPr>
              <p:cNvPr id="8" name="object 8"/>
              <p:cNvSpPr/>
              <p:nvPr/>
            </p:nvSpPr>
            <p:spPr>
              <a:xfrm>
                <a:off x="3507792" y="4483750"/>
                <a:ext cx="0" cy="1448435"/>
              </a:xfrm>
              <a:custGeom>
                <a:avLst/>
                <a:gdLst/>
                <a:ahLst/>
                <a:cxnLst/>
                <a:rect l="l" t="t" r="r" b="b"/>
                <a:pathLst>
                  <a:path h="1448435">
                    <a:moveTo>
                      <a:pt x="0" y="1447814"/>
                    </a:moveTo>
                    <a:lnTo>
                      <a:pt x="0" y="1447814"/>
                    </a:lnTo>
                    <a:lnTo>
                      <a:pt x="0" y="0"/>
                    </a:lnTo>
                  </a:path>
                </a:pathLst>
              </a:custGeom>
              <a:ln w="4655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9" name="object 9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690688" y="4568368"/>
                <a:ext cx="804620" cy="822065"/>
              </a:xfrm>
              <a:prstGeom prst="rect">
                <a:avLst/>
              </a:prstGeom>
            </p:spPr>
          </p:pic>
          <p:sp>
            <p:nvSpPr>
              <p:cNvPr id="10" name="object 10"/>
              <p:cNvSpPr/>
              <p:nvPr/>
            </p:nvSpPr>
            <p:spPr>
              <a:xfrm>
                <a:off x="2785182" y="4627360"/>
                <a:ext cx="608965" cy="634365"/>
              </a:xfrm>
              <a:custGeom>
                <a:avLst/>
                <a:gdLst/>
                <a:ahLst/>
                <a:cxnLst/>
                <a:rect l="l" t="t" r="r" b="b"/>
                <a:pathLst>
                  <a:path w="608964" h="634364">
                    <a:moveTo>
                      <a:pt x="0" y="634049"/>
                    </a:moveTo>
                    <a:lnTo>
                      <a:pt x="0" y="634049"/>
                    </a:lnTo>
                    <a:lnTo>
                      <a:pt x="608664" y="0"/>
                    </a:lnTo>
                  </a:path>
                </a:pathLst>
              </a:custGeom>
              <a:ln w="4651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1" name="object 11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642042" y="5185790"/>
                <a:ext cx="962342" cy="839419"/>
              </a:xfrm>
              <a:prstGeom prst="rect">
                <a:avLst/>
              </a:prstGeom>
            </p:spPr>
          </p:pic>
          <p:sp>
            <p:nvSpPr>
              <p:cNvPr id="12" name="object 12"/>
              <p:cNvSpPr/>
              <p:nvPr/>
            </p:nvSpPr>
            <p:spPr>
              <a:xfrm>
                <a:off x="2738607" y="5261410"/>
                <a:ext cx="76962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769620" h="641350">
                    <a:moveTo>
                      <a:pt x="0" y="0"/>
                    </a:moveTo>
                    <a:lnTo>
                      <a:pt x="0" y="0"/>
                    </a:lnTo>
                    <a:lnTo>
                      <a:pt x="769185" y="641007"/>
                    </a:lnTo>
                  </a:path>
                </a:pathLst>
              </a:custGeom>
              <a:ln w="4650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3" name="object 13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85368" y="5312047"/>
                <a:ext cx="787938" cy="681249"/>
              </a:xfrm>
              <a:prstGeom prst="rect">
                <a:avLst/>
              </a:prstGeom>
            </p:spPr>
          </p:pic>
          <p:sp>
            <p:nvSpPr>
              <p:cNvPr id="14" name="object 14"/>
              <p:cNvSpPr/>
              <p:nvPr/>
            </p:nvSpPr>
            <p:spPr>
              <a:xfrm>
                <a:off x="1972220" y="5388365"/>
                <a:ext cx="607060" cy="474345"/>
              </a:xfrm>
              <a:custGeom>
                <a:avLst/>
                <a:gdLst/>
                <a:ahLst/>
                <a:cxnLst/>
                <a:rect l="l" t="t" r="r" b="b"/>
                <a:pathLst>
                  <a:path w="607060" h="474345">
                    <a:moveTo>
                      <a:pt x="0" y="473811"/>
                    </a:moveTo>
                    <a:lnTo>
                      <a:pt x="0" y="473811"/>
                    </a:lnTo>
                    <a:lnTo>
                      <a:pt x="606593" y="0"/>
                    </a:lnTo>
                  </a:path>
                </a:pathLst>
              </a:custGeom>
              <a:ln w="4650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5" name="object 15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979238" y="4535496"/>
                <a:ext cx="646746" cy="602711"/>
              </a:xfrm>
              <a:prstGeom prst="rect">
                <a:avLst/>
              </a:prstGeom>
            </p:spPr>
          </p:pic>
          <p:sp>
            <p:nvSpPr>
              <p:cNvPr id="16" name="object 16"/>
              <p:cNvSpPr/>
              <p:nvPr/>
            </p:nvSpPr>
            <p:spPr>
              <a:xfrm>
                <a:off x="2025037" y="4557274"/>
                <a:ext cx="554355" cy="495934"/>
              </a:xfrm>
              <a:custGeom>
                <a:avLst/>
                <a:gdLst/>
                <a:ahLst/>
                <a:cxnLst/>
                <a:rect l="l" t="t" r="r" b="b"/>
                <a:pathLst>
                  <a:path w="554355" h="495935">
                    <a:moveTo>
                      <a:pt x="553776" y="495329"/>
                    </a:moveTo>
                    <a:lnTo>
                      <a:pt x="553776" y="495329"/>
                    </a:lnTo>
                    <a:lnTo>
                      <a:pt x="0" y="0"/>
                    </a:lnTo>
                  </a:path>
                </a:pathLst>
              </a:custGeom>
              <a:ln w="4651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7" name="object 17"/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696381" y="4582955"/>
                <a:ext cx="267509" cy="1315298"/>
              </a:xfrm>
              <a:prstGeom prst="rect">
                <a:avLst/>
              </a:prstGeom>
            </p:spPr>
          </p:pic>
          <p:sp>
            <p:nvSpPr>
              <p:cNvPr id="18" name="object 18"/>
              <p:cNvSpPr/>
              <p:nvPr/>
            </p:nvSpPr>
            <p:spPr>
              <a:xfrm>
                <a:off x="1801287" y="4627360"/>
                <a:ext cx="53340" cy="116522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1165225">
                    <a:moveTo>
                      <a:pt x="0" y="1164757"/>
                    </a:moveTo>
                    <a:lnTo>
                      <a:pt x="0" y="1164757"/>
                    </a:lnTo>
                    <a:lnTo>
                      <a:pt x="52816" y="0"/>
                    </a:lnTo>
                  </a:path>
                </a:pathLst>
              </a:custGeom>
              <a:ln w="4655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2507244" y="4982544"/>
                <a:ext cx="48069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480694" h="476250">
                    <a:moveTo>
                      <a:pt x="239704" y="0"/>
                    </a:moveTo>
                    <a:lnTo>
                      <a:pt x="191305" y="4786"/>
                    </a:lnTo>
                    <a:lnTo>
                      <a:pt x="146267" y="18523"/>
                    </a:lnTo>
                    <a:lnTo>
                      <a:pt x="105545" y="40275"/>
                    </a:lnTo>
                    <a:lnTo>
                      <a:pt x="70089" y="69108"/>
                    </a:lnTo>
                    <a:lnTo>
                      <a:pt x="40854" y="104087"/>
                    </a:lnTo>
                    <a:lnTo>
                      <a:pt x="18792" y="144278"/>
                    </a:lnTo>
                    <a:lnTo>
                      <a:pt x="4857" y="188746"/>
                    </a:lnTo>
                    <a:lnTo>
                      <a:pt x="0" y="236556"/>
                    </a:lnTo>
                    <a:lnTo>
                      <a:pt x="4857" y="284485"/>
                    </a:lnTo>
                    <a:lnTo>
                      <a:pt x="18792" y="329266"/>
                    </a:lnTo>
                    <a:lnTo>
                      <a:pt x="40854" y="369900"/>
                    </a:lnTo>
                    <a:lnTo>
                      <a:pt x="70089" y="405387"/>
                    </a:lnTo>
                    <a:lnTo>
                      <a:pt x="105545" y="434728"/>
                    </a:lnTo>
                    <a:lnTo>
                      <a:pt x="146267" y="456923"/>
                    </a:lnTo>
                    <a:lnTo>
                      <a:pt x="191305" y="470973"/>
                    </a:lnTo>
                    <a:lnTo>
                      <a:pt x="239704" y="475879"/>
                    </a:lnTo>
                    <a:lnTo>
                      <a:pt x="288142" y="470973"/>
                    </a:lnTo>
                    <a:lnTo>
                      <a:pt x="333265" y="456923"/>
                    </a:lnTo>
                    <a:lnTo>
                      <a:pt x="374105" y="434728"/>
                    </a:lnTo>
                    <a:lnTo>
                      <a:pt x="409692" y="405387"/>
                    </a:lnTo>
                    <a:lnTo>
                      <a:pt x="439058" y="369900"/>
                    </a:lnTo>
                    <a:lnTo>
                      <a:pt x="461233" y="329266"/>
                    </a:lnTo>
                    <a:lnTo>
                      <a:pt x="475248" y="284485"/>
                    </a:lnTo>
                    <a:lnTo>
                      <a:pt x="480135" y="236556"/>
                    </a:lnTo>
                    <a:lnTo>
                      <a:pt x="475248" y="188746"/>
                    </a:lnTo>
                    <a:lnTo>
                      <a:pt x="461233" y="144278"/>
                    </a:lnTo>
                    <a:lnTo>
                      <a:pt x="439058" y="104087"/>
                    </a:lnTo>
                    <a:lnTo>
                      <a:pt x="409692" y="69108"/>
                    </a:lnTo>
                    <a:lnTo>
                      <a:pt x="374105" y="40275"/>
                    </a:lnTo>
                    <a:lnTo>
                      <a:pt x="333265" y="18523"/>
                    </a:lnTo>
                    <a:lnTo>
                      <a:pt x="288142" y="4786"/>
                    </a:lnTo>
                    <a:lnTo>
                      <a:pt x="239704" y="0"/>
                    </a:lnTo>
                    <a:close/>
                  </a:path>
                </a:pathLst>
              </a:custGeom>
              <a:solidFill>
                <a:srgbClr val="BEBE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2507244" y="4982544"/>
                <a:ext cx="48069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480694" h="476250">
                    <a:moveTo>
                      <a:pt x="0" y="236556"/>
                    </a:moveTo>
                    <a:lnTo>
                      <a:pt x="4857" y="188746"/>
                    </a:lnTo>
                    <a:lnTo>
                      <a:pt x="18792" y="144278"/>
                    </a:lnTo>
                    <a:lnTo>
                      <a:pt x="40854" y="104087"/>
                    </a:lnTo>
                    <a:lnTo>
                      <a:pt x="70089" y="69108"/>
                    </a:lnTo>
                    <a:lnTo>
                      <a:pt x="105545" y="40275"/>
                    </a:lnTo>
                    <a:lnTo>
                      <a:pt x="146267" y="18523"/>
                    </a:lnTo>
                    <a:lnTo>
                      <a:pt x="191305" y="4786"/>
                    </a:lnTo>
                    <a:lnTo>
                      <a:pt x="239704" y="0"/>
                    </a:lnTo>
                    <a:lnTo>
                      <a:pt x="288142" y="4786"/>
                    </a:lnTo>
                    <a:lnTo>
                      <a:pt x="333265" y="18523"/>
                    </a:lnTo>
                    <a:lnTo>
                      <a:pt x="374105" y="40275"/>
                    </a:lnTo>
                    <a:lnTo>
                      <a:pt x="409692" y="69108"/>
                    </a:lnTo>
                    <a:lnTo>
                      <a:pt x="439058" y="104087"/>
                    </a:lnTo>
                    <a:lnTo>
                      <a:pt x="461233" y="144278"/>
                    </a:lnTo>
                    <a:lnTo>
                      <a:pt x="475248" y="188746"/>
                    </a:lnTo>
                    <a:lnTo>
                      <a:pt x="480135" y="236556"/>
                    </a:lnTo>
                    <a:lnTo>
                      <a:pt x="475248" y="284485"/>
                    </a:lnTo>
                    <a:lnTo>
                      <a:pt x="461233" y="329266"/>
                    </a:lnTo>
                    <a:lnTo>
                      <a:pt x="439058" y="369900"/>
                    </a:lnTo>
                    <a:lnTo>
                      <a:pt x="409692" y="405387"/>
                    </a:lnTo>
                    <a:lnTo>
                      <a:pt x="374105" y="434728"/>
                    </a:lnTo>
                    <a:lnTo>
                      <a:pt x="333265" y="456923"/>
                    </a:lnTo>
                    <a:lnTo>
                      <a:pt x="288142" y="470973"/>
                    </a:lnTo>
                    <a:lnTo>
                      <a:pt x="239704" y="475879"/>
                    </a:lnTo>
                    <a:lnTo>
                      <a:pt x="191305" y="470973"/>
                    </a:lnTo>
                    <a:lnTo>
                      <a:pt x="146267" y="456923"/>
                    </a:lnTo>
                    <a:lnTo>
                      <a:pt x="105545" y="434728"/>
                    </a:lnTo>
                    <a:lnTo>
                      <a:pt x="70089" y="405387"/>
                    </a:lnTo>
                    <a:lnTo>
                      <a:pt x="40854" y="369900"/>
                    </a:lnTo>
                    <a:lnTo>
                      <a:pt x="18792" y="329266"/>
                    </a:lnTo>
                    <a:lnTo>
                      <a:pt x="4857" y="284485"/>
                    </a:lnTo>
                    <a:lnTo>
                      <a:pt x="0" y="236556"/>
                    </a:lnTo>
                    <a:close/>
                  </a:path>
                </a:pathLst>
              </a:custGeom>
              <a:ln w="291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1" name="object 21"/>
            <p:cNvSpPr txBox="1"/>
            <p:nvPr/>
          </p:nvSpPr>
          <p:spPr>
            <a:xfrm>
              <a:off x="2652266" y="4991362"/>
              <a:ext cx="201295" cy="40386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2450" spc="15" dirty="0">
                  <a:latin typeface="Arial"/>
                  <a:cs typeface="Arial"/>
                </a:rPr>
                <a:t>u</a:t>
              </a:r>
              <a:endParaRPr sz="2450">
                <a:latin typeface="Arial"/>
                <a:cs typeface="Arial"/>
              </a:endParaRPr>
            </a:p>
          </p:txBody>
        </p:sp>
        <p:grpSp>
          <p:nvGrpSpPr>
            <p:cNvPr id="22" name="object 22"/>
            <p:cNvGrpSpPr/>
            <p:nvPr/>
          </p:nvGrpSpPr>
          <p:grpSpPr>
            <a:xfrm>
              <a:off x="1546972" y="4314485"/>
              <a:ext cx="4568825" cy="1968500"/>
              <a:chOff x="1546972" y="4314485"/>
              <a:chExt cx="4568825" cy="1968500"/>
            </a:xfrm>
          </p:grpSpPr>
          <p:pic>
            <p:nvPicPr>
              <p:cNvPr id="23" name="object 23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011825" y="4314485"/>
                <a:ext cx="1356998" cy="268472"/>
              </a:xfrm>
              <a:prstGeom prst="rect">
                <a:avLst/>
              </a:prstGeom>
            </p:spPr>
          </p:pic>
          <p:sp>
            <p:nvSpPr>
              <p:cNvPr id="24" name="object 24"/>
              <p:cNvSpPr/>
              <p:nvPr/>
            </p:nvSpPr>
            <p:spPr>
              <a:xfrm>
                <a:off x="2096606" y="4390776"/>
                <a:ext cx="1185545" cy="55244"/>
              </a:xfrm>
              <a:custGeom>
                <a:avLst/>
                <a:gdLst/>
                <a:ahLst/>
                <a:cxnLst/>
                <a:rect l="l" t="t" r="r" b="b"/>
                <a:pathLst>
                  <a:path w="1185545" h="55245">
                    <a:moveTo>
                      <a:pt x="1185364" y="54828"/>
                    </a:moveTo>
                    <a:lnTo>
                      <a:pt x="1185364" y="54828"/>
                    </a:lnTo>
                    <a:lnTo>
                      <a:pt x="0" y="0"/>
                    </a:lnTo>
                  </a:path>
                </a:pathLst>
              </a:custGeom>
              <a:ln w="4647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1561577" y="5792118"/>
                <a:ext cx="48069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480694" h="476250">
                    <a:moveTo>
                      <a:pt x="239709" y="0"/>
                    </a:moveTo>
                    <a:lnTo>
                      <a:pt x="191308" y="4820"/>
                    </a:lnTo>
                    <a:lnTo>
                      <a:pt x="146270" y="18664"/>
                    </a:lnTo>
                    <a:lnTo>
                      <a:pt x="105546" y="40605"/>
                    </a:lnTo>
                    <a:lnTo>
                      <a:pt x="70090" y="69716"/>
                    </a:lnTo>
                    <a:lnTo>
                      <a:pt x="40855" y="105070"/>
                    </a:lnTo>
                    <a:lnTo>
                      <a:pt x="18793" y="145740"/>
                    </a:lnTo>
                    <a:lnTo>
                      <a:pt x="4857" y="190800"/>
                    </a:lnTo>
                    <a:lnTo>
                      <a:pt x="0" y="239323"/>
                    </a:lnTo>
                    <a:lnTo>
                      <a:pt x="4857" y="287134"/>
                    </a:lnTo>
                    <a:lnTo>
                      <a:pt x="18793" y="331604"/>
                    </a:lnTo>
                    <a:lnTo>
                      <a:pt x="40855" y="371797"/>
                    </a:lnTo>
                    <a:lnTo>
                      <a:pt x="70090" y="406778"/>
                    </a:lnTo>
                    <a:lnTo>
                      <a:pt x="105546" y="435614"/>
                    </a:lnTo>
                    <a:lnTo>
                      <a:pt x="146270" y="457368"/>
                    </a:lnTo>
                    <a:lnTo>
                      <a:pt x="191308" y="471106"/>
                    </a:lnTo>
                    <a:lnTo>
                      <a:pt x="239709" y="475893"/>
                    </a:lnTo>
                    <a:lnTo>
                      <a:pt x="288147" y="471106"/>
                    </a:lnTo>
                    <a:lnTo>
                      <a:pt x="333271" y="457368"/>
                    </a:lnTo>
                    <a:lnTo>
                      <a:pt x="374111" y="435614"/>
                    </a:lnTo>
                    <a:lnTo>
                      <a:pt x="409698" y="406778"/>
                    </a:lnTo>
                    <a:lnTo>
                      <a:pt x="439063" y="371797"/>
                    </a:lnTo>
                    <a:lnTo>
                      <a:pt x="461238" y="331604"/>
                    </a:lnTo>
                    <a:lnTo>
                      <a:pt x="475254" y="287134"/>
                    </a:lnTo>
                    <a:lnTo>
                      <a:pt x="480141" y="239323"/>
                    </a:lnTo>
                    <a:lnTo>
                      <a:pt x="475254" y="190800"/>
                    </a:lnTo>
                    <a:lnTo>
                      <a:pt x="461238" y="145740"/>
                    </a:lnTo>
                    <a:lnTo>
                      <a:pt x="439063" y="105070"/>
                    </a:lnTo>
                    <a:lnTo>
                      <a:pt x="409698" y="69716"/>
                    </a:lnTo>
                    <a:lnTo>
                      <a:pt x="374111" y="40605"/>
                    </a:lnTo>
                    <a:lnTo>
                      <a:pt x="333271" y="18664"/>
                    </a:lnTo>
                    <a:lnTo>
                      <a:pt x="288147" y="4820"/>
                    </a:lnTo>
                    <a:lnTo>
                      <a:pt x="23970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1561577" y="5792118"/>
                <a:ext cx="48069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480694" h="476250">
                    <a:moveTo>
                      <a:pt x="0" y="239323"/>
                    </a:moveTo>
                    <a:lnTo>
                      <a:pt x="4857" y="190800"/>
                    </a:lnTo>
                    <a:lnTo>
                      <a:pt x="18793" y="145740"/>
                    </a:lnTo>
                    <a:lnTo>
                      <a:pt x="40855" y="105070"/>
                    </a:lnTo>
                    <a:lnTo>
                      <a:pt x="70090" y="69716"/>
                    </a:lnTo>
                    <a:lnTo>
                      <a:pt x="105546" y="40605"/>
                    </a:lnTo>
                    <a:lnTo>
                      <a:pt x="146270" y="18664"/>
                    </a:lnTo>
                    <a:lnTo>
                      <a:pt x="191308" y="4820"/>
                    </a:lnTo>
                    <a:lnTo>
                      <a:pt x="239709" y="0"/>
                    </a:lnTo>
                    <a:lnTo>
                      <a:pt x="288147" y="4820"/>
                    </a:lnTo>
                    <a:lnTo>
                      <a:pt x="333271" y="18664"/>
                    </a:lnTo>
                    <a:lnTo>
                      <a:pt x="374111" y="40605"/>
                    </a:lnTo>
                    <a:lnTo>
                      <a:pt x="409698" y="69716"/>
                    </a:lnTo>
                    <a:lnTo>
                      <a:pt x="439063" y="105070"/>
                    </a:lnTo>
                    <a:lnTo>
                      <a:pt x="461238" y="145740"/>
                    </a:lnTo>
                    <a:lnTo>
                      <a:pt x="475254" y="190800"/>
                    </a:lnTo>
                    <a:lnTo>
                      <a:pt x="480141" y="239323"/>
                    </a:lnTo>
                    <a:lnTo>
                      <a:pt x="475254" y="287134"/>
                    </a:lnTo>
                    <a:lnTo>
                      <a:pt x="461238" y="331604"/>
                    </a:lnTo>
                    <a:lnTo>
                      <a:pt x="439063" y="371797"/>
                    </a:lnTo>
                    <a:lnTo>
                      <a:pt x="409698" y="406778"/>
                    </a:lnTo>
                    <a:lnTo>
                      <a:pt x="374111" y="435614"/>
                    </a:lnTo>
                    <a:lnTo>
                      <a:pt x="333271" y="457368"/>
                    </a:lnTo>
                    <a:lnTo>
                      <a:pt x="288147" y="471106"/>
                    </a:lnTo>
                    <a:lnTo>
                      <a:pt x="239709" y="475893"/>
                    </a:lnTo>
                    <a:lnTo>
                      <a:pt x="191308" y="471106"/>
                    </a:lnTo>
                    <a:lnTo>
                      <a:pt x="146270" y="457368"/>
                    </a:lnTo>
                    <a:lnTo>
                      <a:pt x="105546" y="435614"/>
                    </a:lnTo>
                    <a:lnTo>
                      <a:pt x="70090" y="406778"/>
                    </a:lnTo>
                    <a:lnTo>
                      <a:pt x="40855" y="371797"/>
                    </a:lnTo>
                    <a:lnTo>
                      <a:pt x="18793" y="331604"/>
                    </a:lnTo>
                    <a:lnTo>
                      <a:pt x="4857" y="287134"/>
                    </a:lnTo>
                    <a:lnTo>
                      <a:pt x="0" y="239323"/>
                    </a:lnTo>
                    <a:close/>
                  </a:path>
                </a:pathLst>
              </a:custGeom>
              <a:ln w="291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7" name="object 27"/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699216" y="5866185"/>
                <a:ext cx="837461" cy="206428"/>
              </a:xfrm>
              <a:prstGeom prst="rect">
                <a:avLst/>
              </a:prstGeom>
            </p:spPr>
          </p:pic>
          <p:sp>
            <p:nvSpPr>
              <p:cNvPr id="28" name="object 28"/>
              <p:cNvSpPr/>
              <p:nvPr/>
            </p:nvSpPr>
            <p:spPr>
              <a:xfrm>
                <a:off x="3747524" y="5902418"/>
                <a:ext cx="75311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753110" h="82550">
                    <a:moveTo>
                      <a:pt x="752503" y="82550"/>
                    </a:moveTo>
                    <a:lnTo>
                      <a:pt x="752503" y="82550"/>
                    </a:lnTo>
                    <a:lnTo>
                      <a:pt x="0" y="0"/>
                    </a:lnTo>
                  </a:path>
                </a:pathLst>
              </a:custGeom>
              <a:ln w="4647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9" name="object 29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884428" y="4440428"/>
                <a:ext cx="821660" cy="221927"/>
              </a:xfrm>
              <a:prstGeom prst="rect">
                <a:avLst/>
              </a:prstGeom>
            </p:spPr>
          </p:pic>
          <p:sp>
            <p:nvSpPr>
              <p:cNvPr id="30" name="object 30"/>
              <p:cNvSpPr/>
              <p:nvPr/>
            </p:nvSpPr>
            <p:spPr>
              <a:xfrm>
                <a:off x="4923233" y="4466396"/>
                <a:ext cx="741680" cy="114935"/>
              </a:xfrm>
              <a:custGeom>
                <a:avLst/>
                <a:gdLst/>
                <a:ahLst/>
                <a:cxnLst/>
                <a:rect l="l" t="t" r="r" b="b"/>
                <a:pathLst>
                  <a:path w="741679" h="114935">
                    <a:moveTo>
                      <a:pt x="741447" y="0"/>
                    </a:moveTo>
                    <a:lnTo>
                      <a:pt x="741447" y="0"/>
                    </a:lnTo>
                    <a:lnTo>
                      <a:pt x="0" y="114463"/>
                    </a:lnTo>
                  </a:path>
                </a:pathLst>
              </a:custGeom>
              <a:ln w="4648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1" name="object 31"/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583998" y="4519128"/>
                <a:ext cx="758073" cy="871332"/>
              </a:xfrm>
              <a:prstGeom prst="rect">
                <a:avLst/>
              </a:prstGeom>
            </p:spPr>
          </p:pic>
          <p:sp>
            <p:nvSpPr>
              <p:cNvPr id="32" name="object 32"/>
              <p:cNvSpPr/>
              <p:nvPr/>
            </p:nvSpPr>
            <p:spPr>
              <a:xfrm>
                <a:off x="4678603" y="4580859"/>
                <a:ext cx="573405" cy="687070"/>
              </a:xfrm>
              <a:custGeom>
                <a:avLst/>
                <a:gdLst/>
                <a:ahLst/>
                <a:cxnLst/>
                <a:rect l="l" t="t" r="r" b="b"/>
                <a:pathLst>
                  <a:path w="573404" h="687070">
                    <a:moveTo>
                      <a:pt x="573229" y="686810"/>
                    </a:moveTo>
                    <a:lnTo>
                      <a:pt x="573229" y="686810"/>
                    </a:lnTo>
                    <a:lnTo>
                      <a:pt x="0" y="0"/>
                    </a:lnTo>
                  </a:path>
                </a:pathLst>
              </a:custGeom>
              <a:ln w="4652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3" name="object 33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247634" y="5263506"/>
                <a:ext cx="867849" cy="665990"/>
              </a:xfrm>
              <a:prstGeom prst="rect">
                <a:avLst/>
              </a:prstGeom>
            </p:spPr>
          </p:pic>
          <p:sp>
            <p:nvSpPr>
              <p:cNvPr id="34" name="object 34"/>
              <p:cNvSpPr/>
              <p:nvPr/>
            </p:nvSpPr>
            <p:spPr>
              <a:xfrm>
                <a:off x="5340000" y="5339796"/>
                <a:ext cx="679450" cy="467995"/>
              </a:xfrm>
              <a:custGeom>
                <a:avLst/>
                <a:gdLst/>
                <a:ahLst/>
                <a:cxnLst/>
                <a:rect l="l" t="t" r="r" b="b"/>
                <a:pathLst>
                  <a:path w="679450" h="467995">
                    <a:moveTo>
                      <a:pt x="679030" y="467579"/>
                    </a:moveTo>
                    <a:lnTo>
                      <a:pt x="679030" y="467579"/>
                    </a:lnTo>
                    <a:lnTo>
                      <a:pt x="0" y="0"/>
                    </a:lnTo>
                  </a:path>
                </a:pathLst>
              </a:custGeom>
              <a:ln w="4650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5" name="object 35"/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215726" y="4377613"/>
                <a:ext cx="790010" cy="1012847"/>
              </a:xfrm>
              <a:prstGeom prst="rect">
                <a:avLst/>
              </a:prstGeom>
            </p:spPr>
          </p:pic>
          <p:sp>
            <p:nvSpPr>
              <p:cNvPr id="36" name="object 36"/>
              <p:cNvSpPr/>
              <p:nvPr/>
            </p:nvSpPr>
            <p:spPr>
              <a:xfrm>
                <a:off x="5308932" y="4445604"/>
                <a:ext cx="596265" cy="822325"/>
              </a:xfrm>
              <a:custGeom>
                <a:avLst/>
                <a:gdLst/>
                <a:ahLst/>
                <a:cxnLst/>
                <a:rect l="l" t="t" r="r" b="b"/>
                <a:pathLst>
                  <a:path w="596264" h="822325">
                    <a:moveTo>
                      <a:pt x="0" y="822065"/>
                    </a:moveTo>
                    <a:lnTo>
                      <a:pt x="0" y="822065"/>
                    </a:lnTo>
                    <a:lnTo>
                      <a:pt x="595901" y="0"/>
                    </a:lnTo>
                  </a:path>
                </a:pathLst>
              </a:custGeom>
              <a:ln w="4652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7" name="object 37"/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695956" y="5200377"/>
                <a:ext cx="709427" cy="824831"/>
              </a:xfrm>
              <a:prstGeom prst="rect">
                <a:avLst/>
              </a:prstGeom>
            </p:spPr>
          </p:pic>
          <p:sp>
            <p:nvSpPr>
              <p:cNvPr id="38" name="object 38"/>
              <p:cNvSpPr/>
              <p:nvPr/>
            </p:nvSpPr>
            <p:spPr>
              <a:xfrm>
                <a:off x="4800918" y="5267669"/>
                <a:ext cx="508634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508635" h="635000">
                    <a:moveTo>
                      <a:pt x="508013" y="0"/>
                    </a:moveTo>
                    <a:lnTo>
                      <a:pt x="508013" y="0"/>
                    </a:lnTo>
                    <a:lnTo>
                      <a:pt x="0" y="634748"/>
                    </a:lnTo>
                  </a:path>
                </a:pathLst>
              </a:custGeom>
              <a:ln w="4652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9" name="object 39"/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5799312" y="4646084"/>
                <a:ext cx="316143" cy="1030173"/>
              </a:xfrm>
              <a:prstGeom prst="rect">
                <a:avLst/>
              </a:prstGeom>
            </p:spPr>
          </p:pic>
          <p:sp>
            <p:nvSpPr>
              <p:cNvPr id="40" name="object 40"/>
              <p:cNvSpPr/>
              <p:nvPr/>
            </p:nvSpPr>
            <p:spPr>
              <a:xfrm>
                <a:off x="5904833" y="4703651"/>
                <a:ext cx="114300" cy="864869"/>
              </a:xfrm>
              <a:custGeom>
                <a:avLst/>
                <a:gdLst/>
                <a:ahLst/>
                <a:cxnLst/>
                <a:rect l="l" t="t" r="r" b="b"/>
                <a:pathLst>
                  <a:path w="114300" h="864870">
                    <a:moveTo>
                      <a:pt x="114198" y="864402"/>
                    </a:moveTo>
                    <a:lnTo>
                      <a:pt x="114198" y="864402"/>
                    </a:lnTo>
                    <a:lnTo>
                      <a:pt x="0" y="0"/>
                    </a:lnTo>
                  </a:path>
                </a:pathLst>
              </a:custGeom>
              <a:ln w="4655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1" name="object 41"/>
            <p:cNvSpPr txBox="1"/>
            <p:nvPr/>
          </p:nvSpPr>
          <p:spPr>
            <a:xfrm>
              <a:off x="1655882" y="5803009"/>
              <a:ext cx="183515" cy="40386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2450" spc="15" dirty="0">
                  <a:latin typeface="Arial"/>
                  <a:cs typeface="Arial"/>
                </a:rPr>
                <a:t>s</a:t>
              </a:r>
              <a:endParaRPr sz="2450">
                <a:latin typeface="Arial"/>
                <a:cs typeface="Arial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1814309" y="5986839"/>
              <a:ext cx="142240" cy="2768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50" dirty="0">
                  <a:latin typeface="Arial"/>
                  <a:cs typeface="Arial"/>
                </a:rPr>
                <a:t>3</a:t>
              </a:r>
              <a:endParaRPr sz="1650">
                <a:latin typeface="Arial"/>
                <a:cs typeface="Arial"/>
              </a:endParaRPr>
            </a:p>
          </p:txBody>
        </p:sp>
        <p:grpSp>
          <p:nvGrpSpPr>
            <p:cNvPr id="43" name="object 43"/>
            <p:cNvGrpSpPr/>
            <p:nvPr/>
          </p:nvGrpSpPr>
          <p:grpSpPr>
            <a:xfrm>
              <a:off x="3267366" y="4191649"/>
              <a:ext cx="510540" cy="505459"/>
              <a:chOff x="3267366" y="4191649"/>
              <a:chExt cx="510540" cy="505459"/>
            </a:xfrm>
          </p:grpSpPr>
          <p:sp>
            <p:nvSpPr>
              <p:cNvPr id="44" name="object 44"/>
              <p:cNvSpPr/>
              <p:nvPr/>
            </p:nvSpPr>
            <p:spPr>
              <a:xfrm>
                <a:off x="3281971" y="4206254"/>
                <a:ext cx="48133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481329" h="476250">
                    <a:moveTo>
                      <a:pt x="240431" y="0"/>
                    </a:moveTo>
                    <a:lnTo>
                      <a:pt x="191993" y="4906"/>
                    </a:lnTo>
                    <a:lnTo>
                      <a:pt x="146869" y="18959"/>
                    </a:lnTo>
                    <a:lnTo>
                      <a:pt x="106030" y="41159"/>
                    </a:lnTo>
                    <a:lnTo>
                      <a:pt x="70443" y="70505"/>
                    </a:lnTo>
                    <a:lnTo>
                      <a:pt x="41077" y="105998"/>
                    </a:lnTo>
                    <a:lnTo>
                      <a:pt x="18902" y="146636"/>
                    </a:lnTo>
                    <a:lnTo>
                      <a:pt x="4887" y="191420"/>
                    </a:lnTo>
                    <a:lnTo>
                      <a:pt x="0" y="239350"/>
                    </a:lnTo>
                    <a:lnTo>
                      <a:pt x="4887" y="287152"/>
                    </a:lnTo>
                    <a:lnTo>
                      <a:pt x="18902" y="331616"/>
                    </a:lnTo>
                    <a:lnTo>
                      <a:pt x="41077" y="371807"/>
                    </a:lnTo>
                    <a:lnTo>
                      <a:pt x="70443" y="406788"/>
                    </a:lnTo>
                    <a:lnTo>
                      <a:pt x="106030" y="435624"/>
                    </a:lnTo>
                    <a:lnTo>
                      <a:pt x="146869" y="457380"/>
                    </a:lnTo>
                    <a:lnTo>
                      <a:pt x="191993" y="471119"/>
                    </a:lnTo>
                    <a:lnTo>
                      <a:pt x="240431" y="475907"/>
                    </a:lnTo>
                    <a:lnTo>
                      <a:pt x="288860" y="471119"/>
                    </a:lnTo>
                    <a:lnTo>
                      <a:pt x="333977" y="457380"/>
                    </a:lnTo>
                    <a:lnTo>
                      <a:pt x="374812" y="435624"/>
                    </a:lnTo>
                    <a:lnTo>
                      <a:pt x="410395" y="406788"/>
                    </a:lnTo>
                    <a:lnTo>
                      <a:pt x="439759" y="371807"/>
                    </a:lnTo>
                    <a:lnTo>
                      <a:pt x="461933" y="331616"/>
                    </a:lnTo>
                    <a:lnTo>
                      <a:pt x="475948" y="287152"/>
                    </a:lnTo>
                    <a:lnTo>
                      <a:pt x="480835" y="239350"/>
                    </a:lnTo>
                    <a:lnTo>
                      <a:pt x="475948" y="191420"/>
                    </a:lnTo>
                    <a:lnTo>
                      <a:pt x="461933" y="146636"/>
                    </a:lnTo>
                    <a:lnTo>
                      <a:pt x="439759" y="105998"/>
                    </a:lnTo>
                    <a:lnTo>
                      <a:pt x="410395" y="70505"/>
                    </a:lnTo>
                    <a:lnTo>
                      <a:pt x="374812" y="41159"/>
                    </a:lnTo>
                    <a:lnTo>
                      <a:pt x="333977" y="18959"/>
                    </a:lnTo>
                    <a:lnTo>
                      <a:pt x="288860" y="4906"/>
                    </a:lnTo>
                    <a:lnTo>
                      <a:pt x="24043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45"/>
              <p:cNvSpPr/>
              <p:nvPr/>
            </p:nvSpPr>
            <p:spPr>
              <a:xfrm>
                <a:off x="3281971" y="4206254"/>
                <a:ext cx="48133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481329" h="476250">
                    <a:moveTo>
                      <a:pt x="0" y="239350"/>
                    </a:moveTo>
                    <a:lnTo>
                      <a:pt x="4887" y="191420"/>
                    </a:lnTo>
                    <a:lnTo>
                      <a:pt x="18902" y="146636"/>
                    </a:lnTo>
                    <a:lnTo>
                      <a:pt x="41077" y="105998"/>
                    </a:lnTo>
                    <a:lnTo>
                      <a:pt x="70443" y="70505"/>
                    </a:lnTo>
                    <a:lnTo>
                      <a:pt x="106030" y="41159"/>
                    </a:lnTo>
                    <a:lnTo>
                      <a:pt x="146869" y="18959"/>
                    </a:lnTo>
                    <a:lnTo>
                      <a:pt x="191993" y="4906"/>
                    </a:lnTo>
                    <a:lnTo>
                      <a:pt x="240431" y="0"/>
                    </a:lnTo>
                    <a:lnTo>
                      <a:pt x="288860" y="4906"/>
                    </a:lnTo>
                    <a:lnTo>
                      <a:pt x="333977" y="18959"/>
                    </a:lnTo>
                    <a:lnTo>
                      <a:pt x="374812" y="41159"/>
                    </a:lnTo>
                    <a:lnTo>
                      <a:pt x="410395" y="70505"/>
                    </a:lnTo>
                    <a:lnTo>
                      <a:pt x="439759" y="105998"/>
                    </a:lnTo>
                    <a:lnTo>
                      <a:pt x="461933" y="146636"/>
                    </a:lnTo>
                    <a:lnTo>
                      <a:pt x="475948" y="191420"/>
                    </a:lnTo>
                    <a:lnTo>
                      <a:pt x="480835" y="239350"/>
                    </a:lnTo>
                    <a:lnTo>
                      <a:pt x="475948" y="287152"/>
                    </a:lnTo>
                    <a:lnTo>
                      <a:pt x="461933" y="331616"/>
                    </a:lnTo>
                    <a:lnTo>
                      <a:pt x="439759" y="371807"/>
                    </a:lnTo>
                    <a:lnTo>
                      <a:pt x="410395" y="406788"/>
                    </a:lnTo>
                    <a:lnTo>
                      <a:pt x="374812" y="435624"/>
                    </a:lnTo>
                    <a:lnTo>
                      <a:pt x="333977" y="457380"/>
                    </a:lnTo>
                    <a:lnTo>
                      <a:pt x="288860" y="471119"/>
                    </a:lnTo>
                    <a:lnTo>
                      <a:pt x="240431" y="475907"/>
                    </a:lnTo>
                    <a:lnTo>
                      <a:pt x="191993" y="471119"/>
                    </a:lnTo>
                    <a:lnTo>
                      <a:pt x="146869" y="457380"/>
                    </a:lnTo>
                    <a:lnTo>
                      <a:pt x="106030" y="435624"/>
                    </a:lnTo>
                    <a:lnTo>
                      <a:pt x="70443" y="406788"/>
                    </a:lnTo>
                    <a:lnTo>
                      <a:pt x="41077" y="371807"/>
                    </a:lnTo>
                    <a:lnTo>
                      <a:pt x="18902" y="331616"/>
                    </a:lnTo>
                    <a:lnTo>
                      <a:pt x="4887" y="287152"/>
                    </a:lnTo>
                    <a:lnTo>
                      <a:pt x="0" y="239350"/>
                    </a:lnTo>
                    <a:close/>
                  </a:path>
                </a:pathLst>
              </a:custGeom>
              <a:ln w="291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6" name="object 46"/>
            <p:cNvSpPr txBox="1"/>
            <p:nvPr/>
          </p:nvSpPr>
          <p:spPr>
            <a:xfrm>
              <a:off x="3351576" y="4217139"/>
              <a:ext cx="351155" cy="40386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30"/>
                </a:spcBef>
              </a:pPr>
              <a:r>
                <a:rPr sz="2450" spc="-25" dirty="0">
                  <a:latin typeface="Arial"/>
                  <a:cs typeface="Arial"/>
                </a:rPr>
                <a:t>s</a:t>
              </a:r>
              <a:r>
                <a:rPr sz="2475" spc="-37" baseline="-20202" dirty="0">
                  <a:latin typeface="Arial"/>
                  <a:cs typeface="Arial"/>
                </a:rPr>
                <a:t>2</a:t>
              </a:r>
              <a:endParaRPr sz="2475" baseline="-20202">
                <a:latin typeface="Arial"/>
                <a:cs typeface="Arial"/>
              </a:endParaRPr>
            </a:p>
          </p:txBody>
        </p:sp>
        <p:grpSp>
          <p:nvGrpSpPr>
            <p:cNvPr id="47" name="object 47"/>
            <p:cNvGrpSpPr/>
            <p:nvPr/>
          </p:nvGrpSpPr>
          <p:grpSpPr>
            <a:xfrm>
              <a:off x="1599086" y="4136848"/>
              <a:ext cx="512445" cy="505459"/>
              <a:chOff x="1599086" y="4136848"/>
              <a:chExt cx="512445" cy="505459"/>
            </a:xfrm>
          </p:grpSpPr>
          <p:sp>
            <p:nvSpPr>
              <p:cNvPr id="48" name="object 48"/>
              <p:cNvSpPr/>
              <p:nvPr/>
            </p:nvSpPr>
            <p:spPr>
              <a:xfrm>
                <a:off x="1613691" y="4151453"/>
                <a:ext cx="483234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483235" h="476250">
                    <a:moveTo>
                      <a:pt x="240412" y="0"/>
                    </a:moveTo>
                    <a:lnTo>
                      <a:pt x="191974" y="4820"/>
                    </a:lnTo>
                    <a:lnTo>
                      <a:pt x="146853" y="18664"/>
                    </a:lnTo>
                    <a:lnTo>
                      <a:pt x="106016" y="40605"/>
                    </a:lnTo>
                    <a:lnTo>
                      <a:pt x="70433" y="69716"/>
                    </a:lnTo>
                    <a:lnTo>
                      <a:pt x="41071" y="105070"/>
                    </a:lnTo>
                    <a:lnTo>
                      <a:pt x="18899" y="145740"/>
                    </a:lnTo>
                    <a:lnTo>
                      <a:pt x="4886" y="190800"/>
                    </a:lnTo>
                    <a:lnTo>
                      <a:pt x="0" y="239323"/>
                    </a:lnTo>
                    <a:lnTo>
                      <a:pt x="4886" y="287134"/>
                    </a:lnTo>
                    <a:lnTo>
                      <a:pt x="18899" y="331605"/>
                    </a:lnTo>
                    <a:lnTo>
                      <a:pt x="41071" y="371800"/>
                    </a:lnTo>
                    <a:lnTo>
                      <a:pt x="70433" y="406784"/>
                    </a:lnTo>
                    <a:lnTo>
                      <a:pt x="106016" y="435623"/>
                    </a:lnTo>
                    <a:lnTo>
                      <a:pt x="146853" y="457379"/>
                    </a:lnTo>
                    <a:lnTo>
                      <a:pt x="191974" y="471119"/>
                    </a:lnTo>
                    <a:lnTo>
                      <a:pt x="240412" y="475907"/>
                    </a:lnTo>
                    <a:lnTo>
                      <a:pt x="288931" y="471119"/>
                    </a:lnTo>
                    <a:lnTo>
                      <a:pt x="334285" y="457379"/>
                    </a:lnTo>
                    <a:lnTo>
                      <a:pt x="375456" y="435623"/>
                    </a:lnTo>
                    <a:lnTo>
                      <a:pt x="411425" y="406784"/>
                    </a:lnTo>
                    <a:lnTo>
                      <a:pt x="441174" y="371800"/>
                    </a:lnTo>
                    <a:lnTo>
                      <a:pt x="463684" y="331605"/>
                    </a:lnTo>
                    <a:lnTo>
                      <a:pt x="477937" y="287134"/>
                    </a:lnTo>
                    <a:lnTo>
                      <a:pt x="482915" y="239323"/>
                    </a:lnTo>
                    <a:lnTo>
                      <a:pt x="477937" y="190800"/>
                    </a:lnTo>
                    <a:lnTo>
                      <a:pt x="463684" y="145740"/>
                    </a:lnTo>
                    <a:lnTo>
                      <a:pt x="441174" y="105070"/>
                    </a:lnTo>
                    <a:lnTo>
                      <a:pt x="411425" y="69716"/>
                    </a:lnTo>
                    <a:lnTo>
                      <a:pt x="375456" y="40605"/>
                    </a:lnTo>
                    <a:lnTo>
                      <a:pt x="334285" y="18664"/>
                    </a:lnTo>
                    <a:lnTo>
                      <a:pt x="288931" y="4820"/>
                    </a:lnTo>
                    <a:lnTo>
                      <a:pt x="24041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49"/>
              <p:cNvSpPr/>
              <p:nvPr/>
            </p:nvSpPr>
            <p:spPr>
              <a:xfrm>
                <a:off x="1613691" y="4151453"/>
                <a:ext cx="483234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483235" h="476250">
                    <a:moveTo>
                      <a:pt x="0" y="239323"/>
                    </a:moveTo>
                    <a:lnTo>
                      <a:pt x="4886" y="190800"/>
                    </a:lnTo>
                    <a:lnTo>
                      <a:pt x="18899" y="145740"/>
                    </a:lnTo>
                    <a:lnTo>
                      <a:pt x="41071" y="105070"/>
                    </a:lnTo>
                    <a:lnTo>
                      <a:pt x="70433" y="69716"/>
                    </a:lnTo>
                    <a:lnTo>
                      <a:pt x="106016" y="40605"/>
                    </a:lnTo>
                    <a:lnTo>
                      <a:pt x="146853" y="18664"/>
                    </a:lnTo>
                    <a:lnTo>
                      <a:pt x="191974" y="4820"/>
                    </a:lnTo>
                    <a:lnTo>
                      <a:pt x="240412" y="0"/>
                    </a:lnTo>
                    <a:lnTo>
                      <a:pt x="288931" y="4820"/>
                    </a:lnTo>
                    <a:lnTo>
                      <a:pt x="334285" y="18664"/>
                    </a:lnTo>
                    <a:lnTo>
                      <a:pt x="375456" y="40605"/>
                    </a:lnTo>
                    <a:lnTo>
                      <a:pt x="411425" y="69716"/>
                    </a:lnTo>
                    <a:lnTo>
                      <a:pt x="441174" y="105070"/>
                    </a:lnTo>
                    <a:lnTo>
                      <a:pt x="463684" y="145740"/>
                    </a:lnTo>
                    <a:lnTo>
                      <a:pt x="477937" y="190800"/>
                    </a:lnTo>
                    <a:lnTo>
                      <a:pt x="482915" y="239323"/>
                    </a:lnTo>
                    <a:lnTo>
                      <a:pt x="477937" y="287134"/>
                    </a:lnTo>
                    <a:lnTo>
                      <a:pt x="463684" y="331605"/>
                    </a:lnTo>
                    <a:lnTo>
                      <a:pt x="441174" y="371800"/>
                    </a:lnTo>
                    <a:lnTo>
                      <a:pt x="411425" y="406784"/>
                    </a:lnTo>
                    <a:lnTo>
                      <a:pt x="375456" y="435623"/>
                    </a:lnTo>
                    <a:lnTo>
                      <a:pt x="334285" y="457379"/>
                    </a:lnTo>
                    <a:lnTo>
                      <a:pt x="288931" y="471119"/>
                    </a:lnTo>
                    <a:lnTo>
                      <a:pt x="240412" y="475907"/>
                    </a:lnTo>
                    <a:lnTo>
                      <a:pt x="191974" y="471119"/>
                    </a:lnTo>
                    <a:lnTo>
                      <a:pt x="146853" y="457379"/>
                    </a:lnTo>
                    <a:lnTo>
                      <a:pt x="106016" y="435623"/>
                    </a:lnTo>
                    <a:lnTo>
                      <a:pt x="70433" y="406784"/>
                    </a:lnTo>
                    <a:lnTo>
                      <a:pt x="41071" y="371800"/>
                    </a:lnTo>
                    <a:lnTo>
                      <a:pt x="18899" y="331605"/>
                    </a:lnTo>
                    <a:lnTo>
                      <a:pt x="4886" y="287134"/>
                    </a:lnTo>
                    <a:lnTo>
                      <a:pt x="0" y="239323"/>
                    </a:lnTo>
                    <a:close/>
                  </a:path>
                </a:pathLst>
              </a:custGeom>
              <a:ln w="291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0" name="object 50"/>
            <p:cNvSpPr txBox="1"/>
            <p:nvPr/>
          </p:nvSpPr>
          <p:spPr>
            <a:xfrm>
              <a:off x="1697887" y="4178994"/>
              <a:ext cx="321945" cy="3651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25"/>
                </a:spcBef>
              </a:pPr>
              <a:r>
                <a:rPr sz="2200" spc="-25" dirty="0">
                  <a:latin typeface="Arial"/>
                  <a:cs typeface="Arial"/>
                </a:rPr>
                <a:t>s</a:t>
              </a:r>
              <a:r>
                <a:rPr sz="2175" spc="-37" baseline="-21072" dirty="0">
                  <a:latin typeface="Arial"/>
                  <a:cs typeface="Arial"/>
                </a:rPr>
                <a:t>1</a:t>
              </a:r>
              <a:endParaRPr sz="2175" baseline="-21072">
                <a:latin typeface="Arial"/>
                <a:cs typeface="Arial"/>
              </a:endParaRPr>
            </a:p>
          </p:txBody>
        </p:sp>
        <p:grpSp>
          <p:nvGrpSpPr>
            <p:cNvPr id="51" name="object 51"/>
            <p:cNvGrpSpPr/>
            <p:nvPr/>
          </p:nvGrpSpPr>
          <p:grpSpPr>
            <a:xfrm>
              <a:off x="3252784" y="5648490"/>
              <a:ext cx="509905" cy="505459"/>
              <a:chOff x="3252784" y="5648490"/>
              <a:chExt cx="509905" cy="505459"/>
            </a:xfrm>
          </p:grpSpPr>
          <p:sp>
            <p:nvSpPr>
              <p:cNvPr id="52" name="object 52"/>
              <p:cNvSpPr/>
              <p:nvPr/>
            </p:nvSpPr>
            <p:spPr>
              <a:xfrm>
                <a:off x="3267389" y="5663095"/>
                <a:ext cx="48069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480695" h="476250">
                    <a:moveTo>
                      <a:pt x="240403" y="0"/>
                    </a:moveTo>
                    <a:lnTo>
                      <a:pt x="191974" y="4905"/>
                    </a:lnTo>
                    <a:lnTo>
                      <a:pt x="146858" y="18955"/>
                    </a:lnTo>
                    <a:lnTo>
                      <a:pt x="106023" y="41150"/>
                    </a:lnTo>
                    <a:lnTo>
                      <a:pt x="70439" y="70491"/>
                    </a:lnTo>
                    <a:lnTo>
                      <a:pt x="41076" y="105979"/>
                    </a:lnTo>
                    <a:lnTo>
                      <a:pt x="18902" y="146612"/>
                    </a:lnTo>
                    <a:lnTo>
                      <a:pt x="4887" y="191394"/>
                    </a:lnTo>
                    <a:lnTo>
                      <a:pt x="0" y="239323"/>
                    </a:lnTo>
                    <a:lnTo>
                      <a:pt x="4887" y="287133"/>
                    </a:lnTo>
                    <a:lnTo>
                      <a:pt x="18902" y="331601"/>
                    </a:lnTo>
                    <a:lnTo>
                      <a:pt x="41076" y="371792"/>
                    </a:lnTo>
                    <a:lnTo>
                      <a:pt x="70439" y="406772"/>
                    </a:lnTo>
                    <a:lnTo>
                      <a:pt x="106023" y="435605"/>
                    </a:lnTo>
                    <a:lnTo>
                      <a:pt x="146858" y="457358"/>
                    </a:lnTo>
                    <a:lnTo>
                      <a:pt x="191974" y="471095"/>
                    </a:lnTo>
                    <a:lnTo>
                      <a:pt x="240403" y="475882"/>
                    </a:lnTo>
                    <a:lnTo>
                      <a:pt x="288812" y="471095"/>
                    </a:lnTo>
                    <a:lnTo>
                      <a:pt x="333856" y="457358"/>
                    </a:lnTo>
                    <a:lnTo>
                      <a:pt x="374583" y="435605"/>
                    </a:lnTo>
                    <a:lnTo>
                      <a:pt x="410042" y="406772"/>
                    </a:lnTo>
                    <a:lnTo>
                      <a:pt x="439279" y="371792"/>
                    </a:lnTo>
                    <a:lnTo>
                      <a:pt x="461342" y="331601"/>
                    </a:lnTo>
                    <a:lnTo>
                      <a:pt x="475278" y="287133"/>
                    </a:lnTo>
                    <a:lnTo>
                      <a:pt x="480135" y="239323"/>
                    </a:lnTo>
                    <a:lnTo>
                      <a:pt x="475278" y="191394"/>
                    </a:lnTo>
                    <a:lnTo>
                      <a:pt x="461342" y="146612"/>
                    </a:lnTo>
                    <a:lnTo>
                      <a:pt x="439279" y="105979"/>
                    </a:lnTo>
                    <a:lnTo>
                      <a:pt x="410042" y="70491"/>
                    </a:lnTo>
                    <a:lnTo>
                      <a:pt x="374583" y="41150"/>
                    </a:lnTo>
                    <a:lnTo>
                      <a:pt x="333856" y="18955"/>
                    </a:lnTo>
                    <a:lnTo>
                      <a:pt x="288812" y="4905"/>
                    </a:lnTo>
                    <a:lnTo>
                      <a:pt x="24040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53"/>
              <p:cNvSpPr/>
              <p:nvPr/>
            </p:nvSpPr>
            <p:spPr>
              <a:xfrm>
                <a:off x="3267389" y="5663095"/>
                <a:ext cx="48069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480695" h="476250">
                    <a:moveTo>
                      <a:pt x="0" y="239323"/>
                    </a:moveTo>
                    <a:lnTo>
                      <a:pt x="4887" y="191394"/>
                    </a:lnTo>
                    <a:lnTo>
                      <a:pt x="18902" y="146612"/>
                    </a:lnTo>
                    <a:lnTo>
                      <a:pt x="41076" y="105979"/>
                    </a:lnTo>
                    <a:lnTo>
                      <a:pt x="70439" y="70491"/>
                    </a:lnTo>
                    <a:lnTo>
                      <a:pt x="106023" y="41150"/>
                    </a:lnTo>
                    <a:lnTo>
                      <a:pt x="146858" y="18955"/>
                    </a:lnTo>
                    <a:lnTo>
                      <a:pt x="191974" y="4905"/>
                    </a:lnTo>
                    <a:lnTo>
                      <a:pt x="240403" y="0"/>
                    </a:lnTo>
                    <a:lnTo>
                      <a:pt x="288812" y="4905"/>
                    </a:lnTo>
                    <a:lnTo>
                      <a:pt x="333856" y="18955"/>
                    </a:lnTo>
                    <a:lnTo>
                      <a:pt x="374583" y="41150"/>
                    </a:lnTo>
                    <a:lnTo>
                      <a:pt x="410042" y="70491"/>
                    </a:lnTo>
                    <a:lnTo>
                      <a:pt x="439279" y="105979"/>
                    </a:lnTo>
                    <a:lnTo>
                      <a:pt x="461342" y="146612"/>
                    </a:lnTo>
                    <a:lnTo>
                      <a:pt x="475278" y="191394"/>
                    </a:lnTo>
                    <a:lnTo>
                      <a:pt x="480135" y="239323"/>
                    </a:lnTo>
                    <a:lnTo>
                      <a:pt x="475278" y="287133"/>
                    </a:lnTo>
                    <a:lnTo>
                      <a:pt x="461342" y="331601"/>
                    </a:lnTo>
                    <a:lnTo>
                      <a:pt x="439279" y="371792"/>
                    </a:lnTo>
                    <a:lnTo>
                      <a:pt x="410042" y="406772"/>
                    </a:lnTo>
                    <a:lnTo>
                      <a:pt x="374583" y="435605"/>
                    </a:lnTo>
                    <a:lnTo>
                      <a:pt x="333856" y="457358"/>
                    </a:lnTo>
                    <a:lnTo>
                      <a:pt x="288812" y="471095"/>
                    </a:lnTo>
                    <a:lnTo>
                      <a:pt x="240403" y="475882"/>
                    </a:lnTo>
                    <a:lnTo>
                      <a:pt x="191974" y="471095"/>
                    </a:lnTo>
                    <a:lnTo>
                      <a:pt x="146858" y="457358"/>
                    </a:lnTo>
                    <a:lnTo>
                      <a:pt x="106023" y="435605"/>
                    </a:lnTo>
                    <a:lnTo>
                      <a:pt x="70439" y="406772"/>
                    </a:lnTo>
                    <a:lnTo>
                      <a:pt x="41076" y="371792"/>
                    </a:lnTo>
                    <a:lnTo>
                      <a:pt x="18902" y="331601"/>
                    </a:lnTo>
                    <a:lnTo>
                      <a:pt x="4887" y="287133"/>
                    </a:lnTo>
                    <a:lnTo>
                      <a:pt x="0" y="239323"/>
                    </a:lnTo>
                    <a:close/>
                  </a:path>
                </a:pathLst>
              </a:custGeom>
              <a:ln w="291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4" name="object 54"/>
            <p:cNvSpPr txBox="1"/>
            <p:nvPr/>
          </p:nvSpPr>
          <p:spPr>
            <a:xfrm>
              <a:off x="3336993" y="5673981"/>
              <a:ext cx="351155" cy="40386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30"/>
                </a:spcBef>
              </a:pPr>
              <a:r>
                <a:rPr sz="2450" spc="-25" dirty="0">
                  <a:latin typeface="Arial"/>
                  <a:cs typeface="Arial"/>
                </a:rPr>
                <a:t>s</a:t>
              </a:r>
              <a:r>
                <a:rPr sz="2475" spc="-37" baseline="-20202" dirty="0">
                  <a:latin typeface="Arial"/>
                  <a:cs typeface="Arial"/>
                </a:rPr>
                <a:t>4</a:t>
              </a:r>
              <a:endParaRPr sz="2475" baseline="-20202">
                <a:latin typeface="Arial"/>
                <a:cs typeface="Arial"/>
              </a:endParaRPr>
            </a:p>
          </p:txBody>
        </p:sp>
        <p:grpSp>
          <p:nvGrpSpPr>
            <p:cNvPr id="55" name="object 55"/>
            <p:cNvGrpSpPr/>
            <p:nvPr/>
          </p:nvGrpSpPr>
          <p:grpSpPr>
            <a:xfrm>
              <a:off x="5650076" y="4213166"/>
              <a:ext cx="509270" cy="505459"/>
              <a:chOff x="5650076" y="4213166"/>
              <a:chExt cx="509270" cy="505459"/>
            </a:xfrm>
          </p:grpSpPr>
          <p:sp>
            <p:nvSpPr>
              <p:cNvPr id="56" name="object 56"/>
              <p:cNvSpPr/>
              <p:nvPr/>
            </p:nvSpPr>
            <p:spPr>
              <a:xfrm>
                <a:off x="5664681" y="4227771"/>
                <a:ext cx="480059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480060" h="476250">
                    <a:moveTo>
                      <a:pt x="240151" y="0"/>
                    </a:moveTo>
                    <a:lnTo>
                      <a:pt x="191741" y="4875"/>
                    </a:lnTo>
                    <a:lnTo>
                      <a:pt x="146657" y="18846"/>
                    </a:lnTo>
                    <a:lnTo>
                      <a:pt x="105863" y="40929"/>
                    </a:lnTo>
                    <a:lnTo>
                      <a:pt x="70324" y="70142"/>
                    </a:lnTo>
                    <a:lnTo>
                      <a:pt x="41003" y="105501"/>
                    </a:lnTo>
                    <a:lnTo>
                      <a:pt x="18866" y="146023"/>
                    </a:lnTo>
                    <a:lnTo>
                      <a:pt x="4877" y="190725"/>
                    </a:lnTo>
                    <a:lnTo>
                      <a:pt x="0" y="238624"/>
                    </a:lnTo>
                    <a:lnTo>
                      <a:pt x="4877" y="286464"/>
                    </a:lnTo>
                    <a:lnTo>
                      <a:pt x="18866" y="331011"/>
                    </a:lnTo>
                    <a:lnTo>
                      <a:pt x="41003" y="371314"/>
                    </a:lnTo>
                    <a:lnTo>
                      <a:pt x="70324" y="406421"/>
                    </a:lnTo>
                    <a:lnTo>
                      <a:pt x="105863" y="435382"/>
                    </a:lnTo>
                    <a:lnTo>
                      <a:pt x="146657" y="457246"/>
                    </a:lnTo>
                    <a:lnTo>
                      <a:pt x="191741" y="471062"/>
                    </a:lnTo>
                    <a:lnTo>
                      <a:pt x="240151" y="475879"/>
                    </a:lnTo>
                    <a:lnTo>
                      <a:pt x="288630" y="471062"/>
                    </a:lnTo>
                    <a:lnTo>
                      <a:pt x="333720" y="457246"/>
                    </a:lnTo>
                    <a:lnTo>
                      <a:pt x="374474" y="435382"/>
                    </a:lnTo>
                    <a:lnTo>
                      <a:pt x="409944" y="406421"/>
                    </a:lnTo>
                    <a:lnTo>
                      <a:pt x="439182" y="371314"/>
                    </a:lnTo>
                    <a:lnTo>
                      <a:pt x="461240" y="331011"/>
                    </a:lnTo>
                    <a:lnTo>
                      <a:pt x="475169" y="286464"/>
                    </a:lnTo>
                    <a:lnTo>
                      <a:pt x="480023" y="238624"/>
                    </a:lnTo>
                    <a:lnTo>
                      <a:pt x="475169" y="190725"/>
                    </a:lnTo>
                    <a:lnTo>
                      <a:pt x="461240" y="146023"/>
                    </a:lnTo>
                    <a:lnTo>
                      <a:pt x="439182" y="105501"/>
                    </a:lnTo>
                    <a:lnTo>
                      <a:pt x="409944" y="70142"/>
                    </a:lnTo>
                    <a:lnTo>
                      <a:pt x="374474" y="40929"/>
                    </a:lnTo>
                    <a:lnTo>
                      <a:pt x="333720" y="18846"/>
                    </a:lnTo>
                    <a:lnTo>
                      <a:pt x="288630" y="4875"/>
                    </a:lnTo>
                    <a:lnTo>
                      <a:pt x="24015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57"/>
              <p:cNvSpPr/>
              <p:nvPr/>
            </p:nvSpPr>
            <p:spPr>
              <a:xfrm>
                <a:off x="5664681" y="4227771"/>
                <a:ext cx="480059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480060" h="476250">
                    <a:moveTo>
                      <a:pt x="0" y="238624"/>
                    </a:moveTo>
                    <a:lnTo>
                      <a:pt x="4877" y="190725"/>
                    </a:lnTo>
                    <a:lnTo>
                      <a:pt x="18866" y="146023"/>
                    </a:lnTo>
                    <a:lnTo>
                      <a:pt x="41003" y="105501"/>
                    </a:lnTo>
                    <a:lnTo>
                      <a:pt x="70324" y="70142"/>
                    </a:lnTo>
                    <a:lnTo>
                      <a:pt x="105863" y="40929"/>
                    </a:lnTo>
                    <a:lnTo>
                      <a:pt x="146657" y="18846"/>
                    </a:lnTo>
                    <a:lnTo>
                      <a:pt x="191741" y="4875"/>
                    </a:lnTo>
                    <a:lnTo>
                      <a:pt x="240151" y="0"/>
                    </a:lnTo>
                    <a:lnTo>
                      <a:pt x="288630" y="4875"/>
                    </a:lnTo>
                    <a:lnTo>
                      <a:pt x="333720" y="18846"/>
                    </a:lnTo>
                    <a:lnTo>
                      <a:pt x="374474" y="40929"/>
                    </a:lnTo>
                    <a:lnTo>
                      <a:pt x="409944" y="70142"/>
                    </a:lnTo>
                    <a:lnTo>
                      <a:pt x="439182" y="105501"/>
                    </a:lnTo>
                    <a:lnTo>
                      <a:pt x="461240" y="146023"/>
                    </a:lnTo>
                    <a:lnTo>
                      <a:pt x="475169" y="190725"/>
                    </a:lnTo>
                    <a:lnTo>
                      <a:pt x="480023" y="238624"/>
                    </a:lnTo>
                    <a:lnTo>
                      <a:pt x="475169" y="286464"/>
                    </a:lnTo>
                    <a:lnTo>
                      <a:pt x="461240" y="331011"/>
                    </a:lnTo>
                    <a:lnTo>
                      <a:pt x="439182" y="371314"/>
                    </a:lnTo>
                    <a:lnTo>
                      <a:pt x="409944" y="406421"/>
                    </a:lnTo>
                    <a:lnTo>
                      <a:pt x="374474" y="435382"/>
                    </a:lnTo>
                    <a:lnTo>
                      <a:pt x="333720" y="457246"/>
                    </a:lnTo>
                    <a:lnTo>
                      <a:pt x="288630" y="471062"/>
                    </a:lnTo>
                    <a:lnTo>
                      <a:pt x="240151" y="475879"/>
                    </a:lnTo>
                    <a:lnTo>
                      <a:pt x="191741" y="471062"/>
                    </a:lnTo>
                    <a:lnTo>
                      <a:pt x="146657" y="457246"/>
                    </a:lnTo>
                    <a:lnTo>
                      <a:pt x="105863" y="435382"/>
                    </a:lnTo>
                    <a:lnTo>
                      <a:pt x="70324" y="406421"/>
                    </a:lnTo>
                    <a:lnTo>
                      <a:pt x="41003" y="371314"/>
                    </a:lnTo>
                    <a:lnTo>
                      <a:pt x="18866" y="331011"/>
                    </a:lnTo>
                    <a:lnTo>
                      <a:pt x="4877" y="286464"/>
                    </a:lnTo>
                    <a:lnTo>
                      <a:pt x="0" y="238624"/>
                    </a:lnTo>
                    <a:close/>
                  </a:path>
                </a:pathLst>
              </a:custGeom>
              <a:ln w="291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8" name="object 58"/>
            <p:cNvSpPr txBox="1"/>
            <p:nvPr/>
          </p:nvSpPr>
          <p:spPr>
            <a:xfrm>
              <a:off x="5734062" y="4238657"/>
              <a:ext cx="351155" cy="40386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30"/>
                </a:spcBef>
              </a:pPr>
              <a:r>
                <a:rPr sz="2450" spc="-25" dirty="0">
                  <a:latin typeface="Arial"/>
                  <a:cs typeface="Arial"/>
                </a:rPr>
                <a:t>s</a:t>
              </a:r>
              <a:r>
                <a:rPr sz="2475" spc="-37" baseline="-20202" dirty="0">
                  <a:latin typeface="Arial"/>
                  <a:cs typeface="Arial"/>
                </a:rPr>
                <a:t>8</a:t>
              </a:r>
              <a:endParaRPr sz="2475" baseline="-20202">
                <a:latin typeface="Arial"/>
                <a:cs typeface="Arial"/>
              </a:endParaRPr>
            </a:p>
          </p:txBody>
        </p:sp>
        <p:grpSp>
          <p:nvGrpSpPr>
            <p:cNvPr id="59" name="object 59"/>
            <p:cNvGrpSpPr/>
            <p:nvPr/>
          </p:nvGrpSpPr>
          <p:grpSpPr>
            <a:xfrm>
              <a:off x="5761755" y="5553448"/>
              <a:ext cx="511809" cy="505459"/>
              <a:chOff x="5761755" y="5553448"/>
              <a:chExt cx="511809" cy="505459"/>
            </a:xfrm>
          </p:grpSpPr>
          <p:sp>
            <p:nvSpPr>
              <p:cNvPr id="60" name="object 60"/>
              <p:cNvSpPr/>
              <p:nvPr/>
            </p:nvSpPr>
            <p:spPr>
              <a:xfrm>
                <a:off x="5776360" y="5568053"/>
                <a:ext cx="48260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482600" h="476250">
                    <a:moveTo>
                      <a:pt x="242670" y="0"/>
                    </a:moveTo>
                    <a:lnTo>
                      <a:pt x="194072" y="4905"/>
                    </a:lnTo>
                    <a:lnTo>
                      <a:pt x="148664" y="18955"/>
                    </a:lnTo>
                    <a:lnTo>
                      <a:pt x="107462" y="41150"/>
                    </a:lnTo>
                    <a:lnTo>
                      <a:pt x="71478" y="70491"/>
                    </a:lnTo>
                    <a:lnTo>
                      <a:pt x="41727" y="105979"/>
                    </a:lnTo>
                    <a:lnTo>
                      <a:pt x="19221" y="146612"/>
                    </a:lnTo>
                    <a:lnTo>
                      <a:pt x="4974" y="191394"/>
                    </a:lnTo>
                    <a:lnTo>
                      <a:pt x="0" y="239323"/>
                    </a:lnTo>
                    <a:lnTo>
                      <a:pt x="4974" y="287133"/>
                    </a:lnTo>
                    <a:lnTo>
                      <a:pt x="19221" y="331600"/>
                    </a:lnTo>
                    <a:lnTo>
                      <a:pt x="41727" y="371791"/>
                    </a:lnTo>
                    <a:lnTo>
                      <a:pt x="71478" y="406770"/>
                    </a:lnTo>
                    <a:lnTo>
                      <a:pt x="107462" y="435603"/>
                    </a:lnTo>
                    <a:lnTo>
                      <a:pt x="148664" y="457356"/>
                    </a:lnTo>
                    <a:lnTo>
                      <a:pt x="194072" y="471092"/>
                    </a:lnTo>
                    <a:lnTo>
                      <a:pt x="242670" y="475879"/>
                    </a:lnTo>
                    <a:lnTo>
                      <a:pt x="291057" y="471092"/>
                    </a:lnTo>
                    <a:lnTo>
                      <a:pt x="336077" y="457356"/>
                    </a:lnTo>
                    <a:lnTo>
                      <a:pt x="376782" y="435603"/>
                    </a:lnTo>
                    <a:lnTo>
                      <a:pt x="412218" y="406770"/>
                    </a:lnTo>
                    <a:lnTo>
                      <a:pt x="441436" y="371791"/>
                    </a:lnTo>
                    <a:lnTo>
                      <a:pt x="463483" y="331600"/>
                    </a:lnTo>
                    <a:lnTo>
                      <a:pt x="477409" y="287133"/>
                    </a:lnTo>
                    <a:lnTo>
                      <a:pt x="482263" y="239323"/>
                    </a:lnTo>
                    <a:lnTo>
                      <a:pt x="477409" y="191394"/>
                    </a:lnTo>
                    <a:lnTo>
                      <a:pt x="463483" y="146612"/>
                    </a:lnTo>
                    <a:lnTo>
                      <a:pt x="441436" y="105979"/>
                    </a:lnTo>
                    <a:lnTo>
                      <a:pt x="412218" y="70491"/>
                    </a:lnTo>
                    <a:lnTo>
                      <a:pt x="376782" y="41150"/>
                    </a:lnTo>
                    <a:lnTo>
                      <a:pt x="336077" y="18955"/>
                    </a:lnTo>
                    <a:lnTo>
                      <a:pt x="291057" y="4905"/>
                    </a:lnTo>
                    <a:lnTo>
                      <a:pt x="24267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61"/>
              <p:cNvSpPr/>
              <p:nvPr/>
            </p:nvSpPr>
            <p:spPr>
              <a:xfrm>
                <a:off x="5776360" y="5568053"/>
                <a:ext cx="48260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482600" h="476250">
                    <a:moveTo>
                      <a:pt x="0" y="239323"/>
                    </a:moveTo>
                    <a:lnTo>
                      <a:pt x="4974" y="191394"/>
                    </a:lnTo>
                    <a:lnTo>
                      <a:pt x="19221" y="146612"/>
                    </a:lnTo>
                    <a:lnTo>
                      <a:pt x="41727" y="105979"/>
                    </a:lnTo>
                    <a:lnTo>
                      <a:pt x="71478" y="70491"/>
                    </a:lnTo>
                    <a:lnTo>
                      <a:pt x="107462" y="41150"/>
                    </a:lnTo>
                    <a:lnTo>
                      <a:pt x="148664" y="18955"/>
                    </a:lnTo>
                    <a:lnTo>
                      <a:pt x="194072" y="4905"/>
                    </a:lnTo>
                    <a:lnTo>
                      <a:pt x="242670" y="0"/>
                    </a:lnTo>
                    <a:lnTo>
                      <a:pt x="291057" y="4905"/>
                    </a:lnTo>
                    <a:lnTo>
                      <a:pt x="336077" y="18955"/>
                    </a:lnTo>
                    <a:lnTo>
                      <a:pt x="376782" y="41150"/>
                    </a:lnTo>
                    <a:lnTo>
                      <a:pt x="412218" y="70491"/>
                    </a:lnTo>
                    <a:lnTo>
                      <a:pt x="441436" y="105979"/>
                    </a:lnTo>
                    <a:lnTo>
                      <a:pt x="463483" y="146612"/>
                    </a:lnTo>
                    <a:lnTo>
                      <a:pt x="477409" y="191394"/>
                    </a:lnTo>
                    <a:lnTo>
                      <a:pt x="482263" y="239323"/>
                    </a:lnTo>
                    <a:lnTo>
                      <a:pt x="477409" y="287133"/>
                    </a:lnTo>
                    <a:lnTo>
                      <a:pt x="463483" y="331600"/>
                    </a:lnTo>
                    <a:lnTo>
                      <a:pt x="441436" y="371791"/>
                    </a:lnTo>
                    <a:lnTo>
                      <a:pt x="412218" y="406770"/>
                    </a:lnTo>
                    <a:lnTo>
                      <a:pt x="376782" y="435603"/>
                    </a:lnTo>
                    <a:lnTo>
                      <a:pt x="336077" y="457356"/>
                    </a:lnTo>
                    <a:lnTo>
                      <a:pt x="291057" y="471092"/>
                    </a:lnTo>
                    <a:lnTo>
                      <a:pt x="242670" y="475879"/>
                    </a:lnTo>
                    <a:lnTo>
                      <a:pt x="194072" y="471092"/>
                    </a:lnTo>
                    <a:lnTo>
                      <a:pt x="148664" y="457356"/>
                    </a:lnTo>
                    <a:lnTo>
                      <a:pt x="107462" y="435603"/>
                    </a:lnTo>
                    <a:lnTo>
                      <a:pt x="71478" y="406770"/>
                    </a:lnTo>
                    <a:lnTo>
                      <a:pt x="41727" y="371791"/>
                    </a:lnTo>
                    <a:lnTo>
                      <a:pt x="19221" y="331600"/>
                    </a:lnTo>
                    <a:lnTo>
                      <a:pt x="4974" y="287133"/>
                    </a:lnTo>
                    <a:lnTo>
                      <a:pt x="0" y="239323"/>
                    </a:lnTo>
                    <a:close/>
                  </a:path>
                </a:pathLst>
              </a:custGeom>
              <a:ln w="291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2" name="object 62"/>
            <p:cNvSpPr txBox="1"/>
            <p:nvPr/>
          </p:nvSpPr>
          <p:spPr>
            <a:xfrm>
              <a:off x="5847980" y="5578939"/>
              <a:ext cx="351155" cy="40386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30"/>
                </a:spcBef>
              </a:pPr>
              <a:r>
                <a:rPr sz="2450" spc="-25" dirty="0">
                  <a:latin typeface="Arial"/>
                  <a:cs typeface="Arial"/>
                </a:rPr>
                <a:t>s</a:t>
              </a:r>
              <a:r>
                <a:rPr sz="2475" spc="-37" baseline="-20202" dirty="0">
                  <a:latin typeface="Arial"/>
                  <a:cs typeface="Arial"/>
                </a:rPr>
                <a:t>9</a:t>
              </a:r>
              <a:endParaRPr sz="2475" baseline="-20202">
                <a:latin typeface="Arial"/>
                <a:cs typeface="Arial"/>
              </a:endParaRPr>
            </a:p>
          </p:txBody>
        </p:sp>
        <p:grpSp>
          <p:nvGrpSpPr>
            <p:cNvPr id="63" name="object 63"/>
            <p:cNvGrpSpPr/>
            <p:nvPr/>
          </p:nvGrpSpPr>
          <p:grpSpPr>
            <a:xfrm>
              <a:off x="5032902" y="4993593"/>
              <a:ext cx="511809" cy="504825"/>
              <a:chOff x="5032902" y="4993593"/>
              <a:chExt cx="511809" cy="504825"/>
            </a:xfrm>
          </p:grpSpPr>
          <p:sp>
            <p:nvSpPr>
              <p:cNvPr id="64" name="object 64"/>
              <p:cNvSpPr/>
              <p:nvPr/>
            </p:nvSpPr>
            <p:spPr>
              <a:xfrm>
                <a:off x="5047507" y="5008198"/>
                <a:ext cx="48260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482600" h="475614">
                    <a:moveTo>
                      <a:pt x="242670" y="0"/>
                    </a:moveTo>
                    <a:lnTo>
                      <a:pt x="193509" y="4791"/>
                    </a:lnTo>
                    <a:lnTo>
                      <a:pt x="147838" y="18560"/>
                    </a:lnTo>
                    <a:lnTo>
                      <a:pt x="106601" y="40393"/>
                    </a:lnTo>
                    <a:lnTo>
                      <a:pt x="70744" y="69381"/>
                    </a:lnTo>
                    <a:lnTo>
                      <a:pt x="41210" y="104611"/>
                    </a:lnTo>
                    <a:lnTo>
                      <a:pt x="18945" y="145174"/>
                    </a:lnTo>
                    <a:lnTo>
                      <a:pt x="4893" y="190158"/>
                    </a:lnTo>
                    <a:lnTo>
                      <a:pt x="0" y="238652"/>
                    </a:lnTo>
                    <a:lnTo>
                      <a:pt x="4893" y="286462"/>
                    </a:lnTo>
                    <a:lnTo>
                      <a:pt x="18945" y="330930"/>
                    </a:lnTo>
                    <a:lnTo>
                      <a:pt x="41210" y="371120"/>
                    </a:lnTo>
                    <a:lnTo>
                      <a:pt x="70744" y="406100"/>
                    </a:lnTo>
                    <a:lnTo>
                      <a:pt x="106601" y="434933"/>
                    </a:lnTo>
                    <a:lnTo>
                      <a:pt x="147838" y="456685"/>
                    </a:lnTo>
                    <a:lnTo>
                      <a:pt x="193509" y="470422"/>
                    </a:lnTo>
                    <a:lnTo>
                      <a:pt x="242670" y="475208"/>
                    </a:lnTo>
                    <a:lnTo>
                      <a:pt x="291057" y="470422"/>
                    </a:lnTo>
                    <a:lnTo>
                      <a:pt x="336077" y="456685"/>
                    </a:lnTo>
                    <a:lnTo>
                      <a:pt x="376782" y="434933"/>
                    </a:lnTo>
                    <a:lnTo>
                      <a:pt x="412218" y="406100"/>
                    </a:lnTo>
                    <a:lnTo>
                      <a:pt x="441436" y="371120"/>
                    </a:lnTo>
                    <a:lnTo>
                      <a:pt x="463483" y="330930"/>
                    </a:lnTo>
                    <a:lnTo>
                      <a:pt x="477409" y="286462"/>
                    </a:lnTo>
                    <a:lnTo>
                      <a:pt x="482263" y="238652"/>
                    </a:lnTo>
                    <a:lnTo>
                      <a:pt x="477409" y="190158"/>
                    </a:lnTo>
                    <a:lnTo>
                      <a:pt x="463483" y="145174"/>
                    </a:lnTo>
                    <a:lnTo>
                      <a:pt x="441436" y="104611"/>
                    </a:lnTo>
                    <a:lnTo>
                      <a:pt x="412218" y="69381"/>
                    </a:lnTo>
                    <a:lnTo>
                      <a:pt x="376782" y="40393"/>
                    </a:lnTo>
                    <a:lnTo>
                      <a:pt x="336077" y="18560"/>
                    </a:lnTo>
                    <a:lnTo>
                      <a:pt x="291057" y="4791"/>
                    </a:lnTo>
                    <a:lnTo>
                      <a:pt x="24267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5"/>
              <p:cNvSpPr/>
              <p:nvPr/>
            </p:nvSpPr>
            <p:spPr>
              <a:xfrm>
                <a:off x="5047507" y="5008198"/>
                <a:ext cx="48260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482600" h="475614">
                    <a:moveTo>
                      <a:pt x="0" y="238652"/>
                    </a:moveTo>
                    <a:lnTo>
                      <a:pt x="4893" y="190158"/>
                    </a:lnTo>
                    <a:lnTo>
                      <a:pt x="18945" y="145174"/>
                    </a:lnTo>
                    <a:lnTo>
                      <a:pt x="41210" y="104611"/>
                    </a:lnTo>
                    <a:lnTo>
                      <a:pt x="70744" y="69381"/>
                    </a:lnTo>
                    <a:lnTo>
                      <a:pt x="106601" y="40393"/>
                    </a:lnTo>
                    <a:lnTo>
                      <a:pt x="147838" y="18560"/>
                    </a:lnTo>
                    <a:lnTo>
                      <a:pt x="193509" y="4791"/>
                    </a:lnTo>
                    <a:lnTo>
                      <a:pt x="242670" y="0"/>
                    </a:lnTo>
                    <a:lnTo>
                      <a:pt x="291057" y="4791"/>
                    </a:lnTo>
                    <a:lnTo>
                      <a:pt x="336077" y="18560"/>
                    </a:lnTo>
                    <a:lnTo>
                      <a:pt x="376782" y="40393"/>
                    </a:lnTo>
                    <a:lnTo>
                      <a:pt x="412218" y="69381"/>
                    </a:lnTo>
                    <a:lnTo>
                      <a:pt x="441436" y="104611"/>
                    </a:lnTo>
                    <a:lnTo>
                      <a:pt x="463483" y="145174"/>
                    </a:lnTo>
                    <a:lnTo>
                      <a:pt x="477409" y="190158"/>
                    </a:lnTo>
                    <a:lnTo>
                      <a:pt x="482263" y="238652"/>
                    </a:lnTo>
                    <a:lnTo>
                      <a:pt x="477409" y="286462"/>
                    </a:lnTo>
                    <a:lnTo>
                      <a:pt x="463483" y="330930"/>
                    </a:lnTo>
                    <a:lnTo>
                      <a:pt x="441436" y="371120"/>
                    </a:lnTo>
                    <a:lnTo>
                      <a:pt x="412218" y="406100"/>
                    </a:lnTo>
                    <a:lnTo>
                      <a:pt x="376782" y="434933"/>
                    </a:lnTo>
                    <a:lnTo>
                      <a:pt x="336077" y="456685"/>
                    </a:lnTo>
                    <a:lnTo>
                      <a:pt x="291057" y="470422"/>
                    </a:lnTo>
                    <a:lnTo>
                      <a:pt x="242670" y="475208"/>
                    </a:lnTo>
                    <a:lnTo>
                      <a:pt x="193509" y="470422"/>
                    </a:lnTo>
                    <a:lnTo>
                      <a:pt x="147838" y="456685"/>
                    </a:lnTo>
                    <a:lnTo>
                      <a:pt x="106601" y="434933"/>
                    </a:lnTo>
                    <a:lnTo>
                      <a:pt x="70744" y="406100"/>
                    </a:lnTo>
                    <a:lnTo>
                      <a:pt x="41210" y="371120"/>
                    </a:lnTo>
                    <a:lnTo>
                      <a:pt x="18945" y="330930"/>
                    </a:lnTo>
                    <a:lnTo>
                      <a:pt x="4893" y="286462"/>
                    </a:lnTo>
                    <a:lnTo>
                      <a:pt x="0" y="238652"/>
                    </a:lnTo>
                    <a:close/>
                  </a:path>
                </a:pathLst>
              </a:custGeom>
              <a:ln w="291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6" name="object 66"/>
            <p:cNvSpPr txBox="1"/>
            <p:nvPr/>
          </p:nvSpPr>
          <p:spPr>
            <a:xfrm>
              <a:off x="5117168" y="5016317"/>
              <a:ext cx="350520" cy="40386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30"/>
                </a:spcBef>
              </a:pPr>
              <a:r>
                <a:rPr sz="2450" spc="-25" dirty="0">
                  <a:latin typeface="Arial"/>
                  <a:cs typeface="Arial"/>
                </a:rPr>
                <a:t>s</a:t>
              </a:r>
              <a:r>
                <a:rPr sz="2475" spc="-37" baseline="-21885" dirty="0">
                  <a:latin typeface="Arial"/>
                  <a:cs typeface="Arial"/>
                </a:rPr>
                <a:t>6</a:t>
              </a:r>
              <a:endParaRPr sz="2475" baseline="-21885">
                <a:latin typeface="Arial"/>
                <a:cs typeface="Arial"/>
              </a:endParaRPr>
            </a:p>
          </p:txBody>
        </p:sp>
        <p:grpSp>
          <p:nvGrpSpPr>
            <p:cNvPr id="67" name="object 67"/>
            <p:cNvGrpSpPr/>
            <p:nvPr/>
          </p:nvGrpSpPr>
          <p:grpSpPr>
            <a:xfrm>
              <a:off x="4428324" y="4326932"/>
              <a:ext cx="509905" cy="1761489"/>
              <a:chOff x="4428324" y="4326932"/>
              <a:chExt cx="509905" cy="1761489"/>
            </a:xfrm>
          </p:grpSpPr>
          <p:pic>
            <p:nvPicPr>
              <p:cNvPr id="68" name="object 68"/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4583997" y="4504569"/>
                <a:ext cx="252917" cy="1583768"/>
              </a:xfrm>
              <a:prstGeom prst="rect">
                <a:avLst/>
              </a:prstGeom>
            </p:spPr>
          </p:pic>
          <p:sp>
            <p:nvSpPr>
              <p:cNvPr id="69" name="object 69"/>
              <p:cNvSpPr/>
              <p:nvPr/>
            </p:nvSpPr>
            <p:spPr>
              <a:xfrm>
                <a:off x="4678603" y="4557274"/>
                <a:ext cx="61594" cy="1428115"/>
              </a:xfrm>
              <a:custGeom>
                <a:avLst/>
                <a:gdLst/>
                <a:ahLst/>
                <a:cxnLst/>
                <a:rect l="l" t="t" r="r" b="b"/>
                <a:pathLst>
                  <a:path w="61595" h="1428114">
                    <a:moveTo>
                      <a:pt x="61017" y="1427694"/>
                    </a:moveTo>
                    <a:lnTo>
                      <a:pt x="61017" y="1427694"/>
                    </a:lnTo>
                    <a:lnTo>
                      <a:pt x="0" y="0"/>
                    </a:lnTo>
                  </a:path>
                </a:pathLst>
              </a:custGeom>
              <a:ln w="4655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0" name="object 70"/>
              <p:cNvSpPr/>
              <p:nvPr/>
            </p:nvSpPr>
            <p:spPr>
              <a:xfrm>
                <a:off x="4442929" y="4341537"/>
                <a:ext cx="48069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480695" h="476250">
                    <a:moveTo>
                      <a:pt x="239871" y="0"/>
                    </a:moveTo>
                    <a:lnTo>
                      <a:pt x="191473" y="4905"/>
                    </a:lnTo>
                    <a:lnTo>
                      <a:pt x="146421" y="18955"/>
                    </a:lnTo>
                    <a:lnTo>
                      <a:pt x="105672" y="41150"/>
                    </a:lnTo>
                    <a:lnTo>
                      <a:pt x="70184" y="70491"/>
                    </a:lnTo>
                    <a:lnTo>
                      <a:pt x="40915" y="105979"/>
                    </a:lnTo>
                    <a:lnTo>
                      <a:pt x="18823" y="146612"/>
                    </a:lnTo>
                    <a:lnTo>
                      <a:pt x="4865" y="191394"/>
                    </a:lnTo>
                    <a:lnTo>
                      <a:pt x="0" y="239323"/>
                    </a:lnTo>
                    <a:lnTo>
                      <a:pt x="4865" y="287133"/>
                    </a:lnTo>
                    <a:lnTo>
                      <a:pt x="18823" y="331600"/>
                    </a:lnTo>
                    <a:lnTo>
                      <a:pt x="40915" y="371791"/>
                    </a:lnTo>
                    <a:lnTo>
                      <a:pt x="70184" y="406770"/>
                    </a:lnTo>
                    <a:lnTo>
                      <a:pt x="105672" y="435603"/>
                    </a:lnTo>
                    <a:lnTo>
                      <a:pt x="146421" y="457356"/>
                    </a:lnTo>
                    <a:lnTo>
                      <a:pt x="191473" y="471092"/>
                    </a:lnTo>
                    <a:lnTo>
                      <a:pt x="239871" y="475879"/>
                    </a:lnTo>
                    <a:lnTo>
                      <a:pt x="288294" y="471092"/>
                    </a:lnTo>
                    <a:lnTo>
                      <a:pt x="333410" y="457356"/>
                    </a:lnTo>
                    <a:lnTo>
                      <a:pt x="374248" y="435603"/>
                    </a:lnTo>
                    <a:lnTo>
                      <a:pt x="409839" y="406770"/>
                    </a:lnTo>
                    <a:lnTo>
                      <a:pt x="439211" y="371791"/>
                    </a:lnTo>
                    <a:lnTo>
                      <a:pt x="461393" y="331600"/>
                    </a:lnTo>
                    <a:lnTo>
                      <a:pt x="475414" y="287133"/>
                    </a:lnTo>
                    <a:lnTo>
                      <a:pt x="480303" y="239323"/>
                    </a:lnTo>
                    <a:lnTo>
                      <a:pt x="475414" y="191394"/>
                    </a:lnTo>
                    <a:lnTo>
                      <a:pt x="461393" y="146612"/>
                    </a:lnTo>
                    <a:lnTo>
                      <a:pt x="439211" y="105979"/>
                    </a:lnTo>
                    <a:lnTo>
                      <a:pt x="409839" y="70491"/>
                    </a:lnTo>
                    <a:lnTo>
                      <a:pt x="374248" y="41150"/>
                    </a:lnTo>
                    <a:lnTo>
                      <a:pt x="333410" y="18955"/>
                    </a:lnTo>
                    <a:lnTo>
                      <a:pt x="288294" y="4905"/>
                    </a:lnTo>
                    <a:lnTo>
                      <a:pt x="23987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1" name="object 71"/>
              <p:cNvSpPr/>
              <p:nvPr/>
            </p:nvSpPr>
            <p:spPr>
              <a:xfrm>
                <a:off x="4442929" y="4341537"/>
                <a:ext cx="48069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480695" h="476250">
                    <a:moveTo>
                      <a:pt x="0" y="239323"/>
                    </a:moveTo>
                    <a:lnTo>
                      <a:pt x="4865" y="191394"/>
                    </a:lnTo>
                    <a:lnTo>
                      <a:pt x="18823" y="146612"/>
                    </a:lnTo>
                    <a:lnTo>
                      <a:pt x="40915" y="105979"/>
                    </a:lnTo>
                    <a:lnTo>
                      <a:pt x="70184" y="70491"/>
                    </a:lnTo>
                    <a:lnTo>
                      <a:pt x="105672" y="41150"/>
                    </a:lnTo>
                    <a:lnTo>
                      <a:pt x="146421" y="18955"/>
                    </a:lnTo>
                    <a:lnTo>
                      <a:pt x="191473" y="4905"/>
                    </a:lnTo>
                    <a:lnTo>
                      <a:pt x="239871" y="0"/>
                    </a:lnTo>
                    <a:lnTo>
                      <a:pt x="288294" y="4905"/>
                    </a:lnTo>
                    <a:lnTo>
                      <a:pt x="333410" y="18955"/>
                    </a:lnTo>
                    <a:lnTo>
                      <a:pt x="374248" y="41150"/>
                    </a:lnTo>
                    <a:lnTo>
                      <a:pt x="409839" y="70491"/>
                    </a:lnTo>
                    <a:lnTo>
                      <a:pt x="439211" y="105979"/>
                    </a:lnTo>
                    <a:lnTo>
                      <a:pt x="461393" y="146612"/>
                    </a:lnTo>
                    <a:lnTo>
                      <a:pt x="475414" y="191394"/>
                    </a:lnTo>
                    <a:lnTo>
                      <a:pt x="480303" y="239323"/>
                    </a:lnTo>
                    <a:lnTo>
                      <a:pt x="475414" y="287133"/>
                    </a:lnTo>
                    <a:lnTo>
                      <a:pt x="461393" y="331600"/>
                    </a:lnTo>
                    <a:lnTo>
                      <a:pt x="439211" y="371791"/>
                    </a:lnTo>
                    <a:lnTo>
                      <a:pt x="409839" y="406770"/>
                    </a:lnTo>
                    <a:lnTo>
                      <a:pt x="374248" y="435603"/>
                    </a:lnTo>
                    <a:lnTo>
                      <a:pt x="333410" y="457356"/>
                    </a:lnTo>
                    <a:lnTo>
                      <a:pt x="288294" y="471092"/>
                    </a:lnTo>
                    <a:lnTo>
                      <a:pt x="239871" y="475879"/>
                    </a:lnTo>
                    <a:lnTo>
                      <a:pt x="191473" y="471092"/>
                    </a:lnTo>
                    <a:lnTo>
                      <a:pt x="146421" y="457356"/>
                    </a:lnTo>
                    <a:lnTo>
                      <a:pt x="105672" y="435603"/>
                    </a:lnTo>
                    <a:lnTo>
                      <a:pt x="70184" y="406770"/>
                    </a:lnTo>
                    <a:lnTo>
                      <a:pt x="40915" y="371791"/>
                    </a:lnTo>
                    <a:lnTo>
                      <a:pt x="18823" y="331600"/>
                    </a:lnTo>
                    <a:lnTo>
                      <a:pt x="4865" y="287133"/>
                    </a:lnTo>
                    <a:lnTo>
                      <a:pt x="0" y="239323"/>
                    </a:lnTo>
                    <a:close/>
                  </a:path>
                </a:pathLst>
              </a:custGeom>
              <a:ln w="291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2" name="object 72"/>
            <p:cNvSpPr txBox="1"/>
            <p:nvPr/>
          </p:nvSpPr>
          <p:spPr>
            <a:xfrm>
              <a:off x="4537430" y="4352422"/>
              <a:ext cx="183515" cy="40386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2450" spc="15" dirty="0">
                  <a:latin typeface="Arial"/>
                  <a:cs typeface="Arial"/>
                </a:rPr>
                <a:t>s</a:t>
              </a:r>
              <a:endParaRPr sz="2450">
                <a:latin typeface="Arial"/>
                <a:cs typeface="Arial"/>
              </a:endParaRPr>
            </a:p>
          </p:txBody>
        </p:sp>
        <p:sp>
          <p:nvSpPr>
            <p:cNvPr id="73" name="object 73"/>
            <p:cNvSpPr txBox="1"/>
            <p:nvPr/>
          </p:nvSpPr>
          <p:spPr>
            <a:xfrm>
              <a:off x="4695852" y="4536246"/>
              <a:ext cx="142240" cy="2768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50" dirty="0">
                  <a:latin typeface="Arial"/>
                  <a:cs typeface="Arial"/>
                </a:rPr>
                <a:t>7</a:t>
              </a:r>
              <a:endParaRPr sz="1650">
                <a:latin typeface="Arial"/>
                <a:cs typeface="Arial"/>
              </a:endParaRPr>
            </a:p>
          </p:txBody>
        </p:sp>
        <p:grpSp>
          <p:nvGrpSpPr>
            <p:cNvPr id="74" name="object 74"/>
            <p:cNvGrpSpPr/>
            <p:nvPr/>
          </p:nvGrpSpPr>
          <p:grpSpPr>
            <a:xfrm>
              <a:off x="4485423" y="5733108"/>
              <a:ext cx="509270" cy="505459"/>
              <a:chOff x="4485423" y="5733108"/>
              <a:chExt cx="509270" cy="505459"/>
            </a:xfrm>
          </p:grpSpPr>
          <p:sp>
            <p:nvSpPr>
              <p:cNvPr id="75" name="object 75"/>
              <p:cNvSpPr/>
              <p:nvPr/>
            </p:nvSpPr>
            <p:spPr>
              <a:xfrm>
                <a:off x="4500028" y="5747713"/>
                <a:ext cx="480059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480060" h="476250">
                    <a:moveTo>
                      <a:pt x="239592" y="0"/>
                    </a:moveTo>
                    <a:lnTo>
                      <a:pt x="191205" y="4816"/>
                    </a:lnTo>
                    <a:lnTo>
                      <a:pt x="146185" y="18632"/>
                    </a:lnTo>
                    <a:lnTo>
                      <a:pt x="105480" y="40496"/>
                    </a:lnTo>
                    <a:lnTo>
                      <a:pt x="70044" y="69457"/>
                    </a:lnTo>
                    <a:lnTo>
                      <a:pt x="40826" y="104565"/>
                    </a:lnTo>
                    <a:lnTo>
                      <a:pt x="18779" y="144868"/>
                    </a:lnTo>
                    <a:lnTo>
                      <a:pt x="4853" y="189415"/>
                    </a:lnTo>
                    <a:lnTo>
                      <a:pt x="0" y="237255"/>
                    </a:lnTo>
                    <a:lnTo>
                      <a:pt x="4853" y="285154"/>
                    </a:lnTo>
                    <a:lnTo>
                      <a:pt x="18779" y="329857"/>
                    </a:lnTo>
                    <a:lnTo>
                      <a:pt x="40826" y="370382"/>
                    </a:lnTo>
                    <a:lnTo>
                      <a:pt x="70044" y="405745"/>
                    </a:lnTo>
                    <a:lnTo>
                      <a:pt x="105480" y="434962"/>
                    </a:lnTo>
                    <a:lnTo>
                      <a:pt x="146185" y="457049"/>
                    </a:lnTo>
                    <a:lnTo>
                      <a:pt x="191205" y="471022"/>
                    </a:lnTo>
                    <a:lnTo>
                      <a:pt x="239592" y="475899"/>
                    </a:lnTo>
                    <a:lnTo>
                      <a:pt x="288094" y="471022"/>
                    </a:lnTo>
                    <a:lnTo>
                      <a:pt x="333248" y="457049"/>
                    </a:lnTo>
                    <a:lnTo>
                      <a:pt x="374092" y="434962"/>
                    </a:lnTo>
                    <a:lnTo>
                      <a:pt x="409664" y="405745"/>
                    </a:lnTo>
                    <a:lnTo>
                      <a:pt x="439005" y="370382"/>
                    </a:lnTo>
                    <a:lnTo>
                      <a:pt x="461152" y="329857"/>
                    </a:lnTo>
                    <a:lnTo>
                      <a:pt x="475145" y="285154"/>
                    </a:lnTo>
                    <a:lnTo>
                      <a:pt x="480023" y="237255"/>
                    </a:lnTo>
                    <a:lnTo>
                      <a:pt x="475145" y="189415"/>
                    </a:lnTo>
                    <a:lnTo>
                      <a:pt x="461152" y="144868"/>
                    </a:lnTo>
                    <a:lnTo>
                      <a:pt x="439005" y="104565"/>
                    </a:lnTo>
                    <a:lnTo>
                      <a:pt x="409664" y="69457"/>
                    </a:lnTo>
                    <a:lnTo>
                      <a:pt x="374092" y="40496"/>
                    </a:lnTo>
                    <a:lnTo>
                      <a:pt x="333248" y="18632"/>
                    </a:lnTo>
                    <a:lnTo>
                      <a:pt x="288094" y="4816"/>
                    </a:lnTo>
                    <a:lnTo>
                      <a:pt x="23959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6" name="object 76"/>
              <p:cNvSpPr/>
              <p:nvPr/>
            </p:nvSpPr>
            <p:spPr>
              <a:xfrm>
                <a:off x="4500028" y="5747713"/>
                <a:ext cx="480059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480060" h="476250">
                    <a:moveTo>
                      <a:pt x="0" y="237255"/>
                    </a:moveTo>
                    <a:lnTo>
                      <a:pt x="4853" y="189415"/>
                    </a:lnTo>
                    <a:lnTo>
                      <a:pt x="18779" y="144868"/>
                    </a:lnTo>
                    <a:lnTo>
                      <a:pt x="40826" y="104565"/>
                    </a:lnTo>
                    <a:lnTo>
                      <a:pt x="70044" y="69457"/>
                    </a:lnTo>
                    <a:lnTo>
                      <a:pt x="105480" y="40496"/>
                    </a:lnTo>
                    <a:lnTo>
                      <a:pt x="146185" y="18632"/>
                    </a:lnTo>
                    <a:lnTo>
                      <a:pt x="191205" y="4816"/>
                    </a:lnTo>
                    <a:lnTo>
                      <a:pt x="239592" y="0"/>
                    </a:lnTo>
                    <a:lnTo>
                      <a:pt x="288094" y="4816"/>
                    </a:lnTo>
                    <a:lnTo>
                      <a:pt x="333248" y="18632"/>
                    </a:lnTo>
                    <a:lnTo>
                      <a:pt x="374092" y="40496"/>
                    </a:lnTo>
                    <a:lnTo>
                      <a:pt x="409664" y="69457"/>
                    </a:lnTo>
                    <a:lnTo>
                      <a:pt x="439005" y="104565"/>
                    </a:lnTo>
                    <a:lnTo>
                      <a:pt x="461152" y="144868"/>
                    </a:lnTo>
                    <a:lnTo>
                      <a:pt x="475145" y="189415"/>
                    </a:lnTo>
                    <a:lnTo>
                      <a:pt x="480023" y="237255"/>
                    </a:lnTo>
                    <a:lnTo>
                      <a:pt x="475145" y="285154"/>
                    </a:lnTo>
                    <a:lnTo>
                      <a:pt x="461152" y="329857"/>
                    </a:lnTo>
                    <a:lnTo>
                      <a:pt x="439005" y="370382"/>
                    </a:lnTo>
                    <a:lnTo>
                      <a:pt x="409664" y="405745"/>
                    </a:lnTo>
                    <a:lnTo>
                      <a:pt x="374092" y="434962"/>
                    </a:lnTo>
                    <a:lnTo>
                      <a:pt x="333248" y="457049"/>
                    </a:lnTo>
                    <a:lnTo>
                      <a:pt x="288094" y="471022"/>
                    </a:lnTo>
                    <a:lnTo>
                      <a:pt x="239592" y="475899"/>
                    </a:lnTo>
                    <a:lnTo>
                      <a:pt x="191205" y="471022"/>
                    </a:lnTo>
                    <a:lnTo>
                      <a:pt x="146185" y="457049"/>
                    </a:lnTo>
                    <a:lnTo>
                      <a:pt x="105480" y="434962"/>
                    </a:lnTo>
                    <a:lnTo>
                      <a:pt x="70044" y="405745"/>
                    </a:lnTo>
                    <a:lnTo>
                      <a:pt x="40826" y="370382"/>
                    </a:lnTo>
                    <a:lnTo>
                      <a:pt x="18779" y="329857"/>
                    </a:lnTo>
                    <a:lnTo>
                      <a:pt x="4853" y="285154"/>
                    </a:lnTo>
                    <a:lnTo>
                      <a:pt x="0" y="237255"/>
                    </a:lnTo>
                    <a:close/>
                  </a:path>
                </a:pathLst>
              </a:custGeom>
              <a:ln w="2915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7" name="object 77"/>
            <p:cNvSpPr txBox="1"/>
            <p:nvPr/>
          </p:nvSpPr>
          <p:spPr>
            <a:xfrm>
              <a:off x="4594249" y="5756531"/>
              <a:ext cx="183515" cy="40386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2450" spc="15" dirty="0">
                  <a:latin typeface="Arial"/>
                  <a:cs typeface="Arial"/>
                </a:rPr>
                <a:t>s</a:t>
              </a:r>
              <a:endParaRPr sz="2450">
                <a:latin typeface="Arial"/>
                <a:cs typeface="Arial"/>
              </a:endParaRPr>
            </a:p>
          </p:txBody>
        </p:sp>
        <p:sp>
          <p:nvSpPr>
            <p:cNvPr id="78" name="object 78"/>
            <p:cNvSpPr txBox="1"/>
            <p:nvPr/>
          </p:nvSpPr>
          <p:spPr>
            <a:xfrm>
              <a:off x="4752671" y="5942439"/>
              <a:ext cx="142240" cy="2768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50" dirty="0">
                  <a:latin typeface="Arial"/>
                  <a:cs typeface="Arial"/>
                </a:rPr>
                <a:t>5</a:t>
              </a:r>
              <a:endParaRPr sz="1650">
                <a:latin typeface="Arial"/>
                <a:cs typeface="Arial"/>
              </a:endParaRPr>
            </a:p>
          </p:txBody>
        </p:sp>
        <p:grpSp>
          <p:nvGrpSpPr>
            <p:cNvPr id="79" name="object 79"/>
            <p:cNvGrpSpPr/>
            <p:nvPr/>
          </p:nvGrpSpPr>
          <p:grpSpPr>
            <a:xfrm>
              <a:off x="1696381" y="4346399"/>
              <a:ext cx="3898900" cy="1885950"/>
              <a:chOff x="1696381" y="4346399"/>
              <a:chExt cx="3898900" cy="1885950"/>
            </a:xfrm>
          </p:grpSpPr>
          <p:pic>
            <p:nvPicPr>
              <p:cNvPr id="80" name="object 80"/>
              <p:cNvPicPr/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696381" y="4424087"/>
                <a:ext cx="835885" cy="839419"/>
              </a:xfrm>
              <a:prstGeom prst="rect">
                <a:avLst/>
              </a:prstGeom>
            </p:spPr>
          </p:pic>
          <p:sp>
            <p:nvSpPr>
              <p:cNvPr id="81" name="object 81"/>
              <p:cNvSpPr/>
              <p:nvPr/>
            </p:nvSpPr>
            <p:spPr>
              <a:xfrm>
                <a:off x="1990973" y="4699487"/>
                <a:ext cx="443230" cy="446405"/>
              </a:xfrm>
              <a:custGeom>
                <a:avLst/>
                <a:gdLst/>
                <a:ahLst/>
                <a:cxnLst/>
                <a:rect l="l" t="t" r="r" b="b"/>
                <a:pathLst>
                  <a:path w="443230" h="446404">
                    <a:moveTo>
                      <a:pt x="442629" y="446061"/>
                    </a:moveTo>
                    <a:lnTo>
                      <a:pt x="442629" y="446061"/>
                    </a:lnTo>
                    <a:lnTo>
                      <a:pt x="0" y="0"/>
                    </a:lnTo>
                  </a:path>
                </a:pathLst>
              </a:custGeom>
              <a:ln w="46515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82" name="object 82"/>
              <p:cNvPicPr/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959709" y="4665506"/>
                <a:ext cx="214735" cy="216637"/>
              </a:xfrm>
              <a:prstGeom prst="rect">
                <a:avLst/>
              </a:prstGeom>
            </p:spPr>
          </p:pic>
          <p:pic>
            <p:nvPicPr>
              <p:cNvPr id="83" name="object 83"/>
              <p:cNvPicPr/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868686" y="5439002"/>
                <a:ext cx="836584" cy="792918"/>
              </a:xfrm>
              <a:prstGeom prst="rect">
                <a:avLst/>
              </a:prstGeom>
            </p:spPr>
          </p:pic>
          <p:sp>
            <p:nvSpPr>
              <p:cNvPr id="84" name="object 84"/>
              <p:cNvSpPr/>
              <p:nvPr/>
            </p:nvSpPr>
            <p:spPr>
              <a:xfrm>
                <a:off x="2172347" y="5502829"/>
                <a:ext cx="441959" cy="397510"/>
              </a:xfrm>
              <a:custGeom>
                <a:avLst/>
                <a:gdLst/>
                <a:ahLst/>
                <a:cxnLst/>
                <a:rect l="l" t="t" r="r" b="b"/>
                <a:pathLst>
                  <a:path w="441960" h="397510">
                    <a:moveTo>
                      <a:pt x="441901" y="0"/>
                    </a:moveTo>
                    <a:lnTo>
                      <a:pt x="441901" y="0"/>
                    </a:lnTo>
                    <a:lnTo>
                      <a:pt x="0" y="397493"/>
                    </a:lnTo>
                  </a:path>
                </a:pathLst>
              </a:custGeom>
              <a:ln w="46511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85" name="object 85"/>
              <p:cNvPicPr/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2136212" y="5719424"/>
                <a:ext cx="219551" cy="212141"/>
              </a:xfrm>
              <a:prstGeom prst="rect">
                <a:avLst/>
              </a:prstGeom>
            </p:spPr>
          </p:pic>
          <p:pic>
            <p:nvPicPr>
              <p:cNvPr id="86" name="object 86"/>
              <p:cNvPicPr/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2799764" y="4346399"/>
                <a:ext cx="726781" cy="743678"/>
              </a:xfrm>
              <a:prstGeom prst="rect">
                <a:avLst/>
              </a:prstGeom>
            </p:spPr>
          </p:pic>
          <p:sp>
            <p:nvSpPr>
              <p:cNvPr id="87" name="object 87"/>
              <p:cNvSpPr/>
              <p:nvPr/>
            </p:nvSpPr>
            <p:spPr>
              <a:xfrm>
                <a:off x="2901199" y="4614869"/>
                <a:ext cx="327025" cy="357505"/>
              </a:xfrm>
              <a:custGeom>
                <a:avLst/>
                <a:gdLst/>
                <a:ahLst/>
                <a:cxnLst/>
                <a:rect l="l" t="t" r="r" b="b"/>
                <a:pathLst>
                  <a:path w="327025" h="357504">
                    <a:moveTo>
                      <a:pt x="0" y="357251"/>
                    </a:moveTo>
                    <a:lnTo>
                      <a:pt x="0" y="357251"/>
                    </a:lnTo>
                    <a:lnTo>
                      <a:pt x="326584" y="0"/>
                    </a:lnTo>
                  </a:path>
                </a:pathLst>
              </a:custGeom>
              <a:ln w="46518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88" name="object 88"/>
              <p:cNvPicPr/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3047273" y="4580859"/>
                <a:ext cx="211774" cy="218733"/>
              </a:xfrm>
              <a:prstGeom prst="rect">
                <a:avLst/>
              </a:prstGeom>
            </p:spPr>
          </p:pic>
          <p:pic>
            <p:nvPicPr>
              <p:cNvPr id="89" name="object 89"/>
              <p:cNvPicPr/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2942904" y="5248918"/>
                <a:ext cx="693445" cy="680550"/>
              </a:xfrm>
              <a:prstGeom prst="rect">
                <a:avLst/>
              </a:prstGeom>
            </p:spPr>
          </p:pic>
          <p:sp>
            <p:nvSpPr>
              <p:cNvPr id="90" name="object 90"/>
              <p:cNvSpPr/>
              <p:nvPr/>
            </p:nvSpPr>
            <p:spPr>
              <a:xfrm>
                <a:off x="3033926" y="5325237"/>
                <a:ext cx="303530" cy="276860"/>
              </a:xfrm>
              <a:custGeom>
                <a:avLst/>
                <a:gdLst/>
                <a:ahLst/>
                <a:cxnLst/>
                <a:rect l="l" t="t" r="r" b="b"/>
                <a:pathLst>
                  <a:path w="303529" h="276860">
                    <a:moveTo>
                      <a:pt x="0" y="0"/>
                    </a:moveTo>
                    <a:lnTo>
                      <a:pt x="0" y="0"/>
                    </a:lnTo>
                    <a:lnTo>
                      <a:pt x="302932" y="276797"/>
                    </a:lnTo>
                  </a:path>
                </a:pathLst>
              </a:custGeom>
              <a:ln w="46512">
                <a:solidFill>
                  <a:srgbClr val="0000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91" name="object 91"/>
              <p:cNvPicPr/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3152930" y="5421112"/>
                <a:ext cx="220063" cy="212835"/>
              </a:xfrm>
              <a:prstGeom prst="rect">
                <a:avLst/>
              </a:prstGeom>
            </p:spPr>
          </p:pic>
          <p:pic>
            <p:nvPicPr>
              <p:cNvPr id="92" name="object 92"/>
              <p:cNvPicPr/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3699578" y="5612430"/>
                <a:ext cx="1059607" cy="539035"/>
              </a:xfrm>
              <a:prstGeom prst="rect">
                <a:avLst/>
              </a:prstGeom>
            </p:spPr>
          </p:pic>
          <p:sp>
            <p:nvSpPr>
              <p:cNvPr id="93" name="object 93"/>
              <p:cNvSpPr/>
              <p:nvPr/>
            </p:nvSpPr>
            <p:spPr>
              <a:xfrm>
                <a:off x="3777389" y="5762971"/>
                <a:ext cx="668020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668020" h="86995">
                    <a:moveTo>
                      <a:pt x="0" y="0"/>
                    </a:moveTo>
                    <a:lnTo>
                      <a:pt x="0" y="0"/>
                    </a:lnTo>
                    <a:lnTo>
                      <a:pt x="667778" y="86714"/>
                    </a:lnTo>
                  </a:path>
                </a:pathLst>
              </a:custGeom>
              <a:ln w="46479">
                <a:solidFill>
                  <a:srgbClr val="0000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94" name="object 94"/>
              <p:cNvPicPr/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4270613" y="5724040"/>
                <a:ext cx="221018" cy="213619"/>
              </a:xfrm>
              <a:prstGeom prst="rect">
                <a:avLst/>
              </a:prstGeom>
            </p:spPr>
          </p:pic>
          <p:pic>
            <p:nvPicPr>
              <p:cNvPr id="95" name="object 95"/>
              <p:cNvPicPr/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4916796" y="5295419"/>
                <a:ext cx="678163" cy="714531"/>
              </a:xfrm>
              <a:prstGeom prst="rect">
                <a:avLst/>
              </a:prstGeom>
            </p:spPr>
          </p:pic>
          <p:sp>
            <p:nvSpPr>
              <p:cNvPr id="96" name="object 96"/>
              <p:cNvSpPr/>
              <p:nvPr/>
            </p:nvSpPr>
            <p:spPr>
              <a:xfrm>
                <a:off x="5017558" y="5574285"/>
                <a:ext cx="281305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281304" h="304800">
                    <a:moveTo>
                      <a:pt x="0" y="304547"/>
                    </a:moveTo>
                    <a:lnTo>
                      <a:pt x="0" y="304547"/>
                    </a:lnTo>
                    <a:lnTo>
                      <a:pt x="280736" y="0"/>
                    </a:lnTo>
                  </a:path>
                </a:pathLst>
              </a:custGeom>
              <a:ln w="46518">
                <a:solidFill>
                  <a:srgbClr val="0000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97" name="object 97"/>
              <p:cNvPicPr/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5117893" y="5540974"/>
                <a:ext cx="211751" cy="218639"/>
              </a:xfrm>
              <a:prstGeom prst="rect">
                <a:avLst/>
              </a:prstGeom>
            </p:spPr>
          </p:pic>
          <p:pic>
            <p:nvPicPr>
              <p:cNvPr id="98" name="object 98"/>
              <p:cNvPicPr/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3589774" y="4551042"/>
                <a:ext cx="1074217" cy="1395780"/>
              </a:xfrm>
              <a:prstGeom prst="rect">
                <a:avLst/>
              </a:prstGeom>
            </p:spPr>
          </p:pic>
          <p:sp>
            <p:nvSpPr>
              <p:cNvPr id="99" name="object 99"/>
              <p:cNvSpPr/>
              <p:nvPr/>
            </p:nvSpPr>
            <p:spPr>
              <a:xfrm>
                <a:off x="3693308" y="4612773"/>
                <a:ext cx="876300" cy="1205230"/>
              </a:xfrm>
              <a:custGeom>
                <a:avLst/>
                <a:gdLst/>
                <a:ahLst/>
                <a:cxnLst/>
                <a:rect l="l" t="t" r="r" b="b"/>
                <a:pathLst>
                  <a:path w="876300" h="1205229">
                    <a:moveTo>
                      <a:pt x="876134" y="1204998"/>
                    </a:moveTo>
                    <a:lnTo>
                      <a:pt x="876134" y="1204998"/>
                    </a:lnTo>
                    <a:lnTo>
                      <a:pt x="0" y="0"/>
                    </a:lnTo>
                  </a:path>
                </a:pathLst>
              </a:custGeom>
              <a:ln w="46526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00" name="object 100"/>
            <p:cNvGrpSpPr/>
            <p:nvPr/>
          </p:nvGrpSpPr>
          <p:grpSpPr>
            <a:xfrm>
              <a:off x="6447045" y="4773074"/>
              <a:ext cx="553085" cy="285750"/>
              <a:chOff x="6447045" y="4773074"/>
              <a:chExt cx="553085" cy="285750"/>
            </a:xfrm>
          </p:grpSpPr>
          <p:pic>
            <p:nvPicPr>
              <p:cNvPr id="101" name="object 101"/>
              <p:cNvPicPr/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6447045" y="4773074"/>
                <a:ext cx="552461" cy="285726"/>
              </a:xfrm>
              <a:prstGeom prst="rect">
                <a:avLst/>
              </a:prstGeom>
            </p:spPr>
          </p:pic>
          <p:sp>
            <p:nvSpPr>
              <p:cNvPr id="102" name="object 102"/>
              <p:cNvSpPr/>
              <p:nvPr/>
            </p:nvSpPr>
            <p:spPr>
              <a:xfrm>
                <a:off x="6479462" y="4887503"/>
                <a:ext cx="4470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7040">
                    <a:moveTo>
                      <a:pt x="0" y="0"/>
                    </a:moveTo>
                    <a:lnTo>
                      <a:pt x="0" y="0"/>
                    </a:lnTo>
                    <a:lnTo>
                      <a:pt x="446995" y="0"/>
                    </a:lnTo>
                  </a:path>
                </a:pathLst>
              </a:custGeom>
              <a:ln w="46478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03" name="object 103"/>
              <p:cNvPicPr/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6761340" y="4779477"/>
                <a:ext cx="211580" cy="214184"/>
              </a:xfrm>
              <a:prstGeom prst="rect">
                <a:avLst/>
              </a:prstGeom>
            </p:spPr>
          </p:pic>
        </p:grpSp>
        <p:grpSp>
          <p:nvGrpSpPr>
            <p:cNvPr id="104" name="object 104"/>
            <p:cNvGrpSpPr/>
            <p:nvPr/>
          </p:nvGrpSpPr>
          <p:grpSpPr>
            <a:xfrm>
              <a:off x="6447045" y="5359095"/>
              <a:ext cx="553085" cy="285750"/>
              <a:chOff x="6447045" y="5359095"/>
              <a:chExt cx="553085" cy="285750"/>
            </a:xfrm>
          </p:grpSpPr>
          <p:pic>
            <p:nvPicPr>
              <p:cNvPr id="105" name="object 105"/>
              <p:cNvPicPr/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6447045" y="5359095"/>
                <a:ext cx="552461" cy="285371"/>
              </a:xfrm>
              <a:prstGeom prst="rect">
                <a:avLst/>
              </a:prstGeom>
            </p:spPr>
          </p:pic>
          <p:sp>
            <p:nvSpPr>
              <p:cNvPr id="106" name="object 106"/>
              <p:cNvSpPr/>
              <p:nvPr/>
            </p:nvSpPr>
            <p:spPr>
              <a:xfrm>
                <a:off x="6479462" y="5473011"/>
                <a:ext cx="4470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7040">
                    <a:moveTo>
                      <a:pt x="0" y="0"/>
                    </a:moveTo>
                    <a:lnTo>
                      <a:pt x="0" y="0"/>
                    </a:lnTo>
                    <a:lnTo>
                      <a:pt x="446995" y="0"/>
                    </a:lnTo>
                  </a:path>
                </a:pathLst>
              </a:custGeom>
              <a:ln w="46478">
                <a:solidFill>
                  <a:srgbClr val="0000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07" name="object 107"/>
              <p:cNvPicPr/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6761340" y="5366836"/>
                <a:ext cx="211580" cy="213878"/>
              </a:xfrm>
              <a:prstGeom prst="rect">
                <a:avLst/>
              </a:prstGeom>
            </p:spPr>
          </p:pic>
        </p:grpSp>
        <p:sp>
          <p:nvSpPr>
            <p:cNvPr id="108" name="object 108"/>
            <p:cNvSpPr txBox="1"/>
            <p:nvPr/>
          </p:nvSpPr>
          <p:spPr>
            <a:xfrm>
              <a:off x="6985132" y="4394865"/>
              <a:ext cx="782320" cy="130619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>
                <a:lnSpc>
                  <a:spcPct val="142400"/>
                </a:lnSpc>
                <a:spcBef>
                  <a:spcPts val="95"/>
                </a:spcBef>
              </a:pPr>
              <a:r>
                <a:rPr sz="2950" spc="-25" dirty="0">
                  <a:latin typeface="Arial"/>
                  <a:cs typeface="Arial"/>
                </a:rPr>
                <a:t>BFS DFS</a:t>
              </a:r>
              <a:endParaRPr sz="2950">
                <a:latin typeface="Arial"/>
                <a:cs typeface="Arial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2AC628FB-F222-5C71-6544-FC17B98C3F3C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Node2vec: Biased Walks</a:t>
            </a:r>
            <a:endParaRPr lang="en-HK" sz="4000"/>
          </a:p>
        </p:txBody>
      </p:sp>
      <p:sp>
        <p:nvSpPr>
          <p:cNvPr id="114" name="object 7">
            <a:extLst>
              <a:ext uri="{FF2B5EF4-FFF2-40B4-BE49-F238E27FC236}">
                <a16:creationId xmlns:a16="http://schemas.microsoft.com/office/drawing/2014/main" id="{E2160769-3CDB-F51B-47E0-6BE5D3D1A0F4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31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8">
            <a:extLst>
              <a:ext uri="{FF2B5EF4-FFF2-40B4-BE49-F238E27FC236}">
                <a16:creationId xmlns:a16="http://schemas.microsoft.com/office/drawing/2014/main" id="{25414EAB-FA3C-30EB-68E8-26753C8FAAA4}"/>
              </a:ext>
            </a:extLst>
          </p:cNvPr>
          <p:cNvSpPr txBox="1"/>
          <p:nvPr/>
        </p:nvSpPr>
        <p:spPr>
          <a:xfrm>
            <a:off x="1663834" y="4930142"/>
            <a:ext cx="2926080" cy="1465580"/>
          </a:xfrm>
          <a:prstGeom prst="rect">
            <a:avLst/>
          </a:prstGeom>
        </p:spPr>
        <p:txBody>
          <a:bodyPr vert="horz" wrap="square" lIns="0" tIns="2444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25"/>
              </a:spcBef>
              <a:tabLst>
                <a:tab pos="561975" algn="l"/>
              </a:tabLst>
            </a:pPr>
            <a:r>
              <a:rPr sz="3200" spc="-50" dirty="0">
                <a:latin typeface="Cambria Math"/>
                <a:cs typeface="Cambria Math"/>
              </a:rPr>
              <a:t>𝑢</a:t>
            </a:r>
            <a:r>
              <a:rPr sz="3200" dirty="0">
                <a:latin typeface="Cambria Math"/>
                <a:cs typeface="Cambria Math"/>
              </a:rPr>
              <a:t>	=</a:t>
            </a:r>
            <a:r>
              <a:rPr sz="3200" spc="21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{</a:t>
            </a:r>
            <a:r>
              <a:rPr sz="3200" spc="1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𝑠</a:t>
            </a:r>
            <a:r>
              <a:rPr sz="3450" baseline="-16908" dirty="0">
                <a:latin typeface="Cambria Math"/>
                <a:cs typeface="Cambria Math"/>
              </a:rPr>
              <a:t>1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229" dirty="0">
                <a:latin typeface="Cambria Math"/>
                <a:cs typeface="Cambria Math"/>
              </a:rPr>
              <a:t> </a:t>
            </a:r>
            <a:r>
              <a:rPr sz="3200" spc="50" dirty="0">
                <a:latin typeface="Cambria Math"/>
                <a:cs typeface="Cambria Math"/>
              </a:rPr>
              <a:t>𝑠</a:t>
            </a:r>
            <a:r>
              <a:rPr sz="3450" spc="75" baseline="-16908" dirty="0">
                <a:latin typeface="Cambria Math"/>
                <a:cs typeface="Cambria Math"/>
              </a:rPr>
              <a:t>2</a:t>
            </a:r>
            <a:r>
              <a:rPr sz="3200" spc="50" dirty="0">
                <a:latin typeface="Cambria Math"/>
                <a:cs typeface="Cambria Math"/>
              </a:rPr>
              <a:t>,</a:t>
            </a:r>
            <a:r>
              <a:rPr sz="3200" spc="-229" dirty="0">
                <a:latin typeface="Cambria Math"/>
                <a:cs typeface="Cambria Math"/>
              </a:rPr>
              <a:t> </a:t>
            </a:r>
            <a:r>
              <a:rPr sz="3200" spc="-25" dirty="0">
                <a:latin typeface="Cambria Math"/>
                <a:cs typeface="Cambria Math"/>
              </a:rPr>
              <a:t>𝑠</a:t>
            </a:r>
            <a:r>
              <a:rPr sz="3450" spc="-37" baseline="-16908" dirty="0">
                <a:latin typeface="Cambria Math"/>
                <a:cs typeface="Cambria Math"/>
              </a:rPr>
              <a:t>3</a:t>
            </a:r>
            <a:r>
              <a:rPr sz="3200" spc="-25" dirty="0">
                <a:latin typeface="Cambria Math"/>
                <a:cs typeface="Cambria Math"/>
              </a:rPr>
              <a:t>}</a:t>
            </a:r>
            <a:endParaRPr sz="3200">
              <a:latin typeface="Cambria Math"/>
              <a:cs typeface="Cambria Math"/>
            </a:endParaRPr>
          </a:p>
          <a:p>
            <a:pPr marL="122555">
              <a:lnSpc>
                <a:spcPct val="100000"/>
              </a:lnSpc>
              <a:spcBef>
                <a:spcPts val="1830"/>
              </a:spcBef>
              <a:tabLst>
                <a:tab pos="646430" algn="l"/>
              </a:tabLst>
            </a:pPr>
            <a:r>
              <a:rPr sz="3200" spc="-50" dirty="0">
                <a:latin typeface="Cambria Math"/>
                <a:cs typeface="Cambria Math"/>
              </a:rPr>
              <a:t>𝑢</a:t>
            </a:r>
            <a:r>
              <a:rPr sz="3200" dirty="0">
                <a:latin typeface="Cambria Math"/>
                <a:cs typeface="Cambria Math"/>
              </a:rPr>
              <a:t>	=</a:t>
            </a:r>
            <a:r>
              <a:rPr sz="3200" spc="26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{</a:t>
            </a:r>
            <a:r>
              <a:rPr sz="3200" spc="5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𝑠</a:t>
            </a:r>
            <a:r>
              <a:rPr sz="3450" baseline="-16908" dirty="0">
                <a:latin typeface="Cambria Math"/>
                <a:cs typeface="Cambria Math"/>
              </a:rPr>
              <a:t>4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204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𝑠</a:t>
            </a:r>
            <a:r>
              <a:rPr sz="3450" baseline="-16908" dirty="0">
                <a:latin typeface="Cambria Math"/>
                <a:cs typeface="Cambria Math"/>
              </a:rPr>
              <a:t>5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120" dirty="0">
                <a:latin typeface="Cambria Math"/>
                <a:cs typeface="Cambria Math"/>
              </a:rPr>
              <a:t> </a:t>
            </a:r>
            <a:r>
              <a:rPr sz="3200" spc="-25" dirty="0">
                <a:latin typeface="Cambria Math"/>
                <a:cs typeface="Cambria Math"/>
              </a:rPr>
              <a:t>𝑠</a:t>
            </a:r>
            <a:r>
              <a:rPr sz="3450" spc="-37" baseline="-16908" dirty="0">
                <a:latin typeface="Cambria Math"/>
                <a:cs typeface="Cambria Math"/>
              </a:rPr>
              <a:t>6</a:t>
            </a:r>
            <a:r>
              <a:rPr sz="3200" spc="-25" dirty="0">
                <a:latin typeface="Cambria Math"/>
                <a:cs typeface="Cambria Math"/>
              </a:rPr>
              <a:t>}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D7EC7-A358-F3AC-D85A-EC5CA8B5D822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Node2vec: Biased Walks</a:t>
            </a:r>
            <a:endParaRPr lang="en-HK" sz="400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DE9139F-6D36-76F6-94D5-7BDBD97866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5006" y="1369045"/>
            <a:ext cx="7848917" cy="96141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6200">
              <a:lnSpc>
                <a:spcPts val="3835"/>
              </a:lnSpc>
              <a:spcBef>
                <a:spcPts val="130"/>
              </a:spcBef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Two</a:t>
            </a:r>
            <a:r>
              <a:rPr sz="28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classic</a:t>
            </a:r>
            <a:r>
              <a:rPr sz="2800" spc="-1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strategies</a:t>
            </a:r>
            <a:r>
              <a:rPr sz="2800" spc="-1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define</a:t>
            </a:r>
            <a:r>
              <a:rPr sz="2800" spc="-1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1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C00000"/>
                </a:solidFill>
                <a:latin typeface="Calibri"/>
                <a:cs typeface="Calibri"/>
              </a:rPr>
              <a:t>neighborhood</a:t>
            </a:r>
            <a:r>
              <a:rPr lang="en-US" sz="2800" spc="-1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br>
              <a:rPr lang="en-US" sz="2800" spc="-10">
                <a:solidFill>
                  <a:srgbClr val="C00000"/>
                </a:solidFill>
                <a:latin typeface="Calibri"/>
                <a:cs typeface="Calibri"/>
              </a:rPr>
            </a:br>
            <a:r>
              <a:rPr sz="2800" spc="-25">
                <a:latin typeface="Cambria Math"/>
                <a:cs typeface="Cambria Math"/>
              </a:rPr>
              <a:t>𝑵</a:t>
            </a:r>
            <a:r>
              <a:rPr sz="2800" spc="-37" baseline="-16908">
                <a:latin typeface="Cambria Math"/>
                <a:cs typeface="Cambria Math"/>
              </a:rPr>
              <a:t>𝑹</a:t>
            </a:r>
            <a:r>
              <a:rPr lang="en-HK" sz="2800" spc="-50">
                <a:latin typeface="Cambria Math"/>
                <a:cs typeface="Cambria Math"/>
              </a:rPr>
              <a:t>(𝒖</a:t>
            </a:r>
            <a:r>
              <a:rPr lang="en-US" sz="2800" spc="-50">
                <a:latin typeface="Cambria Math"/>
                <a:cs typeface="Cambria Math"/>
              </a:rPr>
              <a:t>)</a:t>
            </a:r>
            <a:r>
              <a:rPr lang="en-US" sz="2800" spc="-50" dirty="0">
                <a:latin typeface="Cambria Math"/>
                <a:cs typeface="Cambria Math"/>
              </a:rPr>
              <a:t> </a:t>
            </a:r>
            <a:r>
              <a:rPr sz="280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spc="-5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given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node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𝒖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098BD88D-68E7-3FEB-D8F5-0E32EFA2216E}"/>
              </a:ext>
            </a:extLst>
          </p:cNvPr>
          <p:cNvSpPr txBox="1"/>
          <p:nvPr/>
        </p:nvSpPr>
        <p:spPr>
          <a:xfrm>
            <a:off x="652850" y="4743460"/>
            <a:ext cx="6290171" cy="952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spcBef>
                <a:spcPts val="125"/>
              </a:spcBef>
              <a:tabLst>
                <a:tab pos="3673475" algn="l"/>
              </a:tabLst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Walk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length</a:t>
            </a:r>
            <a:r>
              <a:rPr sz="2800" spc="-1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5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2800" spc="-25">
                <a:solidFill>
                  <a:srgbClr val="C00000"/>
                </a:solidFill>
                <a:latin typeface="Cambria Math"/>
                <a:cs typeface="Cambria Math"/>
              </a:rPr>
              <a:t>𝑁</a:t>
            </a:r>
            <a:r>
              <a:rPr sz="3200" spc="-37" baseline="-15700">
                <a:solidFill>
                  <a:srgbClr val="C00000"/>
                </a:solidFill>
                <a:latin typeface="Cambria Math"/>
                <a:cs typeface="Cambria Math"/>
              </a:rPr>
              <a:t>𝑅</a:t>
            </a:r>
            <a:r>
              <a:rPr lang="en-US" sz="2800" spc="-50">
                <a:solidFill>
                  <a:srgbClr val="C00000"/>
                </a:solidFill>
                <a:latin typeface="Cambria Math"/>
                <a:cs typeface="Cambria Math"/>
              </a:rPr>
              <a:t>(</a:t>
            </a:r>
            <a:r>
              <a:rPr lang="en-HK" sz="2800" spc="-50">
                <a:solidFill>
                  <a:srgbClr val="C00000"/>
                </a:solidFill>
                <a:latin typeface="Cambria Math"/>
                <a:cs typeface="Cambria Math"/>
              </a:rPr>
              <a:t>𝑢</a:t>
            </a:r>
            <a:r>
              <a:rPr lang="en-US" sz="2800" spc="-50">
                <a:solidFill>
                  <a:srgbClr val="C00000"/>
                </a:solidFill>
                <a:latin typeface="Cambria Math"/>
                <a:cs typeface="Cambria Math"/>
              </a:rPr>
              <a:t>) </a:t>
            </a:r>
            <a:r>
              <a:rPr lang="en-HK" sz="280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lang="en-HK" sz="2800" spc="-8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HK" sz="2800">
                <a:solidFill>
                  <a:srgbClr val="C00000"/>
                </a:solidFill>
                <a:latin typeface="Calibri"/>
                <a:cs typeface="Calibri"/>
              </a:rPr>
              <a:t>size</a:t>
            </a:r>
            <a:r>
              <a:rPr lang="en-HK" sz="2800" spc="-10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HK" sz="2800" spc="-25">
                <a:solidFill>
                  <a:srgbClr val="C00000"/>
                </a:solidFill>
                <a:latin typeface="Calibri"/>
                <a:cs typeface="Calibri"/>
              </a:rPr>
              <a:t>3):</a:t>
            </a:r>
            <a:endParaRPr lang="en-HK" sz="2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3673475" algn="l"/>
              </a:tabLst>
            </a:pPr>
            <a:endParaRPr sz="3200">
              <a:latin typeface="Cambria Math"/>
              <a:cs typeface="Cambria Math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97FB68A-524C-F5D7-52B3-D9923A8A95A9}"/>
              </a:ext>
            </a:extLst>
          </p:cNvPr>
          <p:cNvSpPr/>
          <p:nvPr/>
        </p:nvSpPr>
        <p:spPr>
          <a:xfrm>
            <a:off x="1564520" y="5264851"/>
            <a:ext cx="517525" cy="379730"/>
          </a:xfrm>
          <a:custGeom>
            <a:avLst/>
            <a:gdLst/>
            <a:ahLst/>
            <a:cxnLst/>
            <a:rect l="l" t="t" r="r" b="b"/>
            <a:pathLst>
              <a:path w="517525" h="379729">
                <a:moveTo>
                  <a:pt x="396112" y="0"/>
                </a:moveTo>
                <a:lnTo>
                  <a:pt x="390652" y="15367"/>
                </a:lnTo>
                <a:lnTo>
                  <a:pt x="412632" y="24913"/>
                </a:lnTo>
                <a:lnTo>
                  <a:pt x="431530" y="38115"/>
                </a:lnTo>
                <a:lnTo>
                  <a:pt x="460121" y="75438"/>
                </a:lnTo>
                <a:lnTo>
                  <a:pt x="476869" y="125887"/>
                </a:lnTo>
                <a:lnTo>
                  <a:pt x="482472" y="187756"/>
                </a:lnTo>
                <a:lnTo>
                  <a:pt x="481068" y="221215"/>
                </a:lnTo>
                <a:lnTo>
                  <a:pt x="469828" y="278912"/>
                </a:lnTo>
                <a:lnTo>
                  <a:pt x="447276" y="323971"/>
                </a:lnTo>
                <a:lnTo>
                  <a:pt x="412934" y="354366"/>
                </a:lnTo>
                <a:lnTo>
                  <a:pt x="391286" y="363943"/>
                </a:lnTo>
                <a:lnTo>
                  <a:pt x="396112" y="379336"/>
                </a:lnTo>
                <a:lnTo>
                  <a:pt x="447865" y="355066"/>
                </a:lnTo>
                <a:lnTo>
                  <a:pt x="485902" y="313042"/>
                </a:lnTo>
                <a:lnTo>
                  <a:pt x="509333" y="256768"/>
                </a:lnTo>
                <a:lnTo>
                  <a:pt x="517143" y="189750"/>
                </a:lnTo>
                <a:lnTo>
                  <a:pt x="515189" y="154978"/>
                </a:lnTo>
                <a:lnTo>
                  <a:pt x="499516" y="93335"/>
                </a:lnTo>
                <a:lnTo>
                  <a:pt x="468461" y="43130"/>
                </a:lnTo>
                <a:lnTo>
                  <a:pt x="423642" y="9931"/>
                </a:lnTo>
                <a:lnTo>
                  <a:pt x="396112" y="0"/>
                </a:lnTo>
                <a:close/>
              </a:path>
              <a:path w="517525" h="379729">
                <a:moveTo>
                  <a:pt x="121030" y="0"/>
                </a:moveTo>
                <a:lnTo>
                  <a:pt x="69389" y="24304"/>
                </a:lnTo>
                <a:lnTo>
                  <a:pt x="31368" y="66421"/>
                </a:lnTo>
                <a:lnTo>
                  <a:pt x="7826" y="122847"/>
                </a:lnTo>
                <a:lnTo>
                  <a:pt x="0" y="189750"/>
                </a:lnTo>
                <a:lnTo>
                  <a:pt x="1952" y="224602"/>
                </a:lnTo>
                <a:lnTo>
                  <a:pt x="17573" y="286248"/>
                </a:lnTo>
                <a:lnTo>
                  <a:pt x="48557" y="336273"/>
                </a:lnTo>
                <a:lnTo>
                  <a:pt x="93428" y="369420"/>
                </a:lnTo>
                <a:lnTo>
                  <a:pt x="121030" y="379336"/>
                </a:lnTo>
                <a:lnTo>
                  <a:pt x="125856" y="363943"/>
                </a:lnTo>
                <a:lnTo>
                  <a:pt x="104209" y="354366"/>
                </a:lnTo>
                <a:lnTo>
                  <a:pt x="85550" y="341042"/>
                </a:lnTo>
                <a:lnTo>
                  <a:pt x="57149" y="303149"/>
                </a:lnTo>
                <a:lnTo>
                  <a:pt x="40290" y="251601"/>
                </a:lnTo>
                <a:lnTo>
                  <a:pt x="34671" y="187756"/>
                </a:lnTo>
                <a:lnTo>
                  <a:pt x="36075" y="155389"/>
                </a:lnTo>
                <a:lnTo>
                  <a:pt x="47315" y="99240"/>
                </a:lnTo>
                <a:lnTo>
                  <a:pt x="69911" y="54961"/>
                </a:lnTo>
                <a:lnTo>
                  <a:pt x="104530" y="24913"/>
                </a:lnTo>
                <a:lnTo>
                  <a:pt x="126365" y="15367"/>
                </a:lnTo>
                <a:lnTo>
                  <a:pt x="1210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F3879FBF-6D49-E251-12EB-C360CE64E739}"/>
              </a:ext>
            </a:extLst>
          </p:cNvPr>
          <p:cNvSpPr txBox="1"/>
          <p:nvPr/>
        </p:nvSpPr>
        <p:spPr>
          <a:xfrm>
            <a:off x="652850" y="5015867"/>
            <a:ext cx="973455" cy="1465580"/>
          </a:xfrm>
          <a:prstGeom prst="rect">
            <a:avLst/>
          </a:prstGeom>
        </p:spPr>
        <p:txBody>
          <a:bodyPr vert="horz" wrap="square" lIns="0" tIns="2444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25"/>
              </a:spcBef>
            </a:pPr>
            <a:r>
              <a:rPr sz="4800" spc="-30" baseline="11284" dirty="0">
                <a:latin typeface="Cambria Math"/>
                <a:cs typeface="Cambria Math"/>
              </a:rPr>
              <a:t>𝑁</a:t>
            </a:r>
            <a:r>
              <a:rPr sz="2300" spc="-20" dirty="0">
                <a:latin typeface="Cambria Math"/>
                <a:cs typeface="Cambria Math"/>
              </a:rPr>
              <a:t>𝐵𝐹𝑆</a:t>
            </a:r>
            <a:endParaRPr sz="2300">
              <a:latin typeface="Cambria Math"/>
              <a:cs typeface="Cambria Math"/>
            </a:endParaRPr>
          </a:p>
          <a:p>
            <a:pPr marL="113030">
              <a:lnSpc>
                <a:spcPct val="100000"/>
              </a:lnSpc>
              <a:spcBef>
                <a:spcPts val="1830"/>
              </a:spcBef>
            </a:pPr>
            <a:r>
              <a:rPr sz="4800" spc="-30" baseline="11284" dirty="0">
                <a:latin typeface="Cambria Math"/>
                <a:cs typeface="Cambria Math"/>
              </a:rPr>
              <a:t>𝑁</a:t>
            </a:r>
            <a:r>
              <a:rPr sz="2300" spc="-20" dirty="0">
                <a:latin typeface="Cambria Math"/>
                <a:cs typeface="Cambria Math"/>
              </a:rPr>
              <a:t>𝐷𝐹𝑆</a:t>
            </a:r>
            <a:endParaRPr sz="2300">
              <a:latin typeface="Cambria Math"/>
              <a:cs typeface="Cambria Math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C54E8A59-B793-28AA-AA6B-81E3EE2682C4}"/>
              </a:ext>
            </a:extLst>
          </p:cNvPr>
          <p:cNvSpPr/>
          <p:nvPr/>
        </p:nvSpPr>
        <p:spPr>
          <a:xfrm>
            <a:off x="1649228" y="5983887"/>
            <a:ext cx="517525" cy="379730"/>
          </a:xfrm>
          <a:custGeom>
            <a:avLst/>
            <a:gdLst/>
            <a:ahLst/>
            <a:cxnLst/>
            <a:rect l="l" t="t" r="r" b="b"/>
            <a:pathLst>
              <a:path w="517525" h="379729">
                <a:moveTo>
                  <a:pt x="396113" y="0"/>
                </a:moveTo>
                <a:lnTo>
                  <a:pt x="390651" y="15405"/>
                </a:lnTo>
                <a:lnTo>
                  <a:pt x="412630" y="24932"/>
                </a:lnTo>
                <a:lnTo>
                  <a:pt x="431514" y="38123"/>
                </a:lnTo>
                <a:lnTo>
                  <a:pt x="459994" y="75501"/>
                </a:lnTo>
                <a:lnTo>
                  <a:pt x="476853" y="125917"/>
                </a:lnTo>
                <a:lnTo>
                  <a:pt x="482472" y="187782"/>
                </a:lnTo>
                <a:lnTo>
                  <a:pt x="481068" y="221246"/>
                </a:lnTo>
                <a:lnTo>
                  <a:pt x="469828" y="278945"/>
                </a:lnTo>
                <a:lnTo>
                  <a:pt x="447258" y="324009"/>
                </a:lnTo>
                <a:lnTo>
                  <a:pt x="412880" y="354404"/>
                </a:lnTo>
                <a:lnTo>
                  <a:pt x="391287" y="363981"/>
                </a:lnTo>
                <a:lnTo>
                  <a:pt x="396113" y="379374"/>
                </a:lnTo>
                <a:lnTo>
                  <a:pt x="447817" y="355104"/>
                </a:lnTo>
                <a:lnTo>
                  <a:pt x="485901" y="313080"/>
                </a:lnTo>
                <a:lnTo>
                  <a:pt x="509222" y="256806"/>
                </a:lnTo>
                <a:lnTo>
                  <a:pt x="517016" y="189788"/>
                </a:lnTo>
                <a:lnTo>
                  <a:pt x="515064" y="155008"/>
                </a:lnTo>
                <a:lnTo>
                  <a:pt x="499443" y="93362"/>
                </a:lnTo>
                <a:lnTo>
                  <a:pt x="468443" y="43180"/>
                </a:lnTo>
                <a:lnTo>
                  <a:pt x="423588" y="9929"/>
                </a:lnTo>
                <a:lnTo>
                  <a:pt x="396113" y="0"/>
                </a:lnTo>
                <a:close/>
              </a:path>
              <a:path w="517525" h="379729">
                <a:moveTo>
                  <a:pt x="120903" y="0"/>
                </a:moveTo>
                <a:lnTo>
                  <a:pt x="69310" y="24323"/>
                </a:lnTo>
                <a:lnTo>
                  <a:pt x="31241" y="66497"/>
                </a:lnTo>
                <a:lnTo>
                  <a:pt x="7810" y="122866"/>
                </a:lnTo>
                <a:lnTo>
                  <a:pt x="0" y="189788"/>
                </a:lnTo>
                <a:lnTo>
                  <a:pt x="1950" y="224640"/>
                </a:lnTo>
                <a:lnTo>
                  <a:pt x="17520" y="286286"/>
                </a:lnTo>
                <a:lnTo>
                  <a:pt x="48448" y="336311"/>
                </a:lnTo>
                <a:lnTo>
                  <a:pt x="93354" y="369458"/>
                </a:lnTo>
                <a:lnTo>
                  <a:pt x="120903" y="379374"/>
                </a:lnTo>
                <a:lnTo>
                  <a:pt x="125730" y="363981"/>
                </a:lnTo>
                <a:lnTo>
                  <a:pt x="104136" y="354404"/>
                </a:lnTo>
                <a:lnTo>
                  <a:pt x="85470" y="341080"/>
                </a:lnTo>
                <a:lnTo>
                  <a:pt x="57022" y="303187"/>
                </a:lnTo>
                <a:lnTo>
                  <a:pt x="40163" y="251633"/>
                </a:lnTo>
                <a:lnTo>
                  <a:pt x="34543" y="187782"/>
                </a:lnTo>
                <a:lnTo>
                  <a:pt x="35948" y="155418"/>
                </a:lnTo>
                <a:lnTo>
                  <a:pt x="47188" y="99278"/>
                </a:lnTo>
                <a:lnTo>
                  <a:pt x="69786" y="54979"/>
                </a:lnTo>
                <a:lnTo>
                  <a:pt x="104457" y="24932"/>
                </a:lnTo>
                <a:lnTo>
                  <a:pt x="126364" y="15405"/>
                </a:lnTo>
                <a:lnTo>
                  <a:pt x="120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02187CAF-C427-495E-AB69-A4173906EF0A}"/>
              </a:ext>
            </a:extLst>
          </p:cNvPr>
          <p:cNvSpPr txBox="1"/>
          <p:nvPr/>
        </p:nvSpPr>
        <p:spPr>
          <a:xfrm>
            <a:off x="4393078" y="5060242"/>
            <a:ext cx="4326890" cy="1225079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228600" marR="5080">
              <a:lnSpc>
                <a:spcPct val="126400"/>
              </a:lnSpc>
              <a:spcBef>
                <a:spcPts val="295"/>
              </a:spcBef>
            </a:pPr>
            <a:r>
              <a:rPr sz="2800">
                <a:solidFill>
                  <a:srgbClr val="C00000"/>
                </a:solidFill>
                <a:latin typeface="Calibri"/>
                <a:cs typeface="Calibri"/>
              </a:rPr>
              <a:t>Local</a:t>
            </a:r>
            <a:r>
              <a:rPr sz="2800" spc="-14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microscopic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view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Global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macroscopic</a:t>
            </a:r>
            <a:r>
              <a:rPr sz="2800" spc="-1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view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3" name="object 10">
            <a:extLst>
              <a:ext uri="{FF2B5EF4-FFF2-40B4-BE49-F238E27FC236}">
                <a16:creationId xmlns:a16="http://schemas.microsoft.com/office/drawing/2014/main" id="{A4912D64-84EB-347F-643A-03FE793361D6}"/>
              </a:ext>
            </a:extLst>
          </p:cNvPr>
          <p:cNvGrpSpPr/>
          <p:nvPr/>
        </p:nvGrpSpPr>
        <p:grpSpPr>
          <a:xfrm>
            <a:off x="1495210" y="2739162"/>
            <a:ext cx="1908175" cy="1701164"/>
            <a:chOff x="1686856" y="2814961"/>
            <a:chExt cx="1908175" cy="1701164"/>
          </a:xfrm>
        </p:grpSpPr>
        <p:pic>
          <p:nvPicPr>
            <p:cNvPr id="14" name="object 11">
              <a:extLst>
                <a:ext uri="{FF2B5EF4-FFF2-40B4-BE49-F238E27FC236}">
                  <a16:creationId xmlns:a16="http://schemas.microsoft.com/office/drawing/2014/main" id="{6BD2CAFB-BE1B-3BC9-03A4-F3ABDEADCC0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5141" y="4278185"/>
              <a:ext cx="1577802" cy="237751"/>
            </a:xfrm>
            <a:prstGeom prst="rect">
              <a:avLst/>
            </a:prstGeom>
          </p:spPr>
        </p:pic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D70527C5-852D-82FD-AF22-1DA899BB105F}"/>
                </a:ext>
              </a:extLst>
            </p:cNvPr>
            <p:cNvSpPr/>
            <p:nvPr/>
          </p:nvSpPr>
          <p:spPr>
            <a:xfrm>
              <a:off x="1991888" y="4310720"/>
              <a:ext cx="1506855" cy="113030"/>
            </a:xfrm>
            <a:custGeom>
              <a:avLst/>
              <a:gdLst/>
              <a:ahLst/>
              <a:cxnLst/>
              <a:rect l="l" t="t" r="r" b="b"/>
              <a:pathLst>
                <a:path w="1506854" h="113029">
                  <a:moveTo>
                    <a:pt x="1506379" y="0"/>
                  </a:moveTo>
                  <a:lnTo>
                    <a:pt x="1506379" y="0"/>
                  </a:lnTo>
                  <a:lnTo>
                    <a:pt x="0" y="112792"/>
                  </a:lnTo>
                </a:path>
              </a:pathLst>
            </a:custGeom>
            <a:ln w="46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3">
              <a:extLst>
                <a:ext uri="{FF2B5EF4-FFF2-40B4-BE49-F238E27FC236}">
                  <a16:creationId xmlns:a16="http://schemas.microsoft.com/office/drawing/2014/main" id="{8A0B5C8B-C5BA-AA84-8588-D6ED601FC9F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0563" y="2814961"/>
              <a:ext cx="204280" cy="1606476"/>
            </a:xfrm>
            <a:prstGeom prst="rect">
              <a:avLst/>
            </a:prstGeom>
          </p:spPr>
        </p:pic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0B7B6652-5542-114D-FAAA-A9C7D024632C}"/>
                </a:ext>
              </a:extLst>
            </p:cNvPr>
            <p:cNvSpPr/>
            <p:nvPr/>
          </p:nvSpPr>
          <p:spPr>
            <a:xfrm>
              <a:off x="3498267" y="2857430"/>
              <a:ext cx="0" cy="1453515"/>
            </a:xfrm>
            <a:custGeom>
              <a:avLst/>
              <a:gdLst/>
              <a:ahLst/>
              <a:cxnLst/>
              <a:rect l="l" t="t" r="r" b="b"/>
              <a:pathLst>
                <a:path h="1453514">
                  <a:moveTo>
                    <a:pt x="0" y="1453290"/>
                  </a:moveTo>
                  <a:lnTo>
                    <a:pt x="0" y="1453290"/>
                  </a:lnTo>
                  <a:lnTo>
                    <a:pt x="0" y="0"/>
                  </a:lnTo>
                </a:path>
              </a:pathLst>
            </a:custGeom>
            <a:ln w="465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5">
              <a:extLst>
                <a:ext uri="{FF2B5EF4-FFF2-40B4-BE49-F238E27FC236}">
                  <a16:creationId xmlns:a16="http://schemas.microsoft.com/office/drawing/2014/main" id="{54046F92-D48E-8E29-F23B-596FA429007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1163" y="2942368"/>
              <a:ext cx="804620" cy="825173"/>
            </a:xfrm>
            <a:prstGeom prst="rect">
              <a:avLst/>
            </a:prstGeom>
          </p:spPr>
        </p:pic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EFF17AD4-E8D3-8EC2-9DE1-4CBDC8DC4CC3}"/>
                </a:ext>
              </a:extLst>
            </p:cNvPr>
            <p:cNvSpPr/>
            <p:nvPr/>
          </p:nvSpPr>
          <p:spPr>
            <a:xfrm>
              <a:off x="2775657" y="3001584"/>
              <a:ext cx="608965" cy="636905"/>
            </a:xfrm>
            <a:custGeom>
              <a:avLst/>
              <a:gdLst/>
              <a:ahLst/>
              <a:cxnLst/>
              <a:rect l="l" t="t" r="r" b="b"/>
              <a:pathLst>
                <a:path w="608964" h="636904">
                  <a:moveTo>
                    <a:pt x="0" y="636447"/>
                  </a:moveTo>
                  <a:lnTo>
                    <a:pt x="0" y="636447"/>
                  </a:lnTo>
                  <a:lnTo>
                    <a:pt x="608664" y="0"/>
                  </a:lnTo>
                </a:path>
              </a:pathLst>
            </a:custGeom>
            <a:ln w="46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7">
              <a:extLst>
                <a:ext uri="{FF2B5EF4-FFF2-40B4-BE49-F238E27FC236}">
                  <a16:creationId xmlns:a16="http://schemas.microsoft.com/office/drawing/2014/main" id="{7FB3FCD8-A81B-6FD2-6A31-A24EABAC75C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2517" y="3562125"/>
              <a:ext cx="962342" cy="842593"/>
            </a:xfrm>
            <a:prstGeom prst="rect">
              <a:avLst/>
            </a:prstGeom>
          </p:spPr>
        </p:pic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0B88413B-F96A-4336-E86F-FBB115E62F7B}"/>
                </a:ext>
              </a:extLst>
            </p:cNvPr>
            <p:cNvSpPr/>
            <p:nvPr/>
          </p:nvSpPr>
          <p:spPr>
            <a:xfrm>
              <a:off x="2729082" y="3638031"/>
              <a:ext cx="769620" cy="643890"/>
            </a:xfrm>
            <a:custGeom>
              <a:avLst/>
              <a:gdLst/>
              <a:ahLst/>
              <a:cxnLst/>
              <a:rect l="l" t="t" r="r" b="b"/>
              <a:pathLst>
                <a:path w="769620" h="643889">
                  <a:moveTo>
                    <a:pt x="0" y="0"/>
                  </a:moveTo>
                  <a:lnTo>
                    <a:pt x="0" y="0"/>
                  </a:lnTo>
                  <a:lnTo>
                    <a:pt x="769185" y="643432"/>
                  </a:lnTo>
                </a:path>
              </a:pathLst>
            </a:custGeom>
            <a:ln w="46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19">
              <a:extLst>
                <a:ext uri="{FF2B5EF4-FFF2-40B4-BE49-F238E27FC236}">
                  <a16:creationId xmlns:a16="http://schemas.microsoft.com/office/drawing/2014/main" id="{BAA6F69A-67A5-C3F4-6794-BED323C8743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75843" y="3688859"/>
              <a:ext cx="787938" cy="683825"/>
            </a:xfrm>
            <a:prstGeom prst="rect">
              <a:avLst/>
            </a:prstGeom>
          </p:spPr>
        </p:pic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BA96E9DF-1D05-608A-B458-01DAB27CCAEB}"/>
                </a:ext>
              </a:extLst>
            </p:cNvPr>
            <p:cNvSpPr/>
            <p:nvPr/>
          </p:nvSpPr>
          <p:spPr>
            <a:xfrm>
              <a:off x="1962695" y="3765466"/>
              <a:ext cx="607060" cy="475615"/>
            </a:xfrm>
            <a:custGeom>
              <a:avLst/>
              <a:gdLst/>
              <a:ahLst/>
              <a:cxnLst/>
              <a:rect l="l" t="t" r="r" b="b"/>
              <a:pathLst>
                <a:path w="607060" h="475614">
                  <a:moveTo>
                    <a:pt x="0" y="475603"/>
                  </a:moveTo>
                  <a:lnTo>
                    <a:pt x="0" y="475603"/>
                  </a:lnTo>
                  <a:lnTo>
                    <a:pt x="606593" y="0"/>
                  </a:lnTo>
                </a:path>
              </a:pathLst>
            </a:custGeom>
            <a:ln w="466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1">
              <a:extLst>
                <a:ext uri="{FF2B5EF4-FFF2-40B4-BE49-F238E27FC236}">
                  <a16:creationId xmlns:a16="http://schemas.microsoft.com/office/drawing/2014/main" id="{0A632476-3197-66CC-29FA-46E7A7AEFFA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69713" y="2909372"/>
              <a:ext cx="646746" cy="604990"/>
            </a:xfrm>
            <a:prstGeom prst="rect">
              <a:avLst/>
            </a:prstGeom>
          </p:spPr>
        </p:pic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550D1A38-BAE4-0B5E-251C-8F7822661552}"/>
                </a:ext>
              </a:extLst>
            </p:cNvPr>
            <p:cNvSpPr/>
            <p:nvPr/>
          </p:nvSpPr>
          <p:spPr>
            <a:xfrm>
              <a:off x="2015512" y="2931232"/>
              <a:ext cx="554355" cy="497205"/>
            </a:xfrm>
            <a:custGeom>
              <a:avLst/>
              <a:gdLst/>
              <a:ahLst/>
              <a:cxnLst/>
              <a:rect l="l" t="t" r="r" b="b"/>
              <a:pathLst>
                <a:path w="554355" h="497204">
                  <a:moveTo>
                    <a:pt x="553776" y="497202"/>
                  </a:moveTo>
                  <a:lnTo>
                    <a:pt x="553776" y="497202"/>
                  </a:lnTo>
                  <a:lnTo>
                    <a:pt x="0" y="0"/>
                  </a:lnTo>
                </a:path>
              </a:pathLst>
            </a:custGeom>
            <a:ln w="466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3">
              <a:extLst>
                <a:ext uri="{FF2B5EF4-FFF2-40B4-BE49-F238E27FC236}">
                  <a16:creationId xmlns:a16="http://schemas.microsoft.com/office/drawing/2014/main" id="{5E10AF23-2AC4-A971-07C7-85951DACF41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6856" y="2957011"/>
              <a:ext cx="267509" cy="1320272"/>
            </a:xfrm>
            <a:prstGeom prst="rect">
              <a:avLst/>
            </a:prstGeom>
          </p:spPr>
        </p:pic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B73CB9DE-EDEC-4598-B41C-0FABDE58103E}"/>
                </a:ext>
              </a:extLst>
            </p:cNvPr>
            <p:cNvSpPr/>
            <p:nvPr/>
          </p:nvSpPr>
          <p:spPr>
            <a:xfrm>
              <a:off x="1791762" y="3001584"/>
              <a:ext cx="53340" cy="1169670"/>
            </a:xfrm>
            <a:custGeom>
              <a:avLst/>
              <a:gdLst/>
              <a:ahLst/>
              <a:cxnLst/>
              <a:rect l="l" t="t" r="r" b="b"/>
              <a:pathLst>
                <a:path w="53339" h="1169670">
                  <a:moveTo>
                    <a:pt x="0" y="1169162"/>
                  </a:moveTo>
                  <a:lnTo>
                    <a:pt x="0" y="1169162"/>
                  </a:lnTo>
                  <a:lnTo>
                    <a:pt x="52816" y="0"/>
                  </a:lnTo>
                </a:path>
              </a:pathLst>
            </a:custGeom>
            <a:ln w="465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F1E524C3-1C55-5055-C290-9775C6A76370}"/>
                </a:ext>
              </a:extLst>
            </p:cNvPr>
            <p:cNvSpPr/>
            <p:nvPr/>
          </p:nvSpPr>
          <p:spPr>
            <a:xfrm>
              <a:off x="2497719" y="3358111"/>
              <a:ext cx="480695" cy="478155"/>
            </a:xfrm>
            <a:custGeom>
              <a:avLst/>
              <a:gdLst/>
              <a:ahLst/>
              <a:cxnLst/>
              <a:rect l="l" t="t" r="r" b="b"/>
              <a:pathLst>
                <a:path w="480694" h="478154">
                  <a:moveTo>
                    <a:pt x="239704" y="0"/>
                  </a:moveTo>
                  <a:lnTo>
                    <a:pt x="191305" y="4804"/>
                  </a:lnTo>
                  <a:lnTo>
                    <a:pt x="146267" y="18593"/>
                  </a:lnTo>
                  <a:lnTo>
                    <a:pt x="105545" y="40427"/>
                  </a:lnTo>
                  <a:lnTo>
                    <a:pt x="70089" y="69369"/>
                  </a:lnTo>
                  <a:lnTo>
                    <a:pt x="40854" y="104481"/>
                  </a:lnTo>
                  <a:lnTo>
                    <a:pt x="18792" y="144824"/>
                  </a:lnTo>
                  <a:lnTo>
                    <a:pt x="4857" y="189460"/>
                  </a:lnTo>
                  <a:lnTo>
                    <a:pt x="0" y="237451"/>
                  </a:lnTo>
                  <a:lnTo>
                    <a:pt x="4857" y="285561"/>
                  </a:lnTo>
                  <a:lnTo>
                    <a:pt x="18792" y="330511"/>
                  </a:lnTo>
                  <a:lnTo>
                    <a:pt x="40854" y="371299"/>
                  </a:lnTo>
                  <a:lnTo>
                    <a:pt x="70089" y="406920"/>
                  </a:lnTo>
                  <a:lnTo>
                    <a:pt x="105545" y="436372"/>
                  </a:lnTo>
                  <a:lnTo>
                    <a:pt x="146267" y="458651"/>
                  </a:lnTo>
                  <a:lnTo>
                    <a:pt x="191305" y="472755"/>
                  </a:lnTo>
                  <a:lnTo>
                    <a:pt x="239704" y="477679"/>
                  </a:lnTo>
                  <a:lnTo>
                    <a:pt x="288142" y="472755"/>
                  </a:lnTo>
                  <a:lnTo>
                    <a:pt x="333265" y="458651"/>
                  </a:lnTo>
                  <a:lnTo>
                    <a:pt x="374105" y="436372"/>
                  </a:lnTo>
                  <a:lnTo>
                    <a:pt x="409692" y="406920"/>
                  </a:lnTo>
                  <a:lnTo>
                    <a:pt x="439058" y="371299"/>
                  </a:lnTo>
                  <a:lnTo>
                    <a:pt x="461233" y="330511"/>
                  </a:lnTo>
                  <a:lnTo>
                    <a:pt x="475248" y="285561"/>
                  </a:lnTo>
                  <a:lnTo>
                    <a:pt x="480135" y="237451"/>
                  </a:lnTo>
                  <a:lnTo>
                    <a:pt x="475248" y="189460"/>
                  </a:lnTo>
                  <a:lnTo>
                    <a:pt x="461233" y="144824"/>
                  </a:lnTo>
                  <a:lnTo>
                    <a:pt x="439058" y="104481"/>
                  </a:lnTo>
                  <a:lnTo>
                    <a:pt x="409692" y="69369"/>
                  </a:lnTo>
                  <a:lnTo>
                    <a:pt x="374105" y="40427"/>
                  </a:lnTo>
                  <a:lnTo>
                    <a:pt x="333265" y="18593"/>
                  </a:lnTo>
                  <a:lnTo>
                    <a:pt x="288142" y="4804"/>
                  </a:lnTo>
                  <a:lnTo>
                    <a:pt x="23970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88B299CF-7EC7-423F-AD65-2B590B073AFA}"/>
                </a:ext>
              </a:extLst>
            </p:cNvPr>
            <p:cNvSpPr/>
            <p:nvPr/>
          </p:nvSpPr>
          <p:spPr>
            <a:xfrm>
              <a:off x="2497719" y="3358111"/>
              <a:ext cx="480695" cy="478155"/>
            </a:xfrm>
            <a:custGeom>
              <a:avLst/>
              <a:gdLst/>
              <a:ahLst/>
              <a:cxnLst/>
              <a:rect l="l" t="t" r="r" b="b"/>
              <a:pathLst>
                <a:path w="480694" h="478154">
                  <a:moveTo>
                    <a:pt x="0" y="237451"/>
                  </a:moveTo>
                  <a:lnTo>
                    <a:pt x="4857" y="189460"/>
                  </a:lnTo>
                  <a:lnTo>
                    <a:pt x="18792" y="144824"/>
                  </a:lnTo>
                  <a:lnTo>
                    <a:pt x="40854" y="104481"/>
                  </a:lnTo>
                  <a:lnTo>
                    <a:pt x="70089" y="69369"/>
                  </a:lnTo>
                  <a:lnTo>
                    <a:pt x="105545" y="40427"/>
                  </a:lnTo>
                  <a:lnTo>
                    <a:pt x="146267" y="18593"/>
                  </a:lnTo>
                  <a:lnTo>
                    <a:pt x="191305" y="4804"/>
                  </a:lnTo>
                  <a:lnTo>
                    <a:pt x="239704" y="0"/>
                  </a:lnTo>
                  <a:lnTo>
                    <a:pt x="288142" y="4804"/>
                  </a:lnTo>
                  <a:lnTo>
                    <a:pt x="333265" y="18593"/>
                  </a:lnTo>
                  <a:lnTo>
                    <a:pt x="374105" y="40427"/>
                  </a:lnTo>
                  <a:lnTo>
                    <a:pt x="409692" y="69369"/>
                  </a:lnTo>
                  <a:lnTo>
                    <a:pt x="439058" y="104481"/>
                  </a:lnTo>
                  <a:lnTo>
                    <a:pt x="461233" y="144824"/>
                  </a:lnTo>
                  <a:lnTo>
                    <a:pt x="475248" y="189460"/>
                  </a:lnTo>
                  <a:lnTo>
                    <a:pt x="480135" y="237451"/>
                  </a:lnTo>
                  <a:lnTo>
                    <a:pt x="475248" y="285561"/>
                  </a:lnTo>
                  <a:lnTo>
                    <a:pt x="461233" y="330511"/>
                  </a:lnTo>
                  <a:lnTo>
                    <a:pt x="439058" y="371299"/>
                  </a:lnTo>
                  <a:lnTo>
                    <a:pt x="409692" y="406920"/>
                  </a:lnTo>
                  <a:lnTo>
                    <a:pt x="374105" y="436372"/>
                  </a:lnTo>
                  <a:lnTo>
                    <a:pt x="333265" y="458651"/>
                  </a:lnTo>
                  <a:lnTo>
                    <a:pt x="288142" y="472755"/>
                  </a:lnTo>
                  <a:lnTo>
                    <a:pt x="239704" y="477679"/>
                  </a:lnTo>
                  <a:lnTo>
                    <a:pt x="191305" y="472755"/>
                  </a:lnTo>
                  <a:lnTo>
                    <a:pt x="146267" y="458651"/>
                  </a:lnTo>
                  <a:lnTo>
                    <a:pt x="105545" y="436372"/>
                  </a:lnTo>
                  <a:lnTo>
                    <a:pt x="70089" y="406920"/>
                  </a:lnTo>
                  <a:lnTo>
                    <a:pt x="40854" y="371299"/>
                  </a:lnTo>
                  <a:lnTo>
                    <a:pt x="18792" y="330511"/>
                  </a:lnTo>
                  <a:lnTo>
                    <a:pt x="4857" y="285561"/>
                  </a:lnTo>
                  <a:lnTo>
                    <a:pt x="0" y="237451"/>
                  </a:lnTo>
                  <a:close/>
                </a:path>
              </a:pathLst>
            </a:custGeom>
            <a:ln w="29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27">
            <a:extLst>
              <a:ext uri="{FF2B5EF4-FFF2-40B4-BE49-F238E27FC236}">
                <a16:creationId xmlns:a16="http://schemas.microsoft.com/office/drawing/2014/main" id="{41638402-05ED-FA89-FC9D-1742F8F7268A}"/>
              </a:ext>
            </a:extLst>
          </p:cNvPr>
          <p:cNvSpPr txBox="1"/>
          <p:nvPr/>
        </p:nvSpPr>
        <p:spPr>
          <a:xfrm>
            <a:off x="2451095" y="3291211"/>
            <a:ext cx="201295" cy="4051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50" spc="15" dirty="0">
                <a:latin typeface="Arial"/>
                <a:cs typeface="Arial"/>
              </a:rPr>
              <a:t>u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31" name="object 28">
            <a:extLst>
              <a:ext uri="{FF2B5EF4-FFF2-40B4-BE49-F238E27FC236}">
                <a16:creationId xmlns:a16="http://schemas.microsoft.com/office/drawing/2014/main" id="{4E61D03A-7B2F-576E-0A5F-00F95900FD6F}"/>
              </a:ext>
            </a:extLst>
          </p:cNvPr>
          <p:cNvGrpSpPr/>
          <p:nvPr/>
        </p:nvGrpSpPr>
        <p:grpSpPr>
          <a:xfrm>
            <a:off x="1345801" y="2611727"/>
            <a:ext cx="4568825" cy="1976120"/>
            <a:chOff x="1537447" y="2687526"/>
            <a:chExt cx="4568825" cy="1976120"/>
          </a:xfrm>
        </p:grpSpPr>
        <p:pic>
          <p:nvPicPr>
            <p:cNvPr id="32" name="object 29">
              <a:extLst>
                <a:ext uri="{FF2B5EF4-FFF2-40B4-BE49-F238E27FC236}">
                  <a16:creationId xmlns:a16="http://schemas.microsoft.com/office/drawing/2014/main" id="{51512957-93F2-A4CC-D097-93FBE4D0D88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02300" y="2687526"/>
              <a:ext cx="1356997" cy="269488"/>
            </a:xfrm>
            <a:prstGeom prst="rect">
              <a:avLst/>
            </a:prstGeom>
          </p:spPr>
        </p:pic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EB67E93F-AAC4-6C0C-43C5-312E4732608B}"/>
                </a:ext>
              </a:extLst>
            </p:cNvPr>
            <p:cNvSpPr/>
            <p:nvPr/>
          </p:nvSpPr>
          <p:spPr>
            <a:xfrm>
              <a:off x="2087081" y="2764105"/>
              <a:ext cx="1185545" cy="55244"/>
            </a:xfrm>
            <a:custGeom>
              <a:avLst/>
              <a:gdLst/>
              <a:ahLst/>
              <a:cxnLst/>
              <a:rect l="l" t="t" r="r" b="b"/>
              <a:pathLst>
                <a:path w="1185545" h="55244">
                  <a:moveTo>
                    <a:pt x="1185364" y="55035"/>
                  </a:moveTo>
                  <a:lnTo>
                    <a:pt x="1185364" y="55035"/>
                  </a:lnTo>
                  <a:lnTo>
                    <a:pt x="0" y="0"/>
                  </a:lnTo>
                </a:path>
              </a:pathLst>
            </a:custGeom>
            <a:ln w="466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1354DDDB-F809-81BD-FA88-13037FB5E335}"/>
                </a:ext>
              </a:extLst>
            </p:cNvPr>
            <p:cNvSpPr/>
            <p:nvPr/>
          </p:nvSpPr>
          <p:spPr>
            <a:xfrm>
              <a:off x="1552052" y="4170746"/>
              <a:ext cx="480695" cy="478155"/>
            </a:xfrm>
            <a:custGeom>
              <a:avLst/>
              <a:gdLst/>
              <a:ahLst/>
              <a:cxnLst/>
              <a:rect l="l" t="t" r="r" b="b"/>
              <a:pathLst>
                <a:path w="480694" h="478154">
                  <a:moveTo>
                    <a:pt x="239709" y="0"/>
                  </a:moveTo>
                  <a:lnTo>
                    <a:pt x="191308" y="4838"/>
                  </a:lnTo>
                  <a:lnTo>
                    <a:pt x="146270" y="18735"/>
                  </a:lnTo>
                  <a:lnTo>
                    <a:pt x="105546" y="40759"/>
                  </a:lnTo>
                  <a:lnTo>
                    <a:pt x="70090" y="69980"/>
                  </a:lnTo>
                  <a:lnTo>
                    <a:pt x="40855" y="105467"/>
                  </a:lnTo>
                  <a:lnTo>
                    <a:pt x="18793" y="146291"/>
                  </a:lnTo>
                  <a:lnTo>
                    <a:pt x="4857" y="191521"/>
                  </a:lnTo>
                  <a:lnTo>
                    <a:pt x="0" y="240228"/>
                  </a:lnTo>
                  <a:lnTo>
                    <a:pt x="4857" y="288220"/>
                  </a:lnTo>
                  <a:lnTo>
                    <a:pt x="18793" y="332858"/>
                  </a:lnTo>
                  <a:lnTo>
                    <a:pt x="40855" y="373203"/>
                  </a:lnTo>
                  <a:lnTo>
                    <a:pt x="70090" y="408317"/>
                  </a:lnTo>
                  <a:lnTo>
                    <a:pt x="105546" y="437261"/>
                  </a:lnTo>
                  <a:lnTo>
                    <a:pt x="146270" y="459097"/>
                  </a:lnTo>
                  <a:lnTo>
                    <a:pt x="191308" y="472887"/>
                  </a:lnTo>
                  <a:lnTo>
                    <a:pt x="239709" y="477693"/>
                  </a:lnTo>
                  <a:lnTo>
                    <a:pt x="288147" y="472887"/>
                  </a:lnTo>
                  <a:lnTo>
                    <a:pt x="333271" y="459098"/>
                  </a:lnTo>
                  <a:lnTo>
                    <a:pt x="374111" y="437261"/>
                  </a:lnTo>
                  <a:lnTo>
                    <a:pt x="409698" y="408317"/>
                  </a:lnTo>
                  <a:lnTo>
                    <a:pt x="439063" y="373203"/>
                  </a:lnTo>
                  <a:lnTo>
                    <a:pt x="461238" y="332858"/>
                  </a:lnTo>
                  <a:lnTo>
                    <a:pt x="475254" y="288220"/>
                  </a:lnTo>
                  <a:lnTo>
                    <a:pt x="480141" y="240228"/>
                  </a:lnTo>
                  <a:lnTo>
                    <a:pt x="475254" y="191521"/>
                  </a:lnTo>
                  <a:lnTo>
                    <a:pt x="461238" y="146291"/>
                  </a:lnTo>
                  <a:lnTo>
                    <a:pt x="439063" y="105467"/>
                  </a:lnTo>
                  <a:lnTo>
                    <a:pt x="409698" y="69980"/>
                  </a:lnTo>
                  <a:lnTo>
                    <a:pt x="374111" y="40759"/>
                  </a:lnTo>
                  <a:lnTo>
                    <a:pt x="333271" y="18735"/>
                  </a:lnTo>
                  <a:lnTo>
                    <a:pt x="288147" y="4838"/>
                  </a:lnTo>
                  <a:lnTo>
                    <a:pt x="239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2">
              <a:extLst>
                <a:ext uri="{FF2B5EF4-FFF2-40B4-BE49-F238E27FC236}">
                  <a16:creationId xmlns:a16="http://schemas.microsoft.com/office/drawing/2014/main" id="{246C7D8A-F01A-498A-B674-3E55C7AB5E8A}"/>
                </a:ext>
              </a:extLst>
            </p:cNvPr>
            <p:cNvSpPr/>
            <p:nvPr/>
          </p:nvSpPr>
          <p:spPr>
            <a:xfrm>
              <a:off x="1552052" y="4170746"/>
              <a:ext cx="480695" cy="478155"/>
            </a:xfrm>
            <a:custGeom>
              <a:avLst/>
              <a:gdLst/>
              <a:ahLst/>
              <a:cxnLst/>
              <a:rect l="l" t="t" r="r" b="b"/>
              <a:pathLst>
                <a:path w="480694" h="478154">
                  <a:moveTo>
                    <a:pt x="0" y="240228"/>
                  </a:moveTo>
                  <a:lnTo>
                    <a:pt x="4857" y="191521"/>
                  </a:lnTo>
                  <a:lnTo>
                    <a:pt x="18793" y="146291"/>
                  </a:lnTo>
                  <a:lnTo>
                    <a:pt x="40855" y="105467"/>
                  </a:lnTo>
                  <a:lnTo>
                    <a:pt x="70090" y="69980"/>
                  </a:lnTo>
                  <a:lnTo>
                    <a:pt x="105546" y="40759"/>
                  </a:lnTo>
                  <a:lnTo>
                    <a:pt x="146270" y="18735"/>
                  </a:lnTo>
                  <a:lnTo>
                    <a:pt x="191308" y="4838"/>
                  </a:lnTo>
                  <a:lnTo>
                    <a:pt x="239709" y="0"/>
                  </a:lnTo>
                  <a:lnTo>
                    <a:pt x="288147" y="4838"/>
                  </a:lnTo>
                  <a:lnTo>
                    <a:pt x="333271" y="18735"/>
                  </a:lnTo>
                  <a:lnTo>
                    <a:pt x="374111" y="40759"/>
                  </a:lnTo>
                  <a:lnTo>
                    <a:pt x="409698" y="69980"/>
                  </a:lnTo>
                  <a:lnTo>
                    <a:pt x="439063" y="105467"/>
                  </a:lnTo>
                  <a:lnTo>
                    <a:pt x="461238" y="146291"/>
                  </a:lnTo>
                  <a:lnTo>
                    <a:pt x="475254" y="191521"/>
                  </a:lnTo>
                  <a:lnTo>
                    <a:pt x="480141" y="240228"/>
                  </a:lnTo>
                  <a:lnTo>
                    <a:pt x="475254" y="288220"/>
                  </a:lnTo>
                  <a:lnTo>
                    <a:pt x="461238" y="332858"/>
                  </a:lnTo>
                  <a:lnTo>
                    <a:pt x="439063" y="373203"/>
                  </a:lnTo>
                  <a:lnTo>
                    <a:pt x="409698" y="408317"/>
                  </a:lnTo>
                  <a:lnTo>
                    <a:pt x="374111" y="437261"/>
                  </a:lnTo>
                  <a:lnTo>
                    <a:pt x="333271" y="459098"/>
                  </a:lnTo>
                  <a:lnTo>
                    <a:pt x="288147" y="472887"/>
                  </a:lnTo>
                  <a:lnTo>
                    <a:pt x="239709" y="477693"/>
                  </a:lnTo>
                  <a:lnTo>
                    <a:pt x="191308" y="472887"/>
                  </a:lnTo>
                  <a:lnTo>
                    <a:pt x="146270" y="459098"/>
                  </a:lnTo>
                  <a:lnTo>
                    <a:pt x="105546" y="437261"/>
                  </a:lnTo>
                  <a:lnTo>
                    <a:pt x="70090" y="408317"/>
                  </a:lnTo>
                  <a:lnTo>
                    <a:pt x="40855" y="373203"/>
                  </a:lnTo>
                  <a:lnTo>
                    <a:pt x="18793" y="332858"/>
                  </a:lnTo>
                  <a:lnTo>
                    <a:pt x="4857" y="288220"/>
                  </a:lnTo>
                  <a:lnTo>
                    <a:pt x="0" y="240228"/>
                  </a:lnTo>
                  <a:close/>
                </a:path>
              </a:pathLst>
            </a:custGeom>
            <a:ln w="29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3">
              <a:extLst>
                <a:ext uri="{FF2B5EF4-FFF2-40B4-BE49-F238E27FC236}">
                  <a16:creationId xmlns:a16="http://schemas.microsoft.com/office/drawing/2014/main" id="{0B95E34B-3956-EB72-293E-F76665CE7930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89691" y="4245094"/>
              <a:ext cx="837461" cy="207209"/>
            </a:xfrm>
            <a:prstGeom prst="rect">
              <a:avLst/>
            </a:prstGeom>
          </p:spPr>
        </p:pic>
        <p:sp>
          <p:nvSpPr>
            <p:cNvPr id="37" name="object 34">
              <a:extLst>
                <a:ext uri="{FF2B5EF4-FFF2-40B4-BE49-F238E27FC236}">
                  <a16:creationId xmlns:a16="http://schemas.microsoft.com/office/drawing/2014/main" id="{0EF3F710-921F-701C-0522-254F8FA01BC8}"/>
                </a:ext>
              </a:extLst>
            </p:cNvPr>
            <p:cNvSpPr/>
            <p:nvPr/>
          </p:nvSpPr>
          <p:spPr>
            <a:xfrm>
              <a:off x="3737999" y="4281463"/>
              <a:ext cx="753110" cy="83185"/>
            </a:xfrm>
            <a:custGeom>
              <a:avLst/>
              <a:gdLst/>
              <a:ahLst/>
              <a:cxnLst/>
              <a:rect l="l" t="t" r="r" b="b"/>
              <a:pathLst>
                <a:path w="753110" h="83185">
                  <a:moveTo>
                    <a:pt x="752503" y="82862"/>
                  </a:moveTo>
                  <a:lnTo>
                    <a:pt x="752503" y="82862"/>
                  </a:lnTo>
                  <a:lnTo>
                    <a:pt x="0" y="0"/>
                  </a:lnTo>
                </a:path>
              </a:pathLst>
            </a:custGeom>
            <a:ln w="46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5">
              <a:extLst>
                <a:ext uri="{FF2B5EF4-FFF2-40B4-BE49-F238E27FC236}">
                  <a16:creationId xmlns:a16="http://schemas.microsoft.com/office/drawing/2014/main" id="{96531D7D-178A-E762-99C5-A583539D060A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74903" y="2813944"/>
              <a:ext cx="821660" cy="222766"/>
            </a:xfrm>
            <a:prstGeom prst="rect">
              <a:avLst/>
            </a:prstGeom>
          </p:spPr>
        </p:pic>
        <p:sp>
          <p:nvSpPr>
            <p:cNvPr id="39" name="object 36">
              <a:extLst>
                <a:ext uri="{FF2B5EF4-FFF2-40B4-BE49-F238E27FC236}">
                  <a16:creationId xmlns:a16="http://schemas.microsoft.com/office/drawing/2014/main" id="{C737FFFB-0CBE-C14D-F4E3-EE1220D77E38}"/>
                </a:ext>
              </a:extLst>
            </p:cNvPr>
            <p:cNvSpPr/>
            <p:nvPr/>
          </p:nvSpPr>
          <p:spPr>
            <a:xfrm>
              <a:off x="4913708" y="2840010"/>
              <a:ext cx="741680" cy="114935"/>
            </a:xfrm>
            <a:custGeom>
              <a:avLst/>
              <a:gdLst/>
              <a:ahLst/>
              <a:cxnLst/>
              <a:rect l="l" t="t" r="r" b="b"/>
              <a:pathLst>
                <a:path w="741679" h="114935">
                  <a:moveTo>
                    <a:pt x="741447" y="0"/>
                  </a:moveTo>
                  <a:lnTo>
                    <a:pt x="741447" y="0"/>
                  </a:lnTo>
                  <a:lnTo>
                    <a:pt x="0" y="114896"/>
                  </a:lnTo>
                </a:path>
              </a:pathLst>
            </a:custGeom>
            <a:ln w="46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37">
              <a:extLst>
                <a:ext uri="{FF2B5EF4-FFF2-40B4-BE49-F238E27FC236}">
                  <a16:creationId xmlns:a16="http://schemas.microsoft.com/office/drawing/2014/main" id="{AA0F9029-8C47-F46E-B0D6-C9B44B6053AD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74473" y="2892943"/>
              <a:ext cx="758073" cy="874627"/>
            </a:xfrm>
            <a:prstGeom prst="rect">
              <a:avLst/>
            </a:prstGeom>
          </p:spPr>
        </p:pic>
        <p:sp>
          <p:nvSpPr>
            <p:cNvPr id="41" name="object 38">
              <a:extLst>
                <a:ext uri="{FF2B5EF4-FFF2-40B4-BE49-F238E27FC236}">
                  <a16:creationId xmlns:a16="http://schemas.microsoft.com/office/drawing/2014/main" id="{FDEDC547-F8D5-8C1D-C4A9-788B2BF15E2E}"/>
                </a:ext>
              </a:extLst>
            </p:cNvPr>
            <p:cNvSpPr/>
            <p:nvPr/>
          </p:nvSpPr>
          <p:spPr>
            <a:xfrm>
              <a:off x="4669078" y="2954907"/>
              <a:ext cx="573405" cy="689610"/>
            </a:xfrm>
            <a:custGeom>
              <a:avLst/>
              <a:gdLst/>
              <a:ahLst/>
              <a:cxnLst/>
              <a:rect l="l" t="t" r="r" b="b"/>
              <a:pathLst>
                <a:path w="573404" h="689610">
                  <a:moveTo>
                    <a:pt x="573229" y="689407"/>
                  </a:moveTo>
                  <a:lnTo>
                    <a:pt x="573229" y="689407"/>
                  </a:lnTo>
                  <a:lnTo>
                    <a:pt x="0" y="0"/>
                  </a:lnTo>
                </a:path>
              </a:pathLst>
            </a:custGeom>
            <a:ln w="46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39">
              <a:extLst>
                <a:ext uri="{FF2B5EF4-FFF2-40B4-BE49-F238E27FC236}">
                  <a16:creationId xmlns:a16="http://schemas.microsoft.com/office/drawing/2014/main" id="{CA637C7F-35A6-9BE8-6330-5D6E3C80D80A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38109" y="3640135"/>
              <a:ext cx="867849" cy="668509"/>
            </a:xfrm>
            <a:prstGeom prst="rect">
              <a:avLst/>
            </a:prstGeom>
          </p:spPr>
        </p:pic>
        <p:sp>
          <p:nvSpPr>
            <p:cNvPr id="43" name="object 40">
              <a:extLst>
                <a:ext uri="{FF2B5EF4-FFF2-40B4-BE49-F238E27FC236}">
                  <a16:creationId xmlns:a16="http://schemas.microsoft.com/office/drawing/2014/main" id="{6379BC9D-7B6C-2596-C4B6-415A3E52093B}"/>
                </a:ext>
              </a:extLst>
            </p:cNvPr>
            <p:cNvSpPr/>
            <p:nvPr/>
          </p:nvSpPr>
          <p:spPr>
            <a:xfrm>
              <a:off x="5330475" y="3716714"/>
              <a:ext cx="679450" cy="469900"/>
            </a:xfrm>
            <a:custGeom>
              <a:avLst/>
              <a:gdLst/>
              <a:ahLst/>
              <a:cxnLst/>
              <a:rect l="l" t="t" r="r" b="b"/>
              <a:pathLst>
                <a:path w="679450" h="469900">
                  <a:moveTo>
                    <a:pt x="679030" y="469348"/>
                  </a:moveTo>
                  <a:lnTo>
                    <a:pt x="679030" y="469348"/>
                  </a:lnTo>
                  <a:lnTo>
                    <a:pt x="0" y="0"/>
                  </a:lnTo>
                </a:path>
              </a:pathLst>
            </a:custGeom>
            <a:ln w="466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1">
              <a:extLst>
                <a:ext uri="{FF2B5EF4-FFF2-40B4-BE49-F238E27FC236}">
                  <a16:creationId xmlns:a16="http://schemas.microsoft.com/office/drawing/2014/main" id="{60EB6FF3-A88D-1D36-ED32-A939E4167F2A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06201" y="2750892"/>
              <a:ext cx="790010" cy="1016677"/>
            </a:xfrm>
            <a:prstGeom prst="rect">
              <a:avLst/>
            </a:prstGeom>
          </p:spPr>
        </p:pic>
        <p:sp>
          <p:nvSpPr>
            <p:cNvPr id="45" name="object 42">
              <a:extLst>
                <a:ext uri="{FF2B5EF4-FFF2-40B4-BE49-F238E27FC236}">
                  <a16:creationId xmlns:a16="http://schemas.microsoft.com/office/drawing/2014/main" id="{014B9267-3F55-1566-9F3F-FD18F485C54B}"/>
                </a:ext>
              </a:extLst>
            </p:cNvPr>
            <p:cNvSpPr/>
            <p:nvPr/>
          </p:nvSpPr>
          <p:spPr>
            <a:xfrm>
              <a:off x="5299407" y="2819141"/>
              <a:ext cx="596265" cy="825500"/>
            </a:xfrm>
            <a:custGeom>
              <a:avLst/>
              <a:gdLst/>
              <a:ahLst/>
              <a:cxnLst/>
              <a:rect l="l" t="t" r="r" b="b"/>
              <a:pathLst>
                <a:path w="596264" h="825500">
                  <a:moveTo>
                    <a:pt x="0" y="825173"/>
                  </a:moveTo>
                  <a:lnTo>
                    <a:pt x="0" y="825173"/>
                  </a:lnTo>
                  <a:lnTo>
                    <a:pt x="595901" y="0"/>
                  </a:lnTo>
                </a:path>
              </a:pathLst>
            </a:custGeom>
            <a:ln w="465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3">
              <a:extLst>
                <a:ext uri="{FF2B5EF4-FFF2-40B4-BE49-F238E27FC236}">
                  <a16:creationId xmlns:a16="http://schemas.microsoft.com/office/drawing/2014/main" id="{46D2C3AF-7D51-23EC-D857-CF19DFB58934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86431" y="3576768"/>
              <a:ext cx="709427" cy="827951"/>
            </a:xfrm>
            <a:prstGeom prst="rect">
              <a:avLst/>
            </a:prstGeom>
          </p:spPr>
        </p:pic>
        <p:sp>
          <p:nvSpPr>
            <p:cNvPr id="47" name="object 44">
              <a:extLst>
                <a:ext uri="{FF2B5EF4-FFF2-40B4-BE49-F238E27FC236}">
                  <a16:creationId xmlns:a16="http://schemas.microsoft.com/office/drawing/2014/main" id="{337C5238-F232-B9D6-EEA8-9260EB476C2A}"/>
                </a:ext>
              </a:extLst>
            </p:cNvPr>
            <p:cNvSpPr/>
            <p:nvPr/>
          </p:nvSpPr>
          <p:spPr>
            <a:xfrm>
              <a:off x="4791393" y="3644315"/>
              <a:ext cx="508634" cy="637540"/>
            </a:xfrm>
            <a:custGeom>
              <a:avLst/>
              <a:gdLst/>
              <a:ahLst/>
              <a:cxnLst/>
              <a:rect l="l" t="t" r="r" b="b"/>
              <a:pathLst>
                <a:path w="508635" h="637539">
                  <a:moveTo>
                    <a:pt x="508013" y="0"/>
                  </a:moveTo>
                  <a:lnTo>
                    <a:pt x="508013" y="0"/>
                  </a:lnTo>
                  <a:lnTo>
                    <a:pt x="0" y="637148"/>
                  </a:lnTo>
                </a:path>
              </a:pathLst>
            </a:custGeom>
            <a:ln w="465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5">
              <a:extLst>
                <a:ext uri="{FF2B5EF4-FFF2-40B4-BE49-F238E27FC236}">
                  <a16:creationId xmlns:a16="http://schemas.microsoft.com/office/drawing/2014/main" id="{B8364472-1BEF-796E-02EB-FB9C3E6C2EFB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89787" y="3020378"/>
              <a:ext cx="316143" cy="1034069"/>
            </a:xfrm>
            <a:prstGeom prst="rect">
              <a:avLst/>
            </a:prstGeom>
          </p:spPr>
        </p:pic>
        <p:sp>
          <p:nvSpPr>
            <p:cNvPr id="49" name="object 46">
              <a:extLst>
                <a:ext uri="{FF2B5EF4-FFF2-40B4-BE49-F238E27FC236}">
                  <a16:creationId xmlns:a16="http://schemas.microsoft.com/office/drawing/2014/main" id="{C7A90013-3661-4F9F-C90C-0287BA28F90F}"/>
                </a:ext>
              </a:extLst>
            </p:cNvPr>
            <p:cNvSpPr/>
            <p:nvPr/>
          </p:nvSpPr>
          <p:spPr>
            <a:xfrm>
              <a:off x="5895308" y="3078163"/>
              <a:ext cx="114300" cy="868044"/>
            </a:xfrm>
            <a:custGeom>
              <a:avLst/>
              <a:gdLst/>
              <a:ahLst/>
              <a:cxnLst/>
              <a:rect l="l" t="t" r="r" b="b"/>
              <a:pathLst>
                <a:path w="114300" h="868045">
                  <a:moveTo>
                    <a:pt x="114198" y="867671"/>
                  </a:moveTo>
                  <a:lnTo>
                    <a:pt x="114198" y="867671"/>
                  </a:lnTo>
                  <a:lnTo>
                    <a:pt x="0" y="0"/>
                  </a:lnTo>
                </a:path>
              </a:pathLst>
            </a:custGeom>
            <a:ln w="46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47">
            <a:extLst>
              <a:ext uri="{FF2B5EF4-FFF2-40B4-BE49-F238E27FC236}">
                <a16:creationId xmlns:a16="http://schemas.microsoft.com/office/drawing/2014/main" id="{B63619E7-5357-A66A-B63A-3DA629851D87}"/>
              </a:ext>
            </a:extLst>
          </p:cNvPr>
          <p:cNvSpPr txBox="1"/>
          <p:nvPr/>
        </p:nvSpPr>
        <p:spPr>
          <a:xfrm>
            <a:off x="1454711" y="4105928"/>
            <a:ext cx="183515" cy="4051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50" spc="15" dirty="0">
                <a:latin typeface="Arial"/>
                <a:cs typeface="Arial"/>
              </a:rPr>
              <a:t>s</a:t>
            </a:r>
            <a:endParaRPr sz="2450">
              <a:latin typeface="Arial"/>
              <a:cs typeface="Arial"/>
            </a:endParaRPr>
          </a:p>
        </p:txBody>
      </p:sp>
      <p:sp>
        <p:nvSpPr>
          <p:cNvPr id="51" name="object 48">
            <a:extLst>
              <a:ext uri="{FF2B5EF4-FFF2-40B4-BE49-F238E27FC236}">
                <a16:creationId xmlns:a16="http://schemas.microsoft.com/office/drawing/2014/main" id="{2EFB197C-8D21-AFF9-6437-F07FD3DA991F}"/>
              </a:ext>
            </a:extLst>
          </p:cNvPr>
          <p:cNvSpPr txBox="1"/>
          <p:nvPr/>
        </p:nvSpPr>
        <p:spPr>
          <a:xfrm>
            <a:off x="1613138" y="4290452"/>
            <a:ext cx="14224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3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52" name="object 49">
            <a:extLst>
              <a:ext uri="{FF2B5EF4-FFF2-40B4-BE49-F238E27FC236}">
                <a16:creationId xmlns:a16="http://schemas.microsoft.com/office/drawing/2014/main" id="{63FA0A16-973B-33AE-1381-AAB2D47D2025}"/>
              </a:ext>
            </a:extLst>
          </p:cNvPr>
          <p:cNvGrpSpPr/>
          <p:nvPr/>
        </p:nvGrpSpPr>
        <p:grpSpPr>
          <a:xfrm>
            <a:off x="3066195" y="2488480"/>
            <a:ext cx="510540" cy="507365"/>
            <a:chOff x="3257841" y="2564279"/>
            <a:chExt cx="510540" cy="507365"/>
          </a:xfrm>
        </p:grpSpPr>
        <p:sp>
          <p:nvSpPr>
            <p:cNvPr id="53" name="object 50">
              <a:extLst>
                <a:ext uri="{FF2B5EF4-FFF2-40B4-BE49-F238E27FC236}">
                  <a16:creationId xmlns:a16="http://schemas.microsoft.com/office/drawing/2014/main" id="{C8919D7E-8206-0F34-CF15-7B6EF22A0EA1}"/>
                </a:ext>
              </a:extLst>
            </p:cNvPr>
            <p:cNvSpPr/>
            <p:nvPr/>
          </p:nvSpPr>
          <p:spPr>
            <a:xfrm>
              <a:off x="3272446" y="2578884"/>
              <a:ext cx="481330" cy="478155"/>
            </a:xfrm>
            <a:custGeom>
              <a:avLst/>
              <a:gdLst/>
              <a:ahLst/>
              <a:cxnLst/>
              <a:rect l="l" t="t" r="r" b="b"/>
              <a:pathLst>
                <a:path w="481329" h="478155">
                  <a:moveTo>
                    <a:pt x="240431" y="0"/>
                  </a:moveTo>
                  <a:lnTo>
                    <a:pt x="191993" y="4925"/>
                  </a:lnTo>
                  <a:lnTo>
                    <a:pt x="146869" y="19031"/>
                  </a:lnTo>
                  <a:lnTo>
                    <a:pt x="106030" y="41315"/>
                  </a:lnTo>
                  <a:lnTo>
                    <a:pt x="70443" y="70772"/>
                  </a:lnTo>
                  <a:lnTo>
                    <a:pt x="41077" y="106399"/>
                  </a:lnTo>
                  <a:lnTo>
                    <a:pt x="18902" y="147191"/>
                  </a:lnTo>
                  <a:lnTo>
                    <a:pt x="4887" y="192144"/>
                  </a:lnTo>
                  <a:lnTo>
                    <a:pt x="0" y="240256"/>
                  </a:lnTo>
                  <a:lnTo>
                    <a:pt x="4887" y="288238"/>
                  </a:lnTo>
                  <a:lnTo>
                    <a:pt x="18902" y="332871"/>
                  </a:lnTo>
                  <a:lnTo>
                    <a:pt x="41077" y="373213"/>
                  </a:lnTo>
                  <a:lnTo>
                    <a:pt x="70443" y="408326"/>
                  </a:lnTo>
                  <a:lnTo>
                    <a:pt x="106030" y="437271"/>
                  </a:lnTo>
                  <a:lnTo>
                    <a:pt x="146869" y="459109"/>
                  </a:lnTo>
                  <a:lnTo>
                    <a:pt x="191993" y="472901"/>
                  </a:lnTo>
                  <a:lnTo>
                    <a:pt x="240431" y="477707"/>
                  </a:lnTo>
                  <a:lnTo>
                    <a:pt x="288860" y="472901"/>
                  </a:lnTo>
                  <a:lnTo>
                    <a:pt x="333977" y="459109"/>
                  </a:lnTo>
                  <a:lnTo>
                    <a:pt x="374812" y="437271"/>
                  </a:lnTo>
                  <a:lnTo>
                    <a:pt x="410395" y="408326"/>
                  </a:lnTo>
                  <a:lnTo>
                    <a:pt x="439759" y="373213"/>
                  </a:lnTo>
                  <a:lnTo>
                    <a:pt x="461933" y="332871"/>
                  </a:lnTo>
                  <a:lnTo>
                    <a:pt x="475948" y="288238"/>
                  </a:lnTo>
                  <a:lnTo>
                    <a:pt x="480835" y="240256"/>
                  </a:lnTo>
                  <a:lnTo>
                    <a:pt x="475948" y="192144"/>
                  </a:lnTo>
                  <a:lnTo>
                    <a:pt x="461933" y="147191"/>
                  </a:lnTo>
                  <a:lnTo>
                    <a:pt x="439759" y="106399"/>
                  </a:lnTo>
                  <a:lnTo>
                    <a:pt x="410395" y="70772"/>
                  </a:lnTo>
                  <a:lnTo>
                    <a:pt x="374812" y="41315"/>
                  </a:lnTo>
                  <a:lnTo>
                    <a:pt x="333977" y="19031"/>
                  </a:lnTo>
                  <a:lnTo>
                    <a:pt x="288860" y="4925"/>
                  </a:lnTo>
                  <a:lnTo>
                    <a:pt x="2404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1">
              <a:extLst>
                <a:ext uri="{FF2B5EF4-FFF2-40B4-BE49-F238E27FC236}">
                  <a16:creationId xmlns:a16="http://schemas.microsoft.com/office/drawing/2014/main" id="{F2782626-10EC-3CE4-8265-09EC22928767}"/>
                </a:ext>
              </a:extLst>
            </p:cNvPr>
            <p:cNvSpPr/>
            <p:nvPr/>
          </p:nvSpPr>
          <p:spPr>
            <a:xfrm>
              <a:off x="3272446" y="2578884"/>
              <a:ext cx="481330" cy="478155"/>
            </a:xfrm>
            <a:custGeom>
              <a:avLst/>
              <a:gdLst/>
              <a:ahLst/>
              <a:cxnLst/>
              <a:rect l="l" t="t" r="r" b="b"/>
              <a:pathLst>
                <a:path w="481329" h="478155">
                  <a:moveTo>
                    <a:pt x="0" y="240256"/>
                  </a:moveTo>
                  <a:lnTo>
                    <a:pt x="4887" y="192144"/>
                  </a:lnTo>
                  <a:lnTo>
                    <a:pt x="18902" y="147191"/>
                  </a:lnTo>
                  <a:lnTo>
                    <a:pt x="41077" y="106399"/>
                  </a:lnTo>
                  <a:lnTo>
                    <a:pt x="70443" y="70772"/>
                  </a:lnTo>
                  <a:lnTo>
                    <a:pt x="106030" y="41315"/>
                  </a:lnTo>
                  <a:lnTo>
                    <a:pt x="146869" y="19031"/>
                  </a:lnTo>
                  <a:lnTo>
                    <a:pt x="191993" y="4925"/>
                  </a:lnTo>
                  <a:lnTo>
                    <a:pt x="240431" y="0"/>
                  </a:lnTo>
                  <a:lnTo>
                    <a:pt x="288860" y="4925"/>
                  </a:lnTo>
                  <a:lnTo>
                    <a:pt x="333977" y="19031"/>
                  </a:lnTo>
                  <a:lnTo>
                    <a:pt x="374812" y="41315"/>
                  </a:lnTo>
                  <a:lnTo>
                    <a:pt x="410395" y="70772"/>
                  </a:lnTo>
                  <a:lnTo>
                    <a:pt x="439759" y="106399"/>
                  </a:lnTo>
                  <a:lnTo>
                    <a:pt x="461933" y="147191"/>
                  </a:lnTo>
                  <a:lnTo>
                    <a:pt x="475948" y="192144"/>
                  </a:lnTo>
                  <a:lnTo>
                    <a:pt x="480835" y="240256"/>
                  </a:lnTo>
                  <a:lnTo>
                    <a:pt x="475948" y="288238"/>
                  </a:lnTo>
                  <a:lnTo>
                    <a:pt x="461933" y="332871"/>
                  </a:lnTo>
                  <a:lnTo>
                    <a:pt x="439759" y="373213"/>
                  </a:lnTo>
                  <a:lnTo>
                    <a:pt x="410395" y="408326"/>
                  </a:lnTo>
                  <a:lnTo>
                    <a:pt x="374812" y="437271"/>
                  </a:lnTo>
                  <a:lnTo>
                    <a:pt x="333977" y="459109"/>
                  </a:lnTo>
                  <a:lnTo>
                    <a:pt x="288860" y="472901"/>
                  </a:lnTo>
                  <a:lnTo>
                    <a:pt x="240431" y="477707"/>
                  </a:lnTo>
                  <a:lnTo>
                    <a:pt x="191993" y="472901"/>
                  </a:lnTo>
                  <a:lnTo>
                    <a:pt x="146869" y="459109"/>
                  </a:lnTo>
                  <a:lnTo>
                    <a:pt x="106030" y="437271"/>
                  </a:lnTo>
                  <a:lnTo>
                    <a:pt x="70443" y="408326"/>
                  </a:lnTo>
                  <a:lnTo>
                    <a:pt x="41077" y="373213"/>
                  </a:lnTo>
                  <a:lnTo>
                    <a:pt x="18902" y="332871"/>
                  </a:lnTo>
                  <a:lnTo>
                    <a:pt x="4887" y="288238"/>
                  </a:lnTo>
                  <a:lnTo>
                    <a:pt x="0" y="240256"/>
                  </a:lnTo>
                  <a:close/>
                </a:path>
              </a:pathLst>
            </a:custGeom>
            <a:ln w="29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2">
            <a:extLst>
              <a:ext uri="{FF2B5EF4-FFF2-40B4-BE49-F238E27FC236}">
                <a16:creationId xmlns:a16="http://schemas.microsoft.com/office/drawing/2014/main" id="{2FE768A7-554D-4688-A0B0-57AD22BC9C2C}"/>
              </a:ext>
            </a:extLst>
          </p:cNvPr>
          <p:cNvSpPr txBox="1"/>
          <p:nvPr/>
        </p:nvSpPr>
        <p:spPr>
          <a:xfrm>
            <a:off x="3150405" y="2514061"/>
            <a:ext cx="351155" cy="4051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450" spc="-25" dirty="0">
                <a:latin typeface="Arial"/>
                <a:cs typeface="Arial"/>
              </a:rPr>
              <a:t>s</a:t>
            </a:r>
            <a:r>
              <a:rPr sz="2475" spc="-37" baseline="-20202" dirty="0">
                <a:latin typeface="Arial"/>
                <a:cs typeface="Arial"/>
              </a:rPr>
              <a:t>2</a:t>
            </a:r>
            <a:endParaRPr sz="2475" baseline="-20202">
              <a:latin typeface="Arial"/>
              <a:cs typeface="Arial"/>
            </a:endParaRPr>
          </a:p>
        </p:txBody>
      </p:sp>
      <p:grpSp>
        <p:nvGrpSpPr>
          <p:cNvPr id="56" name="object 53">
            <a:extLst>
              <a:ext uri="{FF2B5EF4-FFF2-40B4-BE49-F238E27FC236}">
                <a16:creationId xmlns:a16="http://schemas.microsoft.com/office/drawing/2014/main" id="{E2F50291-8159-B730-F99E-6844CFCBEF81}"/>
              </a:ext>
            </a:extLst>
          </p:cNvPr>
          <p:cNvGrpSpPr/>
          <p:nvPr/>
        </p:nvGrpSpPr>
        <p:grpSpPr>
          <a:xfrm>
            <a:off x="1397915" y="2433473"/>
            <a:ext cx="512445" cy="507365"/>
            <a:chOff x="1589561" y="2509272"/>
            <a:chExt cx="512445" cy="507365"/>
          </a:xfrm>
        </p:grpSpPr>
        <p:sp>
          <p:nvSpPr>
            <p:cNvPr id="57" name="object 54">
              <a:extLst>
                <a:ext uri="{FF2B5EF4-FFF2-40B4-BE49-F238E27FC236}">
                  <a16:creationId xmlns:a16="http://schemas.microsoft.com/office/drawing/2014/main" id="{97D2798E-AA9F-2681-2C30-CFE9C50E277F}"/>
                </a:ext>
              </a:extLst>
            </p:cNvPr>
            <p:cNvSpPr/>
            <p:nvPr/>
          </p:nvSpPr>
          <p:spPr>
            <a:xfrm>
              <a:off x="1604166" y="2523877"/>
              <a:ext cx="483234" cy="478155"/>
            </a:xfrm>
            <a:custGeom>
              <a:avLst/>
              <a:gdLst/>
              <a:ahLst/>
              <a:cxnLst/>
              <a:rect l="l" t="t" r="r" b="b"/>
              <a:pathLst>
                <a:path w="483235" h="478155">
                  <a:moveTo>
                    <a:pt x="240412" y="0"/>
                  </a:moveTo>
                  <a:lnTo>
                    <a:pt x="191974" y="4838"/>
                  </a:lnTo>
                  <a:lnTo>
                    <a:pt x="146853" y="18735"/>
                  </a:lnTo>
                  <a:lnTo>
                    <a:pt x="106016" y="40759"/>
                  </a:lnTo>
                  <a:lnTo>
                    <a:pt x="70433" y="69980"/>
                  </a:lnTo>
                  <a:lnTo>
                    <a:pt x="41071" y="105467"/>
                  </a:lnTo>
                  <a:lnTo>
                    <a:pt x="18899" y="146291"/>
                  </a:lnTo>
                  <a:lnTo>
                    <a:pt x="4886" y="191521"/>
                  </a:lnTo>
                  <a:lnTo>
                    <a:pt x="0" y="240228"/>
                  </a:lnTo>
                  <a:lnTo>
                    <a:pt x="4886" y="288220"/>
                  </a:lnTo>
                  <a:lnTo>
                    <a:pt x="18899" y="332859"/>
                  </a:lnTo>
                  <a:lnTo>
                    <a:pt x="41071" y="373206"/>
                  </a:lnTo>
                  <a:lnTo>
                    <a:pt x="70433" y="408323"/>
                  </a:lnTo>
                  <a:lnTo>
                    <a:pt x="106016" y="437270"/>
                  </a:lnTo>
                  <a:lnTo>
                    <a:pt x="146853" y="459109"/>
                  </a:lnTo>
                  <a:lnTo>
                    <a:pt x="191974" y="472901"/>
                  </a:lnTo>
                  <a:lnTo>
                    <a:pt x="240412" y="477707"/>
                  </a:lnTo>
                  <a:lnTo>
                    <a:pt x="288931" y="472901"/>
                  </a:lnTo>
                  <a:lnTo>
                    <a:pt x="334285" y="459109"/>
                  </a:lnTo>
                  <a:lnTo>
                    <a:pt x="375456" y="437270"/>
                  </a:lnTo>
                  <a:lnTo>
                    <a:pt x="411425" y="408323"/>
                  </a:lnTo>
                  <a:lnTo>
                    <a:pt x="441174" y="373206"/>
                  </a:lnTo>
                  <a:lnTo>
                    <a:pt x="463684" y="332859"/>
                  </a:lnTo>
                  <a:lnTo>
                    <a:pt x="477937" y="288220"/>
                  </a:lnTo>
                  <a:lnTo>
                    <a:pt x="482915" y="240228"/>
                  </a:lnTo>
                  <a:lnTo>
                    <a:pt x="477937" y="191521"/>
                  </a:lnTo>
                  <a:lnTo>
                    <a:pt x="463684" y="146291"/>
                  </a:lnTo>
                  <a:lnTo>
                    <a:pt x="441174" y="105467"/>
                  </a:lnTo>
                  <a:lnTo>
                    <a:pt x="411425" y="69980"/>
                  </a:lnTo>
                  <a:lnTo>
                    <a:pt x="375456" y="40759"/>
                  </a:lnTo>
                  <a:lnTo>
                    <a:pt x="334285" y="18735"/>
                  </a:lnTo>
                  <a:lnTo>
                    <a:pt x="288931" y="4838"/>
                  </a:lnTo>
                  <a:lnTo>
                    <a:pt x="2404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5">
              <a:extLst>
                <a:ext uri="{FF2B5EF4-FFF2-40B4-BE49-F238E27FC236}">
                  <a16:creationId xmlns:a16="http://schemas.microsoft.com/office/drawing/2014/main" id="{B2FAD1EF-1515-0702-EBEF-C212A28045F9}"/>
                </a:ext>
              </a:extLst>
            </p:cNvPr>
            <p:cNvSpPr/>
            <p:nvPr/>
          </p:nvSpPr>
          <p:spPr>
            <a:xfrm>
              <a:off x="1604166" y="2523877"/>
              <a:ext cx="483234" cy="478155"/>
            </a:xfrm>
            <a:custGeom>
              <a:avLst/>
              <a:gdLst/>
              <a:ahLst/>
              <a:cxnLst/>
              <a:rect l="l" t="t" r="r" b="b"/>
              <a:pathLst>
                <a:path w="483235" h="478155">
                  <a:moveTo>
                    <a:pt x="0" y="240228"/>
                  </a:moveTo>
                  <a:lnTo>
                    <a:pt x="4886" y="191521"/>
                  </a:lnTo>
                  <a:lnTo>
                    <a:pt x="18899" y="146291"/>
                  </a:lnTo>
                  <a:lnTo>
                    <a:pt x="41071" y="105467"/>
                  </a:lnTo>
                  <a:lnTo>
                    <a:pt x="70433" y="69980"/>
                  </a:lnTo>
                  <a:lnTo>
                    <a:pt x="106016" y="40759"/>
                  </a:lnTo>
                  <a:lnTo>
                    <a:pt x="146853" y="18735"/>
                  </a:lnTo>
                  <a:lnTo>
                    <a:pt x="191974" y="4838"/>
                  </a:lnTo>
                  <a:lnTo>
                    <a:pt x="240412" y="0"/>
                  </a:lnTo>
                  <a:lnTo>
                    <a:pt x="288931" y="4838"/>
                  </a:lnTo>
                  <a:lnTo>
                    <a:pt x="334285" y="18735"/>
                  </a:lnTo>
                  <a:lnTo>
                    <a:pt x="375456" y="40759"/>
                  </a:lnTo>
                  <a:lnTo>
                    <a:pt x="411425" y="69980"/>
                  </a:lnTo>
                  <a:lnTo>
                    <a:pt x="441174" y="105467"/>
                  </a:lnTo>
                  <a:lnTo>
                    <a:pt x="463684" y="146291"/>
                  </a:lnTo>
                  <a:lnTo>
                    <a:pt x="477937" y="191521"/>
                  </a:lnTo>
                  <a:lnTo>
                    <a:pt x="482915" y="240228"/>
                  </a:lnTo>
                  <a:lnTo>
                    <a:pt x="477937" y="288220"/>
                  </a:lnTo>
                  <a:lnTo>
                    <a:pt x="463684" y="332859"/>
                  </a:lnTo>
                  <a:lnTo>
                    <a:pt x="441174" y="373206"/>
                  </a:lnTo>
                  <a:lnTo>
                    <a:pt x="411425" y="408323"/>
                  </a:lnTo>
                  <a:lnTo>
                    <a:pt x="375456" y="437270"/>
                  </a:lnTo>
                  <a:lnTo>
                    <a:pt x="334285" y="459109"/>
                  </a:lnTo>
                  <a:lnTo>
                    <a:pt x="288931" y="472901"/>
                  </a:lnTo>
                  <a:lnTo>
                    <a:pt x="240412" y="477707"/>
                  </a:lnTo>
                  <a:lnTo>
                    <a:pt x="191974" y="472901"/>
                  </a:lnTo>
                  <a:lnTo>
                    <a:pt x="146853" y="459109"/>
                  </a:lnTo>
                  <a:lnTo>
                    <a:pt x="106016" y="437270"/>
                  </a:lnTo>
                  <a:lnTo>
                    <a:pt x="70433" y="408323"/>
                  </a:lnTo>
                  <a:lnTo>
                    <a:pt x="41071" y="373206"/>
                  </a:lnTo>
                  <a:lnTo>
                    <a:pt x="18899" y="332859"/>
                  </a:lnTo>
                  <a:lnTo>
                    <a:pt x="4886" y="288220"/>
                  </a:lnTo>
                  <a:lnTo>
                    <a:pt x="0" y="240228"/>
                  </a:lnTo>
                  <a:close/>
                </a:path>
              </a:pathLst>
            </a:custGeom>
            <a:ln w="29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6">
            <a:extLst>
              <a:ext uri="{FF2B5EF4-FFF2-40B4-BE49-F238E27FC236}">
                <a16:creationId xmlns:a16="http://schemas.microsoft.com/office/drawing/2014/main" id="{C04224BF-B7CB-FA91-EF85-43C32CFB4C8A}"/>
              </a:ext>
            </a:extLst>
          </p:cNvPr>
          <p:cNvSpPr txBox="1"/>
          <p:nvPr/>
        </p:nvSpPr>
        <p:spPr>
          <a:xfrm>
            <a:off x="1496716" y="2475771"/>
            <a:ext cx="32194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00" spc="-25" dirty="0">
                <a:latin typeface="Arial"/>
                <a:cs typeface="Arial"/>
              </a:rPr>
              <a:t>s</a:t>
            </a:r>
            <a:r>
              <a:rPr sz="2175" spc="-37" baseline="-21072" dirty="0">
                <a:latin typeface="Arial"/>
                <a:cs typeface="Arial"/>
              </a:rPr>
              <a:t>1</a:t>
            </a:r>
            <a:endParaRPr sz="2175" baseline="-21072">
              <a:latin typeface="Arial"/>
              <a:cs typeface="Arial"/>
            </a:endParaRPr>
          </a:p>
        </p:txBody>
      </p:sp>
      <p:grpSp>
        <p:nvGrpSpPr>
          <p:cNvPr id="60" name="object 57">
            <a:extLst>
              <a:ext uri="{FF2B5EF4-FFF2-40B4-BE49-F238E27FC236}">
                <a16:creationId xmlns:a16="http://schemas.microsoft.com/office/drawing/2014/main" id="{5C0CE652-BFED-747C-09D3-F2D7472296E7}"/>
              </a:ext>
            </a:extLst>
          </p:cNvPr>
          <p:cNvGrpSpPr/>
          <p:nvPr/>
        </p:nvGrpSpPr>
        <p:grpSpPr>
          <a:xfrm>
            <a:off x="3051613" y="3950831"/>
            <a:ext cx="509905" cy="507365"/>
            <a:chOff x="3243259" y="4026630"/>
            <a:chExt cx="509905" cy="507365"/>
          </a:xfrm>
        </p:grpSpPr>
        <p:sp>
          <p:nvSpPr>
            <p:cNvPr id="61" name="object 58">
              <a:extLst>
                <a:ext uri="{FF2B5EF4-FFF2-40B4-BE49-F238E27FC236}">
                  <a16:creationId xmlns:a16="http://schemas.microsoft.com/office/drawing/2014/main" id="{C2E8A3B1-941D-6DC6-9248-5DB9E3509CD0}"/>
                </a:ext>
              </a:extLst>
            </p:cNvPr>
            <p:cNvSpPr/>
            <p:nvPr/>
          </p:nvSpPr>
          <p:spPr>
            <a:xfrm>
              <a:off x="3257864" y="4041235"/>
              <a:ext cx="480695" cy="478155"/>
            </a:xfrm>
            <a:custGeom>
              <a:avLst/>
              <a:gdLst/>
              <a:ahLst/>
              <a:cxnLst/>
              <a:rect l="l" t="t" r="r" b="b"/>
              <a:pathLst>
                <a:path w="480695" h="478154">
                  <a:moveTo>
                    <a:pt x="240403" y="0"/>
                  </a:moveTo>
                  <a:lnTo>
                    <a:pt x="191974" y="4924"/>
                  </a:lnTo>
                  <a:lnTo>
                    <a:pt x="146858" y="19027"/>
                  </a:lnTo>
                  <a:lnTo>
                    <a:pt x="106023" y="41306"/>
                  </a:lnTo>
                  <a:lnTo>
                    <a:pt x="70439" y="70758"/>
                  </a:lnTo>
                  <a:lnTo>
                    <a:pt x="41076" y="106379"/>
                  </a:lnTo>
                  <a:lnTo>
                    <a:pt x="18902" y="147167"/>
                  </a:lnTo>
                  <a:lnTo>
                    <a:pt x="4887" y="192117"/>
                  </a:lnTo>
                  <a:lnTo>
                    <a:pt x="0" y="240228"/>
                  </a:lnTo>
                  <a:lnTo>
                    <a:pt x="4887" y="288219"/>
                  </a:lnTo>
                  <a:lnTo>
                    <a:pt x="18902" y="332855"/>
                  </a:lnTo>
                  <a:lnTo>
                    <a:pt x="41076" y="373198"/>
                  </a:lnTo>
                  <a:lnTo>
                    <a:pt x="70439" y="408310"/>
                  </a:lnTo>
                  <a:lnTo>
                    <a:pt x="106023" y="437253"/>
                  </a:lnTo>
                  <a:lnTo>
                    <a:pt x="146858" y="459088"/>
                  </a:lnTo>
                  <a:lnTo>
                    <a:pt x="191974" y="472877"/>
                  </a:lnTo>
                  <a:lnTo>
                    <a:pt x="240403" y="477681"/>
                  </a:lnTo>
                  <a:lnTo>
                    <a:pt x="288812" y="472877"/>
                  </a:lnTo>
                  <a:lnTo>
                    <a:pt x="333856" y="459088"/>
                  </a:lnTo>
                  <a:lnTo>
                    <a:pt x="374583" y="437253"/>
                  </a:lnTo>
                  <a:lnTo>
                    <a:pt x="410042" y="408310"/>
                  </a:lnTo>
                  <a:lnTo>
                    <a:pt x="439279" y="373198"/>
                  </a:lnTo>
                  <a:lnTo>
                    <a:pt x="461342" y="332855"/>
                  </a:lnTo>
                  <a:lnTo>
                    <a:pt x="475278" y="288219"/>
                  </a:lnTo>
                  <a:lnTo>
                    <a:pt x="480135" y="240228"/>
                  </a:lnTo>
                  <a:lnTo>
                    <a:pt x="475278" y="192117"/>
                  </a:lnTo>
                  <a:lnTo>
                    <a:pt x="461342" y="147167"/>
                  </a:lnTo>
                  <a:lnTo>
                    <a:pt x="439279" y="106379"/>
                  </a:lnTo>
                  <a:lnTo>
                    <a:pt x="410042" y="70758"/>
                  </a:lnTo>
                  <a:lnTo>
                    <a:pt x="374583" y="41306"/>
                  </a:lnTo>
                  <a:lnTo>
                    <a:pt x="333856" y="19027"/>
                  </a:lnTo>
                  <a:lnTo>
                    <a:pt x="288812" y="4924"/>
                  </a:lnTo>
                  <a:lnTo>
                    <a:pt x="2404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9">
              <a:extLst>
                <a:ext uri="{FF2B5EF4-FFF2-40B4-BE49-F238E27FC236}">
                  <a16:creationId xmlns:a16="http://schemas.microsoft.com/office/drawing/2014/main" id="{A6DD5ED1-4F55-2E12-3C42-119FF8BBC872}"/>
                </a:ext>
              </a:extLst>
            </p:cNvPr>
            <p:cNvSpPr/>
            <p:nvPr/>
          </p:nvSpPr>
          <p:spPr>
            <a:xfrm>
              <a:off x="3257864" y="4041235"/>
              <a:ext cx="480695" cy="478155"/>
            </a:xfrm>
            <a:custGeom>
              <a:avLst/>
              <a:gdLst/>
              <a:ahLst/>
              <a:cxnLst/>
              <a:rect l="l" t="t" r="r" b="b"/>
              <a:pathLst>
                <a:path w="480695" h="478154">
                  <a:moveTo>
                    <a:pt x="0" y="240228"/>
                  </a:moveTo>
                  <a:lnTo>
                    <a:pt x="4887" y="192117"/>
                  </a:lnTo>
                  <a:lnTo>
                    <a:pt x="18902" y="147167"/>
                  </a:lnTo>
                  <a:lnTo>
                    <a:pt x="41076" y="106379"/>
                  </a:lnTo>
                  <a:lnTo>
                    <a:pt x="70439" y="70758"/>
                  </a:lnTo>
                  <a:lnTo>
                    <a:pt x="106023" y="41306"/>
                  </a:lnTo>
                  <a:lnTo>
                    <a:pt x="146858" y="19027"/>
                  </a:lnTo>
                  <a:lnTo>
                    <a:pt x="191974" y="4924"/>
                  </a:lnTo>
                  <a:lnTo>
                    <a:pt x="240403" y="0"/>
                  </a:lnTo>
                  <a:lnTo>
                    <a:pt x="288812" y="4924"/>
                  </a:lnTo>
                  <a:lnTo>
                    <a:pt x="333856" y="19027"/>
                  </a:lnTo>
                  <a:lnTo>
                    <a:pt x="374583" y="41306"/>
                  </a:lnTo>
                  <a:lnTo>
                    <a:pt x="410042" y="70758"/>
                  </a:lnTo>
                  <a:lnTo>
                    <a:pt x="439279" y="106379"/>
                  </a:lnTo>
                  <a:lnTo>
                    <a:pt x="461342" y="147167"/>
                  </a:lnTo>
                  <a:lnTo>
                    <a:pt x="475278" y="192117"/>
                  </a:lnTo>
                  <a:lnTo>
                    <a:pt x="480135" y="240228"/>
                  </a:lnTo>
                  <a:lnTo>
                    <a:pt x="475278" y="288219"/>
                  </a:lnTo>
                  <a:lnTo>
                    <a:pt x="461342" y="332855"/>
                  </a:lnTo>
                  <a:lnTo>
                    <a:pt x="439279" y="373198"/>
                  </a:lnTo>
                  <a:lnTo>
                    <a:pt x="410042" y="408310"/>
                  </a:lnTo>
                  <a:lnTo>
                    <a:pt x="374583" y="437253"/>
                  </a:lnTo>
                  <a:lnTo>
                    <a:pt x="333856" y="459088"/>
                  </a:lnTo>
                  <a:lnTo>
                    <a:pt x="288812" y="472877"/>
                  </a:lnTo>
                  <a:lnTo>
                    <a:pt x="240403" y="477681"/>
                  </a:lnTo>
                  <a:lnTo>
                    <a:pt x="191974" y="472877"/>
                  </a:lnTo>
                  <a:lnTo>
                    <a:pt x="146858" y="459088"/>
                  </a:lnTo>
                  <a:lnTo>
                    <a:pt x="106023" y="437253"/>
                  </a:lnTo>
                  <a:lnTo>
                    <a:pt x="70439" y="408310"/>
                  </a:lnTo>
                  <a:lnTo>
                    <a:pt x="41076" y="373198"/>
                  </a:lnTo>
                  <a:lnTo>
                    <a:pt x="18902" y="332855"/>
                  </a:lnTo>
                  <a:lnTo>
                    <a:pt x="4887" y="288219"/>
                  </a:lnTo>
                  <a:lnTo>
                    <a:pt x="0" y="240228"/>
                  </a:lnTo>
                  <a:close/>
                </a:path>
              </a:pathLst>
            </a:custGeom>
            <a:ln w="29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0">
            <a:extLst>
              <a:ext uri="{FF2B5EF4-FFF2-40B4-BE49-F238E27FC236}">
                <a16:creationId xmlns:a16="http://schemas.microsoft.com/office/drawing/2014/main" id="{88235AF7-F7D2-0F26-411B-69DEAEFD6F98}"/>
              </a:ext>
            </a:extLst>
          </p:cNvPr>
          <p:cNvSpPr txBox="1"/>
          <p:nvPr/>
        </p:nvSpPr>
        <p:spPr>
          <a:xfrm>
            <a:off x="3135822" y="3976411"/>
            <a:ext cx="351155" cy="4051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450" spc="-25" dirty="0">
                <a:latin typeface="Arial"/>
                <a:cs typeface="Arial"/>
              </a:rPr>
              <a:t>s</a:t>
            </a:r>
            <a:r>
              <a:rPr sz="2475" spc="-37" baseline="-20202" dirty="0">
                <a:latin typeface="Arial"/>
                <a:cs typeface="Arial"/>
              </a:rPr>
              <a:t>4</a:t>
            </a:r>
            <a:endParaRPr sz="2475" baseline="-20202">
              <a:latin typeface="Arial"/>
              <a:cs typeface="Arial"/>
            </a:endParaRPr>
          </a:p>
        </p:txBody>
      </p:sp>
      <p:grpSp>
        <p:nvGrpSpPr>
          <p:cNvPr id="64" name="object 61">
            <a:extLst>
              <a:ext uri="{FF2B5EF4-FFF2-40B4-BE49-F238E27FC236}">
                <a16:creationId xmlns:a16="http://schemas.microsoft.com/office/drawing/2014/main" id="{0B6F5160-7497-2AB8-3E7F-54A2F0C16200}"/>
              </a:ext>
            </a:extLst>
          </p:cNvPr>
          <p:cNvGrpSpPr/>
          <p:nvPr/>
        </p:nvGrpSpPr>
        <p:grpSpPr>
          <a:xfrm>
            <a:off x="5448905" y="2510080"/>
            <a:ext cx="509270" cy="507365"/>
            <a:chOff x="5640551" y="2585879"/>
            <a:chExt cx="509270" cy="507365"/>
          </a:xfrm>
        </p:grpSpPr>
        <p:sp>
          <p:nvSpPr>
            <p:cNvPr id="65" name="object 62">
              <a:extLst>
                <a:ext uri="{FF2B5EF4-FFF2-40B4-BE49-F238E27FC236}">
                  <a16:creationId xmlns:a16="http://schemas.microsoft.com/office/drawing/2014/main" id="{3442E72A-D806-F5F1-AC6B-93E21DBF76EF}"/>
                </a:ext>
              </a:extLst>
            </p:cNvPr>
            <p:cNvSpPr/>
            <p:nvPr/>
          </p:nvSpPr>
          <p:spPr>
            <a:xfrm>
              <a:off x="5655156" y="2600484"/>
              <a:ext cx="480059" cy="478155"/>
            </a:xfrm>
            <a:custGeom>
              <a:avLst/>
              <a:gdLst/>
              <a:ahLst/>
              <a:cxnLst/>
              <a:rect l="l" t="t" r="r" b="b"/>
              <a:pathLst>
                <a:path w="480060" h="478155">
                  <a:moveTo>
                    <a:pt x="240151" y="0"/>
                  </a:moveTo>
                  <a:lnTo>
                    <a:pt x="191741" y="4893"/>
                  </a:lnTo>
                  <a:lnTo>
                    <a:pt x="146657" y="18917"/>
                  </a:lnTo>
                  <a:lnTo>
                    <a:pt x="105863" y="41084"/>
                  </a:lnTo>
                  <a:lnTo>
                    <a:pt x="70324" y="70407"/>
                  </a:lnTo>
                  <a:lnTo>
                    <a:pt x="41003" y="105900"/>
                  </a:lnTo>
                  <a:lnTo>
                    <a:pt x="18866" y="146575"/>
                  </a:lnTo>
                  <a:lnTo>
                    <a:pt x="4877" y="191446"/>
                  </a:lnTo>
                  <a:lnTo>
                    <a:pt x="0" y="239526"/>
                  </a:lnTo>
                  <a:lnTo>
                    <a:pt x="4877" y="287547"/>
                  </a:lnTo>
                  <a:lnTo>
                    <a:pt x="18866" y="332263"/>
                  </a:lnTo>
                  <a:lnTo>
                    <a:pt x="41003" y="372718"/>
                  </a:lnTo>
                  <a:lnTo>
                    <a:pt x="70324" y="407958"/>
                  </a:lnTo>
                  <a:lnTo>
                    <a:pt x="105863" y="437029"/>
                  </a:lnTo>
                  <a:lnTo>
                    <a:pt x="146657" y="458976"/>
                  </a:lnTo>
                  <a:lnTo>
                    <a:pt x="191741" y="472844"/>
                  </a:lnTo>
                  <a:lnTo>
                    <a:pt x="240151" y="477679"/>
                  </a:lnTo>
                  <a:lnTo>
                    <a:pt x="288630" y="472844"/>
                  </a:lnTo>
                  <a:lnTo>
                    <a:pt x="333720" y="458976"/>
                  </a:lnTo>
                  <a:lnTo>
                    <a:pt x="374474" y="437029"/>
                  </a:lnTo>
                  <a:lnTo>
                    <a:pt x="409944" y="407958"/>
                  </a:lnTo>
                  <a:lnTo>
                    <a:pt x="439182" y="372718"/>
                  </a:lnTo>
                  <a:lnTo>
                    <a:pt x="461240" y="332263"/>
                  </a:lnTo>
                  <a:lnTo>
                    <a:pt x="475169" y="287547"/>
                  </a:lnTo>
                  <a:lnTo>
                    <a:pt x="480023" y="239526"/>
                  </a:lnTo>
                  <a:lnTo>
                    <a:pt x="475169" y="191446"/>
                  </a:lnTo>
                  <a:lnTo>
                    <a:pt x="461240" y="146575"/>
                  </a:lnTo>
                  <a:lnTo>
                    <a:pt x="439182" y="105900"/>
                  </a:lnTo>
                  <a:lnTo>
                    <a:pt x="409944" y="70407"/>
                  </a:lnTo>
                  <a:lnTo>
                    <a:pt x="374474" y="41084"/>
                  </a:lnTo>
                  <a:lnTo>
                    <a:pt x="333720" y="18917"/>
                  </a:lnTo>
                  <a:lnTo>
                    <a:pt x="288630" y="4893"/>
                  </a:lnTo>
                  <a:lnTo>
                    <a:pt x="240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3">
              <a:extLst>
                <a:ext uri="{FF2B5EF4-FFF2-40B4-BE49-F238E27FC236}">
                  <a16:creationId xmlns:a16="http://schemas.microsoft.com/office/drawing/2014/main" id="{0C1877E9-F329-6AB8-47F9-0EEC59F8F72D}"/>
                </a:ext>
              </a:extLst>
            </p:cNvPr>
            <p:cNvSpPr/>
            <p:nvPr/>
          </p:nvSpPr>
          <p:spPr>
            <a:xfrm>
              <a:off x="5655156" y="2600484"/>
              <a:ext cx="480059" cy="478155"/>
            </a:xfrm>
            <a:custGeom>
              <a:avLst/>
              <a:gdLst/>
              <a:ahLst/>
              <a:cxnLst/>
              <a:rect l="l" t="t" r="r" b="b"/>
              <a:pathLst>
                <a:path w="480060" h="478155">
                  <a:moveTo>
                    <a:pt x="0" y="239526"/>
                  </a:moveTo>
                  <a:lnTo>
                    <a:pt x="4877" y="191446"/>
                  </a:lnTo>
                  <a:lnTo>
                    <a:pt x="18866" y="146575"/>
                  </a:lnTo>
                  <a:lnTo>
                    <a:pt x="41003" y="105900"/>
                  </a:lnTo>
                  <a:lnTo>
                    <a:pt x="70324" y="70407"/>
                  </a:lnTo>
                  <a:lnTo>
                    <a:pt x="105863" y="41084"/>
                  </a:lnTo>
                  <a:lnTo>
                    <a:pt x="146657" y="18917"/>
                  </a:lnTo>
                  <a:lnTo>
                    <a:pt x="191741" y="4893"/>
                  </a:lnTo>
                  <a:lnTo>
                    <a:pt x="240151" y="0"/>
                  </a:lnTo>
                  <a:lnTo>
                    <a:pt x="288630" y="4893"/>
                  </a:lnTo>
                  <a:lnTo>
                    <a:pt x="333720" y="18917"/>
                  </a:lnTo>
                  <a:lnTo>
                    <a:pt x="374474" y="41084"/>
                  </a:lnTo>
                  <a:lnTo>
                    <a:pt x="409944" y="70407"/>
                  </a:lnTo>
                  <a:lnTo>
                    <a:pt x="439182" y="105900"/>
                  </a:lnTo>
                  <a:lnTo>
                    <a:pt x="461240" y="146575"/>
                  </a:lnTo>
                  <a:lnTo>
                    <a:pt x="475169" y="191446"/>
                  </a:lnTo>
                  <a:lnTo>
                    <a:pt x="480023" y="239526"/>
                  </a:lnTo>
                  <a:lnTo>
                    <a:pt x="475169" y="287547"/>
                  </a:lnTo>
                  <a:lnTo>
                    <a:pt x="461240" y="332263"/>
                  </a:lnTo>
                  <a:lnTo>
                    <a:pt x="439182" y="372718"/>
                  </a:lnTo>
                  <a:lnTo>
                    <a:pt x="409944" y="407958"/>
                  </a:lnTo>
                  <a:lnTo>
                    <a:pt x="374474" y="437029"/>
                  </a:lnTo>
                  <a:lnTo>
                    <a:pt x="333720" y="458976"/>
                  </a:lnTo>
                  <a:lnTo>
                    <a:pt x="288630" y="472844"/>
                  </a:lnTo>
                  <a:lnTo>
                    <a:pt x="240151" y="477679"/>
                  </a:lnTo>
                  <a:lnTo>
                    <a:pt x="191741" y="472844"/>
                  </a:lnTo>
                  <a:lnTo>
                    <a:pt x="146657" y="458976"/>
                  </a:lnTo>
                  <a:lnTo>
                    <a:pt x="105863" y="437029"/>
                  </a:lnTo>
                  <a:lnTo>
                    <a:pt x="70324" y="407958"/>
                  </a:lnTo>
                  <a:lnTo>
                    <a:pt x="41003" y="372718"/>
                  </a:lnTo>
                  <a:lnTo>
                    <a:pt x="18866" y="332263"/>
                  </a:lnTo>
                  <a:lnTo>
                    <a:pt x="4877" y="287547"/>
                  </a:lnTo>
                  <a:lnTo>
                    <a:pt x="0" y="239526"/>
                  </a:lnTo>
                  <a:close/>
                </a:path>
              </a:pathLst>
            </a:custGeom>
            <a:ln w="29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4">
            <a:extLst>
              <a:ext uri="{FF2B5EF4-FFF2-40B4-BE49-F238E27FC236}">
                <a16:creationId xmlns:a16="http://schemas.microsoft.com/office/drawing/2014/main" id="{EC63FD5A-99EA-59FF-0B54-77F6545AB9A0}"/>
              </a:ext>
            </a:extLst>
          </p:cNvPr>
          <p:cNvSpPr txBox="1"/>
          <p:nvPr/>
        </p:nvSpPr>
        <p:spPr>
          <a:xfrm>
            <a:off x="5532891" y="2535660"/>
            <a:ext cx="351155" cy="4051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450" spc="-25" dirty="0">
                <a:latin typeface="Arial"/>
                <a:cs typeface="Arial"/>
              </a:rPr>
              <a:t>s</a:t>
            </a:r>
            <a:r>
              <a:rPr sz="2475" spc="-37" baseline="-20202" dirty="0">
                <a:latin typeface="Arial"/>
                <a:cs typeface="Arial"/>
              </a:rPr>
              <a:t>8</a:t>
            </a:r>
            <a:endParaRPr sz="2475" baseline="-20202">
              <a:latin typeface="Arial"/>
              <a:cs typeface="Arial"/>
            </a:endParaRPr>
          </a:p>
        </p:txBody>
      </p:sp>
      <p:grpSp>
        <p:nvGrpSpPr>
          <p:cNvPr id="68" name="object 65">
            <a:extLst>
              <a:ext uri="{FF2B5EF4-FFF2-40B4-BE49-F238E27FC236}">
                <a16:creationId xmlns:a16="http://schemas.microsoft.com/office/drawing/2014/main" id="{220C7470-FCAB-D68A-C498-6653A92EAA16}"/>
              </a:ext>
            </a:extLst>
          </p:cNvPr>
          <p:cNvGrpSpPr/>
          <p:nvPr/>
        </p:nvGrpSpPr>
        <p:grpSpPr>
          <a:xfrm>
            <a:off x="5560584" y="3855430"/>
            <a:ext cx="511809" cy="507365"/>
            <a:chOff x="5752230" y="3931229"/>
            <a:chExt cx="511809" cy="507365"/>
          </a:xfrm>
        </p:grpSpPr>
        <p:sp>
          <p:nvSpPr>
            <p:cNvPr id="69" name="object 66">
              <a:extLst>
                <a:ext uri="{FF2B5EF4-FFF2-40B4-BE49-F238E27FC236}">
                  <a16:creationId xmlns:a16="http://schemas.microsoft.com/office/drawing/2014/main" id="{8DBDAA77-A4BA-0D74-9137-EC20C53DF72A}"/>
                </a:ext>
              </a:extLst>
            </p:cNvPr>
            <p:cNvSpPr/>
            <p:nvPr/>
          </p:nvSpPr>
          <p:spPr>
            <a:xfrm>
              <a:off x="5766835" y="3945834"/>
              <a:ext cx="482600" cy="478155"/>
            </a:xfrm>
            <a:custGeom>
              <a:avLst/>
              <a:gdLst/>
              <a:ahLst/>
              <a:cxnLst/>
              <a:rect l="l" t="t" r="r" b="b"/>
              <a:pathLst>
                <a:path w="482600" h="478154">
                  <a:moveTo>
                    <a:pt x="242670" y="0"/>
                  </a:moveTo>
                  <a:lnTo>
                    <a:pt x="194072" y="4924"/>
                  </a:lnTo>
                  <a:lnTo>
                    <a:pt x="148664" y="19027"/>
                  </a:lnTo>
                  <a:lnTo>
                    <a:pt x="107462" y="41306"/>
                  </a:lnTo>
                  <a:lnTo>
                    <a:pt x="71478" y="70758"/>
                  </a:lnTo>
                  <a:lnTo>
                    <a:pt x="41727" y="106379"/>
                  </a:lnTo>
                  <a:lnTo>
                    <a:pt x="19221" y="147167"/>
                  </a:lnTo>
                  <a:lnTo>
                    <a:pt x="4974" y="192117"/>
                  </a:lnTo>
                  <a:lnTo>
                    <a:pt x="0" y="240228"/>
                  </a:lnTo>
                  <a:lnTo>
                    <a:pt x="4974" y="288218"/>
                  </a:lnTo>
                  <a:lnTo>
                    <a:pt x="19221" y="332854"/>
                  </a:lnTo>
                  <a:lnTo>
                    <a:pt x="41727" y="373197"/>
                  </a:lnTo>
                  <a:lnTo>
                    <a:pt x="71478" y="408309"/>
                  </a:lnTo>
                  <a:lnTo>
                    <a:pt x="107462" y="437251"/>
                  </a:lnTo>
                  <a:lnTo>
                    <a:pt x="148664" y="459085"/>
                  </a:lnTo>
                  <a:lnTo>
                    <a:pt x="194072" y="472874"/>
                  </a:lnTo>
                  <a:lnTo>
                    <a:pt x="242670" y="477679"/>
                  </a:lnTo>
                  <a:lnTo>
                    <a:pt x="291057" y="472874"/>
                  </a:lnTo>
                  <a:lnTo>
                    <a:pt x="336077" y="459085"/>
                  </a:lnTo>
                  <a:lnTo>
                    <a:pt x="376782" y="437251"/>
                  </a:lnTo>
                  <a:lnTo>
                    <a:pt x="412218" y="408309"/>
                  </a:lnTo>
                  <a:lnTo>
                    <a:pt x="441436" y="373197"/>
                  </a:lnTo>
                  <a:lnTo>
                    <a:pt x="463483" y="332854"/>
                  </a:lnTo>
                  <a:lnTo>
                    <a:pt x="477409" y="288218"/>
                  </a:lnTo>
                  <a:lnTo>
                    <a:pt x="482263" y="240228"/>
                  </a:lnTo>
                  <a:lnTo>
                    <a:pt x="477409" y="192117"/>
                  </a:lnTo>
                  <a:lnTo>
                    <a:pt x="463483" y="147167"/>
                  </a:lnTo>
                  <a:lnTo>
                    <a:pt x="441436" y="106379"/>
                  </a:lnTo>
                  <a:lnTo>
                    <a:pt x="412218" y="70758"/>
                  </a:lnTo>
                  <a:lnTo>
                    <a:pt x="376782" y="41306"/>
                  </a:lnTo>
                  <a:lnTo>
                    <a:pt x="336077" y="19027"/>
                  </a:lnTo>
                  <a:lnTo>
                    <a:pt x="291057" y="4924"/>
                  </a:lnTo>
                  <a:lnTo>
                    <a:pt x="2426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7">
              <a:extLst>
                <a:ext uri="{FF2B5EF4-FFF2-40B4-BE49-F238E27FC236}">
                  <a16:creationId xmlns:a16="http://schemas.microsoft.com/office/drawing/2014/main" id="{4FD23F7A-02AB-0A5C-E915-AE7AF3440B06}"/>
                </a:ext>
              </a:extLst>
            </p:cNvPr>
            <p:cNvSpPr/>
            <p:nvPr/>
          </p:nvSpPr>
          <p:spPr>
            <a:xfrm>
              <a:off x="5766835" y="3945834"/>
              <a:ext cx="482600" cy="478155"/>
            </a:xfrm>
            <a:custGeom>
              <a:avLst/>
              <a:gdLst/>
              <a:ahLst/>
              <a:cxnLst/>
              <a:rect l="l" t="t" r="r" b="b"/>
              <a:pathLst>
                <a:path w="482600" h="478154">
                  <a:moveTo>
                    <a:pt x="0" y="240228"/>
                  </a:moveTo>
                  <a:lnTo>
                    <a:pt x="4974" y="192117"/>
                  </a:lnTo>
                  <a:lnTo>
                    <a:pt x="19221" y="147167"/>
                  </a:lnTo>
                  <a:lnTo>
                    <a:pt x="41727" y="106379"/>
                  </a:lnTo>
                  <a:lnTo>
                    <a:pt x="71478" y="70758"/>
                  </a:lnTo>
                  <a:lnTo>
                    <a:pt x="107462" y="41306"/>
                  </a:lnTo>
                  <a:lnTo>
                    <a:pt x="148664" y="19027"/>
                  </a:lnTo>
                  <a:lnTo>
                    <a:pt x="194072" y="4924"/>
                  </a:lnTo>
                  <a:lnTo>
                    <a:pt x="242670" y="0"/>
                  </a:lnTo>
                  <a:lnTo>
                    <a:pt x="291057" y="4924"/>
                  </a:lnTo>
                  <a:lnTo>
                    <a:pt x="336077" y="19027"/>
                  </a:lnTo>
                  <a:lnTo>
                    <a:pt x="376782" y="41306"/>
                  </a:lnTo>
                  <a:lnTo>
                    <a:pt x="412218" y="70758"/>
                  </a:lnTo>
                  <a:lnTo>
                    <a:pt x="441436" y="106379"/>
                  </a:lnTo>
                  <a:lnTo>
                    <a:pt x="463483" y="147167"/>
                  </a:lnTo>
                  <a:lnTo>
                    <a:pt x="477409" y="192117"/>
                  </a:lnTo>
                  <a:lnTo>
                    <a:pt x="482263" y="240228"/>
                  </a:lnTo>
                  <a:lnTo>
                    <a:pt x="477409" y="288218"/>
                  </a:lnTo>
                  <a:lnTo>
                    <a:pt x="463483" y="332854"/>
                  </a:lnTo>
                  <a:lnTo>
                    <a:pt x="441436" y="373197"/>
                  </a:lnTo>
                  <a:lnTo>
                    <a:pt x="412218" y="408309"/>
                  </a:lnTo>
                  <a:lnTo>
                    <a:pt x="376782" y="437251"/>
                  </a:lnTo>
                  <a:lnTo>
                    <a:pt x="336077" y="459085"/>
                  </a:lnTo>
                  <a:lnTo>
                    <a:pt x="291057" y="472874"/>
                  </a:lnTo>
                  <a:lnTo>
                    <a:pt x="242670" y="477679"/>
                  </a:lnTo>
                  <a:lnTo>
                    <a:pt x="194072" y="472874"/>
                  </a:lnTo>
                  <a:lnTo>
                    <a:pt x="148664" y="459085"/>
                  </a:lnTo>
                  <a:lnTo>
                    <a:pt x="107462" y="437251"/>
                  </a:lnTo>
                  <a:lnTo>
                    <a:pt x="71478" y="408309"/>
                  </a:lnTo>
                  <a:lnTo>
                    <a:pt x="41727" y="373197"/>
                  </a:lnTo>
                  <a:lnTo>
                    <a:pt x="19221" y="332854"/>
                  </a:lnTo>
                  <a:lnTo>
                    <a:pt x="4974" y="288218"/>
                  </a:lnTo>
                  <a:lnTo>
                    <a:pt x="0" y="240228"/>
                  </a:lnTo>
                  <a:close/>
                </a:path>
              </a:pathLst>
            </a:custGeom>
            <a:ln w="29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68">
            <a:extLst>
              <a:ext uri="{FF2B5EF4-FFF2-40B4-BE49-F238E27FC236}">
                <a16:creationId xmlns:a16="http://schemas.microsoft.com/office/drawing/2014/main" id="{A940355E-CFC1-C660-9172-9C5DE50FB897}"/>
              </a:ext>
            </a:extLst>
          </p:cNvPr>
          <p:cNvSpPr txBox="1"/>
          <p:nvPr/>
        </p:nvSpPr>
        <p:spPr>
          <a:xfrm>
            <a:off x="5646809" y="3881010"/>
            <a:ext cx="351155" cy="4051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450" spc="-25" dirty="0">
                <a:latin typeface="Arial"/>
                <a:cs typeface="Arial"/>
              </a:rPr>
              <a:t>s</a:t>
            </a:r>
            <a:r>
              <a:rPr sz="2475" spc="-37" baseline="-20202" dirty="0">
                <a:latin typeface="Arial"/>
                <a:cs typeface="Arial"/>
              </a:rPr>
              <a:t>9</a:t>
            </a:r>
            <a:endParaRPr sz="2475" baseline="-20202">
              <a:latin typeface="Arial"/>
              <a:cs typeface="Arial"/>
            </a:endParaRPr>
          </a:p>
        </p:txBody>
      </p:sp>
      <p:grpSp>
        <p:nvGrpSpPr>
          <p:cNvPr id="72" name="object 69">
            <a:extLst>
              <a:ext uri="{FF2B5EF4-FFF2-40B4-BE49-F238E27FC236}">
                <a16:creationId xmlns:a16="http://schemas.microsoft.com/office/drawing/2014/main" id="{9815F534-6CA1-7FAB-F12A-390CF2FB3EFF}"/>
              </a:ext>
            </a:extLst>
          </p:cNvPr>
          <p:cNvGrpSpPr/>
          <p:nvPr/>
        </p:nvGrpSpPr>
        <p:grpSpPr>
          <a:xfrm>
            <a:off x="4831731" y="3293458"/>
            <a:ext cx="511809" cy="506730"/>
            <a:chOff x="5023377" y="3369257"/>
            <a:chExt cx="511809" cy="506730"/>
          </a:xfrm>
        </p:grpSpPr>
        <p:sp>
          <p:nvSpPr>
            <p:cNvPr id="73" name="object 70">
              <a:extLst>
                <a:ext uri="{FF2B5EF4-FFF2-40B4-BE49-F238E27FC236}">
                  <a16:creationId xmlns:a16="http://schemas.microsoft.com/office/drawing/2014/main" id="{DB851047-738A-A7C7-9194-30C2A29F8FEE}"/>
                </a:ext>
              </a:extLst>
            </p:cNvPr>
            <p:cNvSpPr/>
            <p:nvPr/>
          </p:nvSpPr>
          <p:spPr>
            <a:xfrm>
              <a:off x="5037982" y="3383862"/>
              <a:ext cx="482600" cy="477520"/>
            </a:xfrm>
            <a:custGeom>
              <a:avLst/>
              <a:gdLst/>
              <a:ahLst/>
              <a:cxnLst/>
              <a:rect l="l" t="t" r="r" b="b"/>
              <a:pathLst>
                <a:path w="482600" h="477520">
                  <a:moveTo>
                    <a:pt x="242670" y="0"/>
                  </a:moveTo>
                  <a:lnTo>
                    <a:pt x="193509" y="4809"/>
                  </a:lnTo>
                  <a:lnTo>
                    <a:pt x="147838" y="18630"/>
                  </a:lnTo>
                  <a:lnTo>
                    <a:pt x="106601" y="40546"/>
                  </a:lnTo>
                  <a:lnTo>
                    <a:pt x="70744" y="69643"/>
                  </a:lnTo>
                  <a:lnTo>
                    <a:pt x="41210" y="105007"/>
                  </a:lnTo>
                  <a:lnTo>
                    <a:pt x="18945" y="145723"/>
                  </a:lnTo>
                  <a:lnTo>
                    <a:pt x="4893" y="190877"/>
                  </a:lnTo>
                  <a:lnTo>
                    <a:pt x="0" y="239554"/>
                  </a:lnTo>
                  <a:lnTo>
                    <a:pt x="4893" y="287545"/>
                  </a:lnTo>
                  <a:lnTo>
                    <a:pt x="18945" y="332181"/>
                  </a:lnTo>
                  <a:lnTo>
                    <a:pt x="41210" y="372524"/>
                  </a:lnTo>
                  <a:lnTo>
                    <a:pt x="70744" y="407635"/>
                  </a:lnTo>
                  <a:lnTo>
                    <a:pt x="106601" y="436578"/>
                  </a:lnTo>
                  <a:lnTo>
                    <a:pt x="147838" y="458412"/>
                  </a:lnTo>
                  <a:lnTo>
                    <a:pt x="193509" y="472201"/>
                  </a:lnTo>
                  <a:lnTo>
                    <a:pt x="242670" y="477005"/>
                  </a:lnTo>
                  <a:lnTo>
                    <a:pt x="291057" y="472201"/>
                  </a:lnTo>
                  <a:lnTo>
                    <a:pt x="336077" y="458412"/>
                  </a:lnTo>
                  <a:lnTo>
                    <a:pt x="376782" y="436578"/>
                  </a:lnTo>
                  <a:lnTo>
                    <a:pt x="412218" y="407636"/>
                  </a:lnTo>
                  <a:lnTo>
                    <a:pt x="441436" y="372524"/>
                  </a:lnTo>
                  <a:lnTo>
                    <a:pt x="463483" y="332181"/>
                  </a:lnTo>
                  <a:lnTo>
                    <a:pt x="477409" y="287545"/>
                  </a:lnTo>
                  <a:lnTo>
                    <a:pt x="482263" y="239554"/>
                  </a:lnTo>
                  <a:lnTo>
                    <a:pt x="477409" y="190877"/>
                  </a:lnTo>
                  <a:lnTo>
                    <a:pt x="463483" y="145723"/>
                  </a:lnTo>
                  <a:lnTo>
                    <a:pt x="441436" y="105007"/>
                  </a:lnTo>
                  <a:lnTo>
                    <a:pt x="412218" y="69643"/>
                  </a:lnTo>
                  <a:lnTo>
                    <a:pt x="376782" y="40546"/>
                  </a:lnTo>
                  <a:lnTo>
                    <a:pt x="336077" y="18630"/>
                  </a:lnTo>
                  <a:lnTo>
                    <a:pt x="291057" y="4809"/>
                  </a:lnTo>
                  <a:lnTo>
                    <a:pt x="2426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1">
              <a:extLst>
                <a:ext uri="{FF2B5EF4-FFF2-40B4-BE49-F238E27FC236}">
                  <a16:creationId xmlns:a16="http://schemas.microsoft.com/office/drawing/2014/main" id="{5CD9A44E-9E83-1423-489B-44D16A9EF84B}"/>
                </a:ext>
              </a:extLst>
            </p:cNvPr>
            <p:cNvSpPr/>
            <p:nvPr/>
          </p:nvSpPr>
          <p:spPr>
            <a:xfrm>
              <a:off x="5037982" y="3383862"/>
              <a:ext cx="482600" cy="477520"/>
            </a:xfrm>
            <a:custGeom>
              <a:avLst/>
              <a:gdLst/>
              <a:ahLst/>
              <a:cxnLst/>
              <a:rect l="l" t="t" r="r" b="b"/>
              <a:pathLst>
                <a:path w="482600" h="477520">
                  <a:moveTo>
                    <a:pt x="0" y="239554"/>
                  </a:moveTo>
                  <a:lnTo>
                    <a:pt x="4893" y="190877"/>
                  </a:lnTo>
                  <a:lnTo>
                    <a:pt x="18945" y="145723"/>
                  </a:lnTo>
                  <a:lnTo>
                    <a:pt x="41210" y="105007"/>
                  </a:lnTo>
                  <a:lnTo>
                    <a:pt x="70744" y="69643"/>
                  </a:lnTo>
                  <a:lnTo>
                    <a:pt x="106601" y="40546"/>
                  </a:lnTo>
                  <a:lnTo>
                    <a:pt x="147838" y="18630"/>
                  </a:lnTo>
                  <a:lnTo>
                    <a:pt x="193509" y="4809"/>
                  </a:lnTo>
                  <a:lnTo>
                    <a:pt x="242670" y="0"/>
                  </a:lnTo>
                  <a:lnTo>
                    <a:pt x="291057" y="4809"/>
                  </a:lnTo>
                  <a:lnTo>
                    <a:pt x="336077" y="18630"/>
                  </a:lnTo>
                  <a:lnTo>
                    <a:pt x="376782" y="40546"/>
                  </a:lnTo>
                  <a:lnTo>
                    <a:pt x="412218" y="69643"/>
                  </a:lnTo>
                  <a:lnTo>
                    <a:pt x="441436" y="105007"/>
                  </a:lnTo>
                  <a:lnTo>
                    <a:pt x="463483" y="145723"/>
                  </a:lnTo>
                  <a:lnTo>
                    <a:pt x="477409" y="190877"/>
                  </a:lnTo>
                  <a:lnTo>
                    <a:pt x="482263" y="239554"/>
                  </a:lnTo>
                  <a:lnTo>
                    <a:pt x="477409" y="287545"/>
                  </a:lnTo>
                  <a:lnTo>
                    <a:pt x="463483" y="332181"/>
                  </a:lnTo>
                  <a:lnTo>
                    <a:pt x="441436" y="372524"/>
                  </a:lnTo>
                  <a:lnTo>
                    <a:pt x="412218" y="407636"/>
                  </a:lnTo>
                  <a:lnTo>
                    <a:pt x="376782" y="436578"/>
                  </a:lnTo>
                  <a:lnTo>
                    <a:pt x="336077" y="458412"/>
                  </a:lnTo>
                  <a:lnTo>
                    <a:pt x="291057" y="472201"/>
                  </a:lnTo>
                  <a:lnTo>
                    <a:pt x="242670" y="477005"/>
                  </a:lnTo>
                  <a:lnTo>
                    <a:pt x="193509" y="472201"/>
                  </a:lnTo>
                  <a:lnTo>
                    <a:pt x="147838" y="458412"/>
                  </a:lnTo>
                  <a:lnTo>
                    <a:pt x="106601" y="436578"/>
                  </a:lnTo>
                  <a:lnTo>
                    <a:pt x="70744" y="407635"/>
                  </a:lnTo>
                  <a:lnTo>
                    <a:pt x="41210" y="372524"/>
                  </a:lnTo>
                  <a:lnTo>
                    <a:pt x="18945" y="332181"/>
                  </a:lnTo>
                  <a:lnTo>
                    <a:pt x="4893" y="287545"/>
                  </a:lnTo>
                  <a:lnTo>
                    <a:pt x="0" y="239554"/>
                  </a:lnTo>
                  <a:close/>
                </a:path>
              </a:pathLst>
            </a:custGeom>
            <a:ln w="29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2">
            <a:extLst>
              <a:ext uri="{FF2B5EF4-FFF2-40B4-BE49-F238E27FC236}">
                <a16:creationId xmlns:a16="http://schemas.microsoft.com/office/drawing/2014/main" id="{B68B9A43-D291-3400-0291-F55F5D8140FF}"/>
              </a:ext>
            </a:extLst>
          </p:cNvPr>
          <p:cNvSpPr txBox="1"/>
          <p:nvPr/>
        </p:nvSpPr>
        <p:spPr>
          <a:xfrm>
            <a:off x="4915997" y="3316261"/>
            <a:ext cx="350520" cy="4051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450" spc="-25" dirty="0">
                <a:latin typeface="Arial"/>
                <a:cs typeface="Arial"/>
              </a:rPr>
              <a:t>s</a:t>
            </a:r>
            <a:r>
              <a:rPr sz="2475" spc="-37" baseline="-21885" dirty="0">
                <a:latin typeface="Arial"/>
                <a:cs typeface="Arial"/>
              </a:rPr>
              <a:t>6</a:t>
            </a:r>
            <a:endParaRPr sz="2475" baseline="-21885">
              <a:latin typeface="Arial"/>
              <a:cs typeface="Arial"/>
            </a:endParaRPr>
          </a:p>
        </p:txBody>
      </p:sp>
      <p:grpSp>
        <p:nvGrpSpPr>
          <p:cNvPr id="76" name="object 73">
            <a:extLst>
              <a:ext uri="{FF2B5EF4-FFF2-40B4-BE49-F238E27FC236}">
                <a16:creationId xmlns:a16="http://schemas.microsoft.com/office/drawing/2014/main" id="{A220243B-DCA3-073F-19C6-96807AC4738B}"/>
              </a:ext>
            </a:extLst>
          </p:cNvPr>
          <p:cNvGrpSpPr/>
          <p:nvPr/>
        </p:nvGrpSpPr>
        <p:grpSpPr>
          <a:xfrm>
            <a:off x="4227153" y="2624275"/>
            <a:ext cx="509905" cy="1768475"/>
            <a:chOff x="4418799" y="2700074"/>
            <a:chExt cx="509905" cy="1768475"/>
          </a:xfrm>
        </p:grpSpPr>
        <p:pic>
          <p:nvPicPr>
            <p:cNvPr id="77" name="object 74">
              <a:extLst>
                <a:ext uri="{FF2B5EF4-FFF2-40B4-BE49-F238E27FC236}">
                  <a16:creationId xmlns:a16="http://schemas.microsoft.com/office/drawing/2014/main" id="{0AAF00C8-9BB0-4185-F87B-F2D16F718640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74472" y="2878328"/>
              <a:ext cx="252917" cy="1589757"/>
            </a:xfrm>
            <a:prstGeom prst="rect">
              <a:avLst/>
            </a:prstGeom>
          </p:spPr>
        </p:pic>
        <p:sp>
          <p:nvSpPr>
            <p:cNvPr id="78" name="object 75">
              <a:extLst>
                <a:ext uri="{FF2B5EF4-FFF2-40B4-BE49-F238E27FC236}">
                  <a16:creationId xmlns:a16="http://schemas.microsoft.com/office/drawing/2014/main" id="{600F41C2-6793-40A9-9B0C-F92EBA77EAF2}"/>
                </a:ext>
              </a:extLst>
            </p:cNvPr>
            <p:cNvSpPr/>
            <p:nvPr/>
          </p:nvSpPr>
          <p:spPr>
            <a:xfrm>
              <a:off x="4669078" y="2931232"/>
              <a:ext cx="61594" cy="1433195"/>
            </a:xfrm>
            <a:custGeom>
              <a:avLst/>
              <a:gdLst/>
              <a:ahLst/>
              <a:cxnLst/>
              <a:rect l="l" t="t" r="r" b="b"/>
              <a:pathLst>
                <a:path w="61595" h="1433195">
                  <a:moveTo>
                    <a:pt x="61017" y="1433093"/>
                  </a:moveTo>
                  <a:lnTo>
                    <a:pt x="61017" y="1433093"/>
                  </a:lnTo>
                  <a:lnTo>
                    <a:pt x="0" y="0"/>
                  </a:lnTo>
                </a:path>
              </a:pathLst>
            </a:custGeom>
            <a:ln w="465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6">
              <a:extLst>
                <a:ext uri="{FF2B5EF4-FFF2-40B4-BE49-F238E27FC236}">
                  <a16:creationId xmlns:a16="http://schemas.microsoft.com/office/drawing/2014/main" id="{12844915-A3A8-49BE-0E23-3A0B48409AD7}"/>
                </a:ext>
              </a:extLst>
            </p:cNvPr>
            <p:cNvSpPr/>
            <p:nvPr/>
          </p:nvSpPr>
          <p:spPr>
            <a:xfrm>
              <a:off x="4433404" y="2714679"/>
              <a:ext cx="480695" cy="478155"/>
            </a:xfrm>
            <a:custGeom>
              <a:avLst/>
              <a:gdLst/>
              <a:ahLst/>
              <a:cxnLst/>
              <a:rect l="l" t="t" r="r" b="b"/>
              <a:pathLst>
                <a:path w="480695" h="478155">
                  <a:moveTo>
                    <a:pt x="239871" y="0"/>
                  </a:moveTo>
                  <a:lnTo>
                    <a:pt x="191473" y="4924"/>
                  </a:lnTo>
                  <a:lnTo>
                    <a:pt x="146421" y="19027"/>
                  </a:lnTo>
                  <a:lnTo>
                    <a:pt x="105672" y="41306"/>
                  </a:lnTo>
                  <a:lnTo>
                    <a:pt x="70184" y="70758"/>
                  </a:lnTo>
                  <a:lnTo>
                    <a:pt x="40915" y="106379"/>
                  </a:lnTo>
                  <a:lnTo>
                    <a:pt x="18823" y="147167"/>
                  </a:lnTo>
                  <a:lnTo>
                    <a:pt x="4865" y="192117"/>
                  </a:lnTo>
                  <a:lnTo>
                    <a:pt x="0" y="240228"/>
                  </a:lnTo>
                  <a:lnTo>
                    <a:pt x="4865" y="288218"/>
                  </a:lnTo>
                  <a:lnTo>
                    <a:pt x="18823" y="332854"/>
                  </a:lnTo>
                  <a:lnTo>
                    <a:pt x="40915" y="373197"/>
                  </a:lnTo>
                  <a:lnTo>
                    <a:pt x="70184" y="408309"/>
                  </a:lnTo>
                  <a:lnTo>
                    <a:pt x="105672" y="437251"/>
                  </a:lnTo>
                  <a:lnTo>
                    <a:pt x="146421" y="459085"/>
                  </a:lnTo>
                  <a:lnTo>
                    <a:pt x="191473" y="472874"/>
                  </a:lnTo>
                  <a:lnTo>
                    <a:pt x="239871" y="477679"/>
                  </a:lnTo>
                  <a:lnTo>
                    <a:pt x="288294" y="472874"/>
                  </a:lnTo>
                  <a:lnTo>
                    <a:pt x="333410" y="459085"/>
                  </a:lnTo>
                  <a:lnTo>
                    <a:pt x="374248" y="437251"/>
                  </a:lnTo>
                  <a:lnTo>
                    <a:pt x="409839" y="408309"/>
                  </a:lnTo>
                  <a:lnTo>
                    <a:pt x="439211" y="373197"/>
                  </a:lnTo>
                  <a:lnTo>
                    <a:pt x="461393" y="332854"/>
                  </a:lnTo>
                  <a:lnTo>
                    <a:pt x="475414" y="288218"/>
                  </a:lnTo>
                  <a:lnTo>
                    <a:pt x="480303" y="240228"/>
                  </a:lnTo>
                  <a:lnTo>
                    <a:pt x="475414" y="192117"/>
                  </a:lnTo>
                  <a:lnTo>
                    <a:pt x="461393" y="147167"/>
                  </a:lnTo>
                  <a:lnTo>
                    <a:pt x="439211" y="106379"/>
                  </a:lnTo>
                  <a:lnTo>
                    <a:pt x="409839" y="70758"/>
                  </a:lnTo>
                  <a:lnTo>
                    <a:pt x="374248" y="41306"/>
                  </a:lnTo>
                  <a:lnTo>
                    <a:pt x="333410" y="19027"/>
                  </a:lnTo>
                  <a:lnTo>
                    <a:pt x="288294" y="4924"/>
                  </a:lnTo>
                  <a:lnTo>
                    <a:pt x="2398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7">
              <a:extLst>
                <a:ext uri="{FF2B5EF4-FFF2-40B4-BE49-F238E27FC236}">
                  <a16:creationId xmlns:a16="http://schemas.microsoft.com/office/drawing/2014/main" id="{695FDD41-441D-49F7-1A4B-1F464AA09F99}"/>
                </a:ext>
              </a:extLst>
            </p:cNvPr>
            <p:cNvSpPr/>
            <p:nvPr/>
          </p:nvSpPr>
          <p:spPr>
            <a:xfrm>
              <a:off x="4433404" y="2714679"/>
              <a:ext cx="480695" cy="478155"/>
            </a:xfrm>
            <a:custGeom>
              <a:avLst/>
              <a:gdLst/>
              <a:ahLst/>
              <a:cxnLst/>
              <a:rect l="l" t="t" r="r" b="b"/>
              <a:pathLst>
                <a:path w="480695" h="478155">
                  <a:moveTo>
                    <a:pt x="0" y="240228"/>
                  </a:moveTo>
                  <a:lnTo>
                    <a:pt x="4865" y="192117"/>
                  </a:lnTo>
                  <a:lnTo>
                    <a:pt x="18823" y="147167"/>
                  </a:lnTo>
                  <a:lnTo>
                    <a:pt x="40915" y="106379"/>
                  </a:lnTo>
                  <a:lnTo>
                    <a:pt x="70184" y="70758"/>
                  </a:lnTo>
                  <a:lnTo>
                    <a:pt x="105672" y="41306"/>
                  </a:lnTo>
                  <a:lnTo>
                    <a:pt x="146421" y="19027"/>
                  </a:lnTo>
                  <a:lnTo>
                    <a:pt x="191473" y="4924"/>
                  </a:lnTo>
                  <a:lnTo>
                    <a:pt x="239871" y="0"/>
                  </a:lnTo>
                  <a:lnTo>
                    <a:pt x="288294" y="4924"/>
                  </a:lnTo>
                  <a:lnTo>
                    <a:pt x="333410" y="19027"/>
                  </a:lnTo>
                  <a:lnTo>
                    <a:pt x="374248" y="41306"/>
                  </a:lnTo>
                  <a:lnTo>
                    <a:pt x="409839" y="70758"/>
                  </a:lnTo>
                  <a:lnTo>
                    <a:pt x="439211" y="106379"/>
                  </a:lnTo>
                  <a:lnTo>
                    <a:pt x="461393" y="147167"/>
                  </a:lnTo>
                  <a:lnTo>
                    <a:pt x="475414" y="192117"/>
                  </a:lnTo>
                  <a:lnTo>
                    <a:pt x="480303" y="240228"/>
                  </a:lnTo>
                  <a:lnTo>
                    <a:pt x="475414" y="288218"/>
                  </a:lnTo>
                  <a:lnTo>
                    <a:pt x="461393" y="332854"/>
                  </a:lnTo>
                  <a:lnTo>
                    <a:pt x="439211" y="373197"/>
                  </a:lnTo>
                  <a:lnTo>
                    <a:pt x="409839" y="408309"/>
                  </a:lnTo>
                  <a:lnTo>
                    <a:pt x="374248" y="437251"/>
                  </a:lnTo>
                  <a:lnTo>
                    <a:pt x="333410" y="459085"/>
                  </a:lnTo>
                  <a:lnTo>
                    <a:pt x="288294" y="472874"/>
                  </a:lnTo>
                  <a:lnTo>
                    <a:pt x="239871" y="477679"/>
                  </a:lnTo>
                  <a:lnTo>
                    <a:pt x="191473" y="472874"/>
                  </a:lnTo>
                  <a:lnTo>
                    <a:pt x="146421" y="459085"/>
                  </a:lnTo>
                  <a:lnTo>
                    <a:pt x="105672" y="437251"/>
                  </a:lnTo>
                  <a:lnTo>
                    <a:pt x="70184" y="408309"/>
                  </a:lnTo>
                  <a:lnTo>
                    <a:pt x="40915" y="373197"/>
                  </a:lnTo>
                  <a:lnTo>
                    <a:pt x="18823" y="332854"/>
                  </a:lnTo>
                  <a:lnTo>
                    <a:pt x="4865" y="288218"/>
                  </a:lnTo>
                  <a:lnTo>
                    <a:pt x="0" y="240228"/>
                  </a:lnTo>
                  <a:close/>
                </a:path>
              </a:pathLst>
            </a:custGeom>
            <a:ln w="29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78">
            <a:extLst>
              <a:ext uri="{FF2B5EF4-FFF2-40B4-BE49-F238E27FC236}">
                <a16:creationId xmlns:a16="http://schemas.microsoft.com/office/drawing/2014/main" id="{3028A4C0-61C0-DB88-0D3F-0C964069CC75}"/>
              </a:ext>
            </a:extLst>
          </p:cNvPr>
          <p:cNvSpPr txBox="1"/>
          <p:nvPr/>
        </p:nvSpPr>
        <p:spPr>
          <a:xfrm>
            <a:off x="4336259" y="2649855"/>
            <a:ext cx="183515" cy="4051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50" spc="15" dirty="0">
                <a:latin typeface="Arial"/>
                <a:cs typeface="Arial"/>
              </a:rPr>
              <a:t>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2" name="object 79">
            <a:extLst>
              <a:ext uri="{FF2B5EF4-FFF2-40B4-BE49-F238E27FC236}">
                <a16:creationId xmlns:a16="http://schemas.microsoft.com/office/drawing/2014/main" id="{8CD8AA64-EEC6-6FE5-8035-5DFFE7330190}"/>
              </a:ext>
            </a:extLst>
          </p:cNvPr>
          <p:cNvSpPr txBox="1"/>
          <p:nvPr/>
        </p:nvSpPr>
        <p:spPr>
          <a:xfrm>
            <a:off x="4494681" y="2834374"/>
            <a:ext cx="14224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7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83" name="object 80">
            <a:extLst>
              <a:ext uri="{FF2B5EF4-FFF2-40B4-BE49-F238E27FC236}">
                <a16:creationId xmlns:a16="http://schemas.microsoft.com/office/drawing/2014/main" id="{4458E38C-D296-6827-CEC0-A5FCDC487980}"/>
              </a:ext>
            </a:extLst>
          </p:cNvPr>
          <p:cNvGrpSpPr/>
          <p:nvPr/>
        </p:nvGrpSpPr>
        <p:grpSpPr>
          <a:xfrm>
            <a:off x="4284252" y="4035769"/>
            <a:ext cx="509270" cy="507365"/>
            <a:chOff x="4475898" y="4111568"/>
            <a:chExt cx="509270" cy="507365"/>
          </a:xfrm>
        </p:grpSpPr>
        <p:sp>
          <p:nvSpPr>
            <p:cNvPr id="84" name="object 81">
              <a:extLst>
                <a:ext uri="{FF2B5EF4-FFF2-40B4-BE49-F238E27FC236}">
                  <a16:creationId xmlns:a16="http://schemas.microsoft.com/office/drawing/2014/main" id="{5FC0DCCC-342C-7665-AF71-EBDBF71490E6}"/>
                </a:ext>
              </a:extLst>
            </p:cNvPr>
            <p:cNvSpPr/>
            <p:nvPr/>
          </p:nvSpPr>
          <p:spPr>
            <a:xfrm>
              <a:off x="4490503" y="4126173"/>
              <a:ext cx="480059" cy="478155"/>
            </a:xfrm>
            <a:custGeom>
              <a:avLst/>
              <a:gdLst/>
              <a:ahLst/>
              <a:cxnLst/>
              <a:rect l="l" t="t" r="r" b="b"/>
              <a:pathLst>
                <a:path w="480060" h="478154">
                  <a:moveTo>
                    <a:pt x="239592" y="0"/>
                  </a:moveTo>
                  <a:lnTo>
                    <a:pt x="191205" y="4834"/>
                  </a:lnTo>
                  <a:lnTo>
                    <a:pt x="146185" y="18702"/>
                  </a:lnTo>
                  <a:lnTo>
                    <a:pt x="105480" y="40649"/>
                  </a:lnTo>
                  <a:lnTo>
                    <a:pt x="70044" y="69720"/>
                  </a:lnTo>
                  <a:lnTo>
                    <a:pt x="40826" y="104960"/>
                  </a:lnTo>
                  <a:lnTo>
                    <a:pt x="18779" y="145415"/>
                  </a:lnTo>
                  <a:lnTo>
                    <a:pt x="4853" y="190131"/>
                  </a:lnTo>
                  <a:lnTo>
                    <a:pt x="0" y="238152"/>
                  </a:lnTo>
                  <a:lnTo>
                    <a:pt x="4853" y="286232"/>
                  </a:lnTo>
                  <a:lnTo>
                    <a:pt x="18779" y="331105"/>
                  </a:lnTo>
                  <a:lnTo>
                    <a:pt x="40826" y="371783"/>
                  </a:lnTo>
                  <a:lnTo>
                    <a:pt x="70044" y="407280"/>
                  </a:lnTo>
                  <a:lnTo>
                    <a:pt x="105480" y="436607"/>
                  </a:lnTo>
                  <a:lnTo>
                    <a:pt x="146185" y="458777"/>
                  </a:lnTo>
                  <a:lnTo>
                    <a:pt x="191205" y="472803"/>
                  </a:lnTo>
                  <a:lnTo>
                    <a:pt x="239592" y="477698"/>
                  </a:lnTo>
                  <a:lnTo>
                    <a:pt x="288094" y="472803"/>
                  </a:lnTo>
                  <a:lnTo>
                    <a:pt x="333248" y="458777"/>
                  </a:lnTo>
                  <a:lnTo>
                    <a:pt x="374092" y="436607"/>
                  </a:lnTo>
                  <a:lnTo>
                    <a:pt x="409664" y="407280"/>
                  </a:lnTo>
                  <a:lnTo>
                    <a:pt x="439005" y="371783"/>
                  </a:lnTo>
                  <a:lnTo>
                    <a:pt x="461152" y="331105"/>
                  </a:lnTo>
                  <a:lnTo>
                    <a:pt x="475145" y="286232"/>
                  </a:lnTo>
                  <a:lnTo>
                    <a:pt x="480023" y="238152"/>
                  </a:lnTo>
                  <a:lnTo>
                    <a:pt x="475145" y="190131"/>
                  </a:lnTo>
                  <a:lnTo>
                    <a:pt x="461152" y="145415"/>
                  </a:lnTo>
                  <a:lnTo>
                    <a:pt x="439005" y="104960"/>
                  </a:lnTo>
                  <a:lnTo>
                    <a:pt x="409664" y="69720"/>
                  </a:lnTo>
                  <a:lnTo>
                    <a:pt x="374092" y="40649"/>
                  </a:lnTo>
                  <a:lnTo>
                    <a:pt x="333248" y="18702"/>
                  </a:lnTo>
                  <a:lnTo>
                    <a:pt x="288094" y="4834"/>
                  </a:lnTo>
                  <a:lnTo>
                    <a:pt x="239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2">
              <a:extLst>
                <a:ext uri="{FF2B5EF4-FFF2-40B4-BE49-F238E27FC236}">
                  <a16:creationId xmlns:a16="http://schemas.microsoft.com/office/drawing/2014/main" id="{94610D12-A9EE-2678-4DBF-0F4F15379ECC}"/>
                </a:ext>
              </a:extLst>
            </p:cNvPr>
            <p:cNvSpPr/>
            <p:nvPr/>
          </p:nvSpPr>
          <p:spPr>
            <a:xfrm>
              <a:off x="4490503" y="4126173"/>
              <a:ext cx="480059" cy="478155"/>
            </a:xfrm>
            <a:custGeom>
              <a:avLst/>
              <a:gdLst/>
              <a:ahLst/>
              <a:cxnLst/>
              <a:rect l="l" t="t" r="r" b="b"/>
              <a:pathLst>
                <a:path w="480060" h="478154">
                  <a:moveTo>
                    <a:pt x="0" y="238152"/>
                  </a:moveTo>
                  <a:lnTo>
                    <a:pt x="4853" y="190131"/>
                  </a:lnTo>
                  <a:lnTo>
                    <a:pt x="18779" y="145415"/>
                  </a:lnTo>
                  <a:lnTo>
                    <a:pt x="40826" y="104960"/>
                  </a:lnTo>
                  <a:lnTo>
                    <a:pt x="70044" y="69720"/>
                  </a:lnTo>
                  <a:lnTo>
                    <a:pt x="105480" y="40649"/>
                  </a:lnTo>
                  <a:lnTo>
                    <a:pt x="146185" y="18702"/>
                  </a:lnTo>
                  <a:lnTo>
                    <a:pt x="191205" y="4834"/>
                  </a:lnTo>
                  <a:lnTo>
                    <a:pt x="239592" y="0"/>
                  </a:lnTo>
                  <a:lnTo>
                    <a:pt x="288094" y="4834"/>
                  </a:lnTo>
                  <a:lnTo>
                    <a:pt x="333248" y="18702"/>
                  </a:lnTo>
                  <a:lnTo>
                    <a:pt x="374092" y="40649"/>
                  </a:lnTo>
                  <a:lnTo>
                    <a:pt x="409664" y="69720"/>
                  </a:lnTo>
                  <a:lnTo>
                    <a:pt x="439005" y="104960"/>
                  </a:lnTo>
                  <a:lnTo>
                    <a:pt x="461152" y="145415"/>
                  </a:lnTo>
                  <a:lnTo>
                    <a:pt x="475145" y="190131"/>
                  </a:lnTo>
                  <a:lnTo>
                    <a:pt x="480023" y="238152"/>
                  </a:lnTo>
                  <a:lnTo>
                    <a:pt x="475145" y="286232"/>
                  </a:lnTo>
                  <a:lnTo>
                    <a:pt x="461152" y="331105"/>
                  </a:lnTo>
                  <a:lnTo>
                    <a:pt x="439005" y="371783"/>
                  </a:lnTo>
                  <a:lnTo>
                    <a:pt x="409664" y="407280"/>
                  </a:lnTo>
                  <a:lnTo>
                    <a:pt x="374092" y="436607"/>
                  </a:lnTo>
                  <a:lnTo>
                    <a:pt x="333248" y="458777"/>
                  </a:lnTo>
                  <a:lnTo>
                    <a:pt x="288094" y="472803"/>
                  </a:lnTo>
                  <a:lnTo>
                    <a:pt x="239592" y="477698"/>
                  </a:lnTo>
                  <a:lnTo>
                    <a:pt x="191205" y="472803"/>
                  </a:lnTo>
                  <a:lnTo>
                    <a:pt x="146185" y="458777"/>
                  </a:lnTo>
                  <a:lnTo>
                    <a:pt x="105480" y="436607"/>
                  </a:lnTo>
                  <a:lnTo>
                    <a:pt x="70044" y="407280"/>
                  </a:lnTo>
                  <a:lnTo>
                    <a:pt x="40826" y="371783"/>
                  </a:lnTo>
                  <a:lnTo>
                    <a:pt x="18779" y="331105"/>
                  </a:lnTo>
                  <a:lnTo>
                    <a:pt x="4853" y="286232"/>
                  </a:lnTo>
                  <a:lnTo>
                    <a:pt x="0" y="238152"/>
                  </a:lnTo>
                  <a:close/>
                </a:path>
              </a:pathLst>
            </a:custGeom>
            <a:ln w="29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3">
            <a:extLst>
              <a:ext uri="{FF2B5EF4-FFF2-40B4-BE49-F238E27FC236}">
                <a16:creationId xmlns:a16="http://schemas.microsoft.com/office/drawing/2014/main" id="{9FF54AF3-3976-4DAF-E2BB-98E7515F798E}"/>
              </a:ext>
            </a:extLst>
          </p:cNvPr>
          <p:cNvSpPr txBox="1"/>
          <p:nvPr/>
        </p:nvSpPr>
        <p:spPr>
          <a:xfrm>
            <a:off x="4393078" y="4059274"/>
            <a:ext cx="183515" cy="4051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50" spc="15" dirty="0">
                <a:latin typeface="Arial"/>
                <a:cs typeface="Arial"/>
              </a:rPr>
              <a:t>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7" name="object 84">
            <a:extLst>
              <a:ext uri="{FF2B5EF4-FFF2-40B4-BE49-F238E27FC236}">
                <a16:creationId xmlns:a16="http://schemas.microsoft.com/office/drawing/2014/main" id="{654F93C3-49D5-7E69-AB7D-1609660D3BAF}"/>
              </a:ext>
            </a:extLst>
          </p:cNvPr>
          <p:cNvSpPr txBox="1"/>
          <p:nvPr/>
        </p:nvSpPr>
        <p:spPr>
          <a:xfrm>
            <a:off x="4551500" y="4245885"/>
            <a:ext cx="14224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Arial"/>
                <a:cs typeface="Arial"/>
              </a:rPr>
              <a:t>5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88" name="object 85">
            <a:extLst>
              <a:ext uri="{FF2B5EF4-FFF2-40B4-BE49-F238E27FC236}">
                <a16:creationId xmlns:a16="http://schemas.microsoft.com/office/drawing/2014/main" id="{D0DE2D82-A1BF-D589-159E-77445BCCE436}"/>
              </a:ext>
            </a:extLst>
          </p:cNvPr>
          <p:cNvGrpSpPr/>
          <p:nvPr/>
        </p:nvGrpSpPr>
        <p:grpSpPr>
          <a:xfrm>
            <a:off x="1495210" y="2643761"/>
            <a:ext cx="3898900" cy="1892935"/>
            <a:chOff x="1686856" y="2719560"/>
            <a:chExt cx="3898900" cy="1892935"/>
          </a:xfrm>
        </p:grpSpPr>
        <p:pic>
          <p:nvPicPr>
            <p:cNvPr id="89" name="object 86">
              <a:extLst>
                <a:ext uri="{FF2B5EF4-FFF2-40B4-BE49-F238E27FC236}">
                  <a16:creationId xmlns:a16="http://schemas.microsoft.com/office/drawing/2014/main" id="{A27762C0-68C3-9A13-3453-56C349532DF5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86856" y="2797541"/>
              <a:ext cx="835885" cy="842593"/>
            </a:xfrm>
            <a:prstGeom prst="rect">
              <a:avLst/>
            </a:prstGeom>
          </p:spPr>
        </p:pic>
        <p:sp>
          <p:nvSpPr>
            <p:cNvPr id="90" name="object 87">
              <a:extLst>
                <a:ext uri="{FF2B5EF4-FFF2-40B4-BE49-F238E27FC236}">
                  <a16:creationId xmlns:a16="http://schemas.microsoft.com/office/drawing/2014/main" id="{122E0122-B589-2F73-2914-9729EBA3CFFA}"/>
                </a:ext>
              </a:extLst>
            </p:cNvPr>
            <p:cNvSpPr/>
            <p:nvPr/>
          </p:nvSpPr>
          <p:spPr>
            <a:xfrm>
              <a:off x="1981448" y="3073983"/>
              <a:ext cx="443230" cy="448309"/>
            </a:xfrm>
            <a:custGeom>
              <a:avLst/>
              <a:gdLst/>
              <a:ahLst/>
              <a:cxnLst/>
              <a:rect l="l" t="t" r="r" b="b"/>
              <a:pathLst>
                <a:path w="443230" h="448310">
                  <a:moveTo>
                    <a:pt x="442629" y="447748"/>
                  </a:moveTo>
                  <a:lnTo>
                    <a:pt x="442629" y="447748"/>
                  </a:lnTo>
                  <a:lnTo>
                    <a:pt x="0" y="0"/>
                  </a:lnTo>
                </a:path>
              </a:pathLst>
            </a:custGeom>
            <a:ln w="466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88">
              <a:extLst>
                <a:ext uri="{FF2B5EF4-FFF2-40B4-BE49-F238E27FC236}">
                  <a16:creationId xmlns:a16="http://schemas.microsoft.com/office/drawing/2014/main" id="{0675D8FA-1FC0-EBA0-815E-65B441F08F26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950184" y="3039873"/>
              <a:ext cx="214735" cy="217456"/>
            </a:xfrm>
            <a:prstGeom prst="rect">
              <a:avLst/>
            </a:prstGeom>
          </p:spPr>
        </p:pic>
        <p:pic>
          <p:nvPicPr>
            <p:cNvPr id="92" name="object 89">
              <a:extLst>
                <a:ext uri="{FF2B5EF4-FFF2-40B4-BE49-F238E27FC236}">
                  <a16:creationId xmlns:a16="http://schemas.microsoft.com/office/drawing/2014/main" id="{E36A6F7D-2FDC-5506-4058-8BEE92884463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859161" y="3816295"/>
              <a:ext cx="836584" cy="795916"/>
            </a:xfrm>
            <a:prstGeom prst="rect">
              <a:avLst/>
            </a:prstGeom>
          </p:spPr>
        </p:pic>
        <p:sp>
          <p:nvSpPr>
            <p:cNvPr id="93" name="object 90">
              <a:extLst>
                <a:ext uri="{FF2B5EF4-FFF2-40B4-BE49-F238E27FC236}">
                  <a16:creationId xmlns:a16="http://schemas.microsoft.com/office/drawing/2014/main" id="{E57B98FC-0701-B9C4-5299-018AE87D773C}"/>
                </a:ext>
              </a:extLst>
            </p:cNvPr>
            <p:cNvSpPr/>
            <p:nvPr/>
          </p:nvSpPr>
          <p:spPr>
            <a:xfrm>
              <a:off x="2162822" y="3880363"/>
              <a:ext cx="441959" cy="399415"/>
            </a:xfrm>
            <a:custGeom>
              <a:avLst/>
              <a:gdLst/>
              <a:ahLst/>
              <a:cxnLst/>
              <a:rect l="l" t="t" r="r" b="b"/>
              <a:pathLst>
                <a:path w="441960" h="399414">
                  <a:moveTo>
                    <a:pt x="441901" y="0"/>
                  </a:moveTo>
                  <a:lnTo>
                    <a:pt x="441901" y="0"/>
                  </a:lnTo>
                  <a:lnTo>
                    <a:pt x="0" y="398996"/>
                  </a:lnTo>
                </a:path>
              </a:pathLst>
            </a:custGeom>
            <a:ln w="466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1">
              <a:extLst>
                <a:ext uri="{FF2B5EF4-FFF2-40B4-BE49-F238E27FC236}">
                  <a16:creationId xmlns:a16="http://schemas.microsoft.com/office/drawing/2014/main" id="{67C308B4-1E21-B88E-F18E-511753C09448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126687" y="4097777"/>
              <a:ext cx="219551" cy="212943"/>
            </a:xfrm>
            <a:prstGeom prst="rect">
              <a:avLst/>
            </a:prstGeom>
          </p:spPr>
        </p:pic>
        <p:pic>
          <p:nvPicPr>
            <p:cNvPr id="95" name="object 92">
              <a:extLst>
                <a:ext uri="{FF2B5EF4-FFF2-40B4-BE49-F238E27FC236}">
                  <a16:creationId xmlns:a16="http://schemas.microsoft.com/office/drawing/2014/main" id="{42CF6D41-C5E3-0810-3081-65C1171FBB96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790239" y="2719560"/>
              <a:ext cx="726781" cy="746491"/>
            </a:xfrm>
            <a:prstGeom prst="rect">
              <a:avLst/>
            </a:prstGeom>
          </p:spPr>
        </p:pic>
        <p:sp>
          <p:nvSpPr>
            <p:cNvPr id="96" name="object 93">
              <a:extLst>
                <a:ext uri="{FF2B5EF4-FFF2-40B4-BE49-F238E27FC236}">
                  <a16:creationId xmlns:a16="http://schemas.microsoft.com/office/drawing/2014/main" id="{50DC9EF0-A36E-2481-FF25-1D7D1A7B4A0A}"/>
                </a:ext>
              </a:extLst>
            </p:cNvPr>
            <p:cNvSpPr/>
            <p:nvPr/>
          </p:nvSpPr>
          <p:spPr>
            <a:xfrm>
              <a:off x="2891674" y="2989045"/>
              <a:ext cx="327025" cy="358775"/>
            </a:xfrm>
            <a:custGeom>
              <a:avLst/>
              <a:gdLst/>
              <a:ahLst/>
              <a:cxnLst/>
              <a:rect l="l" t="t" r="r" b="b"/>
              <a:pathLst>
                <a:path w="327025" h="358775">
                  <a:moveTo>
                    <a:pt x="0" y="358602"/>
                  </a:moveTo>
                  <a:lnTo>
                    <a:pt x="0" y="358602"/>
                  </a:lnTo>
                  <a:lnTo>
                    <a:pt x="326584" y="0"/>
                  </a:lnTo>
                </a:path>
              </a:pathLst>
            </a:custGeom>
            <a:ln w="4659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4">
              <a:extLst>
                <a:ext uri="{FF2B5EF4-FFF2-40B4-BE49-F238E27FC236}">
                  <a16:creationId xmlns:a16="http://schemas.microsoft.com/office/drawing/2014/main" id="{2807C860-6586-363F-3D38-D327D3B5F858}"/>
                </a:ext>
              </a:extLst>
            </p:cNvPr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037748" y="2954907"/>
              <a:ext cx="211774" cy="219560"/>
            </a:xfrm>
            <a:prstGeom prst="rect">
              <a:avLst/>
            </a:prstGeom>
          </p:spPr>
        </p:pic>
        <p:pic>
          <p:nvPicPr>
            <p:cNvPr id="98" name="object 95">
              <a:extLst>
                <a:ext uri="{FF2B5EF4-FFF2-40B4-BE49-F238E27FC236}">
                  <a16:creationId xmlns:a16="http://schemas.microsoft.com/office/drawing/2014/main" id="{3D672438-256B-7E0B-283B-7C5B487F23A0}"/>
                </a:ext>
              </a:extLst>
            </p:cNvPr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933379" y="3625492"/>
              <a:ext cx="693445" cy="683124"/>
            </a:xfrm>
            <a:prstGeom prst="rect">
              <a:avLst/>
            </a:prstGeom>
          </p:spPr>
        </p:pic>
        <p:sp>
          <p:nvSpPr>
            <p:cNvPr id="99" name="object 96">
              <a:extLst>
                <a:ext uri="{FF2B5EF4-FFF2-40B4-BE49-F238E27FC236}">
                  <a16:creationId xmlns:a16="http://schemas.microsoft.com/office/drawing/2014/main" id="{781ACCA6-B03C-F0AD-2F31-7397CE1B38DC}"/>
                </a:ext>
              </a:extLst>
            </p:cNvPr>
            <p:cNvSpPr/>
            <p:nvPr/>
          </p:nvSpPr>
          <p:spPr>
            <a:xfrm>
              <a:off x="3024401" y="3702099"/>
              <a:ext cx="303530" cy="278130"/>
            </a:xfrm>
            <a:custGeom>
              <a:avLst/>
              <a:gdLst/>
              <a:ahLst/>
              <a:cxnLst/>
              <a:rect l="l" t="t" r="r" b="b"/>
              <a:pathLst>
                <a:path w="303529" h="278129">
                  <a:moveTo>
                    <a:pt x="0" y="0"/>
                  </a:moveTo>
                  <a:lnTo>
                    <a:pt x="0" y="0"/>
                  </a:lnTo>
                  <a:lnTo>
                    <a:pt x="302932" y="277844"/>
                  </a:lnTo>
                </a:path>
              </a:pathLst>
            </a:custGeom>
            <a:ln w="4660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97">
              <a:extLst>
                <a:ext uri="{FF2B5EF4-FFF2-40B4-BE49-F238E27FC236}">
                  <a16:creationId xmlns:a16="http://schemas.microsoft.com/office/drawing/2014/main" id="{E3FEE324-27F3-9253-126E-C1F8F7F61D2F}"/>
                </a:ext>
              </a:extLst>
            </p:cNvPr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143405" y="3798338"/>
              <a:ext cx="220063" cy="213640"/>
            </a:xfrm>
            <a:prstGeom prst="rect">
              <a:avLst/>
            </a:prstGeom>
          </p:spPr>
        </p:pic>
        <p:pic>
          <p:nvPicPr>
            <p:cNvPr id="101" name="object 98">
              <a:extLst>
                <a:ext uri="{FF2B5EF4-FFF2-40B4-BE49-F238E27FC236}">
                  <a16:creationId xmlns:a16="http://schemas.microsoft.com/office/drawing/2014/main" id="{85AFFDB9-988E-1BEE-5F08-3632831CAB3B}"/>
                </a:ext>
              </a:extLst>
            </p:cNvPr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690053" y="3990379"/>
              <a:ext cx="1059607" cy="541074"/>
            </a:xfrm>
            <a:prstGeom prst="rect">
              <a:avLst/>
            </a:prstGeom>
          </p:spPr>
        </p:pic>
        <p:sp>
          <p:nvSpPr>
            <p:cNvPr id="102" name="object 99">
              <a:extLst>
                <a:ext uri="{FF2B5EF4-FFF2-40B4-BE49-F238E27FC236}">
                  <a16:creationId xmlns:a16="http://schemas.microsoft.com/office/drawing/2014/main" id="{94566A77-19BC-8547-439D-14E2D93AD957}"/>
                </a:ext>
              </a:extLst>
            </p:cNvPr>
            <p:cNvSpPr/>
            <p:nvPr/>
          </p:nvSpPr>
          <p:spPr>
            <a:xfrm>
              <a:off x="3767864" y="4141489"/>
              <a:ext cx="668020" cy="87630"/>
            </a:xfrm>
            <a:custGeom>
              <a:avLst/>
              <a:gdLst/>
              <a:ahLst/>
              <a:cxnLst/>
              <a:rect l="l" t="t" r="r" b="b"/>
              <a:pathLst>
                <a:path w="668020" h="87629">
                  <a:moveTo>
                    <a:pt x="0" y="0"/>
                  </a:moveTo>
                  <a:lnTo>
                    <a:pt x="0" y="0"/>
                  </a:lnTo>
                  <a:lnTo>
                    <a:pt x="667778" y="87042"/>
                  </a:lnTo>
                </a:path>
              </a:pathLst>
            </a:custGeom>
            <a:ln w="4665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0">
              <a:extLst>
                <a:ext uri="{FF2B5EF4-FFF2-40B4-BE49-F238E27FC236}">
                  <a16:creationId xmlns:a16="http://schemas.microsoft.com/office/drawing/2014/main" id="{3B7067A6-5C3B-8C4B-90B5-E40A3972687C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261088" y="4102411"/>
              <a:ext cx="221018" cy="214427"/>
            </a:xfrm>
            <a:prstGeom prst="rect">
              <a:avLst/>
            </a:prstGeom>
          </p:spPr>
        </p:pic>
        <p:pic>
          <p:nvPicPr>
            <p:cNvPr id="104" name="object 101">
              <a:extLst>
                <a:ext uri="{FF2B5EF4-FFF2-40B4-BE49-F238E27FC236}">
                  <a16:creationId xmlns:a16="http://schemas.microsoft.com/office/drawing/2014/main" id="{CD804990-92AF-08BE-354B-AC6BA0C30ABF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907271" y="3672169"/>
              <a:ext cx="678163" cy="717234"/>
            </a:xfrm>
            <a:prstGeom prst="rect">
              <a:avLst/>
            </a:prstGeom>
          </p:spPr>
        </p:pic>
        <p:sp>
          <p:nvSpPr>
            <p:cNvPr id="105" name="object 102">
              <a:extLst>
                <a:ext uri="{FF2B5EF4-FFF2-40B4-BE49-F238E27FC236}">
                  <a16:creationId xmlns:a16="http://schemas.microsoft.com/office/drawing/2014/main" id="{988DD3AB-C943-98FA-44FF-0053F5951AF5}"/>
                </a:ext>
              </a:extLst>
            </p:cNvPr>
            <p:cNvSpPr/>
            <p:nvPr/>
          </p:nvSpPr>
          <p:spPr>
            <a:xfrm>
              <a:off x="5008033" y="3952089"/>
              <a:ext cx="281305" cy="306070"/>
            </a:xfrm>
            <a:custGeom>
              <a:avLst/>
              <a:gdLst/>
              <a:ahLst/>
              <a:cxnLst/>
              <a:rect l="l" t="t" r="r" b="b"/>
              <a:pathLst>
                <a:path w="281304" h="306070">
                  <a:moveTo>
                    <a:pt x="0" y="305698"/>
                  </a:moveTo>
                  <a:lnTo>
                    <a:pt x="0" y="305698"/>
                  </a:lnTo>
                  <a:lnTo>
                    <a:pt x="280736" y="0"/>
                  </a:lnTo>
                </a:path>
              </a:pathLst>
            </a:custGeom>
            <a:ln w="4659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3">
              <a:extLst>
                <a:ext uri="{FF2B5EF4-FFF2-40B4-BE49-F238E27FC236}">
                  <a16:creationId xmlns:a16="http://schemas.microsoft.com/office/drawing/2014/main" id="{ECE3C31C-78FF-46DC-67AE-6BA1CADA5DA1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108368" y="3918653"/>
              <a:ext cx="211751" cy="219466"/>
            </a:xfrm>
            <a:prstGeom prst="rect">
              <a:avLst/>
            </a:prstGeom>
          </p:spPr>
        </p:pic>
        <p:pic>
          <p:nvPicPr>
            <p:cNvPr id="107" name="object 104">
              <a:extLst>
                <a:ext uri="{FF2B5EF4-FFF2-40B4-BE49-F238E27FC236}">
                  <a16:creationId xmlns:a16="http://schemas.microsoft.com/office/drawing/2014/main" id="{9D84A0BA-554A-06C4-B502-EAB1AD6AC22F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580249" y="2924977"/>
              <a:ext cx="1074217" cy="1401059"/>
            </a:xfrm>
            <a:prstGeom prst="rect">
              <a:avLst/>
            </a:prstGeom>
          </p:spPr>
        </p:pic>
        <p:sp>
          <p:nvSpPr>
            <p:cNvPr id="108" name="object 105">
              <a:extLst>
                <a:ext uri="{FF2B5EF4-FFF2-40B4-BE49-F238E27FC236}">
                  <a16:creationId xmlns:a16="http://schemas.microsoft.com/office/drawing/2014/main" id="{DC59D49C-CD04-C721-0198-EAAE98002DCC}"/>
                </a:ext>
              </a:extLst>
            </p:cNvPr>
            <p:cNvSpPr/>
            <p:nvPr/>
          </p:nvSpPr>
          <p:spPr>
            <a:xfrm>
              <a:off x="3683783" y="2986941"/>
              <a:ext cx="876300" cy="1209675"/>
            </a:xfrm>
            <a:custGeom>
              <a:avLst/>
              <a:gdLst/>
              <a:ahLst/>
              <a:cxnLst/>
              <a:rect l="l" t="t" r="r" b="b"/>
              <a:pathLst>
                <a:path w="876300" h="1209675">
                  <a:moveTo>
                    <a:pt x="876134" y="1209555"/>
                  </a:moveTo>
                  <a:lnTo>
                    <a:pt x="876134" y="1209555"/>
                  </a:lnTo>
                  <a:lnTo>
                    <a:pt x="0" y="0"/>
                  </a:lnTo>
                </a:path>
              </a:pathLst>
            </a:custGeom>
            <a:ln w="465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9" name="object 106">
            <a:extLst>
              <a:ext uri="{FF2B5EF4-FFF2-40B4-BE49-F238E27FC236}">
                <a16:creationId xmlns:a16="http://schemas.microsoft.com/office/drawing/2014/main" id="{74234BDE-F359-7FE7-7340-5BC4CA970268}"/>
              </a:ext>
            </a:extLst>
          </p:cNvPr>
          <p:cNvGrpSpPr/>
          <p:nvPr/>
        </p:nvGrpSpPr>
        <p:grpSpPr>
          <a:xfrm>
            <a:off x="6245874" y="3072049"/>
            <a:ext cx="553085" cy="287020"/>
            <a:chOff x="6437520" y="3147848"/>
            <a:chExt cx="553085" cy="287020"/>
          </a:xfrm>
        </p:grpSpPr>
        <p:pic>
          <p:nvPicPr>
            <p:cNvPr id="110" name="object 107">
              <a:extLst>
                <a:ext uri="{FF2B5EF4-FFF2-40B4-BE49-F238E27FC236}">
                  <a16:creationId xmlns:a16="http://schemas.microsoft.com/office/drawing/2014/main" id="{5973F557-D17B-2A4F-41DF-1CF2F8BB15D7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437520" y="3147848"/>
              <a:ext cx="552461" cy="286807"/>
            </a:xfrm>
            <a:prstGeom prst="rect">
              <a:avLst/>
            </a:prstGeom>
          </p:spPr>
        </p:pic>
        <p:sp>
          <p:nvSpPr>
            <p:cNvPr id="111" name="object 108">
              <a:extLst>
                <a:ext uri="{FF2B5EF4-FFF2-40B4-BE49-F238E27FC236}">
                  <a16:creationId xmlns:a16="http://schemas.microsoft.com/office/drawing/2014/main" id="{CD80FCF6-D3AC-C068-EB13-5C47C29CC67A}"/>
                </a:ext>
              </a:extLst>
            </p:cNvPr>
            <p:cNvSpPr/>
            <p:nvPr/>
          </p:nvSpPr>
          <p:spPr>
            <a:xfrm>
              <a:off x="6469937" y="3262710"/>
              <a:ext cx="447040" cy="0"/>
            </a:xfrm>
            <a:custGeom>
              <a:avLst/>
              <a:gdLst/>
              <a:ahLst/>
              <a:cxnLst/>
              <a:rect l="l" t="t" r="r" b="b"/>
              <a:pathLst>
                <a:path w="447040">
                  <a:moveTo>
                    <a:pt x="0" y="0"/>
                  </a:moveTo>
                  <a:lnTo>
                    <a:pt x="0" y="0"/>
                  </a:lnTo>
                  <a:lnTo>
                    <a:pt x="446995" y="0"/>
                  </a:lnTo>
                </a:path>
              </a:pathLst>
            </a:custGeom>
            <a:ln w="466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09">
              <a:extLst>
                <a:ext uri="{FF2B5EF4-FFF2-40B4-BE49-F238E27FC236}">
                  <a16:creationId xmlns:a16="http://schemas.microsoft.com/office/drawing/2014/main" id="{4A804AA8-FDDD-151F-FD78-8B1C9ECD9E21}"/>
                </a:ext>
              </a:extLst>
            </p:cNvPr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751815" y="3154276"/>
              <a:ext cx="211580" cy="214994"/>
            </a:xfrm>
            <a:prstGeom prst="rect">
              <a:avLst/>
            </a:prstGeom>
          </p:spPr>
        </p:pic>
      </p:grpSp>
      <p:grpSp>
        <p:nvGrpSpPr>
          <p:cNvPr id="113" name="object 110">
            <a:extLst>
              <a:ext uri="{FF2B5EF4-FFF2-40B4-BE49-F238E27FC236}">
                <a16:creationId xmlns:a16="http://schemas.microsoft.com/office/drawing/2014/main" id="{39286F43-8371-0CAC-0E13-DF14709A85B7}"/>
              </a:ext>
            </a:extLst>
          </p:cNvPr>
          <p:cNvGrpSpPr/>
          <p:nvPr/>
        </p:nvGrpSpPr>
        <p:grpSpPr>
          <a:xfrm>
            <a:off x="6245874" y="3660287"/>
            <a:ext cx="553085" cy="287020"/>
            <a:chOff x="6437520" y="3736086"/>
            <a:chExt cx="553085" cy="287020"/>
          </a:xfrm>
        </p:grpSpPr>
        <p:pic>
          <p:nvPicPr>
            <p:cNvPr id="114" name="object 111">
              <a:extLst>
                <a:ext uri="{FF2B5EF4-FFF2-40B4-BE49-F238E27FC236}">
                  <a16:creationId xmlns:a16="http://schemas.microsoft.com/office/drawing/2014/main" id="{B44DF770-09AF-9378-6045-165E4BB1CD9F}"/>
                </a:ext>
              </a:extLst>
            </p:cNvPr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437520" y="3736086"/>
              <a:ext cx="552461" cy="286451"/>
            </a:xfrm>
            <a:prstGeom prst="rect">
              <a:avLst/>
            </a:prstGeom>
          </p:spPr>
        </p:pic>
        <p:sp>
          <p:nvSpPr>
            <p:cNvPr id="115" name="object 112">
              <a:extLst>
                <a:ext uri="{FF2B5EF4-FFF2-40B4-BE49-F238E27FC236}">
                  <a16:creationId xmlns:a16="http://schemas.microsoft.com/office/drawing/2014/main" id="{2A7D4D13-CE5E-7C7E-B9E0-6E64BC8B0E16}"/>
                </a:ext>
              </a:extLst>
            </p:cNvPr>
            <p:cNvSpPr/>
            <p:nvPr/>
          </p:nvSpPr>
          <p:spPr>
            <a:xfrm>
              <a:off x="6469937" y="3850433"/>
              <a:ext cx="447040" cy="0"/>
            </a:xfrm>
            <a:custGeom>
              <a:avLst/>
              <a:gdLst/>
              <a:ahLst/>
              <a:cxnLst/>
              <a:rect l="l" t="t" r="r" b="b"/>
              <a:pathLst>
                <a:path w="447040">
                  <a:moveTo>
                    <a:pt x="0" y="0"/>
                  </a:moveTo>
                  <a:lnTo>
                    <a:pt x="0" y="0"/>
                  </a:lnTo>
                  <a:lnTo>
                    <a:pt x="446995" y="0"/>
                  </a:lnTo>
                </a:path>
              </a:pathLst>
            </a:custGeom>
            <a:ln w="4665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3">
              <a:extLst>
                <a:ext uri="{FF2B5EF4-FFF2-40B4-BE49-F238E27FC236}">
                  <a16:creationId xmlns:a16="http://schemas.microsoft.com/office/drawing/2014/main" id="{D837713F-9E99-4B00-E75D-AA6667B16A5B}"/>
                </a:ext>
              </a:extLst>
            </p:cNvPr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751815" y="3743856"/>
              <a:ext cx="211580" cy="214687"/>
            </a:xfrm>
            <a:prstGeom prst="rect">
              <a:avLst/>
            </a:prstGeom>
          </p:spPr>
        </p:pic>
      </p:grpSp>
      <p:sp>
        <p:nvSpPr>
          <p:cNvPr id="117" name="object 114">
            <a:extLst>
              <a:ext uri="{FF2B5EF4-FFF2-40B4-BE49-F238E27FC236}">
                <a16:creationId xmlns:a16="http://schemas.microsoft.com/office/drawing/2014/main" id="{6C2C8F8F-1F14-B6DE-2575-4794CFED52A9}"/>
              </a:ext>
            </a:extLst>
          </p:cNvPr>
          <p:cNvSpPr txBox="1"/>
          <p:nvPr/>
        </p:nvSpPr>
        <p:spPr>
          <a:xfrm>
            <a:off x="6783961" y="2692459"/>
            <a:ext cx="782320" cy="131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3000" spc="-25" dirty="0">
                <a:latin typeface="Arial"/>
                <a:cs typeface="Arial"/>
              </a:rPr>
              <a:t>BFS </a:t>
            </a:r>
            <a:r>
              <a:rPr sz="3000" spc="-35" dirty="0">
                <a:latin typeface="Arial"/>
                <a:cs typeface="Arial"/>
              </a:rPr>
              <a:t>DFS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21" name="object 7">
            <a:extLst>
              <a:ext uri="{FF2B5EF4-FFF2-40B4-BE49-F238E27FC236}">
                <a16:creationId xmlns:a16="http://schemas.microsoft.com/office/drawing/2014/main" id="{B3CD0B06-4B37-6495-2E2E-46BAF8D5BCD5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32</a:t>
            </a:fld>
            <a:endParaRPr lang="en-HK" sz="1800" spc="-25" dirty="0"/>
          </a:p>
        </p:txBody>
      </p:sp>
    </p:spTree>
    <p:extLst>
      <p:ext uri="{BB962C8B-B14F-4D97-AF65-F5344CB8AC3E}">
        <p14:creationId xmlns:p14="http://schemas.microsoft.com/office/powerpoint/2010/main" val="1976316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21308" y="3334942"/>
            <a:ext cx="2682240" cy="1490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algn="ctr">
              <a:lnSpc>
                <a:spcPts val="3835"/>
              </a:lnSpc>
              <a:spcBef>
                <a:spcPts val="130"/>
              </a:spcBef>
            </a:pPr>
            <a:r>
              <a:rPr sz="3200" spc="-20" dirty="0">
                <a:solidFill>
                  <a:srgbClr val="C00000"/>
                </a:solidFill>
                <a:latin typeface="Tahoma"/>
                <a:cs typeface="Tahoma"/>
              </a:rPr>
              <a:t>BFS:</a:t>
            </a:r>
            <a:endParaRPr sz="3200">
              <a:latin typeface="Tahoma"/>
              <a:cs typeface="Tahoma"/>
            </a:endParaRPr>
          </a:p>
          <a:p>
            <a:pPr marL="12700" marR="5080" indent="3810" algn="ctr">
              <a:lnSpc>
                <a:spcPts val="3829"/>
              </a:lnSpc>
              <a:spcBef>
                <a:spcPts val="110"/>
              </a:spcBef>
            </a:pPr>
            <a:r>
              <a:rPr sz="3200" dirty="0">
                <a:latin typeface="Tahoma"/>
                <a:cs typeface="Tahoma"/>
              </a:rPr>
              <a:t>Micro-</a:t>
            </a:r>
            <a:r>
              <a:rPr sz="3200" spc="-90" dirty="0">
                <a:latin typeface="Tahoma"/>
                <a:cs typeface="Tahoma"/>
              </a:rPr>
              <a:t>view</a:t>
            </a:r>
            <a:r>
              <a:rPr sz="3200" spc="-150" dirty="0">
                <a:latin typeface="Tahoma"/>
                <a:cs typeface="Tahoma"/>
              </a:rPr>
              <a:t> </a:t>
            </a:r>
            <a:r>
              <a:rPr sz="3200" spc="-25" dirty="0">
                <a:latin typeface="Tahoma"/>
                <a:cs typeface="Tahoma"/>
              </a:rPr>
              <a:t>of </a:t>
            </a:r>
            <a:r>
              <a:rPr sz="3200" spc="-35" dirty="0">
                <a:latin typeface="Tahoma"/>
                <a:cs typeface="Tahoma"/>
              </a:rPr>
              <a:t>neighbourhood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14537" y="2211436"/>
            <a:ext cx="428625" cy="371475"/>
            <a:chOff x="1828863" y="3200463"/>
            <a:chExt cx="428625" cy="371475"/>
          </a:xfrm>
        </p:grpSpPr>
        <p:sp>
          <p:nvSpPr>
            <p:cNvPr id="5" name="object 5"/>
            <p:cNvSpPr/>
            <p:nvPr/>
          </p:nvSpPr>
          <p:spPr>
            <a:xfrm>
              <a:off x="1843151" y="3214751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200025" y="0"/>
                  </a:moveTo>
                  <a:lnTo>
                    <a:pt x="146843" y="6120"/>
                  </a:lnTo>
                  <a:lnTo>
                    <a:pt x="99060" y="23396"/>
                  </a:lnTo>
                  <a:lnTo>
                    <a:pt x="58578" y="50196"/>
                  </a:lnTo>
                  <a:lnTo>
                    <a:pt x="27305" y="84892"/>
                  </a:lnTo>
                  <a:lnTo>
                    <a:pt x="7143" y="125853"/>
                  </a:lnTo>
                  <a:lnTo>
                    <a:pt x="0" y="171450"/>
                  </a:lnTo>
                  <a:lnTo>
                    <a:pt x="7143" y="217002"/>
                  </a:lnTo>
                  <a:lnTo>
                    <a:pt x="27305" y="257951"/>
                  </a:lnTo>
                  <a:lnTo>
                    <a:pt x="58578" y="292655"/>
                  </a:lnTo>
                  <a:lnTo>
                    <a:pt x="99060" y="319475"/>
                  </a:lnTo>
                  <a:lnTo>
                    <a:pt x="146843" y="336770"/>
                  </a:lnTo>
                  <a:lnTo>
                    <a:pt x="200025" y="342900"/>
                  </a:lnTo>
                  <a:lnTo>
                    <a:pt x="253162" y="336770"/>
                  </a:lnTo>
                  <a:lnTo>
                    <a:pt x="300933" y="319475"/>
                  </a:lnTo>
                  <a:lnTo>
                    <a:pt x="341423" y="292655"/>
                  </a:lnTo>
                  <a:lnTo>
                    <a:pt x="372716" y="257951"/>
                  </a:lnTo>
                  <a:lnTo>
                    <a:pt x="392897" y="217002"/>
                  </a:lnTo>
                  <a:lnTo>
                    <a:pt x="400050" y="171450"/>
                  </a:lnTo>
                  <a:lnTo>
                    <a:pt x="392897" y="125853"/>
                  </a:lnTo>
                  <a:lnTo>
                    <a:pt x="372716" y="84892"/>
                  </a:lnTo>
                  <a:lnTo>
                    <a:pt x="341423" y="50196"/>
                  </a:lnTo>
                  <a:lnTo>
                    <a:pt x="300933" y="23396"/>
                  </a:lnTo>
                  <a:lnTo>
                    <a:pt x="253162" y="6120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A1C4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43151" y="3214751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0" y="171450"/>
                  </a:moveTo>
                  <a:lnTo>
                    <a:pt x="7143" y="125853"/>
                  </a:lnTo>
                  <a:lnTo>
                    <a:pt x="27305" y="84892"/>
                  </a:lnTo>
                  <a:lnTo>
                    <a:pt x="58578" y="50196"/>
                  </a:lnTo>
                  <a:lnTo>
                    <a:pt x="99060" y="23396"/>
                  </a:lnTo>
                  <a:lnTo>
                    <a:pt x="146843" y="6120"/>
                  </a:lnTo>
                  <a:lnTo>
                    <a:pt x="200025" y="0"/>
                  </a:lnTo>
                  <a:lnTo>
                    <a:pt x="253162" y="6120"/>
                  </a:lnTo>
                  <a:lnTo>
                    <a:pt x="300933" y="23396"/>
                  </a:lnTo>
                  <a:lnTo>
                    <a:pt x="341423" y="50196"/>
                  </a:lnTo>
                  <a:lnTo>
                    <a:pt x="372716" y="84892"/>
                  </a:lnTo>
                  <a:lnTo>
                    <a:pt x="392897" y="125853"/>
                  </a:lnTo>
                  <a:lnTo>
                    <a:pt x="400050" y="171450"/>
                  </a:lnTo>
                  <a:lnTo>
                    <a:pt x="392897" y="217002"/>
                  </a:lnTo>
                  <a:lnTo>
                    <a:pt x="372716" y="257951"/>
                  </a:lnTo>
                  <a:lnTo>
                    <a:pt x="341423" y="292655"/>
                  </a:lnTo>
                  <a:lnTo>
                    <a:pt x="300933" y="319475"/>
                  </a:lnTo>
                  <a:lnTo>
                    <a:pt x="253162" y="336770"/>
                  </a:lnTo>
                  <a:lnTo>
                    <a:pt x="200025" y="342900"/>
                  </a:lnTo>
                  <a:lnTo>
                    <a:pt x="146843" y="336770"/>
                  </a:lnTo>
                  <a:lnTo>
                    <a:pt x="99060" y="319475"/>
                  </a:lnTo>
                  <a:lnTo>
                    <a:pt x="58578" y="292655"/>
                  </a:lnTo>
                  <a:lnTo>
                    <a:pt x="27305" y="257951"/>
                  </a:lnTo>
                  <a:lnTo>
                    <a:pt x="7143" y="217002"/>
                  </a:lnTo>
                  <a:lnTo>
                    <a:pt x="0" y="17145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93213" y="2062783"/>
            <a:ext cx="267970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800" i="1" spc="10" dirty="0">
                <a:latin typeface="Corbel"/>
                <a:cs typeface="Corbel"/>
              </a:rPr>
              <a:t>u</a:t>
            </a:r>
            <a:endParaRPr sz="3800">
              <a:latin typeface="Corbel"/>
              <a:cs typeface="Corbe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04874" y="1687561"/>
            <a:ext cx="1648460" cy="1504950"/>
            <a:chOff x="1219200" y="2676588"/>
            <a:chExt cx="1648460" cy="1504950"/>
          </a:xfrm>
        </p:grpSpPr>
        <p:sp>
          <p:nvSpPr>
            <p:cNvPr id="9" name="object 9"/>
            <p:cNvSpPr/>
            <p:nvPr/>
          </p:nvSpPr>
          <p:spPr>
            <a:xfrm>
              <a:off x="1843151" y="2690876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200025" y="0"/>
                  </a:moveTo>
                  <a:lnTo>
                    <a:pt x="146843" y="6120"/>
                  </a:lnTo>
                  <a:lnTo>
                    <a:pt x="99060" y="23396"/>
                  </a:lnTo>
                  <a:lnTo>
                    <a:pt x="58578" y="50196"/>
                  </a:lnTo>
                  <a:lnTo>
                    <a:pt x="27305" y="84892"/>
                  </a:lnTo>
                  <a:lnTo>
                    <a:pt x="7143" y="125853"/>
                  </a:lnTo>
                  <a:lnTo>
                    <a:pt x="0" y="171450"/>
                  </a:lnTo>
                  <a:lnTo>
                    <a:pt x="7143" y="217002"/>
                  </a:lnTo>
                  <a:lnTo>
                    <a:pt x="27305" y="257951"/>
                  </a:lnTo>
                  <a:lnTo>
                    <a:pt x="58578" y="292655"/>
                  </a:lnTo>
                  <a:lnTo>
                    <a:pt x="99060" y="319475"/>
                  </a:lnTo>
                  <a:lnTo>
                    <a:pt x="146843" y="336770"/>
                  </a:lnTo>
                  <a:lnTo>
                    <a:pt x="200025" y="342900"/>
                  </a:lnTo>
                  <a:lnTo>
                    <a:pt x="253162" y="336770"/>
                  </a:lnTo>
                  <a:lnTo>
                    <a:pt x="300933" y="319475"/>
                  </a:lnTo>
                  <a:lnTo>
                    <a:pt x="341423" y="292655"/>
                  </a:lnTo>
                  <a:lnTo>
                    <a:pt x="372716" y="257951"/>
                  </a:lnTo>
                  <a:lnTo>
                    <a:pt x="392897" y="217002"/>
                  </a:lnTo>
                  <a:lnTo>
                    <a:pt x="400050" y="171450"/>
                  </a:lnTo>
                  <a:lnTo>
                    <a:pt x="392897" y="125853"/>
                  </a:lnTo>
                  <a:lnTo>
                    <a:pt x="372716" y="84892"/>
                  </a:lnTo>
                  <a:lnTo>
                    <a:pt x="341423" y="50196"/>
                  </a:lnTo>
                  <a:lnTo>
                    <a:pt x="300933" y="23396"/>
                  </a:lnTo>
                  <a:lnTo>
                    <a:pt x="253162" y="6120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43151" y="2690876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0" y="171450"/>
                  </a:moveTo>
                  <a:lnTo>
                    <a:pt x="7143" y="125853"/>
                  </a:lnTo>
                  <a:lnTo>
                    <a:pt x="27305" y="84892"/>
                  </a:lnTo>
                  <a:lnTo>
                    <a:pt x="58578" y="50196"/>
                  </a:lnTo>
                  <a:lnTo>
                    <a:pt x="99060" y="23396"/>
                  </a:lnTo>
                  <a:lnTo>
                    <a:pt x="146843" y="6120"/>
                  </a:lnTo>
                  <a:lnTo>
                    <a:pt x="200025" y="0"/>
                  </a:lnTo>
                  <a:lnTo>
                    <a:pt x="253162" y="6120"/>
                  </a:lnTo>
                  <a:lnTo>
                    <a:pt x="300933" y="23396"/>
                  </a:lnTo>
                  <a:lnTo>
                    <a:pt x="341423" y="50196"/>
                  </a:lnTo>
                  <a:lnTo>
                    <a:pt x="372716" y="84892"/>
                  </a:lnTo>
                  <a:lnTo>
                    <a:pt x="392897" y="125853"/>
                  </a:lnTo>
                  <a:lnTo>
                    <a:pt x="400050" y="171450"/>
                  </a:lnTo>
                  <a:lnTo>
                    <a:pt x="392897" y="217002"/>
                  </a:lnTo>
                  <a:lnTo>
                    <a:pt x="372716" y="257951"/>
                  </a:lnTo>
                  <a:lnTo>
                    <a:pt x="341423" y="292655"/>
                  </a:lnTo>
                  <a:lnTo>
                    <a:pt x="300933" y="319475"/>
                  </a:lnTo>
                  <a:lnTo>
                    <a:pt x="253162" y="336770"/>
                  </a:lnTo>
                  <a:lnTo>
                    <a:pt x="200025" y="342900"/>
                  </a:lnTo>
                  <a:lnTo>
                    <a:pt x="146843" y="336770"/>
                  </a:lnTo>
                  <a:lnTo>
                    <a:pt x="99060" y="319475"/>
                  </a:lnTo>
                  <a:lnTo>
                    <a:pt x="58578" y="292655"/>
                  </a:lnTo>
                  <a:lnTo>
                    <a:pt x="27305" y="257951"/>
                  </a:lnTo>
                  <a:lnTo>
                    <a:pt x="7143" y="217002"/>
                  </a:lnTo>
                  <a:lnTo>
                    <a:pt x="0" y="17145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43151" y="2690876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200025" y="0"/>
                  </a:moveTo>
                  <a:lnTo>
                    <a:pt x="146843" y="6120"/>
                  </a:lnTo>
                  <a:lnTo>
                    <a:pt x="99060" y="23396"/>
                  </a:lnTo>
                  <a:lnTo>
                    <a:pt x="58578" y="50196"/>
                  </a:lnTo>
                  <a:lnTo>
                    <a:pt x="27305" y="84892"/>
                  </a:lnTo>
                  <a:lnTo>
                    <a:pt x="7143" y="125853"/>
                  </a:lnTo>
                  <a:lnTo>
                    <a:pt x="0" y="171450"/>
                  </a:lnTo>
                  <a:lnTo>
                    <a:pt x="7143" y="217002"/>
                  </a:lnTo>
                  <a:lnTo>
                    <a:pt x="27305" y="257951"/>
                  </a:lnTo>
                  <a:lnTo>
                    <a:pt x="58578" y="292655"/>
                  </a:lnTo>
                  <a:lnTo>
                    <a:pt x="99060" y="319475"/>
                  </a:lnTo>
                  <a:lnTo>
                    <a:pt x="146843" y="336770"/>
                  </a:lnTo>
                  <a:lnTo>
                    <a:pt x="200025" y="342900"/>
                  </a:lnTo>
                  <a:lnTo>
                    <a:pt x="253162" y="336770"/>
                  </a:lnTo>
                  <a:lnTo>
                    <a:pt x="300933" y="319475"/>
                  </a:lnTo>
                  <a:lnTo>
                    <a:pt x="341423" y="292655"/>
                  </a:lnTo>
                  <a:lnTo>
                    <a:pt x="372716" y="257951"/>
                  </a:lnTo>
                  <a:lnTo>
                    <a:pt x="392897" y="217002"/>
                  </a:lnTo>
                  <a:lnTo>
                    <a:pt x="400050" y="171450"/>
                  </a:lnTo>
                  <a:lnTo>
                    <a:pt x="392897" y="125853"/>
                  </a:lnTo>
                  <a:lnTo>
                    <a:pt x="372716" y="84892"/>
                  </a:lnTo>
                  <a:lnTo>
                    <a:pt x="341423" y="50196"/>
                  </a:lnTo>
                  <a:lnTo>
                    <a:pt x="300933" y="23396"/>
                  </a:lnTo>
                  <a:lnTo>
                    <a:pt x="253162" y="6120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43151" y="2690876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400050" y="171450"/>
                  </a:moveTo>
                  <a:lnTo>
                    <a:pt x="392897" y="125853"/>
                  </a:lnTo>
                  <a:lnTo>
                    <a:pt x="372716" y="84892"/>
                  </a:lnTo>
                  <a:lnTo>
                    <a:pt x="341423" y="50196"/>
                  </a:lnTo>
                  <a:lnTo>
                    <a:pt x="300933" y="23396"/>
                  </a:lnTo>
                  <a:lnTo>
                    <a:pt x="253162" y="6120"/>
                  </a:lnTo>
                  <a:lnTo>
                    <a:pt x="200025" y="0"/>
                  </a:lnTo>
                  <a:lnTo>
                    <a:pt x="146843" y="6120"/>
                  </a:lnTo>
                  <a:lnTo>
                    <a:pt x="99060" y="23396"/>
                  </a:lnTo>
                  <a:lnTo>
                    <a:pt x="58578" y="50196"/>
                  </a:lnTo>
                  <a:lnTo>
                    <a:pt x="27305" y="84892"/>
                  </a:lnTo>
                  <a:lnTo>
                    <a:pt x="7143" y="125853"/>
                  </a:lnTo>
                  <a:lnTo>
                    <a:pt x="0" y="171450"/>
                  </a:lnTo>
                  <a:lnTo>
                    <a:pt x="7143" y="217002"/>
                  </a:lnTo>
                  <a:lnTo>
                    <a:pt x="27305" y="257951"/>
                  </a:lnTo>
                  <a:lnTo>
                    <a:pt x="58578" y="292655"/>
                  </a:lnTo>
                  <a:lnTo>
                    <a:pt x="99060" y="319475"/>
                  </a:lnTo>
                  <a:lnTo>
                    <a:pt x="146843" y="336770"/>
                  </a:lnTo>
                  <a:lnTo>
                    <a:pt x="200025" y="342900"/>
                  </a:lnTo>
                  <a:lnTo>
                    <a:pt x="253162" y="336770"/>
                  </a:lnTo>
                  <a:lnTo>
                    <a:pt x="300933" y="319475"/>
                  </a:lnTo>
                  <a:lnTo>
                    <a:pt x="341423" y="292655"/>
                  </a:lnTo>
                  <a:lnTo>
                    <a:pt x="372716" y="257951"/>
                  </a:lnTo>
                  <a:lnTo>
                    <a:pt x="392897" y="217002"/>
                  </a:lnTo>
                  <a:lnTo>
                    <a:pt x="400050" y="17145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28925" y="2786126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200025" y="0"/>
                  </a:moveTo>
                  <a:lnTo>
                    <a:pt x="146843" y="6120"/>
                  </a:lnTo>
                  <a:lnTo>
                    <a:pt x="99060" y="23396"/>
                  </a:lnTo>
                  <a:lnTo>
                    <a:pt x="58578" y="50196"/>
                  </a:lnTo>
                  <a:lnTo>
                    <a:pt x="27305" y="84892"/>
                  </a:lnTo>
                  <a:lnTo>
                    <a:pt x="7143" y="125853"/>
                  </a:lnTo>
                  <a:lnTo>
                    <a:pt x="0" y="171450"/>
                  </a:lnTo>
                  <a:lnTo>
                    <a:pt x="7143" y="217002"/>
                  </a:lnTo>
                  <a:lnTo>
                    <a:pt x="27305" y="257951"/>
                  </a:lnTo>
                  <a:lnTo>
                    <a:pt x="58578" y="292655"/>
                  </a:lnTo>
                  <a:lnTo>
                    <a:pt x="99060" y="319475"/>
                  </a:lnTo>
                  <a:lnTo>
                    <a:pt x="146843" y="336770"/>
                  </a:lnTo>
                  <a:lnTo>
                    <a:pt x="200025" y="342900"/>
                  </a:lnTo>
                  <a:lnTo>
                    <a:pt x="253162" y="336770"/>
                  </a:lnTo>
                  <a:lnTo>
                    <a:pt x="300933" y="319475"/>
                  </a:lnTo>
                  <a:lnTo>
                    <a:pt x="341423" y="292655"/>
                  </a:lnTo>
                  <a:lnTo>
                    <a:pt x="372716" y="257951"/>
                  </a:lnTo>
                  <a:lnTo>
                    <a:pt x="392897" y="217002"/>
                  </a:lnTo>
                  <a:lnTo>
                    <a:pt x="400050" y="171450"/>
                  </a:lnTo>
                  <a:lnTo>
                    <a:pt x="392897" y="125853"/>
                  </a:lnTo>
                  <a:lnTo>
                    <a:pt x="372716" y="84892"/>
                  </a:lnTo>
                  <a:lnTo>
                    <a:pt x="341423" y="50196"/>
                  </a:lnTo>
                  <a:lnTo>
                    <a:pt x="300933" y="23396"/>
                  </a:lnTo>
                  <a:lnTo>
                    <a:pt x="253162" y="6120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D4A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28925" y="2786126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0" y="171450"/>
                  </a:moveTo>
                  <a:lnTo>
                    <a:pt x="7143" y="125853"/>
                  </a:lnTo>
                  <a:lnTo>
                    <a:pt x="27305" y="84892"/>
                  </a:lnTo>
                  <a:lnTo>
                    <a:pt x="58578" y="50196"/>
                  </a:lnTo>
                  <a:lnTo>
                    <a:pt x="99060" y="23396"/>
                  </a:lnTo>
                  <a:lnTo>
                    <a:pt x="146843" y="6120"/>
                  </a:lnTo>
                  <a:lnTo>
                    <a:pt x="200025" y="0"/>
                  </a:lnTo>
                  <a:lnTo>
                    <a:pt x="253162" y="6120"/>
                  </a:lnTo>
                  <a:lnTo>
                    <a:pt x="300933" y="23396"/>
                  </a:lnTo>
                  <a:lnTo>
                    <a:pt x="341423" y="50196"/>
                  </a:lnTo>
                  <a:lnTo>
                    <a:pt x="372716" y="84892"/>
                  </a:lnTo>
                  <a:lnTo>
                    <a:pt x="392897" y="125853"/>
                  </a:lnTo>
                  <a:lnTo>
                    <a:pt x="400050" y="171450"/>
                  </a:lnTo>
                  <a:lnTo>
                    <a:pt x="392897" y="217002"/>
                  </a:lnTo>
                  <a:lnTo>
                    <a:pt x="372716" y="257951"/>
                  </a:lnTo>
                  <a:lnTo>
                    <a:pt x="341423" y="292655"/>
                  </a:lnTo>
                  <a:lnTo>
                    <a:pt x="300933" y="319475"/>
                  </a:lnTo>
                  <a:lnTo>
                    <a:pt x="253162" y="336770"/>
                  </a:lnTo>
                  <a:lnTo>
                    <a:pt x="200025" y="342900"/>
                  </a:lnTo>
                  <a:lnTo>
                    <a:pt x="146843" y="336770"/>
                  </a:lnTo>
                  <a:lnTo>
                    <a:pt x="99060" y="319475"/>
                  </a:lnTo>
                  <a:lnTo>
                    <a:pt x="58578" y="292655"/>
                  </a:lnTo>
                  <a:lnTo>
                    <a:pt x="27305" y="257951"/>
                  </a:lnTo>
                  <a:lnTo>
                    <a:pt x="7143" y="217002"/>
                  </a:lnTo>
                  <a:lnTo>
                    <a:pt x="0" y="17145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4875" y="3067050"/>
              <a:ext cx="212470" cy="19329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452750" y="3214751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200025" y="0"/>
                  </a:moveTo>
                  <a:lnTo>
                    <a:pt x="146843" y="6120"/>
                  </a:lnTo>
                  <a:lnTo>
                    <a:pt x="99060" y="23396"/>
                  </a:lnTo>
                  <a:lnTo>
                    <a:pt x="58578" y="50196"/>
                  </a:lnTo>
                  <a:lnTo>
                    <a:pt x="27305" y="84892"/>
                  </a:lnTo>
                  <a:lnTo>
                    <a:pt x="7143" y="125853"/>
                  </a:lnTo>
                  <a:lnTo>
                    <a:pt x="0" y="171450"/>
                  </a:lnTo>
                  <a:lnTo>
                    <a:pt x="7143" y="217002"/>
                  </a:lnTo>
                  <a:lnTo>
                    <a:pt x="27305" y="257951"/>
                  </a:lnTo>
                  <a:lnTo>
                    <a:pt x="58578" y="292655"/>
                  </a:lnTo>
                  <a:lnTo>
                    <a:pt x="99060" y="319475"/>
                  </a:lnTo>
                  <a:lnTo>
                    <a:pt x="146843" y="336770"/>
                  </a:lnTo>
                  <a:lnTo>
                    <a:pt x="200025" y="342900"/>
                  </a:lnTo>
                  <a:lnTo>
                    <a:pt x="253162" y="336770"/>
                  </a:lnTo>
                  <a:lnTo>
                    <a:pt x="300933" y="319475"/>
                  </a:lnTo>
                  <a:lnTo>
                    <a:pt x="341423" y="292655"/>
                  </a:lnTo>
                  <a:lnTo>
                    <a:pt x="372716" y="257951"/>
                  </a:lnTo>
                  <a:lnTo>
                    <a:pt x="392897" y="217002"/>
                  </a:lnTo>
                  <a:lnTo>
                    <a:pt x="400050" y="171450"/>
                  </a:lnTo>
                  <a:lnTo>
                    <a:pt x="392897" y="125853"/>
                  </a:lnTo>
                  <a:lnTo>
                    <a:pt x="372716" y="84892"/>
                  </a:lnTo>
                  <a:lnTo>
                    <a:pt x="341423" y="50196"/>
                  </a:lnTo>
                  <a:lnTo>
                    <a:pt x="300933" y="23396"/>
                  </a:lnTo>
                  <a:lnTo>
                    <a:pt x="253162" y="6120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52750" y="3214751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0" y="171450"/>
                  </a:moveTo>
                  <a:lnTo>
                    <a:pt x="7143" y="125853"/>
                  </a:lnTo>
                  <a:lnTo>
                    <a:pt x="27305" y="84892"/>
                  </a:lnTo>
                  <a:lnTo>
                    <a:pt x="58578" y="50196"/>
                  </a:lnTo>
                  <a:lnTo>
                    <a:pt x="99060" y="23396"/>
                  </a:lnTo>
                  <a:lnTo>
                    <a:pt x="146843" y="6120"/>
                  </a:lnTo>
                  <a:lnTo>
                    <a:pt x="200025" y="0"/>
                  </a:lnTo>
                  <a:lnTo>
                    <a:pt x="253162" y="6120"/>
                  </a:lnTo>
                  <a:lnTo>
                    <a:pt x="300933" y="23396"/>
                  </a:lnTo>
                  <a:lnTo>
                    <a:pt x="341423" y="50196"/>
                  </a:lnTo>
                  <a:lnTo>
                    <a:pt x="372716" y="84892"/>
                  </a:lnTo>
                  <a:lnTo>
                    <a:pt x="392897" y="125853"/>
                  </a:lnTo>
                  <a:lnTo>
                    <a:pt x="400050" y="171450"/>
                  </a:lnTo>
                  <a:lnTo>
                    <a:pt x="392897" y="217002"/>
                  </a:lnTo>
                  <a:lnTo>
                    <a:pt x="372716" y="257951"/>
                  </a:lnTo>
                  <a:lnTo>
                    <a:pt x="341423" y="292655"/>
                  </a:lnTo>
                  <a:lnTo>
                    <a:pt x="300933" y="319475"/>
                  </a:lnTo>
                  <a:lnTo>
                    <a:pt x="253162" y="336770"/>
                  </a:lnTo>
                  <a:lnTo>
                    <a:pt x="200025" y="342900"/>
                  </a:lnTo>
                  <a:lnTo>
                    <a:pt x="146843" y="336770"/>
                  </a:lnTo>
                  <a:lnTo>
                    <a:pt x="99060" y="319475"/>
                  </a:lnTo>
                  <a:lnTo>
                    <a:pt x="58578" y="292655"/>
                  </a:lnTo>
                  <a:lnTo>
                    <a:pt x="27305" y="257951"/>
                  </a:lnTo>
                  <a:lnTo>
                    <a:pt x="7143" y="217002"/>
                  </a:lnTo>
                  <a:lnTo>
                    <a:pt x="0" y="17145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8375" y="3317875"/>
              <a:ext cx="214630" cy="1270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4850" y="3028950"/>
              <a:ext cx="127000" cy="17894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357376" y="2786126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200025" y="0"/>
                  </a:moveTo>
                  <a:lnTo>
                    <a:pt x="146843" y="6120"/>
                  </a:lnTo>
                  <a:lnTo>
                    <a:pt x="99059" y="23396"/>
                  </a:lnTo>
                  <a:lnTo>
                    <a:pt x="58578" y="50196"/>
                  </a:lnTo>
                  <a:lnTo>
                    <a:pt x="27304" y="84892"/>
                  </a:lnTo>
                  <a:lnTo>
                    <a:pt x="7143" y="125853"/>
                  </a:lnTo>
                  <a:lnTo>
                    <a:pt x="0" y="171450"/>
                  </a:lnTo>
                  <a:lnTo>
                    <a:pt x="7143" y="217002"/>
                  </a:lnTo>
                  <a:lnTo>
                    <a:pt x="27305" y="257951"/>
                  </a:lnTo>
                  <a:lnTo>
                    <a:pt x="58578" y="292655"/>
                  </a:lnTo>
                  <a:lnTo>
                    <a:pt x="99060" y="319475"/>
                  </a:lnTo>
                  <a:lnTo>
                    <a:pt x="146843" y="336770"/>
                  </a:lnTo>
                  <a:lnTo>
                    <a:pt x="200025" y="342900"/>
                  </a:lnTo>
                  <a:lnTo>
                    <a:pt x="253162" y="336770"/>
                  </a:lnTo>
                  <a:lnTo>
                    <a:pt x="300933" y="319475"/>
                  </a:lnTo>
                  <a:lnTo>
                    <a:pt x="341423" y="292655"/>
                  </a:lnTo>
                  <a:lnTo>
                    <a:pt x="372716" y="257951"/>
                  </a:lnTo>
                  <a:lnTo>
                    <a:pt x="392897" y="217002"/>
                  </a:lnTo>
                  <a:lnTo>
                    <a:pt x="400050" y="171450"/>
                  </a:lnTo>
                  <a:lnTo>
                    <a:pt x="392897" y="125853"/>
                  </a:lnTo>
                  <a:lnTo>
                    <a:pt x="372716" y="84892"/>
                  </a:lnTo>
                  <a:lnTo>
                    <a:pt x="341423" y="50196"/>
                  </a:lnTo>
                  <a:lnTo>
                    <a:pt x="300933" y="23396"/>
                  </a:lnTo>
                  <a:lnTo>
                    <a:pt x="253162" y="6120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57376" y="2786126"/>
              <a:ext cx="400050" cy="342900"/>
            </a:xfrm>
            <a:custGeom>
              <a:avLst/>
              <a:gdLst/>
              <a:ahLst/>
              <a:cxnLst/>
              <a:rect l="l" t="t" r="r" b="b"/>
              <a:pathLst>
                <a:path w="400050" h="342900">
                  <a:moveTo>
                    <a:pt x="400050" y="171450"/>
                  </a:moveTo>
                  <a:lnTo>
                    <a:pt x="392897" y="125853"/>
                  </a:lnTo>
                  <a:lnTo>
                    <a:pt x="372716" y="84892"/>
                  </a:lnTo>
                  <a:lnTo>
                    <a:pt x="341423" y="50196"/>
                  </a:lnTo>
                  <a:lnTo>
                    <a:pt x="300933" y="23396"/>
                  </a:lnTo>
                  <a:lnTo>
                    <a:pt x="253162" y="6120"/>
                  </a:lnTo>
                  <a:lnTo>
                    <a:pt x="200025" y="0"/>
                  </a:lnTo>
                  <a:lnTo>
                    <a:pt x="146843" y="6120"/>
                  </a:lnTo>
                  <a:lnTo>
                    <a:pt x="99059" y="23396"/>
                  </a:lnTo>
                  <a:lnTo>
                    <a:pt x="58578" y="50196"/>
                  </a:lnTo>
                  <a:lnTo>
                    <a:pt x="27304" y="84892"/>
                  </a:lnTo>
                  <a:lnTo>
                    <a:pt x="7143" y="125853"/>
                  </a:lnTo>
                  <a:lnTo>
                    <a:pt x="0" y="171450"/>
                  </a:lnTo>
                  <a:lnTo>
                    <a:pt x="7143" y="217002"/>
                  </a:lnTo>
                  <a:lnTo>
                    <a:pt x="27305" y="257951"/>
                  </a:lnTo>
                  <a:lnTo>
                    <a:pt x="58578" y="292655"/>
                  </a:lnTo>
                  <a:lnTo>
                    <a:pt x="99060" y="319475"/>
                  </a:lnTo>
                  <a:lnTo>
                    <a:pt x="146843" y="336770"/>
                  </a:lnTo>
                  <a:lnTo>
                    <a:pt x="200025" y="342900"/>
                  </a:lnTo>
                  <a:lnTo>
                    <a:pt x="253162" y="336770"/>
                  </a:lnTo>
                  <a:lnTo>
                    <a:pt x="300933" y="319475"/>
                  </a:lnTo>
                  <a:lnTo>
                    <a:pt x="341423" y="292655"/>
                  </a:lnTo>
                  <a:lnTo>
                    <a:pt x="372716" y="257951"/>
                  </a:lnTo>
                  <a:lnTo>
                    <a:pt x="392897" y="217002"/>
                  </a:lnTo>
                  <a:lnTo>
                    <a:pt x="400050" y="17145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5925" y="3067050"/>
              <a:ext cx="212598" cy="19329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33487" y="3214751"/>
              <a:ext cx="391160" cy="342900"/>
            </a:xfrm>
            <a:custGeom>
              <a:avLst/>
              <a:gdLst/>
              <a:ahLst/>
              <a:cxnLst/>
              <a:rect l="l" t="t" r="r" b="b"/>
              <a:pathLst>
                <a:path w="391159" h="342900">
                  <a:moveTo>
                    <a:pt x="195262" y="0"/>
                  </a:moveTo>
                  <a:lnTo>
                    <a:pt x="143360" y="6120"/>
                  </a:lnTo>
                  <a:lnTo>
                    <a:pt x="96717" y="23396"/>
                  </a:lnTo>
                  <a:lnTo>
                    <a:pt x="57197" y="50196"/>
                  </a:lnTo>
                  <a:lnTo>
                    <a:pt x="26662" y="84892"/>
                  </a:lnTo>
                  <a:lnTo>
                    <a:pt x="6976" y="125853"/>
                  </a:lnTo>
                  <a:lnTo>
                    <a:pt x="0" y="171450"/>
                  </a:lnTo>
                  <a:lnTo>
                    <a:pt x="6976" y="217002"/>
                  </a:lnTo>
                  <a:lnTo>
                    <a:pt x="26662" y="257951"/>
                  </a:lnTo>
                  <a:lnTo>
                    <a:pt x="57197" y="292655"/>
                  </a:lnTo>
                  <a:lnTo>
                    <a:pt x="96717" y="319475"/>
                  </a:lnTo>
                  <a:lnTo>
                    <a:pt x="143360" y="336770"/>
                  </a:lnTo>
                  <a:lnTo>
                    <a:pt x="195262" y="342900"/>
                  </a:lnTo>
                  <a:lnTo>
                    <a:pt x="247169" y="336770"/>
                  </a:lnTo>
                  <a:lnTo>
                    <a:pt x="293823" y="319475"/>
                  </a:lnTo>
                  <a:lnTo>
                    <a:pt x="333359" y="292655"/>
                  </a:lnTo>
                  <a:lnTo>
                    <a:pt x="363909" y="257951"/>
                  </a:lnTo>
                  <a:lnTo>
                    <a:pt x="383607" y="217002"/>
                  </a:lnTo>
                  <a:lnTo>
                    <a:pt x="390588" y="171450"/>
                  </a:lnTo>
                  <a:lnTo>
                    <a:pt x="383607" y="125853"/>
                  </a:lnTo>
                  <a:lnTo>
                    <a:pt x="363909" y="84892"/>
                  </a:lnTo>
                  <a:lnTo>
                    <a:pt x="333359" y="50196"/>
                  </a:lnTo>
                  <a:lnTo>
                    <a:pt x="293823" y="23396"/>
                  </a:lnTo>
                  <a:lnTo>
                    <a:pt x="247169" y="6120"/>
                  </a:lnTo>
                  <a:lnTo>
                    <a:pt x="19526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33487" y="3214751"/>
              <a:ext cx="391160" cy="342900"/>
            </a:xfrm>
            <a:custGeom>
              <a:avLst/>
              <a:gdLst/>
              <a:ahLst/>
              <a:cxnLst/>
              <a:rect l="l" t="t" r="r" b="b"/>
              <a:pathLst>
                <a:path w="391159" h="342900">
                  <a:moveTo>
                    <a:pt x="390588" y="171450"/>
                  </a:moveTo>
                  <a:lnTo>
                    <a:pt x="383607" y="125853"/>
                  </a:lnTo>
                  <a:lnTo>
                    <a:pt x="363909" y="84892"/>
                  </a:lnTo>
                  <a:lnTo>
                    <a:pt x="333359" y="50196"/>
                  </a:lnTo>
                  <a:lnTo>
                    <a:pt x="293823" y="23396"/>
                  </a:lnTo>
                  <a:lnTo>
                    <a:pt x="247169" y="6120"/>
                  </a:lnTo>
                  <a:lnTo>
                    <a:pt x="195262" y="0"/>
                  </a:lnTo>
                  <a:lnTo>
                    <a:pt x="143360" y="6120"/>
                  </a:lnTo>
                  <a:lnTo>
                    <a:pt x="96717" y="23396"/>
                  </a:lnTo>
                  <a:lnTo>
                    <a:pt x="57197" y="50196"/>
                  </a:lnTo>
                  <a:lnTo>
                    <a:pt x="26662" y="84892"/>
                  </a:lnTo>
                  <a:lnTo>
                    <a:pt x="6976" y="125853"/>
                  </a:lnTo>
                  <a:lnTo>
                    <a:pt x="0" y="171450"/>
                  </a:lnTo>
                  <a:lnTo>
                    <a:pt x="6976" y="217002"/>
                  </a:lnTo>
                  <a:lnTo>
                    <a:pt x="26662" y="257951"/>
                  </a:lnTo>
                  <a:lnTo>
                    <a:pt x="57197" y="292655"/>
                  </a:lnTo>
                  <a:lnTo>
                    <a:pt x="96717" y="319475"/>
                  </a:lnTo>
                  <a:lnTo>
                    <a:pt x="143360" y="336770"/>
                  </a:lnTo>
                  <a:lnTo>
                    <a:pt x="195262" y="342900"/>
                  </a:lnTo>
                  <a:lnTo>
                    <a:pt x="247169" y="336770"/>
                  </a:lnTo>
                  <a:lnTo>
                    <a:pt x="293823" y="319475"/>
                  </a:lnTo>
                  <a:lnTo>
                    <a:pt x="333359" y="292655"/>
                  </a:lnTo>
                  <a:lnTo>
                    <a:pt x="363909" y="257951"/>
                  </a:lnTo>
                  <a:lnTo>
                    <a:pt x="383607" y="217002"/>
                  </a:lnTo>
                  <a:lnTo>
                    <a:pt x="390588" y="17145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250" y="3317875"/>
              <a:ext cx="214630" cy="1270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833626" y="3795776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190500" y="0"/>
                  </a:moveTo>
                  <a:lnTo>
                    <a:pt x="139832" y="6627"/>
                  </a:lnTo>
                  <a:lnTo>
                    <a:pt x="94318" y="25334"/>
                  </a:lnTo>
                  <a:lnTo>
                    <a:pt x="55768" y="54356"/>
                  </a:lnTo>
                  <a:lnTo>
                    <a:pt x="25992" y="91929"/>
                  </a:lnTo>
                  <a:lnTo>
                    <a:pt x="6799" y="136289"/>
                  </a:lnTo>
                  <a:lnTo>
                    <a:pt x="0" y="185674"/>
                  </a:lnTo>
                  <a:lnTo>
                    <a:pt x="6799" y="235067"/>
                  </a:lnTo>
                  <a:lnTo>
                    <a:pt x="25992" y="279451"/>
                  </a:lnTo>
                  <a:lnTo>
                    <a:pt x="55768" y="317055"/>
                  </a:lnTo>
                  <a:lnTo>
                    <a:pt x="94318" y="346107"/>
                  </a:lnTo>
                  <a:lnTo>
                    <a:pt x="139832" y="364838"/>
                  </a:lnTo>
                  <a:lnTo>
                    <a:pt x="190500" y="371475"/>
                  </a:lnTo>
                  <a:lnTo>
                    <a:pt x="241123" y="364838"/>
                  </a:lnTo>
                  <a:lnTo>
                    <a:pt x="286624" y="346107"/>
                  </a:lnTo>
                  <a:lnTo>
                    <a:pt x="325183" y="317055"/>
                  </a:lnTo>
                  <a:lnTo>
                    <a:pt x="354979" y="279451"/>
                  </a:lnTo>
                  <a:lnTo>
                    <a:pt x="374191" y="235067"/>
                  </a:lnTo>
                  <a:lnTo>
                    <a:pt x="381000" y="185674"/>
                  </a:lnTo>
                  <a:lnTo>
                    <a:pt x="374191" y="136289"/>
                  </a:lnTo>
                  <a:lnTo>
                    <a:pt x="354979" y="91929"/>
                  </a:lnTo>
                  <a:lnTo>
                    <a:pt x="325183" y="54356"/>
                  </a:lnTo>
                  <a:lnTo>
                    <a:pt x="286624" y="25334"/>
                  </a:lnTo>
                  <a:lnTo>
                    <a:pt x="241123" y="6627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D4A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33626" y="3795776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190500" y="0"/>
                  </a:moveTo>
                  <a:lnTo>
                    <a:pt x="241123" y="6627"/>
                  </a:lnTo>
                  <a:lnTo>
                    <a:pt x="286624" y="25334"/>
                  </a:lnTo>
                  <a:lnTo>
                    <a:pt x="325183" y="54356"/>
                  </a:lnTo>
                  <a:lnTo>
                    <a:pt x="354979" y="91929"/>
                  </a:lnTo>
                  <a:lnTo>
                    <a:pt x="374191" y="136289"/>
                  </a:lnTo>
                  <a:lnTo>
                    <a:pt x="381000" y="185674"/>
                  </a:lnTo>
                  <a:lnTo>
                    <a:pt x="374191" y="235067"/>
                  </a:lnTo>
                  <a:lnTo>
                    <a:pt x="354979" y="279451"/>
                  </a:lnTo>
                  <a:lnTo>
                    <a:pt x="325183" y="317055"/>
                  </a:lnTo>
                  <a:lnTo>
                    <a:pt x="286624" y="346107"/>
                  </a:lnTo>
                  <a:lnTo>
                    <a:pt x="241123" y="364838"/>
                  </a:lnTo>
                  <a:lnTo>
                    <a:pt x="190500" y="371475"/>
                  </a:lnTo>
                  <a:lnTo>
                    <a:pt x="139832" y="364838"/>
                  </a:lnTo>
                  <a:lnTo>
                    <a:pt x="94318" y="346107"/>
                  </a:lnTo>
                  <a:lnTo>
                    <a:pt x="55768" y="317055"/>
                  </a:lnTo>
                  <a:lnTo>
                    <a:pt x="25992" y="279451"/>
                  </a:lnTo>
                  <a:lnTo>
                    <a:pt x="6799" y="235067"/>
                  </a:lnTo>
                  <a:lnTo>
                    <a:pt x="0" y="185674"/>
                  </a:lnTo>
                  <a:lnTo>
                    <a:pt x="6799" y="136289"/>
                  </a:lnTo>
                  <a:lnTo>
                    <a:pt x="25992" y="91929"/>
                  </a:lnTo>
                  <a:lnTo>
                    <a:pt x="55768" y="54356"/>
                  </a:lnTo>
                  <a:lnTo>
                    <a:pt x="94318" y="25334"/>
                  </a:lnTo>
                  <a:lnTo>
                    <a:pt x="139832" y="6627"/>
                  </a:lnTo>
                  <a:lnTo>
                    <a:pt x="19050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66087" y="3552063"/>
              <a:ext cx="126618" cy="23672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386075" y="3671824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185674" y="0"/>
                  </a:moveTo>
                  <a:lnTo>
                    <a:pt x="136289" y="6808"/>
                  </a:lnTo>
                  <a:lnTo>
                    <a:pt x="91929" y="26020"/>
                  </a:lnTo>
                  <a:lnTo>
                    <a:pt x="54356" y="55816"/>
                  </a:lnTo>
                  <a:lnTo>
                    <a:pt x="25334" y="94375"/>
                  </a:lnTo>
                  <a:lnTo>
                    <a:pt x="6627" y="139876"/>
                  </a:lnTo>
                  <a:lnTo>
                    <a:pt x="0" y="190500"/>
                  </a:lnTo>
                  <a:lnTo>
                    <a:pt x="6627" y="241167"/>
                  </a:lnTo>
                  <a:lnTo>
                    <a:pt x="25334" y="286681"/>
                  </a:lnTo>
                  <a:lnTo>
                    <a:pt x="54356" y="325231"/>
                  </a:lnTo>
                  <a:lnTo>
                    <a:pt x="91929" y="355007"/>
                  </a:lnTo>
                  <a:lnTo>
                    <a:pt x="136289" y="374200"/>
                  </a:lnTo>
                  <a:lnTo>
                    <a:pt x="185674" y="381000"/>
                  </a:lnTo>
                  <a:lnTo>
                    <a:pt x="235067" y="374200"/>
                  </a:lnTo>
                  <a:lnTo>
                    <a:pt x="279451" y="355007"/>
                  </a:lnTo>
                  <a:lnTo>
                    <a:pt x="317055" y="325231"/>
                  </a:lnTo>
                  <a:lnTo>
                    <a:pt x="346107" y="286681"/>
                  </a:lnTo>
                  <a:lnTo>
                    <a:pt x="364838" y="241167"/>
                  </a:lnTo>
                  <a:lnTo>
                    <a:pt x="371475" y="190500"/>
                  </a:lnTo>
                  <a:lnTo>
                    <a:pt x="364838" y="139876"/>
                  </a:lnTo>
                  <a:lnTo>
                    <a:pt x="346107" y="94375"/>
                  </a:lnTo>
                  <a:lnTo>
                    <a:pt x="317055" y="55816"/>
                  </a:lnTo>
                  <a:lnTo>
                    <a:pt x="279451" y="26020"/>
                  </a:lnTo>
                  <a:lnTo>
                    <a:pt x="235067" y="6808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D4A6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86075" y="3671824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185674" y="0"/>
                  </a:moveTo>
                  <a:lnTo>
                    <a:pt x="235067" y="6808"/>
                  </a:lnTo>
                  <a:lnTo>
                    <a:pt x="279451" y="26020"/>
                  </a:lnTo>
                  <a:lnTo>
                    <a:pt x="317055" y="55816"/>
                  </a:lnTo>
                  <a:lnTo>
                    <a:pt x="346107" y="94375"/>
                  </a:lnTo>
                  <a:lnTo>
                    <a:pt x="364838" y="139876"/>
                  </a:lnTo>
                  <a:lnTo>
                    <a:pt x="371475" y="190500"/>
                  </a:lnTo>
                  <a:lnTo>
                    <a:pt x="364838" y="241167"/>
                  </a:lnTo>
                  <a:lnTo>
                    <a:pt x="346107" y="286681"/>
                  </a:lnTo>
                  <a:lnTo>
                    <a:pt x="317055" y="325231"/>
                  </a:lnTo>
                  <a:lnTo>
                    <a:pt x="279451" y="355007"/>
                  </a:lnTo>
                  <a:lnTo>
                    <a:pt x="235067" y="374200"/>
                  </a:lnTo>
                  <a:lnTo>
                    <a:pt x="185674" y="381000"/>
                  </a:lnTo>
                  <a:lnTo>
                    <a:pt x="136289" y="374200"/>
                  </a:lnTo>
                  <a:lnTo>
                    <a:pt x="91929" y="355007"/>
                  </a:lnTo>
                  <a:lnTo>
                    <a:pt x="54356" y="325231"/>
                  </a:lnTo>
                  <a:lnTo>
                    <a:pt x="25334" y="286681"/>
                  </a:lnTo>
                  <a:lnTo>
                    <a:pt x="6627" y="241167"/>
                  </a:lnTo>
                  <a:lnTo>
                    <a:pt x="0" y="190500"/>
                  </a:lnTo>
                  <a:lnTo>
                    <a:pt x="6627" y="139876"/>
                  </a:lnTo>
                  <a:lnTo>
                    <a:pt x="25334" y="94375"/>
                  </a:lnTo>
                  <a:lnTo>
                    <a:pt x="54356" y="55816"/>
                  </a:lnTo>
                  <a:lnTo>
                    <a:pt x="91929" y="26020"/>
                  </a:lnTo>
                  <a:lnTo>
                    <a:pt x="136289" y="6808"/>
                  </a:lnTo>
                  <a:lnTo>
                    <a:pt x="185674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75002" y="3497961"/>
              <a:ext cx="267970" cy="231140"/>
            </a:xfrm>
            <a:custGeom>
              <a:avLst/>
              <a:gdLst/>
              <a:ahLst/>
              <a:cxnLst/>
              <a:rect l="l" t="t" r="r" b="b"/>
              <a:pathLst>
                <a:path w="267969" h="231139">
                  <a:moveTo>
                    <a:pt x="165088" y="155571"/>
                  </a:moveTo>
                  <a:lnTo>
                    <a:pt x="130048" y="196595"/>
                  </a:lnTo>
                  <a:lnTo>
                    <a:pt x="267843" y="230758"/>
                  </a:lnTo>
                  <a:lnTo>
                    <a:pt x="239576" y="163830"/>
                  </a:lnTo>
                  <a:lnTo>
                    <a:pt x="174752" y="163830"/>
                  </a:lnTo>
                  <a:lnTo>
                    <a:pt x="165088" y="155571"/>
                  </a:lnTo>
                  <a:close/>
                </a:path>
                <a:path w="267969" h="231139">
                  <a:moveTo>
                    <a:pt x="177488" y="141053"/>
                  </a:moveTo>
                  <a:lnTo>
                    <a:pt x="165088" y="155571"/>
                  </a:lnTo>
                  <a:lnTo>
                    <a:pt x="174752" y="163830"/>
                  </a:lnTo>
                  <a:lnTo>
                    <a:pt x="187198" y="149351"/>
                  </a:lnTo>
                  <a:lnTo>
                    <a:pt x="177488" y="141053"/>
                  </a:lnTo>
                  <a:close/>
                </a:path>
                <a:path w="267969" h="231139">
                  <a:moveTo>
                    <a:pt x="212598" y="99949"/>
                  </a:moveTo>
                  <a:lnTo>
                    <a:pt x="177488" y="141053"/>
                  </a:lnTo>
                  <a:lnTo>
                    <a:pt x="187198" y="149351"/>
                  </a:lnTo>
                  <a:lnTo>
                    <a:pt x="174752" y="163830"/>
                  </a:lnTo>
                  <a:lnTo>
                    <a:pt x="239576" y="163830"/>
                  </a:lnTo>
                  <a:lnTo>
                    <a:pt x="212598" y="99949"/>
                  </a:lnTo>
                  <a:close/>
                </a:path>
                <a:path w="267969" h="231139">
                  <a:moveTo>
                    <a:pt x="12446" y="0"/>
                  </a:moveTo>
                  <a:lnTo>
                    <a:pt x="0" y="14477"/>
                  </a:lnTo>
                  <a:lnTo>
                    <a:pt x="165088" y="155571"/>
                  </a:lnTo>
                  <a:lnTo>
                    <a:pt x="177488" y="141053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28801" y="3671951"/>
              <a:ext cx="361950" cy="381000"/>
            </a:xfrm>
            <a:custGeom>
              <a:avLst/>
              <a:gdLst/>
              <a:ahLst/>
              <a:cxnLst/>
              <a:rect l="l" t="t" r="r" b="b"/>
              <a:pathLst>
                <a:path w="361950" h="381000">
                  <a:moveTo>
                    <a:pt x="180975" y="0"/>
                  </a:moveTo>
                  <a:lnTo>
                    <a:pt x="132820" y="6799"/>
                  </a:lnTo>
                  <a:lnTo>
                    <a:pt x="89577" y="25992"/>
                  </a:lnTo>
                  <a:lnTo>
                    <a:pt x="52958" y="55768"/>
                  </a:lnTo>
                  <a:lnTo>
                    <a:pt x="24680" y="94318"/>
                  </a:lnTo>
                  <a:lnTo>
                    <a:pt x="6455" y="139832"/>
                  </a:lnTo>
                  <a:lnTo>
                    <a:pt x="0" y="190500"/>
                  </a:lnTo>
                  <a:lnTo>
                    <a:pt x="6455" y="241123"/>
                  </a:lnTo>
                  <a:lnTo>
                    <a:pt x="24680" y="286624"/>
                  </a:lnTo>
                  <a:lnTo>
                    <a:pt x="52959" y="325183"/>
                  </a:lnTo>
                  <a:lnTo>
                    <a:pt x="89577" y="354979"/>
                  </a:lnTo>
                  <a:lnTo>
                    <a:pt x="132820" y="374191"/>
                  </a:lnTo>
                  <a:lnTo>
                    <a:pt x="180975" y="381000"/>
                  </a:lnTo>
                  <a:lnTo>
                    <a:pt x="229085" y="374191"/>
                  </a:lnTo>
                  <a:lnTo>
                    <a:pt x="272316" y="354979"/>
                  </a:lnTo>
                  <a:lnTo>
                    <a:pt x="308943" y="325183"/>
                  </a:lnTo>
                  <a:lnTo>
                    <a:pt x="337241" y="286624"/>
                  </a:lnTo>
                  <a:lnTo>
                    <a:pt x="355485" y="241123"/>
                  </a:lnTo>
                  <a:lnTo>
                    <a:pt x="361950" y="190500"/>
                  </a:lnTo>
                  <a:lnTo>
                    <a:pt x="355485" y="139832"/>
                  </a:lnTo>
                  <a:lnTo>
                    <a:pt x="337241" y="94318"/>
                  </a:lnTo>
                  <a:lnTo>
                    <a:pt x="308943" y="55768"/>
                  </a:lnTo>
                  <a:lnTo>
                    <a:pt x="272316" y="25992"/>
                  </a:lnTo>
                  <a:lnTo>
                    <a:pt x="229085" y="6799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28801" y="3671951"/>
              <a:ext cx="361950" cy="381000"/>
            </a:xfrm>
            <a:custGeom>
              <a:avLst/>
              <a:gdLst/>
              <a:ahLst/>
              <a:cxnLst/>
              <a:rect l="l" t="t" r="r" b="b"/>
              <a:pathLst>
                <a:path w="361950" h="381000">
                  <a:moveTo>
                    <a:pt x="180975" y="0"/>
                  </a:moveTo>
                  <a:lnTo>
                    <a:pt x="132820" y="6799"/>
                  </a:lnTo>
                  <a:lnTo>
                    <a:pt x="89577" y="25992"/>
                  </a:lnTo>
                  <a:lnTo>
                    <a:pt x="52958" y="55768"/>
                  </a:lnTo>
                  <a:lnTo>
                    <a:pt x="24680" y="94318"/>
                  </a:lnTo>
                  <a:lnTo>
                    <a:pt x="6455" y="139832"/>
                  </a:lnTo>
                  <a:lnTo>
                    <a:pt x="0" y="190500"/>
                  </a:lnTo>
                  <a:lnTo>
                    <a:pt x="6455" y="241123"/>
                  </a:lnTo>
                  <a:lnTo>
                    <a:pt x="24680" y="286624"/>
                  </a:lnTo>
                  <a:lnTo>
                    <a:pt x="52959" y="325183"/>
                  </a:lnTo>
                  <a:lnTo>
                    <a:pt x="89577" y="354979"/>
                  </a:lnTo>
                  <a:lnTo>
                    <a:pt x="132820" y="374191"/>
                  </a:lnTo>
                  <a:lnTo>
                    <a:pt x="180975" y="381000"/>
                  </a:lnTo>
                  <a:lnTo>
                    <a:pt x="229085" y="374191"/>
                  </a:lnTo>
                  <a:lnTo>
                    <a:pt x="272316" y="354979"/>
                  </a:lnTo>
                  <a:lnTo>
                    <a:pt x="308943" y="325183"/>
                  </a:lnTo>
                  <a:lnTo>
                    <a:pt x="337241" y="286624"/>
                  </a:lnTo>
                  <a:lnTo>
                    <a:pt x="355485" y="241123"/>
                  </a:lnTo>
                  <a:lnTo>
                    <a:pt x="361950" y="190500"/>
                  </a:lnTo>
                  <a:lnTo>
                    <a:pt x="355485" y="139832"/>
                  </a:lnTo>
                  <a:lnTo>
                    <a:pt x="337241" y="94318"/>
                  </a:lnTo>
                  <a:lnTo>
                    <a:pt x="308943" y="55768"/>
                  </a:lnTo>
                  <a:lnTo>
                    <a:pt x="272316" y="25992"/>
                  </a:lnTo>
                  <a:lnTo>
                    <a:pt x="229085" y="6799"/>
                  </a:lnTo>
                  <a:lnTo>
                    <a:pt x="180975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38300" y="3497961"/>
              <a:ext cx="267970" cy="231140"/>
            </a:xfrm>
            <a:custGeom>
              <a:avLst/>
              <a:gdLst/>
              <a:ahLst/>
              <a:cxnLst/>
              <a:rect l="l" t="t" r="r" b="b"/>
              <a:pathLst>
                <a:path w="267969" h="231139">
                  <a:moveTo>
                    <a:pt x="55372" y="99949"/>
                  </a:moveTo>
                  <a:lnTo>
                    <a:pt x="0" y="230758"/>
                  </a:lnTo>
                  <a:lnTo>
                    <a:pt x="137794" y="196595"/>
                  </a:lnTo>
                  <a:lnTo>
                    <a:pt x="109851" y="163830"/>
                  </a:lnTo>
                  <a:lnTo>
                    <a:pt x="93091" y="163830"/>
                  </a:lnTo>
                  <a:lnTo>
                    <a:pt x="80772" y="149351"/>
                  </a:lnTo>
                  <a:lnTo>
                    <a:pt x="90450" y="141080"/>
                  </a:lnTo>
                  <a:lnTo>
                    <a:pt x="55372" y="99949"/>
                  </a:lnTo>
                  <a:close/>
                </a:path>
                <a:path w="267969" h="231139">
                  <a:moveTo>
                    <a:pt x="90450" y="141080"/>
                  </a:moveTo>
                  <a:lnTo>
                    <a:pt x="80772" y="149351"/>
                  </a:lnTo>
                  <a:lnTo>
                    <a:pt x="93091" y="163830"/>
                  </a:lnTo>
                  <a:lnTo>
                    <a:pt x="102785" y="155544"/>
                  </a:lnTo>
                  <a:lnTo>
                    <a:pt x="90450" y="141080"/>
                  </a:lnTo>
                  <a:close/>
                </a:path>
                <a:path w="267969" h="231139">
                  <a:moveTo>
                    <a:pt x="102785" y="155544"/>
                  </a:moveTo>
                  <a:lnTo>
                    <a:pt x="93091" y="163830"/>
                  </a:lnTo>
                  <a:lnTo>
                    <a:pt x="109851" y="163830"/>
                  </a:lnTo>
                  <a:lnTo>
                    <a:pt x="102785" y="155544"/>
                  </a:lnTo>
                  <a:close/>
                </a:path>
                <a:path w="267969" h="231139">
                  <a:moveTo>
                    <a:pt x="255524" y="0"/>
                  </a:moveTo>
                  <a:lnTo>
                    <a:pt x="90450" y="141080"/>
                  </a:lnTo>
                  <a:lnTo>
                    <a:pt x="102785" y="155544"/>
                  </a:lnTo>
                  <a:lnTo>
                    <a:pt x="267843" y="14477"/>
                  </a:lnTo>
                  <a:lnTo>
                    <a:pt x="255524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598872" y="3905604"/>
            <a:ext cx="2679065" cy="149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240" algn="ctr">
              <a:lnSpc>
                <a:spcPts val="3835"/>
              </a:lnSpc>
              <a:spcBef>
                <a:spcPts val="125"/>
              </a:spcBef>
            </a:pPr>
            <a:r>
              <a:rPr sz="3200" spc="-20" dirty="0">
                <a:solidFill>
                  <a:srgbClr val="C00000"/>
                </a:solidFill>
                <a:latin typeface="Tahoma"/>
                <a:cs typeface="Tahoma"/>
              </a:rPr>
              <a:t>DFS:</a:t>
            </a:r>
            <a:endParaRPr sz="3200">
              <a:latin typeface="Tahoma"/>
              <a:cs typeface="Tahoma"/>
            </a:endParaRPr>
          </a:p>
          <a:p>
            <a:pPr marL="12700" marR="5080" indent="6985" algn="ctr">
              <a:lnSpc>
                <a:spcPts val="3829"/>
              </a:lnSpc>
              <a:spcBef>
                <a:spcPts val="110"/>
              </a:spcBef>
            </a:pPr>
            <a:r>
              <a:rPr sz="3200" dirty="0">
                <a:latin typeface="Tahoma"/>
                <a:cs typeface="Tahoma"/>
              </a:rPr>
              <a:t>Macro-</a:t>
            </a:r>
            <a:r>
              <a:rPr sz="3200" spc="-90" dirty="0">
                <a:latin typeface="Tahoma"/>
                <a:cs typeface="Tahoma"/>
              </a:rPr>
              <a:t>view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spc="-25" dirty="0">
                <a:latin typeface="Tahoma"/>
                <a:cs typeface="Tahoma"/>
              </a:rPr>
              <a:t>of </a:t>
            </a:r>
            <a:r>
              <a:rPr sz="3200" spc="-35" dirty="0">
                <a:latin typeface="Tahoma"/>
                <a:cs typeface="Tahoma"/>
              </a:rPr>
              <a:t>neighbourhood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88650" y="1539151"/>
            <a:ext cx="2496255" cy="228729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7D0B49C-E45E-8AD5-09B5-1AC27789CDAC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BFS vs. DFS</a:t>
            </a:r>
            <a:endParaRPr lang="en-HK" sz="4000"/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73E79FB6-D4D7-32CA-4B34-A98C9AA737A2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33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6538" y="1428043"/>
            <a:ext cx="7655450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Biased</a:t>
            </a:r>
            <a:r>
              <a:rPr sz="3200" spc="-1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fixed-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length</a:t>
            </a:r>
            <a:r>
              <a:rPr sz="3200" spc="-2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random walk</a:t>
            </a:r>
            <a:r>
              <a:rPr sz="3200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mbria Math"/>
                <a:cs typeface="Cambria Math"/>
              </a:rPr>
              <a:t>𝑹</a:t>
            </a:r>
            <a:r>
              <a:rPr sz="3200" spc="2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that</a:t>
            </a:r>
            <a:r>
              <a:rPr sz="3200" spc="-1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>
                <a:solidFill>
                  <a:srgbClr val="C00000"/>
                </a:solidFill>
                <a:latin typeface="Calibri"/>
                <a:cs typeface="Calibri"/>
              </a:rPr>
              <a:t>given</a:t>
            </a:r>
            <a:r>
              <a:rPr sz="3200" spc="-7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lang="en-US" sz="3200" spc="-5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3200">
                <a:solidFill>
                  <a:srgbClr val="C00000"/>
                </a:solidFill>
                <a:latin typeface="Calibri"/>
                <a:cs typeface="Calibri"/>
              </a:rPr>
              <a:t>node</a:t>
            </a:r>
            <a:r>
              <a:rPr lang="en-US" sz="3200" spc="-6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3200">
                <a:solidFill>
                  <a:srgbClr val="C00000"/>
                </a:solidFill>
                <a:latin typeface="Cambria Math"/>
                <a:cs typeface="Cambria Math"/>
              </a:rPr>
              <a:t>𝒖</a:t>
            </a:r>
            <a:r>
              <a:rPr lang="en-US" sz="3200" spc="4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lang="en-US" sz="3200" spc="-25">
                <a:solidFill>
                  <a:srgbClr val="C00000"/>
                </a:solidFill>
                <a:latin typeface="Calibri"/>
                <a:cs typeface="Calibri"/>
              </a:rPr>
              <a:t>generates</a:t>
            </a:r>
            <a:r>
              <a:rPr lang="en-US" sz="3200" spc="-21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3200">
                <a:solidFill>
                  <a:srgbClr val="C00000"/>
                </a:solidFill>
                <a:latin typeface="Calibri"/>
                <a:cs typeface="Calibri"/>
              </a:rPr>
              <a:t>neighborhood</a:t>
            </a:r>
            <a:r>
              <a:rPr lang="en-US" sz="3200" spc="-2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3200" spc="-25">
                <a:solidFill>
                  <a:srgbClr val="C00000"/>
                </a:solidFill>
                <a:latin typeface="Cambria Math"/>
                <a:cs typeface="Cambria Math"/>
              </a:rPr>
              <a:t>𝑵</a:t>
            </a:r>
            <a:r>
              <a:rPr lang="en-US" sz="3450" spc="-37" baseline="-16908">
                <a:solidFill>
                  <a:srgbClr val="C00000"/>
                </a:solidFill>
                <a:latin typeface="Cambria Math"/>
                <a:cs typeface="Cambria Math"/>
              </a:rPr>
              <a:t>𝑹</a:t>
            </a:r>
            <a:r>
              <a:rPr lang="en-US" sz="3200" spc="-50">
                <a:solidFill>
                  <a:srgbClr val="C00000"/>
                </a:solidFill>
                <a:latin typeface="Cambria Math"/>
                <a:cs typeface="Cambria Math"/>
              </a:rPr>
              <a:t>(𝒖)</a:t>
            </a:r>
            <a:br>
              <a:rPr lang="en-US" sz="3200">
                <a:latin typeface="Cambria Math"/>
                <a:cs typeface="Cambria Math"/>
              </a:rPr>
            </a:br>
            <a:endParaRPr sz="3200" spc="-5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744" y="2588639"/>
            <a:ext cx="7475856" cy="30944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89584" indent="-324485">
              <a:lnSpc>
                <a:spcPts val="3835"/>
              </a:lnSpc>
              <a:buClr>
                <a:srgbClr val="EFAC00"/>
              </a:buClr>
              <a:buSzPct val="79687"/>
              <a:buFont typeface="Cambria"/>
              <a:buChar char="◾"/>
              <a:tabLst>
                <a:tab pos="488950" algn="l"/>
                <a:tab pos="489584" algn="l"/>
              </a:tabLst>
            </a:pPr>
            <a:r>
              <a:rPr sz="2800" spc="-35">
                <a:latin typeface="Calibri"/>
                <a:cs typeface="Calibri"/>
              </a:rPr>
              <a:t>Two</a:t>
            </a:r>
            <a:r>
              <a:rPr sz="2800" spc="-135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parameters:</a:t>
            </a:r>
            <a:endParaRPr sz="2800">
              <a:latin typeface="Calibri"/>
              <a:cs typeface="Calibri"/>
            </a:endParaRPr>
          </a:p>
          <a:p>
            <a:pPr marL="784860" lvl="1" indent="-276860">
              <a:lnSpc>
                <a:spcPct val="100000"/>
              </a:lnSpc>
              <a:spcBef>
                <a:spcPts val="815"/>
              </a:spcBef>
              <a:buClr>
                <a:srgbClr val="5FB5CC"/>
              </a:buClr>
              <a:buFont typeface="Wingdings"/>
              <a:buChar char=""/>
              <a:tabLst>
                <a:tab pos="785495" algn="l"/>
              </a:tabLst>
            </a:pP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sz="2800" b="1" spc="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parameter</a:t>
            </a:r>
            <a:r>
              <a:rPr sz="2800" b="1" spc="1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00FF"/>
                </a:solidFill>
                <a:latin typeface="Cambria Math"/>
                <a:cs typeface="Cambria Math"/>
              </a:rPr>
              <a:t>𝒑</a:t>
            </a:r>
            <a:r>
              <a:rPr sz="2800" b="1" spc="-25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1052195" lvl="2" indent="-229235">
              <a:lnSpc>
                <a:spcPct val="100000"/>
              </a:lnSpc>
              <a:spcBef>
                <a:spcPts val="580"/>
              </a:spcBef>
              <a:buClr>
                <a:srgbClr val="E66C7C"/>
              </a:buClr>
              <a:buFont typeface="Wingdings"/>
              <a:buChar char=""/>
              <a:tabLst>
                <a:tab pos="1052195" algn="l"/>
              </a:tabLst>
            </a:pPr>
            <a:r>
              <a:rPr sz="2800" dirty="0">
                <a:latin typeface="Calibri"/>
                <a:cs typeface="Calibri"/>
              </a:rPr>
              <a:t>Return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back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previous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node</a:t>
            </a:r>
            <a:endParaRPr sz="2800">
              <a:latin typeface="Calibri"/>
              <a:cs typeface="Calibri"/>
            </a:endParaRPr>
          </a:p>
          <a:p>
            <a:pPr marL="784860" lvl="1" indent="-276860">
              <a:lnSpc>
                <a:spcPct val="100000"/>
              </a:lnSpc>
              <a:spcBef>
                <a:spcPts val="675"/>
              </a:spcBef>
              <a:buClr>
                <a:srgbClr val="5FB5CC"/>
              </a:buClr>
              <a:buFont typeface="Wingdings"/>
              <a:buChar char=""/>
              <a:tabLst>
                <a:tab pos="785495" algn="l"/>
              </a:tabLst>
            </a:pP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In-out</a:t>
            </a:r>
            <a:r>
              <a:rPr sz="2800" b="1" spc="11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parameter</a:t>
            </a:r>
            <a:r>
              <a:rPr sz="2800" b="1" spc="1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00FF"/>
                </a:solidFill>
                <a:latin typeface="Cambria Math"/>
                <a:cs typeface="Cambria Math"/>
              </a:rPr>
              <a:t>𝒒</a:t>
            </a:r>
            <a:r>
              <a:rPr sz="2800" b="1" spc="-25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1052195" lvl="2" indent="-229235">
              <a:lnSpc>
                <a:spcPct val="100000"/>
              </a:lnSpc>
              <a:spcBef>
                <a:spcPts val="655"/>
              </a:spcBef>
              <a:buClr>
                <a:srgbClr val="E66C7C"/>
              </a:buClr>
              <a:buFont typeface="Wingdings"/>
              <a:buChar char=""/>
              <a:tabLst>
                <a:tab pos="1052195" algn="l"/>
              </a:tabLst>
            </a:pPr>
            <a:r>
              <a:rPr sz="2800" dirty="0">
                <a:latin typeface="Calibri"/>
                <a:cs typeface="Calibri"/>
              </a:rPr>
              <a:t>Moving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outwards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(DFS)</a:t>
            </a:r>
            <a:r>
              <a:rPr sz="2800" spc="-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vs.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inwards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(BFS)</a:t>
            </a:r>
            <a:endParaRPr sz="2800">
              <a:latin typeface="Calibri"/>
              <a:cs typeface="Calibri"/>
            </a:endParaRPr>
          </a:p>
          <a:p>
            <a:pPr marL="1052195" lvl="2" indent="-229235">
              <a:lnSpc>
                <a:spcPct val="100000"/>
              </a:lnSpc>
              <a:spcBef>
                <a:spcPts val="575"/>
              </a:spcBef>
              <a:buClr>
                <a:srgbClr val="E66C7C"/>
              </a:buClr>
              <a:buFont typeface="Wingdings"/>
              <a:buChar char=""/>
              <a:tabLst>
                <a:tab pos="1052195" algn="l"/>
              </a:tabLst>
            </a:pPr>
            <a:r>
              <a:rPr sz="2800" spc="-20" dirty="0">
                <a:latin typeface="Calibri"/>
                <a:cs typeface="Calibri"/>
              </a:rPr>
              <a:t>Intuitively,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𝑞</a:t>
            </a:r>
            <a:r>
              <a:rPr sz="2800" spc="2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“ratio”</a:t>
            </a:r>
            <a:r>
              <a:rPr sz="2800" dirty="0">
                <a:latin typeface="Calibri"/>
                <a:cs typeface="Calibri"/>
              </a:rPr>
              <a:t> 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BFS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vs.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DFS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41F838-FFDB-6CE0-59C9-F82B861C1871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Interpolating BFS and DFS</a:t>
            </a:r>
            <a:endParaRPr lang="en-HK" sz="400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EA10355D-E83A-7038-FF08-1C4CF09528B4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34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57" y="1408663"/>
            <a:ext cx="7694929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Biased</a:t>
            </a:r>
            <a:r>
              <a:rPr sz="3200" spc="-1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3200" spc="-15" baseline="26455" dirty="0">
                <a:solidFill>
                  <a:srgbClr val="C00000"/>
                </a:solidFill>
                <a:latin typeface="Calibri"/>
                <a:cs typeface="Calibri"/>
              </a:rPr>
              <a:t>nd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order</a:t>
            </a:r>
            <a:r>
              <a:rPr sz="3200" spc="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random</a:t>
            </a:r>
            <a:r>
              <a:rPr sz="32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walks</a:t>
            </a:r>
            <a:r>
              <a:rPr sz="3200" spc="-1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explore</a:t>
            </a:r>
            <a:r>
              <a:rPr sz="3200" spc="-1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network neighborhoods: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4880" y="2324227"/>
            <a:ext cx="7997190" cy="158623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01625" indent="-276860">
              <a:lnSpc>
                <a:spcPct val="100000"/>
              </a:lnSpc>
              <a:spcBef>
                <a:spcPts val="844"/>
              </a:spcBef>
              <a:buClr>
                <a:srgbClr val="5FB5CC"/>
              </a:buClr>
              <a:buFont typeface="Wingdings"/>
              <a:buChar char=""/>
              <a:tabLst>
                <a:tab pos="302260" algn="l"/>
              </a:tabLst>
            </a:pPr>
            <a:r>
              <a:rPr sz="2750" spc="-150" dirty="0">
                <a:latin typeface="Calibri"/>
                <a:cs typeface="Calibri"/>
              </a:rPr>
              <a:t>Rnd. walk just traversed edge </a:t>
            </a:r>
            <a:r>
              <a:rPr sz="2750" spc="-150" dirty="0">
                <a:latin typeface="Cambria Math"/>
                <a:cs typeface="Cambria Math"/>
              </a:rPr>
              <a:t>(𝑠</a:t>
            </a:r>
            <a:r>
              <a:rPr sz="3000" spc="-150" baseline="-16666" dirty="0">
                <a:latin typeface="Cambria Math"/>
                <a:cs typeface="Cambria Math"/>
              </a:rPr>
              <a:t>1</a:t>
            </a:r>
            <a:r>
              <a:rPr sz="2750" spc="-150" dirty="0">
                <a:latin typeface="Cambria Math"/>
                <a:cs typeface="Cambria Math"/>
              </a:rPr>
              <a:t>, 𝑤) </a:t>
            </a:r>
            <a:r>
              <a:rPr sz="2750" spc="-150" dirty="0">
                <a:latin typeface="Calibri"/>
                <a:cs typeface="Calibri"/>
              </a:rPr>
              <a:t>and is now at </a:t>
            </a:r>
            <a:r>
              <a:rPr sz="2750" spc="-150" dirty="0">
                <a:solidFill>
                  <a:srgbClr val="008000"/>
                </a:solidFill>
                <a:latin typeface="Cambria Math"/>
                <a:cs typeface="Cambria Math"/>
              </a:rPr>
              <a:t>𝑤</a:t>
            </a:r>
            <a:endParaRPr sz="2750" spc="-150">
              <a:latin typeface="Cambria Math"/>
              <a:cs typeface="Cambria Math"/>
            </a:endParaRPr>
          </a:p>
          <a:p>
            <a:pPr marL="301625" indent="-276860">
              <a:lnSpc>
                <a:spcPct val="100000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302260" algn="l"/>
              </a:tabLst>
            </a:pPr>
            <a:r>
              <a:rPr sz="2750" b="1" spc="-150" dirty="0">
                <a:solidFill>
                  <a:srgbClr val="C00000"/>
                </a:solidFill>
                <a:latin typeface="Calibri"/>
                <a:cs typeface="Calibri"/>
              </a:rPr>
              <a:t>Insight: </a:t>
            </a:r>
            <a:r>
              <a:rPr sz="2750" spc="-150" dirty="0">
                <a:latin typeface="Calibri"/>
                <a:cs typeface="Calibri"/>
              </a:rPr>
              <a:t>Neighbors of </a:t>
            </a:r>
            <a:r>
              <a:rPr sz="2750" spc="-150" dirty="0">
                <a:solidFill>
                  <a:srgbClr val="008000"/>
                </a:solidFill>
                <a:latin typeface="Cambria Math"/>
                <a:cs typeface="Cambria Math"/>
              </a:rPr>
              <a:t>𝑤 </a:t>
            </a:r>
            <a:r>
              <a:rPr sz="2750" spc="-150" dirty="0">
                <a:latin typeface="Calibri"/>
                <a:cs typeface="Calibri"/>
              </a:rPr>
              <a:t>can only be:</a:t>
            </a:r>
            <a:endParaRPr sz="2750" spc="-150">
              <a:latin typeface="Calibri"/>
              <a:cs typeface="Calibri"/>
            </a:endParaRPr>
          </a:p>
          <a:p>
            <a:pPr marL="2242820">
              <a:lnSpc>
                <a:spcPct val="100000"/>
              </a:lnSpc>
              <a:spcBef>
                <a:spcPts val="2025"/>
              </a:spcBef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Same</a:t>
            </a:r>
            <a:r>
              <a:rPr sz="1800" spc="-1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distance</a:t>
            </a:r>
            <a:r>
              <a:rPr sz="1800" spc="-1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18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Cambria Math"/>
                <a:cs typeface="Cambria Math"/>
              </a:rPr>
              <a:t>𝒔</a:t>
            </a:r>
            <a:r>
              <a:rPr sz="2025" spc="-37" baseline="-14403" dirty="0">
                <a:solidFill>
                  <a:srgbClr val="FF0000"/>
                </a:solidFill>
                <a:latin typeface="Cambria Math"/>
                <a:cs typeface="Cambria Math"/>
              </a:rPr>
              <a:t>𝟏</a:t>
            </a:r>
            <a:endParaRPr sz="2025" baseline="-14403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9980" y="5935027"/>
            <a:ext cx="638048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0" dirty="0">
                <a:latin typeface="Calibri"/>
                <a:cs typeface="Calibri"/>
              </a:rPr>
              <a:t>Idea: </a:t>
            </a:r>
            <a:r>
              <a:rPr sz="2750" spc="-150" dirty="0">
                <a:latin typeface="Calibri"/>
                <a:cs typeface="Calibri"/>
              </a:rPr>
              <a:t>Remember where the walk came from</a:t>
            </a:r>
            <a:endParaRPr sz="2750" spc="-15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0275" y="3943350"/>
            <a:ext cx="4562475" cy="18573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841115" y="3943985"/>
            <a:ext cx="36576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00" spc="-25" dirty="0">
                <a:latin typeface="Tahoma"/>
                <a:cs typeface="Tahoma"/>
              </a:rPr>
              <a:t>s</a:t>
            </a:r>
            <a:r>
              <a:rPr sz="2700" spc="-37" baseline="-18518" dirty="0">
                <a:latin typeface="Tahoma"/>
                <a:cs typeface="Tahoma"/>
              </a:rPr>
              <a:t>2</a:t>
            </a:r>
            <a:endParaRPr sz="2700" baseline="-1851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8141" y="5287327"/>
            <a:ext cx="20955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60" dirty="0">
                <a:latin typeface="Tahoma"/>
                <a:cs typeface="Tahoma"/>
              </a:rPr>
              <a:t>u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92220" y="4528439"/>
            <a:ext cx="1487805" cy="1366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05"/>
              </a:spcBef>
            </a:pPr>
            <a:r>
              <a:rPr sz="2700" spc="-105" dirty="0">
                <a:latin typeface="Tahoma"/>
                <a:cs typeface="Tahoma"/>
              </a:rPr>
              <a:t>w</a:t>
            </a:r>
            <a:endParaRPr sz="2700">
              <a:latin typeface="Tahoma"/>
              <a:cs typeface="Tahoma"/>
            </a:endParaRPr>
          </a:p>
          <a:p>
            <a:pPr marL="38100">
              <a:lnSpc>
                <a:spcPts val="3090"/>
              </a:lnSpc>
              <a:spcBef>
                <a:spcPts val="2210"/>
              </a:spcBef>
            </a:pPr>
            <a:r>
              <a:rPr sz="2700" spc="-25" dirty="0">
                <a:latin typeface="Tahoma"/>
                <a:cs typeface="Tahoma"/>
              </a:rPr>
              <a:t>s</a:t>
            </a:r>
            <a:r>
              <a:rPr sz="2700" spc="-37" baseline="-18518" dirty="0">
                <a:latin typeface="Tahoma"/>
                <a:cs typeface="Tahoma"/>
              </a:rPr>
              <a:t>1</a:t>
            </a:r>
            <a:endParaRPr sz="2700" baseline="-18518">
              <a:latin typeface="Tahoma"/>
              <a:cs typeface="Tahoma"/>
            </a:endParaRPr>
          </a:p>
          <a:p>
            <a:pPr marL="417830">
              <a:lnSpc>
                <a:spcPts val="2010"/>
              </a:lnSpc>
            </a:pPr>
            <a:r>
              <a:rPr sz="1800" spc="80" dirty="0">
                <a:solidFill>
                  <a:srgbClr val="006FC0"/>
                </a:solidFill>
                <a:latin typeface="Tahoma"/>
                <a:cs typeface="Tahoma"/>
              </a:rPr>
              <a:t>Back</a:t>
            </a:r>
            <a:r>
              <a:rPr sz="1800" spc="-2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Tahoma"/>
                <a:cs typeface="Tahoma"/>
              </a:rPr>
              <a:t>to</a:t>
            </a:r>
            <a:r>
              <a:rPr sz="1800" spc="-16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006FC0"/>
                </a:solidFill>
                <a:latin typeface="Cambria Math"/>
                <a:cs typeface="Cambria Math"/>
              </a:rPr>
              <a:t>𝒔</a:t>
            </a:r>
            <a:r>
              <a:rPr sz="2025" spc="-52" baseline="-16460" dirty="0">
                <a:solidFill>
                  <a:srgbClr val="006FC0"/>
                </a:solidFill>
                <a:latin typeface="Cambria Math"/>
                <a:cs typeface="Cambria Math"/>
              </a:rPr>
              <a:t>𝟏</a:t>
            </a:r>
            <a:endParaRPr sz="2025" baseline="-1646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82309" y="3927801"/>
            <a:ext cx="1576070" cy="97472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40"/>
              </a:spcBef>
            </a:pPr>
            <a:r>
              <a:rPr sz="2700" spc="-25" dirty="0">
                <a:latin typeface="Tahoma"/>
                <a:cs typeface="Tahoma"/>
              </a:rPr>
              <a:t>s</a:t>
            </a:r>
            <a:r>
              <a:rPr sz="2700" spc="-37" baseline="-18518" dirty="0">
                <a:latin typeface="Tahoma"/>
                <a:cs typeface="Tahoma"/>
              </a:rPr>
              <a:t>3</a:t>
            </a:r>
            <a:endParaRPr sz="2700" baseline="-18518">
              <a:latin typeface="Tahoma"/>
              <a:cs typeface="Tahoma"/>
            </a:endParaRPr>
          </a:p>
          <a:p>
            <a:pPr marL="42545">
              <a:lnSpc>
                <a:spcPct val="100000"/>
              </a:lnSpc>
              <a:spcBef>
                <a:spcPts val="830"/>
              </a:spcBef>
            </a:pPr>
            <a:r>
              <a:rPr sz="1800" dirty="0">
                <a:solidFill>
                  <a:srgbClr val="9A302F"/>
                </a:solidFill>
                <a:latin typeface="Tahoma"/>
                <a:cs typeface="Tahoma"/>
              </a:rPr>
              <a:t>Farther</a:t>
            </a:r>
            <a:r>
              <a:rPr sz="1800" spc="-260" dirty="0">
                <a:solidFill>
                  <a:srgbClr val="9A302F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9A302F"/>
                </a:solidFill>
                <a:latin typeface="Tahoma"/>
                <a:cs typeface="Tahoma"/>
              </a:rPr>
              <a:t>from</a:t>
            </a:r>
            <a:r>
              <a:rPr sz="1800" spc="-180" dirty="0">
                <a:solidFill>
                  <a:srgbClr val="9A302F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9A302F"/>
                </a:solidFill>
                <a:latin typeface="Cambria Math"/>
                <a:cs typeface="Cambria Math"/>
              </a:rPr>
              <a:t>𝒔</a:t>
            </a:r>
            <a:r>
              <a:rPr sz="2025" spc="-37" baseline="-16460" dirty="0">
                <a:solidFill>
                  <a:srgbClr val="9A302F"/>
                </a:solidFill>
                <a:latin typeface="Cambria Math"/>
                <a:cs typeface="Cambria Math"/>
              </a:rPr>
              <a:t>𝟏</a:t>
            </a:r>
            <a:endParaRPr sz="2025" baseline="-16460">
              <a:latin typeface="Cambria Math"/>
              <a:cs typeface="Cambria Math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E16A81-A167-40CA-A2A1-1589644AD5CA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Biased Random Walks</a:t>
            </a:r>
            <a:endParaRPr lang="en-HK" sz="4000"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B49F7952-3586-13E1-3A8C-F867BE7C76E7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35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4362" y="4549851"/>
            <a:ext cx="5973445" cy="152019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60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dirty="0">
                <a:solidFill>
                  <a:srgbClr val="006FC0"/>
                </a:solidFill>
                <a:latin typeface="Cambria Math"/>
                <a:cs typeface="Cambria Math"/>
              </a:rPr>
              <a:t>𝑝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190" dirty="0"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9A302F"/>
                </a:solidFill>
                <a:latin typeface="Cambria Math"/>
                <a:cs typeface="Cambria Math"/>
              </a:rPr>
              <a:t>𝑞</a:t>
            </a:r>
            <a:r>
              <a:rPr sz="3200" spc="160" dirty="0">
                <a:solidFill>
                  <a:srgbClr val="9A302F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latin typeface="Calibri"/>
                <a:cs typeface="Calibri"/>
              </a:rPr>
              <a:t>model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transition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probabilities</a:t>
            </a:r>
            <a:endParaRPr sz="3200">
              <a:latin typeface="Calibri"/>
              <a:cs typeface="Calibri"/>
            </a:endParaRPr>
          </a:p>
          <a:p>
            <a:pPr marL="651510" lvl="1" indent="-457834">
              <a:lnSpc>
                <a:spcPct val="100000"/>
              </a:lnSpc>
              <a:spcBef>
                <a:spcPts val="439"/>
              </a:spcBef>
              <a:buClr>
                <a:srgbClr val="5FB5CC"/>
              </a:buClr>
              <a:buFont typeface="Wingdings"/>
              <a:buChar char=""/>
              <a:tabLst>
                <a:tab pos="650875" algn="l"/>
                <a:tab pos="651510" algn="l"/>
              </a:tabLst>
            </a:pPr>
            <a:r>
              <a:rPr sz="2750" dirty="0">
                <a:solidFill>
                  <a:srgbClr val="006FC0"/>
                </a:solidFill>
                <a:latin typeface="Cambria Math"/>
                <a:cs typeface="Cambria Math"/>
              </a:rPr>
              <a:t>𝑝</a:t>
            </a:r>
            <a:r>
              <a:rPr sz="2750" spc="2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750" dirty="0">
                <a:latin typeface="Calibri"/>
                <a:cs typeface="Calibri"/>
              </a:rPr>
              <a:t>…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return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parameter</a:t>
            </a:r>
            <a:endParaRPr sz="2750">
              <a:latin typeface="Calibri"/>
              <a:cs typeface="Calibri"/>
            </a:endParaRPr>
          </a:p>
          <a:p>
            <a:pPr marL="651510" lvl="1" indent="-457834">
              <a:lnSpc>
                <a:spcPct val="100000"/>
              </a:lnSpc>
              <a:spcBef>
                <a:spcPts val="380"/>
              </a:spcBef>
              <a:buClr>
                <a:srgbClr val="5FB5CC"/>
              </a:buClr>
              <a:buFont typeface="Wingdings"/>
              <a:buChar char=""/>
              <a:tabLst>
                <a:tab pos="650875" algn="l"/>
                <a:tab pos="651510" algn="l"/>
              </a:tabLst>
            </a:pPr>
            <a:r>
              <a:rPr sz="2750" dirty="0">
                <a:solidFill>
                  <a:srgbClr val="9A302F"/>
                </a:solidFill>
                <a:latin typeface="Cambria Math"/>
                <a:cs typeface="Cambria Math"/>
              </a:rPr>
              <a:t>𝑞</a:t>
            </a:r>
            <a:r>
              <a:rPr sz="2750" spc="85" dirty="0">
                <a:solidFill>
                  <a:srgbClr val="9A302F"/>
                </a:solidFill>
                <a:latin typeface="Cambria Math"/>
                <a:cs typeface="Cambria Math"/>
              </a:rPr>
              <a:t> </a:t>
            </a:r>
            <a:r>
              <a:rPr sz="2750" dirty="0">
                <a:latin typeface="Calibri"/>
                <a:cs typeface="Calibri"/>
              </a:rPr>
              <a:t>…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”walk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away”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parameter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9121" y="2547619"/>
            <a:ext cx="19494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0595" y="3500691"/>
            <a:ext cx="5143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9A302F"/>
                </a:solidFill>
                <a:latin typeface="Cambria Math"/>
                <a:cs typeface="Cambria Math"/>
              </a:rPr>
              <a:t>1/𝑞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96029" y="3974147"/>
            <a:ext cx="5200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06FC0"/>
                </a:solidFill>
                <a:latin typeface="Cambria Math"/>
                <a:cs typeface="Cambria Math"/>
              </a:rPr>
              <a:t>1/𝑝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18909" y="2846705"/>
            <a:ext cx="2115820" cy="13081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0"/>
              </a:spcBef>
            </a:pPr>
            <a:r>
              <a:rPr sz="2400" dirty="0">
                <a:solidFill>
                  <a:srgbClr val="008000"/>
                </a:solidFill>
                <a:latin typeface="Cambria Math"/>
                <a:cs typeface="Cambria Math"/>
              </a:rPr>
              <a:t>1/𝑝,</a:t>
            </a:r>
            <a:r>
              <a:rPr sz="2400" spc="-160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8000"/>
                </a:solidFill>
                <a:latin typeface="Cambria Math"/>
                <a:cs typeface="Cambria Math"/>
              </a:rPr>
              <a:t>1/𝑞,</a:t>
            </a:r>
            <a:r>
              <a:rPr sz="2400" spc="-80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8000"/>
                </a:solidFill>
                <a:latin typeface="Cambria Math"/>
                <a:cs typeface="Cambria Math"/>
              </a:rPr>
              <a:t>1</a:t>
            </a:r>
            <a:r>
              <a:rPr sz="2400" spc="160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750" spc="-25" dirty="0">
                <a:solidFill>
                  <a:srgbClr val="008000"/>
                </a:solidFill>
                <a:latin typeface="Arial"/>
                <a:cs typeface="Arial"/>
              </a:rPr>
              <a:t>are </a:t>
            </a:r>
            <a:r>
              <a:rPr sz="2750" spc="-10" dirty="0">
                <a:solidFill>
                  <a:srgbClr val="008000"/>
                </a:solidFill>
                <a:latin typeface="Arial"/>
                <a:cs typeface="Arial"/>
              </a:rPr>
              <a:t>unnormalized probabilities</a:t>
            </a:r>
            <a:endParaRPr sz="27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5875" y="2581275"/>
            <a:ext cx="4562475" cy="18859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02204" y="3858831"/>
            <a:ext cx="18669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60" dirty="0">
                <a:latin typeface="Tahoma"/>
                <a:cs typeface="Tahoma"/>
              </a:rPr>
              <a:t>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4255" y="4049331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25826" y="2582227"/>
            <a:ext cx="36576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25" dirty="0">
                <a:latin typeface="Tahoma"/>
                <a:cs typeface="Tahoma"/>
              </a:rPr>
              <a:t>s</a:t>
            </a:r>
            <a:r>
              <a:rPr sz="2700" spc="-37" baseline="-18518" dirty="0">
                <a:latin typeface="Tahoma"/>
                <a:cs typeface="Tahoma"/>
              </a:rPr>
              <a:t>2</a:t>
            </a:r>
            <a:endParaRPr sz="2700" baseline="-18518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2254" y="3166681"/>
            <a:ext cx="26733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5" dirty="0">
                <a:latin typeface="Tahoma"/>
                <a:cs typeface="Tahoma"/>
              </a:rPr>
              <a:t>w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82725" y="3924680"/>
            <a:ext cx="20955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spc="-60" dirty="0">
                <a:latin typeface="Tahoma"/>
                <a:cs typeface="Tahoma"/>
              </a:rPr>
              <a:t>u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27015" y="3955732"/>
            <a:ext cx="36576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25" dirty="0">
                <a:latin typeface="Tahoma"/>
                <a:cs typeface="Tahoma"/>
              </a:rPr>
              <a:t>s</a:t>
            </a:r>
            <a:r>
              <a:rPr sz="2700" spc="-37" baseline="-18518" dirty="0">
                <a:latin typeface="Tahoma"/>
                <a:cs typeface="Tahoma"/>
              </a:rPr>
              <a:t>4</a:t>
            </a:r>
            <a:endParaRPr sz="2700" baseline="-18518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33646" y="2727705"/>
            <a:ext cx="121158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871219" algn="l"/>
              </a:tabLst>
            </a:pPr>
            <a:r>
              <a:rPr sz="2400" spc="-25" dirty="0">
                <a:solidFill>
                  <a:srgbClr val="9A302F"/>
                </a:solidFill>
                <a:latin typeface="Cambria Math"/>
                <a:cs typeface="Cambria Math"/>
              </a:rPr>
              <a:t>1/𝑞</a:t>
            </a:r>
            <a:r>
              <a:rPr sz="2400" dirty="0">
                <a:solidFill>
                  <a:srgbClr val="9A302F"/>
                </a:solidFill>
                <a:latin typeface="Cambria Math"/>
                <a:cs typeface="Cambria Math"/>
              </a:rPr>
              <a:t>	</a:t>
            </a:r>
            <a:r>
              <a:rPr sz="4050" spc="-37" baseline="1028" dirty="0">
                <a:latin typeface="Tahoma"/>
                <a:cs typeface="Tahoma"/>
              </a:rPr>
              <a:t>s</a:t>
            </a:r>
            <a:r>
              <a:rPr sz="2700" spc="-37" baseline="-16975" dirty="0">
                <a:latin typeface="Tahoma"/>
                <a:cs typeface="Tahoma"/>
              </a:rPr>
              <a:t>3</a:t>
            </a:r>
            <a:endParaRPr sz="2700" baseline="-16975">
              <a:latin typeface="Tahoma"/>
              <a:cs typeface="Tahom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C0D478-4B64-1E27-13DF-8424B113FDFE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Biased Random Walks</a:t>
            </a:r>
            <a:endParaRPr lang="en-HK" sz="4000"/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37B41467-7935-7F60-0476-F999A88801C7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36</a:t>
            </a:fld>
            <a:endParaRPr lang="en-HK" sz="1800" spc="-25" dirty="0"/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DA3021B5-AA77-DDF5-BBEF-D109417306C5}"/>
              </a:ext>
            </a:extLst>
          </p:cNvPr>
          <p:cNvSpPr txBox="1"/>
          <p:nvPr/>
        </p:nvSpPr>
        <p:spPr>
          <a:xfrm>
            <a:off x="588962" y="1258061"/>
            <a:ext cx="7642225" cy="1188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1950" marR="30480" indent="-324485">
              <a:lnSpc>
                <a:spcPct val="119300"/>
              </a:lnSpc>
              <a:spcBef>
                <a:spcPts val="9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61950" algn="l"/>
                <a:tab pos="362585" algn="l"/>
              </a:tabLst>
            </a:pPr>
            <a:r>
              <a:rPr sz="3200" b="1" spc="-30" dirty="0">
                <a:latin typeface="Calibri"/>
                <a:cs typeface="Calibri"/>
              </a:rPr>
              <a:t>Walker</a:t>
            </a:r>
            <a:r>
              <a:rPr sz="3200" b="1" spc="-1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came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over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edge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dirty="0">
                <a:latin typeface="Cambria Math"/>
                <a:cs typeface="Cambria Math"/>
              </a:rPr>
              <a:t>(𝐬</a:t>
            </a:r>
            <a:r>
              <a:rPr sz="3450" baseline="-16908" dirty="0">
                <a:latin typeface="Cambria Math"/>
                <a:cs typeface="Cambria Math"/>
              </a:rPr>
              <a:t>𝟏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24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𝐰</a:t>
            </a:r>
            <a:r>
              <a:rPr sz="3200" b="1" dirty="0">
                <a:latin typeface="Calibri"/>
                <a:cs typeface="Calibri"/>
              </a:rPr>
              <a:t>)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and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at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008000"/>
                </a:solidFill>
                <a:latin typeface="Cambria Math"/>
                <a:cs typeface="Cambria Math"/>
              </a:rPr>
              <a:t>𝐰</a:t>
            </a:r>
            <a:r>
              <a:rPr sz="3200" b="1" spc="-25" dirty="0">
                <a:latin typeface="Calibri"/>
                <a:cs typeface="Calibri"/>
              </a:rPr>
              <a:t>. </a:t>
            </a:r>
            <a:r>
              <a:rPr sz="3200" b="1" dirty="0">
                <a:latin typeface="Calibri"/>
                <a:cs typeface="Calibri"/>
              </a:rPr>
              <a:t>Where</a:t>
            </a:r>
            <a:r>
              <a:rPr sz="3200" b="1" spc="-114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to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go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next?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88962" y="1258061"/>
            <a:ext cx="7642225" cy="1188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1950" marR="30480" indent="-324485">
              <a:lnSpc>
                <a:spcPct val="119300"/>
              </a:lnSpc>
              <a:spcBef>
                <a:spcPts val="9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61950" algn="l"/>
                <a:tab pos="362585" algn="l"/>
              </a:tabLst>
            </a:pPr>
            <a:r>
              <a:rPr sz="3200" b="1" spc="-30" dirty="0">
                <a:latin typeface="Calibri"/>
                <a:cs typeface="Calibri"/>
              </a:rPr>
              <a:t>Walker</a:t>
            </a:r>
            <a:r>
              <a:rPr sz="3200" b="1" spc="-1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came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over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edge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dirty="0">
                <a:latin typeface="Cambria Math"/>
                <a:cs typeface="Cambria Math"/>
              </a:rPr>
              <a:t>(𝐬</a:t>
            </a:r>
            <a:r>
              <a:rPr sz="3450" baseline="-16908" dirty="0">
                <a:latin typeface="Cambria Math"/>
                <a:cs typeface="Cambria Math"/>
              </a:rPr>
              <a:t>𝟏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24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𝐰</a:t>
            </a:r>
            <a:r>
              <a:rPr sz="3200" b="1" dirty="0">
                <a:latin typeface="Calibri"/>
                <a:cs typeface="Calibri"/>
              </a:rPr>
              <a:t>)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and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at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008000"/>
                </a:solidFill>
                <a:latin typeface="Cambria Math"/>
                <a:cs typeface="Cambria Math"/>
              </a:rPr>
              <a:t>𝐰</a:t>
            </a:r>
            <a:r>
              <a:rPr sz="3200" b="1" spc="-25" dirty="0">
                <a:latin typeface="Calibri"/>
                <a:cs typeface="Calibri"/>
              </a:rPr>
              <a:t>. </a:t>
            </a:r>
            <a:r>
              <a:rPr sz="3200" b="1" dirty="0">
                <a:latin typeface="Calibri"/>
                <a:cs typeface="Calibri"/>
              </a:rPr>
              <a:t>Where</a:t>
            </a:r>
            <a:r>
              <a:rPr sz="3200" b="1" spc="-114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to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go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next?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5421" y="4709966"/>
            <a:ext cx="4487545" cy="105537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850"/>
              </a:spcBef>
              <a:buClr>
                <a:srgbClr val="5FB5CC"/>
              </a:buClr>
              <a:buFont typeface="Wingdings"/>
              <a:buChar char=""/>
              <a:tabLst>
                <a:tab pos="289560" algn="l"/>
              </a:tabLst>
            </a:pPr>
            <a:r>
              <a:rPr sz="2750" b="1" dirty="0">
                <a:latin typeface="Calibri"/>
                <a:cs typeface="Calibri"/>
              </a:rPr>
              <a:t>BFS-like</a:t>
            </a:r>
            <a:r>
              <a:rPr sz="2750" b="1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walk: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Low</a:t>
            </a:r>
            <a:r>
              <a:rPr sz="2750" spc="-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value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50" dirty="0">
                <a:solidFill>
                  <a:srgbClr val="006FC0"/>
                </a:solidFill>
                <a:latin typeface="Cambria Math"/>
                <a:cs typeface="Cambria Math"/>
              </a:rPr>
              <a:t>𝑝</a:t>
            </a:r>
            <a:endParaRPr sz="2750">
              <a:latin typeface="Cambria Math"/>
              <a:cs typeface="Cambria Math"/>
            </a:endParaRPr>
          </a:p>
          <a:p>
            <a:pPr marL="288925" indent="-276860">
              <a:lnSpc>
                <a:spcPct val="100000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289560" algn="l"/>
              </a:tabLst>
            </a:pPr>
            <a:r>
              <a:rPr sz="2750" b="1" spc="-10" dirty="0">
                <a:latin typeface="Calibri"/>
                <a:cs typeface="Calibri"/>
              </a:rPr>
              <a:t>DFS-</a:t>
            </a:r>
            <a:r>
              <a:rPr sz="2750" b="1" dirty="0">
                <a:latin typeface="Calibri"/>
                <a:cs typeface="Calibri"/>
              </a:rPr>
              <a:t>like</a:t>
            </a:r>
            <a:r>
              <a:rPr sz="2750" b="1" spc="1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walk: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Low</a:t>
            </a:r>
            <a:r>
              <a:rPr sz="2750" spc="-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value</a:t>
            </a:r>
            <a:r>
              <a:rPr sz="2750" spc="1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-50" dirty="0">
                <a:solidFill>
                  <a:srgbClr val="9A302F"/>
                </a:solidFill>
                <a:latin typeface="Cambria Math"/>
                <a:cs typeface="Cambria Math"/>
              </a:rPr>
              <a:t>𝑞</a:t>
            </a:r>
            <a:endParaRPr sz="27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44" y="6011545"/>
            <a:ext cx="786003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C00000"/>
                </a:solidFill>
                <a:latin typeface="Cambria Math"/>
                <a:cs typeface="Cambria Math"/>
              </a:rPr>
              <a:t>𝑁</a:t>
            </a:r>
            <a:r>
              <a:rPr sz="3450" baseline="-15700" dirty="0">
                <a:solidFill>
                  <a:srgbClr val="C00000"/>
                </a:solidFill>
                <a:latin typeface="Cambria Math"/>
                <a:cs typeface="Cambria Math"/>
              </a:rPr>
              <a:t>𝑅</a:t>
            </a:r>
            <a:r>
              <a:rPr sz="3200" dirty="0">
                <a:solidFill>
                  <a:srgbClr val="C00000"/>
                </a:solidFill>
                <a:latin typeface="Cambria Math"/>
                <a:cs typeface="Cambria Math"/>
              </a:rPr>
              <a:t>(𝑢)</a:t>
            </a:r>
            <a:r>
              <a:rPr sz="3200" spc="5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sz="3200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nodes</a:t>
            </a:r>
            <a:r>
              <a:rPr sz="3200" spc="-1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visited</a:t>
            </a:r>
            <a:r>
              <a:rPr sz="32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by</a:t>
            </a:r>
            <a:r>
              <a:rPr sz="3200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biased</a:t>
            </a:r>
            <a:r>
              <a:rPr sz="3200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C00000"/>
                </a:solidFill>
                <a:latin typeface="Calibri"/>
                <a:cs typeface="Calibri"/>
              </a:rPr>
              <a:t>walk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5801" y="3334004"/>
            <a:ext cx="89535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008000"/>
                </a:solidFill>
                <a:latin typeface="Cambria Math"/>
                <a:cs typeface="Cambria Math"/>
              </a:rPr>
              <a:t>w</a:t>
            </a:r>
            <a:r>
              <a:rPr sz="3600" spc="240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3600" spc="-50" dirty="0">
                <a:solidFill>
                  <a:srgbClr val="9A302F"/>
                </a:solidFill>
                <a:latin typeface="Cambria Math"/>
                <a:cs typeface="Cambria Math"/>
              </a:rPr>
              <a:t>→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43650" y="2819400"/>
            <a:ext cx="619125" cy="2057400"/>
          </a:xfrm>
          <a:prstGeom prst="rect">
            <a:avLst/>
          </a:prstGeom>
          <a:ln w="38100">
            <a:solidFill>
              <a:srgbClr val="9511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47320" marR="124460" algn="just">
              <a:lnSpc>
                <a:spcPct val="99800"/>
              </a:lnSpc>
              <a:spcBef>
                <a:spcPts val="350"/>
              </a:spcBef>
            </a:pPr>
            <a:r>
              <a:rPr sz="3200" spc="-25" dirty="0">
                <a:solidFill>
                  <a:srgbClr val="006FC0"/>
                </a:solidFill>
                <a:latin typeface="Tahoma"/>
                <a:cs typeface="Tahoma"/>
              </a:rPr>
              <a:t>s</a:t>
            </a:r>
            <a:r>
              <a:rPr sz="3150" spc="-37" baseline="-19841" dirty="0">
                <a:solidFill>
                  <a:srgbClr val="006FC0"/>
                </a:solidFill>
                <a:latin typeface="Tahoma"/>
                <a:cs typeface="Tahoma"/>
              </a:rPr>
              <a:t>1 </a:t>
            </a:r>
            <a:r>
              <a:rPr sz="3200" spc="-25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3150" spc="-37" baseline="-19841" dirty="0">
                <a:solidFill>
                  <a:srgbClr val="FF0000"/>
                </a:solidFill>
                <a:latin typeface="Tahoma"/>
                <a:cs typeface="Tahoma"/>
              </a:rPr>
              <a:t>2 </a:t>
            </a:r>
            <a:r>
              <a:rPr sz="3200" spc="-25" dirty="0">
                <a:solidFill>
                  <a:srgbClr val="9A302F"/>
                </a:solidFill>
                <a:latin typeface="Tahoma"/>
                <a:cs typeface="Tahoma"/>
              </a:rPr>
              <a:t>s</a:t>
            </a:r>
            <a:r>
              <a:rPr sz="3150" spc="-37" baseline="-19841" dirty="0">
                <a:solidFill>
                  <a:srgbClr val="9A302F"/>
                </a:solidFill>
                <a:latin typeface="Tahoma"/>
                <a:cs typeface="Tahoma"/>
              </a:rPr>
              <a:t>3 </a:t>
            </a:r>
            <a:r>
              <a:rPr sz="3200" spc="-25" dirty="0">
                <a:solidFill>
                  <a:srgbClr val="9A302F"/>
                </a:solidFill>
                <a:latin typeface="Tahoma"/>
                <a:cs typeface="Tahoma"/>
              </a:rPr>
              <a:t>s</a:t>
            </a:r>
            <a:r>
              <a:rPr sz="3150" spc="-37" baseline="-19841" dirty="0">
                <a:solidFill>
                  <a:srgbClr val="9A302F"/>
                </a:solidFill>
                <a:latin typeface="Tahoma"/>
                <a:cs typeface="Tahoma"/>
              </a:rPr>
              <a:t>4</a:t>
            </a:r>
            <a:endParaRPr sz="3150" baseline="-1984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2800" y="2819400"/>
            <a:ext cx="847725" cy="2028825"/>
          </a:xfrm>
          <a:prstGeom prst="rect">
            <a:avLst/>
          </a:prstGeom>
          <a:ln w="38100">
            <a:solidFill>
              <a:srgbClr val="9511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R="89535" algn="ctr">
              <a:lnSpc>
                <a:spcPts val="3795"/>
              </a:lnSpc>
              <a:spcBef>
                <a:spcPts val="345"/>
              </a:spcBef>
            </a:pPr>
            <a:r>
              <a:rPr sz="3200" spc="-25" dirty="0">
                <a:solidFill>
                  <a:srgbClr val="006FC0"/>
                </a:solidFill>
                <a:latin typeface="Cambria Math"/>
                <a:cs typeface="Cambria Math"/>
              </a:rPr>
              <a:t>1/𝑝</a:t>
            </a:r>
            <a:endParaRPr sz="3200">
              <a:latin typeface="Cambria Math"/>
              <a:cs typeface="Cambria Math"/>
            </a:endParaRPr>
          </a:p>
          <a:p>
            <a:pPr marR="81915" algn="ctr">
              <a:lnSpc>
                <a:spcPts val="3754"/>
              </a:lnSpc>
            </a:pPr>
            <a:r>
              <a:rPr sz="3200" spc="15" dirty="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sz="3200">
              <a:latin typeface="Cambria Math"/>
              <a:cs typeface="Cambria Math"/>
            </a:endParaRPr>
          </a:p>
          <a:p>
            <a:pPr marR="97790" algn="ctr">
              <a:lnSpc>
                <a:spcPts val="3754"/>
              </a:lnSpc>
            </a:pPr>
            <a:r>
              <a:rPr sz="3200" spc="-25" dirty="0">
                <a:solidFill>
                  <a:srgbClr val="9A302F"/>
                </a:solidFill>
                <a:latin typeface="Cambria Math"/>
                <a:cs typeface="Cambria Math"/>
              </a:rPr>
              <a:t>1/𝑞</a:t>
            </a:r>
            <a:endParaRPr sz="3200">
              <a:latin typeface="Cambria Math"/>
              <a:cs typeface="Cambria Math"/>
            </a:endParaRPr>
          </a:p>
          <a:p>
            <a:pPr marR="97790" algn="ctr">
              <a:lnSpc>
                <a:spcPts val="3800"/>
              </a:lnSpc>
            </a:pPr>
            <a:r>
              <a:rPr sz="3200" spc="-25" dirty="0">
                <a:solidFill>
                  <a:srgbClr val="9A302F"/>
                </a:solidFill>
                <a:latin typeface="Cambria Math"/>
                <a:cs typeface="Cambria Math"/>
              </a:rPr>
              <a:t>1/𝑞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7756" y="4957381"/>
            <a:ext cx="1564005" cy="882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 marR="30480">
              <a:lnSpc>
                <a:spcPct val="99900"/>
              </a:lnSpc>
              <a:spcBef>
                <a:spcPts val="130"/>
              </a:spcBef>
            </a:pPr>
            <a:r>
              <a:rPr sz="1400" spc="-10" dirty="0">
                <a:solidFill>
                  <a:srgbClr val="008000"/>
                </a:solidFill>
                <a:latin typeface="Arial"/>
                <a:cs typeface="Arial"/>
              </a:rPr>
              <a:t>Unnormalized </a:t>
            </a:r>
            <a:r>
              <a:rPr sz="1400" dirty="0">
                <a:solidFill>
                  <a:srgbClr val="008000"/>
                </a:solidFill>
                <a:latin typeface="Arial"/>
                <a:cs typeface="Arial"/>
              </a:rPr>
              <a:t>transition</a:t>
            </a:r>
            <a:r>
              <a:rPr sz="1400" spc="-9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008000"/>
                </a:solidFill>
                <a:latin typeface="Arial"/>
                <a:cs typeface="Arial"/>
              </a:rPr>
              <a:t>prob. </a:t>
            </a:r>
            <a:r>
              <a:rPr sz="1400" dirty="0">
                <a:solidFill>
                  <a:srgbClr val="008000"/>
                </a:solidFill>
                <a:latin typeface="Arial"/>
                <a:cs typeface="Arial"/>
              </a:rPr>
              <a:t>segmented</a:t>
            </a:r>
            <a:r>
              <a:rPr sz="1400" spc="-7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008000"/>
                </a:solidFill>
                <a:latin typeface="Arial"/>
                <a:cs typeface="Arial"/>
              </a:rPr>
              <a:t>based </a:t>
            </a:r>
            <a:r>
              <a:rPr sz="1400" dirty="0">
                <a:solidFill>
                  <a:srgbClr val="008000"/>
                </a:solidFill>
                <a:latin typeface="Arial"/>
                <a:cs typeface="Arial"/>
              </a:rPr>
              <a:t>on</a:t>
            </a:r>
            <a:r>
              <a:rPr sz="1400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000"/>
                </a:solidFill>
                <a:latin typeface="Arial"/>
                <a:cs typeface="Arial"/>
              </a:rPr>
              <a:t>distance</a:t>
            </a:r>
            <a:r>
              <a:rPr sz="1400" spc="-10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000"/>
                </a:solidFill>
                <a:latin typeface="Arial"/>
                <a:cs typeface="Arial"/>
              </a:rPr>
              <a:t>from</a:t>
            </a:r>
            <a:r>
              <a:rPr sz="1400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008000"/>
                </a:solidFill>
                <a:latin typeface="Cambria Math"/>
                <a:cs typeface="Cambria Math"/>
              </a:rPr>
              <a:t>𝑠</a:t>
            </a:r>
            <a:r>
              <a:rPr sz="1575" spc="-37" baseline="-15873" dirty="0">
                <a:solidFill>
                  <a:srgbClr val="008000"/>
                </a:solidFill>
                <a:latin typeface="Cambria Math"/>
                <a:cs typeface="Cambria Math"/>
              </a:rPr>
              <a:t>!</a:t>
            </a:r>
            <a:endParaRPr sz="1575" baseline="-15873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08471" y="2444608"/>
            <a:ext cx="2677160" cy="233934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90"/>
              </a:spcBef>
              <a:tabLst>
                <a:tab pos="942975" algn="l"/>
                <a:tab pos="1739900" algn="l"/>
              </a:tabLst>
            </a:pPr>
            <a:r>
              <a:rPr sz="2100" b="1" baseline="3968" dirty="0">
                <a:solidFill>
                  <a:srgbClr val="008000"/>
                </a:solidFill>
                <a:latin typeface="Arial"/>
                <a:cs typeface="Arial"/>
              </a:rPr>
              <a:t>Target</a:t>
            </a:r>
            <a:r>
              <a:rPr sz="2100" b="1" spc="7" baseline="3968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75" baseline="3968" dirty="0">
                <a:solidFill>
                  <a:srgbClr val="008000"/>
                </a:solidFill>
                <a:latin typeface="Cambria Math"/>
                <a:cs typeface="Cambria Math"/>
              </a:rPr>
              <a:t>𝒕</a:t>
            </a:r>
            <a:r>
              <a:rPr sz="2100" baseline="3968" dirty="0">
                <a:solidFill>
                  <a:srgbClr val="008000"/>
                </a:solidFill>
                <a:latin typeface="Cambria Math"/>
                <a:cs typeface="Cambria Math"/>
              </a:rPr>
              <a:t>	</a:t>
            </a:r>
            <a:r>
              <a:rPr sz="1400" b="1" spc="-20" dirty="0">
                <a:solidFill>
                  <a:srgbClr val="008000"/>
                </a:solidFill>
                <a:latin typeface="Arial"/>
                <a:cs typeface="Arial"/>
              </a:rPr>
              <a:t>Prob.</a:t>
            </a:r>
            <a:r>
              <a:rPr sz="1400" b="1" dirty="0">
                <a:solidFill>
                  <a:srgbClr val="008000"/>
                </a:solidFill>
                <a:latin typeface="Arial"/>
                <a:cs typeface="Arial"/>
              </a:rPr>
              <a:t>	Dist.</a:t>
            </a:r>
            <a:r>
              <a:rPr sz="1400" b="1" spc="-8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000"/>
                </a:solidFill>
                <a:latin typeface="Cambria Math"/>
                <a:cs typeface="Cambria Math"/>
              </a:rPr>
              <a:t>(𝒔</a:t>
            </a:r>
            <a:r>
              <a:rPr sz="1575" baseline="-15873" dirty="0">
                <a:solidFill>
                  <a:srgbClr val="008000"/>
                </a:solidFill>
                <a:latin typeface="Cambria Math"/>
                <a:cs typeface="Cambria Math"/>
              </a:rPr>
              <a:t>𝟏</a:t>
            </a:r>
            <a:r>
              <a:rPr sz="1400" dirty="0">
                <a:solidFill>
                  <a:srgbClr val="008000"/>
                </a:solidFill>
                <a:latin typeface="Cambria Math"/>
                <a:cs typeface="Cambria Math"/>
              </a:rPr>
              <a:t>,</a:t>
            </a:r>
            <a:r>
              <a:rPr sz="1400" spc="-135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1400" spc="-25" dirty="0">
                <a:solidFill>
                  <a:srgbClr val="008000"/>
                </a:solidFill>
                <a:latin typeface="Cambria Math"/>
                <a:cs typeface="Cambria Math"/>
              </a:rPr>
              <a:t>𝒕)</a:t>
            </a:r>
            <a:endParaRPr sz="1400">
              <a:latin typeface="Cambria Math"/>
              <a:cs typeface="Cambria Math"/>
            </a:endParaRPr>
          </a:p>
          <a:p>
            <a:pPr marR="510540" algn="r">
              <a:lnSpc>
                <a:spcPct val="100000"/>
              </a:lnSpc>
              <a:spcBef>
                <a:spcPts val="1295"/>
              </a:spcBef>
            </a:pP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R="510540" algn="r">
              <a:lnSpc>
                <a:spcPct val="100000"/>
              </a:lnSpc>
              <a:spcBef>
                <a:spcPts val="955"/>
              </a:spcBef>
            </a:pP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R="511175" algn="r">
              <a:lnSpc>
                <a:spcPct val="100000"/>
              </a:lnSpc>
              <a:spcBef>
                <a:spcPts val="1025"/>
              </a:spcBef>
            </a:pP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R="511175" algn="r">
              <a:lnSpc>
                <a:spcPct val="100000"/>
              </a:lnSpc>
              <a:spcBef>
                <a:spcPts val="950"/>
              </a:spcBef>
            </a:pP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7F8F06-653F-A757-67E2-8CFDD7B52958}"/>
              </a:ext>
            </a:extLst>
          </p:cNvPr>
          <p:cNvGrpSpPr/>
          <p:nvPr/>
        </p:nvGrpSpPr>
        <p:grpSpPr>
          <a:xfrm>
            <a:off x="839477" y="2653808"/>
            <a:ext cx="4562468" cy="1920939"/>
            <a:chOff x="66681" y="2670111"/>
            <a:chExt cx="4562468" cy="1920939"/>
          </a:xfrm>
        </p:grpSpPr>
        <p:sp>
          <p:nvSpPr>
            <p:cNvPr id="11" name="object 11"/>
            <p:cNvSpPr txBox="1"/>
            <p:nvPr/>
          </p:nvSpPr>
          <p:spPr>
            <a:xfrm>
              <a:off x="2668651" y="2670111"/>
              <a:ext cx="194945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solidFill>
                    <a:srgbClr val="FF0000"/>
                  </a:solidFill>
                  <a:latin typeface="Cambria Math"/>
                  <a:cs typeface="Cambria Math"/>
                </a:rPr>
                <a:t>1</a:t>
              </a:r>
              <a:endParaRPr sz="2400">
                <a:latin typeface="Cambria Math"/>
                <a:cs typeface="Cambria Math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3540125" y="3622611"/>
              <a:ext cx="514350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25" dirty="0">
                  <a:solidFill>
                    <a:srgbClr val="9A302F"/>
                  </a:solidFill>
                  <a:latin typeface="Cambria Math"/>
                  <a:cs typeface="Cambria Math"/>
                </a:rPr>
                <a:t>1/𝑞</a:t>
              </a:r>
              <a:endParaRPr sz="2400">
                <a:latin typeface="Cambria Math"/>
                <a:cs typeface="Cambria Math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2575560" y="4096067"/>
              <a:ext cx="520065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25" dirty="0">
                  <a:solidFill>
                    <a:srgbClr val="006FC0"/>
                  </a:solidFill>
                  <a:latin typeface="Cambria Math"/>
                  <a:cs typeface="Cambria Math"/>
                </a:rPr>
                <a:t>1/𝑝</a:t>
              </a:r>
              <a:endParaRPr sz="2400">
                <a:latin typeface="Cambria Math"/>
                <a:cs typeface="Cambria Math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81" y="2705100"/>
              <a:ext cx="4562468" cy="1885950"/>
            </a:xfrm>
            <a:prstGeom prst="rect">
              <a:avLst/>
            </a:prstGeom>
          </p:spPr>
        </p:pic>
        <p:sp>
          <p:nvSpPr>
            <p:cNvPr id="15" name="object 15"/>
            <p:cNvSpPr txBox="1"/>
            <p:nvPr/>
          </p:nvSpPr>
          <p:spPr>
            <a:xfrm>
              <a:off x="1656460" y="3981132"/>
              <a:ext cx="365760" cy="4375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2700" spc="-25" dirty="0">
                  <a:latin typeface="Tahoma"/>
                  <a:cs typeface="Tahoma"/>
                </a:rPr>
                <a:t>s</a:t>
              </a:r>
              <a:r>
                <a:rPr sz="2700" spc="-37" baseline="-18518" dirty="0">
                  <a:latin typeface="Tahoma"/>
                  <a:cs typeface="Tahoma"/>
                </a:rPr>
                <a:t>1</a:t>
              </a:r>
              <a:endParaRPr sz="2700" baseline="-18518">
                <a:latin typeface="Tahoma"/>
                <a:cs typeface="Tahoma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1705355" y="2703830"/>
              <a:ext cx="365760" cy="43815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5"/>
                </a:spcBef>
              </a:pPr>
              <a:r>
                <a:rPr sz="2700" spc="-25" dirty="0">
                  <a:latin typeface="Tahoma"/>
                  <a:cs typeface="Tahoma"/>
                </a:rPr>
                <a:t>s</a:t>
              </a:r>
              <a:r>
                <a:rPr sz="2700" spc="-37" baseline="-18518" dirty="0">
                  <a:latin typeface="Tahoma"/>
                  <a:cs typeface="Tahoma"/>
                </a:rPr>
                <a:t>2</a:t>
              </a:r>
              <a:endParaRPr sz="2700" baseline="-18518">
                <a:latin typeface="Tahoma"/>
                <a:cs typeface="Tahoma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2851785" y="3288410"/>
              <a:ext cx="267335" cy="43815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700" spc="-105" dirty="0">
                  <a:latin typeface="Tahoma"/>
                  <a:cs typeface="Tahoma"/>
                </a:rPr>
                <a:t>w</a:t>
              </a:r>
              <a:endParaRPr sz="2700">
                <a:latin typeface="Tahoma"/>
                <a:cs typeface="Tahoma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262254" y="4046854"/>
              <a:ext cx="209550" cy="43815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700" spc="-60" dirty="0">
                  <a:latin typeface="Tahoma"/>
                  <a:cs typeface="Tahoma"/>
                </a:rPr>
                <a:t>u</a:t>
              </a:r>
              <a:endParaRPr sz="2700">
                <a:latin typeface="Tahoma"/>
                <a:cs typeface="Tahoma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4106545" y="4077335"/>
              <a:ext cx="365760" cy="43815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5"/>
                </a:spcBef>
              </a:pPr>
              <a:r>
                <a:rPr sz="2700" spc="-25" dirty="0">
                  <a:latin typeface="Tahoma"/>
                  <a:cs typeface="Tahoma"/>
                </a:rPr>
                <a:t>s</a:t>
              </a:r>
              <a:r>
                <a:rPr sz="2700" spc="-37" baseline="-18518" dirty="0">
                  <a:latin typeface="Tahoma"/>
                  <a:cs typeface="Tahoma"/>
                </a:rPr>
                <a:t>4</a:t>
              </a:r>
              <a:endParaRPr sz="2700" baseline="-18518">
                <a:latin typeface="Tahoma"/>
                <a:cs typeface="Tahoma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3313176" y="2850197"/>
              <a:ext cx="1211580" cy="4375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  <a:tabLst>
                  <a:tab pos="871219" algn="l"/>
                </a:tabLst>
              </a:pPr>
              <a:r>
                <a:rPr sz="2400" spc="-25" dirty="0">
                  <a:solidFill>
                    <a:srgbClr val="9A302F"/>
                  </a:solidFill>
                  <a:latin typeface="Cambria Math"/>
                  <a:cs typeface="Cambria Math"/>
                </a:rPr>
                <a:t>1/𝑞</a:t>
              </a:r>
              <a:r>
                <a:rPr sz="2400" dirty="0">
                  <a:solidFill>
                    <a:srgbClr val="9A302F"/>
                  </a:solidFill>
                  <a:latin typeface="Cambria Math"/>
                  <a:cs typeface="Cambria Math"/>
                </a:rPr>
                <a:t>	</a:t>
              </a:r>
              <a:r>
                <a:rPr sz="4050" spc="-37" baseline="1028" dirty="0">
                  <a:latin typeface="Tahoma"/>
                  <a:cs typeface="Tahoma"/>
                </a:rPr>
                <a:t>s</a:t>
              </a:r>
              <a:r>
                <a:rPr sz="2700" spc="-37" baseline="-16975" dirty="0">
                  <a:latin typeface="Tahoma"/>
                  <a:cs typeface="Tahoma"/>
                </a:rPr>
                <a:t>3</a:t>
              </a:r>
              <a:endParaRPr sz="2700" baseline="-16975">
                <a:latin typeface="Tahoma"/>
                <a:cs typeface="Tahoma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B64E8A5-F08B-2BA7-DA8F-7F7E92C189AE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Biased Random Walks</a:t>
            </a:r>
            <a:endParaRPr lang="en-HK" sz="4000"/>
          </a:p>
        </p:txBody>
      </p:sp>
      <p:sp>
        <p:nvSpPr>
          <p:cNvPr id="26" name="object 7">
            <a:extLst>
              <a:ext uri="{FF2B5EF4-FFF2-40B4-BE49-F238E27FC236}">
                <a16:creationId xmlns:a16="http://schemas.microsoft.com/office/drawing/2014/main" id="{5D24FD6E-1A1A-92E2-8A98-1DB2490E66A5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37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9744" y="1652524"/>
            <a:ext cx="8188325" cy="42665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41349" indent="-514350">
              <a:spcBef>
                <a:spcPts val="130"/>
              </a:spcBef>
              <a:buClr>
                <a:srgbClr val="EFAC00"/>
              </a:buClr>
              <a:buSzPct val="79687"/>
              <a:buFont typeface="+mj-lt"/>
              <a:buAutoNum type="arabicPeriod"/>
              <a:tabLst>
                <a:tab pos="450850" algn="l"/>
                <a:tab pos="451484" algn="l"/>
              </a:tabLst>
            </a:pPr>
            <a:r>
              <a:rPr lang="en-HK" sz="3200">
                <a:latin typeface="Calibri"/>
                <a:cs typeface="Calibri"/>
              </a:rPr>
              <a:t>Compute</a:t>
            </a:r>
            <a:r>
              <a:rPr lang="en-HK" sz="3200" spc="-60">
                <a:latin typeface="Calibri"/>
                <a:cs typeface="Calibri"/>
              </a:rPr>
              <a:t> </a:t>
            </a:r>
            <a:r>
              <a:rPr lang="en-HK" sz="3200">
                <a:latin typeface="Calibri"/>
                <a:cs typeface="Calibri"/>
              </a:rPr>
              <a:t>random</a:t>
            </a:r>
            <a:r>
              <a:rPr lang="en-HK" sz="3200" spc="-215">
                <a:latin typeface="Calibri"/>
                <a:cs typeface="Calibri"/>
              </a:rPr>
              <a:t> </a:t>
            </a:r>
            <a:r>
              <a:rPr lang="en-HK" sz="3200">
                <a:latin typeface="Calibri"/>
                <a:cs typeface="Calibri"/>
              </a:rPr>
              <a:t>walk</a:t>
            </a:r>
            <a:r>
              <a:rPr lang="en-HK" sz="3200" spc="-55">
                <a:latin typeface="Calibri"/>
                <a:cs typeface="Calibri"/>
              </a:rPr>
              <a:t> </a:t>
            </a:r>
            <a:r>
              <a:rPr lang="en-HK" sz="3200" spc="-10">
                <a:latin typeface="Calibri"/>
                <a:cs typeface="Calibri"/>
              </a:rPr>
              <a:t>probabilities</a:t>
            </a:r>
            <a:endParaRPr lang="en-HK" sz="3200">
              <a:latin typeface="Calibri"/>
              <a:cs typeface="Calibri"/>
            </a:endParaRPr>
          </a:p>
          <a:p>
            <a:pPr marL="641349" marR="5080" indent="-514350">
              <a:spcBef>
                <a:spcPts val="130"/>
              </a:spcBef>
              <a:buClr>
                <a:srgbClr val="EFAC00"/>
              </a:buClr>
              <a:buSzPct val="79687"/>
              <a:buFont typeface="+mj-lt"/>
              <a:buAutoNum type="arabicPeriod"/>
              <a:tabLst>
                <a:tab pos="450850" algn="l"/>
                <a:tab pos="451484" algn="l"/>
              </a:tabLst>
            </a:pPr>
            <a:r>
              <a:rPr sz="3200">
                <a:latin typeface="Calibri"/>
                <a:cs typeface="Calibri"/>
              </a:rPr>
              <a:t>Simulate</a:t>
            </a:r>
            <a:r>
              <a:rPr sz="3200" spc="-145">
                <a:latin typeface="Calibri"/>
                <a:cs typeface="Calibri"/>
              </a:rPr>
              <a:t> </a:t>
            </a:r>
            <a:r>
              <a:rPr sz="3200" dirty="0">
                <a:latin typeface="Cambria Math"/>
                <a:cs typeface="Cambria Math"/>
              </a:rPr>
              <a:t>𝑟</a:t>
            </a:r>
            <a:r>
              <a:rPr sz="3200" spc="85" dirty="0">
                <a:latin typeface="Cambria Math"/>
                <a:cs typeface="Cambria Math"/>
              </a:rPr>
              <a:t> </a:t>
            </a:r>
            <a:r>
              <a:rPr sz="3200" dirty="0">
                <a:latin typeface="Calibri"/>
                <a:cs typeface="Calibri"/>
              </a:rPr>
              <a:t>random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walks</a:t>
            </a:r>
            <a:r>
              <a:rPr sz="3200" spc="-2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length</a:t>
            </a:r>
            <a:r>
              <a:rPr sz="3200" b="1" spc="70" dirty="0">
                <a:latin typeface="Calibri"/>
                <a:cs typeface="Calibri"/>
              </a:rPr>
              <a:t> </a:t>
            </a:r>
            <a:r>
              <a:rPr sz="3200" b="1" dirty="0">
                <a:latin typeface="Cambria Math"/>
                <a:cs typeface="Cambria Math"/>
              </a:rPr>
              <a:t>𝑙</a:t>
            </a:r>
            <a:r>
              <a:rPr sz="3200" b="1" spc="155" dirty="0">
                <a:latin typeface="Cambria Math"/>
                <a:cs typeface="Cambria Math"/>
              </a:rPr>
              <a:t> </a:t>
            </a:r>
            <a:r>
              <a:rPr sz="3200" spc="-10" dirty="0">
                <a:latin typeface="Calibri"/>
                <a:cs typeface="Calibri"/>
              </a:rPr>
              <a:t>starting </a:t>
            </a:r>
            <a:r>
              <a:rPr sz="3200" dirty="0">
                <a:latin typeface="Calibri"/>
                <a:cs typeface="Calibri"/>
              </a:rPr>
              <a:t>from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50" dirty="0">
                <a:latin typeface="Cambria Math"/>
                <a:cs typeface="Cambria Math"/>
              </a:rPr>
              <a:t>𝑢</a:t>
            </a:r>
            <a:endParaRPr sz="3200">
              <a:latin typeface="Cambria Math"/>
              <a:cs typeface="Cambria Math"/>
            </a:endParaRPr>
          </a:p>
          <a:p>
            <a:pPr marL="641349" marR="889635" indent="-514350">
              <a:spcBef>
                <a:spcPts val="75"/>
              </a:spcBef>
              <a:buClr>
                <a:srgbClr val="EFAC00"/>
              </a:buClr>
              <a:buSzPct val="79687"/>
              <a:buFont typeface="+mj-lt"/>
              <a:buAutoNum type="arabicPeriod"/>
              <a:tabLst>
                <a:tab pos="450850" algn="l"/>
                <a:tab pos="451484" algn="l"/>
              </a:tabLst>
            </a:pPr>
            <a:r>
              <a:rPr sz="3200">
                <a:latin typeface="Calibri"/>
                <a:cs typeface="Calibri"/>
              </a:rPr>
              <a:t>Optimize</a:t>
            </a:r>
            <a:r>
              <a:rPr sz="3200" spc="-55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node2vec</a:t>
            </a:r>
            <a:r>
              <a:rPr sz="3200" spc="-175" dirty="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objective</a:t>
            </a:r>
            <a:r>
              <a:rPr sz="3200" spc="-120">
                <a:latin typeface="Calibri"/>
                <a:cs typeface="Calibri"/>
              </a:rPr>
              <a:t> </a:t>
            </a:r>
            <a:r>
              <a:rPr lang="en-US" sz="2800" spc="-120">
                <a:latin typeface="Calibri"/>
                <a:cs typeface="Calibri"/>
              </a:rPr>
              <a:t>(</a:t>
            </a:r>
            <a:r>
              <a:rPr sz="2800" spc="-10">
                <a:latin typeface="Calibri"/>
                <a:cs typeface="Calibri"/>
              </a:rPr>
              <a:t>using </a:t>
            </a:r>
            <a:r>
              <a:rPr sz="2800" dirty="0">
                <a:latin typeface="Calibri"/>
                <a:cs typeface="Calibri"/>
              </a:rPr>
              <a:t>Stochastic</a:t>
            </a:r>
            <a:r>
              <a:rPr sz="2800" spc="-200" dirty="0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Gradient</a:t>
            </a:r>
            <a:r>
              <a:rPr sz="2800" spc="-135">
                <a:latin typeface="Calibri"/>
                <a:cs typeface="Calibri"/>
              </a:rPr>
              <a:t> </a:t>
            </a:r>
            <a:r>
              <a:rPr sz="2800" spc="-10">
                <a:latin typeface="Calibri"/>
                <a:cs typeface="Calibri"/>
              </a:rPr>
              <a:t>Descent</a:t>
            </a:r>
            <a:r>
              <a:rPr lang="en-US" sz="2800" spc="-1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spcBef>
                <a:spcPts val="2720"/>
              </a:spcBef>
              <a:buClr>
                <a:srgbClr val="EFAC00"/>
              </a:buClr>
              <a:buSzPct val="79687"/>
              <a:tabLst>
                <a:tab pos="651510" algn="l"/>
                <a:tab pos="652145" algn="l"/>
              </a:tabLst>
            </a:pPr>
            <a:r>
              <a:rPr lang="en-US" sz="3200" b="1" spc="-10">
                <a:solidFill>
                  <a:srgbClr val="0000FF"/>
                </a:solidFill>
                <a:latin typeface="Calibri"/>
                <a:cs typeface="Calibri"/>
              </a:rPr>
              <a:t>Properties:</a:t>
            </a:r>
            <a:br>
              <a:rPr lang="en-US" sz="3200" b="1" spc="-10">
                <a:solidFill>
                  <a:srgbClr val="0000FF"/>
                </a:solidFill>
                <a:latin typeface="Calibri"/>
                <a:cs typeface="Calibri"/>
              </a:rPr>
            </a:br>
            <a:r>
              <a:rPr lang="en-US" sz="3200" spc="-10">
                <a:solidFill>
                  <a:srgbClr val="0000FF"/>
                </a:solidFill>
                <a:latin typeface="Calibri"/>
                <a:cs typeface="Calibri"/>
              </a:rPr>
              <a:t>1) </a:t>
            </a:r>
            <a:r>
              <a:rPr lang="en-HK" sz="3200" b="1" spc="-10">
                <a:solidFill>
                  <a:srgbClr val="0000FF"/>
                </a:solidFill>
                <a:latin typeface="Calibri"/>
                <a:cs typeface="Calibri"/>
              </a:rPr>
              <a:t>Linear-</a:t>
            </a:r>
            <a:r>
              <a:rPr lang="en-HK" sz="3200" b="1">
                <a:solidFill>
                  <a:srgbClr val="0000FF"/>
                </a:solidFill>
                <a:latin typeface="Calibri"/>
                <a:cs typeface="Calibri"/>
              </a:rPr>
              <a:t>time</a:t>
            </a:r>
            <a:r>
              <a:rPr lang="en-HK" sz="3200" b="1" spc="-1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HK" sz="3200" spc="-10">
                <a:solidFill>
                  <a:srgbClr val="0000FF"/>
                </a:solidFill>
                <a:latin typeface="Calibri"/>
                <a:cs typeface="Calibri"/>
              </a:rPr>
              <a:t>complexity</a:t>
            </a:r>
            <a:br>
              <a:rPr lang="en-HK" sz="3200" spc="-10">
                <a:solidFill>
                  <a:srgbClr val="0000FF"/>
                </a:solidFill>
                <a:latin typeface="Calibri"/>
                <a:cs typeface="Calibri"/>
              </a:rPr>
            </a:br>
            <a:r>
              <a:rPr lang="en-HK" sz="3200" spc="-10">
                <a:solidFill>
                  <a:srgbClr val="0000FF"/>
                </a:solidFill>
                <a:latin typeface="Calibri"/>
                <a:cs typeface="Calibri"/>
              </a:rPr>
              <a:t>2) </a:t>
            </a:r>
            <a:r>
              <a:rPr sz="3200">
                <a:latin typeface="Calibri"/>
                <a:cs typeface="Calibri"/>
              </a:rPr>
              <a:t>All</a:t>
            </a:r>
            <a:r>
              <a:rPr sz="3200" spc="-5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steps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8000"/>
                </a:solidFill>
                <a:latin typeface="Calibri"/>
                <a:cs typeface="Calibri"/>
              </a:rPr>
              <a:t>individually</a:t>
            </a:r>
            <a:r>
              <a:rPr sz="3200" spc="-22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8000"/>
                </a:solidFill>
                <a:latin typeface="Calibri"/>
                <a:cs typeface="Calibri"/>
              </a:rPr>
              <a:t>parallelizable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A7A18-96D9-C6E4-B026-C43A8C94E82C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Node2vec Algorithm</a:t>
            </a:r>
            <a:endParaRPr lang="en-HK" sz="400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2FB9DE9E-E586-45E4-E067-5E62A4FBC300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38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4362" y="1347469"/>
            <a:ext cx="7658100" cy="402225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36550" marR="5080" indent="-324485">
              <a:lnSpc>
                <a:spcPts val="3829"/>
              </a:lnSpc>
              <a:spcBef>
                <a:spcPts val="265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7185" algn="l"/>
              </a:tabLst>
            </a:pP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Core</a:t>
            </a:r>
            <a:r>
              <a:rPr sz="32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idea:</a:t>
            </a:r>
            <a:r>
              <a:rPr sz="3200" b="1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Embed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distances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embedding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space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reflect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</a:t>
            </a:r>
            <a:r>
              <a:rPr sz="3200" spc="-1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similarities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original</a:t>
            </a:r>
            <a:r>
              <a:rPr sz="3200" spc="-165" dirty="0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network.</a:t>
            </a:r>
            <a:br>
              <a:rPr lang="en-US" sz="3200" spc="-10">
                <a:latin typeface="Calibri"/>
                <a:cs typeface="Calibri"/>
              </a:rPr>
            </a:br>
            <a:endParaRPr sz="3200">
              <a:latin typeface="Calibri"/>
              <a:cs typeface="Calibri"/>
            </a:endParaRPr>
          </a:p>
          <a:p>
            <a:pPr marL="336550" indent="-324485" algn="just">
              <a:lnSpc>
                <a:spcPts val="3779"/>
              </a:lnSpc>
              <a:buClr>
                <a:srgbClr val="EFAC00"/>
              </a:buClr>
              <a:buSzPct val="79687"/>
              <a:buFont typeface="Cambria"/>
              <a:buChar char="◾"/>
              <a:tabLst>
                <a:tab pos="337185" algn="l"/>
              </a:tabLst>
            </a:pPr>
            <a:r>
              <a:rPr sz="3200" b="1" dirty="0">
                <a:latin typeface="Calibri"/>
                <a:cs typeface="Calibri"/>
              </a:rPr>
              <a:t>Different</a:t>
            </a:r>
            <a:r>
              <a:rPr sz="3200" b="1" spc="-29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notions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node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similarity:</a:t>
            </a:r>
            <a:endParaRPr sz="3200">
              <a:latin typeface="Calibri"/>
              <a:cs typeface="Calibri"/>
            </a:endParaRPr>
          </a:p>
          <a:p>
            <a:pPr marL="632460" lvl="1" indent="-276860">
              <a:lnSpc>
                <a:spcPct val="100000"/>
              </a:lnSpc>
              <a:spcBef>
                <a:spcPts val="740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750" dirty="0">
                <a:latin typeface="Calibri"/>
                <a:cs typeface="Calibri"/>
              </a:rPr>
              <a:t>Naïve: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similar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if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two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nodes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are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connected</a:t>
            </a:r>
            <a:endParaRPr sz="2750">
              <a:latin typeface="Calibri"/>
              <a:cs typeface="Calibri"/>
            </a:endParaRPr>
          </a:p>
          <a:p>
            <a:pPr marL="632460" lvl="1" indent="-276860">
              <a:lnSpc>
                <a:spcPct val="100000"/>
              </a:lnSpc>
              <a:spcBef>
                <a:spcPts val="685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750" dirty="0">
                <a:latin typeface="Calibri"/>
                <a:cs typeface="Calibri"/>
              </a:rPr>
              <a:t>Neighborhood</a:t>
            </a:r>
            <a:r>
              <a:rPr sz="2750" spc="2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overlap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</a:t>
            </a:r>
            <a:r>
              <a:rPr sz="2750">
                <a:latin typeface="Calibri"/>
                <a:cs typeface="Calibri"/>
              </a:rPr>
              <a:t>covered</a:t>
            </a:r>
            <a:r>
              <a:rPr sz="2750" spc="-25">
                <a:latin typeface="Calibri"/>
                <a:cs typeface="Calibri"/>
              </a:rPr>
              <a:t> </a:t>
            </a:r>
            <a:r>
              <a:rPr lang="en-US" sz="2750" spc="-25">
                <a:latin typeface="Calibri"/>
                <a:cs typeface="Calibri"/>
              </a:rPr>
              <a:t>in Topic 5</a:t>
            </a:r>
            <a:r>
              <a:rPr sz="2750" spc="-25">
                <a:latin typeface="Calibri"/>
                <a:cs typeface="Calibri"/>
              </a:rPr>
              <a:t>)</a:t>
            </a:r>
            <a:endParaRPr sz="2750">
              <a:latin typeface="Calibri"/>
              <a:cs typeface="Calibri"/>
            </a:endParaRPr>
          </a:p>
          <a:p>
            <a:pPr marL="632460" lvl="1" indent="-276860">
              <a:lnSpc>
                <a:spcPct val="100000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750" dirty="0">
                <a:latin typeface="Calibri"/>
                <a:cs typeface="Calibri"/>
              </a:rPr>
              <a:t>Random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walk</a:t>
            </a:r>
            <a:r>
              <a:rPr sz="2750" spc="195" dirty="0">
                <a:latin typeface="Calibri"/>
                <a:cs typeface="Calibri"/>
              </a:rPr>
              <a:t> </a:t>
            </a:r>
            <a:r>
              <a:rPr sz="2750">
                <a:latin typeface="Calibri"/>
                <a:cs typeface="Calibri"/>
              </a:rPr>
              <a:t>approaches</a:t>
            </a:r>
            <a:r>
              <a:rPr sz="2750" spc="285">
                <a:latin typeface="Calibri"/>
                <a:cs typeface="Calibri"/>
              </a:rPr>
              <a:t> 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3E4BA-510B-0BB5-E710-1D1D5ACF4256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Summary so far</a:t>
            </a:r>
            <a:endParaRPr lang="en-HK" sz="400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3FF3327-61BA-7156-6D9D-368878AC1F23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39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0" y="1455023"/>
            <a:ext cx="7886700" cy="987771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3200" dirty="0">
                <a:solidFill>
                  <a:srgbClr val="C00000"/>
                </a:solidFill>
                <a:latin typeface="+mn-lt"/>
              </a:rPr>
              <a:t>Goal:</a:t>
            </a:r>
            <a:r>
              <a:rPr sz="3200" spc="-70" dirty="0">
                <a:solidFill>
                  <a:srgbClr val="C00000"/>
                </a:solidFill>
                <a:latin typeface="+mn-lt"/>
              </a:rPr>
              <a:t> </a:t>
            </a:r>
            <a:r>
              <a:rPr sz="3200" dirty="0">
                <a:latin typeface="+mn-lt"/>
              </a:rPr>
              <a:t>Efficient</a:t>
            </a:r>
            <a:r>
              <a:rPr sz="3200" spc="-145" dirty="0">
                <a:latin typeface="+mn-lt"/>
              </a:rPr>
              <a:t> </a:t>
            </a:r>
            <a:r>
              <a:rPr sz="3200" spc="-10" dirty="0">
                <a:latin typeface="+mn-lt"/>
              </a:rPr>
              <a:t>task-</a:t>
            </a:r>
            <a:r>
              <a:rPr sz="3200" dirty="0">
                <a:latin typeface="+mn-lt"/>
              </a:rPr>
              <a:t>independent</a:t>
            </a:r>
            <a:r>
              <a:rPr sz="3200" spc="-90" dirty="0">
                <a:latin typeface="+mn-lt"/>
              </a:rPr>
              <a:t> </a:t>
            </a:r>
            <a:r>
              <a:rPr sz="3200" spc="-10" dirty="0">
                <a:latin typeface="+mn-lt"/>
              </a:rPr>
              <a:t>feature </a:t>
            </a:r>
            <a:r>
              <a:rPr sz="3200" dirty="0">
                <a:latin typeface="+mn-lt"/>
              </a:rPr>
              <a:t>learning</a:t>
            </a:r>
            <a:r>
              <a:rPr sz="3200" spc="-95" dirty="0">
                <a:latin typeface="+mn-lt"/>
              </a:rPr>
              <a:t> </a:t>
            </a:r>
            <a:r>
              <a:rPr sz="3200" dirty="0">
                <a:latin typeface="+mn-lt"/>
              </a:rPr>
              <a:t>for</a:t>
            </a:r>
            <a:r>
              <a:rPr sz="3200" spc="-25" dirty="0">
                <a:latin typeface="+mn-lt"/>
              </a:rPr>
              <a:t> </a:t>
            </a:r>
            <a:r>
              <a:rPr sz="3200" dirty="0">
                <a:latin typeface="+mn-lt"/>
              </a:rPr>
              <a:t>machine</a:t>
            </a:r>
            <a:r>
              <a:rPr sz="3200" spc="-30" dirty="0">
                <a:latin typeface="+mn-lt"/>
              </a:rPr>
              <a:t> </a:t>
            </a:r>
            <a:r>
              <a:rPr sz="3200" dirty="0">
                <a:latin typeface="+mn-lt"/>
              </a:rPr>
              <a:t>learning</a:t>
            </a:r>
            <a:r>
              <a:rPr sz="3200" spc="-15" dirty="0">
                <a:latin typeface="+mn-lt"/>
              </a:rPr>
              <a:t> </a:t>
            </a:r>
            <a:r>
              <a:rPr sz="3200" dirty="0">
                <a:latin typeface="+mn-lt"/>
              </a:rPr>
              <a:t>with</a:t>
            </a:r>
            <a:r>
              <a:rPr sz="3200" spc="-65" dirty="0">
                <a:latin typeface="+mn-lt"/>
              </a:rPr>
              <a:t> </a:t>
            </a:r>
            <a:r>
              <a:rPr sz="3200" spc="-10" dirty="0">
                <a:latin typeface="+mn-lt"/>
              </a:rPr>
              <a:t>graphs!</a:t>
            </a:r>
            <a:endParaRPr sz="3200">
              <a:latin typeface="+mn-l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095228"/>
              </p:ext>
            </p:extLst>
          </p:nvPr>
        </p:nvGraphicFramePr>
        <p:xfrm>
          <a:off x="5615419" y="3492642"/>
          <a:ext cx="2308354" cy="422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392920" y="3620850"/>
            <a:ext cx="1833627" cy="245490"/>
          </a:xfrm>
          <a:custGeom>
            <a:avLst/>
            <a:gdLst/>
            <a:ahLst/>
            <a:cxnLst/>
            <a:rect l="l" t="t" r="r" b="b"/>
            <a:pathLst>
              <a:path w="2660650" h="114300">
                <a:moveTo>
                  <a:pt x="2622893" y="37973"/>
                </a:moveTo>
                <a:lnTo>
                  <a:pt x="2565273" y="37973"/>
                </a:lnTo>
                <a:lnTo>
                  <a:pt x="2572716" y="39467"/>
                </a:lnTo>
                <a:lnTo>
                  <a:pt x="2578814" y="43545"/>
                </a:lnTo>
                <a:lnTo>
                  <a:pt x="2582935" y="49599"/>
                </a:lnTo>
                <a:lnTo>
                  <a:pt x="2584450" y="57023"/>
                </a:lnTo>
                <a:lnTo>
                  <a:pt x="2582975" y="64392"/>
                </a:lnTo>
                <a:lnTo>
                  <a:pt x="2578941" y="70453"/>
                </a:lnTo>
                <a:lnTo>
                  <a:pt x="2572930" y="74560"/>
                </a:lnTo>
                <a:lnTo>
                  <a:pt x="2565527" y="76073"/>
                </a:lnTo>
                <a:lnTo>
                  <a:pt x="2546434" y="76156"/>
                </a:lnTo>
                <a:lnTo>
                  <a:pt x="2546604" y="114300"/>
                </a:lnTo>
                <a:lnTo>
                  <a:pt x="2660650" y="56642"/>
                </a:lnTo>
                <a:lnTo>
                  <a:pt x="2622893" y="37973"/>
                </a:lnTo>
                <a:close/>
              </a:path>
              <a:path w="2660650" h="114300">
                <a:moveTo>
                  <a:pt x="2546265" y="38056"/>
                </a:moveTo>
                <a:lnTo>
                  <a:pt x="18923" y="49149"/>
                </a:lnTo>
                <a:lnTo>
                  <a:pt x="0" y="68326"/>
                </a:lnTo>
                <a:lnTo>
                  <a:pt x="1514" y="75729"/>
                </a:lnTo>
                <a:lnTo>
                  <a:pt x="5635" y="81740"/>
                </a:lnTo>
                <a:lnTo>
                  <a:pt x="11733" y="85774"/>
                </a:lnTo>
                <a:lnTo>
                  <a:pt x="19176" y="87249"/>
                </a:lnTo>
                <a:lnTo>
                  <a:pt x="2546434" y="76156"/>
                </a:lnTo>
                <a:lnTo>
                  <a:pt x="2546265" y="38056"/>
                </a:lnTo>
                <a:close/>
              </a:path>
              <a:path w="2660650" h="114300">
                <a:moveTo>
                  <a:pt x="2565273" y="37973"/>
                </a:moveTo>
                <a:lnTo>
                  <a:pt x="2546265" y="38056"/>
                </a:lnTo>
                <a:lnTo>
                  <a:pt x="2546434" y="76156"/>
                </a:lnTo>
                <a:lnTo>
                  <a:pt x="2565527" y="76073"/>
                </a:lnTo>
                <a:lnTo>
                  <a:pt x="2572930" y="74560"/>
                </a:lnTo>
                <a:lnTo>
                  <a:pt x="2578941" y="70453"/>
                </a:lnTo>
                <a:lnTo>
                  <a:pt x="2582975" y="64392"/>
                </a:lnTo>
                <a:lnTo>
                  <a:pt x="2584450" y="57023"/>
                </a:lnTo>
                <a:lnTo>
                  <a:pt x="2582935" y="49599"/>
                </a:lnTo>
                <a:lnTo>
                  <a:pt x="2578814" y="43545"/>
                </a:lnTo>
                <a:lnTo>
                  <a:pt x="2572716" y="39467"/>
                </a:lnTo>
                <a:lnTo>
                  <a:pt x="2565273" y="37973"/>
                </a:lnTo>
                <a:close/>
              </a:path>
              <a:path w="2660650" h="114300">
                <a:moveTo>
                  <a:pt x="2546096" y="0"/>
                </a:moveTo>
                <a:lnTo>
                  <a:pt x="2546265" y="38056"/>
                </a:lnTo>
                <a:lnTo>
                  <a:pt x="2622893" y="37973"/>
                </a:lnTo>
                <a:lnTo>
                  <a:pt x="254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0123" y="3981523"/>
            <a:ext cx="2206179" cy="381000"/>
          </a:xfrm>
          <a:custGeom>
            <a:avLst/>
            <a:gdLst/>
            <a:ahLst/>
            <a:cxnLst/>
            <a:rect l="l" t="t" r="r" b="b"/>
            <a:pathLst>
              <a:path w="3162300" h="381000">
                <a:moveTo>
                  <a:pt x="3162300" y="0"/>
                </a:moveTo>
                <a:lnTo>
                  <a:pt x="3155714" y="50623"/>
                </a:lnTo>
                <a:lnTo>
                  <a:pt x="3137130" y="96124"/>
                </a:lnTo>
                <a:lnTo>
                  <a:pt x="3108309" y="134683"/>
                </a:lnTo>
                <a:lnTo>
                  <a:pt x="3071010" y="164479"/>
                </a:lnTo>
                <a:lnTo>
                  <a:pt x="3026995" y="183691"/>
                </a:lnTo>
                <a:lnTo>
                  <a:pt x="2978023" y="190500"/>
                </a:lnTo>
                <a:lnTo>
                  <a:pt x="1773681" y="190500"/>
                </a:lnTo>
                <a:lnTo>
                  <a:pt x="1724709" y="197299"/>
                </a:lnTo>
                <a:lnTo>
                  <a:pt x="1680694" y="216492"/>
                </a:lnTo>
                <a:lnTo>
                  <a:pt x="1643395" y="246268"/>
                </a:lnTo>
                <a:lnTo>
                  <a:pt x="1614574" y="284818"/>
                </a:lnTo>
                <a:lnTo>
                  <a:pt x="1595990" y="330332"/>
                </a:lnTo>
                <a:lnTo>
                  <a:pt x="1589404" y="381000"/>
                </a:lnTo>
                <a:lnTo>
                  <a:pt x="1582828" y="330332"/>
                </a:lnTo>
                <a:lnTo>
                  <a:pt x="1564268" y="284818"/>
                </a:lnTo>
                <a:lnTo>
                  <a:pt x="1535477" y="246268"/>
                </a:lnTo>
                <a:lnTo>
                  <a:pt x="1498209" y="216492"/>
                </a:lnTo>
                <a:lnTo>
                  <a:pt x="1454217" y="197299"/>
                </a:lnTo>
                <a:lnTo>
                  <a:pt x="1405254" y="190500"/>
                </a:lnTo>
                <a:lnTo>
                  <a:pt x="184150" y="190500"/>
                </a:lnTo>
                <a:lnTo>
                  <a:pt x="135187" y="183691"/>
                </a:lnTo>
                <a:lnTo>
                  <a:pt x="91195" y="164479"/>
                </a:lnTo>
                <a:lnTo>
                  <a:pt x="53927" y="134683"/>
                </a:lnTo>
                <a:lnTo>
                  <a:pt x="25136" y="96124"/>
                </a:lnTo>
                <a:lnTo>
                  <a:pt x="6576" y="50623"/>
                </a:lnTo>
                <a:lnTo>
                  <a:pt x="0" y="0"/>
                </a:lnTo>
              </a:path>
            </a:pathLst>
          </a:custGeom>
          <a:ln w="6350">
            <a:solidFill>
              <a:srgbClr val="951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22822" y="2929328"/>
            <a:ext cx="11607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951100"/>
                </a:solidFill>
                <a:latin typeface="Arial"/>
                <a:cs typeface="Arial"/>
              </a:rPr>
              <a:t>vector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5305" y="3102691"/>
            <a:ext cx="180086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200" spc="50" dirty="0">
                <a:latin typeface="Cambria Math"/>
                <a:cs typeface="Cambria Math"/>
              </a:rPr>
              <a:t>𝑓:</a:t>
            </a:r>
            <a:r>
              <a:rPr sz="3200" spc="-21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𝑢</a:t>
            </a:r>
            <a:r>
              <a:rPr sz="3200" spc="29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→</a:t>
            </a:r>
            <a:r>
              <a:rPr sz="3200" spc="190" dirty="0">
                <a:latin typeface="Cambria Math"/>
                <a:cs typeface="Cambria Math"/>
              </a:rPr>
              <a:t> </a:t>
            </a:r>
            <a:r>
              <a:rPr sz="3200" spc="35" dirty="0">
                <a:latin typeface="Cambria Math"/>
                <a:cs typeface="Cambria Math"/>
              </a:rPr>
              <a:t>ℝ</a:t>
            </a:r>
            <a:r>
              <a:rPr sz="3450" spc="52" baseline="28985" dirty="0">
                <a:latin typeface="Cambria Math"/>
                <a:cs typeface="Cambria Math"/>
              </a:rPr>
              <a:t>𝑑</a:t>
            </a:r>
            <a:endParaRPr sz="3450" baseline="28985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0154" y="4112201"/>
            <a:ext cx="3211830" cy="1651000"/>
          </a:xfrm>
          <a:prstGeom prst="rect">
            <a:avLst/>
          </a:prstGeom>
        </p:spPr>
        <p:txBody>
          <a:bodyPr vert="horz" wrap="square" lIns="0" tIns="243205" rIns="0" bIns="0" rtlCol="0">
            <a:spAutoFit/>
          </a:bodyPr>
          <a:lstStyle/>
          <a:p>
            <a:pPr marL="368935" algn="ctr">
              <a:lnSpc>
                <a:spcPct val="100000"/>
              </a:lnSpc>
              <a:spcBef>
                <a:spcPts val="1915"/>
              </a:spcBef>
            </a:pPr>
            <a:r>
              <a:rPr sz="4800" spc="67" baseline="-20833" dirty="0">
                <a:latin typeface="Cambria Math"/>
                <a:cs typeface="Cambria Math"/>
              </a:rPr>
              <a:t>ℝ</a:t>
            </a:r>
            <a:r>
              <a:rPr sz="2300" spc="45" dirty="0">
                <a:latin typeface="Cambria Math"/>
                <a:cs typeface="Cambria Math"/>
              </a:rPr>
              <a:t>𝑑</a:t>
            </a:r>
            <a:endParaRPr sz="23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1335"/>
              </a:spcBef>
            </a:pPr>
            <a:r>
              <a:rPr sz="2400" dirty="0">
                <a:latin typeface="Arial"/>
                <a:cs typeface="Arial"/>
              </a:rPr>
              <a:t>Feature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representation,</a:t>
            </a:r>
            <a:endParaRPr sz="2400">
              <a:latin typeface="Arial"/>
              <a:cs typeface="Arial"/>
            </a:endParaRPr>
          </a:p>
          <a:p>
            <a:pPr marL="17145" algn="ctr">
              <a:lnSpc>
                <a:spcPct val="100000"/>
              </a:lnSpc>
              <a:spcBef>
                <a:spcPts val="45"/>
              </a:spcBef>
            </a:pPr>
            <a:r>
              <a:rPr sz="2400" spc="-10" dirty="0">
                <a:latin typeface="Arial"/>
                <a:cs typeface="Arial"/>
              </a:rPr>
              <a:t>embedding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3169617"/>
            <a:ext cx="2328724" cy="204340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314982" y="2966544"/>
            <a:ext cx="941069" cy="105219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3200" spc="-20" dirty="0">
                <a:solidFill>
                  <a:srgbClr val="951100"/>
                </a:solidFill>
                <a:latin typeface="Arial"/>
                <a:cs typeface="Arial"/>
              </a:rPr>
              <a:t>node</a:t>
            </a:r>
            <a:endParaRPr sz="3200">
              <a:latin typeface="Arial"/>
              <a:cs typeface="Arial"/>
            </a:endParaRPr>
          </a:p>
          <a:p>
            <a:pPr marL="137795">
              <a:lnSpc>
                <a:spcPct val="100000"/>
              </a:lnSpc>
              <a:spcBef>
                <a:spcPts val="365"/>
              </a:spcBef>
            </a:pPr>
            <a:r>
              <a:rPr sz="2900" spc="-50" dirty="0">
                <a:latin typeface="Cambria Math"/>
                <a:cs typeface="Cambria Math"/>
              </a:rPr>
              <a:t>𝑢</a:t>
            </a:r>
            <a:endParaRPr sz="2900">
              <a:latin typeface="Cambria Math"/>
              <a:cs typeface="Cambria Math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55094-9EBB-851A-AE60-3646CC402EBD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Graph Representation Learning</a:t>
            </a:r>
            <a:endParaRPr lang="en-HK" sz="4000"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C522332B-8258-1572-8D46-757C9A9EFDDC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4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4362" y="1347469"/>
            <a:ext cx="7947025" cy="56566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6550" indent="-324485">
              <a:lnSpc>
                <a:spcPts val="3835"/>
              </a:lnSpc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>
                <a:latin typeface="Calibri"/>
                <a:cs typeface="Calibri"/>
              </a:rPr>
              <a:t>No</a:t>
            </a:r>
            <a:r>
              <a:rPr sz="3200" spc="-3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one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method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wins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cases….</a:t>
            </a:r>
            <a:endParaRPr sz="3200">
              <a:latin typeface="Calibri"/>
              <a:cs typeface="Calibri"/>
            </a:endParaRPr>
          </a:p>
          <a:p>
            <a:pPr marL="632460" marR="5080" lvl="1" indent="-276860">
              <a:lnSpc>
                <a:spcPts val="3229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400" dirty="0">
                <a:latin typeface="Calibri"/>
                <a:cs typeface="Calibri"/>
              </a:rPr>
              <a:t>E.g.,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node2vec</a:t>
            </a:r>
            <a:r>
              <a:rPr sz="2400" spc="-1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performs</a:t>
            </a:r>
            <a:r>
              <a:rPr sz="2400" spc="-2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better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classification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alternative</a:t>
            </a:r>
            <a:r>
              <a:rPr sz="2400" spc="-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methods</a:t>
            </a:r>
            <a:r>
              <a:rPr sz="2400" spc="-1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</a:t>
            </a:r>
            <a:r>
              <a:rPr sz="2400" spc="-2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better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link </a:t>
            </a:r>
            <a:r>
              <a:rPr sz="2400" spc="-10" dirty="0">
                <a:latin typeface="Calibri"/>
                <a:cs typeface="Calibri"/>
              </a:rPr>
              <a:t>prediction</a:t>
            </a:r>
            <a:r>
              <a:rPr sz="2400" spc="-1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u="sng" spc="-10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Calibri"/>
                <a:cs typeface="Calibri"/>
                <a:hlinkClick r:id="rId3"/>
              </a:rPr>
              <a:t>Goyal</a:t>
            </a:r>
            <a:r>
              <a:rPr sz="2400" u="sng" spc="-10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400" u="sng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Calibri"/>
                <a:cs typeface="Calibri"/>
                <a:hlinkClick r:id="rId3"/>
              </a:rPr>
              <a:t>and</a:t>
            </a:r>
            <a:r>
              <a:rPr sz="2400" u="sng" spc="-10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400" u="sng" spc="-2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Calibri"/>
                <a:cs typeface="Calibri"/>
                <a:hlinkClick r:id="rId3"/>
              </a:rPr>
              <a:t>Ferrara,</a:t>
            </a:r>
            <a:r>
              <a:rPr sz="2400" u="sng" spc="-229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400" u="sng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Calibri"/>
                <a:cs typeface="Calibri"/>
                <a:hlinkClick r:id="rId3"/>
              </a:rPr>
              <a:t>2017</a:t>
            </a:r>
            <a:r>
              <a:rPr sz="2400" u="sng" spc="-2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400" u="sng" spc="-1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Calibri"/>
                <a:cs typeface="Calibri"/>
                <a:hlinkClick r:id="rId3"/>
              </a:rPr>
              <a:t>survey</a:t>
            </a:r>
            <a:r>
              <a:rPr sz="2400" spc="-10">
                <a:latin typeface="Calibri"/>
                <a:cs typeface="Calibri"/>
              </a:rPr>
              <a:t>).</a:t>
            </a:r>
            <a:br>
              <a:rPr lang="en-US" sz="2400" spc="-10">
                <a:latin typeface="Calibri"/>
                <a:cs typeface="Calibri"/>
              </a:rPr>
            </a:br>
            <a:endParaRPr sz="2400">
              <a:latin typeface="Calibri"/>
              <a:cs typeface="Calibri"/>
            </a:endParaRPr>
          </a:p>
          <a:p>
            <a:pPr marL="336550" indent="-324485">
              <a:lnSpc>
                <a:spcPts val="3670"/>
              </a:lnSpc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dirty="0">
                <a:latin typeface="Calibri"/>
                <a:cs typeface="Calibri"/>
              </a:rPr>
              <a:t>Random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walk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approaches</a:t>
            </a:r>
            <a:r>
              <a:rPr sz="3200" spc="-1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 </a:t>
            </a:r>
            <a:r>
              <a:rPr sz="3200" spc="-10" dirty="0">
                <a:latin typeface="Calibri"/>
                <a:cs typeface="Calibri"/>
              </a:rPr>
              <a:t>generally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more</a:t>
            </a:r>
            <a:endParaRPr sz="3200">
              <a:latin typeface="Calibri"/>
              <a:cs typeface="Calibri"/>
            </a:endParaRPr>
          </a:p>
          <a:p>
            <a:pPr marL="336550">
              <a:lnSpc>
                <a:spcPts val="3829"/>
              </a:lnSpc>
            </a:pPr>
            <a:r>
              <a:rPr sz="3200" spc="-10">
                <a:latin typeface="Calibri"/>
                <a:cs typeface="Calibri"/>
              </a:rPr>
              <a:t>efficient.</a:t>
            </a:r>
            <a:endParaRPr lang="en-US" sz="3200" spc="-10">
              <a:latin typeface="Calibri"/>
              <a:cs typeface="Calibri"/>
            </a:endParaRPr>
          </a:p>
          <a:p>
            <a:pPr marL="336550">
              <a:lnSpc>
                <a:spcPts val="3829"/>
              </a:lnSpc>
            </a:pPr>
            <a:endParaRPr lang="en-US" sz="3200" spc="-10">
              <a:latin typeface="Calibri"/>
              <a:cs typeface="Calibri"/>
            </a:endParaRPr>
          </a:p>
          <a:p>
            <a:pPr marL="336550">
              <a:lnSpc>
                <a:spcPts val="3829"/>
              </a:lnSpc>
            </a:pPr>
            <a:r>
              <a:rPr lang="en-US" sz="3200" b="1">
                <a:solidFill>
                  <a:srgbClr val="C00000"/>
                </a:solidFill>
                <a:latin typeface="Calibri"/>
                <a:cs typeface="Calibri"/>
              </a:rPr>
              <a:t>So</a:t>
            </a:r>
            <a:r>
              <a:rPr lang="en-US" sz="3200" b="1" spc="-2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3200" b="1">
                <a:solidFill>
                  <a:srgbClr val="C00000"/>
                </a:solidFill>
                <a:latin typeface="Calibri"/>
                <a:cs typeface="Calibri"/>
              </a:rPr>
              <a:t>what</a:t>
            </a:r>
            <a:r>
              <a:rPr lang="en-US" sz="3200" b="1" spc="-5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3200" b="1">
                <a:solidFill>
                  <a:srgbClr val="C00000"/>
                </a:solidFill>
                <a:latin typeface="Calibri"/>
                <a:cs typeface="Calibri"/>
              </a:rPr>
              <a:t>method</a:t>
            </a:r>
            <a:r>
              <a:rPr lang="en-US" sz="3200" b="1" spc="-14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3200" b="1">
                <a:solidFill>
                  <a:srgbClr val="C00000"/>
                </a:solidFill>
                <a:latin typeface="Calibri"/>
                <a:cs typeface="Calibri"/>
              </a:rPr>
              <a:t>should</a:t>
            </a:r>
            <a:r>
              <a:rPr lang="en-US" sz="3200" b="1" spc="-14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3200" b="1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lang="en-US" sz="3200" b="1" spc="-3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3200" b="1" spc="-10">
                <a:solidFill>
                  <a:srgbClr val="C00000"/>
                </a:solidFill>
                <a:latin typeface="Calibri"/>
                <a:cs typeface="Calibri"/>
              </a:rPr>
              <a:t>use..?</a:t>
            </a:r>
            <a:endParaRPr lang="en-US" sz="3200">
              <a:latin typeface="Calibri"/>
              <a:cs typeface="Calibri"/>
            </a:endParaRPr>
          </a:p>
          <a:p>
            <a:pPr marL="336550">
              <a:lnSpc>
                <a:spcPts val="3829"/>
              </a:lnSpc>
            </a:pPr>
            <a:r>
              <a:rPr lang="en-US" sz="3200">
                <a:latin typeface="Calibri"/>
                <a:cs typeface="Calibri"/>
              </a:rPr>
              <a:t>Choose</a:t>
            </a:r>
            <a:r>
              <a:rPr lang="en-US" sz="3200" spc="-145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definition</a:t>
            </a:r>
            <a:r>
              <a:rPr lang="en-US" sz="3200" spc="-160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of</a:t>
            </a:r>
            <a:r>
              <a:rPr lang="en-US" sz="3200" spc="-45">
                <a:latin typeface="Calibri"/>
                <a:cs typeface="Calibri"/>
              </a:rPr>
              <a:t> </a:t>
            </a:r>
            <a:r>
              <a:rPr lang="en-US" sz="3200" spc="-20">
                <a:latin typeface="Calibri"/>
                <a:cs typeface="Calibri"/>
              </a:rPr>
              <a:t>node </a:t>
            </a:r>
            <a:r>
              <a:rPr lang="en-US" sz="3200">
                <a:latin typeface="Calibri"/>
                <a:cs typeface="Calibri"/>
              </a:rPr>
              <a:t>similarity</a:t>
            </a:r>
            <a:r>
              <a:rPr lang="en-US" sz="3200" spc="-120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that</a:t>
            </a:r>
            <a:r>
              <a:rPr lang="en-US" sz="3200" spc="-100">
                <a:latin typeface="Calibri"/>
                <a:cs typeface="Calibri"/>
              </a:rPr>
              <a:t> </a:t>
            </a:r>
            <a:r>
              <a:rPr lang="en-US" sz="3200" spc="-10">
                <a:latin typeface="Calibri"/>
                <a:cs typeface="Calibri"/>
              </a:rPr>
              <a:t>matches</a:t>
            </a:r>
            <a:r>
              <a:rPr lang="en-US" sz="3200" spc="-60">
                <a:latin typeface="Calibri"/>
                <a:cs typeface="Calibri"/>
              </a:rPr>
              <a:t> </a:t>
            </a:r>
            <a:r>
              <a:rPr lang="en-US" sz="3200">
                <a:latin typeface="Calibri"/>
                <a:cs typeface="Calibri"/>
              </a:rPr>
              <a:t>your</a:t>
            </a:r>
            <a:r>
              <a:rPr lang="en-US" sz="3200" spc="-140">
                <a:latin typeface="Calibri"/>
                <a:cs typeface="Calibri"/>
              </a:rPr>
              <a:t> </a:t>
            </a:r>
            <a:r>
              <a:rPr lang="en-US" sz="3200" spc="-10">
                <a:latin typeface="Calibri"/>
                <a:cs typeface="Calibri"/>
              </a:rPr>
              <a:t>application.</a:t>
            </a:r>
            <a:endParaRPr lang="en-US" sz="3200">
              <a:latin typeface="Calibri"/>
              <a:cs typeface="Calibri"/>
            </a:endParaRPr>
          </a:p>
          <a:p>
            <a:pPr marL="336550">
              <a:lnSpc>
                <a:spcPts val="3829"/>
              </a:lnSpc>
            </a:pPr>
            <a:endParaRPr sz="320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22498-73E6-190C-F693-23B16E4EE3BB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Summary so far</a:t>
            </a:r>
            <a:endParaRPr lang="en-HK" sz="400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3EA42150-644B-88F9-F8E5-7CD92938A168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40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0" y="1181264"/>
            <a:ext cx="7715250" cy="1397177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815"/>
              </a:spcBef>
            </a:pPr>
            <a:r>
              <a:rPr sz="2800" dirty="0">
                <a:solidFill>
                  <a:srgbClr val="006FC0"/>
                </a:solidFill>
                <a:latin typeface="+mn-lt"/>
              </a:rPr>
              <a:t>We</a:t>
            </a:r>
            <a:r>
              <a:rPr sz="2800" spc="-114" dirty="0">
                <a:solidFill>
                  <a:srgbClr val="006FC0"/>
                </a:solidFill>
                <a:latin typeface="+mn-lt"/>
              </a:rPr>
              <a:t> </a:t>
            </a:r>
            <a:r>
              <a:rPr sz="2800" dirty="0">
                <a:solidFill>
                  <a:srgbClr val="006FC0"/>
                </a:solidFill>
                <a:latin typeface="+mn-lt"/>
              </a:rPr>
              <a:t>discussed</a:t>
            </a:r>
            <a:r>
              <a:rPr sz="2800" spc="-85" dirty="0">
                <a:solidFill>
                  <a:srgbClr val="006FC0"/>
                </a:solidFill>
                <a:latin typeface="+mn-lt"/>
              </a:rPr>
              <a:t> </a:t>
            </a:r>
            <a:r>
              <a:rPr sz="2800" b="1" dirty="0">
                <a:solidFill>
                  <a:srgbClr val="006FC0"/>
                </a:solidFill>
                <a:latin typeface="+mn-lt"/>
                <a:cs typeface="Calibri"/>
              </a:rPr>
              <a:t>graph</a:t>
            </a:r>
            <a:r>
              <a:rPr sz="2800" b="1" spc="5" dirty="0">
                <a:solidFill>
                  <a:srgbClr val="006FC0"/>
                </a:solidFill>
                <a:latin typeface="+mn-lt"/>
                <a:cs typeface="Calibri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+mn-lt"/>
                <a:cs typeface="Calibri"/>
              </a:rPr>
              <a:t>representation</a:t>
            </a:r>
            <a:r>
              <a:rPr sz="2800" b="1" spc="-140" dirty="0">
                <a:solidFill>
                  <a:srgbClr val="006FC0"/>
                </a:solidFill>
                <a:latin typeface="+mn-lt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+mn-lt"/>
                <a:cs typeface="Calibri"/>
              </a:rPr>
              <a:t>learning</a:t>
            </a:r>
            <a:r>
              <a:rPr sz="2800" dirty="0">
                <a:solidFill>
                  <a:srgbClr val="006FC0"/>
                </a:solidFill>
                <a:latin typeface="+mn-lt"/>
              </a:rPr>
              <a:t>,</a:t>
            </a:r>
            <a:r>
              <a:rPr sz="2800" spc="-30" dirty="0">
                <a:solidFill>
                  <a:srgbClr val="006FC0"/>
                </a:solidFill>
                <a:latin typeface="+mn-lt"/>
              </a:rPr>
              <a:t> </a:t>
            </a:r>
            <a:r>
              <a:rPr sz="2800" dirty="0">
                <a:solidFill>
                  <a:srgbClr val="006FC0"/>
                </a:solidFill>
                <a:latin typeface="+mn-lt"/>
              </a:rPr>
              <a:t>a</a:t>
            </a:r>
            <a:r>
              <a:rPr sz="2800" spc="20" dirty="0">
                <a:solidFill>
                  <a:srgbClr val="006FC0"/>
                </a:solidFill>
                <a:latin typeface="+mn-lt"/>
              </a:rPr>
              <a:t> </a:t>
            </a:r>
            <a:r>
              <a:rPr sz="2800" dirty="0">
                <a:solidFill>
                  <a:srgbClr val="006FC0"/>
                </a:solidFill>
                <a:latin typeface="+mn-lt"/>
              </a:rPr>
              <a:t>way</a:t>
            </a:r>
            <a:r>
              <a:rPr sz="2800" spc="-110" dirty="0">
                <a:solidFill>
                  <a:srgbClr val="006FC0"/>
                </a:solidFill>
                <a:latin typeface="+mn-lt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+mn-lt"/>
              </a:rPr>
              <a:t>to </a:t>
            </a:r>
            <a:r>
              <a:rPr sz="2800" dirty="0">
                <a:solidFill>
                  <a:srgbClr val="006FC0"/>
                </a:solidFill>
                <a:latin typeface="+mn-lt"/>
              </a:rPr>
              <a:t>learn</a:t>
            </a:r>
            <a:r>
              <a:rPr sz="2800" spc="-90" dirty="0">
                <a:solidFill>
                  <a:srgbClr val="006FC0"/>
                </a:solidFill>
                <a:latin typeface="+mn-lt"/>
              </a:rPr>
              <a:t> </a:t>
            </a:r>
            <a:r>
              <a:rPr sz="2800" b="1" dirty="0">
                <a:solidFill>
                  <a:srgbClr val="006FC0"/>
                </a:solidFill>
                <a:latin typeface="+mn-lt"/>
                <a:cs typeface="Calibri"/>
              </a:rPr>
              <a:t>node</a:t>
            </a:r>
            <a:r>
              <a:rPr sz="2800" b="1" spc="-30" dirty="0">
                <a:solidFill>
                  <a:srgbClr val="006FC0"/>
                </a:solidFill>
                <a:latin typeface="+mn-lt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+mn-lt"/>
                <a:cs typeface="Calibri"/>
              </a:rPr>
              <a:t>and</a:t>
            </a:r>
            <a:r>
              <a:rPr sz="2800" b="1" spc="-114" dirty="0">
                <a:solidFill>
                  <a:srgbClr val="006FC0"/>
                </a:solidFill>
                <a:latin typeface="+mn-lt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+mn-lt"/>
                <a:cs typeface="Calibri"/>
              </a:rPr>
              <a:t>graph</a:t>
            </a:r>
            <a:r>
              <a:rPr sz="2800" b="1" spc="-50" dirty="0">
                <a:solidFill>
                  <a:srgbClr val="006FC0"/>
                </a:solidFill>
                <a:latin typeface="+mn-lt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+mn-lt"/>
                <a:cs typeface="Calibri"/>
              </a:rPr>
              <a:t>embeddings</a:t>
            </a:r>
            <a:r>
              <a:rPr sz="2800" b="1" spc="110" dirty="0">
                <a:solidFill>
                  <a:srgbClr val="006FC0"/>
                </a:solidFill>
                <a:latin typeface="+mn-lt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+mn-lt"/>
              </a:rPr>
              <a:t>for</a:t>
            </a:r>
            <a:r>
              <a:rPr sz="2800" spc="-25" dirty="0">
                <a:solidFill>
                  <a:srgbClr val="006FC0"/>
                </a:solidFill>
                <a:latin typeface="+mn-lt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+mn-lt"/>
              </a:rPr>
              <a:t>downstream </a:t>
            </a:r>
            <a:r>
              <a:rPr sz="2800" dirty="0">
                <a:solidFill>
                  <a:srgbClr val="006FC0"/>
                </a:solidFill>
                <a:latin typeface="+mn-lt"/>
              </a:rPr>
              <a:t>tasks,</a:t>
            </a:r>
            <a:r>
              <a:rPr sz="2800" spc="-120" dirty="0">
                <a:solidFill>
                  <a:srgbClr val="006FC0"/>
                </a:solidFill>
                <a:latin typeface="+mn-lt"/>
              </a:rPr>
              <a:t> </a:t>
            </a:r>
            <a:r>
              <a:rPr sz="2800" b="1" dirty="0">
                <a:solidFill>
                  <a:srgbClr val="006FC0"/>
                </a:solidFill>
                <a:latin typeface="+mn-lt"/>
                <a:cs typeface="Calibri"/>
              </a:rPr>
              <a:t>without</a:t>
            </a:r>
            <a:r>
              <a:rPr sz="2800" b="1" spc="-50" dirty="0">
                <a:solidFill>
                  <a:srgbClr val="006FC0"/>
                </a:solidFill>
                <a:latin typeface="+mn-lt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+mn-lt"/>
                <a:cs typeface="Calibri"/>
              </a:rPr>
              <a:t>feature</a:t>
            </a:r>
            <a:r>
              <a:rPr sz="2800" b="1" spc="-55" dirty="0">
                <a:solidFill>
                  <a:srgbClr val="006FC0"/>
                </a:solidFill>
                <a:latin typeface="+mn-lt"/>
                <a:cs typeface="Calibri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+mn-lt"/>
                <a:cs typeface="Calibri"/>
              </a:rPr>
              <a:t>engineering</a:t>
            </a:r>
            <a:r>
              <a:rPr sz="2800" spc="-10" dirty="0">
                <a:solidFill>
                  <a:srgbClr val="006FC0"/>
                </a:solidFill>
                <a:latin typeface="+mn-lt"/>
              </a:rPr>
              <a:t>.</a:t>
            </a:r>
            <a:endParaRPr sz="2800">
              <a:latin typeface="+mn-lt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28650" y="2791216"/>
            <a:ext cx="7886700" cy="27321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80000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pc="-10" dirty="0"/>
              <a:t>Encoder-</a:t>
            </a:r>
            <a:r>
              <a:rPr dirty="0"/>
              <a:t>decoder</a:t>
            </a:r>
            <a:r>
              <a:rPr spc="-55" dirty="0"/>
              <a:t> </a:t>
            </a:r>
            <a:r>
              <a:rPr spc="-10" dirty="0"/>
              <a:t>framework:</a:t>
            </a:r>
          </a:p>
          <a:p>
            <a:pPr marL="632460" lvl="1" indent="-276860">
              <a:lnSpc>
                <a:spcPct val="100000"/>
              </a:lnSpc>
              <a:spcBef>
                <a:spcPts val="30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600" b="1" dirty="0">
                <a:latin typeface="Calibri"/>
                <a:cs typeface="Calibri"/>
              </a:rPr>
              <a:t>Encoder: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embedding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lookup</a:t>
            </a:r>
            <a:endParaRPr sz="2600">
              <a:latin typeface="Calibri"/>
              <a:cs typeface="Calibri"/>
            </a:endParaRPr>
          </a:p>
          <a:p>
            <a:pPr marL="632460" marR="165735" lvl="1" indent="-276860">
              <a:lnSpc>
                <a:spcPct val="100000"/>
              </a:lnSpc>
              <a:spcBef>
                <a:spcPts val="675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600" b="1" dirty="0">
                <a:latin typeface="Calibri"/>
                <a:cs typeface="Calibri"/>
              </a:rPr>
              <a:t>Decoder:</a:t>
            </a:r>
            <a:r>
              <a:rPr sz="2600" b="1" spc="-12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predict</a:t>
            </a:r>
            <a:r>
              <a:rPr sz="2600" b="1" spc="-6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score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based</a:t>
            </a:r>
            <a:r>
              <a:rPr sz="2600" b="1" spc="5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on</a:t>
            </a:r>
            <a:r>
              <a:rPr sz="2600" b="1" spc="4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embedding</a:t>
            </a:r>
            <a:r>
              <a:rPr sz="2600" b="1" spc="-1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to</a:t>
            </a:r>
            <a:r>
              <a:rPr sz="2600" b="1" spc="4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match </a:t>
            </a:r>
            <a:r>
              <a:rPr sz="2600" b="1" dirty="0">
                <a:latin typeface="Calibri"/>
                <a:cs typeface="Calibri"/>
              </a:rPr>
              <a:t>node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similarity</a:t>
            </a:r>
            <a:endParaRPr sz="2600">
              <a:latin typeface="Calibri"/>
              <a:cs typeface="Calibri"/>
            </a:endParaRPr>
          </a:p>
          <a:p>
            <a:pPr marL="336550" indent="-324485">
              <a:lnSpc>
                <a:spcPct val="100000"/>
              </a:lnSpc>
              <a:spcBef>
                <a:spcPts val="1290"/>
              </a:spcBef>
              <a:buClr>
                <a:srgbClr val="EFAC00"/>
              </a:buClr>
              <a:buSzPct val="80000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dirty="0"/>
              <a:t>Node</a:t>
            </a:r>
            <a:r>
              <a:rPr spc="-65" dirty="0"/>
              <a:t> </a:t>
            </a:r>
            <a:r>
              <a:rPr dirty="0"/>
              <a:t>similarity</a:t>
            </a:r>
            <a:r>
              <a:rPr spc="-110" dirty="0"/>
              <a:t> </a:t>
            </a:r>
            <a:r>
              <a:rPr dirty="0"/>
              <a:t>measure:</a:t>
            </a:r>
            <a:r>
              <a:rPr spc="-25" dirty="0"/>
              <a:t> </a:t>
            </a:r>
            <a:r>
              <a:rPr dirty="0">
                <a:solidFill>
                  <a:srgbClr val="000000"/>
                </a:solidFill>
              </a:rPr>
              <a:t>(biased)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random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walk</a:t>
            </a:r>
          </a:p>
          <a:p>
            <a:pPr marL="632460" lvl="1" indent="-276860">
              <a:lnSpc>
                <a:spcPct val="100000"/>
              </a:lnSpc>
              <a:spcBef>
                <a:spcPts val="25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600" b="1">
                <a:latin typeface="Calibri"/>
                <a:cs typeface="Calibri"/>
              </a:rPr>
              <a:t>Examples:</a:t>
            </a:r>
            <a:r>
              <a:rPr sz="2600" b="1" spc="-160">
                <a:latin typeface="Calibri"/>
                <a:cs typeface="Calibri"/>
              </a:rPr>
              <a:t> </a:t>
            </a:r>
            <a:r>
              <a:rPr sz="2600" b="1" spc="-10">
                <a:latin typeface="Calibri"/>
                <a:cs typeface="Calibri"/>
              </a:rPr>
              <a:t>Node2Vec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51797-E1D1-A864-7CD4-28341B7E4FA1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Learning Outcomes</a:t>
            </a:r>
            <a:endParaRPr lang="en-HK" sz="400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CF37C39-1643-0CA9-4E9B-81966A804C4E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41</a:t>
            </a:fld>
            <a:endParaRPr lang="en-HK" sz="1800" spc="-25" dirty="0"/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15E28AAE-1756-0289-CCB2-324CEE0066E4}"/>
              </a:ext>
            </a:extLst>
          </p:cNvPr>
          <p:cNvSpPr txBox="1"/>
          <p:nvPr/>
        </p:nvSpPr>
        <p:spPr>
          <a:xfrm>
            <a:off x="4524263" y="6386525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AU" altLang="zh-CN" sz="14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Acknowledgement: Jure </a:t>
            </a:r>
            <a:r>
              <a:rPr lang="en-AU" altLang="zh-CN" sz="1400" i="1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Leskovec</a:t>
            </a:r>
            <a:r>
              <a:rPr lang="en-AU" altLang="zh-CN" sz="14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 Stanford University  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77257" y="1258501"/>
            <a:ext cx="8180070" cy="3119507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944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2800" b="1" spc="-40" dirty="0">
                <a:solidFill>
                  <a:srgbClr val="5FB5CC"/>
                </a:solidFill>
                <a:latin typeface="Calibri"/>
                <a:cs typeface="Calibri"/>
              </a:rPr>
              <a:t>Task:</a:t>
            </a:r>
            <a:r>
              <a:rPr sz="2800" b="1" spc="-60" dirty="0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5FB5CC"/>
                </a:solidFill>
                <a:latin typeface="Calibri"/>
                <a:cs typeface="Calibri"/>
              </a:rPr>
              <a:t>Map</a:t>
            </a:r>
            <a:r>
              <a:rPr sz="2800" b="1" spc="-55" dirty="0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5FB5CC"/>
                </a:solidFill>
                <a:latin typeface="Calibri"/>
                <a:cs typeface="Calibri"/>
              </a:rPr>
              <a:t>nodes</a:t>
            </a:r>
            <a:r>
              <a:rPr sz="2800" b="1" spc="-70" dirty="0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5FB5CC"/>
                </a:solidFill>
                <a:latin typeface="Calibri"/>
                <a:cs typeface="Calibri"/>
              </a:rPr>
              <a:t>into</a:t>
            </a:r>
            <a:r>
              <a:rPr sz="2800" b="1" spc="-140" dirty="0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5FB5CC"/>
                </a:solidFill>
                <a:latin typeface="Calibri"/>
                <a:cs typeface="Calibri"/>
              </a:rPr>
              <a:t>an</a:t>
            </a:r>
            <a:r>
              <a:rPr sz="2800" b="1" spc="-55" dirty="0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5FB5CC"/>
                </a:solidFill>
                <a:latin typeface="Calibri"/>
                <a:cs typeface="Calibri"/>
              </a:rPr>
              <a:t>embedding</a:t>
            </a:r>
            <a:r>
              <a:rPr sz="2800" b="1" spc="-235" dirty="0">
                <a:solidFill>
                  <a:srgbClr val="5FB5CC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5FB5CC"/>
                </a:solidFill>
                <a:latin typeface="Calibri"/>
                <a:cs typeface="Calibri"/>
              </a:rPr>
              <a:t>space</a:t>
            </a:r>
            <a:endParaRPr sz="2800">
              <a:latin typeface="Calibri"/>
              <a:cs typeface="Calibri"/>
            </a:endParaRPr>
          </a:p>
          <a:p>
            <a:pPr marL="632460" marR="313055" lvl="1" indent="-276860">
              <a:lnSpc>
                <a:spcPct val="102400"/>
              </a:lnSpc>
              <a:spcBef>
                <a:spcPts val="660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  <a:tab pos="4290060" algn="l"/>
              </a:tabLst>
            </a:pPr>
            <a:r>
              <a:rPr sz="2400" dirty="0">
                <a:latin typeface="Calibri"/>
                <a:cs typeface="Calibri"/>
              </a:rPr>
              <a:t>Similarity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of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embeddings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between</a:t>
            </a:r>
            <a:r>
              <a:rPr sz="2400" spc="17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indicates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similarity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>
                <a:latin typeface="Calibri"/>
                <a:cs typeface="Calibri"/>
              </a:rPr>
              <a:t>.</a:t>
            </a:r>
            <a:r>
              <a:rPr sz="2400" spc="60">
                <a:latin typeface="Calibri"/>
                <a:cs typeface="Calibri"/>
              </a:rPr>
              <a:t> </a:t>
            </a:r>
            <a:endParaRPr lang="en-US" sz="2400" spc="60">
              <a:latin typeface="Calibri"/>
              <a:cs typeface="Calibri"/>
            </a:endParaRPr>
          </a:p>
          <a:p>
            <a:pPr marL="1089660" marR="313055" lvl="2" indent="-276860">
              <a:lnSpc>
                <a:spcPct val="102400"/>
              </a:lnSpc>
              <a:spcBef>
                <a:spcPts val="660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  <a:tab pos="4290060" algn="l"/>
              </a:tabLst>
            </a:pPr>
            <a:r>
              <a:rPr sz="2400">
                <a:latin typeface="Calibri"/>
                <a:cs typeface="Calibri"/>
              </a:rPr>
              <a:t>For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-10">
                <a:latin typeface="Calibri"/>
                <a:cs typeface="Calibri"/>
              </a:rPr>
              <a:t>example:</a:t>
            </a:r>
            <a:r>
              <a:rPr lang="en-US" sz="2400" spc="-1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Both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 close 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(connected</a:t>
            </a:r>
            <a:r>
              <a:rPr sz="2000" spc="-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edge)</a:t>
            </a:r>
            <a:endParaRPr sz="2400">
              <a:latin typeface="Calibri"/>
              <a:cs typeface="Calibri"/>
            </a:endParaRPr>
          </a:p>
          <a:p>
            <a:pPr marL="632460" lvl="1" indent="-276860">
              <a:lnSpc>
                <a:spcPct val="100000"/>
              </a:lnSpc>
              <a:spcBef>
                <a:spcPts val="750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400" dirty="0">
                <a:latin typeface="Calibri"/>
                <a:cs typeface="Calibri"/>
              </a:rPr>
              <a:t>Encode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endParaRPr sz="2400">
              <a:latin typeface="Calibri"/>
              <a:cs typeface="Calibri"/>
            </a:endParaRPr>
          </a:p>
          <a:p>
            <a:pPr marL="632460" lvl="1" indent="-276860">
              <a:lnSpc>
                <a:spcPct val="100000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400" dirty="0">
                <a:latin typeface="Calibri"/>
                <a:cs typeface="Calibri"/>
              </a:rPr>
              <a:t>Potentially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downstream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predictions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27238"/>
              </p:ext>
            </p:extLst>
          </p:nvPr>
        </p:nvGraphicFramePr>
        <p:xfrm>
          <a:off x="628095" y="4793784"/>
          <a:ext cx="3158488" cy="422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A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42967" y="5261143"/>
            <a:ext cx="3153410" cy="381635"/>
          </a:xfrm>
          <a:custGeom>
            <a:avLst/>
            <a:gdLst/>
            <a:ahLst/>
            <a:cxnLst/>
            <a:rect l="l" t="t" r="r" b="b"/>
            <a:pathLst>
              <a:path w="3153410" h="381635">
                <a:moveTo>
                  <a:pt x="3152838" y="126"/>
                </a:moveTo>
                <a:lnTo>
                  <a:pt x="3146252" y="50741"/>
                </a:lnTo>
                <a:lnTo>
                  <a:pt x="3127668" y="96229"/>
                </a:lnTo>
                <a:lnTo>
                  <a:pt x="3098847" y="134773"/>
                </a:lnTo>
                <a:lnTo>
                  <a:pt x="3061549" y="164556"/>
                </a:lnTo>
                <a:lnTo>
                  <a:pt x="3017533" y="183758"/>
                </a:lnTo>
                <a:lnTo>
                  <a:pt x="2968561" y="190563"/>
                </a:lnTo>
                <a:lnTo>
                  <a:pt x="1768919" y="190563"/>
                </a:lnTo>
                <a:lnTo>
                  <a:pt x="1719956" y="197368"/>
                </a:lnTo>
                <a:lnTo>
                  <a:pt x="1675964" y="216573"/>
                </a:lnTo>
                <a:lnTo>
                  <a:pt x="1638696" y="246360"/>
                </a:lnTo>
                <a:lnTo>
                  <a:pt x="1609906" y="284916"/>
                </a:lnTo>
                <a:lnTo>
                  <a:pt x="1591345" y="330422"/>
                </a:lnTo>
                <a:lnTo>
                  <a:pt x="1584769" y="381063"/>
                </a:lnTo>
                <a:lnTo>
                  <a:pt x="1578183" y="330422"/>
                </a:lnTo>
                <a:lnTo>
                  <a:pt x="1559599" y="284916"/>
                </a:lnTo>
                <a:lnTo>
                  <a:pt x="1530778" y="246360"/>
                </a:lnTo>
                <a:lnTo>
                  <a:pt x="1493480" y="216573"/>
                </a:lnTo>
                <a:lnTo>
                  <a:pt x="1449464" y="197368"/>
                </a:lnTo>
                <a:lnTo>
                  <a:pt x="1400492" y="190563"/>
                </a:lnTo>
                <a:lnTo>
                  <a:pt x="184200" y="190563"/>
                </a:lnTo>
                <a:lnTo>
                  <a:pt x="135234" y="183758"/>
                </a:lnTo>
                <a:lnTo>
                  <a:pt x="91233" y="164551"/>
                </a:lnTo>
                <a:lnTo>
                  <a:pt x="53952" y="134758"/>
                </a:lnTo>
                <a:lnTo>
                  <a:pt x="25149" y="96192"/>
                </a:lnTo>
                <a:lnTo>
                  <a:pt x="6580" y="50668"/>
                </a:lnTo>
                <a:lnTo>
                  <a:pt x="0" y="0"/>
                </a:lnTo>
              </a:path>
            </a:pathLst>
          </a:custGeom>
          <a:ln w="6350">
            <a:solidFill>
              <a:srgbClr val="951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50115" y="4337917"/>
            <a:ext cx="5480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951100"/>
                </a:solidFill>
                <a:latin typeface="Arial"/>
                <a:cs typeface="Arial"/>
              </a:rPr>
              <a:t>Vec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4315" y="5652685"/>
            <a:ext cx="3314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latin typeface="Cambria Math"/>
                <a:cs typeface="Cambria Math"/>
              </a:rPr>
              <a:t>ℝ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9369" y="5614267"/>
            <a:ext cx="214629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95" dirty="0">
                <a:latin typeface="Cambria Math"/>
                <a:cs typeface="Cambria Math"/>
              </a:rPr>
              <a:t>𝑑</a:t>
            </a:r>
            <a:endParaRPr sz="23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3769" y="5743114"/>
            <a:ext cx="164528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10" dirty="0">
                <a:latin typeface="Tahoma"/>
                <a:cs typeface="Tahoma"/>
              </a:rPr>
              <a:t>embeddings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76755" y="4770670"/>
            <a:ext cx="981075" cy="485775"/>
          </a:xfrm>
          <a:custGeom>
            <a:avLst/>
            <a:gdLst/>
            <a:ahLst/>
            <a:cxnLst/>
            <a:rect l="l" t="t" r="r" b="b"/>
            <a:pathLst>
              <a:path w="981075" h="485775">
                <a:moveTo>
                  <a:pt x="0" y="121412"/>
                </a:moveTo>
                <a:lnTo>
                  <a:pt x="738251" y="121412"/>
                </a:lnTo>
                <a:lnTo>
                  <a:pt x="738251" y="0"/>
                </a:lnTo>
                <a:lnTo>
                  <a:pt x="981075" y="242950"/>
                </a:lnTo>
                <a:lnTo>
                  <a:pt x="738251" y="485775"/>
                </a:lnTo>
                <a:lnTo>
                  <a:pt x="738251" y="364363"/>
                </a:lnTo>
                <a:lnTo>
                  <a:pt x="0" y="364363"/>
                </a:lnTo>
                <a:lnTo>
                  <a:pt x="0" y="121412"/>
                </a:lnTo>
                <a:close/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57601" y="4351950"/>
            <a:ext cx="3019425" cy="20281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8360">
              <a:lnSpc>
                <a:spcPts val="2835"/>
              </a:lnSpc>
              <a:spcBef>
                <a:spcPts val="105"/>
              </a:spcBef>
            </a:pPr>
            <a:r>
              <a:rPr sz="2400" b="1" spc="-10" dirty="0">
                <a:solidFill>
                  <a:srgbClr val="006FC0"/>
                </a:solidFill>
                <a:latin typeface="Arial"/>
                <a:cs typeface="Arial"/>
              </a:rPr>
              <a:t>Tasks</a:t>
            </a:r>
            <a:endParaRPr sz="2400">
              <a:latin typeface="Arial"/>
              <a:cs typeface="Arial"/>
            </a:endParaRPr>
          </a:p>
          <a:p>
            <a:pPr marL="298450" indent="-286385">
              <a:lnSpc>
                <a:spcPts val="2115"/>
              </a:lnSpc>
              <a:buChar char="•"/>
              <a:tabLst>
                <a:tab pos="298450" algn="l"/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Node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classification</a:t>
            </a:r>
            <a:endParaRPr sz="180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15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Link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prediction</a:t>
            </a:r>
            <a:endParaRPr sz="180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Graph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classification</a:t>
            </a:r>
            <a:endParaRPr sz="180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15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Anomalous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detection</a:t>
            </a:r>
            <a:endParaRPr sz="1800">
              <a:latin typeface="Arial"/>
              <a:cs typeface="Arial"/>
            </a:endParaRPr>
          </a:p>
          <a:p>
            <a:pPr marL="298450" indent="-286385">
              <a:lnSpc>
                <a:spcPts val="2130"/>
              </a:lnSpc>
              <a:spcBef>
                <a:spcPts val="20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spc="-10" dirty="0">
                <a:latin typeface="Arial"/>
                <a:cs typeface="Arial"/>
              </a:rPr>
              <a:t>Clustering</a:t>
            </a:r>
            <a:endParaRPr sz="1800">
              <a:latin typeface="Arial"/>
              <a:cs typeface="Arial"/>
            </a:endParaRPr>
          </a:p>
          <a:p>
            <a:pPr marL="298450" indent="-286385">
              <a:lnSpc>
                <a:spcPts val="2130"/>
              </a:lnSpc>
              <a:buChar char="•"/>
              <a:tabLst>
                <a:tab pos="298450" algn="l"/>
                <a:tab pos="299085" algn="l"/>
              </a:tabLst>
            </a:pPr>
            <a:r>
              <a:rPr sz="1800" spc="-25" dirty="0">
                <a:latin typeface="Arial"/>
                <a:cs typeface="Arial"/>
              </a:rPr>
              <a:t>….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D46D2D-A3DB-592B-8F49-EBA7CB9266A8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Why Embedding?</a:t>
            </a:r>
            <a:endParaRPr lang="en-HK" sz="4000"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DC1E0CA0-6D89-BB46-F9ED-A7D9CCE87EFA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5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4362" y="1347469"/>
            <a:ext cx="7126605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6550" indent="-324485">
              <a:lnSpc>
                <a:spcPts val="3835"/>
              </a:lnSpc>
              <a:spcBef>
                <a:spcPts val="130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dirty="0">
                <a:latin typeface="Calibri"/>
                <a:cs typeface="Calibri"/>
              </a:rPr>
              <a:t>2D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embedding</a:t>
            </a:r>
            <a:r>
              <a:rPr sz="3200" spc="-22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nodes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Zachary’s</a:t>
            </a:r>
            <a:endParaRPr sz="3200">
              <a:latin typeface="Calibri"/>
              <a:cs typeface="Calibri"/>
            </a:endParaRPr>
          </a:p>
          <a:p>
            <a:pPr marL="336550">
              <a:lnSpc>
                <a:spcPts val="3835"/>
              </a:lnSpc>
            </a:pPr>
            <a:r>
              <a:rPr sz="3200" spc="-25" dirty="0">
                <a:latin typeface="Calibri"/>
                <a:cs typeface="Calibri"/>
              </a:rPr>
              <a:t>Karate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Club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network: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041" y="2589395"/>
            <a:ext cx="7569917" cy="307294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0163" y="6475795"/>
            <a:ext cx="69989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55" dirty="0">
                <a:solidFill>
                  <a:srgbClr val="7E7E7E"/>
                </a:solidFill>
                <a:latin typeface="Tahoma"/>
                <a:cs typeface="Tahoma"/>
              </a:rPr>
              <a:t>Image</a:t>
            </a:r>
            <a:r>
              <a:rPr sz="1400" spc="-10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7E7E7E"/>
                </a:solidFill>
                <a:latin typeface="Tahoma"/>
                <a:cs typeface="Tahoma"/>
              </a:rPr>
              <a:t>from:</a:t>
            </a:r>
            <a:r>
              <a:rPr sz="1400" spc="-2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1400" u="sng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ahoma"/>
                <a:cs typeface="Tahoma"/>
                <a:hlinkClick r:id="rId4"/>
              </a:rPr>
              <a:t>Perozzi</a:t>
            </a:r>
            <a:r>
              <a:rPr sz="1400" u="sng" spc="-7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sz="1400" u="sng" spc="-30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ahoma"/>
                <a:cs typeface="Tahoma"/>
                <a:hlinkClick r:id="rId4"/>
              </a:rPr>
              <a:t>et</a:t>
            </a:r>
            <a:r>
              <a:rPr sz="1400" u="sng" spc="-60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ahoma"/>
                <a:cs typeface="Tahoma"/>
                <a:hlinkClick r:id="rId4"/>
              </a:rPr>
              <a:t> </a:t>
            </a:r>
            <a:r>
              <a:rPr sz="1400" u="sng" spc="-20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Tahoma"/>
                <a:cs typeface="Tahoma"/>
                <a:hlinkClick r:id="rId4"/>
              </a:rPr>
              <a:t>al</a:t>
            </a:r>
            <a:r>
              <a:rPr sz="1400" spc="-20" dirty="0">
                <a:solidFill>
                  <a:srgbClr val="7E7E7E"/>
                </a:solidFill>
                <a:latin typeface="Tahoma"/>
                <a:cs typeface="Tahoma"/>
              </a:rPr>
              <a:t>.</a:t>
            </a:r>
            <a:r>
              <a:rPr sz="1400" spc="-114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7E7E7E"/>
                </a:solidFill>
                <a:latin typeface="Tahoma"/>
                <a:cs typeface="Tahoma"/>
              </a:rPr>
              <a:t>DeepWalk:</a:t>
            </a:r>
            <a:r>
              <a:rPr sz="1400" spc="-20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7E7E7E"/>
                </a:solidFill>
                <a:latin typeface="Tahoma"/>
                <a:cs typeface="Tahoma"/>
              </a:rPr>
              <a:t>Online</a:t>
            </a:r>
            <a:r>
              <a:rPr sz="1400" spc="-18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7E7E7E"/>
                </a:solidFill>
                <a:latin typeface="Tahoma"/>
                <a:cs typeface="Tahoma"/>
              </a:rPr>
              <a:t>Learning</a:t>
            </a:r>
            <a:r>
              <a:rPr sz="1400" spc="-50" dirty="0">
                <a:solidFill>
                  <a:srgbClr val="7E7E7E"/>
                </a:solidFill>
                <a:latin typeface="Tahoma"/>
                <a:cs typeface="Tahoma"/>
              </a:rPr>
              <a:t> of</a:t>
            </a:r>
            <a:r>
              <a:rPr sz="1400" dirty="0">
                <a:solidFill>
                  <a:srgbClr val="7E7E7E"/>
                </a:solidFill>
                <a:latin typeface="Tahoma"/>
                <a:cs typeface="Tahoma"/>
              </a:rPr>
              <a:t> Social</a:t>
            </a:r>
            <a:r>
              <a:rPr sz="14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7E7E7E"/>
                </a:solidFill>
                <a:latin typeface="Tahoma"/>
                <a:cs typeface="Tahoma"/>
              </a:rPr>
              <a:t>Representations.</a:t>
            </a:r>
            <a:r>
              <a:rPr sz="14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1400" i="1" spc="-90" dirty="0">
                <a:solidFill>
                  <a:srgbClr val="7E7E7E"/>
                </a:solidFill>
                <a:latin typeface="Verdana"/>
                <a:cs typeface="Verdana"/>
              </a:rPr>
              <a:t>KDD</a:t>
            </a:r>
            <a:r>
              <a:rPr sz="1400" i="1" spc="-254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i="1" spc="-10" dirty="0">
                <a:solidFill>
                  <a:srgbClr val="7E7E7E"/>
                </a:solidFill>
                <a:latin typeface="Verdana"/>
                <a:cs typeface="Verdana"/>
              </a:rPr>
              <a:t>2014.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FF274-1472-59A4-D300-D821BD81B22E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Example Node Embedding</a:t>
            </a:r>
            <a:endParaRPr lang="en-HK" sz="400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76B67D37-4477-153E-21DB-E5EBC8F8519F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6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EDA01A8-03E6-A049-1802-2E06D7C1F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Node Embeddings:</a:t>
            </a:r>
            <a:br>
              <a:rPr lang="en-US" sz="5400"/>
            </a:br>
            <a:r>
              <a:rPr lang="en-US" sz="5400"/>
              <a:t>Encoder and Decoder</a:t>
            </a:r>
            <a:endParaRPr lang="en-HK" sz="540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4FF9084-B408-E95B-6372-351F4DB00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8891EC07-5BBB-146B-0140-A8A948674F12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7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171575" y="4172013"/>
            <a:ext cx="2272030" cy="1252855"/>
            <a:chOff x="1171575" y="4172013"/>
            <a:chExt cx="2272030" cy="1252855"/>
          </a:xfrm>
        </p:grpSpPr>
        <p:sp>
          <p:nvSpPr>
            <p:cNvPr id="4" name="object 4"/>
            <p:cNvSpPr/>
            <p:nvPr/>
          </p:nvSpPr>
          <p:spPr>
            <a:xfrm>
              <a:off x="1414525" y="4205351"/>
              <a:ext cx="241300" cy="990600"/>
            </a:xfrm>
            <a:custGeom>
              <a:avLst/>
              <a:gdLst/>
              <a:ahLst/>
              <a:cxnLst/>
              <a:rect l="l" t="t" r="r" b="b"/>
              <a:pathLst>
                <a:path w="241300" h="990600">
                  <a:moveTo>
                    <a:pt x="241046" y="0"/>
                  </a:moveTo>
                  <a:lnTo>
                    <a:pt x="0" y="990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4525" y="4186301"/>
              <a:ext cx="2014855" cy="1009650"/>
            </a:xfrm>
            <a:custGeom>
              <a:avLst/>
              <a:gdLst/>
              <a:ahLst/>
              <a:cxnLst/>
              <a:rect l="l" t="t" r="r" b="b"/>
              <a:pathLst>
                <a:path w="2014854" h="1009650">
                  <a:moveTo>
                    <a:pt x="266700" y="19050"/>
                  </a:moveTo>
                  <a:lnTo>
                    <a:pt x="1060450" y="704723"/>
                  </a:lnTo>
                </a:path>
                <a:path w="2014854" h="1009650">
                  <a:moveTo>
                    <a:pt x="0" y="1009650"/>
                  </a:moveTo>
                  <a:lnTo>
                    <a:pt x="1034923" y="704850"/>
                  </a:lnTo>
                </a:path>
                <a:path w="2014854" h="1009650">
                  <a:moveTo>
                    <a:pt x="2014347" y="376174"/>
                  </a:moveTo>
                  <a:lnTo>
                    <a:pt x="2762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1575" y="4981638"/>
              <a:ext cx="433387" cy="4429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33487" y="5014976"/>
              <a:ext cx="314960" cy="323850"/>
            </a:xfrm>
            <a:custGeom>
              <a:avLst/>
              <a:gdLst/>
              <a:ahLst/>
              <a:cxnLst/>
              <a:rect l="l" t="t" r="r" b="b"/>
              <a:pathLst>
                <a:path w="314959" h="323850">
                  <a:moveTo>
                    <a:pt x="157162" y="0"/>
                  </a:moveTo>
                  <a:lnTo>
                    <a:pt x="107509" y="8244"/>
                  </a:lnTo>
                  <a:lnTo>
                    <a:pt x="64369" y="31211"/>
                  </a:lnTo>
                  <a:lnTo>
                    <a:pt x="30339" y="66248"/>
                  </a:lnTo>
                  <a:lnTo>
                    <a:pt x="8017" y="110703"/>
                  </a:lnTo>
                  <a:lnTo>
                    <a:pt x="0" y="161925"/>
                  </a:lnTo>
                  <a:lnTo>
                    <a:pt x="8017" y="213097"/>
                  </a:lnTo>
                  <a:lnTo>
                    <a:pt x="30339" y="257546"/>
                  </a:lnTo>
                  <a:lnTo>
                    <a:pt x="64369" y="292601"/>
                  </a:lnTo>
                  <a:lnTo>
                    <a:pt x="107509" y="315592"/>
                  </a:lnTo>
                  <a:lnTo>
                    <a:pt x="157162" y="323850"/>
                  </a:lnTo>
                  <a:lnTo>
                    <a:pt x="206822" y="315592"/>
                  </a:lnTo>
                  <a:lnTo>
                    <a:pt x="249978" y="292601"/>
                  </a:lnTo>
                  <a:lnTo>
                    <a:pt x="284026" y="257546"/>
                  </a:lnTo>
                  <a:lnTo>
                    <a:pt x="306364" y="213097"/>
                  </a:lnTo>
                  <a:lnTo>
                    <a:pt x="314388" y="161925"/>
                  </a:lnTo>
                  <a:lnTo>
                    <a:pt x="306364" y="110703"/>
                  </a:lnTo>
                  <a:lnTo>
                    <a:pt x="284026" y="66248"/>
                  </a:lnTo>
                  <a:lnTo>
                    <a:pt x="249978" y="31211"/>
                  </a:lnTo>
                  <a:lnTo>
                    <a:pt x="206822" y="8244"/>
                  </a:lnTo>
                  <a:lnTo>
                    <a:pt x="1571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3487" y="5014976"/>
              <a:ext cx="314960" cy="323850"/>
            </a:xfrm>
            <a:custGeom>
              <a:avLst/>
              <a:gdLst/>
              <a:ahLst/>
              <a:cxnLst/>
              <a:rect l="l" t="t" r="r" b="b"/>
              <a:pathLst>
                <a:path w="314959" h="323850">
                  <a:moveTo>
                    <a:pt x="0" y="161925"/>
                  </a:moveTo>
                  <a:lnTo>
                    <a:pt x="8017" y="110703"/>
                  </a:lnTo>
                  <a:lnTo>
                    <a:pt x="30339" y="66248"/>
                  </a:lnTo>
                  <a:lnTo>
                    <a:pt x="64369" y="31211"/>
                  </a:lnTo>
                  <a:lnTo>
                    <a:pt x="107509" y="8244"/>
                  </a:lnTo>
                  <a:lnTo>
                    <a:pt x="157162" y="0"/>
                  </a:lnTo>
                  <a:lnTo>
                    <a:pt x="206822" y="8244"/>
                  </a:lnTo>
                  <a:lnTo>
                    <a:pt x="249978" y="31211"/>
                  </a:lnTo>
                  <a:lnTo>
                    <a:pt x="284026" y="66248"/>
                  </a:lnTo>
                  <a:lnTo>
                    <a:pt x="306364" y="110703"/>
                  </a:lnTo>
                  <a:lnTo>
                    <a:pt x="314388" y="161925"/>
                  </a:lnTo>
                  <a:lnTo>
                    <a:pt x="306364" y="213097"/>
                  </a:lnTo>
                  <a:lnTo>
                    <a:pt x="284026" y="257546"/>
                  </a:lnTo>
                  <a:lnTo>
                    <a:pt x="249978" y="292601"/>
                  </a:lnTo>
                  <a:lnTo>
                    <a:pt x="206822" y="315592"/>
                  </a:lnTo>
                  <a:lnTo>
                    <a:pt x="157162" y="323850"/>
                  </a:lnTo>
                  <a:lnTo>
                    <a:pt x="107509" y="315592"/>
                  </a:lnTo>
                  <a:lnTo>
                    <a:pt x="64369" y="292601"/>
                  </a:lnTo>
                  <a:lnTo>
                    <a:pt x="30339" y="257546"/>
                  </a:lnTo>
                  <a:lnTo>
                    <a:pt x="8017" y="213097"/>
                  </a:lnTo>
                  <a:lnTo>
                    <a:pt x="0" y="161925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00861" y="5022532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28750" y="3990911"/>
            <a:ext cx="2262505" cy="1148080"/>
            <a:chOff x="1428750" y="3990911"/>
            <a:chExt cx="2262505" cy="114808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8750" y="3990911"/>
              <a:ext cx="442912" cy="4333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90726" y="4024375"/>
              <a:ext cx="323850" cy="314325"/>
            </a:xfrm>
            <a:custGeom>
              <a:avLst/>
              <a:gdLst/>
              <a:ahLst/>
              <a:cxnLst/>
              <a:rect l="l" t="t" r="r" b="b"/>
              <a:pathLst>
                <a:path w="323850" h="314325">
                  <a:moveTo>
                    <a:pt x="161925" y="0"/>
                  </a:moveTo>
                  <a:lnTo>
                    <a:pt x="110703" y="8011"/>
                  </a:lnTo>
                  <a:lnTo>
                    <a:pt x="66248" y="30317"/>
                  </a:lnTo>
                  <a:lnTo>
                    <a:pt x="31211" y="64328"/>
                  </a:lnTo>
                  <a:lnTo>
                    <a:pt x="8244" y="107452"/>
                  </a:lnTo>
                  <a:lnTo>
                    <a:pt x="0" y="157099"/>
                  </a:lnTo>
                  <a:lnTo>
                    <a:pt x="8244" y="206759"/>
                  </a:lnTo>
                  <a:lnTo>
                    <a:pt x="31211" y="249914"/>
                  </a:lnTo>
                  <a:lnTo>
                    <a:pt x="66248" y="283962"/>
                  </a:lnTo>
                  <a:lnTo>
                    <a:pt x="110703" y="306300"/>
                  </a:lnTo>
                  <a:lnTo>
                    <a:pt x="161925" y="314325"/>
                  </a:lnTo>
                  <a:lnTo>
                    <a:pt x="213097" y="306300"/>
                  </a:lnTo>
                  <a:lnTo>
                    <a:pt x="257546" y="283962"/>
                  </a:lnTo>
                  <a:lnTo>
                    <a:pt x="292601" y="249914"/>
                  </a:lnTo>
                  <a:lnTo>
                    <a:pt x="315592" y="206759"/>
                  </a:lnTo>
                  <a:lnTo>
                    <a:pt x="323850" y="157099"/>
                  </a:lnTo>
                  <a:lnTo>
                    <a:pt x="315592" y="107452"/>
                  </a:lnTo>
                  <a:lnTo>
                    <a:pt x="292601" y="64328"/>
                  </a:lnTo>
                  <a:lnTo>
                    <a:pt x="257546" y="30317"/>
                  </a:lnTo>
                  <a:lnTo>
                    <a:pt x="213097" y="8011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90726" y="4024375"/>
              <a:ext cx="323850" cy="314325"/>
            </a:xfrm>
            <a:custGeom>
              <a:avLst/>
              <a:gdLst/>
              <a:ahLst/>
              <a:cxnLst/>
              <a:rect l="l" t="t" r="r" b="b"/>
              <a:pathLst>
                <a:path w="323850" h="314325">
                  <a:moveTo>
                    <a:pt x="0" y="157099"/>
                  </a:moveTo>
                  <a:lnTo>
                    <a:pt x="8244" y="107452"/>
                  </a:lnTo>
                  <a:lnTo>
                    <a:pt x="31211" y="64328"/>
                  </a:lnTo>
                  <a:lnTo>
                    <a:pt x="66248" y="30317"/>
                  </a:lnTo>
                  <a:lnTo>
                    <a:pt x="110703" y="8011"/>
                  </a:lnTo>
                  <a:lnTo>
                    <a:pt x="161925" y="0"/>
                  </a:lnTo>
                  <a:lnTo>
                    <a:pt x="213097" y="8011"/>
                  </a:lnTo>
                  <a:lnTo>
                    <a:pt x="257546" y="30317"/>
                  </a:lnTo>
                  <a:lnTo>
                    <a:pt x="292601" y="64328"/>
                  </a:lnTo>
                  <a:lnTo>
                    <a:pt x="315592" y="107452"/>
                  </a:lnTo>
                  <a:lnTo>
                    <a:pt x="323850" y="157099"/>
                  </a:lnTo>
                  <a:lnTo>
                    <a:pt x="315592" y="206759"/>
                  </a:lnTo>
                  <a:lnTo>
                    <a:pt x="292601" y="249914"/>
                  </a:lnTo>
                  <a:lnTo>
                    <a:pt x="257546" y="283962"/>
                  </a:lnTo>
                  <a:lnTo>
                    <a:pt x="213097" y="306300"/>
                  </a:lnTo>
                  <a:lnTo>
                    <a:pt x="161925" y="314325"/>
                  </a:lnTo>
                  <a:lnTo>
                    <a:pt x="110703" y="306300"/>
                  </a:lnTo>
                  <a:lnTo>
                    <a:pt x="66248" y="283962"/>
                  </a:lnTo>
                  <a:lnTo>
                    <a:pt x="31211" y="249914"/>
                  </a:lnTo>
                  <a:lnTo>
                    <a:pt x="8244" y="206759"/>
                  </a:lnTo>
                  <a:lnTo>
                    <a:pt x="0" y="157099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7550" y="4371911"/>
              <a:ext cx="433387" cy="44291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319526" y="4405375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157099" y="0"/>
                  </a:moveTo>
                  <a:lnTo>
                    <a:pt x="107452" y="8244"/>
                  </a:lnTo>
                  <a:lnTo>
                    <a:pt x="64328" y="31211"/>
                  </a:lnTo>
                  <a:lnTo>
                    <a:pt x="30317" y="66248"/>
                  </a:lnTo>
                  <a:lnTo>
                    <a:pt x="8011" y="110703"/>
                  </a:lnTo>
                  <a:lnTo>
                    <a:pt x="0" y="161925"/>
                  </a:lnTo>
                  <a:lnTo>
                    <a:pt x="8011" y="213097"/>
                  </a:lnTo>
                  <a:lnTo>
                    <a:pt x="30317" y="257546"/>
                  </a:lnTo>
                  <a:lnTo>
                    <a:pt x="64328" y="292601"/>
                  </a:lnTo>
                  <a:lnTo>
                    <a:pt x="107452" y="315592"/>
                  </a:lnTo>
                  <a:lnTo>
                    <a:pt x="157099" y="323850"/>
                  </a:lnTo>
                  <a:lnTo>
                    <a:pt x="206759" y="315592"/>
                  </a:lnTo>
                  <a:lnTo>
                    <a:pt x="249914" y="292601"/>
                  </a:lnTo>
                  <a:lnTo>
                    <a:pt x="283962" y="257546"/>
                  </a:lnTo>
                  <a:lnTo>
                    <a:pt x="306300" y="213097"/>
                  </a:lnTo>
                  <a:lnTo>
                    <a:pt x="314325" y="161925"/>
                  </a:lnTo>
                  <a:lnTo>
                    <a:pt x="306300" y="110703"/>
                  </a:lnTo>
                  <a:lnTo>
                    <a:pt x="283962" y="66248"/>
                  </a:lnTo>
                  <a:lnTo>
                    <a:pt x="249914" y="31211"/>
                  </a:lnTo>
                  <a:lnTo>
                    <a:pt x="206759" y="8244"/>
                  </a:lnTo>
                  <a:lnTo>
                    <a:pt x="1570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19526" y="4405375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0" y="161925"/>
                  </a:moveTo>
                  <a:lnTo>
                    <a:pt x="8011" y="110703"/>
                  </a:lnTo>
                  <a:lnTo>
                    <a:pt x="30317" y="66248"/>
                  </a:lnTo>
                  <a:lnTo>
                    <a:pt x="64328" y="31211"/>
                  </a:lnTo>
                  <a:lnTo>
                    <a:pt x="107452" y="8244"/>
                  </a:lnTo>
                  <a:lnTo>
                    <a:pt x="157099" y="0"/>
                  </a:lnTo>
                  <a:lnTo>
                    <a:pt x="206759" y="8244"/>
                  </a:lnTo>
                  <a:lnTo>
                    <a:pt x="249914" y="31211"/>
                  </a:lnTo>
                  <a:lnTo>
                    <a:pt x="283962" y="66248"/>
                  </a:lnTo>
                  <a:lnTo>
                    <a:pt x="306300" y="110703"/>
                  </a:lnTo>
                  <a:lnTo>
                    <a:pt x="314325" y="161925"/>
                  </a:lnTo>
                  <a:lnTo>
                    <a:pt x="306300" y="213097"/>
                  </a:lnTo>
                  <a:lnTo>
                    <a:pt x="283962" y="257546"/>
                  </a:lnTo>
                  <a:lnTo>
                    <a:pt x="249914" y="292601"/>
                  </a:lnTo>
                  <a:lnTo>
                    <a:pt x="206759" y="315592"/>
                  </a:lnTo>
                  <a:lnTo>
                    <a:pt x="157099" y="323850"/>
                  </a:lnTo>
                  <a:lnTo>
                    <a:pt x="107452" y="315592"/>
                  </a:lnTo>
                  <a:lnTo>
                    <a:pt x="64328" y="292601"/>
                  </a:lnTo>
                  <a:lnTo>
                    <a:pt x="30317" y="257546"/>
                  </a:lnTo>
                  <a:lnTo>
                    <a:pt x="8011" y="213097"/>
                  </a:lnTo>
                  <a:lnTo>
                    <a:pt x="0" y="161925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8375" y="4705286"/>
              <a:ext cx="442912" cy="43338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300350" y="4738750"/>
              <a:ext cx="323850" cy="314325"/>
            </a:xfrm>
            <a:custGeom>
              <a:avLst/>
              <a:gdLst/>
              <a:ahLst/>
              <a:cxnLst/>
              <a:rect l="l" t="t" r="r" b="b"/>
              <a:pathLst>
                <a:path w="323850" h="314325">
                  <a:moveTo>
                    <a:pt x="161925" y="0"/>
                  </a:moveTo>
                  <a:lnTo>
                    <a:pt x="110703" y="8011"/>
                  </a:lnTo>
                  <a:lnTo>
                    <a:pt x="66248" y="30317"/>
                  </a:lnTo>
                  <a:lnTo>
                    <a:pt x="31211" y="64328"/>
                  </a:lnTo>
                  <a:lnTo>
                    <a:pt x="8244" y="107452"/>
                  </a:lnTo>
                  <a:lnTo>
                    <a:pt x="0" y="157099"/>
                  </a:lnTo>
                  <a:lnTo>
                    <a:pt x="8244" y="206759"/>
                  </a:lnTo>
                  <a:lnTo>
                    <a:pt x="31211" y="249914"/>
                  </a:lnTo>
                  <a:lnTo>
                    <a:pt x="66248" y="283962"/>
                  </a:lnTo>
                  <a:lnTo>
                    <a:pt x="110703" y="306300"/>
                  </a:lnTo>
                  <a:lnTo>
                    <a:pt x="161925" y="314325"/>
                  </a:lnTo>
                  <a:lnTo>
                    <a:pt x="213097" y="306300"/>
                  </a:lnTo>
                  <a:lnTo>
                    <a:pt x="257546" y="283962"/>
                  </a:lnTo>
                  <a:lnTo>
                    <a:pt x="292601" y="249914"/>
                  </a:lnTo>
                  <a:lnTo>
                    <a:pt x="315592" y="206759"/>
                  </a:lnTo>
                  <a:lnTo>
                    <a:pt x="323850" y="157099"/>
                  </a:lnTo>
                  <a:lnTo>
                    <a:pt x="315592" y="107452"/>
                  </a:lnTo>
                  <a:lnTo>
                    <a:pt x="292601" y="64328"/>
                  </a:lnTo>
                  <a:lnTo>
                    <a:pt x="257546" y="30317"/>
                  </a:lnTo>
                  <a:lnTo>
                    <a:pt x="213097" y="8011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00350" y="4738750"/>
              <a:ext cx="323850" cy="314325"/>
            </a:xfrm>
            <a:custGeom>
              <a:avLst/>
              <a:gdLst/>
              <a:ahLst/>
              <a:cxnLst/>
              <a:rect l="l" t="t" r="r" b="b"/>
              <a:pathLst>
                <a:path w="323850" h="314325">
                  <a:moveTo>
                    <a:pt x="0" y="157099"/>
                  </a:moveTo>
                  <a:lnTo>
                    <a:pt x="8244" y="107452"/>
                  </a:lnTo>
                  <a:lnTo>
                    <a:pt x="31211" y="64328"/>
                  </a:lnTo>
                  <a:lnTo>
                    <a:pt x="66248" y="30317"/>
                  </a:lnTo>
                  <a:lnTo>
                    <a:pt x="110703" y="8011"/>
                  </a:lnTo>
                  <a:lnTo>
                    <a:pt x="161925" y="0"/>
                  </a:lnTo>
                  <a:lnTo>
                    <a:pt x="213097" y="8011"/>
                  </a:lnTo>
                  <a:lnTo>
                    <a:pt x="257546" y="30317"/>
                  </a:lnTo>
                  <a:lnTo>
                    <a:pt x="292601" y="64328"/>
                  </a:lnTo>
                  <a:lnTo>
                    <a:pt x="315592" y="107452"/>
                  </a:lnTo>
                  <a:lnTo>
                    <a:pt x="323850" y="157099"/>
                  </a:lnTo>
                  <a:lnTo>
                    <a:pt x="315592" y="206759"/>
                  </a:lnTo>
                  <a:lnTo>
                    <a:pt x="292601" y="249914"/>
                  </a:lnTo>
                  <a:lnTo>
                    <a:pt x="257546" y="283962"/>
                  </a:lnTo>
                  <a:lnTo>
                    <a:pt x="213097" y="306300"/>
                  </a:lnTo>
                  <a:lnTo>
                    <a:pt x="161925" y="314325"/>
                  </a:lnTo>
                  <a:lnTo>
                    <a:pt x="110703" y="306300"/>
                  </a:lnTo>
                  <a:lnTo>
                    <a:pt x="66248" y="283962"/>
                  </a:lnTo>
                  <a:lnTo>
                    <a:pt x="31211" y="249914"/>
                  </a:lnTo>
                  <a:lnTo>
                    <a:pt x="8244" y="206759"/>
                  </a:lnTo>
                  <a:lnTo>
                    <a:pt x="0" y="157099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14362" y="1243589"/>
            <a:ext cx="6714490" cy="345821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944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dirty="0">
                <a:cs typeface="Calibri"/>
              </a:rPr>
              <a:t>Assume</a:t>
            </a:r>
            <a:r>
              <a:rPr sz="3200" spc="-165" dirty="0">
                <a:cs typeface="Calibri"/>
              </a:rPr>
              <a:t> </a:t>
            </a:r>
            <a:r>
              <a:rPr sz="3200" dirty="0">
                <a:cs typeface="Calibri"/>
              </a:rPr>
              <a:t>we</a:t>
            </a:r>
            <a:r>
              <a:rPr sz="3200" spc="-100" dirty="0">
                <a:cs typeface="Calibri"/>
              </a:rPr>
              <a:t> </a:t>
            </a:r>
            <a:r>
              <a:rPr sz="3200" dirty="0">
                <a:cs typeface="Calibri"/>
              </a:rPr>
              <a:t>have</a:t>
            </a:r>
            <a:r>
              <a:rPr sz="3200" spc="-90" dirty="0">
                <a:cs typeface="Calibri"/>
              </a:rPr>
              <a:t> </a:t>
            </a:r>
            <a:r>
              <a:rPr sz="3200" dirty="0">
                <a:cs typeface="Calibri"/>
              </a:rPr>
              <a:t>a</a:t>
            </a:r>
            <a:r>
              <a:rPr sz="3200" spc="-65" dirty="0">
                <a:cs typeface="Calibri"/>
              </a:rPr>
              <a:t> </a:t>
            </a:r>
            <a:r>
              <a:rPr sz="3200" dirty="0">
                <a:cs typeface="Calibri"/>
              </a:rPr>
              <a:t>graph</a:t>
            </a:r>
            <a:r>
              <a:rPr sz="3200" spc="-45" dirty="0">
                <a:cs typeface="Calibri"/>
              </a:rPr>
              <a:t> </a:t>
            </a:r>
            <a:r>
              <a:rPr sz="3200" spc="-25" dirty="0">
                <a:cs typeface="Cambria Math"/>
              </a:rPr>
              <a:t>G</a:t>
            </a:r>
            <a:r>
              <a:rPr sz="3200" spc="-25" dirty="0">
                <a:cs typeface="Calibri"/>
              </a:rPr>
              <a:t>:</a:t>
            </a:r>
            <a:endParaRPr sz="3200">
              <a:cs typeface="Calibri"/>
            </a:endParaRPr>
          </a:p>
          <a:p>
            <a:pPr marL="632460" lvl="1" indent="-276860">
              <a:lnSpc>
                <a:spcPct val="100000"/>
              </a:lnSpc>
              <a:spcBef>
                <a:spcPts val="740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750" dirty="0">
                <a:cs typeface="Cambria Math"/>
              </a:rPr>
              <a:t>V</a:t>
            </a:r>
            <a:r>
              <a:rPr sz="2750" spc="10" dirty="0">
                <a:cs typeface="Cambria Math"/>
              </a:rPr>
              <a:t> </a:t>
            </a:r>
            <a:r>
              <a:rPr sz="2750" dirty="0">
                <a:cs typeface="Calibri"/>
              </a:rPr>
              <a:t>is</a:t>
            </a:r>
            <a:r>
              <a:rPr sz="2750" spc="50" dirty="0">
                <a:cs typeface="Calibri"/>
              </a:rPr>
              <a:t> </a:t>
            </a:r>
            <a:r>
              <a:rPr sz="2750" dirty="0">
                <a:cs typeface="Calibri"/>
              </a:rPr>
              <a:t>the</a:t>
            </a:r>
            <a:r>
              <a:rPr sz="2750" spc="60" dirty="0">
                <a:cs typeface="Calibri"/>
              </a:rPr>
              <a:t> </a:t>
            </a:r>
            <a:r>
              <a:rPr sz="2750" dirty="0">
                <a:cs typeface="Calibri"/>
              </a:rPr>
              <a:t>vertex</a:t>
            </a:r>
            <a:r>
              <a:rPr sz="2750" spc="5" dirty="0">
                <a:cs typeface="Calibri"/>
              </a:rPr>
              <a:t> </a:t>
            </a:r>
            <a:r>
              <a:rPr sz="2750" spc="-20" dirty="0">
                <a:cs typeface="Calibri"/>
              </a:rPr>
              <a:t>set.</a:t>
            </a:r>
            <a:endParaRPr sz="2750">
              <a:cs typeface="Calibri"/>
            </a:endParaRPr>
          </a:p>
          <a:p>
            <a:pPr marL="632460" lvl="1" indent="-276860">
              <a:lnSpc>
                <a:spcPct val="100000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750" spc="50" dirty="0">
                <a:cs typeface="Cambria Math"/>
              </a:rPr>
              <a:t>A</a:t>
            </a:r>
            <a:r>
              <a:rPr sz="2750" spc="5" dirty="0">
                <a:cs typeface="Cambria Math"/>
              </a:rPr>
              <a:t> </a:t>
            </a:r>
            <a:r>
              <a:rPr sz="2750" dirty="0">
                <a:cs typeface="Calibri"/>
              </a:rPr>
              <a:t>is</a:t>
            </a:r>
            <a:r>
              <a:rPr sz="2750" spc="100" dirty="0">
                <a:cs typeface="Calibri"/>
              </a:rPr>
              <a:t> </a:t>
            </a:r>
            <a:r>
              <a:rPr sz="2750" dirty="0">
                <a:cs typeface="Calibri"/>
              </a:rPr>
              <a:t>the</a:t>
            </a:r>
            <a:r>
              <a:rPr sz="2750" spc="100" dirty="0">
                <a:cs typeface="Calibri"/>
              </a:rPr>
              <a:t> </a:t>
            </a:r>
            <a:r>
              <a:rPr sz="2750" dirty="0">
                <a:cs typeface="Calibri"/>
              </a:rPr>
              <a:t>adjacency</a:t>
            </a:r>
            <a:r>
              <a:rPr sz="2750" spc="155" dirty="0">
                <a:cs typeface="Calibri"/>
              </a:rPr>
              <a:t> </a:t>
            </a:r>
            <a:r>
              <a:rPr sz="2750" dirty="0">
                <a:cs typeface="Calibri"/>
              </a:rPr>
              <a:t>matrix</a:t>
            </a:r>
            <a:r>
              <a:rPr sz="2750" spc="50" dirty="0">
                <a:cs typeface="Calibri"/>
              </a:rPr>
              <a:t> </a:t>
            </a:r>
            <a:r>
              <a:rPr sz="2750" dirty="0">
                <a:cs typeface="Calibri"/>
              </a:rPr>
              <a:t>(assume</a:t>
            </a:r>
            <a:r>
              <a:rPr sz="2750" spc="175" dirty="0">
                <a:cs typeface="Calibri"/>
              </a:rPr>
              <a:t> </a:t>
            </a:r>
            <a:r>
              <a:rPr sz="2750" spc="-10" dirty="0">
                <a:cs typeface="Calibri"/>
              </a:rPr>
              <a:t>binary).</a:t>
            </a:r>
            <a:endParaRPr sz="2750">
              <a:cs typeface="Calibri"/>
            </a:endParaRPr>
          </a:p>
          <a:p>
            <a:pPr marL="632460" marR="147320" lvl="1" indent="-276860">
              <a:lnSpc>
                <a:spcPct val="100000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632460" algn="l"/>
              </a:tabLst>
            </a:pPr>
            <a:r>
              <a:rPr sz="2750" dirty="0">
                <a:solidFill>
                  <a:srgbClr val="006FC0"/>
                </a:solidFill>
                <a:cs typeface="Calibri"/>
              </a:rPr>
              <a:t>For</a:t>
            </a:r>
            <a:r>
              <a:rPr sz="2750" spc="75" dirty="0">
                <a:solidFill>
                  <a:srgbClr val="006FC0"/>
                </a:solidFill>
                <a:cs typeface="Calibri"/>
              </a:rPr>
              <a:t> </a:t>
            </a:r>
            <a:r>
              <a:rPr sz="2750" dirty="0">
                <a:solidFill>
                  <a:srgbClr val="006FC0"/>
                </a:solidFill>
                <a:cs typeface="Calibri"/>
              </a:rPr>
              <a:t>simplicity:</a:t>
            </a:r>
            <a:r>
              <a:rPr sz="2750" spc="155" dirty="0">
                <a:solidFill>
                  <a:srgbClr val="006FC0"/>
                </a:solidFill>
                <a:cs typeface="Calibri"/>
              </a:rPr>
              <a:t> </a:t>
            </a:r>
            <a:r>
              <a:rPr sz="2750" dirty="0">
                <a:solidFill>
                  <a:srgbClr val="006FC0"/>
                </a:solidFill>
                <a:cs typeface="Calibri"/>
              </a:rPr>
              <a:t>No</a:t>
            </a:r>
            <a:r>
              <a:rPr sz="2750" spc="100" dirty="0">
                <a:solidFill>
                  <a:srgbClr val="006FC0"/>
                </a:solidFill>
                <a:cs typeface="Calibri"/>
              </a:rPr>
              <a:t> </a:t>
            </a:r>
            <a:r>
              <a:rPr sz="2750" dirty="0">
                <a:solidFill>
                  <a:srgbClr val="006FC0"/>
                </a:solidFill>
                <a:cs typeface="Calibri"/>
              </a:rPr>
              <a:t>node</a:t>
            </a:r>
            <a:r>
              <a:rPr sz="2750" spc="45" dirty="0">
                <a:solidFill>
                  <a:srgbClr val="006FC0"/>
                </a:solidFill>
                <a:cs typeface="Calibri"/>
              </a:rPr>
              <a:t> </a:t>
            </a:r>
            <a:r>
              <a:rPr sz="2750" dirty="0">
                <a:solidFill>
                  <a:srgbClr val="006FC0"/>
                </a:solidFill>
                <a:cs typeface="Calibri"/>
              </a:rPr>
              <a:t>features</a:t>
            </a:r>
            <a:r>
              <a:rPr sz="2750" spc="30" dirty="0">
                <a:solidFill>
                  <a:srgbClr val="006FC0"/>
                </a:solidFill>
                <a:cs typeface="Calibri"/>
              </a:rPr>
              <a:t> </a:t>
            </a:r>
            <a:r>
              <a:rPr sz="2750" dirty="0">
                <a:solidFill>
                  <a:srgbClr val="006FC0"/>
                </a:solidFill>
                <a:cs typeface="Calibri"/>
              </a:rPr>
              <a:t>or</a:t>
            </a:r>
            <a:r>
              <a:rPr sz="2750" spc="85" dirty="0">
                <a:solidFill>
                  <a:srgbClr val="006FC0"/>
                </a:solidFill>
                <a:cs typeface="Calibri"/>
              </a:rPr>
              <a:t> </a:t>
            </a:r>
            <a:r>
              <a:rPr sz="2750" spc="-10" dirty="0">
                <a:solidFill>
                  <a:srgbClr val="006FC0"/>
                </a:solidFill>
                <a:cs typeface="Calibri"/>
              </a:rPr>
              <a:t>extra </a:t>
            </a:r>
            <a:r>
              <a:rPr sz="2750" dirty="0">
                <a:solidFill>
                  <a:srgbClr val="006FC0"/>
                </a:solidFill>
                <a:cs typeface="Calibri"/>
              </a:rPr>
              <a:t>information</a:t>
            </a:r>
            <a:r>
              <a:rPr sz="2750" spc="145" dirty="0">
                <a:solidFill>
                  <a:srgbClr val="006FC0"/>
                </a:solidFill>
                <a:cs typeface="Calibri"/>
              </a:rPr>
              <a:t> </a:t>
            </a:r>
            <a:r>
              <a:rPr sz="2750" dirty="0">
                <a:solidFill>
                  <a:srgbClr val="006FC0"/>
                </a:solidFill>
                <a:cs typeface="Calibri"/>
              </a:rPr>
              <a:t>is</a:t>
            </a:r>
            <a:r>
              <a:rPr sz="2750" spc="5" dirty="0">
                <a:solidFill>
                  <a:srgbClr val="006FC0"/>
                </a:solidFill>
                <a:cs typeface="Calibri"/>
              </a:rPr>
              <a:t> </a:t>
            </a:r>
            <a:r>
              <a:rPr sz="2750" spc="-20" dirty="0">
                <a:solidFill>
                  <a:srgbClr val="006FC0"/>
                </a:solidFill>
                <a:cs typeface="Calibri"/>
              </a:rPr>
              <a:t>used</a:t>
            </a:r>
            <a:endParaRPr sz="2750">
              <a:cs typeface="Calibri"/>
            </a:endParaRPr>
          </a:p>
          <a:p>
            <a:pPr marR="4665980" algn="ctr">
              <a:lnSpc>
                <a:spcPct val="100000"/>
              </a:lnSpc>
              <a:spcBef>
                <a:spcPts val="1764"/>
              </a:spcBef>
            </a:pPr>
            <a:r>
              <a:rPr sz="1800" dirty="0">
                <a:solidFill>
                  <a:srgbClr val="FFFFFF"/>
                </a:solidFill>
                <a:cs typeface="Arial"/>
              </a:rPr>
              <a:t>4</a:t>
            </a:r>
            <a:endParaRPr sz="1800">
              <a:cs typeface="Arial"/>
            </a:endParaRPr>
          </a:p>
          <a:p>
            <a:pPr marR="976630" algn="ctr">
              <a:lnSpc>
                <a:spcPct val="100000"/>
              </a:lnSpc>
              <a:spcBef>
                <a:spcPts val="805"/>
              </a:spcBef>
            </a:pPr>
            <a:r>
              <a:rPr sz="1800" dirty="0">
                <a:solidFill>
                  <a:srgbClr val="FFFFFF"/>
                </a:solidFill>
                <a:cs typeface="Arial"/>
              </a:rPr>
              <a:t>3</a:t>
            </a:r>
            <a:endParaRPr sz="1800"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81250" y="4766627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15426" y="5115413"/>
            <a:ext cx="1473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65" dirty="0">
                <a:latin typeface="Symbol"/>
                <a:cs typeface="Symbol"/>
              </a:rPr>
              <a:t>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15426" y="5919114"/>
            <a:ext cx="1473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65" dirty="0">
                <a:latin typeface="Symbol"/>
                <a:cs typeface="Symbol"/>
              </a:rPr>
              <a:t>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34214" y="5919114"/>
            <a:ext cx="1473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65" dirty="0">
                <a:latin typeface="Symbol"/>
                <a:cs typeface="Symbol"/>
              </a:rPr>
              <a:t>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05135" y="5366475"/>
            <a:ext cx="38290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075" spc="405" baseline="-20325" dirty="0">
                <a:latin typeface="Times New Roman"/>
                <a:cs typeface="Times New Roman"/>
              </a:rPr>
              <a:t>1</a:t>
            </a:r>
            <a:r>
              <a:rPr sz="2050" spc="270" dirty="0">
                <a:latin typeface="Symbol"/>
                <a:cs typeface="Symbol"/>
              </a:rPr>
              <a:t>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08814" y="5366475"/>
            <a:ext cx="38735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spc="165" dirty="0">
                <a:latin typeface="Symbol"/>
                <a:cs typeface="Symbol"/>
              </a:rPr>
              <a:t></a:t>
            </a:r>
            <a:r>
              <a:rPr sz="2050" spc="-265" dirty="0">
                <a:latin typeface="Times New Roman"/>
                <a:cs typeface="Times New Roman"/>
              </a:rPr>
              <a:t> </a:t>
            </a:r>
            <a:r>
              <a:rPr sz="3075" spc="247" baseline="-20325" dirty="0">
                <a:latin typeface="Times New Roman"/>
                <a:cs typeface="Times New Roman"/>
              </a:rPr>
              <a:t>0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96114" y="4677401"/>
            <a:ext cx="1904364" cy="15195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ts val="1964"/>
              </a:lnSpc>
              <a:spcBef>
                <a:spcPts val="114"/>
              </a:spcBef>
              <a:tabLst>
                <a:tab pos="649605" algn="l"/>
                <a:tab pos="1100455" algn="l"/>
                <a:tab pos="1546860" algn="l"/>
              </a:tabLst>
            </a:pPr>
            <a:r>
              <a:rPr sz="3075" spc="247" baseline="-4065" dirty="0">
                <a:latin typeface="Symbol"/>
                <a:cs typeface="Symbol"/>
              </a:rPr>
              <a:t></a:t>
            </a:r>
            <a:r>
              <a:rPr sz="3075" spc="-397" baseline="-4065" dirty="0">
                <a:latin typeface="Times New Roman"/>
                <a:cs typeface="Times New Roman"/>
              </a:rPr>
              <a:t> </a:t>
            </a:r>
            <a:r>
              <a:rPr sz="2050" spc="165" dirty="0">
                <a:latin typeface="Times New Roman"/>
                <a:cs typeface="Times New Roman"/>
              </a:rPr>
              <a:t>0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65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65" dirty="0">
                <a:latin typeface="Times New Roman"/>
                <a:cs typeface="Times New Roman"/>
              </a:rPr>
              <a:t>0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270" dirty="0">
                <a:latin typeface="Times New Roman"/>
                <a:cs typeface="Times New Roman"/>
              </a:rPr>
              <a:t>1</a:t>
            </a:r>
            <a:r>
              <a:rPr sz="3075" spc="405" baseline="-4065" dirty="0">
                <a:latin typeface="Symbol"/>
                <a:cs typeface="Symbol"/>
              </a:rPr>
              <a:t></a:t>
            </a:r>
            <a:endParaRPr sz="3075" baseline="-4065">
              <a:latin typeface="Symbol"/>
              <a:cs typeface="Symbol"/>
            </a:endParaRPr>
          </a:p>
          <a:p>
            <a:pPr marL="50800">
              <a:lnSpc>
                <a:spcPts val="1545"/>
              </a:lnSpc>
              <a:tabLst>
                <a:tab pos="1731645" algn="l"/>
              </a:tabLst>
            </a:pPr>
            <a:r>
              <a:rPr sz="2050" spc="114" dirty="0">
                <a:latin typeface="Symbol"/>
                <a:cs typeface="Symbol"/>
              </a:rPr>
              <a:t>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14" dirty="0">
                <a:latin typeface="Symbol"/>
                <a:cs typeface="Symbol"/>
              </a:rPr>
              <a:t></a:t>
            </a:r>
            <a:endParaRPr sz="2050">
              <a:latin typeface="Symbol"/>
              <a:cs typeface="Symbol"/>
            </a:endParaRPr>
          </a:p>
          <a:p>
            <a:pPr marL="200660">
              <a:lnSpc>
                <a:spcPts val="2039"/>
              </a:lnSpc>
              <a:tabLst>
                <a:tab pos="652145" algn="l"/>
                <a:tab pos="1100455" algn="l"/>
                <a:tab pos="1546860" algn="l"/>
              </a:tabLst>
            </a:pPr>
            <a:r>
              <a:rPr sz="2050" spc="165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65" dirty="0">
                <a:latin typeface="Times New Roman"/>
                <a:cs typeface="Times New Roman"/>
              </a:rPr>
              <a:t>0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55" dirty="0">
                <a:latin typeface="Times New Roman"/>
                <a:cs typeface="Times New Roman"/>
              </a:rPr>
              <a:t>0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65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  <a:tabLst>
                <a:tab pos="652145" algn="l"/>
                <a:tab pos="1100455" algn="l"/>
                <a:tab pos="1731645" algn="l"/>
              </a:tabLst>
            </a:pPr>
            <a:r>
              <a:rPr sz="3075" spc="172" baseline="-32520" dirty="0">
                <a:latin typeface="Symbol"/>
                <a:cs typeface="Symbol"/>
              </a:rPr>
              <a:t></a:t>
            </a:r>
            <a:r>
              <a:rPr sz="3075" baseline="-32520" dirty="0">
                <a:latin typeface="Times New Roman"/>
                <a:cs typeface="Times New Roman"/>
              </a:rPr>
              <a:t>	</a:t>
            </a:r>
            <a:r>
              <a:rPr sz="2050" spc="165" dirty="0">
                <a:latin typeface="Times New Roman"/>
                <a:cs typeface="Times New Roman"/>
              </a:rPr>
              <a:t>0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65" dirty="0">
                <a:latin typeface="Times New Roman"/>
                <a:cs typeface="Times New Roman"/>
              </a:rPr>
              <a:t>0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3075" spc="172" baseline="-32520" dirty="0">
                <a:latin typeface="Symbol"/>
                <a:cs typeface="Symbol"/>
              </a:rPr>
              <a:t></a:t>
            </a:r>
            <a:endParaRPr sz="3075" baseline="-32520">
              <a:latin typeface="Symbol"/>
              <a:cs typeface="Symbol"/>
            </a:endParaRPr>
          </a:p>
          <a:p>
            <a:pPr marL="200660">
              <a:lnSpc>
                <a:spcPct val="100000"/>
              </a:lnSpc>
              <a:spcBef>
                <a:spcPts val="635"/>
              </a:spcBef>
              <a:tabLst>
                <a:tab pos="649605" algn="l"/>
                <a:tab pos="1097915" algn="l"/>
                <a:tab pos="1549400" algn="l"/>
              </a:tabLst>
            </a:pPr>
            <a:r>
              <a:rPr sz="2050" spc="165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65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65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65" dirty="0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15798" y="5262778"/>
            <a:ext cx="69088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i="1" spc="260" dirty="0">
                <a:latin typeface="Times New Roman"/>
                <a:cs typeface="Times New Roman"/>
              </a:rPr>
              <a:t>A</a:t>
            </a:r>
            <a:r>
              <a:rPr sz="2050" i="1" spc="-15" dirty="0">
                <a:latin typeface="Times New Roman"/>
                <a:cs typeface="Times New Roman"/>
              </a:rPr>
              <a:t> </a:t>
            </a:r>
            <a:r>
              <a:rPr sz="2050" spc="235" dirty="0">
                <a:latin typeface="Symbol"/>
                <a:cs typeface="Symbol"/>
              </a:rPr>
              <a:t></a:t>
            </a:r>
            <a:r>
              <a:rPr sz="2050" spc="-20" dirty="0">
                <a:latin typeface="Times New Roman"/>
                <a:cs typeface="Times New Roman"/>
              </a:rPr>
              <a:t> </a:t>
            </a:r>
            <a:r>
              <a:rPr sz="3075" spc="172" baseline="31165" dirty="0">
                <a:latin typeface="Symbol"/>
                <a:cs typeface="Symbol"/>
              </a:rPr>
              <a:t></a:t>
            </a:r>
            <a:endParaRPr sz="3075" baseline="31165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48841" y="5374322"/>
            <a:ext cx="23558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latin typeface="Cambria Math"/>
                <a:cs typeface="Cambria Math"/>
              </a:rPr>
              <a:t>V</a:t>
            </a:r>
            <a:r>
              <a:rPr sz="3200" dirty="0">
                <a:latin typeface="Arial"/>
                <a:cs typeface="Arial"/>
              </a:rPr>
              <a:t>: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{1,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2,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3,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4}</a:t>
            </a:r>
            <a:endParaRPr sz="3200">
              <a:latin typeface="Arial"/>
              <a:cs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3D7CC0-0D83-6472-1A1F-FE8D9438D154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Setup</a:t>
            </a:r>
            <a:endParaRPr lang="en-HK" sz="4000"/>
          </a:p>
        </p:txBody>
      </p:sp>
      <p:sp>
        <p:nvSpPr>
          <p:cNvPr id="34" name="object 7">
            <a:extLst>
              <a:ext uri="{FF2B5EF4-FFF2-40B4-BE49-F238E27FC236}">
                <a16:creationId xmlns:a16="http://schemas.microsoft.com/office/drawing/2014/main" id="{25C4E8CC-B851-C805-4029-F6ED578D1B65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8</a:t>
            </a:fld>
            <a:endParaRPr lang="en-HK" sz="1800"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99757" y="1377949"/>
            <a:ext cx="7542530" cy="14909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36550" marR="5080" indent="-324485">
              <a:lnSpc>
                <a:spcPts val="3829"/>
              </a:lnSpc>
              <a:spcBef>
                <a:spcPts val="245"/>
              </a:spcBef>
              <a:buClr>
                <a:srgbClr val="EFAC00"/>
              </a:buClr>
              <a:buSzPct val="79687"/>
              <a:buFont typeface="Cambria"/>
              <a:buChar char="◾"/>
              <a:tabLst>
                <a:tab pos="336550" algn="l"/>
                <a:tab pos="337185" algn="l"/>
              </a:tabLst>
            </a:pPr>
            <a:r>
              <a:rPr sz="3200" dirty="0">
                <a:latin typeface="Calibri"/>
                <a:cs typeface="Calibri"/>
              </a:rPr>
              <a:t>Goal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encode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nodes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similarity</a:t>
            </a:r>
            <a:r>
              <a:rPr sz="3200" spc="-1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0000FF"/>
                </a:solidFill>
                <a:latin typeface="Calibri"/>
                <a:cs typeface="Calibri"/>
              </a:rPr>
              <a:t>in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embedding</a:t>
            </a:r>
            <a:r>
              <a:rPr sz="3200" spc="-1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space</a:t>
            </a:r>
            <a:r>
              <a:rPr sz="3200" spc="-1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(e.g.,</a:t>
            </a:r>
            <a:r>
              <a:rPr sz="3200" spc="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dot</a:t>
            </a:r>
            <a:r>
              <a:rPr sz="3200" spc="-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product) </a:t>
            </a:r>
            <a:r>
              <a:rPr sz="3200" spc="-10" dirty="0">
                <a:latin typeface="Calibri"/>
                <a:cs typeface="Calibri"/>
              </a:rPr>
              <a:t>approximates</a:t>
            </a:r>
            <a:r>
              <a:rPr sz="3200" spc="-254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similarity</a:t>
            </a:r>
            <a:r>
              <a:rPr sz="3200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32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 graph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4239" y="3077380"/>
            <a:ext cx="6855522" cy="2945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0154FF-1685-2DB3-8E65-EE0AEF0A359C}"/>
              </a:ext>
            </a:extLst>
          </p:cNvPr>
          <p:cNvSpPr txBox="1"/>
          <p:nvPr/>
        </p:nvSpPr>
        <p:spPr>
          <a:xfrm>
            <a:off x="571500" y="260603"/>
            <a:ext cx="790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Embedding Nodes</a:t>
            </a:r>
            <a:endParaRPr lang="en-HK" sz="400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3CBF492D-162F-8832-B190-E3E8808A0DC5}"/>
              </a:ext>
            </a:extLst>
          </p:cNvPr>
          <p:cNvSpPr txBox="1">
            <a:spLocks/>
          </p:cNvSpPr>
          <p:nvPr/>
        </p:nvSpPr>
        <p:spPr>
          <a:xfrm>
            <a:off x="8442706" y="6369595"/>
            <a:ext cx="4699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 kern="0"/>
            </a:defPPr>
            <a:lvl1pPr marL="0" algn="l" defTabSz="457200" rtl="0" eaLnBrk="1" latinLnBrk="0" hangingPunct="1">
              <a:defRPr sz="900" b="0" i="0" kern="1200">
                <a:solidFill>
                  <a:srgbClr val="3E3E3E"/>
                </a:solidFill>
                <a:latin typeface="Corbel"/>
                <a:ea typeface="+mn-ea"/>
                <a:cs typeface="Corbe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n-HK" sz="1800" smtClean="0"/>
              <a:pPr marL="95250">
                <a:spcBef>
                  <a:spcPts val="55"/>
                </a:spcBef>
              </a:pPr>
              <a:t>9</a:t>
            </a:fld>
            <a:endParaRPr lang="en-HK" sz="1800"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2281</Words>
  <Application>Microsoft Office PowerPoint</Application>
  <PresentationFormat>On-screen Show (4:3)</PresentationFormat>
  <Paragraphs>432</Paragraphs>
  <Slides>41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Arial</vt:lpstr>
      <vt:lpstr>Calibri</vt:lpstr>
      <vt:lpstr>Calibri Light</vt:lpstr>
      <vt:lpstr>Cambria</vt:lpstr>
      <vt:lpstr>Cambria Math</vt:lpstr>
      <vt:lpstr>Corbel</vt:lpstr>
      <vt:lpstr>Symbol</vt:lpstr>
      <vt:lpstr>Tahoma</vt:lpstr>
      <vt:lpstr>Times New Roman</vt:lpstr>
      <vt:lpstr>Verdana</vt:lpstr>
      <vt:lpstr>Wingdings</vt:lpstr>
      <vt:lpstr>Office Theme</vt:lpstr>
      <vt:lpstr>Node Embeddings</vt:lpstr>
      <vt:lpstr>Given an input graph, extract node, link and graph-level features, learn a model (SVM, neural network, etc.) that maps features to labels.</vt:lpstr>
      <vt:lpstr>PowerPoint Presentation</vt:lpstr>
      <vt:lpstr>Goal: Efficient task-independent feature learning for machine learning with graphs!</vt:lpstr>
      <vt:lpstr>PowerPoint Presentation</vt:lpstr>
      <vt:lpstr>PowerPoint Presentation</vt:lpstr>
      <vt:lpstr>Node Embeddings: Encoder and Decoder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Simplest encoding approach:  Encoder is just an embedding-lookup</vt:lpstr>
      <vt:lpstr>Simplest encoding approach:  Encoder is just an embedding-lookup</vt:lpstr>
      <vt:lpstr>PowerPoint Presentation</vt:lpstr>
      <vt:lpstr>PowerPoint Presentation</vt:lpstr>
      <vt:lpstr>PowerPoint Presentation</vt:lpstr>
      <vt:lpstr>Random Walk Approaches for Node Embeddings</vt:lpstr>
      <vt:lpstr>PowerPoint Presentation</vt:lpstr>
      <vt:lpstr>PowerPoint Presentation</vt:lpstr>
      <vt:lpstr>PowerPoint Presentation</vt:lpstr>
      <vt:lpstr>PowerPoint Presentation</vt:lpstr>
      <vt:lpstr>1. Estimate probability of visiting node 𝒗 on a random walk starting from node 𝒖 using some random walk strategy 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Idea: use flexible, biased random walks that can trade off between local and global views of the network (Grover and Leskovec, 2016).</vt:lpstr>
      <vt:lpstr>Two classic strategies to define a neighborhood  𝑵𝑹(𝒖) of a given node 𝒖:</vt:lpstr>
      <vt:lpstr>PowerPoint Presentation</vt:lpstr>
      <vt:lpstr>Biased fixed-length random walk 𝑹 that given a node 𝒖 generates neighborhood 𝑵𝑹(𝒖) </vt:lpstr>
      <vt:lpstr>Biased 2nd-order random walks explore network neighborhoods: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discussed graph representation learning, a way to learn node and graph embeddings for downstream tasks, without feature engineering.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2022-07-12T03:02:16Z</dcterms:created>
  <dcterms:modified xsi:type="dcterms:W3CDTF">2022-07-12T03:57:33Z</dcterms:modified>
</cp:coreProperties>
</file>