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44"/>
  </p:notesMasterIdLst>
  <p:sldIdLst>
    <p:sldId id="256" r:id="rId2"/>
    <p:sldId id="437" r:id="rId3"/>
    <p:sldId id="438" r:id="rId4"/>
    <p:sldId id="273" r:id="rId5"/>
    <p:sldId id="274" r:id="rId6"/>
    <p:sldId id="275" r:id="rId7"/>
    <p:sldId id="276" r:id="rId8"/>
    <p:sldId id="439" r:id="rId9"/>
    <p:sldId id="440" r:id="rId10"/>
    <p:sldId id="441" r:id="rId11"/>
    <p:sldId id="442" r:id="rId12"/>
    <p:sldId id="443" r:id="rId13"/>
    <p:sldId id="444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5" r:id="rId23"/>
    <p:sldId id="465" r:id="rId24"/>
    <p:sldId id="466" r:id="rId25"/>
    <p:sldId id="467" r:id="rId26"/>
    <p:sldId id="468" r:id="rId27"/>
    <p:sldId id="469" r:id="rId28"/>
    <p:sldId id="470" r:id="rId29"/>
    <p:sldId id="258" r:id="rId30"/>
    <p:sldId id="259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FD1F0B-EA73-442A-9831-B5D71AF19F23}">
          <p14:sldIdLst>
            <p14:sldId id="256"/>
            <p14:sldId id="437"/>
            <p14:sldId id="438"/>
            <p14:sldId id="273"/>
            <p14:sldId id="274"/>
            <p14:sldId id="275"/>
            <p14:sldId id="276"/>
            <p14:sldId id="439"/>
            <p14:sldId id="440"/>
            <p14:sldId id="441"/>
            <p14:sldId id="442"/>
            <p14:sldId id="443"/>
            <p14:sldId id="444"/>
            <p14:sldId id="446"/>
            <p14:sldId id="447"/>
            <p14:sldId id="448"/>
          </p14:sldIdLst>
        </p14:section>
        <p14:section name="Untitled Section" id="{C09195C0-EA44-4335-B9DD-A0A9FCDDA5F9}">
          <p14:sldIdLst>
            <p14:sldId id="449"/>
            <p14:sldId id="450"/>
            <p14:sldId id="451"/>
            <p14:sldId id="452"/>
            <p14:sldId id="453"/>
            <p14:sldId id="455"/>
            <p14:sldId id="465"/>
            <p14:sldId id="466"/>
            <p14:sldId id="467"/>
            <p14:sldId id="468"/>
            <p14:sldId id="469"/>
          </p14:sldIdLst>
        </p14:section>
        <p14:section name="Untitled Section" id="{6D6A4B22-6C1B-4F09-8DB7-860AE6D4FFFB}">
          <p14:sldIdLst>
            <p14:sldId id="470"/>
          </p14:sldIdLst>
        </p14:section>
        <p14:section name="Untitled Section" id="{F7532141-7293-450C-9A8C-D26E9DD839C6}">
          <p14:sldIdLst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56648" autoAdjust="0"/>
  </p:normalViewPr>
  <p:slideViewPr>
    <p:cSldViewPr snapToGrid="0">
      <p:cViewPr varScale="1">
        <p:scale>
          <a:sx n="40" d="100"/>
          <a:sy n="40" d="100"/>
        </p:scale>
        <p:origin x="23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60" max="7040" units="cm"/>
          <inkml:channel name="Y" type="integer" max="2462" units="cm"/>
          <inkml:channel name="T" type="integer" max="2.14748E9" units="dev"/>
        </inkml:traceFormat>
        <inkml:channelProperties>
          <inkml:channelProperty channel="X" name="resolution" value="176.27118" units="1/cm"/>
          <inkml:channelProperty channel="Y" name="resolution" value="70.34286" units="1/cm"/>
          <inkml:channelProperty channel="T" name="resolution" value="1" units="1/dev"/>
        </inkml:channelProperties>
      </inkml:inkSource>
      <inkml:timestamp xml:id="ts0" timeString="2021-07-26T13:53:5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19358 10237 0,'0'-18'1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8E03D-CDA7-4423-988F-989EB7CDE621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B290-F8C8-488F-B2D6-BB22937B2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15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1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30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9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24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78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16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89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961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826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51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09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902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53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44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401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56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604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831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67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37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3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64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36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65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9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B290-F8C8-488F-B2D6-BB22937B2A8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3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094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BD03BC-A45A-7031-9121-CE072932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12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760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8FE0C38D-9A31-18BC-CB98-174A14F8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490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>
          <p15:clr>
            <a:srgbClr val="FBAE40"/>
          </p15:clr>
        </p15:guide>
        <p15:guide id="2" pos="5347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422E69A-C75B-9308-C6F5-A9D6B2CD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968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>
          <p15:clr>
            <a:srgbClr val="FBAE40"/>
          </p15:clr>
        </p15:guide>
        <p15:guide id="2" pos="5347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A688D9-32F5-B5A9-0970-279EA94D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63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549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EE1875E-142D-D385-90EA-82E08F9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32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C4134A7-49B1-921A-497C-881CCF08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74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83F1698-924A-7ED4-BFAE-A85B745B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86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11E1894-1A89-294E-D5E5-7749B5A4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29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57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20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2AA-F04F-41F4-BB06-023BDF3B3B7A}" type="datetimeFigureOut">
              <a:rPr lang="en-HK" smtClean="0"/>
              <a:t>19/7/2022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D103-7C58-4874-894A-506862257B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90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nap-stanford/GraphGy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1A63-9BA0-3436-CD3F-E3CD297BE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Graph Neural Network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84CDD-CEA0-C523-135B-E597C3DD6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HK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742055B-3247-3805-187B-21A33DEFDAA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64908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69976" y="1154988"/>
            <a:ext cx="5343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 indent="-320032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(3)</a:t>
            </a: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 Graph</a:t>
            </a:r>
            <a:r>
              <a:rPr sz="3200" b="1" spc="-3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60B5CC"/>
                </a:solidFill>
                <a:latin typeface="Calibri"/>
                <a:cs typeface="Calibri"/>
              </a:rPr>
              <a:t>Attention </a:t>
            </a:r>
            <a:r>
              <a:rPr sz="3200" b="1" spc="-11" dirty="0">
                <a:solidFill>
                  <a:srgbClr val="60B5CC"/>
                </a:solidFill>
                <a:latin typeface="Calibri"/>
                <a:cs typeface="Calibri"/>
              </a:rPr>
              <a:t>Networks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18" y="2817658"/>
            <a:ext cx="8008620" cy="36928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099">
              <a:spcBef>
                <a:spcPts val="1651"/>
              </a:spcBef>
            </a:pP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all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D60093"/>
                </a:solidFill>
                <a:latin typeface="Calibri"/>
                <a:cs typeface="Calibri"/>
              </a:rPr>
              <a:t>node’s</a:t>
            </a:r>
            <a:r>
              <a:rPr sz="3200" b="1" spc="-11" dirty="0">
                <a:solidFill>
                  <a:srgbClr val="D60093"/>
                </a:solidFill>
                <a:latin typeface="Calibri"/>
                <a:cs typeface="Calibri"/>
              </a:rPr>
              <a:t> neighbors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60093"/>
                </a:solidFill>
                <a:latin typeface="Calibri"/>
                <a:cs typeface="Calibri"/>
              </a:rPr>
              <a:t>are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equally</a:t>
            </a:r>
            <a:r>
              <a:rPr sz="3200" b="1" spc="-11" dirty="0">
                <a:solidFill>
                  <a:srgbClr val="D60093"/>
                </a:solidFill>
                <a:latin typeface="Calibri"/>
                <a:cs typeface="Calibri"/>
              </a:rPr>
              <a:t> important</a:t>
            </a:r>
            <a:endParaRPr sz="3200" dirty="0">
              <a:latin typeface="Calibri"/>
              <a:cs typeface="Calibri"/>
            </a:endParaRPr>
          </a:p>
          <a:p>
            <a:pPr marL="357496" indent="-274948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358131" algn="l"/>
              </a:tabLst>
            </a:pPr>
            <a:r>
              <a:rPr sz="2800" b="1" spc="-25" dirty="0">
                <a:latin typeface="Calibri"/>
                <a:cs typeface="Calibri"/>
              </a:rPr>
              <a:t>Attention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inspired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cognitive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attention.</a:t>
            </a:r>
            <a:endParaRPr sz="2800" dirty="0">
              <a:latin typeface="Calibri"/>
              <a:cs typeface="Calibri"/>
            </a:endParaRPr>
          </a:p>
          <a:p>
            <a:pPr marL="357496" marR="90168" indent="-274313">
              <a:lnSpc>
                <a:spcPct val="101400"/>
              </a:lnSpc>
              <a:spcBef>
                <a:spcPts val="600"/>
              </a:spcBef>
              <a:buClr>
                <a:srgbClr val="60B5CC"/>
              </a:buClr>
              <a:buFont typeface="Wingdings"/>
              <a:buChar char=""/>
              <a:tabLst>
                <a:tab pos="358131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attention </a:t>
            </a:r>
            <a:r>
              <a:rPr sz="2800" dirty="0">
                <a:latin typeface="Cambria Math"/>
                <a:cs typeface="Cambria Math"/>
              </a:rPr>
              <a:t>𝜶</a:t>
            </a:r>
            <a:r>
              <a:rPr sz="3000" baseline="-16666" dirty="0">
                <a:latin typeface="Cambria Math"/>
                <a:cs typeface="Cambria Math"/>
              </a:rPr>
              <a:t>𝒗𝒖</a:t>
            </a:r>
            <a:r>
              <a:rPr sz="3000" spc="7" baseline="-16666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focuses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1" dirty="0">
                <a:latin typeface="Calibri"/>
                <a:cs typeface="Calibri"/>
              </a:rPr>
              <a:t>important </a:t>
            </a:r>
            <a:r>
              <a:rPr sz="2800" spc="-5" dirty="0">
                <a:latin typeface="Calibri"/>
                <a:cs typeface="Calibri"/>
              </a:rPr>
              <a:t>parts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rest.</a:t>
            </a:r>
            <a:endParaRPr sz="2800" dirty="0">
              <a:latin typeface="Calibri"/>
              <a:cs typeface="Calibri"/>
            </a:endParaRPr>
          </a:p>
          <a:p>
            <a:pPr marL="622919" marR="30479" lvl="1" indent="-228594">
              <a:spcBef>
                <a:spcPts val="545"/>
              </a:spcBef>
              <a:buClr>
                <a:srgbClr val="E66C7D"/>
              </a:buClr>
              <a:buFont typeface="Wingdings"/>
              <a:buChar char=""/>
              <a:tabLst>
                <a:tab pos="623555" algn="l"/>
              </a:tabLst>
            </a:pPr>
            <a:r>
              <a:rPr sz="2400" b="1" dirty="0">
                <a:latin typeface="Calibri"/>
                <a:cs typeface="Calibri"/>
              </a:rPr>
              <a:t>Idea: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NN</a:t>
            </a:r>
            <a:r>
              <a:rPr sz="2400" spc="-5" dirty="0">
                <a:latin typeface="Calibri"/>
                <a:cs typeface="Calibri"/>
              </a:rPr>
              <a:t> should </a:t>
            </a:r>
            <a:r>
              <a:rPr sz="2400" spc="-15" dirty="0">
                <a:latin typeface="Calibri"/>
                <a:cs typeface="Calibri"/>
              </a:rPr>
              <a:t>devote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computing</a:t>
            </a:r>
            <a:r>
              <a:rPr sz="2400" spc="-11" dirty="0">
                <a:latin typeface="Calibri"/>
                <a:cs typeface="Calibri"/>
              </a:rPr>
              <a:t> power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spc="-11" dirty="0">
                <a:latin typeface="Calibri"/>
                <a:cs typeface="Calibri"/>
              </a:rPr>
              <a:t>that </a:t>
            </a:r>
            <a:r>
              <a:rPr sz="2400" spc="-53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1" dirty="0">
                <a:latin typeface="Calibri"/>
                <a:cs typeface="Calibri"/>
              </a:rPr>
              <a:t> important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622919" marR="284473" lvl="1" indent="-228594">
              <a:lnSpc>
                <a:spcPct val="100800"/>
              </a:lnSpc>
              <a:spcBef>
                <a:spcPts val="600"/>
              </a:spcBef>
              <a:buClr>
                <a:srgbClr val="E66C7D"/>
              </a:buClr>
              <a:buFont typeface="Wingdings"/>
              <a:buChar char=""/>
              <a:tabLst>
                <a:tab pos="623555" algn="l"/>
              </a:tabLst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important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the </a:t>
            </a:r>
            <a:r>
              <a:rPr sz="2400" spc="-53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training.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71740-356A-47FE-8B22-B44280BC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40" y="1854999"/>
            <a:ext cx="5343525" cy="1040581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39100AA3-D116-CD43-4FAA-B04346C1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Classical GNN Layers: GAT(2)</a:t>
            </a:r>
            <a:endParaRPr lang="en-HK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2E3A7BB-131A-9362-5A83-5CE0A2EF5CA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295" y="1289817"/>
            <a:ext cx="7698569" cy="889346"/>
          </a:xfrm>
          <a:prstGeom prst="rect">
            <a:avLst/>
          </a:prstGeom>
        </p:spPr>
        <p:txBody>
          <a:bodyPr vert="horz" wrap="square" lIns="0" tIns="116205" rIns="0" bIns="0" rtlCol="0" anchor="ctr">
            <a:spAutoFit/>
          </a:bodyPr>
          <a:lstStyle/>
          <a:p>
            <a:pPr marR="5080" indent="12700">
              <a:lnSpc>
                <a:spcPct val="77300"/>
              </a:lnSpc>
              <a:spcBef>
                <a:spcPts val="915"/>
              </a:spcBef>
            </a:pPr>
            <a:r>
              <a:rPr sz="3200" spc="-5" dirty="0">
                <a:solidFill>
                  <a:srgbClr val="D60093"/>
                </a:solidFill>
              </a:rPr>
              <a:t>Can </a:t>
            </a:r>
            <a:r>
              <a:rPr sz="3200" spc="-15" dirty="0">
                <a:solidFill>
                  <a:srgbClr val="D60093"/>
                </a:solidFill>
              </a:rPr>
              <a:t>we </a:t>
            </a:r>
            <a:r>
              <a:rPr sz="3200" dirty="0">
                <a:solidFill>
                  <a:srgbClr val="D60093"/>
                </a:solidFill>
              </a:rPr>
              <a:t>do </a:t>
            </a:r>
            <a:r>
              <a:rPr sz="3200" spc="-20" dirty="0">
                <a:solidFill>
                  <a:srgbClr val="D60093"/>
                </a:solidFill>
              </a:rPr>
              <a:t>better </a:t>
            </a:r>
            <a:r>
              <a:rPr sz="3200" spc="-5" dirty="0">
                <a:solidFill>
                  <a:srgbClr val="D60093"/>
                </a:solidFill>
              </a:rPr>
              <a:t>than simple </a:t>
            </a:r>
            <a:r>
              <a:rPr sz="3200" spc="-665" dirty="0">
                <a:solidFill>
                  <a:srgbClr val="D60093"/>
                </a:solidFill>
              </a:rPr>
              <a:t> </a:t>
            </a:r>
            <a:r>
              <a:rPr sz="3200" spc="-5" dirty="0">
                <a:solidFill>
                  <a:srgbClr val="D60093"/>
                </a:solidFill>
              </a:rPr>
              <a:t>neighborhood</a:t>
            </a:r>
            <a:r>
              <a:rPr sz="3200" spc="-11" dirty="0">
                <a:solidFill>
                  <a:srgbClr val="D60093"/>
                </a:solidFill>
              </a:rPr>
              <a:t> </a:t>
            </a:r>
            <a:r>
              <a:rPr sz="3200" spc="-15" dirty="0">
                <a:solidFill>
                  <a:srgbClr val="D60093"/>
                </a:solidFill>
              </a:rPr>
              <a:t>aggregation?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867058" y="2355257"/>
            <a:ext cx="7599045" cy="85241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424804">
              <a:lnSpc>
                <a:spcPts val="2900"/>
              </a:lnSpc>
              <a:spcBef>
                <a:spcPts val="780"/>
              </a:spcBef>
            </a:pP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Can </a:t>
            </a:r>
            <a:r>
              <a:rPr sz="3000" b="1" spc="-15" dirty="0">
                <a:solidFill>
                  <a:srgbClr val="D60093"/>
                </a:solidFill>
                <a:latin typeface="Calibri"/>
                <a:cs typeface="Calibri"/>
              </a:rPr>
              <a:t>we</a:t>
            </a:r>
            <a:r>
              <a:rPr sz="3000" b="1" spc="-11" dirty="0">
                <a:solidFill>
                  <a:srgbClr val="D60093"/>
                </a:solidFill>
                <a:latin typeface="Calibri"/>
                <a:cs typeface="Calibri"/>
              </a:rPr>
              <a:t> let weighting</a:t>
            </a:r>
            <a:r>
              <a:rPr sz="30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D60093"/>
                </a:solidFill>
                <a:latin typeface="Calibri"/>
                <a:cs typeface="Calibri"/>
              </a:rPr>
              <a:t>factors</a:t>
            </a:r>
            <a:r>
              <a:rPr sz="3000" b="1" spc="-1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D60093"/>
                </a:solidFill>
                <a:latin typeface="Cambria Math"/>
                <a:cs typeface="Cambria Math"/>
              </a:rPr>
              <a:t>𝜶</a:t>
            </a:r>
            <a:r>
              <a:rPr sz="3300" spc="-7" baseline="-15151" dirty="0">
                <a:solidFill>
                  <a:srgbClr val="D60093"/>
                </a:solidFill>
                <a:latin typeface="Cambria Math"/>
                <a:cs typeface="Cambria Math"/>
              </a:rPr>
              <a:t>𝒗𝒖</a:t>
            </a:r>
            <a:r>
              <a:rPr sz="3300" spc="451" baseline="-15151" dirty="0">
                <a:solidFill>
                  <a:srgbClr val="D60093"/>
                </a:solidFill>
                <a:latin typeface="Cambria Math"/>
                <a:cs typeface="Cambria Math"/>
              </a:rPr>
              <a:t> </a:t>
            </a:r>
            <a:r>
              <a:rPr sz="3000" b="1" spc="-20">
                <a:solidFill>
                  <a:srgbClr val="D60093"/>
                </a:solidFill>
                <a:latin typeface="Calibri"/>
                <a:cs typeface="Calibri"/>
              </a:rPr>
              <a:t>to</a:t>
            </a:r>
            <a:r>
              <a:rPr sz="3000" b="1" spc="-5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D60093"/>
                </a:solidFill>
                <a:latin typeface="Calibri"/>
                <a:cs typeface="Calibri"/>
              </a:rPr>
              <a:t>be</a:t>
            </a:r>
            <a:r>
              <a:rPr lang="en-US" sz="3000" b="1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b="1" spc="-5">
                <a:solidFill>
                  <a:srgbClr val="D60093"/>
                </a:solidFill>
                <a:latin typeface="Calibri"/>
                <a:cs typeface="Calibri"/>
              </a:rPr>
              <a:t>learned</a:t>
            </a: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?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3716" y="19813"/>
            <a:ext cx="397891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[</a:t>
            </a:r>
            <a:r>
              <a:rPr sz="14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eli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ovic</a:t>
            </a:r>
            <a:r>
              <a:rPr sz="14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4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8;</a:t>
            </a:r>
            <a:r>
              <a:rPr sz="1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Va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wa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PS</a:t>
            </a:r>
            <a:r>
              <a:rPr sz="1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1400" spc="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400" spc="-31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7]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A097D-FDDF-45D0-AB4A-111A0FE7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1" y="3389836"/>
            <a:ext cx="7860692" cy="275627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D3F5776-017D-D842-33C1-CEACAA78825A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Graph Attention Networks</a:t>
            </a:r>
            <a:endParaRPr lang="en-HK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7C77306-80A3-0FAF-E1C1-6F8CDDE29B7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DFA1077-5EF5-4579-8DF6-D277D1A6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" y="1283330"/>
            <a:ext cx="7861338" cy="5027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6A06B0-F25E-4C07-B1D7-078A14A852C4}"/>
                  </a:ext>
                </a:extLst>
              </p14:cNvPr>
              <p14:cNvContentPartPr/>
              <p14:nvPr/>
            </p14:nvContentPartPr>
            <p14:xfrm>
              <a:off x="5444880" y="3678840"/>
              <a:ext cx="36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6A06B0-F25E-4C07-B1D7-078A14A852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5520" y="3669480"/>
                <a:ext cx="1908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6">
            <a:extLst>
              <a:ext uri="{FF2B5EF4-FFF2-40B4-BE49-F238E27FC236}">
                <a16:creationId xmlns:a16="http://schemas.microsoft.com/office/drawing/2014/main" id="{80ACEC1D-CB21-7374-1B49-EC248F47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Attention Mechanism (1)</a:t>
            </a:r>
            <a:endParaRPr lang="en-HK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EBFAF4-0234-6665-5DF4-E3515CE629C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83C675-DF81-527C-5BE4-E82008EB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94"/>
          <a:stretch/>
        </p:blipFill>
        <p:spPr>
          <a:xfrm>
            <a:off x="231394" y="5205526"/>
            <a:ext cx="6384544" cy="13025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E6825A8-521B-4D6A-9CF6-37F12187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66315"/>
            <a:ext cx="7010400" cy="4191291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D333D881-8A13-8943-BB61-326F6110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Attention Mechanism (2)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913EB7B-109C-B583-B42A-2970684DDA4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E85E2C0-761C-499A-80AF-B7645663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8" y="1177416"/>
            <a:ext cx="7857502" cy="5052889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58800EA-FF85-70D8-8897-BEFD235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Attention Mechanism (4)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0917CD9-D379-D059-5FF5-4FE1C0292D1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340" y="1110109"/>
            <a:ext cx="7907020" cy="542058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7496" marR="30479" indent="-320032">
              <a:lnSpc>
                <a:spcPct val="80000"/>
              </a:lnSpc>
              <a:spcBef>
                <a:spcPts val="745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57496" algn="l"/>
                <a:tab pos="358131" algn="l"/>
              </a:tabLst>
            </a:pPr>
            <a:r>
              <a:rPr sz="2700" b="1" spc="-31" dirty="0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sz="2700" b="1" spc="-1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Calibri"/>
                <a:cs typeface="Calibri"/>
              </a:rPr>
              <a:t>benefit: </a:t>
            </a:r>
            <a:r>
              <a:rPr sz="2700" spc="-5" dirty="0">
                <a:latin typeface="Calibri"/>
                <a:cs typeface="Calibri"/>
              </a:rPr>
              <a:t>Allows</a:t>
            </a:r>
            <a:r>
              <a:rPr sz="2700" spc="-11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11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(implicitly)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specifying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different </a:t>
            </a:r>
            <a:r>
              <a:rPr sz="2700" b="1" spc="-59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importance</a:t>
            </a:r>
            <a:r>
              <a:rPr sz="27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1" dirty="0">
                <a:solidFill>
                  <a:srgbClr val="D60093"/>
                </a:solidFill>
                <a:latin typeface="Calibri"/>
                <a:cs typeface="Calibri"/>
              </a:rPr>
              <a:t>values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spc="15" dirty="0">
                <a:solidFill>
                  <a:srgbClr val="D60093"/>
                </a:solidFill>
                <a:latin typeface="Cambria Math"/>
                <a:cs typeface="Cambria Math"/>
              </a:rPr>
              <a:t>(𝜶</a:t>
            </a:r>
            <a:r>
              <a:rPr sz="3000" spc="23" baseline="-15277" dirty="0">
                <a:solidFill>
                  <a:srgbClr val="D60093"/>
                </a:solidFill>
                <a:latin typeface="Cambria Math"/>
                <a:cs typeface="Cambria Math"/>
              </a:rPr>
              <a:t>𝒗𝒖</a:t>
            </a:r>
            <a:r>
              <a:rPr sz="2700" spc="15" dirty="0">
                <a:solidFill>
                  <a:srgbClr val="D60093"/>
                </a:solidFill>
                <a:latin typeface="Cambria Math"/>
                <a:cs typeface="Cambria Math"/>
              </a:rPr>
              <a:t>)</a:t>
            </a:r>
            <a:r>
              <a:rPr sz="2700" spc="20" dirty="0">
                <a:solidFill>
                  <a:srgbClr val="D60093"/>
                </a:solidFill>
                <a:latin typeface="Cambria Math"/>
                <a:cs typeface="Cambria Math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to</a:t>
            </a:r>
            <a:r>
              <a:rPr sz="27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D60093"/>
                </a:solidFill>
                <a:latin typeface="Calibri"/>
                <a:cs typeface="Calibri"/>
              </a:rPr>
              <a:t>different</a:t>
            </a:r>
            <a:r>
              <a:rPr sz="27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700" b="1" spc="-11" dirty="0">
                <a:solidFill>
                  <a:srgbClr val="D60093"/>
                </a:solidFill>
                <a:latin typeface="Calibri"/>
                <a:cs typeface="Calibri"/>
              </a:rPr>
              <a:t>neighbors</a:t>
            </a:r>
            <a:endParaRPr sz="2700" dirty="0">
              <a:latin typeface="Calibri"/>
              <a:cs typeface="Calibri"/>
            </a:endParaRPr>
          </a:p>
          <a:p>
            <a:pPr marL="358131" indent="-320032">
              <a:spcBef>
                <a:spcPts val="580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57496" algn="l"/>
                <a:tab pos="358131" algn="l"/>
              </a:tabLst>
            </a:pPr>
            <a:r>
              <a:rPr sz="2700" b="1" spc="-11" dirty="0">
                <a:latin typeface="Calibri"/>
                <a:cs typeface="Calibri"/>
              </a:rPr>
              <a:t>Computationally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1" dirty="0">
                <a:latin typeface="Calibri"/>
                <a:cs typeface="Calibri"/>
              </a:rPr>
              <a:t>efficient</a:t>
            </a:r>
            <a:r>
              <a:rPr sz="2700" spc="-11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650858" marR="31750" lvl="1" indent="-274313">
              <a:lnSpc>
                <a:spcPts val="2300"/>
              </a:lnSpc>
              <a:spcBef>
                <a:spcPts val="620"/>
              </a:spcBef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11" dirty="0">
                <a:latin typeface="Calibri"/>
                <a:cs typeface="Calibri"/>
              </a:rPr>
              <a:t>Computation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attentional </a:t>
            </a:r>
            <a:r>
              <a:rPr sz="2400" spc="-11" dirty="0">
                <a:latin typeface="Calibri"/>
                <a:cs typeface="Calibri"/>
              </a:rPr>
              <a:t>coefficients 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parallelized </a:t>
            </a:r>
            <a:r>
              <a:rPr sz="2400" spc="-53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edges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  <a:p>
            <a:pPr marL="650858" lvl="1" indent="-274313">
              <a:lnSpc>
                <a:spcPts val="2551"/>
              </a:lnSpc>
              <a:spcBef>
                <a:spcPts val="20"/>
              </a:spcBef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15" dirty="0">
                <a:latin typeface="Calibri"/>
                <a:cs typeface="Calibri"/>
              </a:rPr>
              <a:t>Aggregation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parallelized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</a:p>
          <a:p>
            <a:pPr marL="358131" indent="-320032">
              <a:lnSpc>
                <a:spcPts val="288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496" algn="l"/>
                <a:tab pos="358131" algn="l"/>
              </a:tabLst>
            </a:pPr>
            <a:r>
              <a:rPr sz="2700" b="1" spc="-20" dirty="0">
                <a:latin typeface="Calibri"/>
                <a:cs typeface="Calibri"/>
              </a:rPr>
              <a:t>Storage</a:t>
            </a:r>
            <a:r>
              <a:rPr sz="2700" b="1" spc="-11" dirty="0">
                <a:latin typeface="Calibri"/>
                <a:cs typeface="Calibri"/>
              </a:rPr>
              <a:t> efficient</a:t>
            </a:r>
            <a:r>
              <a:rPr sz="2700" spc="-11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650858" lvl="1" indent="-274313">
              <a:lnSpc>
                <a:spcPts val="2560"/>
              </a:lnSpc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11" dirty="0">
                <a:latin typeface="Calibri"/>
                <a:cs typeface="Calibri"/>
              </a:rPr>
              <a:t>Sparse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matrix operations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1" dirty="0">
                <a:latin typeface="Calibri"/>
                <a:cs typeface="Calibri"/>
              </a:rPr>
              <a:t> require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endParaRPr sz="2400" dirty="0">
              <a:latin typeface="Calibri"/>
              <a:cs typeface="Calibri"/>
            </a:endParaRPr>
          </a:p>
          <a:p>
            <a:pPr marL="650858">
              <a:lnSpc>
                <a:spcPts val="2591"/>
              </a:lnSpc>
            </a:pPr>
            <a:r>
              <a:rPr sz="2400" spc="20" dirty="0">
                <a:latin typeface="Cambria Math"/>
                <a:cs typeface="Cambria Math"/>
              </a:rPr>
              <a:t>𝑂(𝑉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1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𝐸)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entries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endParaRPr sz="2400" dirty="0">
              <a:latin typeface="Calibri"/>
              <a:cs typeface="Calibri"/>
            </a:endParaRPr>
          </a:p>
          <a:p>
            <a:pPr marL="650858" lvl="1" indent="-274313">
              <a:lnSpc>
                <a:spcPts val="2540"/>
              </a:lnSpc>
              <a:spcBef>
                <a:spcPts val="25"/>
              </a:spcBef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b="1" spc="-15" dirty="0">
                <a:latin typeface="Calibri"/>
                <a:cs typeface="Calibri"/>
              </a:rPr>
              <a:t>Fixed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irrespective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 dirty="0">
              <a:latin typeface="Calibri"/>
              <a:cs typeface="Calibri"/>
            </a:endParaRPr>
          </a:p>
          <a:p>
            <a:pPr marL="358131" indent="-320032">
              <a:lnSpc>
                <a:spcPts val="290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496" algn="l"/>
                <a:tab pos="358131" algn="l"/>
              </a:tabLst>
            </a:pPr>
            <a:r>
              <a:rPr sz="2700" b="1" spc="-11" dirty="0">
                <a:latin typeface="Calibri"/>
                <a:cs typeface="Calibri"/>
              </a:rPr>
              <a:t>Localized</a:t>
            </a:r>
            <a:r>
              <a:rPr sz="2700" spc="-11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650858" lvl="1" indent="-274313">
              <a:lnSpc>
                <a:spcPts val="2540"/>
              </a:lnSpc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attends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0000FF"/>
                </a:solidFill>
                <a:latin typeface="Calibri"/>
                <a:cs typeface="Calibri"/>
              </a:rPr>
              <a:t>over local network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neighborhoods</a:t>
            </a:r>
            <a:endParaRPr sz="2400" dirty="0">
              <a:latin typeface="Calibri"/>
              <a:cs typeface="Calibri"/>
            </a:endParaRPr>
          </a:p>
          <a:p>
            <a:pPr marL="358131" indent="-320032">
              <a:lnSpc>
                <a:spcPts val="2900"/>
              </a:lnSpc>
              <a:buClr>
                <a:srgbClr val="F0AD00"/>
              </a:buClr>
              <a:buSzPct val="81481"/>
              <a:buFont typeface="Wingdings 2"/>
              <a:buChar char=""/>
              <a:tabLst>
                <a:tab pos="357496" algn="l"/>
                <a:tab pos="358131" algn="l"/>
              </a:tabLst>
            </a:pPr>
            <a:r>
              <a:rPr sz="2700" b="1" spc="-5" dirty="0">
                <a:latin typeface="Calibri"/>
                <a:cs typeface="Calibri"/>
              </a:rPr>
              <a:t>Inductive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capability</a:t>
            </a:r>
            <a:r>
              <a:rPr sz="2700" spc="-5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650858" lvl="1" indent="-274313">
              <a:lnSpc>
                <a:spcPts val="2845"/>
              </a:lnSpc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edge-wise </a:t>
            </a:r>
            <a:r>
              <a:rPr sz="2400" spc="-5" dirty="0">
                <a:latin typeface="Calibri"/>
                <a:cs typeface="Calibri"/>
              </a:rPr>
              <a:t>mechanism</a:t>
            </a:r>
            <a:endParaRPr sz="2400" dirty="0">
              <a:latin typeface="Calibri"/>
              <a:cs typeface="Calibri"/>
            </a:endParaRPr>
          </a:p>
          <a:p>
            <a:pPr marL="650858" lvl="1" indent="-274313">
              <a:lnSpc>
                <a:spcPts val="2845"/>
              </a:lnSpc>
              <a:buClr>
                <a:srgbClr val="60B5CC"/>
              </a:buClr>
              <a:buFont typeface="Wingdings"/>
              <a:buChar char=""/>
              <a:tabLst>
                <a:tab pos="650224" algn="l"/>
                <a:tab pos="650858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global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A534BA29-619D-B26C-DAF5-B67E81A3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 fontScale="90000"/>
          </a:bodyPr>
          <a:lstStyle/>
          <a:p>
            <a:r>
              <a:rPr lang="en-US"/>
              <a:t>Benefits of Attention Mechanism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6ACA487-1F44-7940-8221-9BADED54735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5486" y="6143117"/>
            <a:ext cx="7210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𝑖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libri"/>
                <a:cs typeface="Calibri"/>
              </a:rPr>
              <a:t>,</a:t>
            </a:r>
            <a:r>
              <a:rPr sz="2400" spc="-11" dirty="0">
                <a:latin typeface="Calibri"/>
                <a:cs typeface="Calibri"/>
              </a:rPr>
              <a:t> across eight </a:t>
            </a:r>
            <a:r>
              <a:rPr sz="2400" spc="-15" dirty="0">
                <a:latin typeface="Calibri"/>
                <a:cs typeface="Calibri"/>
              </a:rPr>
              <a:t>attention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heads,</a:t>
            </a:r>
            <a:r>
              <a:rPr sz="2400" spc="-11" dirty="0">
                <a:latin typeface="Calibri"/>
                <a:cs typeface="Calibri"/>
              </a:rPr>
              <a:t> </a:t>
            </a:r>
            <a:endParaRPr sz="2400" dirty="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9976" y="1315614"/>
            <a:ext cx="8100186" cy="3298985"/>
            <a:chOff x="8298" y="1168288"/>
            <a:chExt cx="9080500" cy="3698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" y="1609785"/>
              <a:ext cx="6061742" cy="3256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6036" y="1168288"/>
              <a:ext cx="3372408" cy="2603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8400" y="320040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8551" y="3693030"/>
            <a:ext cx="8239759" cy="24967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55476" marR="5080">
              <a:lnSpc>
                <a:spcPct val="98600"/>
              </a:lnSpc>
              <a:spcBef>
                <a:spcPts val="120"/>
              </a:spcBef>
            </a:pP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Attention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mechanism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be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used </a:t>
            </a:r>
            <a:r>
              <a:rPr sz="1400" spc="-3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with many </a:t>
            </a:r>
            <a:r>
              <a:rPr sz="1400" spc="-11" dirty="0">
                <a:solidFill>
                  <a:srgbClr val="008000"/>
                </a:solidFill>
                <a:latin typeface="Arial"/>
                <a:cs typeface="Arial"/>
              </a:rPr>
              <a:t>different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graph neural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network</a:t>
            </a:r>
            <a:r>
              <a:rPr sz="1400" spc="-1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models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00" dirty="0">
              <a:latin typeface="Arial"/>
              <a:cs typeface="Arial"/>
            </a:endParaRPr>
          </a:p>
          <a:p>
            <a:pPr marL="5555476" marR="84453"/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In many cases, attention leads to </a:t>
            </a:r>
            <a:r>
              <a:rPr sz="1400" spc="-3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performance</a:t>
            </a:r>
            <a:r>
              <a:rPr sz="1400" spc="-1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gains</a:t>
            </a:r>
            <a:endParaRPr sz="1400" dirty="0">
              <a:latin typeface="Arial"/>
              <a:cs typeface="Arial"/>
            </a:endParaRPr>
          </a:p>
          <a:p>
            <a:pPr marL="332732" indent="-320032">
              <a:spcBef>
                <a:spcPts val="115"/>
              </a:spcBef>
              <a:buClr>
                <a:srgbClr val="F0AD00"/>
              </a:buClr>
              <a:buSzPct val="8148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700" b="1" spc="-20" dirty="0">
                <a:latin typeface="Calibri"/>
                <a:cs typeface="Calibri"/>
              </a:rPr>
              <a:t>t-SNE</a:t>
            </a:r>
            <a:r>
              <a:rPr sz="2700" b="1" spc="-1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plot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of </a:t>
            </a:r>
            <a:r>
              <a:rPr sz="2700" b="1" spc="-45" dirty="0">
                <a:latin typeface="Calibri"/>
                <a:cs typeface="Calibri"/>
              </a:rPr>
              <a:t>GAT-based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node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embeddings:</a:t>
            </a:r>
            <a:endParaRPr sz="2700" dirty="0">
              <a:latin typeface="Calibri"/>
              <a:cs typeface="Calibri"/>
            </a:endParaRPr>
          </a:p>
          <a:p>
            <a:pPr marL="625459" lvl="1" indent="-274948">
              <a:spcBef>
                <a:spcPts val="60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spc="-11" dirty="0">
                <a:latin typeface="Calibri"/>
                <a:cs typeface="Calibri"/>
              </a:rPr>
              <a:t>color: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11" dirty="0">
                <a:latin typeface="Calibri"/>
                <a:cs typeface="Calibri"/>
              </a:rPr>
              <a:t> publication</a:t>
            </a:r>
            <a:r>
              <a:rPr sz="2400" spc="-5" dirty="0">
                <a:latin typeface="Calibri"/>
                <a:cs typeface="Calibri"/>
              </a:rPr>
              <a:t> classes</a:t>
            </a:r>
            <a:endParaRPr sz="2400" dirty="0">
              <a:latin typeface="Calibri"/>
              <a:cs typeface="Calibri"/>
            </a:endParaRPr>
          </a:p>
          <a:p>
            <a:pPr marL="625459" lvl="1" indent="-274948">
              <a:spcBef>
                <a:spcPts val="25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spc="-15" dirty="0">
                <a:latin typeface="Calibri"/>
                <a:cs typeface="Calibri"/>
              </a:rPr>
              <a:t>Edge</a:t>
            </a:r>
            <a:r>
              <a:rPr sz="2400" spc="-5" dirty="0">
                <a:latin typeface="Calibri"/>
                <a:cs typeface="Calibri"/>
              </a:rPr>
              <a:t> thickness:</a:t>
            </a:r>
            <a:r>
              <a:rPr sz="2400" spc="-11" dirty="0">
                <a:latin typeface="Calibri"/>
                <a:cs typeface="Calibri"/>
              </a:rPr>
              <a:t> Normalized </a:t>
            </a:r>
            <a:r>
              <a:rPr sz="2400" spc="-15" dirty="0">
                <a:latin typeface="Calibri"/>
                <a:cs typeface="Calibri"/>
              </a:rPr>
              <a:t>attention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coefficients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D6A46-25F4-416F-B00C-986C7B43C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16" y="6169065"/>
            <a:ext cx="1685544" cy="413435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5EDB86BA-A7C4-F910-3085-4952A4C6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GAT: Cora Citation Net</a:t>
            </a:r>
            <a:endParaRPr lang="en-HK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FAF5F1-9130-607A-D281-2859C0D5720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930" y="2429447"/>
            <a:ext cx="3047687" cy="338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9663" y="1415796"/>
            <a:ext cx="5594351" cy="419153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32" marR="5080" indent="-320032">
              <a:lnSpc>
                <a:spcPts val="3791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In</a:t>
            </a:r>
            <a:r>
              <a:rPr sz="3200" b="1" spc="-1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practice,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these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classic</a:t>
            </a:r>
            <a:r>
              <a:rPr sz="3200" b="1" spc="-1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GNN 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60B5CC"/>
                </a:solidFill>
                <a:latin typeface="Calibri"/>
                <a:cs typeface="Calibri"/>
              </a:rPr>
              <a:t>layers</a:t>
            </a:r>
            <a:r>
              <a:rPr sz="3200" b="1" spc="-1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are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a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great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starting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1" dirty="0">
                <a:solidFill>
                  <a:srgbClr val="60B5CC"/>
                </a:solidFill>
                <a:latin typeface="Calibri"/>
                <a:cs typeface="Calibri"/>
              </a:rPr>
              <a:t>point</a:t>
            </a:r>
            <a:endParaRPr sz="3200" dirty="0">
              <a:latin typeface="Calibri"/>
              <a:cs typeface="Calibri"/>
            </a:endParaRPr>
          </a:p>
          <a:p>
            <a:pPr marL="625459" marR="667369" lvl="1" indent="-274313">
              <a:lnSpc>
                <a:spcPct val="99600"/>
              </a:lnSpc>
              <a:spcBef>
                <a:spcPts val="660"/>
              </a:spcBef>
              <a:buClr>
                <a:srgbClr val="60B5CC"/>
              </a:buClr>
              <a:buFont typeface="Wingdings"/>
              <a:buChar char=""/>
              <a:tabLst>
                <a:tab pos="625459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1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performance by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considering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GNN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design</a:t>
            </a:r>
            <a:endParaRPr sz="2800" dirty="0">
              <a:latin typeface="Calibri"/>
              <a:cs typeface="Calibri"/>
            </a:endParaRPr>
          </a:p>
          <a:p>
            <a:pPr marL="625459" marR="264153" lvl="1" indent="-274313">
              <a:lnSpc>
                <a:spcPct val="100200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59" algn="l"/>
              </a:tabLst>
            </a:pPr>
            <a:r>
              <a:rPr sz="2800" spc="-35" dirty="0">
                <a:latin typeface="Calibri"/>
                <a:cs typeface="Calibri"/>
              </a:rPr>
              <a:t>Concretely,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include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modern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deep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28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modules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proved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useful</a:t>
            </a:r>
            <a:r>
              <a:rPr sz="2800" spc="-5" dirty="0">
                <a:latin typeface="Calibri"/>
                <a:cs typeface="Calibri"/>
              </a:rPr>
              <a:t> in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0392" y="20829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Leskovec.</a:t>
            </a:r>
            <a:r>
              <a:rPr sz="1200" spc="-11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1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 </a:t>
            </a:r>
            <a:r>
              <a:rPr sz="1200" spc="-31" dirty="0">
                <a:solidFill>
                  <a:srgbClr val="FFFFFF"/>
                </a:solidFill>
                <a:latin typeface="Corbel"/>
                <a:cs typeface="Corbel"/>
              </a:rPr>
              <a:t>2020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698" y="1900430"/>
            <a:ext cx="24676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1" dirty="0">
                <a:latin typeface="Calibri"/>
                <a:cs typeface="Calibri"/>
              </a:rPr>
              <a:t>suggested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D722FF-F66B-0633-4496-05119799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GNN Layer in Practice</a:t>
            </a:r>
            <a:endParaRPr lang="en-HK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9750CA6-93C0-9BDB-49B7-BB91C6B99F5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3486" y="2901786"/>
            <a:ext cx="3047687" cy="338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8111" y="1348741"/>
            <a:ext cx="7867015" cy="1006687"/>
          </a:xfrm>
          <a:prstGeom prst="rect">
            <a:avLst/>
          </a:prstGeom>
        </p:spPr>
        <p:txBody>
          <a:bodyPr vert="horz" wrap="square" lIns="0" tIns="31751" rIns="0" bIns="0" rtlCol="0">
            <a:spAutoFit/>
          </a:bodyPr>
          <a:lstStyle/>
          <a:p>
            <a:pPr marL="332732" marR="5080" indent="-320032">
              <a:lnSpc>
                <a:spcPts val="3791"/>
              </a:lnSpc>
              <a:spcBef>
                <a:spcPts val="251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Many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modern deep learning modules </a:t>
            </a:r>
            <a:r>
              <a:rPr sz="3200" b="1" spc="-15" dirty="0">
                <a:solidFill>
                  <a:srgbClr val="E66C7D"/>
                </a:solidFill>
                <a:latin typeface="Calibri"/>
                <a:cs typeface="Calibri"/>
              </a:rPr>
              <a:t>can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be </a:t>
            </a:r>
            <a:r>
              <a:rPr sz="3200" b="1" spc="-71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incorporated</a:t>
            </a:r>
            <a:r>
              <a:rPr sz="3200" b="1" spc="-1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into</a:t>
            </a:r>
            <a:r>
              <a:rPr sz="32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D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GNN</a:t>
            </a:r>
            <a:r>
              <a:rPr sz="32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E66C7D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2333923"/>
            <a:ext cx="5509260" cy="382091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13" indent="-274313">
              <a:spcBef>
                <a:spcPts val="735"/>
              </a:spcBef>
              <a:buClr>
                <a:srgbClr val="60B5CC"/>
              </a:buClr>
              <a:buFont typeface="Wingdings"/>
              <a:buChar char=""/>
              <a:tabLst>
                <a:tab pos="287013" algn="l"/>
              </a:tabLst>
            </a:pPr>
            <a:r>
              <a:rPr sz="2800" b="1" spc="-11" dirty="0">
                <a:latin typeface="Calibri"/>
                <a:cs typeface="Calibri"/>
              </a:rPr>
              <a:t>Batch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Normalization:</a:t>
            </a:r>
            <a:endParaRPr sz="2800">
              <a:latin typeface="Calibri"/>
              <a:cs typeface="Calibri"/>
            </a:endParaRPr>
          </a:p>
          <a:p>
            <a:pPr marL="552437" lvl="1" indent="-228594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552437" algn="l"/>
              </a:tabLst>
            </a:pPr>
            <a:r>
              <a:rPr sz="2400" spc="-15" dirty="0">
                <a:latin typeface="Calibri"/>
                <a:cs typeface="Calibri"/>
              </a:rPr>
              <a:t>Stabilize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neural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 training</a:t>
            </a:r>
            <a:endParaRPr sz="2400">
              <a:latin typeface="Calibri"/>
              <a:cs typeface="Calibri"/>
            </a:endParaRPr>
          </a:p>
          <a:p>
            <a:pPr marL="287013" indent="-274313">
              <a:spcBef>
                <a:spcPts val="731"/>
              </a:spcBef>
              <a:buClr>
                <a:srgbClr val="60B5CC"/>
              </a:buClr>
              <a:buFont typeface="Wingdings"/>
              <a:buChar char=""/>
              <a:tabLst>
                <a:tab pos="287013" algn="l"/>
              </a:tabLst>
            </a:pPr>
            <a:r>
              <a:rPr sz="2800" b="1" spc="-11" dirty="0">
                <a:latin typeface="Calibri"/>
                <a:cs typeface="Calibri"/>
              </a:rPr>
              <a:t>Dropout:</a:t>
            </a:r>
            <a:endParaRPr sz="2800">
              <a:latin typeface="Calibri"/>
              <a:cs typeface="Calibri"/>
            </a:endParaRPr>
          </a:p>
          <a:p>
            <a:pPr marL="228594" marR="2633914" lvl="1" indent="-228594" algn="r">
              <a:spcBef>
                <a:spcPts val="545"/>
              </a:spcBef>
              <a:buClr>
                <a:srgbClr val="E66C7D"/>
              </a:buClr>
              <a:buFont typeface="Wingdings"/>
              <a:buChar char=""/>
              <a:tabLst>
                <a:tab pos="228594" algn="l"/>
              </a:tabLst>
            </a:pP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overfitting</a:t>
            </a:r>
            <a:endParaRPr sz="2400">
              <a:latin typeface="Calibri"/>
              <a:cs typeface="Calibri"/>
            </a:endParaRPr>
          </a:p>
          <a:p>
            <a:pPr marL="287013" marR="2590735" indent="-287013" algn="r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7013" algn="l"/>
              </a:tabLst>
            </a:pPr>
            <a:r>
              <a:rPr sz="2800" b="1" spc="-85" dirty="0">
                <a:latin typeface="Calibri"/>
                <a:cs typeface="Calibri"/>
              </a:rPr>
              <a:t>A</a:t>
            </a:r>
            <a:r>
              <a:rPr sz="2800" b="1" spc="-31" dirty="0">
                <a:latin typeface="Calibri"/>
                <a:cs typeface="Calibri"/>
              </a:rPr>
              <a:t>tt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31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11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n/</a:t>
            </a:r>
            <a:r>
              <a:rPr sz="2800" b="1" dirty="0">
                <a:latin typeface="Calibri"/>
                <a:cs typeface="Calibri"/>
              </a:rPr>
              <a:t>G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ing</a:t>
            </a:r>
            <a:r>
              <a:rPr sz="2800" b="1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52437" lvl="1" indent="-228594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37" algn="l"/>
              </a:tabLst>
            </a:pP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importance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287013" indent="-274313">
              <a:spcBef>
                <a:spcPts val="635"/>
              </a:spcBef>
              <a:buClr>
                <a:srgbClr val="60B5CC"/>
              </a:buClr>
              <a:buFont typeface="Wingdings"/>
              <a:buChar char=""/>
              <a:tabLst>
                <a:tab pos="287013" algn="l"/>
              </a:tabLst>
            </a:pPr>
            <a:r>
              <a:rPr sz="2800" b="1" spc="-11" dirty="0">
                <a:latin typeface="Calibri"/>
                <a:cs typeface="Calibri"/>
              </a:rPr>
              <a:t>More:</a:t>
            </a:r>
            <a:endParaRPr sz="2800">
              <a:latin typeface="Calibri"/>
              <a:cs typeface="Calibri"/>
            </a:endParaRPr>
          </a:p>
          <a:p>
            <a:pPr marL="552437" lvl="1" indent="-228594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37" algn="l"/>
              </a:tabLst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other useful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" dirty="0">
                <a:latin typeface="Calibri"/>
                <a:cs typeface="Calibri"/>
              </a:rPr>
              <a:t> learning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0392" y="20829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chemeClr val="accent5"/>
                </a:solidFill>
                <a:latin typeface="Corbel"/>
                <a:cs typeface="Corbel"/>
              </a:rPr>
              <a:t>You,</a:t>
            </a:r>
            <a:r>
              <a:rPr sz="1200" spc="-11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Ying,</a:t>
            </a:r>
            <a:r>
              <a:rPr sz="1200" spc="-31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J.</a:t>
            </a:r>
            <a:r>
              <a:rPr sz="1200" spc="-11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Leskovec.</a:t>
            </a:r>
            <a:r>
              <a:rPr sz="1200" spc="-11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1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NeurIPS </a:t>
            </a:r>
            <a:r>
              <a:rPr sz="1200" spc="-31" dirty="0">
                <a:solidFill>
                  <a:schemeClr val="accent5"/>
                </a:solidFill>
                <a:latin typeface="Corbel"/>
                <a:cs typeface="Corbel"/>
              </a:rPr>
              <a:t>2020</a:t>
            </a:r>
            <a:endParaRPr sz="1200">
              <a:solidFill>
                <a:schemeClr val="accent5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4254" y="2372869"/>
            <a:ext cx="24676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1" dirty="0">
                <a:latin typeface="Calibri"/>
                <a:cs typeface="Calibri"/>
              </a:rPr>
              <a:t>suggested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504F21B5-9AC4-E9D0-9070-1476BC12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GNN Layer in Practice</a:t>
            </a:r>
            <a:endParaRPr lang="en-HK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B453BCE-4A31-92A6-E771-6754CD46CA7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09" y="1349757"/>
            <a:ext cx="7861300" cy="190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 indent="-320032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Goal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Stabilize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neural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networks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training</a:t>
            </a:r>
            <a:endParaRPr sz="3000">
              <a:latin typeface="Calibri"/>
              <a:cs typeface="Calibri"/>
            </a:endParaRPr>
          </a:p>
          <a:p>
            <a:pPr marL="332732" indent="-320032">
              <a:buClr>
                <a:srgbClr val="F0AD00"/>
              </a:buClr>
              <a:buSzPct val="8000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Given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batch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(node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embeddings)</a:t>
            </a:r>
            <a:endParaRPr sz="3000">
              <a:latin typeface="Calibri"/>
              <a:cs typeface="Calibri"/>
            </a:endParaRPr>
          </a:p>
          <a:p>
            <a:pPr marL="625459" lvl="1" indent="-274948">
              <a:spcBef>
                <a:spcPts val="685"/>
              </a:spcBef>
              <a:buClr>
                <a:srgbClr val="60B5CC"/>
              </a:buClr>
              <a:buFont typeface="Wingdings"/>
              <a:buChar char=""/>
              <a:tabLst>
                <a:tab pos="625459" algn="l"/>
              </a:tabLst>
            </a:pPr>
            <a:r>
              <a:rPr sz="2600" spc="-15" dirty="0">
                <a:latin typeface="Calibri"/>
                <a:cs typeface="Calibri"/>
              </a:rPr>
              <a:t>Re-center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embeddings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zero</a:t>
            </a:r>
            <a:r>
              <a:rPr sz="2600" spc="-5" dirty="0">
                <a:latin typeface="Calibri"/>
                <a:cs typeface="Calibri"/>
              </a:rPr>
              <a:t> mean</a:t>
            </a:r>
            <a:endParaRPr sz="2600">
              <a:latin typeface="Calibri"/>
              <a:cs typeface="Calibri"/>
            </a:endParaRPr>
          </a:p>
          <a:p>
            <a:pPr marL="625459" lvl="1" indent="-274948">
              <a:spcBef>
                <a:spcPts val="575"/>
              </a:spcBef>
              <a:buClr>
                <a:srgbClr val="60B5CC"/>
              </a:buClr>
              <a:buFont typeface="Wingdings"/>
              <a:buChar char=""/>
              <a:tabLst>
                <a:tab pos="625459" algn="l"/>
              </a:tabLst>
            </a:pPr>
            <a:r>
              <a:rPr sz="2600" spc="-15" dirty="0">
                <a:latin typeface="Calibri"/>
                <a:cs typeface="Calibri"/>
              </a:rPr>
              <a:t>Re-scale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variance</a:t>
            </a:r>
            <a:r>
              <a:rPr sz="2600" spc="-15" dirty="0">
                <a:latin typeface="Calibri"/>
                <a:cs typeface="Calibri"/>
              </a:rPr>
              <a:t> into</a:t>
            </a:r>
            <a:r>
              <a:rPr sz="2600" spc="-5" dirty="0">
                <a:latin typeface="Calibri"/>
                <a:cs typeface="Calibri"/>
              </a:rPr>
              <a:t> unit variance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0960" y="20829"/>
            <a:ext cx="794385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S.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Loffe,</a:t>
            </a:r>
            <a:r>
              <a:rPr sz="1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C.Szegedy.</a:t>
            </a:r>
            <a:r>
              <a:rPr sz="1200" spc="-5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Batch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Normalization:</a:t>
            </a:r>
            <a:r>
              <a:rPr sz="1200" u="sng" spc="-5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Accelerating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Deep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</a:t>
            </a:r>
            <a:r>
              <a:rPr sz="1200" u="sng" spc="-8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Training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by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Reducing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Internal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Covariate</a:t>
            </a:r>
            <a:r>
              <a:rPr sz="1200" u="sng" spc="-2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Shift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ICML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2015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3C7C1D2-D8D5-40C8-A3E6-CE527DE2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9" y="3348052"/>
            <a:ext cx="7620000" cy="3021543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166A20-EDC9-C951-6034-8C953680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Batch Normalization</a:t>
            </a:r>
            <a:endParaRPr lang="en-HK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A2F8F88-5549-D76E-EB78-AD32C7001EF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3952651" y="20829"/>
            <a:ext cx="511175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Hamilton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Inductive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Large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6101C8-34BC-453A-A153-43D862BB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8" y="1181100"/>
            <a:ext cx="7865983" cy="5044612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6C3B2A2F-65EC-8A0D-76E1-DDDCD9EB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Autofit/>
          </a:bodyPr>
          <a:lstStyle/>
          <a:p>
            <a:r>
              <a:rPr lang="en-US" sz="3600"/>
              <a:t>Classical GNN Layers: GraphSAGE</a:t>
            </a:r>
            <a:endParaRPr lang="en-HK" sz="36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539BA9C-18B7-F425-D9E4-9CA34338AF7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5366" y="3941894"/>
            <a:ext cx="718185" cy="2220732"/>
            <a:chOff x="1305364" y="3941893"/>
            <a:chExt cx="718185" cy="2220732"/>
          </a:xfrm>
        </p:grpSpPr>
        <p:sp>
          <p:nvSpPr>
            <p:cNvPr id="3" name="object 3"/>
            <p:cNvSpPr/>
            <p:nvPr/>
          </p:nvSpPr>
          <p:spPr>
            <a:xfrm>
              <a:off x="1305364" y="3941893"/>
              <a:ext cx="718185" cy="1906905"/>
            </a:xfrm>
            <a:custGeom>
              <a:avLst/>
              <a:gdLst/>
              <a:ahLst/>
              <a:cxnLst/>
              <a:rect l="l" t="t" r="r" b="b"/>
              <a:pathLst>
                <a:path w="718185" h="1906904">
                  <a:moveTo>
                    <a:pt x="0" y="0"/>
                  </a:moveTo>
                  <a:lnTo>
                    <a:pt x="718184" y="316368"/>
                  </a:lnTo>
                </a:path>
                <a:path w="718185" h="1906904">
                  <a:moveTo>
                    <a:pt x="0" y="0"/>
                  </a:moveTo>
                  <a:lnTo>
                    <a:pt x="718184" y="1108786"/>
                  </a:lnTo>
                </a:path>
                <a:path w="718185" h="1906904">
                  <a:moveTo>
                    <a:pt x="0" y="0"/>
                  </a:moveTo>
                  <a:lnTo>
                    <a:pt x="718184" y="190666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5364" y="4258260"/>
              <a:ext cx="718185" cy="1163955"/>
            </a:xfrm>
            <a:custGeom>
              <a:avLst/>
              <a:gdLst/>
              <a:ahLst/>
              <a:cxnLst/>
              <a:rect l="l" t="t" r="r" b="b"/>
              <a:pathLst>
                <a:path w="718185" h="1163954">
                  <a:moveTo>
                    <a:pt x="0" y="1163710"/>
                  </a:moveTo>
                  <a:lnTo>
                    <a:pt x="718184" y="0"/>
                  </a:lnTo>
                </a:path>
                <a:path w="718185" h="1163954">
                  <a:moveTo>
                    <a:pt x="0" y="1163710"/>
                  </a:moveTo>
                  <a:lnTo>
                    <a:pt x="718184" y="79241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5364" y="4258261"/>
              <a:ext cx="718185" cy="1904364"/>
            </a:xfrm>
            <a:custGeom>
              <a:avLst/>
              <a:gdLst/>
              <a:ahLst/>
              <a:cxnLst/>
              <a:rect l="l" t="t" r="r" b="b"/>
              <a:pathLst>
                <a:path w="718185" h="1904364">
                  <a:moveTo>
                    <a:pt x="0" y="1903749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111" y="1347724"/>
            <a:ext cx="7750175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 indent="-320032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Goal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Regularize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5" dirty="0">
                <a:latin typeface="Calibri"/>
                <a:cs typeface="Calibri"/>
              </a:rPr>
              <a:t>neural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prevent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overfitting.</a:t>
            </a:r>
            <a:endParaRPr sz="2800">
              <a:latin typeface="Calibri"/>
              <a:cs typeface="Calibri"/>
            </a:endParaRPr>
          </a:p>
          <a:p>
            <a:pPr marL="332732" indent="-320032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25459" marR="370196" lvl="1" indent="-274313">
              <a:lnSpc>
                <a:spcPts val="2811"/>
              </a:lnSpc>
              <a:spcBef>
                <a:spcPts val="795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b="1" spc="-5" dirty="0">
                <a:latin typeface="Calibri"/>
                <a:cs typeface="Calibri"/>
              </a:rPr>
              <a:t>During </a:t>
            </a:r>
            <a:r>
              <a:rPr sz="2400" b="1" spc="-11" dirty="0">
                <a:latin typeface="Calibri"/>
                <a:cs typeface="Calibri"/>
              </a:rPr>
              <a:t>training</a:t>
            </a:r>
            <a:r>
              <a:rPr sz="2400" spc="-11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with some probability </a:t>
            </a:r>
            <a:r>
              <a:rPr sz="2400" spc="11" dirty="0">
                <a:latin typeface="Cambria Math"/>
                <a:cs typeface="Cambria Math"/>
              </a:rPr>
              <a:t>𝑝</a:t>
            </a:r>
            <a:r>
              <a:rPr sz="2400" spc="11" dirty="0">
                <a:latin typeface="Calibri"/>
                <a:cs typeface="Calibri"/>
              </a:rPr>
              <a:t>, </a:t>
            </a:r>
            <a:r>
              <a:rPr sz="2400" spc="-11" dirty="0">
                <a:latin typeface="Calibri"/>
                <a:cs typeface="Calibri"/>
              </a:rPr>
              <a:t>randomly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53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neurons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zero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(turn </a:t>
            </a:r>
            <a:r>
              <a:rPr sz="2400" dirty="0">
                <a:latin typeface="Calibri"/>
                <a:cs typeface="Calibri"/>
              </a:rPr>
              <a:t>off)</a:t>
            </a:r>
            <a:endParaRPr sz="2400">
              <a:latin typeface="Calibri"/>
              <a:cs typeface="Calibri"/>
            </a:endParaRPr>
          </a:p>
          <a:p>
            <a:pPr marL="625459" lvl="1" indent="-274948">
              <a:spcBef>
                <a:spcPts val="515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b="1" spc="-5" dirty="0">
                <a:latin typeface="Calibri"/>
                <a:cs typeface="Calibri"/>
              </a:rPr>
              <a:t>During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1" dirty="0">
                <a:latin typeface="Calibri"/>
                <a:cs typeface="Calibri"/>
              </a:rPr>
              <a:t>testing: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neurons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3547" y="4086003"/>
            <a:ext cx="2419351" cy="2248535"/>
            <a:chOff x="973545" y="4086000"/>
            <a:chExt cx="2419350" cy="2248535"/>
          </a:xfrm>
        </p:grpSpPr>
        <p:sp>
          <p:nvSpPr>
            <p:cNvPr id="10" name="object 10"/>
            <p:cNvSpPr/>
            <p:nvPr/>
          </p:nvSpPr>
          <p:spPr>
            <a:xfrm>
              <a:off x="2023548" y="40987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548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6245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5364" y="4681931"/>
              <a:ext cx="718185" cy="368935"/>
            </a:xfrm>
            <a:custGeom>
              <a:avLst/>
              <a:gdLst/>
              <a:ahLst/>
              <a:cxnLst/>
              <a:rect l="l" t="t" r="r" b="b"/>
              <a:pathLst>
                <a:path w="718185" h="368935">
                  <a:moveTo>
                    <a:pt x="0" y="0"/>
                  </a:moveTo>
                  <a:lnTo>
                    <a:pt x="718184" y="36874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3548" y="5688993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245" y="5262411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245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5364" y="5050679"/>
              <a:ext cx="718185" cy="1111885"/>
            </a:xfrm>
            <a:custGeom>
              <a:avLst/>
              <a:gdLst/>
              <a:ahLst/>
              <a:cxnLst/>
              <a:rect l="l" t="t" r="r" b="b"/>
              <a:pathLst>
                <a:path w="718185" h="1111885">
                  <a:moveTo>
                    <a:pt x="0" y="1111331"/>
                  </a:moveTo>
                  <a:lnTo>
                    <a:pt x="718184" y="0"/>
                  </a:lnTo>
                </a:path>
                <a:path w="718185" h="1111885">
                  <a:moveTo>
                    <a:pt x="0" y="1111331"/>
                  </a:moveTo>
                  <a:lnTo>
                    <a:pt x="718184" y="7978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0851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2667" y="4258260"/>
              <a:ext cx="718185" cy="424180"/>
            </a:xfrm>
            <a:custGeom>
              <a:avLst/>
              <a:gdLst/>
              <a:ahLst/>
              <a:cxnLst/>
              <a:rect l="l" t="t" r="r" b="b"/>
              <a:pathLst>
                <a:path w="718185" h="424179">
                  <a:moveTo>
                    <a:pt x="718184" y="42367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2667" y="4681931"/>
              <a:ext cx="718185" cy="368935"/>
            </a:xfrm>
            <a:custGeom>
              <a:avLst/>
              <a:gdLst/>
              <a:ahLst/>
              <a:cxnLst/>
              <a:rect l="l" t="t" r="r" b="b"/>
              <a:pathLst>
                <a:path w="718185" h="368935">
                  <a:moveTo>
                    <a:pt x="0" y="368747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0851" y="525687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2667" y="5416438"/>
              <a:ext cx="718185" cy="432434"/>
            </a:xfrm>
            <a:custGeom>
              <a:avLst/>
              <a:gdLst/>
              <a:ahLst/>
              <a:cxnLst/>
              <a:rect l="l" t="t" r="r" b="b"/>
              <a:pathLst>
                <a:path w="718185" h="432435">
                  <a:moveTo>
                    <a:pt x="0" y="432115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2667" y="4258260"/>
              <a:ext cx="718185" cy="1158240"/>
            </a:xfrm>
            <a:custGeom>
              <a:avLst/>
              <a:gdLst/>
              <a:ahLst/>
              <a:cxnLst/>
              <a:rect l="l" t="t" r="r" b="b"/>
              <a:pathLst>
                <a:path w="718185" h="1158239">
                  <a:moveTo>
                    <a:pt x="0" y="0"/>
                  </a:moveTo>
                  <a:lnTo>
                    <a:pt x="718184" y="115817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2667" y="5050678"/>
              <a:ext cx="718185" cy="365760"/>
            </a:xfrm>
            <a:custGeom>
              <a:avLst/>
              <a:gdLst/>
              <a:ahLst/>
              <a:cxnLst/>
              <a:rect l="l" t="t" r="r" b="b"/>
              <a:pathLst>
                <a:path w="718185" h="365760">
                  <a:moveTo>
                    <a:pt x="0" y="0"/>
                  </a:moveTo>
                  <a:lnTo>
                    <a:pt x="718184" y="36576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2667" y="4681931"/>
              <a:ext cx="718185" cy="1167130"/>
            </a:xfrm>
            <a:custGeom>
              <a:avLst/>
              <a:gdLst/>
              <a:ahLst/>
              <a:cxnLst/>
              <a:rect l="l" t="t" r="r" b="b"/>
              <a:pathLst>
                <a:path w="718185" h="1167129">
                  <a:moveTo>
                    <a:pt x="0" y="1166622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86248" y="3782336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5" h="319404">
                <a:moveTo>
                  <a:pt x="0" y="159559"/>
                </a:moveTo>
                <a:lnTo>
                  <a:pt x="8134" y="109126"/>
                </a:lnTo>
                <a:lnTo>
                  <a:pt x="30785" y="65325"/>
                </a:lnTo>
                <a:lnTo>
                  <a:pt x="65325" y="30785"/>
                </a:lnTo>
                <a:lnTo>
                  <a:pt x="109126" y="8134"/>
                </a:lnTo>
                <a:lnTo>
                  <a:pt x="159559" y="0"/>
                </a:lnTo>
                <a:lnTo>
                  <a:pt x="209992" y="8134"/>
                </a:lnTo>
                <a:lnTo>
                  <a:pt x="253793" y="30785"/>
                </a:lnTo>
                <a:lnTo>
                  <a:pt x="288333" y="65325"/>
                </a:lnTo>
                <a:lnTo>
                  <a:pt x="310984" y="109126"/>
                </a:lnTo>
                <a:lnTo>
                  <a:pt x="319119" y="159559"/>
                </a:lnTo>
                <a:lnTo>
                  <a:pt x="310984" y="209992"/>
                </a:lnTo>
                <a:lnTo>
                  <a:pt x="288333" y="253793"/>
                </a:lnTo>
                <a:lnTo>
                  <a:pt x="253793" y="288333"/>
                </a:lnTo>
                <a:lnTo>
                  <a:pt x="209992" y="310984"/>
                </a:lnTo>
                <a:lnTo>
                  <a:pt x="159559" y="319119"/>
                </a:lnTo>
                <a:lnTo>
                  <a:pt x="109126" y="310984"/>
                </a:lnTo>
                <a:lnTo>
                  <a:pt x="65325" y="288333"/>
                </a:lnTo>
                <a:lnTo>
                  <a:pt x="30785" y="253793"/>
                </a:lnTo>
                <a:lnTo>
                  <a:pt x="8134" y="209992"/>
                </a:lnTo>
                <a:lnTo>
                  <a:pt x="0" y="15955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797971" y="3769636"/>
            <a:ext cx="2419351" cy="2564765"/>
            <a:chOff x="5797970" y="3769633"/>
            <a:chExt cx="2419350" cy="2564765"/>
          </a:xfrm>
        </p:grpSpPr>
        <p:sp>
          <p:nvSpPr>
            <p:cNvPr id="28" name="object 28"/>
            <p:cNvSpPr/>
            <p:nvPr/>
          </p:nvSpPr>
          <p:spPr>
            <a:xfrm>
              <a:off x="6129788" y="3941893"/>
              <a:ext cx="718185" cy="1906905"/>
            </a:xfrm>
            <a:custGeom>
              <a:avLst/>
              <a:gdLst/>
              <a:ahLst/>
              <a:cxnLst/>
              <a:rect l="l" t="t" r="r" b="b"/>
              <a:pathLst>
                <a:path w="718184" h="1906904">
                  <a:moveTo>
                    <a:pt x="0" y="0"/>
                  </a:moveTo>
                  <a:lnTo>
                    <a:pt x="718184" y="316368"/>
                  </a:lnTo>
                </a:path>
                <a:path w="718184" h="1906904">
                  <a:moveTo>
                    <a:pt x="0" y="0"/>
                  </a:moveTo>
                  <a:lnTo>
                    <a:pt x="718184" y="190666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29788" y="4258260"/>
              <a:ext cx="718185" cy="1163955"/>
            </a:xfrm>
            <a:custGeom>
              <a:avLst/>
              <a:gdLst/>
              <a:ahLst/>
              <a:cxnLst/>
              <a:rect l="l" t="t" r="r" b="b"/>
              <a:pathLst>
                <a:path w="718184" h="1163954">
                  <a:moveTo>
                    <a:pt x="0" y="1163710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7972" y="40987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7972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60" y="0"/>
                  </a:moveTo>
                  <a:lnTo>
                    <a:pt x="109126" y="8134"/>
                  </a:lnTo>
                  <a:lnTo>
                    <a:pt x="65326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8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6" y="288333"/>
                  </a:lnTo>
                  <a:lnTo>
                    <a:pt x="109126" y="310984"/>
                  </a:lnTo>
                  <a:lnTo>
                    <a:pt x="159560" y="319119"/>
                  </a:lnTo>
                  <a:lnTo>
                    <a:pt x="209993" y="310984"/>
                  </a:lnTo>
                  <a:lnTo>
                    <a:pt x="253793" y="288333"/>
                  </a:lnTo>
                  <a:lnTo>
                    <a:pt x="288333" y="253793"/>
                  </a:lnTo>
                  <a:lnTo>
                    <a:pt x="310984" y="209992"/>
                  </a:lnTo>
                  <a:lnTo>
                    <a:pt x="319119" y="159558"/>
                  </a:lnTo>
                  <a:lnTo>
                    <a:pt x="310984" y="109126"/>
                  </a:lnTo>
                  <a:lnTo>
                    <a:pt x="288333" y="65325"/>
                  </a:lnTo>
                  <a:lnTo>
                    <a:pt x="253793" y="30785"/>
                  </a:lnTo>
                  <a:lnTo>
                    <a:pt x="209993" y="8134"/>
                  </a:lnTo>
                  <a:lnTo>
                    <a:pt x="1595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7972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6868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7972" y="5688994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10670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58" y="0"/>
                  </a:moveTo>
                  <a:lnTo>
                    <a:pt x="109125" y="8134"/>
                  </a:lnTo>
                  <a:lnTo>
                    <a:pt x="65325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8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5" y="288333"/>
                  </a:lnTo>
                  <a:lnTo>
                    <a:pt x="109125" y="310984"/>
                  </a:lnTo>
                  <a:lnTo>
                    <a:pt x="159558" y="319119"/>
                  </a:lnTo>
                  <a:lnTo>
                    <a:pt x="209992" y="310984"/>
                  </a:lnTo>
                  <a:lnTo>
                    <a:pt x="253792" y="288333"/>
                  </a:lnTo>
                  <a:lnTo>
                    <a:pt x="288332" y="253793"/>
                  </a:lnTo>
                  <a:lnTo>
                    <a:pt x="310983" y="209992"/>
                  </a:lnTo>
                  <a:lnTo>
                    <a:pt x="319117" y="159558"/>
                  </a:lnTo>
                  <a:lnTo>
                    <a:pt x="310983" y="109126"/>
                  </a:lnTo>
                  <a:lnTo>
                    <a:pt x="288332" y="65325"/>
                  </a:lnTo>
                  <a:lnTo>
                    <a:pt x="253792" y="30785"/>
                  </a:lnTo>
                  <a:lnTo>
                    <a:pt x="209992" y="8134"/>
                  </a:lnTo>
                  <a:lnTo>
                    <a:pt x="15955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10670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10670" y="5262411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10670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58" y="0"/>
                  </a:moveTo>
                  <a:lnTo>
                    <a:pt x="109125" y="8134"/>
                  </a:lnTo>
                  <a:lnTo>
                    <a:pt x="65325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9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5" y="288333"/>
                  </a:lnTo>
                  <a:lnTo>
                    <a:pt x="109125" y="310984"/>
                  </a:lnTo>
                  <a:lnTo>
                    <a:pt x="159558" y="319118"/>
                  </a:lnTo>
                  <a:lnTo>
                    <a:pt x="209992" y="310984"/>
                  </a:lnTo>
                  <a:lnTo>
                    <a:pt x="253792" y="288333"/>
                  </a:lnTo>
                  <a:lnTo>
                    <a:pt x="288332" y="253793"/>
                  </a:lnTo>
                  <a:lnTo>
                    <a:pt x="310983" y="209992"/>
                  </a:lnTo>
                  <a:lnTo>
                    <a:pt x="319117" y="159559"/>
                  </a:lnTo>
                  <a:lnTo>
                    <a:pt x="310983" y="109126"/>
                  </a:lnTo>
                  <a:lnTo>
                    <a:pt x="288332" y="65325"/>
                  </a:lnTo>
                  <a:lnTo>
                    <a:pt x="253792" y="30785"/>
                  </a:lnTo>
                  <a:lnTo>
                    <a:pt x="209992" y="8134"/>
                  </a:lnTo>
                  <a:lnTo>
                    <a:pt x="15955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0670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0670" y="3782333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85275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67091" y="4258260"/>
              <a:ext cx="718185" cy="424180"/>
            </a:xfrm>
            <a:custGeom>
              <a:avLst/>
              <a:gdLst/>
              <a:ahLst/>
              <a:cxnLst/>
              <a:rect l="l" t="t" r="r" b="b"/>
              <a:pathLst>
                <a:path w="718184" h="424179">
                  <a:moveTo>
                    <a:pt x="718184" y="42367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5275" y="525687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7092" y="5416438"/>
              <a:ext cx="718185" cy="432434"/>
            </a:xfrm>
            <a:custGeom>
              <a:avLst/>
              <a:gdLst/>
              <a:ahLst/>
              <a:cxnLst/>
              <a:rect l="l" t="t" r="r" b="b"/>
              <a:pathLst>
                <a:path w="718184" h="432435">
                  <a:moveTo>
                    <a:pt x="0" y="432115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67092" y="4258260"/>
              <a:ext cx="718185" cy="1158240"/>
            </a:xfrm>
            <a:custGeom>
              <a:avLst/>
              <a:gdLst/>
              <a:ahLst/>
              <a:cxnLst/>
              <a:rect l="l" t="t" r="r" b="b"/>
              <a:pathLst>
                <a:path w="718184" h="1158239">
                  <a:moveTo>
                    <a:pt x="0" y="0"/>
                  </a:moveTo>
                  <a:lnTo>
                    <a:pt x="718184" y="115817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092" y="4681931"/>
              <a:ext cx="718185" cy="1167130"/>
            </a:xfrm>
            <a:custGeom>
              <a:avLst/>
              <a:gdLst/>
              <a:ahLst/>
              <a:cxnLst/>
              <a:rect l="l" t="t" r="r" b="b"/>
              <a:pathLst>
                <a:path w="718184" h="1167129">
                  <a:moveTo>
                    <a:pt x="0" y="1166622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4707" y="4937852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59" h="226060">
                  <a:moveTo>
                    <a:pt x="225651" y="22565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94706" y="4937852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59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57403" y="4569105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0"/>
                  </a:moveTo>
                  <a:lnTo>
                    <a:pt x="225651" y="2256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57403" y="4569105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29788" y="5421970"/>
              <a:ext cx="718185" cy="426720"/>
            </a:xfrm>
            <a:custGeom>
              <a:avLst/>
              <a:gdLst/>
              <a:ahLst/>
              <a:cxnLst/>
              <a:rect l="l" t="t" r="r" b="b"/>
              <a:pathLst>
                <a:path w="718184" h="426720">
                  <a:moveTo>
                    <a:pt x="0" y="0"/>
                  </a:moveTo>
                  <a:lnTo>
                    <a:pt x="718184" y="4265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7403" y="6049183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57403" y="6049183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0"/>
                  </a:moveTo>
                  <a:lnTo>
                    <a:pt x="225651" y="2256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258375" y="4965450"/>
            <a:ext cx="707391" cy="123825"/>
          </a:xfrm>
          <a:custGeom>
            <a:avLst/>
            <a:gdLst/>
            <a:ahLst/>
            <a:cxnLst/>
            <a:rect l="l" t="t" r="r" b="b"/>
            <a:pathLst>
              <a:path w="707389" h="123825">
                <a:moveTo>
                  <a:pt x="583089" y="82549"/>
                </a:moveTo>
                <a:lnTo>
                  <a:pt x="583089" y="123824"/>
                </a:lnTo>
                <a:lnTo>
                  <a:pt x="665639" y="82549"/>
                </a:lnTo>
                <a:lnTo>
                  <a:pt x="583089" y="82549"/>
                </a:lnTo>
                <a:close/>
              </a:path>
              <a:path w="707389" h="123825">
                <a:moveTo>
                  <a:pt x="583089" y="41274"/>
                </a:moveTo>
                <a:lnTo>
                  <a:pt x="583089" y="82549"/>
                </a:lnTo>
                <a:lnTo>
                  <a:pt x="603733" y="82548"/>
                </a:lnTo>
                <a:lnTo>
                  <a:pt x="611762" y="80926"/>
                </a:lnTo>
                <a:lnTo>
                  <a:pt x="618321" y="76504"/>
                </a:lnTo>
                <a:lnTo>
                  <a:pt x="622743" y="69944"/>
                </a:lnTo>
                <a:lnTo>
                  <a:pt x="624364" y="61911"/>
                </a:lnTo>
                <a:lnTo>
                  <a:pt x="622742" y="53878"/>
                </a:lnTo>
                <a:lnTo>
                  <a:pt x="618319" y="47318"/>
                </a:lnTo>
                <a:lnTo>
                  <a:pt x="611755" y="42895"/>
                </a:lnTo>
                <a:lnTo>
                  <a:pt x="603727" y="41274"/>
                </a:lnTo>
                <a:lnTo>
                  <a:pt x="583089" y="41274"/>
                </a:lnTo>
                <a:close/>
              </a:path>
              <a:path w="707389" h="123825">
                <a:moveTo>
                  <a:pt x="583089" y="0"/>
                </a:moveTo>
                <a:lnTo>
                  <a:pt x="583089" y="41274"/>
                </a:lnTo>
                <a:lnTo>
                  <a:pt x="603727" y="41274"/>
                </a:lnTo>
                <a:lnTo>
                  <a:pt x="611760" y="42896"/>
                </a:lnTo>
                <a:lnTo>
                  <a:pt x="618320" y="47319"/>
                </a:lnTo>
                <a:lnTo>
                  <a:pt x="622743" y="53879"/>
                </a:lnTo>
                <a:lnTo>
                  <a:pt x="624364" y="61912"/>
                </a:lnTo>
                <a:lnTo>
                  <a:pt x="622743" y="69945"/>
                </a:lnTo>
                <a:lnTo>
                  <a:pt x="618320" y="76505"/>
                </a:lnTo>
                <a:lnTo>
                  <a:pt x="611760" y="80928"/>
                </a:lnTo>
                <a:lnTo>
                  <a:pt x="603727" y="82549"/>
                </a:lnTo>
                <a:lnTo>
                  <a:pt x="665642" y="82548"/>
                </a:lnTo>
                <a:lnTo>
                  <a:pt x="706914" y="61912"/>
                </a:lnTo>
                <a:lnTo>
                  <a:pt x="583089" y="0"/>
                </a:lnTo>
                <a:close/>
              </a:path>
              <a:path w="707389" h="123825">
                <a:moveTo>
                  <a:pt x="20637" y="41273"/>
                </a:moveTo>
                <a:lnTo>
                  <a:pt x="12602" y="42896"/>
                </a:lnTo>
                <a:lnTo>
                  <a:pt x="6043" y="47319"/>
                </a:lnTo>
                <a:lnTo>
                  <a:pt x="1621" y="53879"/>
                </a:lnTo>
                <a:lnTo>
                  <a:pt x="0" y="61912"/>
                </a:lnTo>
                <a:lnTo>
                  <a:pt x="1622" y="69945"/>
                </a:lnTo>
                <a:lnTo>
                  <a:pt x="6046" y="76505"/>
                </a:lnTo>
                <a:lnTo>
                  <a:pt x="12610" y="80928"/>
                </a:lnTo>
                <a:lnTo>
                  <a:pt x="20637" y="82548"/>
                </a:lnTo>
                <a:lnTo>
                  <a:pt x="583089" y="82549"/>
                </a:lnTo>
                <a:lnTo>
                  <a:pt x="583089" y="41274"/>
                </a:lnTo>
                <a:lnTo>
                  <a:pt x="20637" y="41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69423" y="26924"/>
            <a:ext cx="6083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Srivastava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Dropout:</a:t>
            </a:r>
            <a:r>
              <a:rPr sz="1200" u="sng" spc="-5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A</a:t>
            </a:r>
            <a:r>
              <a:rPr sz="1200" u="sng" spc="-31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Simple</a:t>
            </a:r>
            <a:r>
              <a:rPr sz="1200" u="sng" spc="-71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Way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to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Prevent Neural Networks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from</a:t>
            </a:r>
            <a:r>
              <a:rPr sz="1200" u="sng" spc="-4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Overfitting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3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JMLR 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2014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03075" y="6338317"/>
            <a:ext cx="19405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1" dirty="0">
                <a:latin typeface="Calibri"/>
                <a:cs typeface="Calibri"/>
              </a:rPr>
              <a:t>Removed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neurons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41594" y="4420109"/>
            <a:ext cx="1257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D</a:t>
            </a:r>
            <a:r>
              <a:rPr sz="2800" b="1" spc="-35" dirty="0">
                <a:latin typeface="Calibri"/>
                <a:cs typeface="Calibri"/>
              </a:rPr>
              <a:t>r</a:t>
            </a:r>
            <a:r>
              <a:rPr sz="2800" b="1" spc="-11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b="1" spc="-11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u</a:t>
            </a:r>
            <a:r>
              <a:rPr sz="2800" b="1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A3759186-0290-42A5-B8DE-50A9E74F8AB2}"/>
              </a:ext>
            </a:extLst>
          </p:cNvPr>
          <p:cNvSpPr/>
          <p:nvPr/>
        </p:nvSpPr>
        <p:spPr>
          <a:xfrm>
            <a:off x="1305363" y="5495951"/>
            <a:ext cx="716340" cy="347271"/>
          </a:xfrm>
          <a:custGeom>
            <a:avLst/>
            <a:gdLst/>
            <a:ahLst/>
            <a:cxnLst/>
            <a:rect l="l" t="t" r="r" b="b"/>
            <a:pathLst>
              <a:path w="718184" h="426720">
                <a:moveTo>
                  <a:pt x="0" y="0"/>
                </a:moveTo>
                <a:lnTo>
                  <a:pt x="718184" y="42658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Title 6">
            <a:extLst>
              <a:ext uri="{FF2B5EF4-FFF2-40B4-BE49-F238E27FC236}">
                <a16:creationId xmlns:a16="http://schemas.microsoft.com/office/drawing/2014/main" id="{8DF795FB-81F7-E3AA-FABF-2781357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Dropout</a:t>
            </a:r>
            <a:endParaRPr lang="en-HK"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408D727D-90DF-324B-9117-D2AF3DDE0AA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256" y="1254994"/>
            <a:ext cx="6346191" cy="1006687"/>
          </a:xfrm>
          <a:prstGeom prst="rect">
            <a:avLst/>
          </a:prstGeom>
        </p:spPr>
        <p:txBody>
          <a:bodyPr vert="horz" wrap="square" lIns="0" tIns="31751" rIns="0" bIns="0" rtlCol="0">
            <a:spAutoFit/>
          </a:bodyPr>
          <a:lstStyle/>
          <a:p>
            <a:pPr marL="332732" marR="5080" indent="-320032">
              <a:lnSpc>
                <a:spcPts val="3791"/>
              </a:lnSpc>
              <a:spcBef>
                <a:spcPts val="251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GNN, </a:t>
            </a:r>
            <a:r>
              <a:rPr sz="2800" spc="-11" dirty="0">
                <a:latin typeface="Calibri"/>
                <a:cs typeface="Calibri"/>
              </a:rPr>
              <a:t>Dropout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linear 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layer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spc="-11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330" y="2286509"/>
            <a:ext cx="59137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13" indent="-274313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13" algn="l"/>
              </a:tabLst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 simple </a:t>
            </a:r>
            <a:r>
              <a:rPr sz="2800" b="1" spc="-11" dirty="0">
                <a:latin typeface="Calibri"/>
                <a:cs typeface="Calibri"/>
              </a:rPr>
              <a:t>message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-1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with 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7166" y="2779875"/>
            <a:ext cx="3604260" cy="33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98">
              <a:lnSpc>
                <a:spcPts val="2440"/>
              </a:lnSpc>
              <a:spcBef>
                <a:spcPts val="100"/>
              </a:spcBef>
              <a:tabLst>
                <a:tab pos="2778056" algn="l"/>
              </a:tabLst>
            </a:pPr>
            <a:r>
              <a:rPr sz="2800" b="1" spc="-15" dirty="0">
                <a:latin typeface="Calibri"/>
                <a:cs typeface="Calibri"/>
              </a:rPr>
              <a:t>layer:</a:t>
            </a:r>
            <a:endParaRPr dirty="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744401" y="1398932"/>
            <a:ext cx="1462405" cy="1618615"/>
            <a:chOff x="6744399" y="1398929"/>
            <a:chExt cx="1462405" cy="1618615"/>
          </a:xfrm>
        </p:grpSpPr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6445" y="1398929"/>
              <a:ext cx="969497" cy="145158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744399" y="2730245"/>
              <a:ext cx="1462405" cy="287020"/>
            </a:xfrm>
            <a:custGeom>
              <a:avLst/>
              <a:gdLst/>
              <a:ahLst/>
              <a:cxnLst/>
              <a:rect l="l" t="t" r="r" b="b"/>
              <a:pathLst>
                <a:path w="1462404" h="287019">
                  <a:moveTo>
                    <a:pt x="333057" y="0"/>
                  </a:moveTo>
                  <a:lnTo>
                    <a:pt x="0" y="0"/>
                  </a:lnTo>
                  <a:lnTo>
                    <a:pt x="0" y="259054"/>
                  </a:lnTo>
                  <a:lnTo>
                    <a:pt x="333057" y="259054"/>
                  </a:lnTo>
                  <a:lnTo>
                    <a:pt x="333057" y="0"/>
                  </a:lnTo>
                  <a:close/>
                </a:path>
                <a:path w="1462404" h="287019">
                  <a:moveTo>
                    <a:pt x="1461795" y="37007"/>
                  </a:moveTo>
                  <a:lnTo>
                    <a:pt x="1137970" y="37007"/>
                  </a:lnTo>
                  <a:lnTo>
                    <a:pt x="1137970" y="286816"/>
                  </a:lnTo>
                  <a:lnTo>
                    <a:pt x="1461795" y="286816"/>
                  </a:lnTo>
                  <a:lnTo>
                    <a:pt x="1461795" y="37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908959" y="1792358"/>
            <a:ext cx="1205865" cy="236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51" b="1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1451" b="1" spc="-51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451" b="1" spc="-5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1451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08958" y="2254953"/>
            <a:ext cx="951231" cy="236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51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1451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1" b="1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endParaRPr sz="1451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77467" y="2276904"/>
            <a:ext cx="777240" cy="259079"/>
          </a:xfrm>
          <a:custGeom>
            <a:avLst/>
            <a:gdLst/>
            <a:ahLst/>
            <a:cxnLst/>
            <a:rect l="l" t="t" r="r" b="b"/>
            <a:pathLst>
              <a:path w="777240" h="259080">
                <a:moveTo>
                  <a:pt x="0" y="0"/>
                </a:moveTo>
                <a:lnTo>
                  <a:pt x="777157" y="0"/>
                </a:lnTo>
                <a:lnTo>
                  <a:pt x="777157" y="259052"/>
                </a:lnTo>
                <a:lnTo>
                  <a:pt x="0" y="259052"/>
                </a:lnTo>
                <a:lnTo>
                  <a:pt x="0" y="0"/>
                </a:lnTo>
                <a:close/>
              </a:path>
            </a:pathLst>
          </a:custGeom>
          <a:ln w="1850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DA7F14F-0CF4-42A8-B681-E31C1454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11" y="2661783"/>
            <a:ext cx="2393185" cy="5230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B7CCFB-E57A-4DA1-A97A-7E0C3680D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5" y="3497875"/>
            <a:ext cx="7797600" cy="3041343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43676002-610C-5C43-F320-967F36FB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Dropout for GNNs</a:t>
            </a:r>
            <a:endParaRPr lang="en-HK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89E20D0-3EDF-8A29-53B5-6D36236E25B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1930" y="2429447"/>
            <a:ext cx="3047687" cy="338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9666" y="1414782"/>
            <a:ext cx="5605145" cy="1306769"/>
          </a:xfrm>
          <a:prstGeom prst="rect">
            <a:avLst/>
          </a:prstGeom>
        </p:spPr>
        <p:txBody>
          <a:bodyPr vert="horz" wrap="square" lIns="0" tIns="13971" rIns="0" bIns="0" rtlCol="0">
            <a:spAutoFit/>
          </a:bodyPr>
          <a:lstStyle/>
          <a:p>
            <a:pPr marL="332732" marR="5080" indent="-320032">
              <a:lnSpc>
                <a:spcPct val="99600"/>
              </a:lnSpc>
              <a:spcBef>
                <a:spcPts val="111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60B5CC"/>
                </a:solidFill>
                <a:latin typeface="Calibri"/>
                <a:cs typeface="Calibri"/>
              </a:rPr>
              <a:t>Summary:</a:t>
            </a:r>
            <a:r>
              <a:rPr sz="2800" b="1" spc="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modules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GNN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performance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63" y="3130804"/>
            <a:ext cx="5340351" cy="257205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32" marR="33019" indent="-320032">
              <a:lnSpc>
                <a:spcPts val="3291"/>
              </a:lnSpc>
              <a:spcBef>
                <a:spcPts val="26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Designing</a:t>
            </a:r>
            <a:r>
              <a:rPr sz="2800" b="1" spc="-11" dirty="0">
                <a:solidFill>
                  <a:srgbClr val="6BB76D"/>
                </a:solidFill>
                <a:latin typeface="Calibri"/>
                <a:cs typeface="Calibri"/>
              </a:rPr>
              <a:t> novel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GNN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6BB76D"/>
                </a:solidFill>
                <a:latin typeface="Calibri"/>
                <a:cs typeface="Calibri"/>
              </a:rPr>
              <a:t>layers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is </a:t>
            </a:r>
            <a:r>
              <a:rPr sz="2800" b="1" spc="-11" dirty="0">
                <a:solidFill>
                  <a:srgbClr val="6BB76D"/>
                </a:solidFill>
                <a:latin typeface="Calibri"/>
                <a:cs typeface="Calibri"/>
              </a:rPr>
              <a:t>still </a:t>
            </a:r>
            <a:r>
              <a:rPr sz="2800" b="1" spc="-62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active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6BB76D"/>
                </a:solidFill>
                <a:latin typeface="Calibri"/>
                <a:cs typeface="Calibri"/>
              </a:rPr>
              <a:t>research frontier!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F0AD00"/>
              </a:buClr>
              <a:buFont typeface="Wingdings 2"/>
              <a:buChar char=""/>
            </a:pPr>
            <a:endParaRPr sz="2600" dirty="0">
              <a:latin typeface="Calibri"/>
              <a:cs typeface="Calibri"/>
            </a:endParaRPr>
          </a:p>
          <a:p>
            <a:pPr marL="332732" marR="5080" indent="-320032">
              <a:lnSpc>
                <a:spcPct val="101400"/>
              </a:lnSpc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Suggested</a:t>
            </a: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E66C7D"/>
                </a:solidFill>
                <a:latin typeface="Calibri"/>
                <a:cs typeface="Calibri"/>
              </a:rPr>
              <a:t>resources:</a:t>
            </a:r>
            <a:r>
              <a:rPr sz="2800" b="1" spc="1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explore diverse </a:t>
            </a:r>
            <a:r>
              <a:rPr sz="2800" dirty="0">
                <a:latin typeface="Calibri"/>
                <a:cs typeface="Calibri"/>
              </a:rPr>
              <a:t>GNN </a:t>
            </a:r>
            <a:r>
              <a:rPr sz="2800" spc="-5" dirty="0">
                <a:latin typeface="Calibri"/>
                <a:cs typeface="Calibri"/>
              </a:rPr>
              <a:t>designs or </a:t>
            </a:r>
            <a:r>
              <a:rPr sz="2800" dirty="0">
                <a:latin typeface="Calibri"/>
                <a:cs typeface="Calibri"/>
              </a:rPr>
              <a:t>try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GraphGym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079" y="1900430"/>
            <a:ext cx="13544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1AFA3D-6993-65EB-6A94-E53EE69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GNN Layer in Practice</a:t>
            </a:r>
            <a:endParaRPr lang="en-HK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52A4F09-6FCF-2B5E-80D1-AFF9E449B14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485" y="3556544"/>
            <a:ext cx="1973803" cy="309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8111" y="1347726"/>
            <a:ext cx="7947025" cy="526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 indent="-320032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11" dirty="0">
                <a:solidFill>
                  <a:srgbClr val="00B050"/>
                </a:solidFill>
                <a:latin typeface="Calibri"/>
                <a:cs typeface="Calibri"/>
              </a:rPr>
              <a:t>How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make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shallow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GNN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more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expressive?</a:t>
            </a:r>
            <a:endParaRPr sz="2800" dirty="0">
              <a:latin typeface="Calibri"/>
              <a:cs typeface="Calibri"/>
            </a:endParaRPr>
          </a:p>
          <a:p>
            <a:pPr marL="332732" indent="-320032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Solution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2:</a:t>
            </a:r>
            <a:r>
              <a:rPr sz="2800" b="1" spc="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1" dirty="0">
                <a:latin typeface="Calibri"/>
                <a:cs typeface="Calibri"/>
              </a:rPr>
              <a:t>layers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do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625459" lvl="1" indent="-274948">
              <a:spcBef>
                <a:spcPts val="545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GNN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necessarily only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-5" dirty="0">
                <a:latin typeface="Calibri"/>
                <a:cs typeface="Calibri"/>
              </a:rPr>
              <a:t> GNN </a:t>
            </a:r>
            <a:r>
              <a:rPr sz="2400" spc="-20" dirty="0">
                <a:latin typeface="Calibri"/>
                <a:cs typeface="Calibri"/>
              </a:rPr>
              <a:t>layers</a:t>
            </a:r>
            <a:endParaRPr sz="2400" dirty="0">
              <a:latin typeface="Calibri"/>
              <a:cs typeface="Calibri"/>
            </a:endParaRPr>
          </a:p>
          <a:p>
            <a:pPr marL="890247" marR="67944" lvl="2" indent="-228594">
              <a:spcBef>
                <a:spcPts val="520"/>
              </a:spcBef>
              <a:buClr>
                <a:srgbClr val="E66C7D"/>
              </a:buClr>
              <a:buFont typeface="Wingdings"/>
              <a:buChar char=""/>
              <a:tabLst>
                <a:tab pos="890883" algn="l"/>
              </a:tabLst>
            </a:pP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add </a:t>
            </a:r>
            <a:r>
              <a:rPr sz="2000" b="1" dirty="0">
                <a:latin typeface="Calibri"/>
                <a:cs typeface="Calibri"/>
              </a:rPr>
              <a:t>MLP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(applied </a:t>
            </a:r>
            <a:r>
              <a:rPr sz="2000" spc="-11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node)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1" dirty="0">
                <a:latin typeface="Calibri"/>
                <a:cs typeface="Calibri"/>
              </a:rPr>
              <a:t>after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GNN</a:t>
            </a:r>
            <a:r>
              <a:rPr sz="2000" spc="-15" dirty="0">
                <a:latin typeface="Calibri"/>
                <a:cs typeface="Calibri"/>
              </a:rPr>
              <a:t> layers,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pre-process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b="1" spc="-11" dirty="0">
                <a:latin typeface="Calibri"/>
                <a:cs typeface="Calibri"/>
              </a:rPr>
              <a:t>post-process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endParaRPr sz="2000" dirty="0">
              <a:latin typeface="Calibri"/>
              <a:cs typeface="Calibri"/>
            </a:endParaRPr>
          </a:p>
          <a:p>
            <a:pPr marL="3300012" marR="615299">
              <a:spcBef>
                <a:spcPts val="1680"/>
              </a:spcBef>
            </a:pPr>
            <a:r>
              <a:rPr sz="2000" b="1" spc="-5" dirty="0">
                <a:latin typeface="Calibri"/>
                <a:cs typeface="Calibri"/>
              </a:rPr>
              <a:t>Pre-processing</a:t>
            </a:r>
            <a:r>
              <a:rPr sz="2000" b="1" spc="-1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-11" dirty="0">
                <a:latin typeface="Calibri"/>
                <a:cs typeface="Calibri"/>
              </a:rPr>
              <a:t> Important</a:t>
            </a:r>
            <a:r>
              <a:rPr sz="2000" spc="-5" dirty="0">
                <a:latin typeface="Calibri"/>
                <a:cs typeface="Calibri"/>
              </a:rPr>
              <a:t> when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necessary.</a:t>
            </a:r>
            <a:endParaRPr sz="2000" dirty="0">
              <a:latin typeface="Calibri"/>
              <a:cs typeface="Calibri"/>
            </a:endParaRPr>
          </a:p>
          <a:p>
            <a:pPr marL="3300012"/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E.g.,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represent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images/text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951" dirty="0">
              <a:latin typeface="Calibri"/>
              <a:cs typeface="Calibri"/>
            </a:endParaRPr>
          </a:p>
          <a:p>
            <a:pPr marL="3300012" marR="518782"/>
            <a:r>
              <a:rPr sz="2000" b="1" spc="-11" dirty="0">
                <a:latin typeface="Calibri"/>
                <a:cs typeface="Calibri"/>
              </a:rPr>
              <a:t>Post-processing</a:t>
            </a:r>
            <a:r>
              <a:rPr sz="2000" b="1" spc="-15" dirty="0">
                <a:latin typeface="Calibri"/>
                <a:cs typeface="Calibri"/>
              </a:rPr>
              <a:t> layers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-11" dirty="0">
                <a:latin typeface="Calibri"/>
                <a:cs typeface="Calibri"/>
              </a:rPr>
              <a:t> Important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reasoning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11" dirty="0">
                <a:latin typeface="Calibri"/>
                <a:cs typeface="Calibri"/>
              </a:rPr>
              <a:t>transformation over </a:t>
            </a: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embeddings </a:t>
            </a:r>
            <a:r>
              <a:rPr sz="2000" spc="-11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</a:t>
            </a:r>
            <a:endParaRPr sz="2000" dirty="0">
              <a:latin typeface="Calibri"/>
              <a:cs typeface="Calibri"/>
            </a:endParaRPr>
          </a:p>
          <a:p>
            <a:pPr marL="3300012"/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E.g.,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 graph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classification,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 knowledge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951" dirty="0">
              <a:latin typeface="Calibri"/>
              <a:cs typeface="Calibri"/>
            </a:endParaRPr>
          </a:p>
          <a:p>
            <a:pPr marL="3300012"/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1" dirty="0">
                <a:latin typeface="Calibri"/>
                <a:cs typeface="Calibri"/>
              </a:rPr>
              <a:t> practice, </a:t>
            </a:r>
            <a:r>
              <a:rPr sz="2000" b="1" spc="-5" dirty="0">
                <a:latin typeface="Calibri"/>
                <a:cs typeface="Calibri"/>
              </a:rPr>
              <a:t>adding these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1" dirty="0">
                <a:latin typeface="Calibri"/>
                <a:cs typeface="Calibri"/>
              </a:rPr>
              <a:t>works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1" dirty="0">
                <a:latin typeface="Calibri"/>
                <a:cs typeface="Calibri"/>
              </a:rPr>
              <a:t>great!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6D94168-8AF4-A90C-FAD8-420353A7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Autofit/>
          </a:bodyPr>
          <a:lstStyle/>
          <a:p>
            <a:r>
              <a:rPr lang="en-US" sz="3600"/>
              <a:t>Expressive Power for Shallow GNNS</a:t>
            </a:r>
            <a:endParaRPr lang="en-HK" sz="36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17FDC09-9A14-ACF5-7E1D-72AC955A435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867" y="4013760"/>
            <a:ext cx="1885111" cy="27968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351" y="4695895"/>
            <a:ext cx="2821919" cy="156755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379973" y="5289986"/>
            <a:ext cx="299720" cy="235585"/>
          </a:xfrm>
          <a:custGeom>
            <a:avLst/>
            <a:gdLst/>
            <a:ahLst/>
            <a:cxnLst/>
            <a:rect l="l" t="t" r="r" b="b"/>
            <a:pathLst>
              <a:path w="299720" h="235585">
                <a:moveTo>
                  <a:pt x="224497" y="0"/>
                </a:moveTo>
                <a:lnTo>
                  <a:pt x="221148" y="9550"/>
                </a:lnTo>
                <a:lnTo>
                  <a:pt x="234767" y="15460"/>
                </a:lnTo>
                <a:lnTo>
                  <a:pt x="246480" y="23642"/>
                </a:lnTo>
                <a:lnTo>
                  <a:pt x="270262" y="61565"/>
                </a:lnTo>
                <a:lnTo>
                  <a:pt x="278075" y="116457"/>
                </a:lnTo>
                <a:lnTo>
                  <a:pt x="277203" y="137208"/>
                </a:lnTo>
                <a:lnTo>
                  <a:pt x="264123" y="188019"/>
                </a:lnTo>
                <a:lnTo>
                  <a:pt x="234927" y="219785"/>
                </a:lnTo>
                <a:lnTo>
                  <a:pt x="221521" y="225723"/>
                </a:lnTo>
                <a:lnTo>
                  <a:pt x="224497" y="235272"/>
                </a:lnTo>
                <a:lnTo>
                  <a:pt x="269447" y="208564"/>
                </a:lnTo>
                <a:lnTo>
                  <a:pt x="294695" y="159261"/>
                </a:lnTo>
                <a:lnTo>
                  <a:pt x="299532" y="117698"/>
                </a:lnTo>
                <a:lnTo>
                  <a:pt x="298318" y="96129"/>
                </a:lnTo>
                <a:lnTo>
                  <a:pt x="288613" y="57899"/>
                </a:lnTo>
                <a:lnTo>
                  <a:pt x="256511" y="15084"/>
                </a:lnTo>
                <a:lnTo>
                  <a:pt x="241554" y="6158"/>
                </a:lnTo>
                <a:lnTo>
                  <a:pt x="224497" y="0"/>
                </a:lnTo>
                <a:close/>
              </a:path>
              <a:path w="29972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3"/>
                </a:lnTo>
                <a:lnTo>
                  <a:pt x="64604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1596" y="5899586"/>
            <a:ext cx="299720" cy="235585"/>
          </a:xfrm>
          <a:custGeom>
            <a:avLst/>
            <a:gdLst/>
            <a:ahLst/>
            <a:cxnLst/>
            <a:rect l="l" t="t" r="r" b="b"/>
            <a:pathLst>
              <a:path w="299720" h="235585">
                <a:moveTo>
                  <a:pt x="224497" y="0"/>
                </a:moveTo>
                <a:lnTo>
                  <a:pt x="221148" y="9549"/>
                </a:lnTo>
                <a:lnTo>
                  <a:pt x="234767" y="15460"/>
                </a:lnTo>
                <a:lnTo>
                  <a:pt x="246480" y="23642"/>
                </a:lnTo>
                <a:lnTo>
                  <a:pt x="270262" y="61565"/>
                </a:lnTo>
                <a:lnTo>
                  <a:pt x="278075" y="116457"/>
                </a:lnTo>
                <a:lnTo>
                  <a:pt x="277203" y="137208"/>
                </a:lnTo>
                <a:lnTo>
                  <a:pt x="264123" y="188019"/>
                </a:lnTo>
                <a:lnTo>
                  <a:pt x="234927" y="219785"/>
                </a:lnTo>
                <a:lnTo>
                  <a:pt x="221521" y="225722"/>
                </a:lnTo>
                <a:lnTo>
                  <a:pt x="224497" y="235272"/>
                </a:lnTo>
                <a:lnTo>
                  <a:pt x="269447" y="208564"/>
                </a:lnTo>
                <a:lnTo>
                  <a:pt x="294695" y="159261"/>
                </a:lnTo>
                <a:lnTo>
                  <a:pt x="299532" y="117698"/>
                </a:lnTo>
                <a:lnTo>
                  <a:pt x="298318" y="96129"/>
                </a:lnTo>
                <a:lnTo>
                  <a:pt x="288613" y="57899"/>
                </a:lnTo>
                <a:lnTo>
                  <a:pt x="256511" y="15084"/>
                </a:lnTo>
                <a:lnTo>
                  <a:pt x="241554" y="6158"/>
                </a:lnTo>
                <a:lnTo>
                  <a:pt x="224497" y="0"/>
                </a:lnTo>
                <a:close/>
              </a:path>
              <a:path w="29972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5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110" y="1347724"/>
            <a:ext cx="8108315" cy="312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 indent="-320032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11" dirty="0">
                <a:solidFill>
                  <a:srgbClr val="00B050"/>
                </a:solidFill>
                <a:latin typeface="Calibri"/>
                <a:cs typeface="Calibri"/>
              </a:rPr>
              <a:t>What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31" dirty="0">
                <a:solidFill>
                  <a:srgbClr val="00B050"/>
                </a:solidFill>
                <a:latin typeface="Calibri"/>
                <a:cs typeface="Calibri"/>
              </a:rPr>
              <a:t>my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00B050"/>
                </a:solidFill>
                <a:latin typeface="Calibri"/>
                <a:cs typeface="Calibri"/>
              </a:rPr>
              <a:t>problem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00B050"/>
                </a:solidFill>
                <a:latin typeface="Calibri"/>
                <a:cs typeface="Calibri"/>
              </a:rPr>
              <a:t>still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00B050"/>
                </a:solidFill>
                <a:latin typeface="Calibri"/>
                <a:cs typeface="Calibri"/>
              </a:rPr>
              <a:t>requires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many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GNN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layers?</a:t>
            </a:r>
            <a:endParaRPr sz="2800">
              <a:latin typeface="Calibri"/>
              <a:cs typeface="Calibri"/>
            </a:endParaRPr>
          </a:p>
          <a:p>
            <a:pPr marL="332732" indent="-320032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Lesson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2: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Add skip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connections in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GNNs</a:t>
            </a:r>
            <a:endParaRPr sz="2800">
              <a:latin typeface="Calibri"/>
              <a:cs typeface="Calibri"/>
            </a:endParaRPr>
          </a:p>
          <a:p>
            <a:pPr marL="625459" marR="43814" lvl="1" indent="-274313">
              <a:lnSpc>
                <a:spcPct val="100800"/>
              </a:lnSpc>
              <a:spcBef>
                <a:spcPts val="520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b="1" spc="-11" dirty="0">
                <a:latin typeface="Calibri"/>
                <a:cs typeface="Calibri"/>
              </a:rPr>
              <a:t>Observation from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1" dirty="0">
                <a:latin typeface="Calibri"/>
                <a:cs typeface="Calibri"/>
              </a:rPr>
              <a:t>over-smoothing: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 earlier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GNN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better differentiate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625459" marR="5080" lvl="1" indent="-274313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4824" algn="l"/>
                <a:tab pos="625459" algn="l"/>
              </a:tabLst>
            </a:pPr>
            <a:r>
              <a:rPr sz="2400" b="1" spc="-5" dirty="0">
                <a:latin typeface="Calibri"/>
                <a:cs typeface="Calibri"/>
              </a:rPr>
              <a:t>Solution:</a:t>
            </a:r>
            <a:r>
              <a:rPr sz="2400" b="1" spc="-11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increase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impact of</a:t>
            </a:r>
            <a:r>
              <a:rPr sz="2400" dirty="0">
                <a:latin typeface="Calibri"/>
                <a:cs typeface="Calibri"/>
              </a:rPr>
              <a:t> earlier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embeddings,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adding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shortcuts in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sz="2400">
              <a:latin typeface="Calibri"/>
              <a:cs typeface="Calibri"/>
            </a:endParaRPr>
          </a:p>
          <a:p>
            <a:pPr marL="3900073" marR="3423200" algn="ctr">
              <a:lnSpc>
                <a:spcPts val="1900"/>
              </a:lnSpc>
              <a:spcBef>
                <a:spcPts val="1145"/>
              </a:spcBef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1600" spc="-11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cat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  </a:t>
            </a:r>
            <a:r>
              <a:rPr sz="1600" spc="-1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1600" spc="-3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5891" y="4438398"/>
            <a:ext cx="775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1" dirty="0">
                <a:solidFill>
                  <a:srgbClr val="C00000"/>
                </a:solidFill>
                <a:latin typeface="Calibri"/>
                <a:cs typeface="Calibri"/>
              </a:rPr>
              <a:t>branches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9013" y="4473499"/>
            <a:ext cx="438784" cy="1917064"/>
          </a:xfrm>
          <a:custGeom>
            <a:avLst/>
            <a:gdLst/>
            <a:ahLst/>
            <a:cxnLst/>
            <a:rect l="l" t="t" r="r" b="b"/>
            <a:pathLst>
              <a:path w="438785" h="1917064">
                <a:moveTo>
                  <a:pt x="79184" y="251396"/>
                </a:moveTo>
                <a:lnTo>
                  <a:pt x="77660" y="242481"/>
                </a:lnTo>
                <a:lnTo>
                  <a:pt x="64782" y="233362"/>
                </a:lnTo>
                <a:lnTo>
                  <a:pt x="55867" y="234886"/>
                </a:lnTo>
                <a:lnTo>
                  <a:pt x="46723" y="247789"/>
                </a:lnTo>
                <a:lnTo>
                  <a:pt x="48247" y="256705"/>
                </a:lnTo>
                <a:lnTo>
                  <a:pt x="61125" y="265823"/>
                </a:lnTo>
                <a:lnTo>
                  <a:pt x="70053" y="264299"/>
                </a:lnTo>
                <a:lnTo>
                  <a:pt x="79184" y="251396"/>
                </a:lnTo>
                <a:close/>
              </a:path>
              <a:path w="438785" h="1917064">
                <a:moveTo>
                  <a:pt x="84505" y="293331"/>
                </a:moveTo>
                <a:lnTo>
                  <a:pt x="14541" y="243801"/>
                </a:lnTo>
                <a:lnTo>
                  <a:pt x="0" y="338531"/>
                </a:lnTo>
                <a:lnTo>
                  <a:pt x="84505" y="293331"/>
                </a:lnTo>
                <a:close/>
              </a:path>
              <a:path w="438785" h="1917064">
                <a:moveTo>
                  <a:pt x="112217" y="204724"/>
                </a:moveTo>
                <a:lnTo>
                  <a:pt x="110693" y="195808"/>
                </a:lnTo>
                <a:lnTo>
                  <a:pt x="97815" y="186690"/>
                </a:lnTo>
                <a:lnTo>
                  <a:pt x="88900" y="188214"/>
                </a:lnTo>
                <a:lnTo>
                  <a:pt x="79756" y="201117"/>
                </a:lnTo>
                <a:lnTo>
                  <a:pt x="81280" y="210032"/>
                </a:lnTo>
                <a:lnTo>
                  <a:pt x="94157" y="219151"/>
                </a:lnTo>
                <a:lnTo>
                  <a:pt x="103085" y="217627"/>
                </a:lnTo>
                <a:lnTo>
                  <a:pt x="112217" y="204724"/>
                </a:lnTo>
                <a:close/>
              </a:path>
              <a:path w="438785" h="1917064">
                <a:moveTo>
                  <a:pt x="145249" y="158051"/>
                </a:moveTo>
                <a:lnTo>
                  <a:pt x="143725" y="149136"/>
                </a:lnTo>
                <a:lnTo>
                  <a:pt x="130835" y="140017"/>
                </a:lnTo>
                <a:lnTo>
                  <a:pt x="121920" y="141541"/>
                </a:lnTo>
                <a:lnTo>
                  <a:pt x="112788" y="154444"/>
                </a:lnTo>
                <a:lnTo>
                  <a:pt x="114312" y="163372"/>
                </a:lnTo>
                <a:lnTo>
                  <a:pt x="127203" y="172478"/>
                </a:lnTo>
                <a:lnTo>
                  <a:pt x="136118" y="170954"/>
                </a:lnTo>
                <a:lnTo>
                  <a:pt x="145249" y="158051"/>
                </a:lnTo>
                <a:close/>
              </a:path>
              <a:path w="438785" h="1917064">
                <a:moveTo>
                  <a:pt x="151993" y="1587779"/>
                </a:moveTo>
                <a:lnTo>
                  <a:pt x="60159" y="1560347"/>
                </a:lnTo>
                <a:lnTo>
                  <a:pt x="93306" y="1650276"/>
                </a:lnTo>
                <a:lnTo>
                  <a:pt x="115163" y="1626997"/>
                </a:lnTo>
                <a:lnTo>
                  <a:pt x="115316" y="1631746"/>
                </a:lnTo>
                <a:lnTo>
                  <a:pt x="126847" y="1642567"/>
                </a:lnTo>
                <a:lnTo>
                  <a:pt x="135890" y="1642275"/>
                </a:lnTo>
                <a:lnTo>
                  <a:pt x="146685" y="1630768"/>
                </a:lnTo>
                <a:lnTo>
                  <a:pt x="146405" y="1621726"/>
                </a:lnTo>
                <a:lnTo>
                  <a:pt x="134874" y="1610906"/>
                </a:lnTo>
                <a:lnTo>
                  <a:pt x="130124" y="1611058"/>
                </a:lnTo>
                <a:lnTo>
                  <a:pt x="151993" y="1587779"/>
                </a:lnTo>
                <a:close/>
              </a:path>
              <a:path w="438785" h="1917064">
                <a:moveTo>
                  <a:pt x="178282" y="111379"/>
                </a:moveTo>
                <a:lnTo>
                  <a:pt x="176758" y="102463"/>
                </a:lnTo>
                <a:lnTo>
                  <a:pt x="163880" y="93345"/>
                </a:lnTo>
                <a:lnTo>
                  <a:pt x="154965" y="94869"/>
                </a:lnTo>
                <a:lnTo>
                  <a:pt x="145821" y="107772"/>
                </a:lnTo>
                <a:lnTo>
                  <a:pt x="147345" y="116687"/>
                </a:lnTo>
                <a:lnTo>
                  <a:pt x="160235" y="125806"/>
                </a:lnTo>
                <a:lnTo>
                  <a:pt x="169151" y="124282"/>
                </a:lnTo>
                <a:lnTo>
                  <a:pt x="178282" y="111379"/>
                </a:lnTo>
                <a:close/>
              </a:path>
              <a:path w="438785" h="1917064">
                <a:moveTo>
                  <a:pt x="188366" y="1669923"/>
                </a:moveTo>
                <a:lnTo>
                  <a:pt x="188087" y="1660880"/>
                </a:lnTo>
                <a:lnTo>
                  <a:pt x="176568" y="1650060"/>
                </a:lnTo>
                <a:lnTo>
                  <a:pt x="167525" y="1650339"/>
                </a:lnTo>
                <a:lnTo>
                  <a:pt x="156718" y="1661845"/>
                </a:lnTo>
                <a:lnTo>
                  <a:pt x="156997" y="1670888"/>
                </a:lnTo>
                <a:lnTo>
                  <a:pt x="168529" y="1681708"/>
                </a:lnTo>
                <a:lnTo>
                  <a:pt x="177571" y="1681429"/>
                </a:lnTo>
                <a:lnTo>
                  <a:pt x="188366" y="1669923"/>
                </a:lnTo>
                <a:close/>
              </a:path>
              <a:path w="438785" h="1917064">
                <a:moveTo>
                  <a:pt x="211315" y="64706"/>
                </a:moveTo>
                <a:lnTo>
                  <a:pt x="209791" y="55791"/>
                </a:lnTo>
                <a:lnTo>
                  <a:pt x="196913" y="46672"/>
                </a:lnTo>
                <a:lnTo>
                  <a:pt x="187985" y="48196"/>
                </a:lnTo>
                <a:lnTo>
                  <a:pt x="178854" y="61112"/>
                </a:lnTo>
                <a:lnTo>
                  <a:pt x="180378" y="70027"/>
                </a:lnTo>
                <a:lnTo>
                  <a:pt x="193268" y="79146"/>
                </a:lnTo>
                <a:lnTo>
                  <a:pt x="202184" y="77609"/>
                </a:lnTo>
                <a:lnTo>
                  <a:pt x="211315" y="64706"/>
                </a:lnTo>
                <a:close/>
              </a:path>
              <a:path w="438785" h="1917064">
                <a:moveTo>
                  <a:pt x="230047" y="1709064"/>
                </a:moveTo>
                <a:lnTo>
                  <a:pt x="229768" y="1700022"/>
                </a:lnTo>
                <a:lnTo>
                  <a:pt x="218236" y="1689201"/>
                </a:lnTo>
                <a:lnTo>
                  <a:pt x="209207" y="1689481"/>
                </a:lnTo>
                <a:lnTo>
                  <a:pt x="198399" y="1700987"/>
                </a:lnTo>
                <a:lnTo>
                  <a:pt x="198678" y="1710029"/>
                </a:lnTo>
                <a:lnTo>
                  <a:pt x="210210" y="1720850"/>
                </a:lnTo>
                <a:lnTo>
                  <a:pt x="219240" y="1720570"/>
                </a:lnTo>
                <a:lnTo>
                  <a:pt x="230047" y="1709064"/>
                </a:lnTo>
                <a:close/>
              </a:path>
              <a:path w="438785" h="1917064">
                <a:moveTo>
                  <a:pt x="244348" y="18034"/>
                </a:moveTo>
                <a:lnTo>
                  <a:pt x="242824" y="9118"/>
                </a:lnTo>
                <a:lnTo>
                  <a:pt x="229946" y="0"/>
                </a:lnTo>
                <a:lnTo>
                  <a:pt x="221030" y="1524"/>
                </a:lnTo>
                <a:lnTo>
                  <a:pt x="211886" y="14439"/>
                </a:lnTo>
                <a:lnTo>
                  <a:pt x="213410" y="23355"/>
                </a:lnTo>
                <a:lnTo>
                  <a:pt x="226301" y="32473"/>
                </a:lnTo>
                <a:lnTo>
                  <a:pt x="235216" y="30937"/>
                </a:lnTo>
                <a:lnTo>
                  <a:pt x="244348" y="18034"/>
                </a:lnTo>
                <a:close/>
              </a:path>
              <a:path w="438785" h="1917064">
                <a:moveTo>
                  <a:pt x="271729" y="1748205"/>
                </a:moveTo>
                <a:lnTo>
                  <a:pt x="271449" y="1739163"/>
                </a:lnTo>
                <a:lnTo>
                  <a:pt x="259918" y="1728343"/>
                </a:lnTo>
                <a:lnTo>
                  <a:pt x="250875" y="1728622"/>
                </a:lnTo>
                <a:lnTo>
                  <a:pt x="240080" y="1740128"/>
                </a:lnTo>
                <a:lnTo>
                  <a:pt x="240360" y="1749171"/>
                </a:lnTo>
                <a:lnTo>
                  <a:pt x="251879" y="1759991"/>
                </a:lnTo>
                <a:lnTo>
                  <a:pt x="260921" y="1759712"/>
                </a:lnTo>
                <a:lnTo>
                  <a:pt x="271729" y="1748205"/>
                </a:lnTo>
                <a:close/>
              </a:path>
              <a:path w="438785" h="1917064">
                <a:moveTo>
                  <a:pt x="313410" y="1787347"/>
                </a:moveTo>
                <a:lnTo>
                  <a:pt x="313131" y="1778304"/>
                </a:lnTo>
                <a:lnTo>
                  <a:pt x="301599" y="1767484"/>
                </a:lnTo>
                <a:lnTo>
                  <a:pt x="292557" y="1767763"/>
                </a:lnTo>
                <a:lnTo>
                  <a:pt x="281762" y="1779270"/>
                </a:lnTo>
                <a:lnTo>
                  <a:pt x="282041" y="1788312"/>
                </a:lnTo>
                <a:lnTo>
                  <a:pt x="293560" y="1799132"/>
                </a:lnTo>
                <a:lnTo>
                  <a:pt x="302602" y="1798853"/>
                </a:lnTo>
                <a:lnTo>
                  <a:pt x="313410" y="1787347"/>
                </a:lnTo>
                <a:close/>
              </a:path>
              <a:path w="438785" h="1917064">
                <a:moveTo>
                  <a:pt x="355092" y="1826488"/>
                </a:moveTo>
                <a:lnTo>
                  <a:pt x="354812" y="1817446"/>
                </a:lnTo>
                <a:lnTo>
                  <a:pt x="343281" y="1806625"/>
                </a:lnTo>
                <a:lnTo>
                  <a:pt x="334238" y="1806905"/>
                </a:lnTo>
                <a:lnTo>
                  <a:pt x="323443" y="1818411"/>
                </a:lnTo>
                <a:lnTo>
                  <a:pt x="323723" y="1827453"/>
                </a:lnTo>
                <a:lnTo>
                  <a:pt x="335241" y="1838274"/>
                </a:lnTo>
                <a:lnTo>
                  <a:pt x="344284" y="1837994"/>
                </a:lnTo>
                <a:lnTo>
                  <a:pt x="355092" y="1826488"/>
                </a:lnTo>
                <a:close/>
              </a:path>
              <a:path w="438785" h="1917064">
                <a:moveTo>
                  <a:pt x="396773" y="1865630"/>
                </a:moveTo>
                <a:lnTo>
                  <a:pt x="396494" y="1856587"/>
                </a:lnTo>
                <a:lnTo>
                  <a:pt x="384962" y="1845767"/>
                </a:lnTo>
                <a:lnTo>
                  <a:pt x="375920" y="1846046"/>
                </a:lnTo>
                <a:lnTo>
                  <a:pt x="365125" y="1857552"/>
                </a:lnTo>
                <a:lnTo>
                  <a:pt x="365404" y="1866595"/>
                </a:lnTo>
                <a:lnTo>
                  <a:pt x="376923" y="1877415"/>
                </a:lnTo>
                <a:lnTo>
                  <a:pt x="385965" y="1877136"/>
                </a:lnTo>
                <a:lnTo>
                  <a:pt x="396773" y="1865630"/>
                </a:lnTo>
                <a:close/>
              </a:path>
              <a:path w="438785" h="1917064">
                <a:moveTo>
                  <a:pt x="438454" y="1904771"/>
                </a:moveTo>
                <a:lnTo>
                  <a:pt x="438175" y="1895729"/>
                </a:lnTo>
                <a:lnTo>
                  <a:pt x="426643" y="1884908"/>
                </a:lnTo>
                <a:lnTo>
                  <a:pt x="417601" y="1885188"/>
                </a:lnTo>
                <a:lnTo>
                  <a:pt x="406806" y="1896694"/>
                </a:lnTo>
                <a:lnTo>
                  <a:pt x="407085" y="1905736"/>
                </a:lnTo>
                <a:lnTo>
                  <a:pt x="418604" y="1916557"/>
                </a:lnTo>
                <a:lnTo>
                  <a:pt x="427647" y="1916277"/>
                </a:lnTo>
                <a:lnTo>
                  <a:pt x="438454" y="19047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00398" y="4604006"/>
            <a:ext cx="4042411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379"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skip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connections:</a:t>
            </a:r>
            <a:endParaRPr sz="2000">
              <a:latin typeface="Calibri"/>
              <a:cs typeface="Calibri"/>
            </a:endParaRPr>
          </a:p>
          <a:p>
            <a:pPr marL="1415379"/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shortcuts:</a:t>
            </a:r>
            <a:endParaRPr sz="2000">
              <a:latin typeface="Calibri"/>
              <a:cs typeface="Calibri"/>
            </a:endParaRPr>
          </a:p>
          <a:p>
            <a:pPr marL="2494852"/>
            <a:r>
              <a:rPr sz="2000" dirty="0">
                <a:latin typeface="Cambria Math"/>
                <a:cs typeface="Cambria Math"/>
              </a:rPr>
              <a:t>𝑭</a:t>
            </a:r>
            <a:r>
              <a:rPr sz="2000" spc="3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</a:t>
            </a:r>
            <a:endParaRPr sz="2000">
              <a:latin typeface="Cambria Math"/>
              <a:cs typeface="Cambria Math"/>
            </a:endParaRPr>
          </a:p>
          <a:p>
            <a:pPr marL="1415379"/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shortcuts:</a:t>
            </a:r>
            <a:endParaRPr sz="2000">
              <a:latin typeface="Calibri"/>
              <a:cs typeface="Calibri"/>
            </a:endParaRPr>
          </a:p>
          <a:p>
            <a:pPr marL="2276418">
              <a:lnSpc>
                <a:spcPts val="2300"/>
              </a:lnSpc>
              <a:tabLst>
                <a:tab pos="2839014" algn="l"/>
              </a:tabLst>
            </a:pPr>
            <a:r>
              <a:rPr sz="2000" dirty="0">
                <a:latin typeface="Cambria Math"/>
                <a:cs typeface="Cambria Math"/>
              </a:rPr>
              <a:t>𝑭</a:t>
            </a:r>
            <a:r>
              <a:rPr sz="2000" spc="3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	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811"/>
              </a:lnSpc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spc="-1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1"/>
              </a:lnSpc>
            </a:pPr>
            <a:r>
              <a:rPr sz="1600" spc="-11" dirty="0">
                <a:solidFill>
                  <a:srgbClr val="C00000"/>
                </a:solidFill>
                <a:latin typeface="Calibri"/>
                <a:cs typeface="Calibri"/>
              </a:rPr>
              <a:t>branches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7720" y="14732"/>
            <a:ext cx="42303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Deep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1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Residual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for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Image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Recognition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CVPR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2015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C15AB-803B-5DDB-5018-A3806C35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GNN Layer Connectivity</a:t>
            </a:r>
            <a:endParaRPr lang="en-HK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0A790B6-B82C-7F06-BEC8-30614628F8C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990" y="4005018"/>
            <a:ext cx="7562609" cy="2246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2709" y="1252898"/>
                <a:ext cx="7456171" cy="1901867"/>
              </a:xfrm>
              <a:prstGeom prst="rect">
                <a:avLst/>
              </a:prstGeom>
            </p:spPr>
            <p:txBody>
              <a:bodyPr vert="horz" wrap="square" lIns="0" tIns="107315" rIns="0" bIns="0" rtlCol="0">
                <a:spAutoFit/>
              </a:bodyPr>
              <a:lstStyle/>
              <a:p>
                <a:pPr marL="358131" indent="-320032">
                  <a:spcBef>
                    <a:spcPts val="844"/>
                  </a:spcBef>
                  <a:buClr>
                    <a:srgbClr val="F0AD00"/>
                  </a:buClr>
                  <a:buSzPct val="78571"/>
                  <a:buFont typeface="Wingdings 2"/>
                  <a:buChar char=""/>
                  <a:tabLst>
                    <a:tab pos="357496" algn="l"/>
                    <a:tab pos="358131" algn="l"/>
                  </a:tabLst>
                </a:pPr>
                <a:r>
                  <a:rPr sz="2800" b="1" spc="-25" dirty="0">
                    <a:solidFill>
                      <a:srgbClr val="00B050"/>
                    </a:solidFill>
                    <a:latin typeface="Calibri"/>
                    <a:cs typeface="Calibri"/>
                  </a:rPr>
                  <a:t>Why</a:t>
                </a:r>
                <a:r>
                  <a:rPr sz="2800" b="1" spc="-11" dirty="0">
                    <a:solidFill>
                      <a:srgbClr val="00B05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00B050"/>
                    </a:solidFill>
                    <a:latin typeface="Calibri"/>
                    <a:cs typeface="Calibri"/>
                  </a:rPr>
                  <a:t>do</a:t>
                </a:r>
                <a:r>
                  <a:rPr sz="2800" b="1" spc="-11" dirty="0">
                    <a:solidFill>
                      <a:srgbClr val="00B05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00B050"/>
                    </a:solidFill>
                    <a:latin typeface="Calibri"/>
                    <a:cs typeface="Calibri"/>
                  </a:rPr>
                  <a:t>skip connections </a:t>
                </a:r>
                <a:r>
                  <a:rPr sz="2800" b="1" spc="-11" dirty="0">
                    <a:solidFill>
                      <a:srgbClr val="00B050"/>
                    </a:solidFill>
                    <a:latin typeface="Calibri"/>
                    <a:cs typeface="Calibri"/>
                  </a:rPr>
                  <a:t>work?</a:t>
                </a:r>
                <a:endParaRPr sz="2800" dirty="0">
                  <a:latin typeface="Calibri"/>
                  <a:cs typeface="Calibri"/>
                </a:endParaRPr>
              </a:p>
              <a:p>
                <a:pPr marL="650858" lvl="1" indent="-274948">
                  <a:spcBef>
                    <a:spcPts val="64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24" algn="l"/>
                    <a:tab pos="650858" algn="l"/>
                  </a:tabLst>
                </a:pPr>
                <a:r>
                  <a:rPr sz="2400" b="1" spc="-5" dirty="0">
                    <a:latin typeface="Calibri"/>
                    <a:cs typeface="Calibri"/>
                  </a:rPr>
                  <a:t>Intuition:</a:t>
                </a:r>
                <a:r>
                  <a:rPr sz="2400" b="1" spc="-11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Skip</a:t>
                </a:r>
                <a:r>
                  <a:rPr sz="2400" spc="-11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connections</a:t>
                </a:r>
                <a:r>
                  <a:rPr sz="2400" spc="-11" dirty="0">
                    <a:latin typeface="Calibri"/>
                    <a:cs typeface="Calibri"/>
                  </a:rPr>
                  <a:t> </a:t>
                </a:r>
                <a:r>
                  <a:rPr sz="2400" spc="-20" dirty="0">
                    <a:latin typeface="Calibri"/>
                    <a:cs typeface="Calibri"/>
                  </a:rPr>
                  <a:t>create</a:t>
                </a:r>
                <a:r>
                  <a:rPr sz="2400" spc="-11" dirty="0">
                    <a:latin typeface="Calibri"/>
                    <a:cs typeface="Calibri"/>
                  </a:rPr>
                  <a:t> </a:t>
                </a:r>
                <a:r>
                  <a:rPr sz="24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a</a:t>
                </a:r>
                <a:r>
                  <a:rPr sz="24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400" b="1" spc="-11" dirty="0">
                    <a:solidFill>
                      <a:srgbClr val="C00000"/>
                    </a:solidFill>
                    <a:latin typeface="Calibri"/>
                    <a:cs typeface="Calibri"/>
                  </a:rPr>
                  <a:t>mixture </a:t>
                </a:r>
                <a:r>
                  <a:rPr sz="24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of models</a:t>
                </a:r>
                <a:endParaRPr sz="2400" dirty="0">
                  <a:latin typeface="Calibri"/>
                  <a:cs typeface="Calibri"/>
                </a:endParaRPr>
              </a:p>
              <a:p>
                <a:pPr marL="650858" lvl="1" indent="-274948">
                  <a:spcBef>
                    <a:spcPts val="62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24" algn="l"/>
                    <a:tab pos="650858" algn="l"/>
                  </a:tabLst>
                </a:pPr>
                <a:r>
                  <a:rPr sz="2400" dirty="0">
                    <a:latin typeface="Cambria Math"/>
                    <a:cs typeface="Cambria Math"/>
                  </a:rPr>
                  <a:t>𝑁</a:t>
                </a:r>
                <a:r>
                  <a:rPr sz="2400" spc="60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skip</a:t>
                </a:r>
                <a:r>
                  <a:rPr sz="2400" spc="-11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connections </a:t>
                </a:r>
                <a:r>
                  <a:rPr sz="2400" dirty="0">
                    <a:latin typeface="Wingdings"/>
                    <a:cs typeface="Wingdings"/>
                  </a:rPr>
                  <a:t></a:t>
                </a:r>
                <a:r>
                  <a:rPr sz="2400" spc="-71" dirty="0">
                    <a:latin typeface="Times New Roman"/>
                    <a:cs typeface="Times New Roman"/>
                  </a:rPr>
                  <a:t> </a:t>
                </a:r>
                <a:r>
                  <a:rPr sz="2400" spc="5" dirty="0">
                    <a:latin typeface="Cambria Math"/>
                    <a:cs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700" i="1" spc="7" baseline="26234" dirty="0">
                        <a:latin typeface="Cambria Math" panose="02040503050406030204" pitchFamily="18" charset="0"/>
                        <a:cs typeface="Cambria Math"/>
                      </a:rPr>
                      <m:t>𝑁</m:t>
                    </m:r>
                  </m:oMath>
                </a14:m>
                <a:r>
                  <a:rPr sz="2700" spc="352" baseline="26234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possible </a:t>
                </a:r>
                <a:r>
                  <a:rPr sz="2400" spc="-11" dirty="0">
                    <a:latin typeface="Calibri"/>
                    <a:cs typeface="Calibri"/>
                  </a:rPr>
                  <a:t>paths</a:t>
                </a:r>
                <a:endParaRPr sz="2400" dirty="0">
                  <a:latin typeface="Calibri"/>
                  <a:cs typeface="Calibri"/>
                </a:endParaRPr>
              </a:p>
              <a:p>
                <a:pPr marL="650858" lvl="1" indent="-274948">
                  <a:spcBef>
                    <a:spcPts val="52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24" algn="l"/>
                    <a:tab pos="650858" algn="l"/>
                  </a:tabLst>
                </a:pPr>
                <a:r>
                  <a:rPr sz="2400" spc="-15" dirty="0">
                    <a:latin typeface="Calibri"/>
                    <a:cs typeface="Calibri"/>
                  </a:rPr>
                  <a:t>Each</a:t>
                </a:r>
                <a:r>
                  <a:rPr sz="2400" spc="-11" dirty="0">
                    <a:latin typeface="Calibri"/>
                    <a:cs typeface="Calibri"/>
                  </a:rPr>
                  <a:t> path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11" dirty="0">
                    <a:latin typeface="Calibri"/>
                    <a:cs typeface="Calibri"/>
                  </a:rPr>
                  <a:t>could </a:t>
                </a:r>
                <a:r>
                  <a:rPr sz="2400" spc="-20" dirty="0">
                    <a:latin typeface="Calibri"/>
                    <a:cs typeface="Calibri"/>
                  </a:rPr>
                  <a:t>have</a:t>
                </a:r>
                <a:r>
                  <a:rPr sz="2400" dirty="0">
                    <a:latin typeface="Calibri"/>
                    <a:cs typeface="Calibri"/>
                  </a:rPr>
                  <a:t> up</a:t>
                </a:r>
                <a:r>
                  <a:rPr sz="2400" spc="-11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to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𝑁</a:t>
                </a:r>
                <a:r>
                  <a:rPr sz="2400" spc="65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modules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9" y="1252898"/>
                <a:ext cx="7456171" cy="1901867"/>
              </a:xfrm>
              <a:prstGeom prst="rect">
                <a:avLst/>
              </a:prstGeom>
              <a:blipFill>
                <a:blip r:embed="rId4"/>
                <a:stretch>
                  <a:fillRect l="-1554" r="-1390" b="-897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535942" y="5735830"/>
            <a:ext cx="7580631" cy="879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1: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include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this module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1"/>
              </a:spcBef>
            </a:pPr>
            <a:endParaRPr sz="2351" dirty="0">
              <a:latin typeface="Calibri"/>
              <a:cs typeface="Calibri"/>
            </a:endParaRPr>
          </a:p>
          <a:p>
            <a:pPr marL="546086"/>
            <a:r>
              <a:rPr sz="1400" spc="-15" dirty="0">
                <a:solidFill>
                  <a:srgbClr val="7F7F7F"/>
                </a:solidFill>
                <a:latin typeface="Corbel"/>
                <a:cs typeface="Corbel"/>
              </a:rPr>
              <a:t>Veit</a:t>
            </a:r>
            <a:r>
              <a:rPr sz="1400" dirty="0">
                <a:solidFill>
                  <a:srgbClr val="7F7F7F"/>
                </a:solidFill>
                <a:latin typeface="Corbel"/>
                <a:cs typeface="Corbel"/>
              </a:rPr>
              <a:t> et al.</a:t>
            </a:r>
            <a:r>
              <a:rPr sz="1400" spc="5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u="sng" spc="-11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Residual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Networks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Behave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11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Like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Ensembles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of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Relatively</a:t>
            </a:r>
            <a:r>
              <a:rPr sz="1400" u="sng" spc="-3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Shallow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Networks</a:t>
            </a:r>
            <a:r>
              <a:rPr sz="1400" spc="-5" dirty="0">
                <a:solidFill>
                  <a:srgbClr val="7F7F7F"/>
                </a:solidFill>
                <a:latin typeface="Corbel"/>
                <a:cs typeface="Corbel"/>
              </a:rPr>
              <a:t>,</a:t>
            </a:r>
            <a:r>
              <a:rPr sz="1400" spc="-60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Corbel"/>
                <a:cs typeface="Corbel"/>
              </a:rPr>
              <a:t>ArXiv</a:t>
            </a:r>
            <a:r>
              <a:rPr sz="1400" spc="5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spc="-11" dirty="0">
                <a:solidFill>
                  <a:srgbClr val="7F7F7F"/>
                </a:solidFill>
                <a:latin typeface="Corbel"/>
                <a:cs typeface="Corbel"/>
              </a:rPr>
              <a:t>2016</a:t>
            </a:r>
            <a:endParaRPr sz="1400" dirty="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536" y="5376426"/>
            <a:ext cx="85725" cy="352425"/>
          </a:xfrm>
          <a:custGeom>
            <a:avLst/>
            <a:gdLst/>
            <a:ahLst/>
            <a:cxnLst/>
            <a:rect l="l" t="t" r="r" b="b"/>
            <a:pathLst>
              <a:path w="85725" h="352425">
                <a:moveTo>
                  <a:pt x="50751" y="323563"/>
                </a:moveTo>
                <a:lnTo>
                  <a:pt x="34970" y="323563"/>
                </a:lnTo>
                <a:lnTo>
                  <a:pt x="28573" y="329960"/>
                </a:lnTo>
                <a:lnTo>
                  <a:pt x="28574" y="345770"/>
                </a:lnTo>
                <a:lnTo>
                  <a:pt x="34970" y="352167"/>
                </a:lnTo>
                <a:lnTo>
                  <a:pt x="50751" y="352167"/>
                </a:lnTo>
                <a:lnTo>
                  <a:pt x="57148" y="345770"/>
                </a:lnTo>
                <a:lnTo>
                  <a:pt x="57148" y="329960"/>
                </a:lnTo>
                <a:lnTo>
                  <a:pt x="50751" y="323563"/>
                </a:lnTo>
                <a:close/>
              </a:path>
              <a:path w="85725" h="352425">
                <a:moveTo>
                  <a:pt x="50753" y="266385"/>
                </a:moveTo>
                <a:lnTo>
                  <a:pt x="34970" y="266385"/>
                </a:lnTo>
                <a:lnTo>
                  <a:pt x="28573" y="272781"/>
                </a:lnTo>
                <a:lnTo>
                  <a:pt x="28574" y="288592"/>
                </a:lnTo>
                <a:lnTo>
                  <a:pt x="34970" y="294988"/>
                </a:lnTo>
                <a:lnTo>
                  <a:pt x="50753" y="294988"/>
                </a:lnTo>
                <a:lnTo>
                  <a:pt x="57148" y="288592"/>
                </a:lnTo>
                <a:lnTo>
                  <a:pt x="57148" y="272781"/>
                </a:lnTo>
                <a:lnTo>
                  <a:pt x="50753" y="266385"/>
                </a:lnTo>
                <a:close/>
              </a:path>
              <a:path w="85725" h="352425">
                <a:moveTo>
                  <a:pt x="50753" y="209207"/>
                </a:moveTo>
                <a:lnTo>
                  <a:pt x="34970" y="209207"/>
                </a:lnTo>
                <a:lnTo>
                  <a:pt x="28575" y="215603"/>
                </a:lnTo>
                <a:lnTo>
                  <a:pt x="28574" y="231413"/>
                </a:lnTo>
                <a:lnTo>
                  <a:pt x="34970" y="237810"/>
                </a:lnTo>
                <a:lnTo>
                  <a:pt x="50753" y="237810"/>
                </a:lnTo>
                <a:lnTo>
                  <a:pt x="57148" y="231413"/>
                </a:lnTo>
                <a:lnTo>
                  <a:pt x="57150" y="215603"/>
                </a:lnTo>
                <a:lnTo>
                  <a:pt x="50753" y="209207"/>
                </a:lnTo>
                <a:close/>
              </a:path>
              <a:path w="85725" h="352425">
                <a:moveTo>
                  <a:pt x="50753" y="152027"/>
                </a:moveTo>
                <a:lnTo>
                  <a:pt x="34970" y="152027"/>
                </a:lnTo>
                <a:lnTo>
                  <a:pt x="28575" y="158424"/>
                </a:lnTo>
                <a:lnTo>
                  <a:pt x="28575" y="174235"/>
                </a:lnTo>
                <a:lnTo>
                  <a:pt x="34970" y="180632"/>
                </a:lnTo>
                <a:lnTo>
                  <a:pt x="50753" y="180632"/>
                </a:lnTo>
                <a:lnTo>
                  <a:pt x="57150" y="174235"/>
                </a:lnTo>
                <a:lnTo>
                  <a:pt x="57150" y="158424"/>
                </a:lnTo>
                <a:lnTo>
                  <a:pt x="50753" y="152027"/>
                </a:lnTo>
                <a:close/>
              </a:path>
              <a:path w="85725" h="352425">
                <a:moveTo>
                  <a:pt x="50753" y="94849"/>
                </a:moveTo>
                <a:lnTo>
                  <a:pt x="34972" y="94849"/>
                </a:lnTo>
                <a:lnTo>
                  <a:pt x="28575" y="101245"/>
                </a:lnTo>
                <a:lnTo>
                  <a:pt x="28575" y="117055"/>
                </a:lnTo>
                <a:lnTo>
                  <a:pt x="34972" y="123452"/>
                </a:lnTo>
                <a:lnTo>
                  <a:pt x="50753" y="123452"/>
                </a:lnTo>
                <a:lnTo>
                  <a:pt x="57150" y="117055"/>
                </a:lnTo>
                <a:lnTo>
                  <a:pt x="57148" y="101245"/>
                </a:lnTo>
                <a:lnTo>
                  <a:pt x="50753" y="94849"/>
                </a:lnTo>
                <a:close/>
              </a:path>
              <a:path w="85725" h="3524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0536" y="4847943"/>
            <a:ext cx="85725" cy="347980"/>
          </a:xfrm>
          <a:custGeom>
            <a:avLst/>
            <a:gdLst/>
            <a:ahLst/>
            <a:cxnLst/>
            <a:rect l="l" t="t" r="r" b="b"/>
            <a:pathLst>
              <a:path w="85725" h="347979">
                <a:moveTo>
                  <a:pt x="50751" y="0"/>
                </a:moveTo>
                <a:lnTo>
                  <a:pt x="34970" y="0"/>
                </a:lnTo>
                <a:lnTo>
                  <a:pt x="28573" y="6396"/>
                </a:lnTo>
                <a:lnTo>
                  <a:pt x="28573" y="22207"/>
                </a:lnTo>
                <a:lnTo>
                  <a:pt x="34970" y="28604"/>
                </a:lnTo>
                <a:lnTo>
                  <a:pt x="50751" y="28604"/>
                </a:lnTo>
                <a:lnTo>
                  <a:pt x="57148" y="22207"/>
                </a:lnTo>
                <a:lnTo>
                  <a:pt x="57148" y="6396"/>
                </a:lnTo>
                <a:lnTo>
                  <a:pt x="50751" y="0"/>
                </a:lnTo>
                <a:close/>
              </a:path>
              <a:path w="85725" h="347979">
                <a:moveTo>
                  <a:pt x="50753" y="57179"/>
                </a:moveTo>
                <a:lnTo>
                  <a:pt x="34970" y="57179"/>
                </a:lnTo>
                <a:lnTo>
                  <a:pt x="28573" y="63574"/>
                </a:lnTo>
                <a:lnTo>
                  <a:pt x="28573" y="79385"/>
                </a:lnTo>
                <a:lnTo>
                  <a:pt x="34970" y="85782"/>
                </a:lnTo>
                <a:lnTo>
                  <a:pt x="50753" y="85782"/>
                </a:lnTo>
                <a:lnTo>
                  <a:pt x="57148" y="79385"/>
                </a:lnTo>
                <a:lnTo>
                  <a:pt x="57148" y="63574"/>
                </a:lnTo>
                <a:lnTo>
                  <a:pt x="50753" y="57179"/>
                </a:lnTo>
                <a:close/>
              </a:path>
              <a:path w="85725" h="347979">
                <a:moveTo>
                  <a:pt x="50753" y="114357"/>
                </a:moveTo>
                <a:lnTo>
                  <a:pt x="34970" y="114357"/>
                </a:lnTo>
                <a:lnTo>
                  <a:pt x="28573" y="120754"/>
                </a:lnTo>
                <a:lnTo>
                  <a:pt x="28575" y="136564"/>
                </a:lnTo>
                <a:lnTo>
                  <a:pt x="34970" y="142961"/>
                </a:lnTo>
                <a:lnTo>
                  <a:pt x="50753" y="142961"/>
                </a:lnTo>
                <a:lnTo>
                  <a:pt x="57150" y="136564"/>
                </a:lnTo>
                <a:lnTo>
                  <a:pt x="57148" y="120754"/>
                </a:lnTo>
                <a:lnTo>
                  <a:pt x="50753" y="114357"/>
                </a:lnTo>
                <a:close/>
              </a:path>
              <a:path w="85725" h="347979">
                <a:moveTo>
                  <a:pt x="50753" y="171536"/>
                </a:moveTo>
                <a:lnTo>
                  <a:pt x="34970" y="171536"/>
                </a:lnTo>
                <a:lnTo>
                  <a:pt x="28575" y="177932"/>
                </a:lnTo>
                <a:lnTo>
                  <a:pt x="28575" y="193742"/>
                </a:lnTo>
                <a:lnTo>
                  <a:pt x="34970" y="200139"/>
                </a:lnTo>
                <a:lnTo>
                  <a:pt x="50753" y="200139"/>
                </a:lnTo>
                <a:lnTo>
                  <a:pt x="57150" y="193742"/>
                </a:lnTo>
                <a:lnTo>
                  <a:pt x="57150" y="177932"/>
                </a:lnTo>
                <a:lnTo>
                  <a:pt x="50753" y="171536"/>
                </a:lnTo>
                <a:close/>
              </a:path>
              <a:path w="85725" h="347979">
                <a:moveTo>
                  <a:pt x="50753" y="228714"/>
                </a:moveTo>
                <a:lnTo>
                  <a:pt x="34972" y="228714"/>
                </a:lnTo>
                <a:lnTo>
                  <a:pt x="28575" y="235111"/>
                </a:lnTo>
                <a:lnTo>
                  <a:pt x="28575" y="250921"/>
                </a:lnTo>
                <a:lnTo>
                  <a:pt x="34972" y="257318"/>
                </a:lnTo>
                <a:lnTo>
                  <a:pt x="50753" y="257318"/>
                </a:lnTo>
                <a:lnTo>
                  <a:pt x="57150" y="250921"/>
                </a:lnTo>
                <a:lnTo>
                  <a:pt x="57150" y="235111"/>
                </a:lnTo>
                <a:lnTo>
                  <a:pt x="50753" y="228714"/>
                </a:lnTo>
                <a:close/>
              </a:path>
              <a:path w="85725" h="347979">
                <a:moveTo>
                  <a:pt x="85725" y="262141"/>
                </a:moveTo>
                <a:lnTo>
                  <a:pt x="0" y="262143"/>
                </a:lnTo>
                <a:lnTo>
                  <a:pt x="42862" y="347868"/>
                </a:lnTo>
                <a:lnTo>
                  <a:pt x="85725" y="2621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1" y="4425189"/>
            <a:ext cx="2258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Path </a:t>
            </a:r>
            <a:r>
              <a:rPr b="1" dirty="0">
                <a:solidFill>
                  <a:srgbClr val="0070C0"/>
                </a:solidFill>
                <a:latin typeface="Calibri"/>
                <a:cs typeface="Calibri"/>
              </a:rPr>
              <a:t>2:</a:t>
            </a:r>
            <a:r>
              <a:rPr b="1" spc="-1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70C0"/>
                </a:solidFill>
                <a:latin typeface="Calibri"/>
                <a:cs typeface="Calibri"/>
              </a:rPr>
              <a:t>skip this</a:t>
            </a:r>
            <a:r>
              <a:rPr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70C0"/>
                </a:solidFill>
                <a:latin typeface="Calibri"/>
                <a:cs typeface="Calibri"/>
              </a:rPr>
              <a:t>module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715" y="3334003"/>
            <a:ext cx="2161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All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possible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1" dirty="0">
                <a:latin typeface="Calibri"/>
                <a:cs typeface="Calibri"/>
              </a:rPr>
              <a:t>paths:</a:t>
            </a:r>
            <a:endParaRPr>
              <a:latin typeface="Calibri"/>
              <a:cs typeface="Calibri"/>
            </a:endParaRPr>
          </a:p>
          <a:p>
            <a:pPr marL="19685" algn="ctr">
              <a:spcBef>
                <a:spcPts val="45"/>
              </a:spcBef>
            </a:pPr>
            <a:r>
              <a:rPr dirty="0">
                <a:latin typeface="Cambria Math"/>
                <a:cs typeface="Cambria Math"/>
              </a:rPr>
              <a:t>2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∗ 2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∗ 2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15" dirty="0">
                <a:latin typeface="Cambria Math"/>
                <a:cs typeface="Cambria Math"/>
              </a:rPr>
              <a:t>2</a:t>
            </a:r>
            <a:r>
              <a:rPr sz="1951" spc="23" baseline="27777" dirty="0">
                <a:latin typeface="Cambria Math"/>
                <a:cs typeface="Cambria Math"/>
              </a:rPr>
              <a:t>3</a:t>
            </a:r>
            <a:r>
              <a:rPr sz="1951" spc="42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564" y="3227324"/>
            <a:ext cx="4420871" cy="74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13" marR="5080" indent="-274313">
              <a:lnSpc>
                <a:spcPct val="100800"/>
              </a:lnSpc>
              <a:spcBef>
                <a:spcPts val="75"/>
              </a:spcBef>
              <a:buClr>
                <a:srgbClr val="60B5CC"/>
              </a:buClr>
              <a:buFont typeface="Wingdings"/>
              <a:buChar char=""/>
              <a:tabLst>
                <a:tab pos="286378" algn="l"/>
                <a:tab pos="287013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1" dirty="0">
                <a:latin typeface="Calibri"/>
                <a:cs typeface="Calibri"/>
              </a:rPr>
              <a:t> automatically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mixture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shallow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GNNs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deep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GNNs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B2C62FF-7819-9624-97A7-260F8F32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 Connections</a:t>
            </a:r>
            <a:endParaRPr lang="en-HK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F8B7D67-40AD-8AEA-46D5-91ABDF0DC02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8915" y="3073402"/>
            <a:ext cx="2306344" cy="342185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7258" y="1384329"/>
            <a:ext cx="2408463" cy="1337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123F89-1E82-420A-B70A-3B9B9F1BB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72" y="1645920"/>
            <a:ext cx="5472609" cy="45888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11A4E-5567-B9C9-AC35-485ECA74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GCN with Skip Connections</a:t>
            </a:r>
            <a:endParaRPr lang="en-HK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0E76741-854D-59F7-EBE6-E22A9F6C2AD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8110" y="2253998"/>
            <a:ext cx="4608195" cy="280589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2732" marR="445124" indent="-320032">
              <a:lnSpc>
                <a:spcPts val="3820"/>
              </a:lnSpc>
              <a:spcBef>
                <a:spcPts val="24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097" algn="l"/>
                <a:tab pos="332732" algn="l"/>
              </a:tabLst>
            </a:pPr>
            <a:r>
              <a:rPr sz="3200" b="1" spc="-5" dirty="0">
                <a:latin typeface="Calibri"/>
                <a:cs typeface="Calibri"/>
              </a:rPr>
              <a:t>Other options: </a:t>
            </a:r>
            <a:r>
              <a:rPr sz="3200" spc="-11" dirty="0">
                <a:latin typeface="Calibri"/>
                <a:cs typeface="Calibri"/>
              </a:rPr>
              <a:t>Directly </a:t>
            </a:r>
            <a:r>
              <a:rPr sz="3200" spc="-711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skip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1" dirty="0">
                <a:latin typeface="Calibri"/>
                <a:cs typeface="Calibri"/>
              </a:rPr>
              <a:t>last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625459" marR="5080" lvl="1" indent="-274313">
              <a:lnSpc>
                <a:spcPct val="100200"/>
              </a:lnSpc>
              <a:spcBef>
                <a:spcPts val="629"/>
              </a:spcBef>
              <a:buClr>
                <a:srgbClr val="60B5CC"/>
              </a:buClr>
              <a:buFont typeface="Wingdings"/>
              <a:buChar char=""/>
              <a:tabLst>
                <a:tab pos="625459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final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directly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aggregates from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 all the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embeddings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previous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1" dirty="0"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1251" y="20829"/>
            <a:ext cx="5656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Xu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jumping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knowledge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ICML </a:t>
            </a:r>
            <a:r>
              <a:rPr sz="1200" spc="-11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F3AC6D-ACF0-4066-8197-59382384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83" y="1152000"/>
            <a:ext cx="3593048" cy="50652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0EBC0E1-51B2-41CC-B36A-ADCF97A1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Autofit/>
          </a:bodyPr>
          <a:lstStyle/>
          <a:p>
            <a:r>
              <a:rPr lang="en-US"/>
              <a:t>Other Skip Connections</a:t>
            </a:r>
            <a:endParaRPr lang="en-HK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36BF8DA-48FA-0FF0-46F5-27C7ED9EAA7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1A63-9BA0-3436-CD3F-E3CD297BE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Augmentation</a:t>
            </a:r>
            <a:endParaRPr lang="en-HK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742055B-3247-3805-187B-21A33DEFDAA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28</a:t>
            </a:fld>
            <a:endParaRPr lang="en-HK" sz="1800" spc="-25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C5954E3-B979-CD49-AC67-CB94227DA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197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" y="1662538"/>
            <a:ext cx="8188035" cy="45963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11524" y="3726372"/>
            <a:ext cx="43180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100" spc="100" dirty="0">
                <a:latin typeface="Arial"/>
                <a:cs typeface="Arial"/>
              </a:rPr>
              <a:t>…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46713" y="4229927"/>
            <a:ext cx="4380711" cy="2226741"/>
            <a:chOff x="3979027" y="4228305"/>
            <a:chExt cx="5012573" cy="2379345"/>
          </a:xfrm>
        </p:grpSpPr>
        <p:sp>
          <p:nvSpPr>
            <p:cNvPr id="6" name="object 6"/>
            <p:cNvSpPr/>
            <p:nvPr/>
          </p:nvSpPr>
          <p:spPr>
            <a:xfrm>
              <a:off x="4343400" y="4282063"/>
              <a:ext cx="4648200" cy="2322195"/>
            </a:xfrm>
            <a:custGeom>
              <a:avLst/>
              <a:gdLst/>
              <a:ahLst/>
              <a:cxnLst/>
              <a:rect l="l" t="t" r="r" b="b"/>
              <a:pathLst>
                <a:path w="4648200" h="2322195">
                  <a:moveTo>
                    <a:pt x="4397754" y="0"/>
                  </a:moveTo>
                  <a:lnTo>
                    <a:pt x="2711450" y="1088139"/>
                  </a:lnTo>
                  <a:lnTo>
                    <a:pt x="0" y="1088139"/>
                  </a:lnTo>
                  <a:lnTo>
                    <a:pt x="0" y="2322053"/>
                  </a:lnTo>
                  <a:lnTo>
                    <a:pt x="4648200" y="2322053"/>
                  </a:lnTo>
                  <a:lnTo>
                    <a:pt x="4648200" y="1088139"/>
                  </a:lnTo>
                  <a:lnTo>
                    <a:pt x="3873500" y="1088139"/>
                  </a:lnTo>
                  <a:lnTo>
                    <a:pt x="4397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9027" y="4228305"/>
              <a:ext cx="4705350" cy="2379345"/>
            </a:xfrm>
            <a:custGeom>
              <a:avLst/>
              <a:gdLst/>
              <a:ahLst/>
              <a:cxnLst/>
              <a:rect l="l" t="t" r="r" b="b"/>
              <a:pathLst>
                <a:path w="4705350" h="2379345">
                  <a:moveTo>
                    <a:pt x="4428475" y="0"/>
                  </a:moveTo>
                  <a:lnTo>
                    <a:pt x="4419400" y="769"/>
                  </a:lnTo>
                  <a:lnTo>
                    <a:pt x="4410835" y="4484"/>
                  </a:lnTo>
                  <a:lnTo>
                    <a:pt x="2731606" y="1088058"/>
                  </a:lnTo>
                  <a:lnTo>
                    <a:pt x="28575" y="1088058"/>
                  </a:lnTo>
                  <a:lnTo>
                    <a:pt x="17452" y="1090304"/>
                  </a:lnTo>
                  <a:lnTo>
                    <a:pt x="8369" y="1096428"/>
                  </a:lnTo>
                  <a:lnTo>
                    <a:pt x="2245" y="1105511"/>
                  </a:lnTo>
                  <a:lnTo>
                    <a:pt x="0" y="1116633"/>
                  </a:lnTo>
                  <a:lnTo>
                    <a:pt x="0" y="2350547"/>
                  </a:lnTo>
                  <a:lnTo>
                    <a:pt x="2245" y="2361670"/>
                  </a:lnTo>
                  <a:lnTo>
                    <a:pt x="8369" y="2370752"/>
                  </a:lnTo>
                  <a:lnTo>
                    <a:pt x="17452" y="2376876"/>
                  </a:lnTo>
                  <a:lnTo>
                    <a:pt x="28575" y="2379122"/>
                  </a:lnTo>
                  <a:lnTo>
                    <a:pt x="4676775" y="2379122"/>
                  </a:lnTo>
                  <a:lnTo>
                    <a:pt x="4687897" y="2376876"/>
                  </a:lnTo>
                  <a:lnTo>
                    <a:pt x="4696980" y="2370752"/>
                  </a:lnTo>
                  <a:lnTo>
                    <a:pt x="4703104" y="2361670"/>
                  </a:lnTo>
                  <a:lnTo>
                    <a:pt x="4705350" y="2350547"/>
                  </a:lnTo>
                  <a:lnTo>
                    <a:pt x="4705350" y="2344832"/>
                  </a:lnTo>
                  <a:lnTo>
                    <a:pt x="34289" y="2344832"/>
                  </a:lnTo>
                  <a:lnTo>
                    <a:pt x="34289" y="1122348"/>
                  </a:lnTo>
                  <a:lnTo>
                    <a:pt x="2741123" y="1122348"/>
                  </a:lnTo>
                  <a:lnTo>
                    <a:pt x="2742200" y="1122031"/>
                  </a:lnTo>
                  <a:lnTo>
                    <a:pt x="4375546" y="68064"/>
                  </a:lnTo>
                  <a:lnTo>
                    <a:pt x="4400586" y="16092"/>
                  </a:lnTo>
                  <a:lnTo>
                    <a:pt x="4451807" y="16092"/>
                  </a:lnTo>
                  <a:lnTo>
                    <a:pt x="4451139" y="14312"/>
                  </a:lnTo>
                  <a:lnTo>
                    <a:pt x="4445243" y="7075"/>
                  </a:lnTo>
                  <a:lnTo>
                    <a:pt x="4437332" y="2120"/>
                  </a:lnTo>
                  <a:lnTo>
                    <a:pt x="4428475" y="0"/>
                  </a:lnTo>
                  <a:close/>
                </a:path>
                <a:path w="4705350" h="2379345">
                  <a:moveTo>
                    <a:pt x="4454464" y="26013"/>
                  </a:moveTo>
                  <a:lnTo>
                    <a:pt x="4421181" y="26013"/>
                  </a:lnTo>
                  <a:lnTo>
                    <a:pt x="4429427" y="33296"/>
                  </a:lnTo>
                  <a:lnTo>
                    <a:pt x="4426724" y="35041"/>
                  </a:lnTo>
                  <a:lnTo>
                    <a:pt x="4435624" y="42900"/>
                  </a:lnTo>
                  <a:lnTo>
                    <a:pt x="4432921" y="44644"/>
                  </a:lnTo>
                  <a:lnTo>
                    <a:pt x="4441822" y="52504"/>
                  </a:lnTo>
                  <a:lnTo>
                    <a:pt x="4393347" y="83784"/>
                  </a:lnTo>
                  <a:lnTo>
                    <a:pt x="3896072" y="1115923"/>
                  </a:lnTo>
                  <a:lnTo>
                    <a:pt x="3896189" y="1118008"/>
                  </a:lnTo>
                  <a:lnTo>
                    <a:pt x="3898281" y="1121337"/>
                  </a:lnTo>
                  <a:lnTo>
                    <a:pt x="3900109" y="1122348"/>
                  </a:lnTo>
                  <a:lnTo>
                    <a:pt x="4671059" y="1122348"/>
                  </a:lnTo>
                  <a:lnTo>
                    <a:pt x="4671059" y="2344832"/>
                  </a:lnTo>
                  <a:lnTo>
                    <a:pt x="4705350" y="2344832"/>
                  </a:lnTo>
                  <a:lnTo>
                    <a:pt x="4705350" y="1116633"/>
                  </a:lnTo>
                  <a:lnTo>
                    <a:pt x="4703104" y="1105511"/>
                  </a:lnTo>
                  <a:lnTo>
                    <a:pt x="4696980" y="1096428"/>
                  </a:lnTo>
                  <a:lnTo>
                    <a:pt x="4687897" y="1090304"/>
                  </a:lnTo>
                  <a:lnTo>
                    <a:pt x="4676775" y="1088058"/>
                  </a:lnTo>
                  <a:lnTo>
                    <a:pt x="3947560" y="1088058"/>
                  </a:lnTo>
                  <a:lnTo>
                    <a:pt x="4452072" y="40896"/>
                  </a:lnTo>
                  <a:lnTo>
                    <a:pt x="4454698" y="31938"/>
                  </a:lnTo>
                  <a:lnTo>
                    <a:pt x="4454464" y="26013"/>
                  </a:lnTo>
                  <a:close/>
                </a:path>
                <a:path w="4705350" h="2379345">
                  <a:moveTo>
                    <a:pt x="4366036" y="87804"/>
                  </a:moveTo>
                  <a:lnTo>
                    <a:pt x="2746550" y="1132827"/>
                  </a:lnTo>
                  <a:lnTo>
                    <a:pt x="2743321" y="1133778"/>
                  </a:lnTo>
                  <a:lnTo>
                    <a:pt x="45720" y="1133778"/>
                  </a:lnTo>
                  <a:lnTo>
                    <a:pt x="45720" y="2333402"/>
                  </a:lnTo>
                  <a:lnTo>
                    <a:pt x="4659630" y="2333402"/>
                  </a:lnTo>
                  <a:lnTo>
                    <a:pt x="4659630" y="2321972"/>
                  </a:lnTo>
                  <a:lnTo>
                    <a:pt x="57150" y="2321972"/>
                  </a:lnTo>
                  <a:lnTo>
                    <a:pt x="57150" y="1145208"/>
                  </a:lnTo>
                  <a:lnTo>
                    <a:pt x="2745520" y="1145208"/>
                  </a:lnTo>
                  <a:lnTo>
                    <a:pt x="2750900" y="1143623"/>
                  </a:lnTo>
                  <a:lnTo>
                    <a:pt x="4356525" y="107544"/>
                  </a:lnTo>
                  <a:lnTo>
                    <a:pt x="4366036" y="87804"/>
                  </a:lnTo>
                  <a:close/>
                </a:path>
                <a:path w="4705350" h="2379345">
                  <a:moveTo>
                    <a:pt x="4374935" y="95665"/>
                  </a:moveTo>
                  <a:lnTo>
                    <a:pt x="4356525" y="107544"/>
                  </a:lnTo>
                  <a:lnTo>
                    <a:pt x="3876332" y="1104230"/>
                  </a:lnTo>
                  <a:lnTo>
                    <a:pt x="3874038" y="1111108"/>
                  </a:lnTo>
                  <a:lnTo>
                    <a:pt x="3873544" y="1118231"/>
                  </a:lnTo>
                  <a:lnTo>
                    <a:pt x="3874831" y="1125255"/>
                  </a:lnTo>
                  <a:lnTo>
                    <a:pt x="3902075" y="1145208"/>
                  </a:lnTo>
                  <a:lnTo>
                    <a:pt x="4648200" y="1145208"/>
                  </a:lnTo>
                  <a:lnTo>
                    <a:pt x="4648200" y="2321972"/>
                  </a:lnTo>
                  <a:lnTo>
                    <a:pt x="4659630" y="2321972"/>
                  </a:lnTo>
                  <a:lnTo>
                    <a:pt x="4659630" y="1133778"/>
                  </a:lnTo>
                  <a:lnTo>
                    <a:pt x="3896177" y="1133778"/>
                  </a:lnTo>
                  <a:lnTo>
                    <a:pt x="3890694" y="1130747"/>
                  </a:lnTo>
                  <a:lnTo>
                    <a:pt x="3884419" y="1120759"/>
                  </a:lnTo>
                  <a:lnTo>
                    <a:pt x="3884068" y="1114505"/>
                  </a:lnTo>
                  <a:lnTo>
                    <a:pt x="4374935" y="95665"/>
                  </a:lnTo>
                  <a:close/>
                </a:path>
                <a:path w="4705350" h="2379345">
                  <a:moveTo>
                    <a:pt x="4384445" y="75925"/>
                  </a:moveTo>
                  <a:lnTo>
                    <a:pt x="4366036" y="87804"/>
                  </a:lnTo>
                  <a:lnTo>
                    <a:pt x="4356525" y="107544"/>
                  </a:lnTo>
                  <a:lnTo>
                    <a:pt x="4374935" y="95665"/>
                  </a:lnTo>
                  <a:lnTo>
                    <a:pt x="4384445" y="75925"/>
                  </a:lnTo>
                  <a:close/>
                </a:path>
                <a:path w="4705350" h="2379345">
                  <a:moveTo>
                    <a:pt x="4402858" y="64044"/>
                  </a:moveTo>
                  <a:lnTo>
                    <a:pt x="4384445" y="75925"/>
                  </a:lnTo>
                  <a:lnTo>
                    <a:pt x="4374935" y="95665"/>
                  </a:lnTo>
                  <a:lnTo>
                    <a:pt x="4393347" y="83784"/>
                  </a:lnTo>
                  <a:lnTo>
                    <a:pt x="4402858" y="64044"/>
                  </a:lnTo>
                  <a:close/>
                </a:path>
                <a:path w="4705350" h="2379345">
                  <a:moveTo>
                    <a:pt x="4393956" y="56185"/>
                  </a:moveTo>
                  <a:lnTo>
                    <a:pt x="4375546" y="68064"/>
                  </a:lnTo>
                  <a:lnTo>
                    <a:pt x="4366036" y="87804"/>
                  </a:lnTo>
                  <a:lnTo>
                    <a:pt x="4384445" y="75925"/>
                  </a:lnTo>
                  <a:lnTo>
                    <a:pt x="4393956" y="56185"/>
                  </a:lnTo>
                  <a:close/>
                </a:path>
                <a:path w="4705350" h="2379345">
                  <a:moveTo>
                    <a:pt x="4432921" y="44644"/>
                  </a:moveTo>
                  <a:lnTo>
                    <a:pt x="4402858" y="64044"/>
                  </a:lnTo>
                  <a:lnTo>
                    <a:pt x="4393347" y="83784"/>
                  </a:lnTo>
                  <a:lnTo>
                    <a:pt x="4441822" y="52504"/>
                  </a:lnTo>
                  <a:lnTo>
                    <a:pt x="4432921" y="44644"/>
                  </a:lnTo>
                  <a:close/>
                </a:path>
                <a:path w="4705350" h="2379345">
                  <a:moveTo>
                    <a:pt x="4400586" y="16092"/>
                  </a:moveTo>
                  <a:lnTo>
                    <a:pt x="4375546" y="68064"/>
                  </a:lnTo>
                  <a:lnTo>
                    <a:pt x="4393956" y="56185"/>
                  </a:lnTo>
                  <a:lnTo>
                    <a:pt x="4409486" y="23950"/>
                  </a:lnTo>
                  <a:lnTo>
                    <a:pt x="4400586" y="16092"/>
                  </a:lnTo>
                  <a:close/>
                </a:path>
                <a:path w="4705350" h="2379345">
                  <a:moveTo>
                    <a:pt x="4424021" y="36785"/>
                  </a:moveTo>
                  <a:lnTo>
                    <a:pt x="4412368" y="44304"/>
                  </a:lnTo>
                  <a:lnTo>
                    <a:pt x="4402858" y="64044"/>
                  </a:lnTo>
                  <a:lnTo>
                    <a:pt x="4432921" y="44644"/>
                  </a:lnTo>
                  <a:lnTo>
                    <a:pt x="4424021" y="36785"/>
                  </a:lnTo>
                  <a:close/>
                </a:path>
                <a:path w="4705350" h="2379345">
                  <a:moveTo>
                    <a:pt x="4409486" y="23950"/>
                  </a:moveTo>
                  <a:lnTo>
                    <a:pt x="4393956" y="56185"/>
                  </a:lnTo>
                  <a:lnTo>
                    <a:pt x="4412368" y="44304"/>
                  </a:lnTo>
                  <a:lnTo>
                    <a:pt x="4418387" y="31811"/>
                  </a:lnTo>
                  <a:lnTo>
                    <a:pt x="4409486" y="23950"/>
                  </a:lnTo>
                  <a:close/>
                </a:path>
                <a:path w="4705350" h="2379345">
                  <a:moveTo>
                    <a:pt x="4418387" y="31811"/>
                  </a:moveTo>
                  <a:lnTo>
                    <a:pt x="4412368" y="44304"/>
                  </a:lnTo>
                  <a:lnTo>
                    <a:pt x="4424021" y="36785"/>
                  </a:lnTo>
                  <a:lnTo>
                    <a:pt x="4418387" y="31811"/>
                  </a:lnTo>
                  <a:close/>
                </a:path>
                <a:path w="4705350" h="2379345">
                  <a:moveTo>
                    <a:pt x="4419784" y="28912"/>
                  </a:moveTo>
                  <a:lnTo>
                    <a:pt x="4418387" y="31811"/>
                  </a:lnTo>
                  <a:lnTo>
                    <a:pt x="4424021" y="36785"/>
                  </a:lnTo>
                  <a:lnTo>
                    <a:pt x="4426724" y="35041"/>
                  </a:lnTo>
                  <a:lnTo>
                    <a:pt x="4419784" y="28912"/>
                  </a:lnTo>
                  <a:close/>
                </a:path>
                <a:path w="4705350" h="2379345">
                  <a:moveTo>
                    <a:pt x="4421181" y="26013"/>
                  </a:moveTo>
                  <a:lnTo>
                    <a:pt x="4419784" y="28912"/>
                  </a:lnTo>
                  <a:lnTo>
                    <a:pt x="4426724" y="35041"/>
                  </a:lnTo>
                  <a:lnTo>
                    <a:pt x="4429427" y="33296"/>
                  </a:lnTo>
                  <a:lnTo>
                    <a:pt x="4421181" y="26013"/>
                  </a:lnTo>
                  <a:close/>
                </a:path>
                <a:path w="4705350" h="2379345">
                  <a:moveTo>
                    <a:pt x="4453668" y="21052"/>
                  </a:moveTo>
                  <a:lnTo>
                    <a:pt x="4410882" y="21052"/>
                  </a:lnTo>
                  <a:lnTo>
                    <a:pt x="4419784" y="28912"/>
                  </a:lnTo>
                  <a:lnTo>
                    <a:pt x="4421181" y="26013"/>
                  </a:lnTo>
                  <a:lnTo>
                    <a:pt x="4454464" y="26013"/>
                  </a:lnTo>
                  <a:lnTo>
                    <a:pt x="4454338" y="22839"/>
                  </a:lnTo>
                  <a:lnTo>
                    <a:pt x="4453668" y="21052"/>
                  </a:lnTo>
                  <a:close/>
                </a:path>
                <a:path w="4705350" h="2379345">
                  <a:moveTo>
                    <a:pt x="4451807" y="16092"/>
                  </a:moveTo>
                  <a:lnTo>
                    <a:pt x="4400586" y="16092"/>
                  </a:lnTo>
                  <a:lnTo>
                    <a:pt x="4409486" y="23950"/>
                  </a:lnTo>
                  <a:lnTo>
                    <a:pt x="4410882" y="21052"/>
                  </a:lnTo>
                  <a:lnTo>
                    <a:pt x="4453668" y="21052"/>
                  </a:lnTo>
                  <a:lnTo>
                    <a:pt x="4451807" y="16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5619" y="5366866"/>
            <a:ext cx="4281805" cy="9342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000" b="1" spc="-5" dirty="0">
                <a:solidFill>
                  <a:srgbClr val="D60093"/>
                </a:solidFill>
                <a:latin typeface="Arial"/>
                <a:cs typeface="Arial"/>
              </a:rPr>
              <a:t>Output: </a:t>
            </a:r>
            <a:r>
              <a:rPr sz="2000" dirty="0">
                <a:latin typeface="Arial"/>
                <a:cs typeface="Arial"/>
              </a:rPr>
              <a:t>Node embeddings</a:t>
            </a:r>
            <a:r>
              <a:rPr sz="2000">
                <a:latin typeface="Arial"/>
                <a:cs typeface="Arial"/>
              </a:rPr>
              <a:t>. </a:t>
            </a:r>
            <a:r>
              <a:rPr sz="2000" spc="5">
                <a:latin typeface="Arial"/>
                <a:cs typeface="Arial"/>
              </a:rPr>
              <a:t> </a:t>
            </a:r>
            <a:br>
              <a:rPr lang="en-HK" sz="2000" spc="5">
                <a:latin typeface="Arial"/>
                <a:cs typeface="Arial"/>
              </a:rPr>
            </a:br>
            <a:r>
              <a:rPr sz="2000" spc="-5">
                <a:latin typeface="Arial"/>
                <a:cs typeface="Arial"/>
              </a:rPr>
              <a:t>Also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subgraphs </a:t>
            </a:r>
            <a:r>
              <a:rPr sz="2000" spc="-650">
                <a:latin typeface="Arial"/>
                <a:cs typeface="Arial"/>
              </a:rPr>
              <a:t> </a:t>
            </a:r>
            <a:br>
              <a:rPr lang="en-HK" sz="2000" spc="-650">
                <a:latin typeface="Arial"/>
                <a:cs typeface="Arial"/>
              </a:rPr>
            </a:br>
            <a:r>
              <a:rPr sz="2000">
                <a:latin typeface="Arial"/>
                <a:cs typeface="Arial"/>
              </a:rPr>
              <a:t>and</a:t>
            </a:r>
            <a:r>
              <a:rPr sz="2000" spc="-1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7AA32D1-237C-0C44-B8AC-A8BE013D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Deep Graph Encoders</a:t>
            </a:r>
            <a:endParaRPr lang="en-HK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BA97912-5E8E-230A-705A-80F7366274D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E967649-BBAD-4E85-A156-0702F108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3" y="1181099"/>
            <a:ext cx="7882114" cy="520242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B2E9720-6F89-6E8F-4BDF-2BF6795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GraphSAGE Neighbor Agg.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9731B8E-D704-D2C2-C07C-038E3984D480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27CBE85-30F5-0C84-225A-CF69D1286DAF}"/>
              </a:ext>
            </a:extLst>
          </p:cNvPr>
          <p:cNvGrpSpPr/>
          <p:nvPr/>
        </p:nvGrpSpPr>
        <p:grpSpPr>
          <a:xfrm>
            <a:off x="773580" y="1460470"/>
            <a:ext cx="1624896" cy="1735815"/>
            <a:chOff x="80918" y="1481521"/>
            <a:chExt cx="1624896" cy="1735815"/>
          </a:xfrm>
        </p:grpSpPr>
        <p:grpSp>
          <p:nvGrpSpPr>
            <p:cNvPr id="2" name="object 2"/>
            <p:cNvGrpSpPr/>
            <p:nvPr/>
          </p:nvGrpSpPr>
          <p:grpSpPr>
            <a:xfrm>
              <a:off x="423544" y="1628396"/>
              <a:ext cx="1132205" cy="1185545"/>
              <a:chOff x="423542" y="1628394"/>
              <a:chExt cx="1132205" cy="1185545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485698" y="1628406"/>
                <a:ext cx="1069975" cy="1185545"/>
              </a:xfrm>
              <a:custGeom>
                <a:avLst/>
                <a:gdLst/>
                <a:ahLst/>
                <a:cxnLst/>
                <a:rect l="l" t="t" r="r" b="b"/>
                <a:pathLst>
                  <a:path w="1069975" h="1185545">
                    <a:moveTo>
                      <a:pt x="1000391" y="507111"/>
                    </a:moveTo>
                    <a:lnTo>
                      <a:pt x="986866" y="506018"/>
                    </a:lnTo>
                    <a:lnTo>
                      <a:pt x="994194" y="494906"/>
                    </a:lnTo>
                    <a:lnTo>
                      <a:pt x="986790" y="490016"/>
                    </a:lnTo>
                    <a:lnTo>
                      <a:pt x="976782" y="505193"/>
                    </a:lnTo>
                    <a:lnTo>
                      <a:pt x="960374" y="503859"/>
                    </a:lnTo>
                    <a:lnTo>
                      <a:pt x="748919" y="0"/>
                    </a:lnTo>
                    <a:lnTo>
                      <a:pt x="740740" y="3429"/>
                    </a:lnTo>
                    <a:lnTo>
                      <a:pt x="950417" y="503047"/>
                    </a:lnTo>
                    <a:lnTo>
                      <a:pt x="723" y="425729"/>
                    </a:lnTo>
                    <a:lnTo>
                      <a:pt x="0" y="434568"/>
                    </a:lnTo>
                    <a:lnTo>
                      <a:pt x="954278" y="512267"/>
                    </a:lnTo>
                    <a:lnTo>
                      <a:pt x="954836" y="513575"/>
                    </a:lnTo>
                    <a:lnTo>
                      <a:pt x="957364" y="512521"/>
                    </a:lnTo>
                    <a:lnTo>
                      <a:pt x="971219" y="513638"/>
                    </a:lnTo>
                    <a:lnTo>
                      <a:pt x="540512" y="1167130"/>
                    </a:lnTo>
                    <a:lnTo>
                      <a:pt x="547916" y="1172019"/>
                    </a:lnTo>
                    <a:lnTo>
                      <a:pt x="981303" y="514464"/>
                    </a:lnTo>
                    <a:lnTo>
                      <a:pt x="999667" y="515950"/>
                    </a:lnTo>
                    <a:lnTo>
                      <a:pt x="1000391" y="507111"/>
                    </a:lnTo>
                    <a:close/>
                  </a:path>
                  <a:path w="1069975" h="1185545">
                    <a:moveTo>
                      <a:pt x="1069860" y="895134"/>
                    </a:moveTo>
                    <a:lnTo>
                      <a:pt x="1065123" y="887641"/>
                    </a:lnTo>
                    <a:lnTo>
                      <a:pt x="605637" y="1178039"/>
                    </a:lnTo>
                    <a:lnTo>
                      <a:pt x="610374" y="1185532"/>
                    </a:lnTo>
                    <a:lnTo>
                      <a:pt x="1069860" y="895134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449395" y="1645108"/>
                <a:ext cx="1270" cy="22796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27964">
                    <a:moveTo>
                      <a:pt x="0" y="0"/>
                    </a:moveTo>
                    <a:lnTo>
                      <a:pt x="757" y="223199"/>
                    </a:lnTo>
                    <a:lnTo>
                      <a:pt x="772" y="227634"/>
                    </a:lnTo>
                  </a:path>
                </a:pathLst>
              </a:custGeom>
              <a:ln w="88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23542" y="1868218"/>
                <a:ext cx="53340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39">
                    <a:moveTo>
                      <a:pt x="53221" y="0"/>
                    </a:moveTo>
                    <a:lnTo>
                      <a:pt x="0" y="179"/>
                    </a:lnTo>
                    <a:lnTo>
                      <a:pt x="26791" y="53310"/>
                    </a:lnTo>
                    <a:lnTo>
                      <a:pt x="5322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542173" y="3085249"/>
              <a:ext cx="716915" cy="13208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750" b="1" spc="15" dirty="0">
                  <a:latin typeface="Arial"/>
                  <a:cs typeface="Arial"/>
                </a:rPr>
                <a:t>INPUT </a:t>
              </a:r>
              <a:r>
                <a:rPr sz="750" b="1" spc="20" dirty="0">
                  <a:latin typeface="Arial"/>
                  <a:cs typeface="Arial"/>
                </a:rPr>
                <a:t>GRAPH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0918" y="1488619"/>
              <a:ext cx="713740" cy="13208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750" spc="-20" dirty="0">
                  <a:latin typeface="Arial"/>
                  <a:cs typeface="Arial"/>
                </a:rPr>
                <a:t>TARGET</a:t>
              </a:r>
              <a:r>
                <a:rPr sz="750" spc="-5" dirty="0">
                  <a:latin typeface="Arial"/>
                  <a:cs typeface="Arial"/>
                </a:rPr>
                <a:t> </a:t>
              </a:r>
              <a:r>
                <a:rPr sz="750" spc="10" dirty="0">
                  <a:latin typeface="Arial"/>
                  <a:cs typeface="Arial"/>
                </a:rPr>
                <a:t>NODE</a:t>
              </a:r>
              <a:endParaRPr sz="750"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471482" y="1502683"/>
              <a:ext cx="826135" cy="544195"/>
              <a:chOff x="471480" y="1502681"/>
              <a:chExt cx="826135" cy="54419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471480" y="1616089"/>
                <a:ext cx="732155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732155" h="430530">
                    <a:moveTo>
                      <a:pt x="0" y="422843"/>
                    </a:moveTo>
                    <a:lnTo>
                      <a:pt x="727402" y="0"/>
                    </a:lnTo>
                    <a:lnTo>
                      <a:pt x="731860" y="7668"/>
                    </a:lnTo>
                    <a:lnTo>
                      <a:pt x="4457" y="430512"/>
                    </a:lnTo>
                    <a:lnTo>
                      <a:pt x="0" y="422843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" name="object 1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15290" y="1502681"/>
                <a:ext cx="181923" cy="181431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63088" y="1481521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B</a:t>
              </a:r>
              <a:endParaRPr sz="950">
                <a:latin typeface="Courier New"/>
                <a:cs typeface="Courier New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167342" y="2096364"/>
              <a:ext cx="948055" cy="812800"/>
              <a:chOff x="167340" y="2096364"/>
              <a:chExt cx="948055" cy="812800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204951" y="2096364"/>
                <a:ext cx="270510" cy="583565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583564">
                    <a:moveTo>
                      <a:pt x="0" y="579888"/>
                    </a:moveTo>
                    <a:lnTo>
                      <a:pt x="262365" y="0"/>
                    </a:lnTo>
                    <a:lnTo>
                      <a:pt x="270446" y="3656"/>
                    </a:lnTo>
                    <a:lnTo>
                      <a:pt x="8081" y="583544"/>
                    </a:lnTo>
                    <a:lnTo>
                      <a:pt x="0" y="579888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7340" y="2546343"/>
                <a:ext cx="181923" cy="181431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3366" y="2727628"/>
                <a:ext cx="181923" cy="181432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13974" y="2490948"/>
              <a:ext cx="862965" cy="398145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spcBef>
                  <a:spcPts val="420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D</a:t>
              </a:r>
              <a:endParaRPr sz="950">
                <a:latin typeface="Courier New"/>
                <a:cs typeface="Courier New"/>
              </a:endParaRPr>
            </a:p>
            <a:p>
              <a:pPr marL="775335">
                <a:spcBef>
                  <a:spcPts val="3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E</a:t>
              </a:r>
              <a:endParaRPr sz="950">
                <a:latin typeface="Courier New"/>
                <a:cs typeface="Courier New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1482929" y="2179035"/>
              <a:ext cx="222885" cy="387350"/>
              <a:chOff x="1482927" y="2179035"/>
              <a:chExt cx="222885" cy="38735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1482927" y="2179035"/>
                <a:ext cx="14224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42240" h="283210">
                    <a:moveTo>
                      <a:pt x="133814" y="282754"/>
                    </a:moveTo>
                    <a:lnTo>
                      <a:pt x="0" y="3836"/>
                    </a:lnTo>
                    <a:lnTo>
                      <a:pt x="7997" y="0"/>
                    </a:lnTo>
                    <a:lnTo>
                      <a:pt x="141811" y="278917"/>
                    </a:lnTo>
                    <a:lnTo>
                      <a:pt x="133814" y="282754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3426" y="2384607"/>
                <a:ext cx="181922" cy="181432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1562249" y="2368537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F</a:t>
              </a:r>
              <a:endParaRPr sz="950">
                <a:latin typeface="Courier New"/>
                <a:cs typeface="Courier New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3394" y="2039375"/>
              <a:ext cx="181923" cy="181431"/>
            </a:xfrm>
            <a:prstGeom prst="rect">
              <a:avLst/>
            </a:prstGeom>
          </p:spPr>
        </p:pic>
        <p:sp>
          <p:nvSpPr>
            <p:cNvPr id="22" name="object 22"/>
            <p:cNvSpPr txBox="1"/>
            <p:nvPr/>
          </p:nvSpPr>
          <p:spPr>
            <a:xfrm>
              <a:off x="1402585" y="2022601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C</a:t>
              </a:r>
              <a:endParaRPr sz="950">
                <a:latin typeface="Courier New"/>
                <a:cs typeface="Courier New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849" y="1967625"/>
              <a:ext cx="181923" cy="181432"/>
            </a:xfrm>
            <a:prstGeom prst="rect">
              <a:avLst/>
            </a:prstGeom>
          </p:spPr>
        </p:pic>
        <p:sp>
          <p:nvSpPr>
            <p:cNvPr id="24" name="object 24"/>
            <p:cNvSpPr txBox="1"/>
            <p:nvPr/>
          </p:nvSpPr>
          <p:spPr>
            <a:xfrm>
              <a:off x="409117" y="1942770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A</a:t>
              </a:r>
              <a:endParaRPr sz="950">
                <a:latin typeface="Courier New"/>
                <a:cs typeface="Courier New"/>
              </a:endParaRPr>
            </a:p>
          </p:txBody>
        </p:sp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8249" y="2339554"/>
            <a:ext cx="2946144" cy="37626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586297" y="3023110"/>
            <a:ext cx="1971675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spcBef>
                <a:spcPts val="100"/>
              </a:spcBef>
            </a:pP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2400" b="1" spc="-6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2350"/>
              </a:spcBef>
            </a:pP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(1)</a:t>
            </a:r>
            <a:r>
              <a:rPr sz="2400" b="1" spc="-20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79982" y="2891658"/>
            <a:ext cx="5986145" cy="1302385"/>
          </a:xfrm>
          <a:custGeom>
            <a:avLst/>
            <a:gdLst/>
            <a:ahLst/>
            <a:cxnLst/>
            <a:rect l="l" t="t" r="r" b="b"/>
            <a:pathLst>
              <a:path w="5986145" h="1302385">
                <a:moveTo>
                  <a:pt x="0" y="0"/>
                </a:moveTo>
                <a:lnTo>
                  <a:pt x="5985711" y="0"/>
                </a:lnTo>
                <a:lnTo>
                  <a:pt x="5985711" y="1302052"/>
                </a:lnTo>
                <a:lnTo>
                  <a:pt x="0" y="13020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84670" y="3332988"/>
            <a:ext cx="132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9981" y="4688799"/>
            <a:ext cx="5986145" cy="748282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16839">
              <a:spcBef>
                <a:spcPts val="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1183" y="6168644"/>
            <a:ext cx="306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(4)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Graph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724" y="4025902"/>
            <a:ext cx="157353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(3)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8782" y="1721611"/>
            <a:ext cx="275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(5)</a:t>
            </a:r>
            <a:r>
              <a:rPr sz="2400" b="1" spc="-4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Learning</a:t>
            </a:r>
            <a:r>
              <a:rPr sz="2400" b="1" spc="-4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objective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389" y="20828"/>
            <a:ext cx="5160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3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 Neural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rbel"/>
                <a:cs typeface="Corbel"/>
              </a:rPr>
              <a:t>2020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6" name="Title 11">
            <a:extLst>
              <a:ext uri="{FF2B5EF4-FFF2-40B4-BE49-F238E27FC236}">
                <a16:creationId xmlns:a16="http://schemas.microsoft.com/office/drawing/2014/main" id="{C9BA19B2-A0FC-5193-1229-EE0F78C8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/>
              <a:t>Recap: GNN Framework</a:t>
            </a:r>
            <a:endParaRPr lang="en-HK"/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63F9F301-11BB-B39E-29A0-75783177376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5422947-06B6-B289-5C13-A3598FFAD9E6}"/>
              </a:ext>
            </a:extLst>
          </p:cNvPr>
          <p:cNvGrpSpPr/>
          <p:nvPr/>
        </p:nvGrpSpPr>
        <p:grpSpPr>
          <a:xfrm>
            <a:off x="1119143" y="2932506"/>
            <a:ext cx="1624896" cy="1748565"/>
            <a:chOff x="1509668" y="3135740"/>
            <a:chExt cx="1624896" cy="1748565"/>
          </a:xfrm>
        </p:grpSpPr>
        <p:grpSp>
          <p:nvGrpSpPr>
            <p:cNvPr id="3" name="object 3"/>
            <p:cNvGrpSpPr/>
            <p:nvPr/>
          </p:nvGrpSpPr>
          <p:grpSpPr>
            <a:xfrm>
              <a:off x="1852294" y="3282615"/>
              <a:ext cx="1132205" cy="1185545"/>
              <a:chOff x="423542" y="1628394"/>
              <a:chExt cx="1132205" cy="118554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85698" y="1628406"/>
                <a:ext cx="1069975" cy="1185545"/>
              </a:xfrm>
              <a:custGeom>
                <a:avLst/>
                <a:gdLst/>
                <a:ahLst/>
                <a:cxnLst/>
                <a:rect l="l" t="t" r="r" b="b"/>
                <a:pathLst>
                  <a:path w="1069975" h="1185545">
                    <a:moveTo>
                      <a:pt x="1000391" y="507111"/>
                    </a:moveTo>
                    <a:lnTo>
                      <a:pt x="986866" y="506018"/>
                    </a:lnTo>
                    <a:lnTo>
                      <a:pt x="994194" y="494906"/>
                    </a:lnTo>
                    <a:lnTo>
                      <a:pt x="986790" y="490016"/>
                    </a:lnTo>
                    <a:lnTo>
                      <a:pt x="976782" y="505193"/>
                    </a:lnTo>
                    <a:lnTo>
                      <a:pt x="960374" y="503859"/>
                    </a:lnTo>
                    <a:lnTo>
                      <a:pt x="748919" y="0"/>
                    </a:lnTo>
                    <a:lnTo>
                      <a:pt x="740740" y="3429"/>
                    </a:lnTo>
                    <a:lnTo>
                      <a:pt x="950417" y="503047"/>
                    </a:lnTo>
                    <a:lnTo>
                      <a:pt x="723" y="425729"/>
                    </a:lnTo>
                    <a:lnTo>
                      <a:pt x="0" y="434568"/>
                    </a:lnTo>
                    <a:lnTo>
                      <a:pt x="954278" y="512267"/>
                    </a:lnTo>
                    <a:lnTo>
                      <a:pt x="954836" y="513575"/>
                    </a:lnTo>
                    <a:lnTo>
                      <a:pt x="957364" y="512521"/>
                    </a:lnTo>
                    <a:lnTo>
                      <a:pt x="971219" y="513638"/>
                    </a:lnTo>
                    <a:lnTo>
                      <a:pt x="540512" y="1167130"/>
                    </a:lnTo>
                    <a:lnTo>
                      <a:pt x="547916" y="1172019"/>
                    </a:lnTo>
                    <a:lnTo>
                      <a:pt x="981303" y="514464"/>
                    </a:lnTo>
                    <a:lnTo>
                      <a:pt x="999667" y="515950"/>
                    </a:lnTo>
                    <a:lnTo>
                      <a:pt x="1000391" y="507111"/>
                    </a:lnTo>
                    <a:close/>
                  </a:path>
                  <a:path w="1069975" h="1185545">
                    <a:moveTo>
                      <a:pt x="1069860" y="895134"/>
                    </a:moveTo>
                    <a:lnTo>
                      <a:pt x="1065123" y="887641"/>
                    </a:lnTo>
                    <a:lnTo>
                      <a:pt x="605637" y="1178039"/>
                    </a:lnTo>
                    <a:lnTo>
                      <a:pt x="610374" y="1185532"/>
                    </a:lnTo>
                    <a:lnTo>
                      <a:pt x="1069860" y="895134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49395" y="1645108"/>
                <a:ext cx="1270" cy="22796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27964">
                    <a:moveTo>
                      <a:pt x="0" y="0"/>
                    </a:moveTo>
                    <a:lnTo>
                      <a:pt x="757" y="223199"/>
                    </a:lnTo>
                    <a:lnTo>
                      <a:pt x="772" y="227634"/>
                    </a:lnTo>
                  </a:path>
                </a:pathLst>
              </a:custGeom>
              <a:ln w="88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23542" y="1868218"/>
                <a:ext cx="53340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39">
                    <a:moveTo>
                      <a:pt x="53221" y="0"/>
                    </a:moveTo>
                    <a:lnTo>
                      <a:pt x="0" y="179"/>
                    </a:lnTo>
                    <a:lnTo>
                      <a:pt x="26791" y="53310"/>
                    </a:lnTo>
                    <a:lnTo>
                      <a:pt x="5322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1509668" y="3142838"/>
              <a:ext cx="713740" cy="13208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750" spc="-20" dirty="0">
                  <a:latin typeface="Arial"/>
                  <a:cs typeface="Arial"/>
                </a:rPr>
                <a:t>TARGET</a:t>
              </a:r>
              <a:r>
                <a:rPr sz="750" spc="-5" dirty="0">
                  <a:latin typeface="Arial"/>
                  <a:cs typeface="Arial"/>
                </a:rPr>
                <a:t> </a:t>
              </a:r>
              <a:r>
                <a:rPr sz="750" spc="10" dirty="0">
                  <a:latin typeface="Arial"/>
                  <a:cs typeface="Arial"/>
                </a:rPr>
                <a:t>NODE</a:t>
              </a:r>
              <a:endParaRPr sz="750"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1900232" y="3156902"/>
              <a:ext cx="826135" cy="544195"/>
              <a:chOff x="471480" y="1502681"/>
              <a:chExt cx="826135" cy="54419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471480" y="1616089"/>
                <a:ext cx="732155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732155" h="430530">
                    <a:moveTo>
                      <a:pt x="0" y="422843"/>
                    </a:moveTo>
                    <a:lnTo>
                      <a:pt x="727402" y="0"/>
                    </a:lnTo>
                    <a:lnTo>
                      <a:pt x="731860" y="7668"/>
                    </a:lnTo>
                    <a:lnTo>
                      <a:pt x="4457" y="430512"/>
                    </a:lnTo>
                    <a:lnTo>
                      <a:pt x="0" y="422843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" name="object 1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15290" y="1502681"/>
                <a:ext cx="181923" cy="181431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2591838" y="3135740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B</a:t>
              </a:r>
              <a:endParaRPr sz="950">
                <a:latin typeface="Courier New"/>
                <a:cs typeface="Courier New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1596092" y="3750583"/>
              <a:ext cx="948055" cy="812800"/>
              <a:chOff x="167340" y="2096364"/>
              <a:chExt cx="948055" cy="812800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204951" y="2096364"/>
                <a:ext cx="270510" cy="583565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583564">
                    <a:moveTo>
                      <a:pt x="0" y="579888"/>
                    </a:moveTo>
                    <a:lnTo>
                      <a:pt x="262365" y="0"/>
                    </a:lnTo>
                    <a:lnTo>
                      <a:pt x="270446" y="3656"/>
                    </a:lnTo>
                    <a:lnTo>
                      <a:pt x="8081" y="583544"/>
                    </a:lnTo>
                    <a:lnTo>
                      <a:pt x="0" y="579888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7340" y="2546343"/>
                <a:ext cx="181923" cy="181431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3366" y="2727628"/>
                <a:ext cx="181923" cy="181432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1642722" y="4145165"/>
              <a:ext cx="1045210" cy="73914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spcBef>
                  <a:spcPts val="420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D</a:t>
              </a:r>
              <a:endParaRPr sz="950">
                <a:latin typeface="Courier New"/>
                <a:cs typeface="Courier New"/>
              </a:endParaRPr>
            </a:p>
            <a:p>
              <a:pPr marL="775335">
                <a:spcBef>
                  <a:spcPts val="3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E</a:t>
              </a:r>
              <a:endParaRPr sz="950">
                <a:latin typeface="Courier New"/>
                <a:cs typeface="Courier New"/>
              </a:endParaRPr>
            </a:p>
            <a:p>
              <a:pPr>
                <a:spcBef>
                  <a:spcPts val="30"/>
                </a:spcBef>
              </a:pPr>
              <a:endParaRPr sz="1550">
                <a:latin typeface="Courier New"/>
                <a:cs typeface="Courier New"/>
              </a:endParaRPr>
            </a:p>
            <a:p>
              <a:pPr marL="340360"/>
              <a:r>
                <a:rPr sz="750" b="1" spc="15" dirty="0">
                  <a:latin typeface="Arial"/>
                  <a:cs typeface="Arial"/>
                </a:rPr>
                <a:t>INPUT </a:t>
              </a:r>
              <a:r>
                <a:rPr sz="750" b="1" spc="20" dirty="0">
                  <a:latin typeface="Arial"/>
                  <a:cs typeface="Arial"/>
                </a:rPr>
                <a:t>GRAPH</a:t>
              </a:r>
              <a:endParaRPr sz="750">
                <a:latin typeface="Arial"/>
                <a:cs typeface="Arial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2911679" y="3833254"/>
              <a:ext cx="222885" cy="387350"/>
              <a:chOff x="1482927" y="2179035"/>
              <a:chExt cx="222885" cy="38735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1482927" y="2179035"/>
                <a:ext cx="14224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42240" h="283210">
                    <a:moveTo>
                      <a:pt x="133814" y="282754"/>
                    </a:moveTo>
                    <a:lnTo>
                      <a:pt x="0" y="3836"/>
                    </a:lnTo>
                    <a:lnTo>
                      <a:pt x="7997" y="0"/>
                    </a:lnTo>
                    <a:lnTo>
                      <a:pt x="141811" y="278917"/>
                    </a:lnTo>
                    <a:lnTo>
                      <a:pt x="133814" y="282754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3426" y="2384607"/>
                <a:ext cx="181922" cy="181432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2990999" y="4022756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F</a:t>
              </a:r>
              <a:endParaRPr sz="950">
                <a:latin typeface="Courier New"/>
                <a:cs typeface="Courier New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2144" y="3693594"/>
              <a:ext cx="181923" cy="181431"/>
            </a:xfrm>
            <a:prstGeom prst="rect">
              <a:avLst/>
            </a:prstGeom>
          </p:spPr>
        </p:pic>
        <p:sp>
          <p:nvSpPr>
            <p:cNvPr id="22" name="object 22"/>
            <p:cNvSpPr txBox="1"/>
            <p:nvPr/>
          </p:nvSpPr>
          <p:spPr>
            <a:xfrm>
              <a:off x="2831335" y="3676820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C</a:t>
              </a:r>
              <a:endParaRPr sz="950">
                <a:latin typeface="Courier New"/>
                <a:cs typeface="Courier New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0599" y="3621844"/>
              <a:ext cx="181923" cy="181432"/>
            </a:xfrm>
            <a:prstGeom prst="rect">
              <a:avLst/>
            </a:prstGeom>
          </p:spPr>
        </p:pic>
        <p:sp>
          <p:nvSpPr>
            <p:cNvPr id="24" name="object 24"/>
            <p:cNvSpPr txBox="1"/>
            <p:nvPr/>
          </p:nvSpPr>
          <p:spPr>
            <a:xfrm>
              <a:off x="1837867" y="3596989"/>
              <a:ext cx="100330" cy="16222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950" b="1" spc="15" dirty="0">
                  <a:latin typeface="Courier New"/>
                  <a:cs typeface="Courier New"/>
                </a:rPr>
                <a:t>A</a:t>
              </a:r>
              <a:endParaRPr sz="950">
                <a:latin typeface="Courier New"/>
                <a:cs typeface="Courier New"/>
              </a:endParaRPr>
            </a:p>
          </p:txBody>
        </p:sp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78249" y="2339554"/>
            <a:ext cx="2946144" cy="37626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511183" y="6168644"/>
            <a:ext cx="306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(4)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Graph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53869" y="1059817"/>
            <a:ext cx="7567613" cy="39211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Idea:</a:t>
            </a:r>
            <a:r>
              <a:rPr sz="2400" spc="-10" dirty="0">
                <a:solidFill>
                  <a:srgbClr val="C00000"/>
                </a:solidFill>
              </a:rPr>
              <a:t> Raw </a:t>
            </a:r>
            <a:r>
              <a:rPr sz="2400" spc="-5" dirty="0">
                <a:solidFill>
                  <a:srgbClr val="C00000"/>
                </a:solidFill>
              </a:rPr>
              <a:t>input </a:t>
            </a:r>
            <a:r>
              <a:rPr sz="2400" spc="-15" dirty="0">
                <a:solidFill>
                  <a:srgbClr val="C00000"/>
                </a:solidFill>
              </a:rPr>
              <a:t>graph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≠</a:t>
            </a:r>
            <a:r>
              <a:rPr sz="24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computational </a:t>
            </a:r>
            <a:r>
              <a:rPr sz="2400" spc="-15" dirty="0">
                <a:solidFill>
                  <a:srgbClr val="C00000"/>
                </a:solidFill>
              </a:rPr>
              <a:t>graph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0391" y="20828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J.</a:t>
            </a:r>
            <a:r>
              <a:rPr sz="1200" spc="-140" dirty="0">
                <a:latin typeface="Corbel"/>
                <a:cs typeface="Corbel"/>
              </a:rPr>
              <a:t> </a:t>
            </a:r>
            <a:r>
              <a:rPr sz="1200" spc="-25" dirty="0">
                <a:latin typeface="Corbel"/>
                <a:cs typeface="Corbel"/>
              </a:rPr>
              <a:t>You,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R.</a:t>
            </a:r>
            <a:r>
              <a:rPr sz="1200" spc="-14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Ying,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J.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Leskovec.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latin typeface="Corbel"/>
                <a:cs typeface="Corbel"/>
              </a:rPr>
              <a:t>, </a:t>
            </a:r>
            <a:r>
              <a:rPr sz="1200" dirty="0">
                <a:latin typeface="Corbel"/>
                <a:cs typeface="Corbel"/>
              </a:rPr>
              <a:t>NeurIPS </a:t>
            </a:r>
            <a:r>
              <a:rPr sz="1200" spc="-30" dirty="0">
                <a:latin typeface="Corbel"/>
                <a:cs typeface="Corbel"/>
              </a:rPr>
              <a:t>2020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2870" y="1520446"/>
            <a:ext cx="42106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Graph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Graph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structure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E17E12E4-CD8E-DED6-78CA-8EDD90FED3EC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GNN Framework</a:t>
            </a:r>
            <a:endParaRPr lang="en-HK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58777B8-8626-01CF-CAF6-5D271CDE415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485" y="1237109"/>
            <a:ext cx="6686550" cy="50482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Our </a:t>
            </a:r>
            <a:r>
              <a:rPr sz="3200" spc="-10" dirty="0"/>
              <a:t>assumption </a:t>
            </a:r>
            <a:r>
              <a:rPr sz="3200" spc="-5" dirty="0"/>
              <a:t>so</a:t>
            </a:r>
            <a:r>
              <a:rPr sz="3200" dirty="0"/>
              <a:t> </a:t>
            </a:r>
            <a:r>
              <a:rPr sz="3200" spc="-25" dirty="0"/>
              <a:t>far</a:t>
            </a:r>
            <a:r>
              <a:rPr sz="3200" spc="-5" dirty="0"/>
              <a:t> </a:t>
            </a:r>
            <a:r>
              <a:rPr sz="3200" spc="-10" dirty="0"/>
              <a:t>has</a:t>
            </a:r>
            <a:r>
              <a:rPr sz="3200" spc="-5" dirty="0"/>
              <a:t> been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110" y="1741934"/>
            <a:ext cx="7742555" cy="386387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626110">
              <a:lnSpc>
                <a:spcPts val="3410"/>
              </a:lnSpc>
              <a:spcBef>
                <a:spcPts val="57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Raw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32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computational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 </a:t>
            </a:r>
            <a:r>
              <a:rPr sz="3200" b="1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Reasons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breaking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 this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assumption</a:t>
            </a:r>
            <a:endParaRPr sz="3200" dirty="0">
              <a:latin typeface="Calibri"/>
              <a:cs typeface="Calibri"/>
            </a:endParaRPr>
          </a:p>
          <a:p>
            <a:pPr marL="625475" lvl="1" indent="-274320">
              <a:spcBef>
                <a:spcPts val="309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Features: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spcBef>
                <a:spcPts val="35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lacks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2400" dirty="0">
              <a:latin typeface="Calibri"/>
              <a:cs typeface="Calibri"/>
            </a:endParaRPr>
          </a:p>
          <a:p>
            <a:pPr marL="625475" lvl="1" indent="-274320">
              <a:spcBef>
                <a:spcPts val="3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Graph </a:t>
            </a:r>
            <a:r>
              <a:rPr sz="2800" b="1" spc="-10" dirty="0">
                <a:latin typeface="Calibri"/>
                <a:cs typeface="Calibri"/>
              </a:rPr>
              <a:t>structure: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spcBef>
                <a:spcPts val="33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sparse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inefficient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spcBef>
                <a:spcPts val="21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dense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costly</a:t>
            </a:r>
            <a:endParaRPr sz="2400" dirty="0">
              <a:latin typeface="Calibri"/>
              <a:cs typeface="Calibri"/>
            </a:endParaRPr>
          </a:p>
          <a:p>
            <a:pPr marL="890269" marR="178435" lvl="2" indent="-228600">
              <a:lnSpc>
                <a:spcPts val="2590"/>
              </a:lnSpc>
              <a:spcBef>
                <a:spcPts val="66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graph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large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dirty="0">
                <a:latin typeface="Calibri"/>
                <a:cs typeface="Calibri"/>
              </a:rPr>
              <a:t>fit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computational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GPU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A1AEB1C5-ECBA-E9AF-3A1F-2899401DC1F3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Why Augment Graphs</a:t>
            </a:r>
            <a:endParaRPr lang="en-HK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6DFBA11-2EFB-8516-02F8-258C31CAAD5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1238433"/>
            <a:ext cx="8292465" cy="448225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augmentation</a:t>
            </a:r>
            <a:endParaRPr sz="3200" dirty="0">
              <a:latin typeface="Calibri"/>
              <a:cs typeface="Calibri"/>
            </a:endParaRPr>
          </a:p>
          <a:p>
            <a:pPr marL="625475" marR="1682750" lvl="1" indent="-274320">
              <a:lnSpc>
                <a:spcPts val="3290"/>
              </a:lnSpc>
              <a:spcBef>
                <a:spcPts val="93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input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b="1" spc="-5" dirty="0">
                <a:latin typeface="Calibri"/>
                <a:cs typeface="Calibri"/>
              </a:rPr>
              <a:t>lacks </a:t>
            </a:r>
            <a:r>
              <a:rPr sz="2800" b="1" spc="-15" dirty="0">
                <a:latin typeface="Calibri"/>
                <a:cs typeface="Calibri"/>
              </a:rPr>
              <a:t>features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feature </a:t>
            </a:r>
            <a:r>
              <a:rPr sz="2800" b="1" spc="-6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augmentation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700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Graph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Structure augmentation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sparse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-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virtual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nodes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edges</a:t>
            </a:r>
            <a:endParaRPr sz="2800" dirty="0">
              <a:latin typeface="Calibri"/>
              <a:cs typeface="Calibri"/>
            </a:endParaRPr>
          </a:p>
          <a:p>
            <a:pPr marL="625475" marR="318770" lvl="1" indent="-274320">
              <a:lnSpc>
                <a:spcPct val="101400"/>
              </a:lnSpc>
              <a:spcBef>
                <a:spcPts val="5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latin typeface="Calibri"/>
                <a:cs typeface="Calibri"/>
              </a:rPr>
              <a:t>too </a:t>
            </a:r>
            <a:r>
              <a:rPr sz="2800" b="1" spc="-5" dirty="0">
                <a:latin typeface="Calibri"/>
                <a:cs typeface="Calibri"/>
              </a:rPr>
              <a:t>dense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neighbors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when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doing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passing</a:t>
            </a:r>
            <a:endParaRPr sz="2800" dirty="0">
              <a:latin typeface="Calibri"/>
              <a:cs typeface="Calibri"/>
            </a:endParaRPr>
          </a:p>
          <a:p>
            <a:pPr marL="625475" marR="935990" lvl="1" indent="-274320">
              <a:lnSpc>
                <a:spcPts val="3290"/>
              </a:lnSpc>
              <a:spcBef>
                <a:spcPts val="8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latin typeface="Calibri"/>
                <a:cs typeface="Calibri"/>
              </a:rPr>
              <a:t>too large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subgraphs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embedding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600A4A20-3CD7-E3AF-40E1-7F766991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 fontScale="90000"/>
          </a:bodyPr>
          <a:lstStyle/>
          <a:p>
            <a:r>
              <a:rPr lang="en-US"/>
              <a:t>Graph Augmentation Approaches</a:t>
            </a:r>
            <a:endParaRPr lang="en-HK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4F640FF-B95E-5EA4-72AE-FFE4C62A4E7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8108" y="1720017"/>
            <a:ext cx="7923530" cy="21113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node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lnSpc>
                <a:spcPts val="3329"/>
              </a:lnSpc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Standard </a:t>
            </a:r>
            <a:r>
              <a:rPr sz="3200" b="1" spc="-10" dirty="0">
                <a:latin typeface="Calibri"/>
                <a:cs typeface="Calibri"/>
              </a:rPr>
              <a:t>approaches: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2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a)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Assign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constant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values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nodes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2485" y="4676020"/>
            <a:ext cx="1692705" cy="18629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65631" y="49677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2724" y="577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8947" y="44983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1853" y="50987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692" y="5635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8947" y="608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237C0CE-6566-F16D-8847-632DD7BEE75E}"/>
              </a:ext>
            </a:extLst>
          </p:cNvPr>
          <p:cNvSpPr txBox="1">
            <a:spLocks/>
          </p:cNvSpPr>
          <p:nvPr/>
        </p:nvSpPr>
        <p:spPr>
          <a:xfrm>
            <a:off x="618107" y="1153194"/>
            <a:ext cx="784009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id="{FC05C84B-A38B-2D0E-FA29-CD78229A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Autofit/>
          </a:bodyPr>
          <a:lstStyle/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D18D7ECD-94D3-5CE8-F38D-441716E2EC2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480" y="4598927"/>
            <a:ext cx="1692705" cy="18629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58626" y="48915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5719" y="569925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848" y="50225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3687" y="55559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1943" y="6007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108" y="1720017"/>
            <a:ext cx="7923530" cy="32264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node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lnSpc>
                <a:spcPts val="3340"/>
              </a:lnSpc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Standard </a:t>
            </a:r>
            <a:r>
              <a:rPr sz="3200" b="1" spc="-10" dirty="0">
                <a:latin typeface="Calibri"/>
                <a:cs typeface="Calibri"/>
              </a:rPr>
              <a:t>approaches: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b)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Assign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unique IDs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one-hot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marL="2216150">
              <a:lnSpc>
                <a:spcPts val="1845"/>
              </a:lnSpc>
              <a:spcBef>
                <a:spcPts val="740"/>
              </a:spcBef>
            </a:pPr>
            <a:r>
              <a:rPr b="1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  <a:p>
            <a:pPr marL="4105275">
              <a:lnSpc>
                <a:spcPts val="2085"/>
              </a:lnSpc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One-hot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vector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node with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ID=5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8587" y="5444235"/>
            <a:ext cx="227584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>
              <a:latin typeface="Calibri"/>
              <a:cs typeface="Calibri"/>
            </a:endParaRPr>
          </a:p>
          <a:p>
            <a:pPr marL="71120">
              <a:spcBef>
                <a:spcPts val="2415"/>
              </a:spcBef>
            </a:pPr>
            <a:r>
              <a:rPr b="1" spc="-40" dirty="0">
                <a:latin typeface="Calibri"/>
                <a:cs typeface="Calibri"/>
              </a:rPr>
              <a:t>Total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number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IDs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0032" y="6026523"/>
            <a:ext cx="1881505" cy="155575"/>
          </a:xfrm>
          <a:custGeom>
            <a:avLst/>
            <a:gdLst/>
            <a:ahLst/>
            <a:cxnLst/>
            <a:rect l="l" t="t" r="r" b="b"/>
            <a:pathLst>
              <a:path w="1881504" h="155575">
                <a:moveTo>
                  <a:pt x="1881233" y="0"/>
                </a:moveTo>
                <a:lnTo>
                  <a:pt x="1880218" y="30156"/>
                </a:lnTo>
                <a:lnTo>
                  <a:pt x="1877451" y="54782"/>
                </a:lnTo>
                <a:lnTo>
                  <a:pt x="1873347" y="71385"/>
                </a:lnTo>
                <a:lnTo>
                  <a:pt x="1868321" y="77474"/>
                </a:lnTo>
                <a:lnTo>
                  <a:pt x="953528" y="77474"/>
                </a:lnTo>
                <a:lnTo>
                  <a:pt x="948502" y="83562"/>
                </a:lnTo>
                <a:lnTo>
                  <a:pt x="944398" y="100165"/>
                </a:lnTo>
                <a:lnTo>
                  <a:pt x="941631" y="124791"/>
                </a:lnTo>
                <a:lnTo>
                  <a:pt x="940616" y="154948"/>
                </a:lnTo>
                <a:lnTo>
                  <a:pt x="939601" y="124791"/>
                </a:lnTo>
                <a:lnTo>
                  <a:pt x="936834" y="100165"/>
                </a:lnTo>
                <a:lnTo>
                  <a:pt x="932730" y="83562"/>
                </a:lnTo>
                <a:lnTo>
                  <a:pt x="927704" y="77474"/>
                </a:lnTo>
                <a:lnTo>
                  <a:pt x="12912" y="77474"/>
                </a:lnTo>
                <a:lnTo>
                  <a:pt x="7886" y="71385"/>
                </a:lnTo>
                <a:lnTo>
                  <a:pt x="3781" y="54782"/>
                </a:lnTo>
                <a:lnTo>
                  <a:pt x="1014" y="30156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84224" y="4967732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7467" y="5302019"/>
            <a:ext cx="85725" cy="222323"/>
          </a:xfrm>
          <a:prstGeom prst="rect">
            <a:avLst/>
          </a:prstGeom>
        </p:spPr>
      </p:pic>
      <p:sp>
        <p:nvSpPr>
          <p:cNvPr id="16" name="Title 11">
            <a:extLst>
              <a:ext uri="{FF2B5EF4-FFF2-40B4-BE49-F238E27FC236}">
                <a16:creationId xmlns:a16="http://schemas.microsoft.com/office/drawing/2014/main" id="{91484E0F-8627-FA9B-4F45-C27DC65B0075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3FBD1DB2-8932-FF99-0ECA-D50CBC806B2D}"/>
              </a:ext>
            </a:extLst>
          </p:cNvPr>
          <p:cNvSpPr txBox="1">
            <a:spLocks/>
          </p:cNvSpPr>
          <p:nvPr/>
        </p:nvSpPr>
        <p:spPr>
          <a:xfrm>
            <a:off x="618107" y="1153194"/>
            <a:ext cx="784009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7D4CC86-156B-9CBD-851A-032109D4F1F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1269491"/>
            <a:ext cx="7648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Calibri"/>
                <a:cs typeface="Calibri"/>
              </a:rPr>
              <a:t>augmentation:</a:t>
            </a:r>
            <a:r>
              <a:rPr sz="32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constant</a:t>
            </a:r>
            <a:r>
              <a:rPr sz="32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Calibri"/>
                <a:cs typeface="Calibri"/>
              </a:rPr>
              <a:t>vs.</a:t>
            </a:r>
            <a:r>
              <a:rPr sz="32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one-hot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6916" y="5507901"/>
            <a:ext cx="444500" cy="212090"/>
          </a:xfrm>
          <a:custGeom>
            <a:avLst/>
            <a:gdLst/>
            <a:ahLst/>
            <a:cxnLst/>
            <a:rect l="l" t="t" r="r" b="b"/>
            <a:pathLst>
              <a:path w="444500" h="212089">
                <a:moveTo>
                  <a:pt x="70548" y="8597"/>
                </a:moveTo>
                <a:lnTo>
                  <a:pt x="67538" y="0"/>
                </a:lnTo>
                <a:lnTo>
                  <a:pt x="52184" y="5549"/>
                </a:lnTo>
                <a:lnTo>
                  <a:pt x="38722" y="13576"/>
                </a:lnTo>
                <a:lnTo>
                  <a:pt x="9829" y="52120"/>
                </a:lnTo>
                <a:lnTo>
                  <a:pt x="0" y="105930"/>
                </a:lnTo>
                <a:lnTo>
                  <a:pt x="1092" y="125387"/>
                </a:lnTo>
                <a:lnTo>
                  <a:pt x="17411" y="174752"/>
                </a:lnTo>
                <a:lnTo>
                  <a:pt x="52133" y="206209"/>
                </a:lnTo>
                <a:lnTo>
                  <a:pt x="67538" y="211747"/>
                </a:lnTo>
                <a:lnTo>
                  <a:pt x="70218" y="203161"/>
                </a:lnTo>
                <a:lnTo>
                  <a:pt x="58153" y="197815"/>
                </a:lnTo>
                <a:lnTo>
                  <a:pt x="47739" y="190373"/>
                </a:lnTo>
                <a:lnTo>
                  <a:pt x="26377" y="155702"/>
                </a:lnTo>
                <a:lnTo>
                  <a:pt x="19316" y="104813"/>
                </a:lnTo>
                <a:lnTo>
                  <a:pt x="20104" y="86753"/>
                </a:lnTo>
                <a:lnTo>
                  <a:pt x="31877" y="42138"/>
                </a:lnTo>
                <a:lnTo>
                  <a:pt x="58331" y="13919"/>
                </a:lnTo>
                <a:lnTo>
                  <a:pt x="70548" y="8597"/>
                </a:lnTo>
                <a:close/>
              </a:path>
              <a:path w="444500" h="212089">
                <a:moveTo>
                  <a:pt x="119545" y="2006"/>
                </a:moveTo>
                <a:lnTo>
                  <a:pt x="102349" y="2006"/>
                </a:lnTo>
                <a:lnTo>
                  <a:pt x="102349" y="209740"/>
                </a:lnTo>
                <a:lnTo>
                  <a:pt x="119545" y="209740"/>
                </a:lnTo>
                <a:lnTo>
                  <a:pt x="119545" y="2006"/>
                </a:lnTo>
                <a:close/>
              </a:path>
              <a:path w="444500" h="212089">
                <a:moveTo>
                  <a:pt x="341985" y="2006"/>
                </a:moveTo>
                <a:lnTo>
                  <a:pt x="324789" y="2006"/>
                </a:lnTo>
                <a:lnTo>
                  <a:pt x="324789" y="209740"/>
                </a:lnTo>
                <a:lnTo>
                  <a:pt x="341985" y="209740"/>
                </a:lnTo>
                <a:lnTo>
                  <a:pt x="341985" y="2006"/>
                </a:lnTo>
                <a:close/>
              </a:path>
              <a:path w="444500" h="212089">
                <a:moveTo>
                  <a:pt x="444334" y="105930"/>
                </a:moveTo>
                <a:lnTo>
                  <a:pt x="434505" y="52120"/>
                </a:lnTo>
                <a:lnTo>
                  <a:pt x="405612" y="13576"/>
                </a:lnTo>
                <a:lnTo>
                  <a:pt x="376809" y="0"/>
                </a:lnTo>
                <a:lnTo>
                  <a:pt x="373786" y="8597"/>
                </a:lnTo>
                <a:lnTo>
                  <a:pt x="386041" y="13919"/>
                </a:lnTo>
                <a:lnTo>
                  <a:pt x="396582" y="21285"/>
                </a:lnTo>
                <a:lnTo>
                  <a:pt x="417995" y="55410"/>
                </a:lnTo>
                <a:lnTo>
                  <a:pt x="425018" y="104813"/>
                </a:lnTo>
                <a:lnTo>
                  <a:pt x="424243" y="123494"/>
                </a:lnTo>
                <a:lnTo>
                  <a:pt x="412470" y="169227"/>
                </a:lnTo>
                <a:lnTo>
                  <a:pt x="386194" y="197815"/>
                </a:lnTo>
                <a:lnTo>
                  <a:pt x="374129" y="203161"/>
                </a:lnTo>
                <a:lnTo>
                  <a:pt x="376809" y="211747"/>
                </a:lnTo>
                <a:lnTo>
                  <a:pt x="417258" y="187718"/>
                </a:lnTo>
                <a:lnTo>
                  <a:pt x="439978" y="143344"/>
                </a:lnTo>
                <a:lnTo>
                  <a:pt x="443242" y="125387"/>
                </a:lnTo>
                <a:lnTo>
                  <a:pt x="444334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095" y="2279439"/>
            <a:ext cx="913266" cy="1006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422" y="2279438"/>
            <a:ext cx="919437" cy="100679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4516" y="1862406"/>
          <a:ext cx="8639174" cy="482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2350"/>
                        </a:lnSpc>
                        <a:spcBef>
                          <a:spcPts val="250"/>
                        </a:spcBef>
                      </a:pPr>
                      <a:r>
                        <a:rPr sz="20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r>
                        <a:rPr sz="2000" b="1" spc="-2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feature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34950" algn="ctr">
                        <a:lnSpc>
                          <a:spcPts val="109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9875" algn="ctr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850900" algn="l"/>
                        </a:tabLst>
                      </a:pPr>
                      <a:r>
                        <a:rPr sz="950" b="1" spc="1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425" b="1" spc="15" baseline="-32163" dirty="0">
                          <a:latin typeface="Arial"/>
                          <a:cs typeface="Arial"/>
                        </a:rPr>
                        <a:t>1</a:t>
                      </a:r>
                      <a:endParaRPr sz="1425" baseline="-3216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09880" algn="ctr">
                        <a:lnSpc>
                          <a:spcPct val="100000"/>
                        </a:lnSpc>
                        <a:tabLst>
                          <a:tab pos="1148715" algn="l"/>
                        </a:tabLst>
                      </a:pPr>
                      <a:r>
                        <a:rPr sz="1425" b="1" spc="15" baseline="-35087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3495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One-hot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 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09905" algn="ctr">
                        <a:lnSpc>
                          <a:spcPts val="109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850900" algn="l"/>
                        </a:tabLst>
                      </a:pPr>
                      <a:r>
                        <a:rPr sz="950" b="1" spc="1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425" b="1" spc="15" baseline="-32163" dirty="0">
                          <a:latin typeface="Arial"/>
                          <a:cs typeface="Arial"/>
                        </a:rPr>
                        <a:t>3</a:t>
                      </a:r>
                      <a:endParaRPr sz="1425" baseline="-3216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  <a:tabLst>
                          <a:tab pos="1148715" algn="l"/>
                        </a:tabLst>
                      </a:pPr>
                      <a:r>
                        <a:rPr sz="1425" b="1" spc="15" baseline="-35087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509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Expressive</a:t>
                      </a:r>
                      <a:r>
                        <a:rPr sz="1800" b="1" spc="-2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1460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Medium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All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nodes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identical,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GNN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can still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learn </a:t>
                      </a:r>
                      <a:r>
                        <a:rPr sz="1800" spc="-3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graph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4790" algn="just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node has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unique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ID,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node-specific 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information can </a:t>
                      </a:r>
                      <a:r>
                        <a:rPr sz="1800" spc="-39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stored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0805" marR="135890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Inductive</a:t>
                      </a:r>
                      <a:r>
                        <a:rPr sz="1800" b="1" spc="-5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800" b="1" spc="-39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(Generalize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unseen nodes)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0810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Simple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generalize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new </a:t>
                      </a:r>
                      <a:r>
                        <a:rPr sz="1800" spc="-3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nodes:</a:t>
                      </a:r>
                      <a:r>
                        <a:rPr sz="1800" spc="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assign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constant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them,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our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73355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generalize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nodes: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nodes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introduce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new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IDs,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GNN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doesn’t know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embed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unseen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428625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mpu</a:t>
                      </a:r>
                      <a:r>
                        <a:rPr sz="1800" b="1" spc="-2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ional  </a:t>
                      </a:r>
                      <a:r>
                        <a:rPr sz="1800" b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Only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dimensional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9855">
                        <a:lnSpc>
                          <a:spcPts val="2110"/>
                        </a:lnSpc>
                        <a:spcBef>
                          <a:spcPts val="365"/>
                        </a:spcBef>
                        <a:tabLst>
                          <a:tab pos="957580" algn="l"/>
                          <a:tab pos="1327150" algn="l"/>
                        </a:tabLst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𝑂	𝑉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dimensional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graphs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spc="-2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54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graph,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inductive settings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(generalize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4869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Small </a:t>
                      </a:r>
                      <a:r>
                        <a:rPr sz="18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graph, </a:t>
                      </a:r>
                      <a:r>
                        <a:rPr sz="18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transductive </a:t>
                      </a:r>
                      <a:r>
                        <a:rPr sz="1800" b="1" spc="-39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settings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(no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new nodes)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1">
            <a:extLst>
              <a:ext uri="{FF2B5EF4-FFF2-40B4-BE49-F238E27FC236}">
                <a16:creationId xmlns:a16="http://schemas.microsoft.com/office/drawing/2014/main" id="{84D1B86F-664D-8E9B-B789-1B2986F8DAF9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80100CF-91CD-83D8-3947-73D675A6DBC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5173" y="1802893"/>
            <a:ext cx="8489315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Certain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structures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hard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learn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sz="3200" dirty="0">
              <a:latin typeface="Calibri"/>
              <a:cs typeface="Calibri"/>
            </a:endParaRPr>
          </a:p>
          <a:p>
            <a:pPr marL="345440" indent="-320040"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sz="3200" b="1" spc="-10" dirty="0">
                <a:latin typeface="Calibri"/>
                <a:cs typeface="Calibri"/>
              </a:rPr>
              <a:t>Example: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Cycle </a:t>
            </a:r>
            <a:r>
              <a:rPr sz="3200" spc="-15" dirty="0">
                <a:latin typeface="Calibri"/>
                <a:cs typeface="Calibri"/>
              </a:rPr>
              <a:t>count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feature:</a:t>
            </a:r>
            <a:endParaRPr sz="3200" dirty="0">
              <a:latin typeface="Calibri"/>
              <a:cs typeface="Calibri"/>
            </a:endParaRPr>
          </a:p>
          <a:p>
            <a:pPr marL="6381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38175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GNN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24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lang="en-AU" sz="3000" spc="367" baseline="-16666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spc="502" baseline="-1666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resides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6381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38175" algn="l"/>
              </a:tabLst>
            </a:pP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Unfortunately,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2837" y="4804518"/>
            <a:ext cx="1367790" cy="1383030"/>
            <a:chOff x="2074346" y="5036537"/>
            <a:chExt cx="1367790" cy="1383030"/>
          </a:xfrm>
        </p:grpSpPr>
        <p:sp>
          <p:nvSpPr>
            <p:cNvPr id="6" name="object 6"/>
            <p:cNvSpPr/>
            <p:nvPr/>
          </p:nvSpPr>
          <p:spPr>
            <a:xfrm>
              <a:off x="2087046" y="504923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7046" y="613850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1134" y="5317416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0942" y="558758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5223" y="5183327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5223" y="5816488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1195" y="4272800"/>
            <a:ext cx="3175635" cy="7791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8100">
              <a:spcBef>
                <a:spcPts val="108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3</a:t>
            </a:r>
            <a:endParaRPr dirty="0">
              <a:latin typeface="Calibri"/>
              <a:cs typeface="Calibri"/>
            </a:endParaRPr>
          </a:p>
          <a:p>
            <a:pPr marR="731520" algn="ctr">
              <a:spcBef>
                <a:spcPts val="869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3888" dirty="0">
                <a:latin typeface="Cambria Math"/>
                <a:cs typeface="Cambria Math"/>
              </a:rPr>
              <a:t>1</a:t>
            </a:r>
            <a:endParaRPr baseline="-13888" dirty="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69291" y="4810383"/>
            <a:ext cx="1463675" cy="1377315"/>
            <a:chOff x="5380798" y="5042400"/>
            <a:chExt cx="1463675" cy="1377315"/>
          </a:xfrm>
        </p:grpSpPr>
        <p:sp>
          <p:nvSpPr>
            <p:cNvPr id="14" name="object 14"/>
            <p:cNvSpPr/>
            <p:nvPr/>
          </p:nvSpPr>
          <p:spPr>
            <a:xfrm>
              <a:off x="6563248" y="50551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324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3498" y="505807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81686" y="4792900"/>
            <a:ext cx="3825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6203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9289" y="4944470"/>
            <a:ext cx="1329690" cy="1243330"/>
            <a:chOff x="5380798" y="5176489"/>
            <a:chExt cx="1329690" cy="1243330"/>
          </a:xfrm>
        </p:grpSpPr>
        <p:sp>
          <p:nvSpPr>
            <p:cNvPr id="19" name="object 19"/>
            <p:cNvSpPr/>
            <p:nvPr/>
          </p:nvSpPr>
          <p:spPr>
            <a:xfrm>
              <a:off x="6697337" y="5323277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7587" y="5326248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2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349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1674" y="5189189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1674" y="627259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68113" y="4397385"/>
            <a:ext cx="317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4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2415" y="20828"/>
            <a:ext cx="60318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Gomes-Selman,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Identity-aware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 Neural 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AAAI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2021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9" name="Title 11">
            <a:extLst>
              <a:ext uri="{FF2B5EF4-FFF2-40B4-BE49-F238E27FC236}">
                <a16:creationId xmlns:a16="http://schemas.microsoft.com/office/drawing/2014/main" id="{22AEB1EE-8875-F3EB-050C-5FC19FEC8027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6D43425-C41E-FA67-E094-A3A7BDB76F20}"/>
              </a:ext>
            </a:extLst>
          </p:cNvPr>
          <p:cNvSpPr txBox="1">
            <a:spLocks/>
          </p:cNvSpPr>
          <p:nvPr/>
        </p:nvSpPr>
        <p:spPr>
          <a:xfrm>
            <a:off x="618107" y="1153194"/>
            <a:ext cx="784009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47167BE-8CB9-8E5B-8EC9-E992AA3AE1D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2708" y="1252899"/>
            <a:ext cx="7473950" cy="14268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8140" indent="-320040">
              <a:spcBef>
                <a:spcPts val="844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800" spc="-5" dirty="0">
                <a:solidFill>
                  <a:srgbClr val="E66C7D"/>
                </a:solidFill>
                <a:latin typeface="Cambria Math"/>
                <a:cs typeface="Cambria Math"/>
              </a:rPr>
              <a:t>𝒗</a:t>
            </a:r>
            <a:r>
              <a:rPr sz="3000" spc="-7" baseline="-16666" dirty="0">
                <a:solidFill>
                  <a:srgbClr val="E66C7D"/>
                </a:solidFill>
                <a:latin typeface="Cambria Math"/>
                <a:cs typeface="Cambria Math"/>
              </a:rPr>
              <a:t>𝟏</a:t>
            </a:r>
            <a:r>
              <a:rPr sz="3000" spc="509" baseline="-16666" dirty="0">
                <a:solidFill>
                  <a:srgbClr val="E66C7D"/>
                </a:solidFill>
                <a:latin typeface="Cambria Math"/>
                <a:cs typeface="Cambria Math"/>
              </a:rPr>
              <a:t> </a:t>
            </a: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cannot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differentiate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which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graph</a:t>
            </a:r>
            <a:r>
              <a:rPr sz="28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it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resides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 in</a:t>
            </a:r>
            <a:endParaRPr sz="2800">
              <a:latin typeface="Calibri"/>
              <a:cs typeface="Calibri"/>
            </a:endParaRPr>
          </a:p>
          <a:p>
            <a:pPr marL="650875" lvl="1" indent="-274320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10" dirty="0">
                <a:latin typeface="Calibri"/>
                <a:cs typeface="Calibri"/>
              </a:rPr>
              <a:t>Because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degree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50875" lvl="1" indent="-274320">
              <a:spcBef>
                <a:spcPts val="53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computational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graphs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 same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binary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tree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297" y="3634182"/>
            <a:ext cx="1367790" cy="1383030"/>
            <a:chOff x="687297" y="3634182"/>
            <a:chExt cx="1367790" cy="1383030"/>
          </a:xfrm>
        </p:grpSpPr>
        <p:sp>
          <p:nvSpPr>
            <p:cNvPr id="5" name="object 5"/>
            <p:cNvSpPr/>
            <p:nvPr/>
          </p:nvSpPr>
          <p:spPr>
            <a:xfrm>
              <a:off x="699997" y="364688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997" y="473615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085" y="3915059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3892" y="418523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8174" y="3780971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174" y="4414132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7922" y="2989580"/>
            <a:ext cx="1900555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7094" dirty="0">
                <a:latin typeface="Cambria Math"/>
                <a:cs typeface="Cambria Math"/>
              </a:rPr>
              <a:t>!</a:t>
            </a:r>
            <a:r>
              <a:rPr sz="1950" spc="202" baseline="-17094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 </a:t>
            </a:r>
            <a:r>
              <a:rPr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91575" y="3639716"/>
            <a:ext cx="1463675" cy="1377315"/>
            <a:chOff x="3191573" y="3639714"/>
            <a:chExt cx="1463675" cy="1377315"/>
          </a:xfrm>
        </p:grpSpPr>
        <p:sp>
          <p:nvSpPr>
            <p:cNvPr id="13" name="object 13"/>
            <p:cNvSpPr/>
            <p:nvPr/>
          </p:nvSpPr>
          <p:spPr>
            <a:xfrm>
              <a:off x="4374023" y="3652414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4023" y="4735824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4273" y="365538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02376" y="3636203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pc="-7" baseline="-17094" dirty="0">
                <a:latin typeface="Cambria Math"/>
                <a:cs typeface="Cambria Math"/>
              </a:rPr>
              <a:t>2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91573" y="3773802"/>
            <a:ext cx="1329690" cy="1243330"/>
            <a:chOff x="3191573" y="3773802"/>
            <a:chExt cx="1329690" cy="1243330"/>
          </a:xfrm>
        </p:grpSpPr>
        <p:sp>
          <p:nvSpPr>
            <p:cNvPr id="18" name="object 18"/>
            <p:cNvSpPr/>
            <p:nvPr/>
          </p:nvSpPr>
          <p:spPr>
            <a:xfrm>
              <a:off x="4508112" y="3920590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8361" y="3923562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3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4273" y="47358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2449" y="3786502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2449" y="4869912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25253" y="2983486"/>
            <a:ext cx="19005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7094" dirty="0">
                <a:latin typeface="Cambria Math"/>
                <a:cs typeface="Cambria Math"/>
              </a:rPr>
              <a:t>!</a:t>
            </a:r>
            <a:r>
              <a:rPr sz="1950" spc="202" baseline="-17094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 </a:t>
            </a:r>
            <a:r>
              <a:rPr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83204" y="596641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088"/>
                </a:moveTo>
                <a:lnTo>
                  <a:pt x="6835" y="91706"/>
                </a:lnTo>
                <a:lnTo>
                  <a:pt x="25871" y="54897"/>
                </a:lnTo>
                <a:lnTo>
                  <a:pt x="54897" y="25871"/>
                </a:lnTo>
                <a:lnTo>
                  <a:pt x="91706" y="6835"/>
                </a:lnTo>
                <a:lnTo>
                  <a:pt x="134088" y="0"/>
                </a:lnTo>
                <a:lnTo>
                  <a:pt x="176470" y="6835"/>
                </a:lnTo>
                <a:lnTo>
                  <a:pt x="213279" y="25871"/>
                </a:lnTo>
                <a:lnTo>
                  <a:pt x="242305" y="54897"/>
                </a:lnTo>
                <a:lnTo>
                  <a:pt x="261341" y="91706"/>
                </a:lnTo>
                <a:lnTo>
                  <a:pt x="268177" y="134088"/>
                </a:lnTo>
                <a:lnTo>
                  <a:pt x="261341" y="176470"/>
                </a:lnTo>
                <a:lnTo>
                  <a:pt x="242305" y="213279"/>
                </a:lnTo>
                <a:lnTo>
                  <a:pt x="213279" y="242305"/>
                </a:lnTo>
                <a:lnTo>
                  <a:pt x="176470" y="261341"/>
                </a:lnTo>
                <a:lnTo>
                  <a:pt x="134088" y="268177"/>
                </a:lnTo>
                <a:lnTo>
                  <a:pt x="91706" y="261341"/>
                </a:lnTo>
                <a:lnTo>
                  <a:pt x="54897" y="242305"/>
                </a:lnTo>
                <a:lnTo>
                  <a:pt x="25871" y="213279"/>
                </a:lnTo>
                <a:lnTo>
                  <a:pt x="6835" y="176470"/>
                </a:lnTo>
                <a:lnTo>
                  <a:pt x="0" y="1340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33697" y="5953714"/>
            <a:ext cx="3925570" cy="309245"/>
            <a:chOff x="633697" y="5953712"/>
            <a:chExt cx="3925570" cy="309245"/>
          </a:xfrm>
        </p:grpSpPr>
        <p:sp>
          <p:nvSpPr>
            <p:cNvPr id="27" name="object 27"/>
            <p:cNvSpPr/>
            <p:nvPr/>
          </p:nvSpPr>
          <p:spPr>
            <a:xfrm>
              <a:off x="1514800" y="59664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2976" y="6100501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600225" y="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397" y="59664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575" y="6100501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600225" y="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8125" y="5981881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51379" y="6100502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4">
                  <a:moveTo>
                    <a:pt x="61513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8298" y="597648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6302" y="6115970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>
                  <a:moveTo>
                    <a:pt x="73199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54241" y="5403596"/>
            <a:ext cx="371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4957" dirty="0">
                <a:latin typeface="Cambria Math"/>
                <a:cs typeface="Cambria Math"/>
              </a:rPr>
              <a:t>!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1348" y="5888228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5332" y="588517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8670" y="5327665"/>
            <a:ext cx="26098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5" dirty="0">
                <a:latin typeface="Cambria Math"/>
                <a:cs typeface="Cambria Math"/>
              </a:rPr>
              <a:t>…</a:t>
            </a:r>
            <a:endParaRPr sz="245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76649" y="4151245"/>
            <a:ext cx="2386965" cy="1336675"/>
            <a:chOff x="6176647" y="4151243"/>
            <a:chExt cx="2386965" cy="1336675"/>
          </a:xfrm>
        </p:grpSpPr>
        <p:sp>
          <p:nvSpPr>
            <p:cNvPr id="40" name="object 40"/>
            <p:cNvSpPr/>
            <p:nvPr/>
          </p:nvSpPr>
          <p:spPr>
            <a:xfrm>
              <a:off x="618532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9115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290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048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427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9669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0806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1185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41560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45351" y="4489752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2930" y="4159923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53664" y="4368236"/>
              <a:ext cx="431800" cy="149860"/>
            </a:xfrm>
            <a:custGeom>
              <a:avLst/>
              <a:gdLst/>
              <a:ahLst/>
              <a:cxnLst/>
              <a:rect l="l" t="t" r="r" b="b"/>
              <a:pathLst>
                <a:path w="431800" h="149860">
                  <a:moveTo>
                    <a:pt x="0" y="149623"/>
                  </a:moveTo>
                  <a:lnTo>
                    <a:pt x="431381" y="0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60510" y="4481073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1243" y="4368236"/>
              <a:ext cx="433070" cy="147320"/>
            </a:xfrm>
            <a:custGeom>
              <a:avLst/>
              <a:gdLst/>
              <a:ahLst/>
              <a:cxnLst/>
              <a:rect l="l" t="t" r="r" b="b"/>
              <a:pathLst>
                <a:path w="433070" h="147320">
                  <a:moveTo>
                    <a:pt x="0" y="0"/>
                  </a:moveTo>
                  <a:lnTo>
                    <a:pt x="432462" y="147280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3077" y="4698065"/>
              <a:ext cx="219075" cy="154305"/>
            </a:xfrm>
            <a:custGeom>
              <a:avLst/>
              <a:gdLst/>
              <a:ahLst/>
              <a:cxnLst/>
              <a:rect l="l" t="t" r="r" b="b"/>
              <a:pathLst>
                <a:path w="219075" h="154304">
                  <a:moveTo>
                    <a:pt x="218987" y="0"/>
                  </a:moveTo>
                  <a:lnTo>
                    <a:pt x="0" y="153811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9141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3664" y="4698065"/>
              <a:ext cx="214629" cy="154305"/>
            </a:xfrm>
            <a:custGeom>
              <a:avLst/>
              <a:gdLst/>
              <a:ahLst/>
              <a:cxnLst/>
              <a:rect l="l" t="t" r="r" b="b"/>
              <a:pathLst>
                <a:path w="214629" h="154304">
                  <a:moveTo>
                    <a:pt x="0" y="0"/>
                  </a:moveTo>
                  <a:lnTo>
                    <a:pt x="214012" y="153811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56721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8237" y="4689386"/>
              <a:ext cx="217170" cy="156210"/>
            </a:xfrm>
            <a:custGeom>
              <a:avLst/>
              <a:gdLst/>
              <a:ahLst/>
              <a:cxnLst/>
              <a:rect l="l" t="t" r="r" b="b"/>
              <a:pathLst>
                <a:path w="217170" h="156210">
                  <a:moveTo>
                    <a:pt x="216833" y="0"/>
                  </a:moveTo>
                  <a:lnTo>
                    <a:pt x="0" y="156155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64300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68822" y="4689386"/>
              <a:ext cx="216535" cy="156210"/>
            </a:xfrm>
            <a:custGeom>
              <a:avLst/>
              <a:gdLst/>
              <a:ahLst/>
              <a:cxnLst/>
              <a:rect l="l" t="t" r="r" b="b"/>
              <a:pathLst>
                <a:path w="216534" h="156210">
                  <a:moveTo>
                    <a:pt x="0" y="0"/>
                  </a:moveTo>
                  <a:lnTo>
                    <a:pt x="216165" y="156155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15522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39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987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4422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57454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22001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503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29581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7261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28480" y="3169411"/>
            <a:ext cx="1958339" cy="1211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algn="just">
              <a:lnSpc>
                <a:spcPct val="99400"/>
              </a:lnSpc>
              <a:spcBef>
                <a:spcPts val="110"/>
              </a:spcBef>
            </a:pPr>
            <a:r>
              <a:rPr b="1" spc="-5" dirty="0">
                <a:latin typeface="Calibri"/>
                <a:cs typeface="Calibri"/>
              </a:rPr>
              <a:t>The </a:t>
            </a:r>
            <a:r>
              <a:rPr b="1" spc="-10" dirty="0">
                <a:latin typeface="Calibri"/>
                <a:cs typeface="Calibri"/>
              </a:rPr>
              <a:t>computational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graphs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-5" dirty="0">
                <a:latin typeface="Calibri"/>
                <a:cs typeface="Calibri"/>
              </a:rPr>
              <a:t>node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 </a:t>
            </a:r>
            <a:r>
              <a:rPr sz="1950" baseline="-17094" dirty="0">
                <a:latin typeface="Cambria Math"/>
                <a:cs typeface="Cambria Math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always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endParaRPr dirty="0">
              <a:latin typeface="Calibri"/>
              <a:cs typeface="Calibri"/>
            </a:endParaRPr>
          </a:p>
          <a:p>
            <a:pPr marR="39370" algn="ctr">
              <a:spcBef>
                <a:spcPts val="1260"/>
              </a:spcBef>
            </a:pPr>
            <a:r>
              <a:rPr lang="en-AU" sz="1400" spc="-5" dirty="0">
                <a:latin typeface="Cambria Math"/>
                <a:cs typeface="Cambria Math"/>
              </a:rPr>
              <a:t>𝒗</a:t>
            </a:r>
            <a:r>
              <a:rPr lang="en-AU" sz="1600" spc="-7" baseline="-17094" dirty="0">
                <a:latin typeface="Cambria Math"/>
                <a:cs typeface="Cambria Math"/>
              </a:rPr>
              <a:t>𝟏</a:t>
            </a:r>
            <a:endParaRPr sz="1500" baseline="-13888" dirty="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11625" y="3073217"/>
            <a:ext cx="28575" cy="3402329"/>
          </a:xfrm>
          <a:custGeom>
            <a:avLst/>
            <a:gdLst/>
            <a:ahLst/>
            <a:cxnLst/>
            <a:rect l="l" t="t" r="r" b="b"/>
            <a:pathLst>
              <a:path w="28575" h="3402329">
                <a:moveTo>
                  <a:pt x="22178" y="0"/>
                </a:moveTo>
                <a:lnTo>
                  <a:pt x="6396" y="0"/>
                </a:lnTo>
                <a:lnTo>
                  <a:pt x="0" y="6396"/>
                </a:lnTo>
                <a:lnTo>
                  <a:pt x="0" y="22205"/>
                </a:lnTo>
                <a:lnTo>
                  <a:pt x="6396" y="28602"/>
                </a:lnTo>
                <a:lnTo>
                  <a:pt x="22178" y="28602"/>
                </a:lnTo>
                <a:lnTo>
                  <a:pt x="28575" y="22205"/>
                </a:lnTo>
                <a:lnTo>
                  <a:pt x="28575" y="6396"/>
                </a:lnTo>
                <a:lnTo>
                  <a:pt x="22178" y="0"/>
                </a:lnTo>
                <a:close/>
              </a:path>
              <a:path w="28575" h="3402329">
                <a:moveTo>
                  <a:pt x="22178" y="57177"/>
                </a:moveTo>
                <a:lnTo>
                  <a:pt x="6396" y="57177"/>
                </a:lnTo>
                <a:lnTo>
                  <a:pt x="0" y="63574"/>
                </a:lnTo>
                <a:lnTo>
                  <a:pt x="0" y="79385"/>
                </a:lnTo>
                <a:lnTo>
                  <a:pt x="6396" y="85782"/>
                </a:lnTo>
                <a:lnTo>
                  <a:pt x="22178" y="85782"/>
                </a:lnTo>
                <a:lnTo>
                  <a:pt x="28575" y="79385"/>
                </a:lnTo>
                <a:lnTo>
                  <a:pt x="28575" y="63574"/>
                </a:lnTo>
                <a:lnTo>
                  <a:pt x="22178" y="57177"/>
                </a:lnTo>
                <a:close/>
              </a:path>
              <a:path w="28575" h="3402329">
                <a:moveTo>
                  <a:pt x="22178" y="114357"/>
                </a:moveTo>
                <a:lnTo>
                  <a:pt x="6396" y="114357"/>
                </a:lnTo>
                <a:lnTo>
                  <a:pt x="0" y="120754"/>
                </a:lnTo>
                <a:lnTo>
                  <a:pt x="0" y="136563"/>
                </a:lnTo>
                <a:lnTo>
                  <a:pt x="6396" y="142960"/>
                </a:lnTo>
                <a:lnTo>
                  <a:pt x="22178" y="142960"/>
                </a:lnTo>
                <a:lnTo>
                  <a:pt x="28575" y="136563"/>
                </a:lnTo>
                <a:lnTo>
                  <a:pt x="28575" y="120754"/>
                </a:lnTo>
                <a:lnTo>
                  <a:pt x="22178" y="114357"/>
                </a:lnTo>
                <a:close/>
              </a:path>
              <a:path w="28575" h="3402329">
                <a:moveTo>
                  <a:pt x="22178" y="171535"/>
                </a:moveTo>
                <a:lnTo>
                  <a:pt x="6396" y="171535"/>
                </a:lnTo>
                <a:lnTo>
                  <a:pt x="0" y="177932"/>
                </a:lnTo>
                <a:lnTo>
                  <a:pt x="0" y="193742"/>
                </a:lnTo>
                <a:lnTo>
                  <a:pt x="6396" y="200139"/>
                </a:lnTo>
                <a:lnTo>
                  <a:pt x="22178" y="200139"/>
                </a:lnTo>
                <a:lnTo>
                  <a:pt x="28575" y="193742"/>
                </a:lnTo>
                <a:lnTo>
                  <a:pt x="28575" y="177932"/>
                </a:lnTo>
                <a:lnTo>
                  <a:pt x="22178" y="171535"/>
                </a:lnTo>
                <a:close/>
              </a:path>
              <a:path w="28575" h="3402329">
                <a:moveTo>
                  <a:pt x="22178" y="228714"/>
                </a:moveTo>
                <a:lnTo>
                  <a:pt x="6396" y="228714"/>
                </a:lnTo>
                <a:lnTo>
                  <a:pt x="0" y="235111"/>
                </a:lnTo>
                <a:lnTo>
                  <a:pt x="0" y="250920"/>
                </a:lnTo>
                <a:lnTo>
                  <a:pt x="6396" y="257317"/>
                </a:lnTo>
                <a:lnTo>
                  <a:pt x="22178" y="257317"/>
                </a:lnTo>
                <a:lnTo>
                  <a:pt x="28575" y="250920"/>
                </a:lnTo>
                <a:lnTo>
                  <a:pt x="28575" y="235111"/>
                </a:lnTo>
                <a:lnTo>
                  <a:pt x="22178" y="228714"/>
                </a:lnTo>
                <a:close/>
              </a:path>
              <a:path w="28575" h="3402329">
                <a:moveTo>
                  <a:pt x="22178" y="285892"/>
                </a:moveTo>
                <a:lnTo>
                  <a:pt x="6396" y="285892"/>
                </a:lnTo>
                <a:lnTo>
                  <a:pt x="0" y="292289"/>
                </a:lnTo>
                <a:lnTo>
                  <a:pt x="0" y="308099"/>
                </a:lnTo>
                <a:lnTo>
                  <a:pt x="6396" y="314496"/>
                </a:lnTo>
                <a:lnTo>
                  <a:pt x="22178" y="314496"/>
                </a:lnTo>
                <a:lnTo>
                  <a:pt x="28575" y="308099"/>
                </a:lnTo>
                <a:lnTo>
                  <a:pt x="28575" y="292289"/>
                </a:lnTo>
                <a:lnTo>
                  <a:pt x="22178" y="285892"/>
                </a:lnTo>
                <a:close/>
              </a:path>
              <a:path w="28575" h="3402329">
                <a:moveTo>
                  <a:pt x="22178" y="343071"/>
                </a:moveTo>
                <a:lnTo>
                  <a:pt x="6396" y="343071"/>
                </a:lnTo>
                <a:lnTo>
                  <a:pt x="0" y="349468"/>
                </a:lnTo>
                <a:lnTo>
                  <a:pt x="0" y="365277"/>
                </a:lnTo>
                <a:lnTo>
                  <a:pt x="6396" y="371674"/>
                </a:lnTo>
                <a:lnTo>
                  <a:pt x="22178" y="371674"/>
                </a:lnTo>
                <a:lnTo>
                  <a:pt x="28575" y="365277"/>
                </a:lnTo>
                <a:lnTo>
                  <a:pt x="28575" y="349468"/>
                </a:lnTo>
                <a:lnTo>
                  <a:pt x="22178" y="343071"/>
                </a:lnTo>
                <a:close/>
              </a:path>
              <a:path w="28575" h="3402329">
                <a:moveTo>
                  <a:pt x="22178" y="400249"/>
                </a:moveTo>
                <a:lnTo>
                  <a:pt x="6396" y="400249"/>
                </a:lnTo>
                <a:lnTo>
                  <a:pt x="0" y="406646"/>
                </a:lnTo>
                <a:lnTo>
                  <a:pt x="0" y="422456"/>
                </a:lnTo>
                <a:lnTo>
                  <a:pt x="6396" y="428853"/>
                </a:lnTo>
                <a:lnTo>
                  <a:pt x="22178" y="428853"/>
                </a:lnTo>
                <a:lnTo>
                  <a:pt x="28575" y="422456"/>
                </a:lnTo>
                <a:lnTo>
                  <a:pt x="28575" y="406646"/>
                </a:lnTo>
                <a:lnTo>
                  <a:pt x="22178" y="400249"/>
                </a:lnTo>
                <a:close/>
              </a:path>
              <a:path w="28575" h="3402329">
                <a:moveTo>
                  <a:pt x="22178" y="457428"/>
                </a:moveTo>
                <a:lnTo>
                  <a:pt x="6396" y="457428"/>
                </a:lnTo>
                <a:lnTo>
                  <a:pt x="1" y="463824"/>
                </a:lnTo>
                <a:lnTo>
                  <a:pt x="0" y="479634"/>
                </a:lnTo>
                <a:lnTo>
                  <a:pt x="6396" y="486031"/>
                </a:lnTo>
                <a:lnTo>
                  <a:pt x="22178" y="486031"/>
                </a:lnTo>
                <a:lnTo>
                  <a:pt x="28575" y="479634"/>
                </a:lnTo>
                <a:lnTo>
                  <a:pt x="28575" y="463824"/>
                </a:lnTo>
                <a:lnTo>
                  <a:pt x="22178" y="457428"/>
                </a:lnTo>
                <a:close/>
              </a:path>
              <a:path w="28575" h="3402329">
                <a:moveTo>
                  <a:pt x="22178" y="514606"/>
                </a:moveTo>
                <a:lnTo>
                  <a:pt x="6396" y="514606"/>
                </a:lnTo>
                <a:lnTo>
                  <a:pt x="0" y="521003"/>
                </a:lnTo>
                <a:lnTo>
                  <a:pt x="0" y="536813"/>
                </a:lnTo>
                <a:lnTo>
                  <a:pt x="6396" y="543210"/>
                </a:lnTo>
                <a:lnTo>
                  <a:pt x="22178" y="543210"/>
                </a:lnTo>
                <a:lnTo>
                  <a:pt x="28575" y="536813"/>
                </a:lnTo>
                <a:lnTo>
                  <a:pt x="28575" y="521003"/>
                </a:lnTo>
                <a:lnTo>
                  <a:pt x="22178" y="514606"/>
                </a:lnTo>
                <a:close/>
              </a:path>
              <a:path w="28575" h="3402329">
                <a:moveTo>
                  <a:pt x="22178" y="571785"/>
                </a:moveTo>
                <a:lnTo>
                  <a:pt x="6396" y="571785"/>
                </a:lnTo>
                <a:lnTo>
                  <a:pt x="0" y="578181"/>
                </a:lnTo>
                <a:lnTo>
                  <a:pt x="0" y="593991"/>
                </a:lnTo>
                <a:lnTo>
                  <a:pt x="6396" y="600388"/>
                </a:lnTo>
                <a:lnTo>
                  <a:pt x="22178" y="600388"/>
                </a:lnTo>
                <a:lnTo>
                  <a:pt x="28575" y="593991"/>
                </a:lnTo>
                <a:lnTo>
                  <a:pt x="28575" y="578181"/>
                </a:lnTo>
                <a:lnTo>
                  <a:pt x="22178" y="571785"/>
                </a:lnTo>
                <a:close/>
              </a:path>
              <a:path w="28575" h="3402329">
                <a:moveTo>
                  <a:pt x="22178" y="628963"/>
                </a:moveTo>
                <a:lnTo>
                  <a:pt x="6396" y="628963"/>
                </a:lnTo>
                <a:lnTo>
                  <a:pt x="0" y="635360"/>
                </a:lnTo>
                <a:lnTo>
                  <a:pt x="0" y="651170"/>
                </a:lnTo>
                <a:lnTo>
                  <a:pt x="6396" y="657567"/>
                </a:lnTo>
                <a:lnTo>
                  <a:pt x="22178" y="657567"/>
                </a:lnTo>
                <a:lnTo>
                  <a:pt x="28575" y="651170"/>
                </a:lnTo>
                <a:lnTo>
                  <a:pt x="28575" y="635360"/>
                </a:lnTo>
                <a:lnTo>
                  <a:pt x="22178" y="628963"/>
                </a:lnTo>
                <a:close/>
              </a:path>
              <a:path w="28575" h="3402329">
                <a:moveTo>
                  <a:pt x="22178" y="686142"/>
                </a:moveTo>
                <a:lnTo>
                  <a:pt x="6396" y="686142"/>
                </a:lnTo>
                <a:lnTo>
                  <a:pt x="0" y="692538"/>
                </a:lnTo>
                <a:lnTo>
                  <a:pt x="0" y="708348"/>
                </a:lnTo>
                <a:lnTo>
                  <a:pt x="6396" y="714745"/>
                </a:lnTo>
                <a:lnTo>
                  <a:pt x="22178" y="714745"/>
                </a:lnTo>
                <a:lnTo>
                  <a:pt x="28575" y="708348"/>
                </a:lnTo>
                <a:lnTo>
                  <a:pt x="28575" y="692538"/>
                </a:lnTo>
                <a:lnTo>
                  <a:pt x="22178" y="686142"/>
                </a:lnTo>
                <a:close/>
              </a:path>
              <a:path w="28575" h="3402329">
                <a:moveTo>
                  <a:pt x="22178" y="743320"/>
                </a:moveTo>
                <a:lnTo>
                  <a:pt x="6396" y="743320"/>
                </a:lnTo>
                <a:lnTo>
                  <a:pt x="0" y="749717"/>
                </a:lnTo>
                <a:lnTo>
                  <a:pt x="0" y="765528"/>
                </a:lnTo>
                <a:lnTo>
                  <a:pt x="6396" y="771925"/>
                </a:lnTo>
                <a:lnTo>
                  <a:pt x="22178" y="771925"/>
                </a:lnTo>
                <a:lnTo>
                  <a:pt x="28575" y="765528"/>
                </a:lnTo>
                <a:lnTo>
                  <a:pt x="28575" y="749717"/>
                </a:lnTo>
                <a:lnTo>
                  <a:pt x="22178" y="743320"/>
                </a:lnTo>
                <a:close/>
              </a:path>
              <a:path w="28575" h="3402329">
                <a:moveTo>
                  <a:pt x="22178" y="800500"/>
                </a:moveTo>
                <a:lnTo>
                  <a:pt x="6396" y="800500"/>
                </a:lnTo>
                <a:lnTo>
                  <a:pt x="0" y="806895"/>
                </a:lnTo>
                <a:lnTo>
                  <a:pt x="0" y="822706"/>
                </a:lnTo>
                <a:lnTo>
                  <a:pt x="6396" y="829102"/>
                </a:lnTo>
                <a:lnTo>
                  <a:pt x="22178" y="829102"/>
                </a:lnTo>
                <a:lnTo>
                  <a:pt x="28575" y="822706"/>
                </a:lnTo>
                <a:lnTo>
                  <a:pt x="28575" y="806895"/>
                </a:lnTo>
                <a:lnTo>
                  <a:pt x="22178" y="800500"/>
                </a:lnTo>
                <a:close/>
              </a:path>
              <a:path w="28575" h="3402329">
                <a:moveTo>
                  <a:pt x="22178" y="857677"/>
                </a:moveTo>
                <a:lnTo>
                  <a:pt x="6396" y="857677"/>
                </a:lnTo>
                <a:lnTo>
                  <a:pt x="0" y="864074"/>
                </a:lnTo>
                <a:lnTo>
                  <a:pt x="0" y="879885"/>
                </a:lnTo>
                <a:lnTo>
                  <a:pt x="6396" y="886282"/>
                </a:lnTo>
                <a:lnTo>
                  <a:pt x="22178" y="886282"/>
                </a:lnTo>
                <a:lnTo>
                  <a:pt x="28575" y="879885"/>
                </a:lnTo>
                <a:lnTo>
                  <a:pt x="28575" y="864074"/>
                </a:lnTo>
                <a:lnTo>
                  <a:pt x="22178" y="857677"/>
                </a:lnTo>
                <a:close/>
              </a:path>
              <a:path w="28575" h="3402329">
                <a:moveTo>
                  <a:pt x="22178" y="914857"/>
                </a:moveTo>
                <a:lnTo>
                  <a:pt x="6396" y="914857"/>
                </a:lnTo>
                <a:lnTo>
                  <a:pt x="0" y="921252"/>
                </a:lnTo>
                <a:lnTo>
                  <a:pt x="0" y="937063"/>
                </a:lnTo>
                <a:lnTo>
                  <a:pt x="6396" y="943460"/>
                </a:lnTo>
                <a:lnTo>
                  <a:pt x="22178" y="943460"/>
                </a:lnTo>
                <a:lnTo>
                  <a:pt x="28575" y="937063"/>
                </a:lnTo>
                <a:lnTo>
                  <a:pt x="28575" y="921252"/>
                </a:lnTo>
                <a:lnTo>
                  <a:pt x="22178" y="914857"/>
                </a:lnTo>
                <a:close/>
              </a:path>
              <a:path w="28575" h="3402329">
                <a:moveTo>
                  <a:pt x="22178" y="972035"/>
                </a:moveTo>
                <a:lnTo>
                  <a:pt x="6396" y="972035"/>
                </a:lnTo>
                <a:lnTo>
                  <a:pt x="0" y="978432"/>
                </a:lnTo>
                <a:lnTo>
                  <a:pt x="0" y="994242"/>
                </a:lnTo>
                <a:lnTo>
                  <a:pt x="6396" y="1000639"/>
                </a:lnTo>
                <a:lnTo>
                  <a:pt x="22178" y="1000639"/>
                </a:lnTo>
                <a:lnTo>
                  <a:pt x="28575" y="994242"/>
                </a:lnTo>
                <a:lnTo>
                  <a:pt x="28575" y="978432"/>
                </a:lnTo>
                <a:lnTo>
                  <a:pt x="22178" y="972035"/>
                </a:lnTo>
                <a:close/>
              </a:path>
              <a:path w="28575" h="3402329">
                <a:moveTo>
                  <a:pt x="22178" y="1029214"/>
                </a:moveTo>
                <a:lnTo>
                  <a:pt x="6396" y="1029214"/>
                </a:lnTo>
                <a:lnTo>
                  <a:pt x="0" y="1035610"/>
                </a:lnTo>
                <a:lnTo>
                  <a:pt x="0" y="1051420"/>
                </a:lnTo>
                <a:lnTo>
                  <a:pt x="6396" y="1057817"/>
                </a:lnTo>
                <a:lnTo>
                  <a:pt x="22178" y="1057817"/>
                </a:lnTo>
                <a:lnTo>
                  <a:pt x="28575" y="1051420"/>
                </a:lnTo>
                <a:lnTo>
                  <a:pt x="28575" y="1035610"/>
                </a:lnTo>
                <a:lnTo>
                  <a:pt x="22178" y="1029214"/>
                </a:lnTo>
                <a:close/>
              </a:path>
              <a:path w="28575" h="3402329">
                <a:moveTo>
                  <a:pt x="22178" y="1086392"/>
                </a:moveTo>
                <a:lnTo>
                  <a:pt x="6396" y="1086392"/>
                </a:lnTo>
                <a:lnTo>
                  <a:pt x="0" y="1092789"/>
                </a:lnTo>
                <a:lnTo>
                  <a:pt x="0" y="1108599"/>
                </a:lnTo>
                <a:lnTo>
                  <a:pt x="6396" y="1114996"/>
                </a:lnTo>
                <a:lnTo>
                  <a:pt x="22178" y="1114996"/>
                </a:lnTo>
                <a:lnTo>
                  <a:pt x="28575" y="1108599"/>
                </a:lnTo>
                <a:lnTo>
                  <a:pt x="28575" y="1092789"/>
                </a:lnTo>
                <a:lnTo>
                  <a:pt x="22178" y="1086392"/>
                </a:lnTo>
                <a:close/>
              </a:path>
              <a:path w="28575" h="3402329">
                <a:moveTo>
                  <a:pt x="22178" y="1143571"/>
                </a:moveTo>
                <a:lnTo>
                  <a:pt x="6396" y="1143571"/>
                </a:lnTo>
                <a:lnTo>
                  <a:pt x="0" y="1149967"/>
                </a:lnTo>
                <a:lnTo>
                  <a:pt x="0" y="1165777"/>
                </a:lnTo>
                <a:lnTo>
                  <a:pt x="6396" y="1172174"/>
                </a:lnTo>
                <a:lnTo>
                  <a:pt x="22178" y="1172174"/>
                </a:lnTo>
                <a:lnTo>
                  <a:pt x="28575" y="1165777"/>
                </a:lnTo>
                <a:lnTo>
                  <a:pt x="28575" y="1149967"/>
                </a:lnTo>
                <a:lnTo>
                  <a:pt x="22178" y="1143571"/>
                </a:lnTo>
                <a:close/>
              </a:path>
              <a:path w="28575" h="3402329">
                <a:moveTo>
                  <a:pt x="22178" y="1200749"/>
                </a:moveTo>
                <a:lnTo>
                  <a:pt x="6396" y="1200749"/>
                </a:lnTo>
                <a:lnTo>
                  <a:pt x="0" y="1207146"/>
                </a:lnTo>
                <a:lnTo>
                  <a:pt x="0" y="1222956"/>
                </a:lnTo>
                <a:lnTo>
                  <a:pt x="6396" y="1229353"/>
                </a:lnTo>
                <a:lnTo>
                  <a:pt x="22178" y="1229353"/>
                </a:lnTo>
                <a:lnTo>
                  <a:pt x="28575" y="1222956"/>
                </a:lnTo>
                <a:lnTo>
                  <a:pt x="28575" y="1207146"/>
                </a:lnTo>
                <a:lnTo>
                  <a:pt x="22178" y="1200749"/>
                </a:lnTo>
                <a:close/>
              </a:path>
              <a:path w="28575" h="3402329">
                <a:moveTo>
                  <a:pt x="22178" y="1257928"/>
                </a:moveTo>
                <a:lnTo>
                  <a:pt x="6396" y="1257928"/>
                </a:lnTo>
                <a:lnTo>
                  <a:pt x="0" y="1264324"/>
                </a:lnTo>
                <a:lnTo>
                  <a:pt x="0" y="1280134"/>
                </a:lnTo>
                <a:lnTo>
                  <a:pt x="6396" y="1286531"/>
                </a:lnTo>
                <a:lnTo>
                  <a:pt x="22178" y="1286531"/>
                </a:lnTo>
                <a:lnTo>
                  <a:pt x="28575" y="1280134"/>
                </a:lnTo>
                <a:lnTo>
                  <a:pt x="28575" y="1264324"/>
                </a:lnTo>
                <a:lnTo>
                  <a:pt x="22178" y="1257928"/>
                </a:lnTo>
                <a:close/>
              </a:path>
              <a:path w="28575" h="3402329">
                <a:moveTo>
                  <a:pt x="22178" y="1315106"/>
                </a:moveTo>
                <a:lnTo>
                  <a:pt x="6396" y="1315106"/>
                </a:lnTo>
                <a:lnTo>
                  <a:pt x="0" y="1321503"/>
                </a:lnTo>
                <a:lnTo>
                  <a:pt x="0" y="1337313"/>
                </a:lnTo>
                <a:lnTo>
                  <a:pt x="6396" y="1343710"/>
                </a:lnTo>
                <a:lnTo>
                  <a:pt x="22178" y="1343710"/>
                </a:lnTo>
                <a:lnTo>
                  <a:pt x="28575" y="1337313"/>
                </a:lnTo>
                <a:lnTo>
                  <a:pt x="28575" y="1321503"/>
                </a:lnTo>
                <a:lnTo>
                  <a:pt x="22178" y="1315106"/>
                </a:lnTo>
                <a:close/>
              </a:path>
              <a:path w="28575" h="3402329">
                <a:moveTo>
                  <a:pt x="22178" y="1372285"/>
                </a:moveTo>
                <a:lnTo>
                  <a:pt x="6396" y="1372285"/>
                </a:lnTo>
                <a:lnTo>
                  <a:pt x="0" y="1378681"/>
                </a:lnTo>
                <a:lnTo>
                  <a:pt x="0" y="1394491"/>
                </a:lnTo>
                <a:lnTo>
                  <a:pt x="6396" y="1400888"/>
                </a:lnTo>
                <a:lnTo>
                  <a:pt x="22178" y="1400888"/>
                </a:lnTo>
                <a:lnTo>
                  <a:pt x="28575" y="1394491"/>
                </a:lnTo>
                <a:lnTo>
                  <a:pt x="28575" y="1378681"/>
                </a:lnTo>
                <a:lnTo>
                  <a:pt x="22178" y="1372285"/>
                </a:lnTo>
                <a:close/>
              </a:path>
              <a:path w="28575" h="3402329">
                <a:moveTo>
                  <a:pt x="22178" y="1429463"/>
                </a:moveTo>
                <a:lnTo>
                  <a:pt x="6396" y="1429463"/>
                </a:lnTo>
                <a:lnTo>
                  <a:pt x="0" y="1435860"/>
                </a:lnTo>
                <a:lnTo>
                  <a:pt x="0" y="1451670"/>
                </a:lnTo>
                <a:lnTo>
                  <a:pt x="6396" y="1458067"/>
                </a:lnTo>
                <a:lnTo>
                  <a:pt x="22178" y="1458067"/>
                </a:lnTo>
                <a:lnTo>
                  <a:pt x="28575" y="1451670"/>
                </a:lnTo>
                <a:lnTo>
                  <a:pt x="28575" y="1435860"/>
                </a:lnTo>
                <a:lnTo>
                  <a:pt x="22178" y="1429463"/>
                </a:lnTo>
                <a:close/>
              </a:path>
              <a:path w="28575" h="3402329">
                <a:moveTo>
                  <a:pt x="22178" y="1486642"/>
                </a:moveTo>
                <a:lnTo>
                  <a:pt x="6396" y="1486642"/>
                </a:lnTo>
                <a:lnTo>
                  <a:pt x="0" y="1493039"/>
                </a:lnTo>
                <a:lnTo>
                  <a:pt x="0" y="1508848"/>
                </a:lnTo>
                <a:lnTo>
                  <a:pt x="6396" y="1515245"/>
                </a:lnTo>
                <a:lnTo>
                  <a:pt x="22178" y="1515245"/>
                </a:lnTo>
                <a:lnTo>
                  <a:pt x="28575" y="1508848"/>
                </a:lnTo>
                <a:lnTo>
                  <a:pt x="28575" y="1493039"/>
                </a:lnTo>
                <a:lnTo>
                  <a:pt x="22178" y="1486642"/>
                </a:lnTo>
                <a:close/>
              </a:path>
              <a:path w="28575" h="3402329">
                <a:moveTo>
                  <a:pt x="22178" y="1543820"/>
                </a:moveTo>
                <a:lnTo>
                  <a:pt x="6396" y="1543820"/>
                </a:lnTo>
                <a:lnTo>
                  <a:pt x="0" y="1550217"/>
                </a:lnTo>
                <a:lnTo>
                  <a:pt x="0" y="1566028"/>
                </a:lnTo>
                <a:lnTo>
                  <a:pt x="6396" y="1572425"/>
                </a:lnTo>
                <a:lnTo>
                  <a:pt x="22178" y="1572425"/>
                </a:lnTo>
                <a:lnTo>
                  <a:pt x="28575" y="1566028"/>
                </a:lnTo>
                <a:lnTo>
                  <a:pt x="28575" y="1550217"/>
                </a:lnTo>
                <a:lnTo>
                  <a:pt x="22178" y="1543820"/>
                </a:lnTo>
                <a:close/>
              </a:path>
              <a:path w="28575" h="3402329">
                <a:moveTo>
                  <a:pt x="22178" y="1601000"/>
                </a:moveTo>
                <a:lnTo>
                  <a:pt x="6396" y="1601000"/>
                </a:lnTo>
                <a:lnTo>
                  <a:pt x="0" y="1607397"/>
                </a:lnTo>
                <a:lnTo>
                  <a:pt x="0" y="1623207"/>
                </a:lnTo>
                <a:lnTo>
                  <a:pt x="6396" y="1629603"/>
                </a:lnTo>
                <a:lnTo>
                  <a:pt x="22178" y="1629603"/>
                </a:lnTo>
                <a:lnTo>
                  <a:pt x="28575" y="1623207"/>
                </a:lnTo>
                <a:lnTo>
                  <a:pt x="28575" y="1607397"/>
                </a:lnTo>
                <a:lnTo>
                  <a:pt x="22178" y="1601000"/>
                </a:lnTo>
                <a:close/>
              </a:path>
              <a:path w="28575" h="3402329">
                <a:moveTo>
                  <a:pt x="22178" y="1658178"/>
                </a:moveTo>
                <a:lnTo>
                  <a:pt x="6396" y="1658178"/>
                </a:lnTo>
                <a:lnTo>
                  <a:pt x="0" y="1664575"/>
                </a:lnTo>
                <a:lnTo>
                  <a:pt x="0" y="1680385"/>
                </a:lnTo>
                <a:lnTo>
                  <a:pt x="6396" y="1686782"/>
                </a:lnTo>
                <a:lnTo>
                  <a:pt x="22178" y="1686782"/>
                </a:lnTo>
                <a:lnTo>
                  <a:pt x="28575" y="1680385"/>
                </a:lnTo>
                <a:lnTo>
                  <a:pt x="28575" y="1664575"/>
                </a:lnTo>
                <a:lnTo>
                  <a:pt x="22178" y="1658178"/>
                </a:lnTo>
                <a:close/>
              </a:path>
              <a:path w="28575" h="3402329">
                <a:moveTo>
                  <a:pt x="22178" y="1715357"/>
                </a:moveTo>
                <a:lnTo>
                  <a:pt x="6396" y="1715357"/>
                </a:lnTo>
                <a:lnTo>
                  <a:pt x="0" y="1721754"/>
                </a:lnTo>
                <a:lnTo>
                  <a:pt x="0" y="1737564"/>
                </a:lnTo>
                <a:lnTo>
                  <a:pt x="6396" y="1743960"/>
                </a:lnTo>
                <a:lnTo>
                  <a:pt x="22178" y="1743960"/>
                </a:lnTo>
                <a:lnTo>
                  <a:pt x="28575" y="1737564"/>
                </a:lnTo>
                <a:lnTo>
                  <a:pt x="28575" y="1721754"/>
                </a:lnTo>
                <a:lnTo>
                  <a:pt x="22178" y="1715357"/>
                </a:lnTo>
                <a:close/>
              </a:path>
              <a:path w="28575" h="3402329">
                <a:moveTo>
                  <a:pt x="22178" y="1772535"/>
                </a:moveTo>
                <a:lnTo>
                  <a:pt x="6396" y="1772535"/>
                </a:lnTo>
                <a:lnTo>
                  <a:pt x="0" y="1778932"/>
                </a:lnTo>
                <a:lnTo>
                  <a:pt x="0" y="1794742"/>
                </a:lnTo>
                <a:lnTo>
                  <a:pt x="6396" y="1801139"/>
                </a:lnTo>
                <a:lnTo>
                  <a:pt x="22178" y="1801139"/>
                </a:lnTo>
                <a:lnTo>
                  <a:pt x="28575" y="1794742"/>
                </a:lnTo>
                <a:lnTo>
                  <a:pt x="28575" y="1778932"/>
                </a:lnTo>
                <a:lnTo>
                  <a:pt x="22178" y="1772535"/>
                </a:lnTo>
                <a:close/>
              </a:path>
              <a:path w="28575" h="3402329">
                <a:moveTo>
                  <a:pt x="22178" y="1829714"/>
                </a:moveTo>
                <a:lnTo>
                  <a:pt x="6396" y="1829714"/>
                </a:lnTo>
                <a:lnTo>
                  <a:pt x="0" y="1836111"/>
                </a:lnTo>
                <a:lnTo>
                  <a:pt x="0" y="1851921"/>
                </a:lnTo>
                <a:lnTo>
                  <a:pt x="6396" y="1858318"/>
                </a:lnTo>
                <a:lnTo>
                  <a:pt x="22178" y="1858318"/>
                </a:lnTo>
                <a:lnTo>
                  <a:pt x="28575" y="1851921"/>
                </a:lnTo>
                <a:lnTo>
                  <a:pt x="28575" y="1836111"/>
                </a:lnTo>
                <a:lnTo>
                  <a:pt x="22178" y="1829714"/>
                </a:lnTo>
                <a:close/>
              </a:path>
              <a:path w="28575" h="3402329">
                <a:moveTo>
                  <a:pt x="22178" y="1886892"/>
                </a:moveTo>
                <a:lnTo>
                  <a:pt x="6396" y="1886892"/>
                </a:lnTo>
                <a:lnTo>
                  <a:pt x="0" y="1893289"/>
                </a:lnTo>
                <a:lnTo>
                  <a:pt x="0" y="1909099"/>
                </a:lnTo>
                <a:lnTo>
                  <a:pt x="6396" y="1915496"/>
                </a:lnTo>
                <a:lnTo>
                  <a:pt x="22178" y="1915496"/>
                </a:lnTo>
                <a:lnTo>
                  <a:pt x="28575" y="1909099"/>
                </a:lnTo>
                <a:lnTo>
                  <a:pt x="28575" y="1893289"/>
                </a:lnTo>
                <a:lnTo>
                  <a:pt x="22178" y="1886892"/>
                </a:lnTo>
                <a:close/>
              </a:path>
              <a:path w="28575" h="3402329">
                <a:moveTo>
                  <a:pt x="22178" y="1944071"/>
                </a:moveTo>
                <a:lnTo>
                  <a:pt x="6396" y="1944071"/>
                </a:lnTo>
                <a:lnTo>
                  <a:pt x="0" y="1950468"/>
                </a:lnTo>
                <a:lnTo>
                  <a:pt x="0" y="1966278"/>
                </a:lnTo>
                <a:lnTo>
                  <a:pt x="6396" y="1972674"/>
                </a:lnTo>
                <a:lnTo>
                  <a:pt x="22178" y="1972674"/>
                </a:lnTo>
                <a:lnTo>
                  <a:pt x="28575" y="1966278"/>
                </a:lnTo>
                <a:lnTo>
                  <a:pt x="28575" y="1950468"/>
                </a:lnTo>
                <a:lnTo>
                  <a:pt x="22178" y="1944071"/>
                </a:lnTo>
                <a:close/>
              </a:path>
              <a:path w="28575" h="3402329">
                <a:moveTo>
                  <a:pt x="22179" y="2001249"/>
                </a:moveTo>
                <a:lnTo>
                  <a:pt x="6396" y="2001249"/>
                </a:lnTo>
                <a:lnTo>
                  <a:pt x="0" y="2007646"/>
                </a:lnTo>
                <a:lnTo>
                  <a:pt x="0" y="2023456"/>
                </a:lnTo>
                <a:lnTo>
                  <a:pt x="6396" y="2029853"/>
                </a:lnTo>
                <a:lnTo>
                  <a:pt x="22179" y="2029853"/>
                </a:lnTo>
                <a:lnTo>
                  <a:pt x="28575" y="2023456"/>
                </a:lnTo>
                <a:lnTo>
                  <a:pt x="28575" y="2007646"/>
                </a:lnTo>
                <a:lnTo>
                  <a:pt x="22179" y="2001249"/>
                </a:lnTo>
                <a:close/>
              </a:path>
              <a:path w="28575" h="3402329">
                <a:moveTo>
                  <a:pt x="22179" y="2058428"/>
                </a:moveTo>
                <a:lnTo>
                  <a:pt x="6396" y="2058428"/>
                </a:lnTo>
                <a:lnTo>
                  <a:pt x="0" y="2064825"/>
                </a:lnTo>
                <a:lnTo>
                  <a:pt x="0" y="2080635"/>
                </a:lnTo>
                <a:lnTo>
                  <a:pt x="6396" y="2087031"/>
                </a:lnTo>
                <a:lnTo>
                  <a:pt x="22179" y="2087031"/>
                </a:lnTo>
                <a:lnTo>
                  <a:pt x="28575" y="2080635"/>
                </a:lnTo>
                <a:lnTo>
                  <a:pt x="28575" y="2064825"/>
                </a:lnTo>
                <a:lnTo>
                  <a:pt x="22179" y="2058428"/>
                </a:lnTo>
                <a:close/>
              </a:path>
              <a:path w="28575" h="3402329">
                <a:moveTo>
                  <a:pt x="22179" y="2115606"/>
                </a:moveTo>
                <a:lnTo>
                  <a:pt x="6396" y="2115606"/>
                </a:lnTo>
                <a:lnTo>
                  <a:pt x="0" y="2122003"/>
                </a:lnTo>
                <a:lnTo>
                  <a:pt x="0" y="2137813"/>
                </a:lnTo>
                <a:lnTo>
                  <a:pt x="6396" y="2144210"/>
                </a:lnTo>
                <a:lnTo>
                  <a:pt x="22179" y="2144210"/>
                </a:lnTo>
                <a:lnTo>
                  <a:pt x="28575" y="2137813"/>
                </a:lnTo>
                <a:lnTo>
                  <a:pt x="28575" y="2122003"/>
                </a:lnTo>
                <a:lnTo>
                  <a:pt x="22179" y="2115606"/>
                </a:lnTo>
                <a:close/>
              </a:path>
              <a:path w="28575" h="3402329">
                <a:moveTo>
                  <a:pt x="22179" y="2172785"/>
                </a:moveTo>
                <a:lnTo>
                  <a:pt x="6396" y="2172785"/>
                </a:lnTo>
                <a:lnTo>
                  <a:pt x="0" y="2179182"/>
                </a:lnTo>
                <a:lnTo>
                  <a:pt x="0" y="2194991"/>
                </a:lnTo>
                <a:lnTo>
                  <a:pt x="6396" y="2201388"/>
                </a:lnTo>
                <a:lnTo>
                  <a:pt x="22179" y="2201388"/>
                </a:lnTo>
                <a:lnTo>
                  <a:pt x="28575" y="2194991"/>
                </a:lnTo>
                <a:lnTo>
                  <a:pt x="28575" y="2179182"/>
                </a:lnTo>
                <a:lnTo>
                  <a:pt x="22179" y="2172785"/>
                </a:lnTo>
                <a:close/>
              </a:path>
              <a:path w="28575" h="3402329">
                <a:moveTo>
                  <a:pt x="22179" y="2229963"/>
                </a:moveTo>
                <a:lnTo>
                  <a:pt x="6396" y="2229963"/>
                </a:lnTo>
                <a:lnTo>
                  <a:pt x="0" y="2236360"/>
                </a:lnTo>
                <a:lnTo>
                  <a:pt x="0" y="2252171"/>
                </a:lnTo>
                <a:lnTo>
                  <a:pt x="6396" y="2258568"/>
                </a:lnTo>
                <a:lnTo>
                  <a:pt x="22179" y="2258568"/>
                </a:lnTo>
                <a:lnTo>
                  <a:pt x="28575" y="2252171"/>
                </a:lnTo>
                <a:lnTo>
                  <a:pt x="28575" y="2236360"/>
                </a:lnTo>
                <a:lnTo>
                  <a:pt x="22179" y="2229963"/>
                </a:lnTo>
                <a:close/>
              </a:path>
              <a:path w="28575" h="3402329">
                <a:moveTo>
                  <a:pt x="22179" y="2287143"/>
                </a:moveTo>
                <a:lnTo>
                  <a:pt x="6396" y="2287143"/>
                </a:lnTo>
                <a:lnTo>
                  <a:pt x="0" y="2293538"/>
                </a:lnTo>
                <a:lnTo>
                  <a:pt x="0" y="2309348"/>
                </a:lnTo>
                <a:lnTo>
                  <a:pt x="6396" y="2315745"/>
                </a:lnTo>
                <a:lnTo>
                  <a:pt x="22179" y="2315745"/>
                </a:lnTo>
                <a:lnTo>
                  <a:pt x="28575" y="2309348"/>
                </a:lnTo>
                <a:lnTo>
                  <a:pt x="28575" y="2293538"/>
                </a:lnTo>
                <a:lnTo>
                  <a:pt x="22179" y="2287143"/>
                </a:lnTo>
                <a:close/>
              </a:path>
              <a:path w="28575" h="3402329">
                <a:moveTo>
                  <a:pt x="22179" y="2344320"/>
                </a:moveTo>
                <a:lnTo>
                  <a:pt x="6396" y="2344320"/>
                </a:lnTo>
                <a:lnTo>
                  <a:pt x="0" y="2350717"/>
                </a:lnTo>
                <a:lnTo>
                  <a:pt x="0" y="2366528"/>
                </a:lnTo>
                <a:lnTo>
                  <a:pt x="6396" y="2372925"/>
                </a:lnTo>
                <a:lnTo>
                  <a:pt x="22179" y="2372925"/>
                </a:lnTo>
                <a:lnTo>
                  <a:pt x="28575" y="2366528"/>
                </a:lnTo>
                <a:lnTo>
                  <a:pt x="28575" y="2350717"/>
                </a:lnTo>
                <a:lnTo>
                  <a:pt x="22179" y="2344320"/>
                </a:lnTo>
                <a:close/>
              </a:path>
              <a:path w="28575" h="3402329">
                <a:moveTo>
                  <a:pt x="22179" y="2401500"/>
                </a:moveTo>
                <a:lnTo>
                  <a:pt x="6396" y="2401500"/>
                </a:lnTo>
                <a:lnTo>
                  <a:pt x="0" y="2407895"/>
                </a:lnTo>
                <a:lnTo>
                  <a:pt x="0" y="2423706"/>
                </a:lnTo>
                <a:lnTo>
                  <a:pt x="6396" y="2430103"/>
                </a:lnTo>
                <a:lnTo>
                  <a:pt x="22179" y="2430103"/>
                </a:lnTo>
                <a:lnTo>
                  <a:pt x="28575" y="2423706"/>
                </a:lnTo>
                <a:lnTo>
                  <a:pt x="28575" y="2407895"/>
                </a:lnTo>
                <a:lnTo>
                  <a:pt x="22179" y="2401500"/>
                </a:lnTo>
                <a:close/>
              </a:path>
              <a:path w="28575" h="3402329">
                <a:moveTo>
                  <a:pt x="22179" y="2458678"/>
                </a:moveTo>
                <a:lnTo>
                  <a:pt x="6396" y="2458678"/>
                </a:lnTo>
                <a:lnTo>
                  <a:pt x="0" y="2465075"/>
                </a:lnTo>
                <a:lnTo>
                  <a:pt x="0" y="2480885"/>
                </a:lnTo>
                <a:lnTo>
                  <a:pt x="6396" y="2487281"/>
                </a:lnTo>
                <a:lnTo>
                  <a:pt x="22179" y="2487281"/>
                </a:lnTo>
                <a:lnTo>
                  <a:pt x="28575" y="2480885"/>
                </a:lnTo>
                <a:lnTo>
                  <a:pt x="28575" y="2465075"/>
                </a:lnTo>
                <a:lnTo>
                  <a:pt x="22179" y="2458678"/>
                </a:lnTo>
                <a:close/>
              </a:path>
              <a:path w="28575" h="3402329">
                <a:moveTo>
                  <a:pt x="22179" y="2515856"/>
                </a:moveTo>
                <a:lnTo>
                  <a:pt x="6396" y="2515856"/>
                </a:lnTo>
                <a:lnTo>
                  <a:pt x="0" y="2522253"/>
                </a:lnTo>
                <a:lnTo>
                  <a:pt x="0" y="2538063"/>
                </a:lnTo>
                <a:lnTo>
                  <a:pt x="6396" y="2544460"/>
                </a:lnTo>
                <a:lnTo>
                  <a:pt x="22179" y="2544460"/>
                </a:lnTo>
                <a:lnTo>
                  <a:pt x="28575" y="2538063"/>
                </a:lnTo>
                <a:lnTo>
                  <a:pt x="28575" y="2522253"/>
                </a:lnTo>
                <a:lnTo>
                  <a:pt x="22179" y="2515856"/>
                </a:lnTo>
                <a:close/>
              </a:path>
              <a:path w="28575" h="3402329">
                <a:moveTo>
                  <a:pt x="22179" y="2573035"/>
                </a:moveTo>
                <a:lnTo>
                  <a:pt x="6396" y="2573035"/>
                </a:lnTo>
                <a:lnTo>
                  <a:pt x="0" y="2579431"/>
                </a:lnTo>
                <a:lnTo>
                  <a:pt x="0" y="2595241"/>
                </a:lnTo>
                <a:lnTo>
                  <a:pt x="6396" y="2601638"/>
                </a:lnTo>
                <a:lnTo>
                  <a:pt x="22179" y="2601638"/>
                </a:lnTo>
                <a:lnTo>
                  <a:pt x="28575" y="2595241"/>
                </a:lnTo>
                <a:lnTo>
                  <a:pt x="28575" y="2579431"/>
                </a:lnTo>
                <a:lnTo>
                  <a:pt x="22179" y="2573035"/>
                </a:lnTo>
                <a:close/>
              </a:path>
              <a:path w="28575" h="3402329">
                <a:moveTo>
                  <a:pt x="22179" y="2630213"/>
                </a:moveTo>
                <a:lnTo>
                  <a:pt x="6396" y="2630213"/>
                </a:lnTo>
                <a:lnTo>
                  <a:pt x="0" y="2636610"/>
                </a:lnTo>
                <a:lnTo>
                  <a:pt x="0" y="2652420"/>
                </a:lnTo>
                <a:lnTo>
                  <a:pt x="6396" y="2658817"/>
                </a:lnTo>
                <a:lnTo>
                  <a:pt x="22179" y="2658817"/>
                </a:lnTo>
                <a:lnTo>
                  <a:pt x="28575" y="2652420"/>
                </a:lnTo>
                <a:lnTo>
                  <a:pt x="28575" y="2636610"/>
                </a:lnTo>
                <a:lnTo>
                  <a:pt x="22179" y="2630213"/>
                </a:lnTo>
                <a:close/>
              </a:path>
              <a:path w="28575" h="3402329">
                <a:moveTo>
                  <a:pt x="22179" y="2687392"/>
                </a:moveTo>
                <a:lnTo>
                  <a:pt x="6396" y="2687392"/>
                </a:lnTo>
                <a:lnTo>
                  <a:pt x="0" y="2693788"/>
                </a:lnTo>
                <a:lnTo>
                  <a:pt x="0" y="2709598"/>
                </a:lnTo>
                <a:lnTo>
                  <a:pt x="6396" y="2715995"/>
                </a:lnTo>
                <a:lnTo>
                  <a:pt x="22179" y="2715995"/>
                </a:lnTo>
                <a:lnTo>
                  <a:pt x="28575" y="2709598"/>
                </a:lnTo>
                <a:lnTo>
                  <a:pt x="28575" y="2693788"/>
                </a:lnTo>
                <a:lnTo>
                  <a:pt x="22179" y="2687392"/>
                </a:lnTo>
                <a:close/>
              </a:path>
              <a:path w="28575" h="3402329">
                <a:moveTo>
                  <a:pt x="22179" y="2744570"/>
                </a:moveTo>
                <a:lnTo>
                  <a:pt x="6396" y="2744570"/>
                </a:lnTo>
                <a:lnTo>
                  <a:pt x="0" y="2750967"/>
                </a:lnTo>
                <a:lnTo>
                  <a:pt x="0" y="2766777"/>
                </a:lnTo>
                <a:lnTo>
                  <a:pt x="6396" y="2773174"/>
                </a:lnTo>
                <a:lnTo>
                  <a:pt x="22179" y="2773174"/>
                </a:lnTo>
                <a:lnTo>
                  <a:pt x="28575" y="2766777"/>
                </a:lnTo>
                <a:lnTo>
                  <a:pt x="28575" y="2750967"/>
                </a:lnTo>
                <a:lnTo>
                  <a:pt x="22179" y="2744570"/>
                </a:lnTo>
                <a:close/>
              </a:path>
              <a:path w="28575" h="3402329">
                <a:moveTo>
                  <a:pt x="22179" y="2801749"/>
                </a:moveTo>
                <a:lnTo>
                  <a:pt x="6396" y="2801749"/>
                </a:lnTo>
                <a:lnTo>
                  <a:pt x="0" y="2808145"/>
                </a:lnTo>
                <a:lnTo>
                  <a:pt x="0" y="2823955"/>
                </a:lnTo>
                <a:lnTo>
                  <a:pt x="6396" y="2830352"/>
                </a:lnTo>
                <a:lnTo>
                  <a:pt x="22179" y="2830352"/>
                </a:lnTo>
                <a:lnTo>
                  <a:pt x="28575" y="2823955"/>
                </a:lnTo>
                <a:lnTo>
                  <a:pt x="28575" y="2808145"/>
                </a:lnTo>
                <a:lnTo>
                  <a:pt x="22179" y="2801749"/>
                </a:lnTo>
                <a:close/>
              </a:path>
              <a:path w="28575" h="3402329">
                <a:moveTo>
                  <a:pt x="22179" y="2858927"/>
                </a:moveTo>
                <a:lnTo>
                  <a:pt x="6396" y="2858927"/>
                </a:lnTo>
                <a:lnTo>
                  <a:pt x="1" y="2865324"/>
                </a:lnTo>
                <a:lnTo>
                  <a:pt x="1" y="2881134"/>
                </a:lnTo>
                <a:lnTo>
                  <a:pt x="6396" y="2887531"/>
                </a:lnTo>
                <a:lnTo>
                  <a:pt x="22179" y="2887531"/>
                </a:lnTo>
                <a:lnTo>
                  <a:pt x="28576" y="2881134"/>
                </a:lnTo>
                <a:lnTo>
                  <a:pt x="28575" y="2865324"/>
                </a:lnTo>
                <a:lnTo>
                  <a:pt x="22179" y="2858927"/>
                </a:lnTo>
                <a:close/>
              </a:path>
              <a:path w="28575" h="3402329">
                <a:moveTo>
                  <a:pt x="22179" y="2916106"/>
                </a:moveTo>
                <a:lnTo>
                  <a:pt x="6396" y="2916106"/>
                </a:lnTo>
                <a:lnTo>
                  <a:pt x="1" y="2922502"/>
                </a:lnTo>
                <a:lnTo>
                  <a:pt x="1" y="2938312"/>
                </a:lnTo>
                <a:lnTo>
                  <a:pt x="6396" y="2944709"/>
                </a:lnTo>
                <a:lnTo>
                  <a:pt x="22179" y="2944709"/>
                </a:lnTo>
                <a:lnTo>
                  <a:pt x="28576" y="2938312"/>
                </a:lnTo>
                <a:lnTo>
                  <a:pt x="28576" y="2922502"/>
                </a:lnTo>
                <a:lnTo>
                  <a:pt x="22179" y="2916106"/>
                </a:lnTo>
                <a:close/>
              </a:path>
              <a:path w="28575" h="3402329">
                <a:moveTo>
                  <a:pt x="22179" y="2973284"/>
                </a:moveTo>
                <a:lnTo>
                  <a:pt x="6396" y="2973284"/>
                </a:lnTo>
                <a:lnTo>
                  <a:pt x="1" y="2979681"/>
                </a:lnTo>
                <a:lnTo>
                  <a:pt x="1" y="2995491"/>
                </a:lnTo>
                <a:lnTo>
                  <a:pt x="6396" y="3001888"/>
                </a:lnTo>
                <a:lnTo>
                  <a:pt x="22179" y="3001888"/>
                </a:lnTo>
                <a:lnTo>
                  <a:pt x="28576" y="2995491"/>
                </a:lnTo>
                <a:lnTo>
                  <a:pt x="28576" y="2979681"/>
                </a:lnTo>
                <a:lnTo>
                  <a:pt x="22179" y="2973284"/>
                </a:lnTo>
                <a:close/>
              </a:path>
              <a:path w="28575" h="3402329">
                <a:moveTo>
                  <a:pt x="22179" y="3030463"/>
                </a:moveTo>
                <a:lnTo>
                  <a:pt x="6396" y="3030463"/>
                </a:lnTo>
                <a:lnTo>
                  <a:pt x="1" y="3036859"/>
                </a:lnTo>
                <a:lnTo>
                  <a:pt x="1" y="3052669"/>
                </a:lnTo>
                <a:lnTo>
                  <a:pt x="6396" y="3059066"/>
                </a:lnTo>
                <a:lnTo>
                  <a:pt x="22179" y="3059066"/>
                </a:lnTo>
                <a:lnTo>
                  <a:pt x="28576" y="3052669"/>
                </a:lnTo>
                <a:lnTo>
                  <a:pt x="28576" y="3036859"/>
                </a:lnTo>
                <a:lnTo>
                  <a:pt x="22179" y="3030463"/>
                </a:lnTo>
                <a:close/>
              </a:path>
              <a:path w="28575" h="3402329">
                <a:moveTo>
                  <a:pt x="22179" y="3087641"/>
                </a:moveTo>
                <a:lnTo>
                  <a:pt x="6396" y="3087641"/>
                </a:lnTo>
                <a:lnTo>
                  <a:pt x="1" y="3094038"/>
                </a:lnTo>
                <a:lnTo>
                  <a:pt x="1" y="3109848"/>
                </a:lnTo>
                <a:lnTo>
                  <a:pt x="6396" y="3116245"/>
                </a:lnTo>
                <a:lnTo>
                  <a:pt x="22179" y="3116245"/>
                </a:lnTo>
                <a:lnTo>
                  <a:pt x="28576" y="3109848"/>
                </a:lnTo>
                <a:lnTo>
                  <a:pt x="28576" y="3094038"/>
                </a:lnTo>
                <a:lnTo>
                  <a:pt x="22179" y="3087641"/>
                </a:lnTo>
                <a:close/>
              </a:path>
              <a:path w="28575" h="3402329">
                <a:moveTo>
                  <a:pt x="22179" y="3144820"/>
                </a:moveTo>
                <a:lnTo>
                  <a:pt x="6396" y="3144820"/>
                </a:lnTo>
                <a:lnTo>
                  <a:pt x="1" y="3151216"/>
                </a:lnTo>
                <a:lnTo>
                  <a:pt x="1" y="3167026"/>
                </a:lnTo>
                <a:lnTo>
                  <a:pt x="6396" y="3173423"/>
                </a:lnTo>
                <a:lnTo>
                  <a:pt x="22179" y="3173423"/>
                </a:lnTo>
                <a:lnTo>
                  <a:pt x="28576" y="3167026"/>
                </a:lnTo>
                <a:lnTo>
                  <a:pt x="28576" y="3151216"/>
                </a:lnTo>
                <a:lnTo>
                  <a:pt x="22179" y="3144820"/>
                </a:lnTo>
                <a:close/>
              </a:path>
              <a:path w="28575" h="3402329">
                <a:moveTo>
                  <a:pt x="22179" y="3201998"/>
                </a:moveTo>
                <a:lnTo>
                  <a:pt x="6396" y="3201998"/>
                </a:lnTo>
                <a:lnTo>
                  <a:pt x="1" y="3208395"/>
                </a:lnTo>
                <a:lnTo>
                  <a:pt x="1" y="3224205"/>
                </a:lnTo>
                <a:lnTo>
                  <a:pt x="6396" y="3230602"/>
                </a:lnTo>
                <a:lnTo>
                  <a:pt x="22179" y="3230602"/>
                </a:lnTo>
                <a:lnTo>
                  <a:pt x="28576" y="3224205"/>
                </a:lnTo>
                <a:lnTo>
                  <a:pt x="28576" y="3208395"/>
                </a:lnTo>
                <a:lnTo>
                  <a:pt x="22179" y="3201998"/>
                </a:lnTo>
                <a:close/>
              </a:path>
              <a:path w="28575" h="3402329">
                <a:moveTo>
                  <a:pt x="22179" y="3259177"/>
                </a:moveTo>
                <a:lnTo>
                  <a:pt x="6396" y="3259177"/>
                </a:lnTo>
                <a:lnTo>
                  <a:pt x="1" y="3265573"/>
                </a:lnTo>
                <a:lnTo>
                  <a:pt x="1" y="3281383"/>
                </a:lnTo>
                <a:lnTo>
                  <a:pt x="6396" y="3287780"/>
                </a:lnTo>
                <a:lnTo>
                  <a:pt x="22179" y="3287780"/>
                </a:lnTo>
                <a:lnTo>
                  <a:pt x="28576" y="3281383"/>
                </a:lnTo>
                <a:lnTo>
                  <a:pt x="28576" y="3265573"/>
                </a:lnTo>
                <a:lnTo>
                  <a:pt x="22179" y="3259177"/>
                </a:lnTo>
                <a:close/>
              </a:path>
              <a:path w="28575" h="3402329">
                <a:moveTo>
                  <a:pt x="22179" y="3316355"/>
                </a:moveTo>
                <a:lnTo>
                  <a:pt x="6396" y="3316355"/>
                </a:lnTo>
                <a:lnTo>
                  <a:pt x="1" y="3322752"/>
                </a:lnTo>
                <a:lnTo>
                  <a:pt x="1" y="3338562"/>
                </a:lnTo>
                <a:lnTo>
                  <a:pt x="6396" y="3344959"/>
                </a:lnTo>
                <a:lnTo>
                  <a:pt x="22179" y="3344959"/>
                </a:lnTo>
                <a:lnTo>
                  <a:pt x="28576" y="3338562"/>
                </a:lnTo>
                <a:lnTo>
                  <a:pt x="28576" y="3322752"/>
                </a:lnTo>
                <a:lnTo>
                  <a:pt x="22179" y="3316355"/>
                </a:lnTo>
                <a:close/>
              </a:path>
              <a:path w="28575" h="3402329">
                <a:moveTo>
                  <a:pt x="22179" y="3373534"/>
                </a:moveTo>
                <a:lnTo>
                  <a:pt x="6396" y="3373534"/>
                </a:lnTo>
                <a:lnTo>
                  <a:pt x="1" y="3379931"/>
                </a:lnTo>
                <a:lnTo>
                  <a:pt x="1" y="3395741"/>
                </a:lnTo>
                <a:lnTo>
                  <a:pt x="6396" y="3402138"/>
                </a:lnTo>
                <a:lnTo>
                  <a:pt x="22179" y="3402138"/>
                </a:lnTo>
                <a:lnTo>
                  <a:pt x="28576" y="3395741"/>
                </a:lnTo>
                <a:lnTo>
                  <a:pt x="28576" y="3379931"/>
                </a:lnTo>
                <a:lnTo>
                  <a:pt x="22179" y="337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6">
            <a:extLst>
              <a:ext uri="{FF2B5EF4-FFF2-40B4-BE49-F238E27FC236}">
                <a16:creationId xmlns:a16="http://schemas.microsoft.com/office/drawing/2014/main" id="{259CCD5C-3E9B-4181-9BA7-A81D6497AF98}"/>
              </a:ext>
            </a:extLst>
          </p:cNvPr>
          <p:cNvSpPr txBox="1"/>
          <p:nvPr/>
        </p:nvSpPr>
        <p:spPr>
          <a:xfrm>
            <a:off x="703856" y="3619716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pc="-7" baseline="-17094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sp>
        <p:nvSpPr>
          <p:cNvPr id="76" name="object 16">
            <a:extLst>
              <a:ext uri="{FF2B5EF4-FFF2-40B4-BE49-F238E27FC236}">
                <a16:creationId xmlns:a16="http://schemas.microsoft.com/office/drawing/2014/main" id="{B4D1EA2F-A650-4CBF-90F2-929678DF52C2}"/>
              </a:ext>
            </a:extLst>
          </p:cNvPr>
          <p:cNvSpPr txBox="1"/>
          <p:nvPr/>
        </p:nvSpPr>
        <p:spPr>
          <a:xfrm>
            <a:off x="2382934" y="5942560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pc="-7" baseline="-17094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sp>
        <p:nvSpPr>
          <p:cNvPr id="77" name="Title 11">
            <a:extLst>
              <a:ext uri="{FF2B5EF4-FFF2-40B4-BE49-F238E27FC236}">
                <a16:creationId xmlns:a16="http://schemas.microsoft.com/office/drawing/2014/main" id="{45770432-E6D6-FFC1-2420-89D9CEC802E0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B83ACFD1-5A9A-6BDA-B084-0479739AE24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571500" y="1825625"/>
            <a:ext cx="7886700" cy="141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Certain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structures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hard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lang="en-US"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learn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lang="en-US" sz="2800" dirty="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rgbClr val="C00000"/>
                </a:solidFill>
              </a:rPr>
              <a:t>Solution</a:t>
            </a:r>
            <a:r>
              <a:rPr spc="-5" dirty="0">
                <a:solidFill>
                  <a:srgbClr val="C00000"/>
                </a:solidFill>
              </a:rPr>
              <a:t>:</a:t>
            </a:r>
            <a:r>
              <a:rPr lang="en-US" spc="-5" dirty="0">
                <a:solidFill>
                  <a:srgbClr val="C00000"/>
                </a:solidFill>
              </a:rPr>
              <a:t> </a:t>
            </a: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cycle count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augmented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421" y="4539838"/>
            <a:ext cx="85725" cy="2292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8457" y="3868212"/>
            <a:ext cx="639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455" y="4084619"/>
            <a:ext cx="770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457" y="4301028"/>
            <a:ext cx="977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length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68422" y="3706948"/>
            <a:ext cx="3229610" cy="766876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R="30480" algn="r">
              <a:spcBef>
                <a:spcPts val="259"/>
              </a:spcBef>
            </a:pPr>
            <a:r>
              <a:rPr b="1" spc="-10" dirty="0">
                <a:latin typeface="Calibri"/>
                <a:cs typeface="Calibri"/>
              </a:rPr>
              <a:t>Augmented </a:t>
            </a:r>
            <a:r>
              <a:rPr b="1" spc="-5" dirty="0">
                <a:latin typeface="Calibri"/>
                <a:cs typeface="Calibri"/>
              </a:rPr>
              <a:t>node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feature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</a:t>
            </a:r>
            <a:endParaRPr sz="1950" baseline="-17094" dirty="0">
              <a:latin typeface="Cambria Math"/>
              <a:cs typeface="Cambria Math"/>
            </a:endParaRPr>
          </a:p>
          <a:p>
            <a:pPr marL="451484">
              <a:spcBef>
                <a:spcPts val="245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5106" y="4530511"/>
            <a:ext cx="85725" cy="22929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30137" y="3703029"/>
            <a:ext cx="3242310" cy="78354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0480" algn="r">
              <a:spcBef>
                <a:spcPts val="290"/>
              </a:spcBef>
            </a:pPr>
            <a:r>
              <a:rPr b="1" spc="-10" dirty="0">
                <a:latin typeface="Calibri"/>
                <a:cs typeface="Calibri"/>
              </a:rPr>
              <a:t>Augmented </a:t>
            </a:r>
            <a:r>
              <a:rPr b="1" spc="-5" dirty="0">
                <a:latin typeface="Calibri"/>
                <a:cs typeface="Calibri"/>
              </a:rPr>
              <a:t>node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feature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</a:t>
            </a:r>
            <a:endParaRPr sz="1950" baseline="-17094" dirty="0">
              <a:latin typeface="Cambria Math"/>
              <a:cs typeface="Cambria Math"/>
            </a:endParaRPr>
          </a:p>
          <a:p>
            <a:pPr marL="712470">
              <a:spcBef>
                <a:spcPts val="295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0, 1,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3" name="object 5">
            <a:extLst>
              <a:ext uri="{FF2B5EF4-FFF2-40B4-BE49-F238E27FC236}">
                <a16:creationId xmlns:a16="http://schemas.microsoft.com/office/drawing/2014/main" id="{A441FF13-EC8D-452F-A6E2-FB80E34B1CD5}"/>
              </a:ext>
            </a:extLst>
          </p:cNvPr>
          <p:cNvGrpSpPr/>
          <p:nvPr/>
        </p:nvGrpSpPr>
        <p:grpSpPr>
          <a:xfrm>
            <a:off x="2394857" y="5253353"/>
            <a:ext cx="1367790" cy="1383030"/>
            <a:chOff x="2074346" y="5036537"/>
            <a:chExt cx="1367790" cy="1383030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61593E45-5329-42DE-BB6F-6BCE7BCB9FFC}"/>
                </a:ext>
              </a:extLst>
            </p:cNvPr>
            <p:cNvSpPr/>
            <p:nvPr/>
          </p:nvSpPr>
          <p:spPr>
            <a:xfrm>
              <a:off x="2087046" y="504923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B70D709C-002E-4548-AC33-F90FCF793B98}"/>
                </a:ext>
              </a:extLst>
            </p:cNvPr>
            <p:cNvSpPr/>
            <p:nvPr/>
          </p:nvSpPr>
          <p:spPr>
            <a:xfrm>
              <a:off x="2087046" y="613850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FD2543D1-54D7-45F3-A9CE-F328348B526B}"/>
                </a:ext>
              </a:extLst>
            </p:cNvPr>
            <p:cNvSpPr/>
            <p:nvPr/>
          </p:nvSpPr>
          <p:spPr>
            <a:xfrm>
              <a:off x="2221134" y="5317416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8ECF9E45-65A6-44C4-8388-2F92B85C2113}"/>
                </a:ext>
              </a:extLst>
            </p:cNvPr>
            <p:cNvSpPr/>
            <p:nvPr/>
          </p:nvSpPr>
          <p:spPr>
            <a:xfrm>
              <a:off x="3160942" y="558758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A2EC670B-0D16-4FAE-B695-72CE5201CAB3}"/>
                </a:ext>
              </a:extLst>
            </p:cNvPr>
            <p:cNvSpPr/>
            <p:nvPr/>
          </p:nvSpPr>
          <p:spPr>
            <a:xfrm>
              <a:off x="2355223" y="5183327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B9481DE6-91F8-4AE8-B743-B9109C85CEF4}"/>
                </a:ext>
              </a:extLst>
            </p:cNvPr>
            <p:cNvSpPr/>
            <p:nvPr/>
          </p:nvSpPr>
          <p:spPr>
            <a:xfrm>
              <a:off x="2355223" y="5816488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12">
            <a:extLst>
              <a:ext uri="{FF2B5EF4-FFF2-40B4-BE49-F238E27FC236}">
                <a16:creationId xmlns:a16="http://schemas.microsoft.com/office/drawing/2014/main" id="{3D17259D-E88E-4BAD-8A37-180DAAD04AB1}"/>
              </a:ext>
            </a:extLst>
          </p:cNvPr>
          <p:cNvSpPr txBox="1"/>
          <p:nvPr/>
        </p:nvSpPr>
        <p:spPr>
          <a:xfrm>
            <a:off x="1343215" y="4721635"/>
            <a:ext cx="3175635" cy="7791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8100">
              <a:spcBef>
                <a:spcPts val="108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3</a:t>
            </a:r>
            <a:endParaRPr dirty="0">
              <a:latin typeface="Calibri"/>
              <a:cs typeface="Calibri"/>
            </a:endParaRPr>
          </a:p>
          <a:p>
            <a:pPr marR="731520" algn="ctr">
              <a:spcBef>
                <a:spcPts val="869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3888" dirty="0">
                <a:latin typeface="Cambria Math"/>
                <a:cs typeface="Cambria Math"/>
              </a:rPr>
              <a:t>1</a:t>
            </a:r>
            <a:endParaRPr baseline="-13888" dirty="0">
              <a:latin typeface="Cambria Math"/>
              <a:cs typeface="Cambria Math"/>
            </a:endParaRPr>
          </a:p>
        </p:txBody>
      </p:sp>
      <p:grpSp>
        <p:nvGrpSpPr>
          <p:cNvPr id="41" name="object 13">
            <a:extLst>
              <a:ext uri="{FF2B5EF4-FFF2-40B4-BE49-F238E27FC236}">
                <a16:creationId xmlns:a16="http://schemas.microsoft.com/office/drawing/2014/main" id="{38FFD225-5CBB-48A4-B525-08E2F3E3EE04}"/>
              </a:ext>
            </a:extLst>
          </p:cNvPr>
          <p:cNvGrpSpPr/>
          <p:nvPr/>
        </p:nvGrpSpPr>
        <p:grpSpPr>
          <a:xfrm>
            <a:off x="5701311" y="5259218"/>
            <a:ext cx="1463675" cy="1377315"/>
            <a:chOff x="5380798" y="5042400"/>
            <a:chExt cx="1463675" cy="1377315"/>
          </a:xfrm>
        </p:grpSpPr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1ACE4E33-31A1-4A3D-91C7-48F987633002}"/>
                </a:ext>
              </a:extLst>
            </p:cNvPr>
            <p:cNvSpPr/>
            <p:nvPr/>
          </p:nvSpPr>
          <p:spPr>
            <a:xfrm>
              <a:off x="6563248" y="50551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30DA633D-C2CC-4260-A787-BE711CBC4600}"/>
                </a:ext>
              </a:extLst>
            </p:cNvPr>
            <p:cNvSpPr/>
            <p:nvPr/>
          </p:nvSpPr>
          <p:spPr>
            <a:xfrm>
              <a:off x="656324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890120E4-230E-4FC3-9FED-7DD4883839CF}"/>
                </a:ext>
              </a:extLst>
            </p:cNvPr>
            <p:cNvSpPr/>
            <p:nvPr/>
          </p:nvSpPr>
          <p:spPr>
            <a:xfrm>
              <a:off x="5393498" y="505807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7">
            <a:extLst>
              <a:ext uri="{FF2B5EF4-FFF2-40B4-BE49-F238E27FC236}">
                <a16:creationId xmlns:a16="http://schemas.microsoft.com/office/drawing/2014/main" id="{59C6CECC-CA22-406C-8EC6-EC36B7FAC343}"/>
              </a:ext>
            </a:extLst>
          </p:cNvPr>
          <p:cNvSpPr txBox="1"/>
          <p:nvPr/>
        </p:nvSpPr>
        <p:spPr>
          <a:xfrm>
            <a:off x="5713706" y="5241735"/>
            <a:ext cx="3825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6203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46" name="object 18">
            <a:extLst>
              <a:ext uri="{FF2B5EF4-FFF2-40B4-BE49-F238E27FC236}">
                <a16:creationId xmlns:a16="http://schemas.microsoft.com/office/drawing/2014/main" id="{25F9D319-23CB-4634-82C8-4543835E7BFA}"/>
              </a:ext>
            </a:extLst>
          </p:cNvPr>
          <p:cNvGrpSpPr/>
          <p:nvPr/>
        </p:nvGrpSpPr>
        <p:grpSpPr>
          <a:xfrm>
            <a:off x="5701309" y="5393305"/>
            <a:ext cx="1329690" cy="1243330"/>
            <a:chOff x="5380798" y="5176489"/>
            <a:chExt cx="1329690" cy="1243330"/>
          </a:xfrm>
        </p:grpSpPr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F5692CDD-BD4D-43D3-B220-43B3003BDD53}"/>
                </a:ext>
              </a:extLst>
            </p:cNvPr>
            <p:cNvSpPr/>
            <p:nvPr/>
          </p:nvSpPr>
          <p:spPr>
            <a:xfrm>
              <a:off x="6697337" y="5323277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4271F82C-50B6-4D32-9874-E045F06243E8}"/>
                </a:ext>
              </a:extLst>
            </p:cNvPr>
            <p:cNvSpPr/>
            <p:nvPr/>
          </p:nvSpPr>
          <p:spPr>
            <a:xfrm>
              <a:off x="5527587" y="5326248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2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20E53DAF-E51F-484E-B254-9634C852E5D7}"/>
                </a:ext>
              </a:extLst>
            </p:cNvPr>
            <p:cNvSpPr/>
            <p:nvPr/>
          </p:nvSpPr>
          <p:spPr>
            <a:xfrm>
              <a:off x="539349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0BF94383-1E79-4351-B8B0-535E2AC1D42B}"/>
                </a:ext>
              </a:extLst>
            </p:cNvPr>
            <p:cNvSpPr/>
            <p:nvPr/>
          </p:nvSpPr>
          <p:spPr>
            <a:xfrm>
              <a:off x="5661674" y="5189189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AD5815AB-ADA7-4665-83F1-9A5875880347}"/>
                </a:ext>
              </a:extLst>
            </p:cNvPr>
            <p:cNvSpPr/>
            <p:nvPr/>
          </p:nvSpPr>
          <p:spPr>
            <a:xfrm>
              <a:off x="5661674" y="627259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4">
            <a:extLst>
              <a:ext uri="{FF2B5EF4-FFF2-40B4-BE49-F238E27FC236}">
                <a16:creationId xmlns:a16="http://schemas.microsoft.com/office/drawing/2014/main" id="{2775D00D-E794-40ED-A2E0-15A5E156DEFC}"/>
              </a:ext>
            </a:extLst>
          </p:cNvPr>
          <p:cNvSpPr txBox="1"/>
          <p:nvPr/>
        </p:nvSpPr>
        <p:spPr>
          <a:xfrm>
            <a:off x="4900133" y="4846220"/>
            <a:ext cx="317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4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5" name="Title 11">
            <a:extLst>
              <a:ext uri="{FF2B5EF4-FFF2-40B4-BE49-F238E27FC236}">
                <a16:creationId xmlns:a16="http://schemas.microsoft.com/office/drawing/2014/main" id="{BEBB7C55-D7DC-4C96-548B-1B416AF0E770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7B46CDCE-6A52-1818-6071-99724AE73096}"/>
              </a:ext>
            </a:extLst>
          </p:cNvPr>
          <p:cNvSpPr txBox="1">
            <a:spLocks/>
          </p:cNvSpPr>
          <p:nvPr/>
        </p:nvSpPr>
        <p:spPr>
          <a:xfrm>
            <a:off x="618107" y="1153194"/>
            <a:ext cx="784009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EDD44894-CD2F-B02E-A155-1AF11B0CC5B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5286757"/>
            <a:ext cx="6790055" cy="138435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2740" marR="5080" indent="-320040">
              <a:lnSpc>
                <a:spcPts val="3379"/>
              </a:lnSpc>
              <a:spcBef>
                <a:spcPts val="59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New idea: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dirty="0">
                <a:latin typeface="Calibri"/>
                <a:cs typeface="Calibri"/>
              </a:rPr>
              <a:t>Randomly</a:t>
            </a:r>
            <a:r>
              <a:rPr sz="3200" dirty="0">
                <a:latin typeface="Calibri"/>
                <a:cs typeface="Calibri"/>
              </a:rPr>
              <a:t>) sample a </a:t>
            </a:r>
            <a:r>
              <a:rPr sz="3200" spc="-35" dirty="0">
                <a:latin typeface="Calibri"/>
                <a:cs typeface="Calibri"/>
              </a:rPr>
              <a:t>node’s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neighborhood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31827" y="3521059"/>
            <a:ext cx="838200" cy="638175"/>
            <a:chOff x="4331827" y="3521057"/>
            <a:chExt cx="838200" cy="638175"/>
          </a:xfrm>
        </p:grpSpPr>
        <p:sp>
          <p:nvSpPr>
            <p:cNvPr id="5" name="object 5"/>
            <p:cNvSpPr/>
            <p:nvPr/>
          </p:nvSpPr>
          <p:spPr>
            <a:xfrm>
              <a:off x="4423947" y="384487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3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1827" y="3793458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4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9660" y="3522397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698762" y="0"/>
                  </a:moveTo>
                  <a:lnTo>
                    <a:pt x="0" y="0"/>
                  </a:lnTo>
                  <a:lnTo>
                    <a:pt x="0" y="634890"/>
                  </a:lnTo>
                  <a:lnTo>
                    <a:pt x="698762" y="634890"/>
                  </a:lnTo>
                  <a:lnTo>
                    <a:pt x="698762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9660" y="3522396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0" y="0"/>
                  </a:moveTo>
                  <a:lnTo>
                    <a:pt x="698763" y="0"/>
                  </a:lnTo>
                  <a:lnTo>
                    <a:pt x="698763" y="634890"/>
                  </a:lnTo>
                  <a:lnTo>
                    <a:pt x="0" y="6348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82720" y="3004424"/>
            <a:ext cx="1367155" cy="1431925"/>
            <a:chOff x="1482718" y="3004422"/>
            <a:chExt cx="1367155" cy="1431925"/>
          </a:xfrm>
        </p:grpSpPr>
        <p:sp>
          <p:nvSpPr>
            <p:cNvPr id="10" name="object 10"/>
            <p:cNvSpPr/>
            <p:nvPr/>
          </p:nvSpPr>
          <p:spPr>
            <a:xfrm>
              <a:off x="1557782" y="3004426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94"/>
                  </a:moveTo>
                  <a:lnTo>
                    <a:pt x="1191704" y="611073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25" y="610082"/>
                  </a:lnTo>
                  <a:lnTo>
                    <a:pt x="1159725" y="608482"/>
                  </a:lnTo>
                  <a:lnTo>
                    <a:pt x="904379" y="0"/>
                  </a:lnTo>
                  <a:lnTo>
                    <a:pt x="894499" y="4152"/>
                  </a:lnTo>
                  <a:lnTo>
                    <a:pt x="1147699" y="607491"/>
                  </a:lnTo>
                  <a:lnTo>
                    <a:pt x="863" y="514108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94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90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3937" y="302460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2718" y="3294028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7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245722" y="379630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30" y="0"/>
                </a:moveTo>
                <a:lnTo>
                  <a:pt x="0" y="51414"/>
                </a:lnTo>
                <a:lnTo>
                  <a:pt x="102830" y="102830"/>
                </a:lnTo>
                <a:lnTo>
                  <a:pt x="10283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58705" y="2520468"/>
            <a:ext cx="2174240" cy="2357755"/>
            <a:chOff x="5258705" y="2520466"/>
            <a:chExt cx="2174240" cy="2357755"/>
          </a:xfrm>
        </p:grpSpPr>
        <p:sp>
          <p:nvSpPr>
            <p:cNvPr id="15" name="object 15"/>
            <p:cNvSpPr/>
            <p:nvPr/>
          </p:nvSpPr>
          <p:spPr>
            <a:xfrm>
              <a:off x="5329159" y="4015825"/>
              <a:ext cx="690245" cy="581025"/>
            </a:xfrm>
            <a:custGeom>
              <a:avLst/>
              <a:gdLst/>
              <a:ahLst/>
              <a:cxnLst/>
              <a:rect l="l" t="t" r="r" b="b"/>
              <a:pathLst>
                <a:path w="690245" h="581025">
                  <a:moveTo>
                    <a:pt x="0" y="0"/>
                  </a:moveTo>
                  <a:lnTo>
                    <a:pt x="8192" y="6900"/>
                  </a:lnTo>
                  <a:lnTo>
                    <a:pt x="689746" y="581017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8705" y="3956478"/>
              <a:ext cx="112395" cy="106045"/>
            </a:xfrm>
            <a:custGeom>
              <a:avLst/>
              <a:gdLst/>
              <a:ahLst/>
              <a:cxnLst/>
              <a:rect l="l" t="t" r="r" b="b"/>
              <a:pathLst>
                <a:path w="112395" h="106045">
                  <a:moveTo>
                    <a:pt x="0" y="0"/>
                  </a:moveTo>
                  <a:lnTo>
                    <a:pt x="45520" y="105571"/>
                  </a:lnTo>
                  <a:lnTo>
                    <a:pt x="111770" y="26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2355" y="4535225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0" y="264577"/>
                  </a:lnTo>
                  <a:lnTo>
                    <a:pt x="241192" y="322469"/>
                  </a:lnTo>
                  <a:lnTo>
                    <a:pt x="304697" y="57892"/>
                  </a:lnTo>
                  <a:lnTo>
                    <a:pt x="63505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22355" y="4535225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304697" y="57892"/>
                  </a:lnTo>
                  <a:lnTo>
                    <a:pt x="241192" y="322469"/>
                  </a:lnTo>
                  <a:lnTo>
                    <a:pt x="0" y="264577"/>
                  </a:lnTo>
                  <a:lnTo>
                    <a:pt x="63505" y="0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4784" y="4747470"/>
              <a:ext cx="521334" cy="125730"/>
            </a:xfrm>
            <a:custGeom>
              <a:avLst/>
              <a:gdLst/>
              <a:ahLst/>
              <a:cxnLst/>
              <a:rect l="l" t="t" r="r" b="b"/>
              <a:pathLst>
                <a:path w="521334" h="125729">
                  <a:moveTo>
                    <a:pt x="0" y="0"/>
                  </a:moveTo>
                  <a:lnTo>
                    <a:pt x="5207" y="1251"/>
                  </a:lnTo>
                  <a:lnTo>
                    <a:pt x="520988" y="125259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7503" y="4717478"/>
              <a:ext cx="70485" cy="62865"/>
            </a:xfrm>
            <a:custGeom>
              <a:avLst/>
              <a:gdLst/>
              <a:ahLst/>
              <a:cxnLst/>
              <a:rect l="l" t="t" r="r" b="b"/>
              <a:pathLst>
                <a:path w="70484" h="62864">
                  <a:moveTo>
                    <a:pt x="69999" y="0"/>
                  </a:moveTo>
                  <a:lnTo>
                    <a:pt x="0" y="16220"/>
                  </a:lnTo>
                  <a:lnTo>
                    <a:pt x="54975" y="62489"/>
                  </a:lnTo>
                  <a:lnTo>
                    <a:pt x="69999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8761" y="4659584"/>
              <a:ext cx="64135" cy="13335"/>
            </a:xfrm>
            <a:custGeom>
              <a:avLst/>
              <a:gdLst/>
              <a:ahLst/>
              <a:cxnLst/>
              <a:rect l="l" t="t" r="r" b="b"/>
              <a:pathLst>
                <a:path w="64135" h="13335">
                  <a:moveTo>
                    <a:pt x="64091" y="13160"/>
                  </a:moveTo>
                  <a:lnTo>
                    <a:pt x="10492" y="2154"/>
                  </a:lnTo>
                  <a:lnTo>
                    <a:pt x="0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8525" y="4611375"/>
              <a:ext cx="111125" cy="100965"/>
            </a:xfrm>
            <a:custGeom>
              <a:avLst/>
              <a:gdLst/>
              <a:ahLst/>
              <a:cxnLst/>
              <a:rect l="l" t="t" r="r" b="b"/>
              <a:pathLst>
                <a:path w="111125" h="100964">
                  <a:moveTo>
                    <a:pt x="111070" y="0"/>
                  </a:moveTo>
                  <a:lnTo>
                    <a:pt x="0" y="29681"/>
                  </a:lnTo>
                  <a:lnTo>
                    <a:pt x="90385" y="100728"/>
                  </a:lnTo>
                  <a:lnTo>
                    <a:pt x="111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1035" y="3052359"/>
              <a:ext cx="768985" cy="606425"/>
            </a:xfrm>
            <a:custGeom>
              <a:avLst/>
              <a:gdLst/>
              <a:ahLst/>
              <a:cxnLst/>
              <a:rect l="l" t="t" r="r" b="b"/>
              <a:pathLst>
                <a:path w="768985" h="606425">
                  <a:moveTo>
                    <a:pt x="0" y="606064"/>
                  </a:moveTo>
                  <a:lnTo>
                    <a:pt x="8410" y="599431"/>
                  </a:lnTo>
                  <a:lnTo>
                    <a:pt x="768465" y="0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8705" y="3611421"/>
              <a:ext cx="113030" cy="104139"/>
            </a:xfrm>
            <a:custGeom>
              <a:avLst/>
              <a:gdLst/>
              <a:ahLst/>
              <a:cxnLst/>
              <a:rect l="l" t="t" r="r" b="b"/>
              <a:pathLst>
                <a:path w="113029" h="104139">
                  <a:moveTo>
                    <a:pt x="48901" y="0"/>
                  </a:moveTo>
                  <a:lnTo>
                    <a:pt x="0" y="104047"/>
                  </a:lnTo>
                  <a:lnTo>
                    <a:pt x="112580" y="80740"/>
                  </a:lnTo>
                  <a:lnTo>
                    <a:pt x="4890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3238" y="267980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238434" y="0"/>
                  </a:moveTo>
                  <a:lnTo>
                    <a:pt x="0" y="68369"/>
                  </a:lnTo>
                  <a:lnTo>
                    <a:pt x="74999" y="329921"/>
                  </a:lnTo>
                  <a:lnTo>
                    <a:pt x="313433" y="261552"/>
                  </a:lnTo>
                  <a:lnTo>
                    <a:pt x="23843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3238" y="2679800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0" y="68369"/>
                  </a:moveTo>
                  <a:lnTo>
                    <a:pt x="238434" y="0"/>
                  </a:lnTo>
                  <a:lnTo>
                    <a:pt x="313433" y="261551"/>
                  </a:lnTo>
                  <a:lnTo>
                    <a:pt x="74998" y="329921"/>
                  </a:lnTo>
                  <a:lnTo>
                    <a:pt x="0" y="68369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8034" y="2525864"/>
              <a:ext cx="599440" cy="231775"/>
            </a:xfrm>
            <a:custGeom>
              <a:avLst/>
              <a:gdLst/>
              <a:ahLst/>
              <a:cxnLst/>
              <a:rect l="l" t="t" r="r" b="b"/>
              <a:pathLst>
                <a:path w="599440" h="231775">
                  <a:moveTo>
                    <a:pt x="0" y="231763"/>
                  </a:moveTo>
                  <a:lnTo>
                    <a:pt x="4995" y="229831"/>
                  </a:lnTo>
                  <a:lnTo>
                    <a:pt x="599425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73085" y="2725723"/>
              <a:ext cx="71755" cy="60325"/>
            </a:xfrm>
            <a:custGeom>
              <a:avLst/>
              <a:gdLst/>
              <a:ahLst/>
              <a:cxnLst/>
              <a:rect l="l" t="t" r="r" b="b"/>
              <a:pathLst>
                <a:path w="71754" h="60325">
                  <a:moveTo>
                    <a:pt x="48356" y="0"/>
                  </a:moveTo>
                  <a:lnTo>
                    <a:pt x="0" y="53149"/>
                  </a:lnTo>
                  <a:lnTo>
                    <a:pt x="71534" y="59944"/>
                  </a:lnTo>
                  <a:lnTo>
                    <a:pt x="4835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59956" y="2884118"/>
              <a:ext cx="62865" cy="20320"/>
            </a:xfrm>
            <a:custGeom>
              <a:avLst/>
              <a:gdLst/>
              <a:ahLst/>
              <a:cxnLst/>
              <a:rect l="l" t="t" r="r" b="b"/>
              <a:pathLst>
                <a:path w="62865" h="20319">
                  <a:moveTo>
                    <a:pt x="62264" y="0"/>
                  </a:moveTo>
                  <a:lnTo>
                    <a:pt x="10193" y="16811"/>
                  </a:lnTo>
                  <a:lnTo>
                    <a:pt x="0" y="2010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72293" y="2852002"/>
              <a:ext cx="113664" cy="98425"/>
            </a:xfrm>
            <a:custGeom>
              <a:avLst/>
              <a:gdLst/>
              <a:ahLst/>
              <a:cxnLst/>
              <a:rect l="l" t="t" r="r" b="b"/>
              <a:pathLst>
                <a:path w="113664" h="98425">
                  <a:moveTo>
                    <a:pt x="82059" y="0"/>
                  </a:moveTo>
                  <a:lnTo>
                    <a:pt x="0" y="80521"/>
                  </a:lnTo>
                  <a:lnTo>
                    <a:pt x="113653" y="97857"/>
                  </a:lnTo>
                  <a:lnTo>
                    <a:pt x="82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6130" y="2841964"/>
              <a:ext cx="219686" cy="2190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06890" y="364597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247891" y="0"/>
                  </a:moveTo>
                  <a:lnTo>
                    <a:pt x="0" y="8657"/>
                  </a:lnTo>
                  <a:lnTo>
                    <a:pt x="9495" y="280584"/>
                  </a:lnTo>
                  <a:lnTo>
                    <a:pt x="257387" y="271927"/>
                  </a:lnTo>
                  <a:lnTo>
                    <a:pt x="24789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6890" y="3645978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0" y="8656"/>
                  </a:moveTo>
                  <a:lnTo>
                    <a:pt x="247891" y="0"/>
                  </a:lnTo>
                  <a:lnTo>
                    <a:pt x="257387" y="271926"/>
                  </a:lnTo>
                  <a:lnTo>
                    <a:pt x="9495" y="280583"/>
                  </a:lnTo>
                  <a:lnTo>
                    <a:pt x="0" y="8656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6549" y="3795974"/>
              <a:ext cx="65405" cy="4445"/>
            </a:xfrm>
            <a:custGeom>
              <a:avLst/>
              <a:gdLst/>
              <a:ahLst/>
              <a:cxnLst/>
              <a:rect l="l" t="t" r="r" b="b"/>
              <a:pathLst>
                <a:path w="65404" h="4445">
                  <a:moveTo>
                    <a:pt x="65277" y="0"/>
                  </a:moveTo>
                  <a:lnTo>
                    <a:pt x="10686" y="3715"/>
                  </a:lnTo>
                  <a:lnTo>
                    <a:pt x="0" y="444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54642" y="3748393"/>
              <a:ext cx="106680" cy="102870"/>
            </a:xfrm>
            <a:custGeom>
              <a:avLst/>
              <a:gdLst/>
              <a:ahLst/>
              <a:cxnLst/>
              <a:rect l="l" t="t" r="r" b="b"/>
              <a:pathLst>
                <a:path w="106679" h="102870">
                  <a:moveTo>
                    <a:pt x="99101" y="0"/>
                  </a:moveTo>
                  <a:lnTo>
                    <a:pt x="0" y="58279"/>
                  </a:lnTo>
                  <a:lnTo>
                    <a:pt x="106084" y="102593"/>
                  </a:lnTo>
                  <a:lnTo>
                    <a:pt x="99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21185" y="3913201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0"/>
                  </a:moveTo>
                  <a:lnTo>
                    <a:pt x="4375" y="3088"/>
                  </a:lnTo>
                  <a:lnTo>
                    <a:pt x="465926" y="32884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3053" y="3879230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0" y="0"/>
                  </a:moveTo>
                  <a:lnTo>
                    <a:pt x="33978" y="63313"/>
                  </a:lnTo>
                  <a:lnTo>
                    <a:pt x="71038" y="1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4573" y="3831595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0"/>
                  </a:moveTo>
                  <a:lnTo>
                    <a:pt x="5130" y="1534"/>
                  </a:lnTo>
                  <a:lnTo>
                    <a:pt x="546369" y="16342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8130" y="3802344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0782" y="0"/>
                  </a:moveTo>
                  <a:lnTo>
                    <a:pt x="0" y="12368"/>
                  </a:lnTo>
                  <a:lnTo>
                    <a:pt x="52364" y="61573"/>
                  </a:lnTo>
                  <a:lnTo>
                    <a:pt x="70782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3246" y="3358568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328846"/>
                  </a:moveTo>
                  <a:lnTo>
                    <a:pt x="4375" y="325758"/>
                  </a:lnTo>
                  <a:lnTo>
                    <a:pt x="465926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5114" y="3658072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33977" y="0"/>
                  </a:moveTo>
                  <a:lnTo>
                    <a:pt x="0" y="63313"/>
                  </a:lnTo>
                  <a:lnTo>
                    <a:pt x="71037" y="52508"/>
                  </a:lnTo>
                  <a:lnTo>
                    <a:pt x="33977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46635" y="3605593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163426"/>
                  </a:moveTo>
                  <a:lnTo>
                    <a:pt x="5130" y="161891"/>
                  </a:lnTo>
                  <a:lnTo>
                    <a:pt x="546369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90193" y="3736699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52363" y="0"/>
                  </a:moveTo>
                  <a:lnTo>
                    <a:pt x="0" y="49203"/>
                  </a:lnTo>
                  <a:lnTo>
                    <a:pt x="70782" y="61572"/>
                  </a:lnTo>
                  <a:lnTo>
                    <a:pt x="52363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28610" y="4766333"/>
            <a:ext cx="86042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1613" y="2838267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73338" y="2852612"/>
            <a:ext cx="1364615" cy="1479550"/>
            <a:chOff x="1173336" y="2852612"/>
            <a:chExt cx="1364615" cy="1479550"/>
          </a:xfrm>
        </p:grpSpPr>
        <p:sp>
          <p:nvSpPr>
            <p:cNvPr id="47" name="object 47"/>
            <p:cNvSpPr/>
            <p:nvPr/>
          </p:nvSpPr>
          <p:spPr>
            <a:xfrm>
              <a:off x="1540607" y="2989562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055" y="2852612"/>
              <a:ext cx="219686" cy="21909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18754" y="3569535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336" y="4112922"/>
              <a:ext cx="219685" cy="21909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232283" y="4093652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098371" y="3669371"/>
            <a:ext cx="932815" cy="882015"/>
            <a:chOff x="2098369" y="3669369"/>
            <a:chExt cx="932815" cy="882015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8369" y="4331839"/>
              <a:ext cx="219686" cy="21909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762004" y="3669369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910" y="3917612"/>
              <a:ext cx="219685" cy="21909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153470" y="431859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60428" y="390084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7660" y="3500713"/>
            <a:ext cx="219685" cy="21909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2667622" y="3483098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8411" y="2829697"/>
            <a:ext cx="393954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836035" algn="l"/>
              </a:tabLst>
            </a:pPr>
            <a:r>
              <a:rPr sz="1150" b="1" spc="15" dirty="0">
                <a:latin typeface="Courier New"/>
                <a:cs typeface="Courier New"/>
              </a:rPr>
              <a:t>B	</a:t>
            </a:r>
            <a:r>
              <a:rPr sz="1725" b="1" spc="22" baseline="4830" dirty="0">
                <a:latin typeface="Courier New"/>
                <a:cs typeface="Courier New"/>
              </a:rPr>
              <a:t>B</a:t>
            </a:r>
            <a:endParaRPr sz="1725" baseline="4830">
              <a:latin typeface="Courier New"/>
              <a:cs typeface="Courier New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58406" y="3754970"/>
            <a:ext cx="219686" cy="219094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113672" y="372946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14327" y="3702497"/>
            <a:ext cx="219686" cy="21909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325141" y="3686616"/>
            <a:ext cx="94996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786130" algn="l"/>
              </a:tabLst>
            </a:pPr>
            <a:r>
              <a:rPr sz="1150" u="heavy" spc="5" dirty="0">
                <a:uFill>
                  <a:solidFill>
                    <a:srgbClr val="53585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8238" y="4502843"/>
            <a:ext cx="219685" cy="21909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6116718" y="448997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0293" y="3414073"/>
            <a:ext cx="219686" cy="21909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1467935" y="3386695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86195" y="2827973"/>
            <a:ext cx="699770" cy="2152650"/>
            <a:chOff x="6786195" y="2827973"/>
            <a:chExt cx="699770" cy="2152650"/>
          </a:xfrm>
        </p:grpSpPr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1511" y="4761038"/>
              <a:ext cx="219686" cy="21909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844858" y="2859479"/>
              <a:ext cx="635635" cy="59055"/>
            </a:xfrm>
            <a:custGeom>
              <a:avLst/>
              <a:gdLst/>
              <a:ahLst/>
              <a:cxnLst/>
              <a:rect l="l" t="t" r="r" b="b"/>
              <a:pathLst>
                <a:path w="635634" h="59055">
                  <a:moveTo>
                    <a:pt x="0" y="0"/>
                  </a:moveTo>
                  <a:lnTo>
                    <a:pt x="5332" y="493"/>
                  </a:lnTo>
                  <a:lnTo>
                    <a:pt x="635165" y="58733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86195" y="2827973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6954" y="0"/>
                  </a:moveTo>
                  <a:lnTo>
                    <a:pt x="0" y="26080"/>
                  </a:lnTo>
                  <a:lnTo>
                    <a:pt x="61036" y="63996"/>
                  </a:lnTo>
                  <a:lnTo>
                    <a:pt x="6695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252135" y="4736340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4" name="object 7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0503" y="2457023"/>
            <a:ext cx="219686" cy="219095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618110" y="1242350"/>
            <a:ext cx="6867525" cy="1397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indent="-320040">
              <a:spcBef>
                <a:spcPts val="5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Previously: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3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message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passing</a:t>
            </a:r>
            <a:endParaRPr sz="2800">
              <a:latin typeface="Calibri"/>
              <a:cs typeface="Calibri"/>
            </a:endParaRPr>
          </a:p>
          <a:p>
            <a:pPr marR="5080" algn="r">
              <a:spcBef>
                <a:spcPts val="140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6" name="object 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5735" y="2806449"/>
            <a:ext cx="219686" cy="21909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7369962" y="278685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8" name="object 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14" y="4126876"/>
            <a:ext cx="219685" cy="21909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7230712" y="4115074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76582" y="3505039"/>
            <a:ext cx="233679" cy="571500"/>
            <a:chOff x="7276580" y="3505039"/>
            <a:chExt cx="233679" cy="571500"/>
          </a:xfrm>
        </p:grpSpPr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0106" y="3505039"/>
              <a:ext cx="219686" cy="2190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6580" y="3857255"/>
              <a:ext cx="219686" cy="21909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7327116" y="383657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84" name="object 8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16989" y="3234985"/>
            <a:ext cx="219685" cy="219095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7273559" y="3106052"/>
            <a:ext cx="190500" cy="5829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87630">
              <a:spcBef>
                <a:spcPts val="815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52650" y="20828"/>
            <a:ext cx="51117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Hamilton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Inductive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Large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7" name="object 7">
            <a:extLst>
              <a:ext uri="{FF2B5EF4-FFF2-40B4-BE49-F238E27FC236}">
                <a16:creationId xmlns:a16="http://schemas.microsoft.com/office/drawing/2014/main" id="{07B280C2-B1A1-37B8-B2AF-4A8EE75F310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</a:t>
            </a:fld>
            <a:endParaRPr lang="en-HK" sz="1800" spc="-25" dirty="0"/>
          </a:p>
        </p:txBody>
      </p:sp>
      <p:sp>
        <p:nvSpPr>
          <p:cNvPr id="88" name="Title 11">
            <a:extLst>
              <a:ext uri="{FF2B5EF4-FFF2-40B4-BE49-F238E27FC236}">
                <a16:creationId xmlns:a16="http://schemas.microsoft.com/office/drawing/2014/main" id="{D1074C96-8178-E5EF-FF97-1817379A5298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Node Neighorhood Sampling</a:t>
            </a:r>
            <a:endParaRPr lang="en-HK"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666750" y="1825625"/>
            <a:ext cx="8477250" cy="2901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Certain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structures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hard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lang="en-US"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learn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lang="en-US" sz="2800" dirty="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b="0" dirty="0">
                <a:latin typeface="Calibri"/>
                <a:cs typeface="Calibri"/>
              </a:rPr>
              <a:t>Other</a:t>
            </a:r>
            <a:r>
              <a:rPr spc="-10" dirty="0"/>
              <a:t> </a:t>
            </a:r>
            <a:r>
              <a:rPr spc="-5" dirty="0"/>
              <a:t>commonly used </a:t>
            </a:r>
            <a:r>
              <a:rPr spc="-10" dirty="0"/>
              <a:t>augmented</a:t>
            </a:r>
            <a:r>
              <a:rPr spc="-5" dirty="0"/>
              <a:t> </a:t>
            </a:r>
            <a:r>
              <a:rPr spc="-20" dirty="0"/>
              <a:t>features:</a:t>
            </a:r>
          </a:p>
          <a:p>
            <a:pPr marL="625475" lvl="1" indent="-274955">
              <a:lnSpc>
                <a:spcPct val="1000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Node</a:t>
            </a:r>
            <a:r>
              <a:rPr sz="2800" b="1" spc="-10" dirty="0">
                <a:latin typeface="Calibri"/>
                <a:cs typeface="Calibri"/>
              </a:rPr>
              <a:t> degree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Clustering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Centrality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latin typeface="Calibri"/>
                <a:cs typeface="Calibri"/>
              </a:rPr>
              <a:t>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BB7563-0D35-7D8F-55C5-075A35B3A356}"/>
              </a:ext>
            </a:extLst>
          </p:cNvPr>
          <p:cNvSpPr txBox="1">
            <a:spLocks/>
          </p:cNvSpPr>
          <p:nvPr/>
        </p:nvSpPr>
        <p:spPr>
          <a:xfrm>
            <a:off x="618107" y="1153194"/>
            <a:ext cx="7840093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F055FE6-8F00-82B9-49C5-BB6F217CE74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40</a:t>
            </a:fld>
            <a:endParaRPr lang="en-HK" sz="1800" spc="-25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0A9ECD20-E94B-903F-C645-AA8EDFC35F89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Features Augmentation on Graphs</a:t>
            </a:r>
            <a:endParaRPr lang="en-HK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349563"/>
            <a:ext cx="813117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Motivation: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66C7D"/>
                </a:solidFill>
                <a:latin typeface="Calibri"/>
                <a:cs typeface="Calibri"/>
              </a:rPr>
              <a:t>Augment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sparse</a:t>
            </a:r>
            <a:r>
              <a:rPr sz="3200" spc="-1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graphs</a:t>
            </a:r>
            <a:endParaRPr sz="3200" dirty="0">
              <a:latin typeface="Calibri"/>
              <a:cs typeface="Calibri"/>
            </a:endParaRPr>
          </a:p>
          <a:p>
            <a:pPr marL="3708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Add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virtual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edges</a:t>
            </a:r>
            <a:endParaRPr sz="3200" dirty="0">
              <a:latin typeface="Calibri"/>
              <a:cs typeface="Calibri"/>
            </a:endParaRPr>
          </a:p>
          <a:p>
            <a:pPr marL="663575" marR="339725" lvl="1" indent="-274320">
              <a:lnSpc>
                <a:spcPts val="3310"/>
              </a:lnSpc>
              <a:spcBef>
                <a:spcPts val="910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b="1" spc="-5" dirty="0">
                <a:latin typeface="Calibri"/>
                <a:cs typeface="Calibri"/>
              </a:rPr>
              <a:t>Common</a:t>
            </a:r>
            <a:r>
              <a:rPr sz="2800" b="1" spc="-10" dirty="0">
                <a:latin typeface="Calibri"/>
                <a:cs typeface="Calibri"/>
              </a:rPr>
              <a:t> approach: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</a:t>
            </a:r>
            <a:r>
              <a:rPr sz="2800" dirty="0">
                <a:latin typeface="Calibri"/>
                <a:cs typeface="Calibri"/>
              </a:rPr>
              <a:t> 2-hop </a:t>
            </a:r>
            <a:r>
              <a:rPr sz="2800" spc="-10" dirty="0">
                <a:latin typeface="Calibri"/>
                <a:cs typeface="Calibri"/>
              </a:rPr>
              <a:t>neighbors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virtual </a:t>
            </a:r>
            <a:r>
              <a:rPr sz="2800" spc="-10" dirty="0">
                <a:latin typeface="Calibri"/>
                <a:cs typeface="Calibri"/>
              </a:rPr>
              <a:t>edges</a:t>
            </a:r>
            <a:endParaRPr sz="2800" dirty="0">
              <a:latin typeface="Calibri"/>
              <a:cs typeface="Calibri"/>
            </a:endParaRPr>
          </a:p>
          <a:p>
            <a:pPr marL="663575" marR="532765" lvl="1" indent="-274320">
              <a:lnSpc>
                <a:spcPts val="3290"/>
              </a:lnSpc>
              <a:spcBef>
                <a:spcPts val="810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b="1" spc="-5" dirty="0">
                <a:latin typeface="Calibri"/>
                <a:cs typeface="Calibri"/>
              </a:rPr>
              <a:t>Intuition: </a:t>
            </a:r>
            <a:r>
              <a:rPr sz="2800" spc="-15" dirty="0">
                <a:latin typeface="Calibri"/>
                <a:cs typeface="Calibri"/>
              </a:rPr>
              <a:t>Instead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dirty="0">
                <a:latin typeface="Cambria Math"/>
                <a:cs typeface="Cambria Math"/>
              </a:rPr>
              <a:t>𝐴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GNN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computation,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0B5CC"/>
                </a:solidFill>
                <a:latin typeface="Cambria Math"/>
                <a:cs typeface="Cambria Math"/>
              </a:rPr>
              <a:t>𝐴</a:t>
            </a:r>
            <a:r>
              <a:rPr sz="2800" spc="30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60B5CC"/>
                </a:solidFill>
                <a:latin typeface="Cambria Math"/>
                <a:cs typeface="Cambria Math"/>
              </a:rPr>
              <a:t>+</a:t>
            </a:r>
            <a:r>
              <a:rPr sz="2800" spc="-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60B5CC"/>
                </a:solidFill>
                <a:latin typeface="Cambria Math"/>
                <a:cs typeface="Cambria Math"/>
              </a:rPr>
              <a:t>𝐴</a:t>
            </a:r>
            <a:r>
              <a:rPr lang="en-AU" sz="3000" spc="-89" baseline="29166" dirty="0">
                <a:solidFill>
                  <a:srgbClr val="60B5CC"/>
                </a:solidFill>
                <a:latin typeface="Cambria Math"/>
                <a:cs typeface="Cambria Math"/>
              </a:rPr>
              <a:t>2</a:t>
            </a:r>
            <a:endParaRPr sz="3000" baseline="29166" dirty="0">
              <a:latin typeface="Cambria Math"/>
              <a:cs typeface="Cambria Math"/>
            </a:endParaRPr>
          </a:p>
          <a:p>
            <a:pPr marR="30480" algn="r">
              <a:spcBef>
                <a:spcPts val="375"/>
              </a:spcBef>
              <a:tabLst>
                <a:tab pos="1269365" algn="l"/>
              </a:tabLst>
            </a:pPr>
            <a:r>
              <a:rPr b="1" spc="-5" dirty="0">
                <a:latin typeface="Corbel"/>
                <a:cs typeface="Corbel"/>
              </a:rPr>
              <a:t>Authors	Papers</a:t>
            </a:r>
            <a:endParaRPr dirty="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53957" y="4682938"/>
            <a:ext cx="1544320" cy="1715135"/>
            <a:chOff x="6953957" y="4682936"/>
            <a:chExt cx="1544320" cy="1715135"/>
          </a:xfrm>
        </p:grpSpPr>
        <p:sp>
          <p:nvSpPr>
            <p:cNvPr id="5" name="object 5"/>
            <p:cNvSpPr/>
            <p:nvPr/>
          </p:nvSpPr>
          <p:spPr>
            <a:xfrm>
              <a:off x="7123599" y="4835613"/>
              <a:ext cx="1252220" cy="203835"/>
            </a:xfrm>
            <a:custGeom>
              <a:avLst/>
              <a:gdLst/>
              <a:ahLst/>
              <a:cxnLst/>
              <a:rect l="l" t="t" r="r" b="b"/>
              <a:pathLst>
                <a:path w="1252220" h="203835">
                  <a:moveTo>
                    <a:pt x="0" y="0"/>
                  </a:moveTo>
                  <a:lnTo>
                    <a:pt x="1251953" y="203569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3599" y="5039182"/>
              <a:ext cx="1238885" cy="184785"/>
            </a:xfrm>
            <a:custGeom>
              <a:avLst/>
              <a:gdLst/>
              <a:ahLst/>
              <a:cxnLst/>
              <a:rect l="l" t="t" r="r" b="b"/>
              <a:pathLst>
                <a:path w="1238884" h="184785">
                  <a:moveTo>
                    <a:pt x="0" y="184485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3599" y="5429358"/>
              <a:ext cx="1238885" cy="572770"/>
            </a:xfrm>
            <a:custGeom>
              <a:avLst/>
              <a:gdLst/>
              <a:ahLst/>
              <a:cxnLst/>
              <a:rect l="l" t="t" r="r" b="b"/>
              <a:pathLst>
                <a:path w="1238884" h="572770">
                  <a:moveTo>
                    <a:pt x="0" y="572539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599" y="5039182"/>
              <a:ext cx="1252220" cy="1348740"/>
            </a:xfrm>
            <a:custGeom>
              <a:avLst/>
              <a:gdLst/>
              <a:ahLst/>
              <a:cxnLst/>
              <a:rect l="l" t="t" r="r" b="b"/>
              <a:pathLst>
                <a:path w="1252220" h="1348739">
                  <a:moveTo>
                    <a:pt x="0" y="1348649"/>
                  </a:moveTo>
                  <a:lnTo>
                    <a:pt x="1251953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599" y="5607481"/>
              <a:ext cx="1252220" cy="203835"/>
            </a:xfrm>
            <a:custGeom>
              <a:avLst/>
              <a:gdLst/>
              <a:ahLst/>
              <a:cxnLst/>
              <a:rect l="l" t="t" r="r" b="b"/>
              <a:pathLst>
                <a:path w="1252220" h="203835">
                  <a:moveTo>
                    <a:pt x="0" y="0"/>
                  </a:moveTo>
                  <a:lnTo>
                    <a:pt x="1251953" y="20357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599" y="5225788"/>
              <a:ext cx="1252220" cy="591820"/>
            </a:xfrm>
            <a:custGeom>
              <a:avLst/>
              <a:gdLst/>
              <a:ahLst/>
              <a:cxnLst/>
              <a:rect l="l" t="t" r="r" b="b"/>
              <a:pathLst>
                <a:path w="1252220" h="591820">
                  <a:moveTo>
                    <a:pt x="0" y="0"/>
                  </a:moveTo>
                  <a:lnTo>
                    <a:pt x="1251953" y="591624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599" y="5997656"/>
              <a:ext cx="1238885" cy="203835"/>
            </a:xfrm>
            <a:custGeom>
              <a:avLst/>
              <a:gdLst/>
              <a:ahLst/>
              <a:cxnLst/>
              <a:rect l="l" t="t" r="r" b="b"/>
              <a:pathLst>
                <a:path w="1238884" h="203835">
                  <a:moveTo>
                    <a:pt x="0" y="0"/>
                  </a:moveTo>
                  <a:lnTo>
                    <a:pt x="1238571" y="203569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3599" y="6201226"/>
              <a:ext cx="1238885" cy="184785"/>
            </a:xfrm>
            <a:custGeom>
              <a:avLst/>
              <a:gdLst/>
              <a:ahLst/>
              <a:cxnLst/>
              <a:rect l="l" t="t" r="r" b="b"/>
              <a:pathLst>
                <a:path w="1238884" h="184785">
                  <a:moveTo>
                    <a:pt x="0" y="184485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599" y="4835613"/>
              <a:ext cx="1252220" cy="591820"/>
            </a:xfrm>
            <a:custGeom>
              <a:avLst/>
              <a:gdLst/>
              <a:ahLst/>
              <a:cxnLst/>
              <a:rect l="l" t="t" r="r" b="b"/>
              <a:pathLst>
                <a:path w="1252220" h="591820">
                  <a:moveTo>
                    <a:pt x="0" y="0"/>
                  </a:moveTo>
                  <a:lnTo>
                    <a:pt x="1251953" y="591624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197" y="4937397"/>
              <a:ext cx="237498" cy="245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764" y="4948000"/>
              <a:ext cx="182364" cy="1908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197" y="5327573"/>
              <a:ext cx="237498" cy="2374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764" y="5338176"/>
              <a:ext cx="182364" cy="1823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197" y="5717748"/>
              <a:ext cx="237498" cy="2374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764" y="5728351"/>
              <a:ext cx="182364" cy="1823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197" y="6099441"/>
              <a:ext cx="237498" cy="2459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764" y="6110044"/>
              <a:ext cx="182364" cy="1908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50" y="4733828"/>
              <a:ext cx="245980" cy="2459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957" y="4682936"/>
              <a:ext cx="347764" cy="3901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7" y="4744430"/>
              <a:ext cx="190846" cy="1908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061056" y="4721128"/>
            <a:ext cx="1263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53959" y="5073111"/>
            <a:ext cx="339725" cy="382270"/>
            <a:chOff x="6953957" y="5073111"/>
            <a:chExt cx="339725" cy="38227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4850" y="5124003"/>
              <a:ext cx="245980" cy="2374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957" y="5073111"/>
              <a:ext cx="339282" cy="3816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2417" y="5134606"/>
              <a:ext cx="190846" cy="18236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063706" y="5111303"/>
            <a:ext cx="120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53959" y="5454806"/>
            <a:ext cx="339725" cy="390525"/>
            <a:chOff x="6953957" y="5454804"/>
            <a:chExt cx="339725" cy="39052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4850" y="5514178"/>
              <a:ext cx="245980" cy="2374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3957" y="5454804"/>
              <a:ext cx="339282" cy="3901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2417" y="5524781"/>
              <a:ext cx="190846" cy="18236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066889" y="5492996"/>
            <a:ext cx="114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45476" y="5844981"/>
            <a:ext cx="356870" cy="390525"/>
            <a:chOff x="6945476" y="5844979"/>
            <a:chExt cx="356870" cy="39052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49" y="5895872"/>
              <a:ext cx="245980" cy="2459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5476" y="5844979"/>
              <a:ext cx="356246" cy="3901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6" y="5906474"/>
              <a:ext cx="190846" cy="19084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058935" y="5883171"/>
            <a:ext cx="1308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953959" y="6235156"/>
            <a:ext cx="339725" cy="390525"/>
            <a:chOff x="6953957" y="6235154"/>
            <a:chExt cx="339725" cy="390525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50" y="6286047"/>
              <a:ext cx="245980" cy="2459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3957" y="6235154"/>
              <a:ext cx="339282" cy="3901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7" y="6296649"/>
              <a:ext cx="190846" cy="19084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067950" y="6273347"/>
            <a:ext cx="112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8079" y="4651417"/>
            <a:ext cx="5882640" cy="17957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7020" indent="-274320">
              <a:spcBef>
                <a:spcPts val="844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5" dirty="0">
                <a:latin typeface="Calibri"/>
                <a:cs typeface="Calibri"/>
              </a:rPr>
              <a:t>Use cases: </a:t>
            </a:r>
            <a:r>
              <a:rPr sz="2800" spc="-10" dirty="0">
                <a:latin typeface="Calibri"/>
                <a:cs typeface="Calibri"/>
              </a:rPr>
              <a:t>Bipartite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  <a:p>
            <a:pPr marL="552450" lvl="1" indent="-229235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15" dirty="0">
                <a:latin typeface="Calibri"/>
                <a:cs typeface="Calibri"/>
              </a:rPr>
              <a:t>Author-to-papers </a:t>
            </a:r>
            <a:r>
              <a:rPr sz="2400" spc="-5" dirty="0">
                <a:latin typeface="Calibri"/>
                <a:cs typeface="Calibri"/>
              </a:rPr>
              <a:t>(they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authored)</a:t>
            </a:r>
            <a:endParaRPr sz="2400" dirty="0">
              <a:latin typeface="Calibri"/>
              <a:cs typeface="Calibri"/>
            </a:endParaRPr>
          </a:p>
          <a:p>
            <a:pPr marL="551815" marR="5080" lvl="1" indent="-228600">
              <a:lnSpc>
                <a:spcPct val="100800"/>
              </a:lnSpc>
              <a:spcBef>
                <a:spcPts val="505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5" dirty="0">
                <a:latin typeface="Calibri"/>
                <a:cs typeface="Calibri"/>
              </a:rPr>
              <a:t>2-hop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virtual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author-author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collaboration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376B41CE-7B41-18FB-67DC-CE1B9700744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41</a:t>
            </a:fld>
            <a:endParaRPr lang="en-HK" sz="1800" spc="-25" dirty="0"/>
          </a:p>
        </p:txBody>
      </p:sp>
      <p:sp>
        <p:nvSpPr>
          <p:cNvPr id="48" name="Title 11">
            <a:extLst>
              <a:ext uri="{FF2B5EF4-FFF2-40B4-BE49-F238E27FC236}">
                <a16:creationId xmlns:a16="http://schemas.microsoft.com/office/drawing/2014/main" id="{0CF5627C-F193-EC7E-CF0E-7CC7413DAD8B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Add Virtual Nodes/ Edges</a:t>
            </a:r>
            <a:endParaRPr lang="en-HK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788" y="1369584"/>
            <a:ext cx="6297930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Motivation: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66C7D"/>
                </a:solidFill>
                <a:latin typeface="Calibri"/>
                <a:cs typeface="Calibri"/>
              </a:rPr>
              <a:t>Augment</a:t>
            </a:r>
            <a:r>
              <a:rPr sz="3200" spc="-1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sparse</a:t>
            </a:r>
            <a:r>
              <a:rPr sz="3200" spc="-2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graphs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6BB76D"/>
                </a:solidFill>
                <a:latin typeface="Calibri"/>
                <a:cs typeface="Calibri"/>
              </a:rPr>
              <a:t>(2)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 Add</a:t>
            </a: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virtual nodes</a:t>
            </a:r>
            <a:endParaRPr sz="3200" dirty="0">
              <a:latin typeface="Calibri"/>
              <a:cs typeface="Calibri"/>
            </a:endParaRPr>
          </a:p>
          <a:p>
            <a:pPr marL="624840" marR="130175" lvl="1" indent="-274320">
              <a:lnSpc>
                <a:spcPts val="3310"/>
              </a:lnSpc>
              <a:spcBef>
                <a:spcPts val="91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virtual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connect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all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endParaRPr sz="2800" dirty="0">
              <a:latin typeface="Calibri"/>
              <a:cs typeface="Calibri"/>
            </a:endParaRPr>
          </a:p>
          <a:p>
            <a:pPr marL="890905" marR="91440" lvl="2" indent="-228600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Suppose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sparse graph,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dirty="0">
                <a:latin typeface="Calibri"/>
                <a:cs typeface="Calibri"/>
              </a:rPr>
              <a:t>nodes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endParaRPr sz="2400" dirty="0">
              <a:latin typeface="Calibri"/>
              <a:cs typeface="Calibri"/>
            </a:endParaRPr>
          </a:p>
          <a:p>
            <a:pPr marL="890905" marR="48260" lvl="2" indent="-228600">
              <a:lnSpc>
                <a:spcPct val="100800"/>
              </a:lnSpc>
              <a:spcBef>
                <a:spcPts val="50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After adding the virtual </a:t>
            </a:r>
            <a:r>
              <a:rPr sz="2400" dirty="0">
                <a:latin typeface="Calibri"/>
                <a:cs typeface="Calibri"/>
              </a:rPr>
              <a:t>node,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all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nodes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have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distance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of two</a:t>
            </a:r>
            <a:endParaRPr sz="2400" dirty="0">
              <a:latin typeface="Calibri"/>
              <a:cs typeface="Calibri"/>
            </a:endParaRPr>
          </a:p>
          <a:p>
            <a:pPr marL="1109980" lvl="3" indent="-182880">
              <a:spcBef>
                <a:spcPts val="520"/>
              </a:spcBef>
              <a:buClr>
                <a:srgbClr val="6BB76D"/>
              </a:buClr>
              <a:buFont typeface="Wingdings"/>
              <a:buChar char=""/>
              <a:tabLst>
                <a:tab pos="1109980" algn="l"/>
              </a:tabLst>
            </a:pPr>
            <a:r>
              <a:rPr sz="2000" b="1" spc="-5" dirty="0">
                <a:latin typeface="Calibri"/>
                <a:cs typeface="Calibri"/>
              </a:rPr>
              <a:t>Node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Virtual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Node </a:t>
            </a:r>
            <a:r>
              <a:rPr sz="2000" b="1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  <a:p>
            <a:pPr marL="624840" marR="429895" lvl="1" indent="-274320">
              <a:lnSpc>
                <a:spcPct val="101400"/>
              </a:lnSpc>
              <a:spcBef>
                <a:spcPts val="5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Benefits: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improves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message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passing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sparse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2529" y="3035397"/>
            <a:ext cx="1692910" cy="2821305"/>
            <a:chOff x="7282529" y="3035395"/>
            <a:chExt cx="1692910" cy="2821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529" y="3993648"/>
              <a:ext cx="1692704" cy="18629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943" y="3035395"/>
              <a:ext cx="1309963" cy="2031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30973" y="3255086"/>
              <a:ext cx="979805" cy="2145030"/>
            </a:xfrm>
            <a:custGeom>
              <a:avLst/>
              <a:gdLst/>
              <a:ahLst/>
              <a:cxnLst/>
              <a:rect l="l" t="t" r="r" b="b"/>
              <a:pathLst>
                <a:path w="979804" h="2145029">
                  <a:moveTo>
                    <a:pt x="28930" y="1913839"/>
                  </a:moveTo>
                  <a:lnTo>
                    <a:pt x="26085" y="1906320"/>
                  </a:lnTo>
                  <a:lnTo>
                    <a:pt x="13296" y="1900542"/>
                  </a:lnTo>
                  <a:lnTo>
                    <a:pt x="5778" y="1903387"/>
                  </a:lnTo>
                  <a:lnTo>
                    <a:pt x="0" y="1916201"/>
                  </a:lnTo>
                  <a:lnTo>
                    <a:pt x="2832" y="1923719"/>
                  </a:lnTo>
                  <a:lnTo>
                    <a:pt x="15621" y="1929498"/>
                  </a:lnTo>
                  <a:lnTo>
                    <a:pt x="23152" y="1926653"/>
                  </a:lnTo>
                  <a:lnTo>
                    <a:pt x="28930" y="1913839"/>
                  </a:lnTo>
                  <a:close/>
                </a:path>
                <a:path w="979804" h="2145029">
                  <a:moveTo>
                    <a:pt x="49771" y="1867484"/>
                  </a:moveTo>
                  <a:lnTo>
                    <a:pt x="46926" y="1859965"/>
                  </a:lnTo>
                  <a:lnTo>
                    <a:pt x="34137" y="1854187"/>
                  </a:lnTo>
                  <a:lnTo>
                    <a:pt x="26619" y="1857032"/>
                  </a:lnTo>
                  <a:lnTo>
                    <a:pt x="20840" y="1869846"/>
                  </a:lnTo>
                  <a:lnTo>
                    <a:pt x="23685" y="1877364"/>
                  </a:lnTo>
                  <a:lnTo>
                    <a:pt x="36461" y="1883143"/>
                  </a:lnTo>
                  <a:lnTo>
                    <a:pt x="43992" y="1880298"/>
                  </a:lnTo>
                  <a:lnTo>
                    <a:pt x="49771" y="1867484"/>
                  </a:lnTo>
                  <a:close/>
                </a:path>
                <a:path w="979804" h="2145029">
                  <a:moveTo>
                    <a:pt x="70612" y="1821129"/>
                  </a:moveTo>
                  <a:lnTo>
                    <a:pt x="67767" y="1813610"/>
                  </a:lnTo>
                  <a:lnTo>
                    <a:pt x="54991" y="1807832"/>
                  </a:lnTo>
                  <a:lnTo>
                    <a:pt x="47459" y="1810677"/>
                  </a:lnTo>
                  <a:lnTo>
                    <a:pt x="41681" y="1823491"/>
                  </a:lnTo>
                  <a:lnTo>
                    <a:pt x="44526" y="1831009"/>
                  </a:lnTo>
                  <a:lnTo>
                    <a:pt x="57315" y="1836788"/>
                  </a:lnTo>
                  <a:lnTo>
                    <a:pt x="64833" y="1833943"/>
                  </a:lnTo>
                  <a:lnTo>
                    <a:pt x="70612" y="1821129"/>
                  </a:lnTo>
                  <a:close/>
                </a:path>
                <a:path w="979804" h="2145029">
                  <a:moveTo>
                    <a:pt x="91452" y="1774774"/>
                  </a:moveTo>
                  <a:lnTo>
                    <a:pt x="88620" y="1767255"/>
                  </a:lnTo>
                  <a:lnTo>
                    <a:pt x="75831" y="1761477"/>
                  </a:lnTo>
                  <a:lnTo>
                    <a:pt x="68313" y="1764322"/>
                  </a:lnTo>
                  <a:lnTo>
                    <a:pt x="62522" y="1777136"/>
                  </a:lnTo>
                  <a:lnTo>
                    <a:pt x="65366" y="1784654"/>
                  </a:lnTo>
                  <a:lnTo>
                    <a:pt x="78155" y="1790433"/>
                  </a:lnTo>
                  <a:lnTo>
                    <a:pt x="85674" y="1787588"/>
                  </a:lnTo>
                  <a:lnTo>
                    <a:pt x="91452" y="1774774"/>
                  </a:lnTo>
                  <a:close/>
                </a:path>
                <a:path w="979804" h="2145029">
                  <a:moveTo>
                    <a:pt x="112306" y="1728419"/>
                  </a:moveTo>
                  <a:lnTo>
                    <a:pt x="109461" y="1720900"/>
                  </a:lnTo>
                  <a:lnTo>
                    <a:pt x="96672" y="1715122"/>
                  </a:lnTo>
                  <a:lnTo>
                    <a:pt x="89154" y="1717967"/>
                  </a:lnTo>
                  <a:lnTo>
                    <a:pt x="83375" y="1730781"/>
                  </a:lnTo>
                  <a:lnTo>
                    <a:pt x="86207" y="1738299"/>
                  </a:lnTo>
                  <a:lnTo>
                    <a:pt x="98996" y="1744078"/>
                  </a:lnTo>
                  <a:lnTo>
                    <a:pt x="106514" y="1741233"/>
                  </a:lnTo>
                  <a:lnTo>
                    <a:pt x="112306" y="1728419"/>
                  </a:lnTo>
                  <a:close/>
                </a:path>
                <a:path w="979804" h="2145029">
                  <a:moveTo>
                    <a:pt x="133146" y="1682064"/>
                  </a:moveTo>
                  <a:lnTo>
                    <a:pt x="130302" y="1674545"/>
                  </a:lnTo>
                  <a:lnTo>
                    <a:pt x="117513" y="1668767"/>
                  </a:lnTo>
                  <a:lnTo>
                    <a:pt x="109994" y="1671612"/>
                  </a:lnTo>
                  <a:lnTo>
                    <a:pt x="104216" y="1684426"/>
                  </a:lnTo>
                  <a:lnTo>
                    <a:pt x="107061" y="1691944"/>
                  </a:lnTo>
                  <a:lnTo>
                    <a:pt x="119837" y="1697723"/>
                  </a:lnTo>
                  <a:lnTo>
                    <a:pt x="127368" y="1694878"/>
                  </a:lnTo>
                  <a:lnTo>
                    <a:pt x="133146" y="1682064"/>
                  </a:lnTo>
                  <a:close/>
                </a:path>
                <a:path w="979804" h="2145029">
                  <a:moveTo>
                    <a:pt x="153987" y="1635709"/>
                  </a:moveTo>
                  <a:lnTo>
                    <a:pt x="151142" y="1628190"/>
                  </a:lnTo>
                  <a:lnTo>
                    <a:pt x="138353" y="1622412"/>
                  </a:lnTo>
                  <a:lnTo>
                    <a:pt x="130835" y="1625257"/>
                  </a:lnTo>
                  <a:lnTo>
                    <a:pt x="125056" y="1638071"/>
                  </a:lnTo>
                  <a:lnTo>
                    <a:pt x="127901" y="1645589"/>
                  </a:lnTo>
                  <a:lnTo>
                    <a:pt x="140690" y="1651368"/>
                  </a:lnTo>
                  <a:lnTo>
                    <a:pt x="148209" y="1648523"/>
                  </a:lnTo>
                  <a:lnTo>
                    <a:pt x="153987" y="1635709"/>
                  </a:lnTo>
                  <a:close/>
                </a:path>
                <a:path w="979804" h="2145029">
                  <a:moveTo>
                    <a:pt x="174828" y="1589354"/>
                  </a:moveTo>
                  <a:lnTo>
                    <a:pt x="171983" y="1581835"/>
                  </a:lnTo>
                  <a:lnTo>
                    <a:pt x="159207" y="1576070"/>
                  </a:lnTo>
                  <a:lnTo>
                    <a:pt x="151676" y="1578902"/>
                  </a:lnTo>
                  <a:lnTo>
                    <a:pt x="145897" y="1591716"/>
                  </a:lnTo>
                  <a:lnTo>
                    <a:pt x="148742" y="1599234"/>
                  </a:lnTo>
                  <a:lnTo>
                    <a:pt x="161531" y="1605013"/>
                  </a:lnTo>
                  <a:lnTo>
                    <a:pt x="169049" y="1602168"/>
                  </a:lnTo>
                  <a:lnTo>
                    <a:pt x="174828" y="1589354"/>
                  </a:lnTo>
                  <a:close/>
                </a:path>
                <a:path w="979804" h="2145029">
                  <a:moveTo>
                    <a:pt x="195681" y="1542999"/>
                  </a:moveTo>
                  <a:lnTo>
                    <a:pt x="192836" y="1535480"/>
                  </a:lnTo>
                  <a:lnTo>
                    <a:pt x="180047" y="1529715"/>
                  </a:lnTo>
                  <a:lnTo>
                    <a:pt x="172529" y="1532547"/>
                  </a:lnTo>
                  <a:lnTo>
                    <a:pt x="166738" y="1545361"/>
                  </a:lnTo>
                  <a:lnTo>
                    <a:pt x="169583" y="1552879"/>
                  </a:lnTo>
                  <a:lnTo>
                    <a:pt x="182372" y="1558658"/>
                  </a:lnTo>
                  <a:lnTo>
                    <a:pt x="189890" y="1555813"/>
                  </a:lnTo>
                  <a:lnTo>
                    <a:pt x="195681" y="1542999"/>
                  </a:lnTo>
                  <a:close/>
                </a:path>
                <a:path w="979804" h="2145029">
                  <a:moveTo>
                    <a:pt x="216522" y="1496644"/>
                  </a:moveTo>
                  <a:lnTo>
                    <a:pt x="213677" y="1489125"/>
                  </a:lnTo>
                  <a:lnTo>
                    <a:pt x="200888" y="1483360"/>
                  </a:lnTo>
                  <a:lnTo>
                    <a:pt x="193370" y="1486192"/>
                  </a:lnTo>
                  <a:lnTo>
                    <a:pt x="187591" y="1499006"/>
                  </a:lnTo>
                  <a:lnTo>
                    <a:pt x="190436" y="1506524"/>
                  </a:lnTo>
                  <a:lnTo>
                    <a:pt x="203212" y="1512303"/>
                  </a:lnTo>
                  <a:lnTo>
                    <a:pt x="210743" y="1509458"/>
                  </a:lnTo>
                  <a:lnTo>
                    <a:pt x="216522" y="1496644"/>
                  </a:lnTo>
                  <a:close/>
                </a:path>
                <a:path w="979804" h="2145029">
                  <a:moveTo>
                    <a:pt x="237363" y="1450289"/>
                  </a:moveTo>
                  <a:lnTo>
                    <a:pt x="234518" y="1442770"/>
                  </a:lnTo>
                  <a:lnTo>
                    <a:pt x="221729" y="1437005"/>
                  </a:lnTo>
                  <a:lnTo>
                    <a:pt x="214210" y="1439837"/>
                  </a:lnTo>
                  <a:lnTo>
                    <a:pt x="208432" y="1452651"/>
                  </a:lnTo>
                  <a:lnTo>
                    <a:pt x="211277" y="1460169"/>
                  </a:lnTo>
                  <a:lnTo>
                    <a:pt x="224066" y="1465948"/>
                  </a:lnTo>
                  <a:lnTo>
                    <a:pt x="231584" y="1463103"/>
                  </a:lnTo>
                  <a:lnTo>
                    <a:pt x="237363" y="1450289"/>
                  </a:lnTo>
                  <a:close/>
                </a:path>
                <a:path w="979804" h="2145029">
                  <a:moveTo>
                    <a:pt x="258203" y="1403934"/>
                  </a:moveTo>
                  <a:lnTo>
                    <a:pt x="255358" y="1396415"/>
                  </a:lnTo>
                  <a:lnTo>
                    <a:pt x="242582" y="1390650"/>
                  </a:lnTo>
                  <a:lnTo>
                    <a:pt x="235051" y="1393482"/>
                  </a:lnTo>
                  <a:lnTo>
                    <a:pt x="229273" y="1406296"/>
                  </a:lnTo>
                  <a:lnTo>
                    <a:pt x="232117" y="1413814"/>
                  </a:lnTo>
                  <a:lnTo>
                    <a:pt x="244906" y="1419593"/>
                  </a:lnTo>
                  <a:lnTo>
                    <a:pt x="252425" y="1416748"/>
                  </a:lnTo>
                  <a:lnTo>
                    <a:pt x="258203" y="1403934"/>
                  </a:lnTo>
                  <a:close/>
                </a:path>
                <a:path w="979804" h="2145029">
                  <a:moveTo>
                    <a:pt x="279044" y="1357579"/>
                  </a:moveTo>
                  <a:lnTo>
                    <a:pt x="276212" y="1350060"/>
                  </a:lnTo>
                  <a:lnTo>
                    <a:pt x="263423" y="1344295"/>
                  </a:lnTo>
                  <a:lnTo>
                    <a:pt x="255905" y="1347139"/>
                  </a:lnTo>
                  <a:lnTo>
                    <a:pt x="250113" y="1359941"/>
                  </a:lnTo>
                  <a:lnTo>
                    <a:pt x="252958" y="1367459"/>
                  </a:lnTo>
                  <a:lnTo>
                    <a:pt x="265747" y="1373238"/>
                  </a:lnTo>
                  <a:lnTo>
                    <a:pt x="273265" y="1370393"/>
                  </a:lnTo>
                  <a:lnTo>
                    <a:pt x="279044" y="1357579"/>
                  </a:lnTo>
                  <a:close/>
                </a:path>
                <a:path w="979804" h="2145029">
                  <a:moveTo>
                    <a:pt x="299897" y="1311224"/>
                  </a:moveTo>
                  <a:lnTo>
                    <a:pt x="297053" y="1303705"/>
                  </a:lnTo>
                  <a:lnTo>
                    <a:pt x="284264" y="1297940"/>
                  </a:lnTo>
                  <a:lnTo>
                    <a:pt x="276745" y="1300784"/>
                  </a:lnTo>
                  <a:lnTo>
                    <a:pt x="270967" y="1313586"/>
                  </a:lnTo>
                  <a:lnTo>
                    <a:pt x="273799" y="1321104"/>
                  </a:lnTo>
                  <a:lnTo>
                    <a:pt x="286588" y="1326883"/>
                  </a:lnTo>
                  <a:lnTo>
                    <a:pt x="294106" y="1324038"/>
                  </a:lnTo>
                  <a:lnTo>
                    <a:pt x="299897" y="1311224"/>
                  </a:lnTo>
                  <a:close/>
                </a:path>
                <a:path w="979804" h="2145029">
                  <a:moveTo>
                    <a:pt x="320738" y="1264869"/>
                  </a:moveTo>
                  <a:lnTo>
                    <a:pt x="317893" y="1257350"/>
                  </a:lnTo>
                  <a:lnTo>
                    <a:pt x="305104" y="1251585"/>
                  </a:lnTo>
                  <a:lnTo>
                    <a:pt x="297586" y="1254429"/>
                  </a:lnTo>
                  <a:lnTo>
                    <a:pt x="291807" y="1267231"/>
                  </a:lnTo>
                  <a:lnTo>
                    <a:pt x="294652" y="1274749"/>
                  </a:lnTo>
                  <a:lnTo>
                    <a:pt x="307428" y="1280528"/>
                  </a:lnTo>
                  <a:lnTo>
                    <a:pt x="314960" y="1277683"/>
                  </a:lnTo>
                  <a:lnTo>
                    <a:pt x="320738" y="1264869"/>
                  </a:lnTo>
                  <a:close/>
                </a:path>
                <a:path w="979804" h="2145029">
                  <a:moveTo>
                    <a:pt x="341579" y="1218514"/>
                  </a:moveTo>
                  <a:lnTo>
                    <a:pt x="338734" y="1210995"/>
                  </a:lnTo>
                  <a:lnTo>
                    <a:pt x="325945" y="1205230"/>
                  </a:lnTo>
                  <a:lnTo>
                    <a:pt x="318427" y="1208074"/>
                  </a:lnTo>
                  <a:lnTo>
                    <a:pt x="312648" y="1220876"/>
                  </a:lnTo>
                  <a:lnTo>
                    <a:pt x="315493" y="1228394"/>
                  </a:lnTo>
                  <a:lnTo>
                    <a:pt x="328282" y="1234173"/>
                  </a:lnTo>
                  <a:lnTo>
                    <a:pt x="335800" y="1231328"/>
                  </a:lnTo>
                  <a:lnTo>
                    <a:pt x="341579" y="1218514"/>
                  </a:lnTo>
                  <a:close/>
                </a:path>
                <a:path w="979804" h="2145029">
                  <a:moveTo>
                    <a:pt x="362419" y="1172146"/>
                  </a:moveTo>
                  <a:lnTo>
                    <a:pt x="359575" y="1164628"/>
                  </a:lnTo>
                  <a:lnTo>
                    <a:pt x="346773" y="1158875"/>
                  </a:lnTo>
                  <a:lnTo>
                    <a:pt x="339255" y="1161719"/>
                  </a:lnTo>
                  <a:lnTo>
                    <a:pt x="333489" y="1174534"/>
                  </a:lnTo>
                  <a:lnTo>
                    <a:pt x="336346" y="1182052"/>
                  </a:lnTo>
                  <a:lnTo>
                    <a:pt x="349135" y="1187818"/>
                  </a:lnTo>
                  <a:lnTo>
                    <a:pt x="356654" y="1184960"/>
                  </a:lnTo>
                  <a:lnTo>
                    <a:pt x="362419" y="1172146"/>
                  </a:lnTo>
                  <a:close/>
                </a:path>
                <a:path w="979804" h="2145029">
                  <a:moveTo>
                    <a:pt x="383273" y="1125791"/>
                  </a:moveTo>
                  <a:lnTo>
                    <a:pt x="380415" y="1118273"/>
                  </a:lnTo>
                  <a:lnTo>
                    <a:pt x="367626" y="1112520"/>
                  </a:lnTo>
                  <a:lnTo>
                    <a:pt x="360108" y="1115364"/>
                  </a:lnTo>
                  <a:lnTo>
                    <a:pt x="354342" y="1128179"/>
                  </a:lnTo>
                  <a:lnTo>
                    <a:pt x="357187" y="1135697"/>
                  </a:lnTo>
                  <a:lnTo>
                    <a:pt x="369976" y="1141463"/>
                  </a:lnTo>
                  <a:lnTo>
                    <a:pt x="377494" y="1138605"/>
                  </a:lnTo>
                  <a:lnTo>
                    <a:pt x="383273" y="1125791"/>
                  </a:lnTo>
                  <a:close/>
                </a:path>
                <a:path w="979804" h="2145029">
                  <a:moveTo>
                    <a:pt x="404114" y="1079436"/>
                  </a:moveTo>
                  <a:lnTo>
                    <a:pt x="401256" y="1071918"/>
                  </a:lnTo>
                  <a:lnTo>
                    <a:pt x="388467" y="1066165"/>
                  </a:lnTo>
                  <a:lnTo>
                    <a:pt x="380949" y="1069009"/>
                  </a:lnTo>
                  <a:lnTo>
                    <a:pt x="375183" y="1081824"/>
                  </a:lnTo>
                  <a:lnTo>
                    <a:pt x="378028" y="1089355"/>
                  </a:lnTo>
                  <a:lnTo>
                    <a:pt x="390829" y="1095108"/>
                  </a:lnTo>
                  <a:lnTo>
                    <a:pt x="398348" y="1092250"/>
                  </a:lnTo>
                  <a:lnTo>
                    <a:pt x="404114" y="1079436"/>
                  </a:lnTo>
                  <a:close/>
                </a:path>
                <a:path w="979804" h="2145029">
                  <a:moveTo>
                    <a:pt x="424954" y="1033068"/>
                  </a:moveTo>
                  <a:lnTo>
                    <a:pt x="422097" y="1025550"/>
                  </a:lnTo>
                  <a:lnTo>
                    <a:pt x="409295" y="1019810"/>
                  </a:lnTo>
                  <a:lnTo>
                    <a:pt x="401777" y="1022667"/>
                  </a:lnTo>
                  <a:lnTo>
                    <a:pt x="396024" y="1035494"/>
                  </a:lnTo>
                  <a:lnTo>
                    <a:pt x="398881" y="1043000"/>
                  </a:lnTo>
                  <a:lnTo>
                    <a:pt x="411683" y="1048753"/>
                  </a:lnTo>
                  <a:lnTo>
                    <a:pt x="419201" y="1045895"/>
                  </a:lnTo>
                  <a:lnTo>
                    <a:pt x="424954" y="1033068"/>
                  </a:lnTo>
                  <a:close/>
                </a:path>
                <a:path w="979804" h="2145029">
                  <a:moveTo>
                    <a:pt x="445795" y="986713"/>
                  </a:moveTo>
                  <a:lnTo>
                    <a:pt x="442937" y="979195"/>
                  </a:lnTo>
                  <a:lnTo>
                    <a:pt x="430136" y="973455"/>
                  </a:lnTo>
                  <a:lnTo>
                    <a:pt x="422617" y="976312"/>
                  </a:lnTo>
                  <a:lnTo>
                    <a:pt x="416864" y="989139"/>
                  </a:lnTo>
                  <a:lnTo>
                    <a:pt x="419722" y="996645"/>
                  </a:lnTo>
                  <a:lnTo>
                    <a:pt x="432523" y="1002398"/>
                  </a:lnTo>
                  <a:lnTo>
                    <a:pt x="440042" y="999540"/>
                  </a:lnTo>
                  <a:lnTo>
                    <a:pt x="445795" y="986713"/>
                  </a:lnTo>
                  <a:close/>
                </a:path>
                <a:path w="979804" h="2145029">
                  <a:moveTo>
                    <a:pt x="466636" y="940358"/>
                  </a:moveTo>
                  <a:lnTo>
                    <a:pt x="463778" y="932840"/>
                  </a:lnTo>
                  <a:lnTo>
                    <a:pt x="450977" y="927100"/>
                  </a:lnTo>
                  <a:lnTo>
                    <a:pt x="443471" y="929957"/>
                  </a:lnTo>
                  <a:lnTo>
                    <a:pt x="437718" y="942784"/>
                  </a:lnTo>
                  <a:lnTo>
                    <a:pt x="440575" y="950290"/>
                  </a:lnTo>
                  <a:lnTo>
                    <a:pt x="453364" y="956043"/>
                  </a:lnTo>
                  <a:lnTo>
                    <a:pt x="460883" y="953185"/>
                  </a:lnTo>
                  <a:lnTo>
                    <a:pt x="466636" y="940358"/>
                  </a:lnTo>
                  <a:close/>
                </a:path>
                <a:path w="979804" h="2145029">
                  <a:moveTo>
                    <a:pt x="487489" y="894003"/>
                  </a:moveTo>
                  <a:lnTo>
                    <a:pt x="484619" y="886485"/>
                  </a:lnTo>
                  <a:lnTo>
                    <a:pt x="471830" y="880745"/>
                  </a:lnTo>
                  <a:lnTo>
                    <a:pt x="464312" y="883602"/>
                  </a:lnTo>
                  <a:lnTo>
                    <a:pt x="458558" y="896429"/>
                  </a:lnTo>
                  <a:lnTo>
                    <a:pt x="461416" y="903935"/>
                  </a:lnTo>
                  <a:lnTo>
                    <a:pt x="474218" y="909688"/>
                  </a:lnTo>
                  <a:lnTo>
                    <a:pt x="481723" y="906830"/>
                  </a:lnTo>
                  <a:lnTo>
                    <a:pt x="487489" y="894003"/>
                  </a:lnTo>
                  <a:close/>
                </a:path>
                <a:path w="979804" h="2145029">
                  <a:moveTo>
                    <a:pt x="508330" y="847648"/>
                  </a:moveTo>
                  <a:lnTo>
                    <a:pt x="505472" y="840130"/>
                  </a:lnTo>
                  <a:lnTo>
                    <a:pt x="492671" y="834390"/>
                  </a:lnTo>
                  <a:lnTo>
                    <a:pt x="485152" y="837247"/>
                  </a:lnTo>
                  <a:lnTo>
                    <a:pt x="479399" y="850074"/>
                  </a:lnTo>
                  <a:lnTo>
                    <a:pt x="482257" y="857592"/>
                  </a:lnTo>
                  <a:lnTo>
                    <a:pt x="495058" y="863333"/>
                  </a:lnTo>
                  <a:lnTo>
                    <a:pt x="502577" y="860475"/>
                  </a:lnTo>
                  <a:lnTo>
                    <a:pt x="508330" y="847648"/>
                  </a:lnTo>
                  <a:close/>
                </a:path>
                <a:path w="979804" h="2145029">
                  <a:moveTo>
                    <a:pt x="529170" y="801293"/>
                  </a:moveTo>
                  <a:lnTo>
                    <a:pt x="526313" y="793775"/>
                  </a:lnTo>
                  <a:lnTo>
                    <a:pt x="513511" y="788035"/>
                  </a:lnTo>
                  <a:lnTo>
                    <a:pt x="505993" y="790892"/>
                  </a:lnTo>
                  <a:lnTo>
                    <a:pt x="500240" y="803719"/>
                  </a:lnTo>
                  <a:lnTo>
                    <a:pt x="503097" y="811237"/>
                  </a:lnTo>
                  <a:lnTo>
                    <a:pt x="515899" y="816978"/>
                  </a:lnTo>
                  <a:lnTo>
                    <a:pt x="523417" y="814120"/>
                  </a:lnTo>
                  <a:lnTo>
                    <a:pt x="529170" y="801293"/>
                  </a:lnTo>
                  <a:close/>
                </a:path>
                <a:path w="979804" h="2145029">
                  <a:moveTo>
                    <a:pt x="550011" y="754938"/>
                  </a:moveTo>
                  <a:lnTo>
                    <a:pt x="547154" y="747420"/>
                  </a:lnTo>
                  <a:lnTo>
                    <a:pt x="534352" y="741680"/>
                  </a:lnTo>
                  <a:lnTo>
                    <a:pt x="526846" y="744537"/>
                  </a:lnTo>
                  <a:lnTo>
                    <a:pt x="521081" y="757364"/>
                  </a:lnTo>
                  <a:lnTo>
                    <a:pt x="523951" y="764882"/>
                  </a:lnTo>
                  <a:lnTo>
                    <a:pt x="536740" y="770623"/>
                  </a:lnTo>
                  <a:lnTo>
                    <a:pt x="544258" y="767765"/>
                  </a:lnTo>
                  <a:lnTo>
                    <a:pt x="550011" y="754938"/>
                  </a:lnTo>
                  <a:close/>
                </a:path>
                <a:path w="979804" h="2145029">
                  <a:moveTo>
                    <a:pt x="570852" y="708583"/>
                  </a:moveTo>
                  <a:lnTo>
                    <a:pt x="567994" y="701065"/>
                  </a:lnTo>
                  <a:lnTo>
                    <a:pt x="555205" y="695325"/>
                  </a:lnTo>
                  <a:lnTo>
                    <a:pt x="547687" y="698182"/>
                  </a:lnTo>
                  <a:lnTo>
                    <a:pt x="541934" y="711009"/>
                  </a:lnTo>
                  <a:lnTo>
                    <a:pt x="544791" y="718527"/>
                  </a:lnTo>
                  <a:lnTo>
                    <a:pt x="557593" y="724268"/>
                  </a:lnTo>
                  <a:lnTo>
                    <a:pt x="565099" y="721410"/>
                  </a:lnTo>
                  <a:lnTo>
                    <a:pt x="570852" y="708583"/>
                  </a:lnTo>
                  <a:close/>
                </a:path>
                <a:path w="979804" h="2145029">
                  <a:moveTo>
                    <a:pt x="591705" y="662228"/>
                  </a:moveTo>
                  <a:lnTo>
                    <a:pt x="588848" y="654710"/>
                  </a:lnTo>
                  <a:lnTo>
                    <a:pt x="576046" y="648970"/>
                  </a:lnTo>
                  <a:lnTo>
                    <a:pt x="568528" y="651827"/>
                  </a:lnTo>
                  <a:lnTo>
                    <a:pt x="562775" y="664654"/>
                  </a:lnTo>
                  <a:lnTo>
                    <a:pt x="565632" y="672172"/>
                  </a:lnTo>
                  <a:lnTo>
                    <a:pt x="578434" y="677913"/>
                  </a:lnTo>
                  <a:lnTo>
                    <a:pt x="585952" y="675055"/>
                  </a:lnTo>
                  <a:lnTo>
                    <a:pt x="591705" y="662228"/>
                  </a:lnTo>
                  <a:close/>
                </a:path>
                <a:path w="979804" h="2145029">
                  <a:moveTo>
                    <a:pt x="612546" y="615873"/>
                  </a:moveTo>
                  <a:lnTo>
                    <a:pt x="609688" y="608355"/>
                  </a:lnTo>
                  <a:lnTo>
                    <a:pt x="596887" y="602615"/>
                  </a:lnTo>
                  <a:lnTo>
                    <a:pt x="589368" y="605472"/>
                  </a:lnTo>
                  <a:lnTo>
                    <a:pt x="583615" y="618299"/>
                  </a:lnTo>
                  <a:lnTo>
                    <a:pt x="586473" y="625817"/>
                  </a:lnTo>
                  <a:lnTo>
                    <a:pt x="599274" y="631558"/>
                  </a:lnTo>
                  <a:lnTo>
                    <a:pt x="606793" y="628700"/>
                  </a:lnTo>
                  <a:lnTo>
                    <a:pt x="612546" y="615873"/>
                  </a:lnTo>
                  <a:close/>
                </a:path>
                <a:path w="979804" h="2145029">
                  <a:moveTo>
                    <a:pt x="633387" y="569531"/>
                  </a:moveTo>
                  <a:lnTo>
                    <a:pt x="630529" y="562013"/>
                  </a:lnTo>
                  <a:lnTo>
                    <a:pt x="617740" y="556260"/>
                  </a:lnTo>
                  <a:lnTo>
                    <a:pt x="610222" y="559117"/>
                  </a:lnTo>
                  <a:lnTo>
                    <a:pt x="604456" y="571931"/>
                  </a:lnTo>
                  <a:lnTo>
                    <a:pt x="607314" y="579450"/>
                  </a:lnTo>
                  <a:lnTo>
                    <a:pt x="620115" y="585203"/>
                  </a:lnTo>
                  <a:lnTo>
                    <a:pt x="627634" y="582345"/>
                  </a:lnTo>
                  <a:lnTo>
                    <a:pt x="633387" y="569531"/>
                  </a:lnTo>
                  <a:close/>
                </a:path>
                <a:path w="979804" h="2145029">
                  <a:moveTo>
                    <a:pt x="654227" y="523176"/>
                  </a:moveTo>
                  <a:lnTo>
                    <a:pt x="651383" y="515658"/>
                  </a:lnTo>
                  <a:lnTo>
                    <a:pt x="638594" y="509905"/>
                  </a:lnTo>
                  <a:lnTo>
                    <a:pt x="631075" y="512762"/>
                  </a:lnTo>
                  <a:lnTo>
                    <a:pt x="625297" y="525576"/>
                  </a:lnTo>
                  <a:lnTo>
                    <a:pt x="628154" y="533095"/>
                  </a:lnTo>
                  <a:lnTo>
                    <a:pt x="640943" y="538848"/>
                  </a:lnTo>
                  <a:lnTo>
                    <a:pt x="648462" y="535990"/>
                  </a:lnTo>
                  <a:lnTo>
                    <a:pt x="654227" y="523176"/>
                  </a:lnTo>
                  <a:close/>
                </a:path>
                <a:path w="979804" h="2145029">
                  <a:moveTo>
                    <a:pt x="675081" y="476821"/>
                  </a:moveTo>
                  <a:lnTo>
                    <a:pt x="672223" y="469303"/>
                  </a:lnTo>
                  <a:lnTo>
                    <a:pt x="659434" y="463550"/>
                  </a:lnTo>
                  <a:lnTo>
                    <a:pt x="651916" y="466407"/>
                  </a:lnTo>
                  <a:lnTo>
                    <a:pt x="646150" y="479221"/>
                  </a:lnTo>
                  <a:lnTo>
                    <a:pt x="648995" y="486740"/>
                  </a:lnTo>
                  <a:lnTo>
                    <a:pt x="661784" y="492493"/>
                  </a:lnTo>
                  <a:lnTo>
                    <a:pt x="669315" y="489635"/>
                  </a:lnTo>
                  <a:lnTo>
                    <a:pt x="675081" y="476821"/>
                  </a:lnTo>
                  <a:close/>
                </a:path>
                <a:path w="979804" h="2145029">
                  <a:moveTo>
                    <a:pt x="695921" y="430466"/>
                  </a:moveTo>
                  <a:lnTo>
                    <a:pt x="693064" y="422948"/>
                  </a:lnTo>
                  <a:lnTo>
                    <a:pt x="680275" y="417195"/>
                  </a:lnTo>
                  <a:lnTo>
                    <a:pt x="672757" y="420052"/>
                  </a:lnTo>
                  <a:lnTo>
                    <a:pt x="666991" y="432866"/>
                  </a:lnTo>
                  <a:lnTo>
                    <a:pt x="669836" y="440385"/>
                  </a:lnTo>
                  <a:lnTo>
                    <a:pt x="682637" y="446138"/>
                  </a:lnTo>
                  <a:lnTo>
                    <a:pt x="690156" y="443280"/>
                  </a:lnTo>
                  <a:lnTo>
                    <a:pt x="695921" y="430466"/>
                  </a:lnTo>
                  <a:close/>
                </a:path>
                <a:path w="979804" h="2145029">
                  <a:moveTo>
                    <a:pt x="716762" y="384111"/>
                  </a:moveTo>
                  <a:lnTo>
                    <a:pt x="713917" y="376593"/>
                  </a:lnTo>
                  <a:lnTo>
                    <a:pt x="701116" y="370840"/>
                  </a:lnTo>
                  <a:lnTo>
                    <a:pt x="693597" y="373697"/>
                  </a:lnTo>
                  <a:lnTo>
                    <a:pt x="687832" y="386511"/>
                  </a:lnTo>
                  <a:lnTo>
                    <a:pt x="690689" y="394030"/>
                  </a:lnTo>
                  <a:lnTo>
                    <a:pt x="703478" y="399783"/>
                  </a:lnTo>
                  <a:lnTo>
                    <a:pt x="710996" y="396938"/>
                  </a:lnTo>
                  <a:lnTo>
                    <a:pt x="716762" y="384111"/>
                  </a:lnTo>
                  <a:close/>
                </a:path>
                <a:path w="979804" h="2145029">
                  <a:moveTo>
                    <a:pt x="737603" y="337756"/>
                  </a:moveTo>
                  <a:lnTo>
                    <a:pt x="734758" y="330250"/>
                  </a:lnTo>
                  <a:lnTo>
                    <a:pt x="721969" y="324485"/>
                  </a:lnTo>
                  <a:lnTo>
                    <a:pt x="714451" y="327342"/>
                  </a:lnTo>
                  <a:lnTo>
                    <a:pt x="708672" y="340156"/>
                  </a:lnTo>
                  <a:lnTo>
                    <a:pt x="711530" y="347675"/>
                  </a:lnTo>
                  <a:lnTo>
                    <a:pt x="724319" y="353428"/>
                  </a:lnTo>
                  <a:lnTo>
                    <a:pt x="731837" y="350583"/>
                  </a:lnTo>
                  <a:lnTo>
                    <a:pt x="737603" y="337756"/>
                  </a:lnTo>
                  <a:close/>
                </a:path>
                <a:path w="979804" h="2145029">
                  <a:moveTo>
                    <a:pt x="758456" y="291401"/>
                  </a:moveTo>
                  <a:lnTo>
                    <a:pt x="755599" y="283883"/>
                  </a:lnTo>
                  <a:lnTo>
                    <a:pt x="742797" y="278130"/>
                  </a:lnTo>
                  <a:lnTo>
                    <a:pt x="735291" y="280987"/>
                  </a:lnTo>
                  <a:lnTo>
                    <a:pt x="729526" y="293801"/>
                  </a:lnTo>
                  <a:lnTo>
                    <a:pt x="732370" y="301320"/>
                  </a:lnTo>
                  <a:lnTo>
                    <a:pt x="745172" y="307073"/>
                  </a:lnTo>
                  <a:lnTo>
                    <a:pt x="752690" y="304215"/>
                  </a:lnTo>
                  <a:lnTo>
                    <a:pt x="758456" y="291401"/>
                  </a:lnTo>
                  <a:close/>
                </a:path>
                <a:path w="979804" h="2145029">
                  <a:moveTo>
                    <a:pt x="779297" y="245046"/>
                  </a:moveTo>
                  <a:lnTo>
                    <a:pt x="776439" y="237528"/>
                  </a:lnTo>
                  <a:lnTo>
                    <a:pt x="763638" y="231775"/>
                  </a:lnTo>
                  <a:lnTo>
                    <a:pt x="756132" y="234632"/>
                  </a:lnTo>
                  <a:lnTo>
                    <a:pt x="750366" y="247446"/>
                  </a:lnTo>
                  <a:lnTo>
                    <a:pt x="753224" y="254965"/>
                  </a:lnTo>
                  <a:lnTo>
                    <a:pt x="766013" y="260718"/>
                  </a:lnTo>
                  <a:lnTo>
                    <a:pt x="773531" y="257860"/>
                  </a:lnTo>
                  <a:lnTo>
                    <a:pt x="779297" y="245046"/>
                  </a:lnTo>
                  <a:close/>
                </a:path>
                <a:path w="979804" h="2145029">
                  <a:moveTo>
                    <a:pt x="800138" y="198691"/>
                  </a:moveTo>
                  <a:lnTo>
                    <a:pt x="797280" y="191173"/>
                  </a:lnTo>
                  <a:lnTo>
                    <a:pt x="784491" y="185420"/>
                  </a:lnTo>
                  <a:lnTo>
                    <a:pt x="776973" y="188277"/>
                  </a:lnTo>
                  <a:lnTo>
                    <a:pt x="771207" y="201091"/>
                  </a:lnTo>
                  <a:lnTo>
                    <a:pt x="774065" y="208610"/>
                  </a:lnTo>
                  <a:lnTo>
                    <a:pt x="786853" y="214363"/>
                  </a:lnTo>
                  <a:lnTo>
                    <a:pt x="794372" y="211505"/>
                  </a:lnTo>
                  <a:lnTo>
                    <a:pt x="800138" y="198691"/>
                  </a:lnTo>
                  <a:close/>
                </a:path>
                <a:path w="979804" h="2145029">
                  <a:moveTo>
                    <a:pt x="808799" y="2125535"/>
                  </a:moveTo>
                  <a:lnTo>
                    <a:pt x="803605" y="2119401"/>
                  </a:lnTo>
                  <a:lnTo>
                    <a:pt x="789622" y="2118258"/>
                  </a:lnTo>
                  <a:lnTo>
                    <a:pt x="783488" y="2123465"/>
                  </a:lnTo>
                  <a:lnTo>
                    <a:pt x="782345" y="2137473"/>
                  </a:lnTo>
                  <a:lnTo>
                    <a:pt x="787539" y="2143607"/>
                  </a:lnTo>
                  <a:lnTo>
                    <a:pt x="801522" y="2144750"/>
                  </a:lnTo>
                  <a:lnTo>
                    <a:pt x="807656" y="2139543"/>
                  </a:lnTo>
                  <a:lnTo>
                    <a:pt x="808799" y="2125535"/>
                  </a:lnTo>
                  <a:close/>
                </a:path>
                <a:path w="979804" h="2145029">
                  <a:moveTo>
                    <a:pt x="812965" y="2074887"/>
                  </a:moveTo>
                  <a:lnTo>
                    <a:pt x="807758" y="2068753"/>
                  </a:lnTo>
                  <a:lnTo>
                    <a:pt x="793775" y="2067610"/>
                  </a:lnTo>
                  <a:lnTo>
                    <a:pt x="787641" y="2072805"/>
                  </a:lnTo>
                  <a:lnTo>
                    <a:pt x="786498" y="2086813"/>
                  </a:lnTo>
                  <a:lnTo>
                    <a:pt x="791705" y="2092947"/>
                  </a:lnTo>
                  <a:lnTo>
                    <a:pt x="805688" y="2094090"/>
                  </a:lnTo>
                  <a:lnTo>
                    <a:pt x="811809" y="2088896"/>
                  </a:lnTo>
                  <a:lnTo>
                    <a:pt x="812965" y="2074887"/>
                  </a:lnTo>
                  <a:close/>
                </a:path>
                <a:path w="979804" h="2145029">
                  <a:moveTo>
                    <a:pt x="817118" y="2024227"/>
                  </a:moveTo>
                  <a:lnTo>
                    <a:pt x="811911" y="2018093"/>
                  </a:lnTo>
                  <a:lnTo>
                    <a:pt x="797941" y="2016950"/>
                  </a:lnTo>
                  <a:lnTo>
                    <a:pt x="791806" y="2022157"/>
                  </a:lnTo>
                  <a:lnTo>
                    <a:pt x="790651" y="2036165"/>
                  </a:lnTo>
                  <a:lnTo>
                    <a:pt x="795858" y="2042287"/>
                  </a:lnTo>
                  <a:lnTo>
                    <a:pt x="809840" y="2043442"/>
                  </a:lnTo>
                  <a:lnTo>
                    <a:pt x="815975" y="2038235"/>
                  </a:lnTo>
                  <a:lnTo>
                    <a:pt x="817118" y="2024227"/>
                  </a:lnTo>
                  <a:close/>
                </a:path>
                <a:path w="979804" h="2145029">
                  <a:moveTo>
                    <a:pt x="820978" y="152336"/>
                  </a:moveTo>
                  <a:lnTo>
                    <a:pt x="818121" y="144818"/>
                  </a:lnTo>
                  <a:lnTo>
                    <a:pt x="805332" y="139065"/>
                  </a:lnTo>
                  <a:lnTo>
                    <a:pt x="797814" y="141922"/>
                  </a:lnTo>
                  <a:lnTo>
                    <a:pt x="792048" y="154736"/>
                  </a:lnTo>
                  <a:lnTo>
                    <a:pt x="794905" y="162255"/>
                  </a:lnTo>
                  <a:lnTo>
                    <a:pt x="807707" y="168008"/>
                  </a:lnTo>
                  <a:lnTo>
                    <a:pt x="815213" y="165150"/>
                  </a:lnTo>
                  <a:lnTo>
                    <a:pt x="820978" y="152336"/>
                  </a:lnTo>
                  <a:close/>
                </a:path>
                <a:path w="979804" h="2145029">
                  <a:moveTo>
                    <a:pt x="821270" y="1973580"/>
                  </a:moveTo>
                  <a:lnTo>
                    <a:pt x="816076" y="1967445"/>
                  </a:lnTo>
                  <a:lnTo>
                    <a:pt x="802093" y="1966302"/>
                  </a:lnTo>
                  <a:lnTo>
                    <a:pt x="795959" y="1971497"/>
                  </a:lnTo>
                  <a:lnTo>
                    <a:pt x="794816" y="1985505"/>
                  </a:lnTo>
                  <a:lnTo>
                    <a:pt x="800023" y="1991639"/>
                  </a:lnTo>
                  <a:lnTo>
                    <a:pt x="813993" y="1992782"/>
                  </a:lnTo>
                  <a:lnTo>
                    <a:pt x="820127" y="1987575"/>
                  </a:lnTo>
                  <a:lnTo>
                    <a:pt x="821270" y="1973580"/>
                  </a:lnTo>
                  <a:close/>
                </a:path>
                <a:path w="979804" h="2145029">
                  <a:moveTo>
                    <a:pt x="825436" y="1922919"/>
                  </a:moveTo>
                  <a:lnTo>
                    <a:pt x="820229" y="1916785"/>
                  </a:lnTo>
                  <a:lnTo>
                    <a:pt x="806246" y="1915642"/>
                  </a:lnTo>
                  <a:lnTo>
                    <a:pt x="800125" y="1920849"/>
                  </a:lnTo>
                  <a:lnTo>
                    <a:pt x="798969" y="1934857"/>
                  </a:lnTo>
                  <a:lnTo>
                    <a:pt x="804176" y="1940979"/>
                  </a:lnTo>
                  <a:lnTo>
                    <a:pt x="818159" y="1942134"/>
                  </a:lnTo>
                  <a:lnTo>
                    <a:pt x="824293" y="1936927"/>
                  </a:lnTo>
                  <a:lnTo>
                    <a:pt x="825436" y="1922919"/>
                  </a:lnTo>
                  <a:close/>
                </a:path>
                <a:path w="979804" h="2145029">
                  <a:moveTo>
                    <a:pt x="829589" y="1872259"/>
                  </a:moveTo>
                  <a:lnTo>
                    <a:pt x="824395" y="1866138"/>
                  </a:lnTo>
                  <a:lnTo>
                    <a:pt x="810412" y="1864982"/>
                  </a:lnTo>
                  <a:lnTo>
                    <a:pt x="804278" y="1870189"/>
                  </a:lnTo>
                  <a:lnTo>
                    <a:pt x="803135" y="1884197"/>
                  </a:lnTo>
                  <a:lnTo>
                    <a:pt x="808329" y="1890331"/>
                  </a:lnTo>
                  <a:lnTo>
                    <a:pt x="822312" y="1891474"/>
                  </a:lnTo>
                  <a:lnTo>
                    <a:pt x="828446" y="1886267"/>
                  </a:lnTo>
                  <a:lnTo>
                    <a:pt x="829589" y="1872259"/>
                  </a:lnTo>
                  <a:close/>
                </a:path>
                <a:path w="979804" h="2145029">
                  <a:moveTo>
                    <a:pt x="833755" y="1821611"/>
                  </a:moveTo>
                  <a:lnTo>
                    <a:pt x="828548" y="1815477"/>
                  </a:lnTo>
                  <a:lnTo>
                    <a:pt x="814565" y="1814334"/>
                  </a:lnTo>
                  <a:lnTo>
                    <a:pt x="808431" y="1819529"/>
                  </a:lnTo>
                  <a:lnTo>
                    <a:pt x="807288" y="1833537"/>
                  </a:lnTo>
                  <a:lnTo>
                    <a:pt x="812495" y="1839671"/>
                  </a:lnTo>
                  <a:lnTo>
                    <a:pt x="826477" y="1840814"/>
                  </a:lnTo>
                  <a:lnTo>
                    <a:pt x="832599" y="1835619"/>
                  </a:lnTo>
                  <a:lnTo>
                    <a:pt x="833755" y="1821611"/>
                  </a:lnTo>
                  <a:close/>
                </a:path>
                <a:path w="979804" h="2145029">
                  <a:moveTo>
                    <a:pt x="837907" y="1770951"/>
                  </a:moveTo>
                  <a:lnTo>
                    <a:pt x="832700" y="1764817"/>
                  </a:lnTo>
                  <a:lnTo>
                    <a:pt x="818718" y="1763674"/>
                  </a:lnTo>
                  <a:lnTo>
                    <a:pt x="812596" y="1768881"/>
                  </a:lnTo>
                  <a:lnTo>
                    <a:pt x="811441" y="1782889"/>
                  </a:lnTo>
                  <a:lnTo>
                    <a:pt x="816648" y="1789023"/>
                  </a:lnTo>
                  <a:lnTo>
                    <a:pt x="830630" y="1790166"/>
                  </a:lnTo>
                  <a:lnTo>
                    <a:pt x="836764" y="1784959"/>
                  </a:lnTo>
                  <a:lnTo>
                    <a:pt x="837907" y="1770951"/>
                  </a:lnTo>
                  <a:close/>
                </a:path>
                <a:path w="979804" h="2145029">
                  <a:moveTo>
                    <a:pt x="841819" y="105981"/>
                  </a:moveTo>
                  <a:lnTo>
                    <a:pt x="838974" y="98463"/>
                  </a:lnTo>
                  <a:lnTo>
                    <a:pt x="826173" y="92710"/>
                  </a:lnTo>
                  <a:lnTo>
                    <a:pt x="818654" y="95567"/>
                  </a:lnTo>
                  <a:lnTo>
                    <a:pt x="812901" y="108381"/>
                  </a:lnTo>
                  <a:lnTo>
                    <a:pt x="815746" y="115900"/>
                  </a:lnTo>
                  <a:lnTo>
                    <a:pt x="828548" y="121653"/>
                  </a:lnTo>
                  <a:lnTo>
                    <a:pt x="836066" y="118795"/>
                  </a:lnTo>
                  <a:lnTo>
                    <a:pt x="841819" y="105981"/>
                  </a:lnTo>
                  <a:close/>
                </a:path>
                <a:path w="979804" h="2145029">
                  <a:moveTo>
                    <a:pt x="842060" y="1720303"/>
                  </a:moveTo>
                  <a:lnTo>
                    <a:pt x="836866" y="1714169"/>
                  </a:lnTo>
                  <a:lnTo>
                    <a:pt x="822883" y="1713026"/>
                  </a:lnTo>
                  <a:lnTo>
                    <a:pt x="816749" y="1718221"/>
                  </a:lnTo>
                  <a:lnTo>
                    <a:pt x="815606" y="1732229"/>
                  </a:lnTo>
                  <a:lnTo>
                    <a:pt x="820801" y="1738363"/>
                  </a:lnTo>
                  <a:lnTo>
                    <a:pt x="834783" y="1739506"/>
                  </a:lnTo>
                  <a:lnTo>
                    <a:pt x="840917" y="1734299"/>
                  </a:lnTo>
                  <a:lnTo>
                    <a:pt x="842060" y="1720303"/>
                  </a:lnTo>
                  <a:close/>
                </a:path>
                <a:path w="979804" h="2145029">
                  <a:moveTo>
                    <a:pt x="846226" y="1669643"/>
                  </a:moveTo>
                  <a:lnTo>
                    <a:pt x="841019" y="1663509"/>
                  </a:lnTo>
                  <a:lnTo>
                    <a:pt x="827036" y="1662366"/>
                  </a:lnTo>
                  <a:lnTo>
                    <a:pt x="820902" y="1667573"/>
                  </a:lnTo>
                  <a:lnTo>
                    <a:pt x="819759" y="1681581"/>
                  </a:lnTo>
                  <a:lnTo>
                    <a:pt x="824966" y="1687703"/>
                  </a:lnTo>
                  <a:lnTo>
                    <a:pt x="838949" y="1688858"/>
                  </a:lnTo>
                  <a:lnTo>
                    <a:pt x="845070" y="1683651"/>
                  </a:lnTo>
                  <a:lnTo>
                    <a:pt x="846226" y="1669643"/>
                  </a:lnTo>
                  <a:close/>
                </a:path>
                <a:path w="979804" h="2145029">
                  <a:moveTo>
                    <a:pt x="850379" y="1618983"/>
                  </a:moveTo>
                  <a:lnTo>
                    <a:pt x="845172" y="1612861"/>
                  </a:lnTo>
                  <a:lnTo>
                    <a:pt x="831202" y="1611706"/>
                  </a:lnTo>
                  <a:lnTo>
                    <a:pt x="825068" y="1616913"/>
                  </a:lnTo>
                  <a:lnTo>
                    <a:pt x="823912" y="1630921"/>
                  </a:lnTo>
                  <a:lnTo>
                    <a:pt x="829119" y="1637055"/>
                  </a:lnTo>
                  <a:lnTo>
                    <a:pt x="843102" y="1638198"/>
                  </a:lnTo>
                  <a:lnTo>
                    <a:pt x="849236" y="1632991"/>
                  </a:lnTo>
                  <a:lnTo>
                    <a:pt x="850379" y="1618983"/>
                  </a:lnTo>
                  <a:close/>
                </a:path>
                <a:path w="979804" h="2145029">
                  <a:moveTo>
                    <a:pt x="854544" y="1568335"/>
                  </a:moveTo>
                  <a:lnTo>
                    <a:pt x="849337" y="1562201"/>
                  </a:lnTo>
                  <a:lnTo>
                    <a:pt x="835355" y="1561058"/>
                  </a:lnTo>
                  <a:lnTo>
                    <a:pt x="829221" y="1566265"/>
                  </a:lnTo>
                  <a:lnTo>
                    <a:pt x="828078" y="1580261"/>
                  </a:lnTo>
                  <a:lnTo>
                    <a:pt x="833285" y="1586395"/>
                  </a:lnTo>
                  <a:lnTo>
                    <a:pt x="847255" y="1587538"/>
                  </a:lnTo>
                  <a:lnTo>
                    <a:pt x="853389" y="1582343"/>
                  </a:lnTo>
                  <a:lnTo>
                    <a:pt x="854544" y="1568335"/>
                  </a:lnTo>
                  <a:close/>
                </a:path>
                <a:path w="979804" h="2145029">
                  <a:moveTo>
                    <a:pt x="858697" y="1517675"/>
                  </a:moveTo>
                  <a:lnTo>
                    <a:pt x="853490" y="1511541"/>
                  </a:lnTo>
                  <a:lnTo>
                    <a:pt x="839508" y="1510398"/>
                  </a:lnTo>
                  <a:lnTo>
                    <a:pt x="833386" y="1515605"/>
                  </a:lnTo>
                  <a:lnTo>
                    <a:pt x="832231" y="1529613"/>
                  </a:lnTo>
                  <a:lnTo>
                    <a:pt x="837438" y="1535747"/>
                  </a:lnTo>
                  <a:lnTo>
                    <a:pt x="851420" y="1536890"/>
                  </a:lnTo>
                  <a:lnTo>
                    <a:pt x="857554" y="1531683"/>
                  </a:lnTo>
                  <a:lnTo>
                    <a:pt x="858697" y="1517675"/>
                  </a:lnTo>
                  <a:close/>
                </a:path>
                <a:path w="979804" h="2145029">
                  <a:moveTo>
                    <a:pt x="862672" y="59626"/>
                  </a:moveTo>
                  <a:lnTo>
                    <a:pt x="859815" y="52108"/>
                  </a:lnTo>
                  <a:lnTo>
                    <a:pt x="847026" y="46355"/>
                  </a:lnTo>
                  <a:lnTo>
                    <a:pt x="839508" y="49212"/>
                  </a:lnTo>
                  <a:lnTo>
                    <a:pt x="833742" y="62026"/>
                  </a:lnTo>
                  <a:lnTo>
                    <a:pt x="836599" y="69545"/>
                  </a:lnTo>
                  <a:lnTo>
                    <a:pt x="849388" y="75298"/>
                  </a:lnTo>
                  <a:lnTo>
                    <a:pt x="856907" y="72440"/>
                  </a:lnTo>
                  <a:lnTo>
                    <a:pt x="862672" y="59626"/>
                  </a:lnTo>
                  <a:close/>
                </a:path>
                <a:path w="979804" h="2145029">
                  <a:moveTo>
                    <a:pt x="862850" y="1467027"/>
                  </a:moveTo>
                  <a:lnTo>
                    <a:pt x="857656" y="1460893"/>
                  </a:lnTo>
                  <a:lnTo>
                    <a:pt x="843673" y="1459750"/>
                  </a:lnTo>
                  <a:lnTo>
                    <a:pt x="837539" y="1464945"/>
                  </a:lnTo>
                  <a:lnTo>
                    <a:pt x="836396" y="1478953"/>
                  </a:lnTo>
                  <a:lnTo>
                    <a:pt x="841590" y="1485087"/>
                  </a:lnTo>
                  <a:lnTo>
                    <a:pt x="855573" y="1486230"/>
                  </a:lnTo>
                  <a:lnTo>
                    <a:pt x="861707" y="1481035"/>
                  </a:lnTo>
                  <a:lnTo>
                    <a:pt x="862850" y="1467027"/>
                  </a:lnTo>
                  <a:close/>
                </a:path>
                <a:path w="979804" h="2145029">
                  <a:moveTo>
                    <a:pt x="867016" y="1416367"/>
                  </a:moveTo>
                  <a:lnTo>
                    <a:pt x="861809" y="1410233"/>
                  </a:lnTo>
                  <a:lnTo>
                    <a:pt x="847826" y="1409090"/>
                  </a:lnTo>
                  <a:lnTo>
                    <a:pt x="841692" y="1414297"/>
                  </a:lnTo>
                  <a:lnTo>
                    <a:pt x="840549" y="1428305"/>
                  </a:lnTo>
                  <a:lnTo>
                    <a:pt x="845756" y="1434426"/>
                  </a:lnTo>
                  <a:lnTo>
                    <a:pt x="859739" y="1435582"/>
                  </a:lnTo>
                  <a:lnTo>
                    <a:pt x="865860" y="1430375"/>
                  </a:lnTo>
                  <a:lnTo>
                    <a:pt x="867016" y="1416367"/>
                  </a:lnTo>
                  <a:close/>
                </a:path>
                <a:path w="979804" h="2145029">
                  <a:moveTo>
                    <a:pt x="871169" y="1365707"/>
                  </a:moveTo>
                  <a:lnTo>
                    <a:pt x="865962" y="1359585"/>
                  </a:lnTo>
                  <a:lnTo>
                    <a:pt x="851979" y="1358442"/>
                  </a:lnTo>
                  <a:lnTo>
                    <a:pt x="845858" y="1363637"/>
                  </a:lnTo>
                  <a:lnTo>
                    <a:pt x="844702" y="1377645"/>
                  </a:lnTo>
                  <a:lnTo>
                    <a:pt x="849909" y="1383779"/>
                  </a:lnTo>
                  <a:lnTo>
                    <a:pt x="863892" y="1384922"/>
                  </a:lnTo>
                  <a:lnTo>
                    <a:pt x="870026" y="1379715"/>
                  </a:lnTo>
                  <a:lnTo>
                    <a:pt x="871169" y="1365707"/>
                  </a:lnTo>
                  <a:close/>
                </a:path>
                <a:path w="979804" h="2145029">
                  <a:moveTo>
                    <a:pt x="875322" y="1315059"/>
                  </a:moveTo>
                  <a:lnTo>
                    <a:pt x="870127" y="1308925"/>
                  </a:lnTo>
                  <a:lnTo>
                    <a:pt x="856145" y="1307782"/>
                  </a:lnTo>
                  <a:lnTo>
                    <a:pt x="850011" y="1312989"/>
                  </a:lnTo>
                  <a:lnTo>
                    <a:pt x="848868" y="1326997"/>
                  </a:lnTo>
                  <a:lnTo>
                    <a:pt x="854062" y="1333119"/>
                  </a:lnTo>
                  <a:lnTo>
                    <a:pt x="868045" y="1334262"/>
                  </a:lnTo>
                  <a:lnTo>
                    <a:pt x="874179" y="1329067"/>
                  </a:lnTo>
                  <a:lnTo>
                    <a:pt x="875322" y="1315059"/>
                  </a:lnTo>
                  <a:close/>
                </a:path>
                <a:path w="979804" h="2145029">
                  <a:moveTo>
                    <a:pt x="879487" y="1264399"/>
                  </a:moveTo>
                  <a:lnTo>
                    <a:pt x="874280" y="1258277"/>
                  </a:lnTo>
                  <a:lnTo>
                    <a:pt x="860298" y="1257122"/>
                  </a:lnTo>
                  <a:lnTo>
                    <a:pt x="854163" y="1262329"/>
                  </a:lnTo>
                  <a:lnTo>
                    <a:pt x="853020" y="1276337"/>
                  </a:lnTo>
                  <a:lnTo>
                    <a:pt x="858227" y="1282471"/>
                  </a:lnTo>
                  <a:lnTo>
                    <a:pt x="872210" y="1283614"/>
                  </a:lnTo>
                  <a:lnTo>
                    <a:pt x="878332" y="1278407"/>
                  </a:lnTo>
                  <a:lnTo>
                    <a:pt x="879487" y="1264399"/>
                  </a:lnTo>
                  <a:close/>
                </a:path>
                <a:path w="979804" h="2145029">
                  <a:moveTo>
                    <a:pt x="883513" y="13271"/>
                  </a:moveTo>
                  <a:lnTo>
                    <a:pt x="880656" y="5753"/>
                  </a:lnTo>
                  <a:lnTo>
                    <a:pt x="867867" y="0"/>
                  </a:lnTo>
                  <a:lnTo>
                    <a:pt x="860348" y="2857"/>
                  </a:lnTo>
                  <a:lnTo>
                    <a:pt x="854583" y="15671"/>
                  </a:lnTo>
                  <a:lnTo>
                    <a:pt x="857440" y="23190"/>
                  </a:lnTo>
                  <a:lnTo>
                    <a:pt x="870229" y="28943"/>
                  </a:lnTo>
                  <a:lnTo>
                    <a:pt x="877747" y="26085"/>
                  </a:lnTo>
                  <a:lnTo>
                    <a:pt x="883513" y="13271"/>
                  </a:lnTo>
                  <a:close/>
                </a:path>
                <a:path w="979804" h="2145029">
                  <a:moveTo>
                    <a:pt x="883640" y="1213751"/>
                  </a:moveTo>
                  <a:lnTo>
                    <a:pt x="878433" y="1207617"/>
                  </a:lnTo>
                  <a:lnTo>
                    <a:pt x="864463" y="1206474"/>
                  </a:lnTo>
                  <a:lnTo>
                    <a:pt x="858329" y="1211668"/>
                  </a:lnTo>
                  <a:lnTo>
                    <a:pt x="857186" y="1225677"/>
                  </a:lnTo>
                  <a:lnTo>
                    <a:pt x="862380" y="1231811"/>
                  </a:lnTo>
                  <a:lnTo>
                    <a:pt x="876363" y="1232954"/>
                  </a:lnTo>
                  <a:lnTo>
                    <a:pt x="882497" y="1227759"/>
                  </a:lnTo>
                  <a:lnTo>
                    <a:pt x="883640" y="1213751"/>
                  </a:lnTo>
                  <a:close/>
                </a:path>
                <a:path w="979804" h="2145029">
                  <a:moveTo>
                    <a:pt x="887806" y="1163091"/>
                  </a:moveTo>
                  <a:lnTo>
                    <a:pt x="882599" y="1156957"/>
                  </a:lnTo>
                  <a:lnTo>
                    <a:pt x="868616" y="1155814"/>
                  </a:lnTo>
                  <a:lnTo>
                    <a:pt x="862482" y="1161021"/>
                  </a:lnTo>
                  <a:lnTo>
                    <a:pt x="861339" y="1175029"/>
                  </a:lnTo>
                  <a:lnTo>
                    <a:pt x="866546" y="1181163"/>
                  </a:lnTo>
                  <a:lnTo>
                    <a:pt x="880516" y="1182306"/>
                  </a:lnTo>
                  <a:lnTo>
                    <a:pt x="886650" y="1177099"/>
                  </a:lnTo>
                  <a:lnTo>
                    <a:pt x="887806" y="1163091"/>
                  </a:lnTo>
                  <a:close/>
                </a:path>
                <a:path w="979804" h="2145029">
                  <a:moveTo>
                    <a:pt x="891959" y="1112443"/>
                  </a:moveTo>
                  <a:lnTo>
                    <a:pt x="886752" y="1106309"/>
                  </a:lnTo>
                  <a:lnTo>
                    <a:pt x="872769" y="1105166"/>
                  </a:lnTo>
                  <a:lnTo>
                    <a:pt x="866648" y="1110361"/>
                  </a:lnTo>
                  <a:lnTo>
                    <a:pt x="865492" y="1124369"/>
                  </a:lnTo>
                  <a:lnTo>
                    <a:pt x="870699" y="1130503"/>
                  </a:lnTo>
                  <a:lnTo>
                    <a:pt x="884682" y="1131646"/>
                  </a:lnTo>
                  <a:lnTo>
                    <a:pt x="890816" y="1126439"/>
                  </a:lnTo>
                  <a:lnTo>
                    <a:pt x="891959" y="1112443"/>
                  </a:lnTo>
                  <a:close/>
                </a:path>
                <a:path w="979804" h="2145029">
                  <a:moveTo>
                    <a:pt x="896112" y="1061783"/>
                  </a:moveTo>
                  <a:lnTo>
                    <a:pt x="890917" y="1055649"/>
                  </a:lnTo>
                  <a:lnTo>
                    <a:pt x="876935" y="1054506"/>
                  </a:lnTo>
                  <a:lnTo>
                    <a:pt x="870800" y="1059713"/>
                  </a:lnTo>
                  <a:lnTo>
                    <a:pt x="869657" y="1073708"/>
                  </a:lnTo>
                  <a:lnTo>
                    <a:pt x="874852" y="1079842"/>
                  </a:lnTo>
                  <a:lnTo>
                    <a:pt x="888834" y="1080998"/>
                  </a:lnTo>
                  <a:lnTo>
                    <a:pt x="894969" y="1075791"/>
                  </a:lnTo>
                  <a:lnTo>
                    <a:pt x="896112" y="1061783"/>
                  </a:lnTo>
                  <a:close/>
                </a:path>
                <a:path w="979804" h="2145029">
                  <a:moveTo>
                    <a:pt x="900277" y="1011135"/>
                  </a:moveTo>
                  <a:lnTo>
                    <a:pt x="895070" y="1005001"/>
                  </a:lnTo>
                  <a:lnTo>
                    <a:pt x="881087" y="1003846"/>
                  </a:lnTo>
                  <a:lnTo>
                    <a:pt x="874953" y="1009053"/>
                  </a:lnTo>
                  <a:lnTo>
                    <a:pt x="873810" y="1023061"/>
                  </a:lnTo>
                  <a:lnTo>
                    <a:pt x="879017" y="1029195"/>
                  </a:lnTo>
                  <a:lnTo>
                    <a:pt x="892987" y="1030338"/>
                  </a:lnTo>
                  <a:lnTo>
                    <a:pt x="899121" y="1025131"/>
                  </a:lnTo>
                  <a:lnTo>
                    <a:pt x="900277" y="1011135"/>
                  </a:lnTo>
                  <a:close/>
                </a:path>
                <a:path w="979804" h="2145029">
                  <a:moveTo>
                    <a:pt x="904430" y="960475"/>
                  </a:moveTo>
                  <a:lnTo>
                    <a:pt x="899236" y="954341"/>
                  </a:lnTo>
                  <a:lnTo>
                    <a:pt x="885253" y="953198"/>
                  </a:lnTo>
                  <a:lnTo>
                    <a:pt x="879119" y="958392"/>
                  </a:lnTo>
                  <a:lnTo>
                    <a:pt x="877963" y="972400"/>
                  </a:lnTo>
                  <a:lnTo>
                    <a:pt x="883170" y="978535"/>
                  </a:lnTo>
                  <a:lnTo>
                    <a:pt x="897153" y="979678"/>
                  </a:lnTo>
                  <a:lnTo>
                    <a:pt x="903287" y="974483"/>
                  </a:lnTo>
                  <a:lnTo>
                    <a:pt x="904430" y="960475"/>
                  </a:lnTo>
                  <a:close/>
                </a:path>
                <a:path w="979804" h="2145029">
                  <a:moveTo>
                    <a:pt x="908596" y="909815"/>
                  </a:moveTo>
                  <a:lnTo>
                    <a:pt x="903389" y="903693"/>
                  </a:lnTo>
                  <a:lnTo>
                    <a:pt x="889406" y="902538"/>
                  </a:lnTo>
                  <a:lnTo>
                    <a:pt x="883272" y="907745"/>
                  </a:lnTo>
                  <a:lnTo>
                    <a:pt x="882129" y="921753"/>
                  </a:lnTo>
                  <a:lnTo>
                    <a:pt x="887323" y="927874"/>
                  </a:lnTo>
                  <a:lnTo>
                    <a:pt x="901306" y="929030"/>
                  </a:lnTo>
                  <a:lnTo>
                    <a:pt x="907440" y="923823"/>
                  </a:lnTo>
                  <a:lnTo>
                    <a:pt x="908596" y="909815"/>
                  </a:lnTo>
                  <a:close/>
                </a:path>
                <a:path w="979804" h="2145029">
                  <a:moveTo>
                    <a:pt x="912749" y="859167"/>
                  </a:moveTo>
                  <a:lnTo>
                    <a:pt x="907542" y="853033"/>
                  </a:lnTo>
                  <a:lnTo>
                    <a:pt x="893559" y="851890"/>
                  </a:lnTo>
                  <a:lnTo>
                    <a:pt x="887437" y="857084"/>
                  </a:lnTo>
                  <a:lnTo>
                    <a:pt x="886282" y="871093"/>
                  </a:lnTo>
                  <a:lnTo>
                    <a:pt x="891489" y="877227"/>
                  </a:lnTo>
                  <a:lnTo>
                    <a:pt x="905471" y="878370"/>
                  </a:lnTo>
                  <a:lnTo>
                    <a:pt x="911593" y="873175"/>
                  </a:lnTo>
                  <a:lnTo>
                    <a:pt x="912749" y="859167"/>
                  </a:lnTo>
                  <a:close/>
                </a:path>
                <a:path w="979804" h="2145029">
                  <a:moveTo>
                    <a:pt x="916901" y="808507"/>
                  </a:moveTo>
                  <a:lnTo>
                    <a:pt x="911707" y="802373"/>
                  </a:lnTo>
                  <a:lnTo>
                    <a:pt x="897724" y="801230"/>
                  </a:lnTo>
                  <a:lnTo>
                    <a:pt x="891590" y="806437"/>
                  </a:lnTo>
                  <a:lnTo>
                    <a:pt x="890435" y="820432"/>
                  </a:lnTo>
                  <a:lnTo>
                    <a:pt x="895642" y="826566"/>
                  </a:lnTo>
                  <a:lnTo>
                    <a:pt x="909624" y="827722"/>
                  </a:lnTo>
                  <a:lnTo>
                    <a:pt x="915758" y="822515"/>
                  </a:lnTo>
                  <a:lnTo>
                    <a:pt x="916901" y="808507"/>
                  </a:lnTo>
                  <a:close/>
                </a:path>
                <a:path w="979804" h="2145029">
                  <a:moveTo>
                    <a:pt x="921067" y="757859"/>
                  </a:moveTo>
                  <a:lnTo>
                    <a:pt x="915860" y="751725"/>
                  </a:lnTo>
                  <a:lnTo>
                    <a:pt x="901877" y="750570"/>
                  </a:lnTo>
                  <a:lnTo>
                    <a:pt x="895743" y="755777"/>
                  </a:lnTo>
                  <a:lnTo>
                    <a:pt x="894600" y="769785"/>
                  </a:lnTo>
                  <a:lnTo>
                    <a:pt x="899795" y="775919"/>
                  </a:lnTo>
                  <a:lnTo>
                    <a:pt x="913777" y="777062"/>
                  </a:lnTo>
                  <a:lnTo>
                    <a:pt x="919911" y="771855"/>
                  </a:lnTo>
                  <a:lnTo>
                    <a:pt x="921067" y="757859"/>
                  </a:lnTo>
                  <a:close/>
                </a:path>
                <a:path w="979804" h="2145029">
                  <a:moveTo>
                    <a:pt x="925220" y="707199"/>
                  </a:moveTo>
                  <a:lnTo>
                    <a:pt x="920013" y="701065"/>
                  </a:lnTo>
                  <a:lnTo>
                    <a:pt x="906043" y="699922"/>
                  </a:lnTo>
                  <a:lnTo>
                    <a:pt x="899909" y="705116"/>
                  </a:lnTo>
                  <a:lnTo>
                    <a:pt x="898753" y="719124"/>
                  </a:lnTo>
                  <a:lnTo>
                    <a:pt x="903960" y="725258"/>
                  </a:lnTo>
                  <a:lnTo>
                    <a:pt x="917943" y="726401"/>
                  </a:lnTo>
                  <a:lnTo>
                    <a:pt x="924077" y="721207"/>
                  </a:lnTo>
                  <a:lnTo>
                    <a:pt x="925220" y="707199"/>
                  </a:lnTo>
                  <a:close/>
                </a:path>
                <a:path w="979804" h="2145029">
                  <a:moveTo>
                    <a:pt x="929373" y="656539"/>
                  </a:moveTo>
                  <a:lnTo>
                    <a:pt x="924179" y="650417"/>
                  </a:lnTo>
                  <a:lnTo>
                    <a:pt x="910196" y="649262"/>
                  </a:lnTo>
                  <a:lnTo>
                    <a:pt x="904062" y="654469"/>
                  </a:lnTo>
                  <a:lnTo>
                    <a:pt x="902919" y="668477"/>
                  </a:lnTo>
                  <a:lnTo>
                    <a:pt x="908113" y="674611"/>
                  </a:lnTo>
                  <a:lnTo>
                    <a:pt x="922096" y="675754"/>
                  </a:lnTo>
                  <a:lnTo>
                    <a:pt x="928230" y="670547"/>
                  </a:lnTo>
                  <a:lnTo>
                    <a:pt x="929373" y="656539"/>
                  </a:lnTo>
                  <a:close/>
                </a:path>
                <a:path w="979804" h="2145029">
                  <a:moveTo>
                    <a:pt x="933538" y="605891"/>
                  </a:moveTo>
                  <a:lnTo>
                    <a:pt x="928331" y="599757"/>
                  </a:lnTo>
                  <a:lnTo>
                    <a:pt x="914349" y="598614"/>
                  </a:lnTo>
                  <a:lnTo>
                    <a:pt x="908227" y="603808"/>
                  </a:lnTo>
                  <a:lnTo>
                    <a:pt x="907072" y="617816"/>
                  </a:lnTo>
                  <a:lnTo>
                    <a:pt x="912279" y="623951"/>
                  </a:lnTo>
                  <a:lnTo>
                    <a:pt x="926249" y="625094"/>
                  </a:lnTo>
                  <a:lnTo>
                    <a:pt x="932383" y="619899"/>
                  </a:lnTo>
                  <a:lnTo>
                    <a:pt x="933538" y="605891"/>
                  </a:lnTo>
                  <a:close/>
                </a:path>
                <a:path w="979804" h="2145029">
                  <a:moveTo>
                    <a:pt x="937691" y="555231"/>
                  </a:moveTo>
                  <a:lnTo>
                    <a:pt x="932497" y="549097"/>
                  </a:lnTo>
                  <a:lnTo>
                    <a:pt x="918514" y="547954"/>
                  </a:lnTo>
                  <a:lnTo>
                    <a:pt x="912380" y="553161"/>
                  </a:lnTo>
                  <a:lnTo>
                    <a:pt x="911225" y="567156"/>
                  </a:lnTo>
                  <a:lnTo>
                    <a:pt x="916432" y="573290"/>
                  </a:lnTo>
                  <a:lnTo>
                    <a:pt x="930414" y="574446"/>
                  </a:lnTo>
                  <a:lnTo>
                    <a:pt x="936548" y="569239"/>
                  </a:lnTo>
                  <a:lnTo>
                    <a:pt x="937691" y="555231"/>
                  </a:lnTo>
                  <a:close/>
                </a:path>
                <a:path w="979804" h="2145029">
                  <a:moveTo>
                    <a:pt x="941857" y="504583"/>
                  </a:moveTo>
                  <a:lnTo>
                    <a:pt x="936650" y="498449"/>
                  </a:lnTo>
                  <a:lnTo>
                    <a:pt x="922667" y="497293"/>
                  </a:lnTo>
                  <a:lnTo>
                    <a:pt x="916533" y="502500"/>
                  </a:lnTo>
                  <a:lnTo>
                    <a:pt x="915390" y="516509"/>
                  </a:lnTo>
                  <a:lnTo>
                    <a:pt x="920584" y="522643"/>
                  </a:lnTo>
                  <a:lnTo>
                    <a:pt x="934567" y="523786"/>
                  </a:lnTo>
                  <a:lnTo>
                    <a:pt x="940701" y="518591"/>
                  </a:lnTo>
                  <a:lnTo>
                    <a:pt x="941857" y="504583"/>
                  </a:lnTo>
                  <a:close/>
                </a:path>
                <a:path w="979804" h="2145029">
                  <a:moveTo>
                    <a:pt x="946010" y="453923"/>
                  </a:moveTo>
                  <a:lnTo>
                    <a:pt x="940803" y="447789"/>
                  </a:lnTo>
                  <a:lnTo>
                    <a:pt x="926820" y="446646"/>
                  </a:lnTo>
                  <a:lnTo>
                    <a:pt x="920699" y="451840"/>
                  </a:lnTo>
                  <a:lnTo>
                    <a:pt x="919543" y="465848"/>
                  </a:lnTo>
                  <a:lnTo>
                    <a:pt x="924750" y="471982"/>
                  </a:lnTo>
                  <a:lnTo>
                    <a:pt x="938733" y="473138"/>
                  </a:lnTo>
                  <a:lnTo>
                    <a:pt x="944854" y="467931"/>
                  </a:lnTo>
                  <a:lnTo>
                    <a:pt x="946010" y="453923"/>
                  </a:lnTo>
                  <a:close/>
                </a:path>
                <a:path w="979804" h="2145029">
                  <a:moveTo>
                    <a:pt x="950163" y="403275"/>
                  </a:moveTo>
                  <a:lnTo>
                    <a:pt x="944968" y="397141"/>
                  </a:lnTo>
                  <a:lnTo>
                    <a:pt x="930986" y="395986"/>
                  </a:lnTo>
                  <a:lnTo>
                    <a:pt x="924852" y="401193"/>
                  </a:lnTo>
                  <a:lnTo>
                    <a:pt x="923696" y="415201"/>
                  </a:lnTo>
                  <a:lnTo>
                    <a:pt x="928903" y="421335"/>
                  </a:lnTo>
                  <a:lnTo>
                    <a:pt x="942886" y="422478"/>
                  </a:lnTo>
                  <a:lnTo>
                    <a:pt x="949020" y="417271"/>
                  </a:lnTo>
                  <a:lnTo>
                    <a:pt x="950163" y="403275"/>
                  </a:lnTo>
                  <a:close/>
                </a:path>
                <a:path w="979804" h="2145029">
                  <a:moveTo>
                    <a:pt x="954328" y="352615"/>
                  </a:moveTo>
                  <a:lnTo>
                    <a:pt x="949121" y="346481"/>
                  </a:lnTo>
                  <a:lnTo>
                    <a:pt x="935139" y="345338"/>
                  </a:lnTo>
                  <a:lnTo>
                    <a:pt x="929005" y="350532"/>
                  </a:lnTo>
                  <a:lnTo>
                    <a:pt x="927862" y="364540"/>
                  </a:lnTo>
                  <a:lnTo>
                    <a:pt x="933056" y="370674"/>
                  </a:lnTo>
                  <a:lnTo>
                    <a:pt x="947039" y="371817"/>
                  </a:lnTo>
                  <a:lnTo>
                    <a:pt x="953173" y="366623"/>
                  </a:lnTo>
                  <a:lnTo>
                    <a:pt x="954328" y="352615"/>
                  </a:lnTo>
                  <a:close/>
                </a:path>
                <a:path w="979804" h="2145029">
                  <a:moveTo>
                    <a:pt x="958481" y="301955"/>
                  </a:moveTo>
                  <a:lnTo>
                    <a:pt x="953274" y="295821"/>
                  </a:lnTo>
                  <a:lnTo>
                    <a:pt x="939304" y="294678"/>
                  </a:lnTo>
                  <a:lnTo>
                    <a:pt x="933170" y="299885"/>
                  </a:lnTo>
                  <a:lnTo>
                    <a:pt x="932014" y="313893"/>
                  </a:lnTo>
                  <a:lnTo>
                    <a:pt x="937221" y="320014"/>
                  </a:lnTo>
                  <a:lnTo>
                    <a:pt x="951204" y="321170"/>
                  </a:lnTo>
                  <a:lnTo>
                    <a:pt x="957338" y="315963"/>
                  </a:lnTo>
                  <a:lnTo>
                    <a:pt x="958481" y="301955"/>
                  </a:lnTo>
                  <a:close/>
                </a:path>
                <a:path w="979804" h="2145029">
                  <a:moveTo>
                    <a:pt x="962634" y="251307"/>
                  </a:moveTo>
                  <a:lnTo>
                    <a:pt x="957440" y="245173"/>
                  </a:lnTo>
                  <a:lnTo>
                    <a:pt x="943457" y="244030"/>
                  </a:lnTo>
                  <a:lnTo>
                    <a:pt x="937323" y="249224"/>
                  </a:lnTo>
                  <a:lnTo>
                    <a:pt x="936180" y="263232"/>
                  </a:lnTo>
                  <a:lnTo>
                    <a:pt x="941374" y="269367"/>
                  </a:lnTo>
                  <a:lnTo>
                    <a:pt x="955357" y="270510"/>
                  </a:lnTo>
                  <a:lnTo>
                    <a:pt x="961491" y="265315"/>
                  </a:lnTo>
                  <a:lnTo>
                    <a:pt x="962634" y="251307"/>
                  </a:lnTo>
                  <a:close/>
                </a:path>
                <a:path w="979804" h="2145029">
                  <a:moveTo>
                    <a:pt x="966800" y="200647"/>
                  </a:moveTo>
                  <a:lnTo>
                    <a:pt x="961593" y="194513"/>
                  </a:lnTo>
                  <a:lnTo>
                    <a:pt x="947610" y="193370"/>
                  </a:lnTo>
                  <a:lnTo>
                    <a:pt x="941489" y="198577"/>
                  </a:lnTo>
                  <a:lnTo>
                    <a:pt x="940333" y="212572"/>
                  </a:lnTo>
                  <a:lnTo>
                    <a:pt x="945540" y="218706"/>
                  </a:lnTo>
                  <a:lnTo>
                    <a:pt x="959510" y="219862"/>
                  </a:lnTo>
                  <a:lnTo>
                    <a:pt x="965644" y="214655"/>
                  </a:lnTo>
                  <a:lnTo>
                    <a:pt x="966800" y="200647"/>
                  </a:lnTo>
                  <a:close/>
                </a:path>
                <a:path w="979804" h="2145029">
                  <a:moveTo>
                    <a:pt x="970953" y="149999"/>
                  </a:moveTo>
                  <a:lnTo>
                    <a:pt x="965758" y="143865"/>
                  </a:lnTo>
                  <a:lnTo>
                    <a:pt x="951776" y="142709"/>
                  </a:lnTo>
                  <a:lnTo>
                    <a:pt x="945642" y="147916"/>
                  </a:lnTo>
                  <a:lnTo>
                    <a:pt x="944486" y="161925"/>
                  </a:lnTo>
                  <a:lnTo>
                    <a:pt x="949693" y="168059"/>
                  </a:lnTo>
                  <a:lnTo>
                    <a:pt x="963676" y="169202"/>
                  </a:lnTo>
                  <a:lnTo>
                    <a:pt x="969810" y="163995"/>
                  </a:lnTo>
                  <a:lnTo>
                    <a:pt x="970953" y="149999"/>
                  </a:lnTo>
                  <a:close/>
                </a:path>
                <a:path w="979804" h="2145029">
                  <a:moveTo>
                    <a:pt x="975118" y="99339"/>
                  </a:moveTo>
                  <a:lnTo>
                    <a:pt x="969911" y="93205"/>
                  </a:lnTo>
                  <a:lnTo>
                    <a:pt x="955929" y="92062"/>
                  </a:lnTo>
                  <a:lnTo>
                    <a:pt x="949794" y="97256"/>
                  </a:lnTo>
                  <a:lnTo>
                    <a:pt x="948651" y="111264"/>
                  </a:lnTo>
                  <a:lnTo>
                    <a:pt x="953846" y="117398"/>
                  </a:lnTo>
                  <a:lnTo>
                    <a:pt x="967828" y="118541"/>
                  </a:lnTo>
                  <a:lnTo>
                    <a:pt x="973963" y="113347"/>
                  </a:lnTo>
                  <a:lnTo>
                    <a:pt x="975118" y="99339"/>
                  </a:lnTo>
                  <a:close/>
                </a:path>
                <a:path w="979804" h="2145029">
                  <a:moveTo>
                    <a:pt x="979271" y="48679"/>
                  </a:moveTo>
                  <a:lnTo>
                    <a:pt x="974064" y="42557"/>
                  </a:lnTo>
                  <a:lnTo>
                    <a:pt x="960094" y="41402"/>
                  </a:lnTo>
                  <a:lnTo>
                    <a:pt x="953960" y="46609"/>
                  </a:lnTo>
                  <a:lnTo>
                    <a:pt x="952804" y="60617"/>
                  </a:lnTo>
                  <a:lnTo>
                    <a:pt x="958011" y="66738"/>
                  </a:lnTo>
                  <a:lnTo>
                    <a:pt x="971994" y="67894"/>
                  </a:lnTo>
                  <a:lnTo>
                    <a:pt x="978115" y="62687"/>
                  </a:lnTo>
                  <a:lnTo>
                    <a:pt x="979271" y="4867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5940" y="2830067"/>
            <a:ext cx="1158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virtual </a:t>
            </a:r>
            <a:r>
              <a:rPr sz="2000" b="1" spc="-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EA424B7-8E67-E121-F1B9-1BBD49C40E6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42</a:t>
            </a:fld>
            <a:endParaRPr lang="en-HK" sz="1800" spc="-25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DC423204-89ED-745A-74C2-7669DE32E3D6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Add Virtual Nodes/ Edges</a:t>
            </a:r>
            <a:endParaRPr lang="en-HK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1348742"/>
            <a:ext cx="7621905" cy="15182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For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example,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randomly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choose </a:t>
            </a:r>
            <a:r>
              <a:rPr sz="3200" b="1" dirty="0">
                <a:latin typeface="Calibri"/>
                <a:cs typeface="Calibri"/>
              </a:rPr>
              <a:t>2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neighbors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pass </a:t>
            </a:r>
            <a:r>
              <a:rPr sz="3200" b="1" spc="-10" dirty="0">
                <a:latin typeface="Calibri"/>
                <a:cs typeface="Calibri"/>
              </a:rPr>
              <a:t>messages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given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𝐵</a:t>
            </a:r>
            <a:r>
              <a:rPr sz="2800" spc="9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𝐷</a:t>
            </a:r>
            <a:r>
              <a:rPr sz="28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pass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messages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4227" y="3915138"/>
            <a:ext cx="3101340" cy="2357755"/>
            <a:chOff x="4484227" y="3915136"/>
            <a:chExt cx="3101340" cy="2357755"/>
          </a:xfrm>
        </p:grpSpPr>
        <p:sp>
          <p:nvSpPr>
            <p:cNvPr id="5" name="object 5"/>
            <p:cNvSpPr/>
            <p:nvPr/>
          </p:nvSpPr>
          <p:spPr>
            <a:xfrm>
              <a:off x="4576345" y="523954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5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4227" y="518812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5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060" y="4917067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698762" y="0"/>
                  </a:moveTo>
                  <a:lnTo>
                    <a:pt x="0" y="0"/>
                  </a:lnTo>
                  <a:lnTo>
                    <a:pt x="0" y="634890"/>
                  </a:lnTo>
                  <a:lnTo>
                    <a:pt x="698762" y="634890"/>
                  </a:lnTo>
                  <a:lnTo>
                    <a:pt x="698762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2060" y="4917066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0" y="0"/>
                  </a:moveTo>
                  <a:lnTo>
                    <a:pt x="698763" y="0"/>
                  </a:lnTo>
                  <a:lnTo>
                    <a:pt x="698763" y="634890"/>
                  </a:lnTo>
                  <a:lnTo>
                    <a:pt x="0" y="6348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8122" y="5190973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5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1559" y="5410495"/>
              <a:ext cx="690245" cy="581025"/>
            </a:xfrm>
            <a:custGeom>
              <a:avLst/>
              <a:gdLst/>
              <a:ahLst/>
              <a:cxnLst/>
              <a:rect l="l" t="t" r="r" b="b"/>
              <a:pathLst>
                <a:path w="690245" h="581025">
                  <a:moveTo>
                    <a:pt x="0" y="0"/>
                  </a:moveTo>
                  <a:lnTo>
                    <a:pt x="8192" y="6900"/>
                  </a:lnTo>
                  <a:lnTo>
                    <a:pt x="689746" y="581017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1105" y="5351147"/>
              <a:ext cx="112395" cy="106045"/>
            </a:xfrm>
            <a:custGeom>
              <a:avLst/>
              <a:gdLst/>
              <a:ahLst/>
              <a:cxnLst/>
              <a:rect l="l" t="t" r="r" b="b"/>
              <a:pathLst>
                <a:path w="112395" h="106045">
                  <a:moveTo>
                    <a:pt x="0" y="0"/>
                  </a:moveTo>
                  <a:lnTo>
                    <a:pt x="45520" y="105571"/>
                  </a:lnTo>
                  <a:lnTo>
                    <a:pt x="111770" y="26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755" y="5929896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0" y="264577"/>
                  </a:lnTo>
                  <a:lnTo>
                    <a:pt x="241192" y="322469"/>
                  </a:lnTo>
                  <a:lnTo>
                    <a:pt x="304697" y="57892"/>
                  </a:lnTo>
                  <a:lnTo>
                    <a:pt x="63505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4755" y="5929896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304697" y="57892"/>
                  </a:lnTo>
                  <a:lnTo>
                    <a:pt x="241192" y="322469"/>
                  </a:lnTo>
                  <a:lnTo>
                    <a:pt x="0" y="264577"/>
                  </a:lnTo>
                  <a:lnTo>
                    <a:pt x="63505" y="0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07184" y="6142140"/>
              <a:ext cx="521334" cy="125730"/>
            </a:xfrm>
            <a:custGeom>
              <a:avLst/>
              <a:gdLst/>
              <a:ahLst/>
              <a:cxnLst/>
              <a:rect l="l" t="t" r="r" b="b"/>
              <a:pathLst>
                <a:path w="521334" h="125729">
                  <a:moveTo>
                    <a:pt x="0" y="0"/>
                  </a:moveTo>
                  <a:lnTo>
                    <a:pt x="5207" y="1251"/>
                  </a:lnTo>
                  <a:lnTo>
                    <a:pt x="520988" y="125259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9903" y="6112148"/>
              <a:ext cx="70485" cy="62865"/>
            </a:xfrm>
            <a:custGeom>
              <a:avLst/>
              <a:gdLst/>
              <a:ahLst/>
              <a:cxnLst/>
              <a:rect l="l" t="t" r="r" b="b"/>
              <a:pathLst>
                <a:path w="70484" h="62864">
                  <a:moveTo>
                    <a:pt x="69999" y="0"/>
                  </a:moveTo>
                  <a:lnTo>
                    <a:pt x="0" y="16220"/>
                  </a:lnTo>
                  <a:lnTo>
                    <a:pt x="54975" y="62488"/>
                  </a:lnTo>
                  <a:lnTo>
                    <a:pt x="69999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1161" y="6054255"/>
              <a:ext cx="64135" cy="13335"/>
            </a:xfrm>
            <a:custGeom>
              <a:avLst/>
              <a:gdLst/>
              <a:ahLst/>
              <a:cxnLst/>
              <a:rect l="l" t="t" r="r" b="b"/>
              <a:pathLst>
                <a:path w="64134" h="13335">
                  <a:moveTo>
                    <a:pt x="64091" y="13160"/>
                  </a:moveTo>
                  <a:lnTo>
                    <a:pt x="10492" y="2154"/>
                  </a:lnTo>
                  <a:lnTo>
                    <a:pt x="0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50925" y="6006045"/>
              <a:ext cx="111125" cy="100965"/>
            </a:xfrm>
            <a:custGeom>
              <a:avLst/>
              <a:gdLst/>
              <a:ahLst/>
              <a:cxnLst/>
              <a:rect l="l" t="t" r="r" b="b"/>
              <a:pathLst>
                <a:path w="111125" h="100964">
                  <a:moveTo>
                    <a:pt x="111070" y="0"/>
                  </a:moveTo>
                  <a:lnTo>
                    <a:pt x="0" y="29680"/>
                  </a:lnTo>
                  <a:lnTo>
                    <a:pt x="90385" y="100728"/>
                  </a:lnTo>
                  <a:lnTo>
                    <a:pt x="111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3436" y="4447030"/>
              <a:ext cx="768985" cy="606425"/>
            </a:xfrm>
            <a:custGeom>
              <a:avLst/>
              <a:gdLst/>
              <a:ahLst/>
              <a:cxnLst/>
              <a:rect l="l" t="t" r="r" b="b"/>
              <a:pathLst>
                <a:path w="768985" h="606425">
                  <a:moveTo>
                    <a:pt x="0" y="606064"/>
                  </a:moveTo>
                  <a:lnTo>
                    <a:pt x="8410" y="599431"/>
                  </a:lnTo>
                  <a:lnTo>
                    <a:pt x="768465" y="0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1105" y="5006090"/>
              <a:ext cx="113030" cy="104139"/>
            </a:xfrm>
            <a:custGeom>
              <a:avLst/>
              <a:gdLst/>
              <a:ahLst/>
              <a:cxnLst/>
              <a:rect l="l" t="t" r="r" b="b"/>
              <a:pathLst>
                <a:path w="113029" h="104139">
                  <a:moveTo>
                    <a:pt x="48901" y="0"/>
                  </a:moveTo>
                  <a:lnTo>
                    <a:pt x="0" y="104048"/>
                  </a:lnTo>
                  <a:lnTo>
                    <a:pt x="112580" y="80741"/>
                  </a:lnTo>
                  <a:lnTo>
                    <a:pt x="4890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5638" y="407447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238434" y="0"/>
                  </a:moveTo>
                  <a:lnTo>
                    <a:pt x="0" y="68370"/>
                  </a:lnTo>
                  <a:lnTo>
                    <a:pt x="74999" y="329921"/>
                  </a:lnTo>
                  <a:lnTo>
                    <a:pt x="313433" y="261552"/>
                  </a:lnTo>
                  <a:lnTo>
                    <a:pt x="23843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5638" y="407447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0" y="68369"/>
                  </a:moveTo>
                  <a:lnTo>
                    <a:pt x="238434" y="0"/>
                  </a:lnTo>
                  <a:lnTo>
                    <a:pt x="313433" y="261551"/>
                  </a:lnTo>
                  <a:lnTo>
                    <a:pt x="74998" y="329921"/>
                  </a:lnTo>
                  <a:lnTo>
                    <a:pt x="0" y="68369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0434" y="3920533"/>
              <a:ext cx="599440" cy="231775"/>
            </a:xfrm>
            <a:custGeom>
              <a:avLst/>
              <a:gdLst/>
              <a:ahLst/>
              <a:cxnLst/>
              <a:rect l="l" t="t" r="r" b="b"/>
              <a:pathLst>
                <a:path w="599440" h="231775">
                  <a:moveTo>
                    <a:pt x="0" y="231763"/>
                  </a:moveTo>
                  <a:lnTo>
                    <a:pt x="4995" y="229831"/>
                  </a:lnTo>
                  <a:lnTo>
                    <a:pt x="599425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25485" y="4120392"/>
              <a:ext cx="71755" cy="60325"/>
            </a:xfrm>
            <a:custGeom>
              <a:avLst/>
              <a:gdLst/>
              <a:ahLst/>
              <a:cxnLst/>
              <a:rect l="l" t="t" r="r" b="b"/>
              <a:pathLst>
                <a:path w="71754" h="60325">
                  <a:moveTo>
                    <a:pt x="48356" y="0"/>
                  </a:moveTo>
                  <a:lnTo>
                    <a:pt x="0" y="53149"/>
                  </a:lnTo>
                  <a:lnTo>
                    <a:pt x="71534" y="59945"/>
                  </a:lnTo>
                  <a:lnTo>
                    <a:pt x="4835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2356" y="4278788"/>
              <a:ext cx="62865" cy="20320"/>
            </a:xfrm>
            <a:custGeom>
              <a:avLst/>
              <a:gdLst/>
              <a:ahLst/>
              <a:cxnLst/>
              <a:rect l="l" t="t" r="r" b="b"/>
              <a:pathLst>
                <a:path w="62865" h="20320">
                  <a:moveTo>
                    <a:pt x="62264" y="0"/>
                  </a:moveTo>
                  <a:lnTo>
                    <a:pt x="10193" y="16811"/>
                  </a:lnTo>
                  <a:lnTo>
                    <a:pt x="0" y="2010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4693" y="4246671"/>
              <a:ext cx="113664" cy="98425"/>
            </a:xfrm>
            <a:custGeom>
              <a:avLst/>
              <a:gdLst/>
              <a:ahLst/>
              <a:cxnLst/>
              <a:rect l="l" t="t" r="r" b="b"/>
              <a:pathLst>
                <a:path w="113665" h="98425">
                  <a:moveTo>
                    <a:pt x="82059" y="0"/>
                  </a:moveTo>
                  <a:lnTo>
                    <a:pt x="0" y="80523"/>
                  </a:lnTo>
                  <a:lnTo>
                    <a:pt x="113653" y="97857"/>
                  </a:lnTo>
                  <a:lnTo>
                    <a:pt x="82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530" y="4236633"/>
              <a:ext cx="219686" cy="2190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59290" y="504064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247891" y="0"/>
                  </a:moveTo>
                  <a:lnTo>
                    <a:pt x="0" y="8656"/>
                  </a:lnTo>
                  <a:lnTo>
                    <a:pt x="9495" y="280583"/>
                  </a:lnTo>
                  <a:lnTo>
                    <a:pt x="257387" y="271926"/>
                  </a:lnTo>
                  <a:lnTo>
                    <a:pt x="24789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59290" y="504064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0" y="8656"/>
                  </a:moveTo>
                  <a:lnTo>
                    <a:pt x="247891" y="0"/>
                  </a:lnTo>
                  <a:lnTo>
                    <a:pt x="257387" y="271926"/>
                  </a:lnTo>
                  <a:lnTo>
                    <a:pt x="9495" y="280583"/>
                  </a:lnTo>
                  <a:lnTo>
                    <a:pt x="0" y="8656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8949" y="5190644"/>
              <a:ext cx="65405" cy="4445"/>
            </a:xfrm>
            <a:custGeom>
              <a:avLst/>
              <a:gdLst/>
              <a:ahLst/>
              <a:cxnLst/>
              <a:rect l="l" t="t" r="r" b="b"/>
              <a:pathLst>
                <a:path w="65404" h="4445">
                  <a:moveTo>
                    <a:pt x="65277" y="0"/>
                  </a:moveTo>
                  <a:lnTo>
                    <a:pt x="10686" y="3715"/>
                  </a:lnTo>
                  <a:lnTo>
                    <a:pt x="0" y="444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7043" y="5143063"/>
              <a:ext cx="106680" cy="102870"/>
            </a:xfrm>
            <a:custGeom>
              <a:avLst/>
              <a:gdLst/>
              <a:ahLst/>
              <a:cxnLst/>
              <a:rect l="l" t="t" r="r" b="b"/>
              <a:pathLst>
                <a:path w="106679" h="102870">
                  <a:moveTo>
                    <a:pt x="99101" y="0"/>
                  </a:moveTo>
                  <a:lnTo>
                    <a:pt x="0" y="58279"/>
                  </a:lnTo>
                  <a:lnTo>
                    <a:pt x="106084" y="102593"/>
                  </a:lnTo>
                  <a:lnTo>
                    <a:pt x="99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3586" y="5307872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0"/>
                  </a:moveTo>
                  <a:lnTo>
                    <a:pt x="4375" y="3088"/>
                  </a:lnTo>
                  <a:lnTo>
                    <a:pt x="465926" y="32884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5453" y="5273900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0" y="0"/>
                  </a:moveTo>
                  <a:lnTo>
                    <a:pt x="33978" y="63313"/>
                  </a:lnTo>
                  <a:lnTo>
                    <a:pt x="71038" y="1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6973" y="5226266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0"/>
                  </a:moveTo>
                  <a:lnTo>
                    <a:pt x="5130" y="1534"/>
                  </a:lnTo>
                  <a:lnTo>
                    <a:pt x="546369" y="16342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0531" y="5197015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0782" y="0"/>
                  </a:moveTo>
                  <a:lnTo>
                    <a:pt x="0" y="12368"/>
                  </a:lnTo>
                  <a:lnTo>
                    <a:pt x="52364" y="61572"/>
                  </a:lnTo>
                  <a:lnTo>
                    <a:pt x="70782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5647" y="4753238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328846"/>
                  </a:moveTo>
                  <a:lnTo>
                    <a:pt x="4375" y="325758"/>
                  </a:lnTo>
                  <a:lnTo>
                    <a:pt x="465926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7514" y="5052743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33977" y="0"/>
                  </a:moveTo>
                  <a:lnTo>
                    <a:pt x="0" y="63313"/>
                  </a:lnTo>
                  <a:lnTo>
                    <a:pt x="71037" y="52506"/>
                  </a:lnTo>
                  <a:lnTo>
                    <a:pt x="33977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99035" y="5000264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163426"/>
                  </a:moveTo>
                  <a:lnTo>
                    <a:pt x="5130" y="161891"/>
                  </a:lnTo>
                  <a:lnTo>
                    <a:pt x="546369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42593" y="5131368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52363" y="0"/>
                  </a:moveTo>
                  <a:lnTo>
                    <a:pt x="0" y="49204"/>
                  </a:lnTo>
                  <a:lnTo>
                    <a:pt x="70782" y="61573"/>
                  </a:lnTo>
                  <a:lnTo>
                    <a:pt x="52363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635120" y="4399094"/>
            <a:ext cx="1367155" cy="1431925"/>
            <a:chOff x="1635118" y="4399092"/>
            <a:chExt cx="1367155" cy="1431925"/>
          </a:xfrm>
        </p:grpSpPr>
        <p:sp>
          <p:nvSpPr>
            <p:cNvPr id="40" name="object 40"/>
            <p:cNvSpPr/>
            <p:nvPr/>
          </p:nvSpPr>
          <p:spPr>
            <a:xfrm>
              <a:off x="1710182" y="4399102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81"/>
                  </a:moveTo>
                  <a:lnTo>
                    <a:pt x="1191704" y="611060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37" y="610069"/>
                  </a:lnTo>
                  <a:lnTo>
                    <a:pt x="1159725" y="608457"/>
                  </a:lnTo>
                  <a:lnTo>
                    <a:pt x="904379" y="0"/>
                  </a:lnTo>
                  <a:lnTo>
                    <a:pt x="894499" y="4140"/>
                  </a:lnTo>
                  <a:lnTo>
                    <a:pt x="1147686" y="607479"/>
                  </a:lnTo>
                  <a:lnTo>
                    <a:pt x="863" y="514096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81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77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66337" y="441927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5118" y="468869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8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24013" y="4232937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93009" y="4247283"/>
            <a:ext cx="997585" cy="657225"/>
            <a:chOff x="1693007" y="4247281"/>
            <a:chExt cx="997585" cy="657225"/>
          </a:xfrm>
        </p:grpSpPr>
        <p:sp>
          <p:nvSpPr>
            <p:cNvPr id="45" name="object 45"/>
            <p:cNvSpPr/>
            <p:nvPr/>
          </p:nvSpPr>
          <p:spPr>
            <a:xfrm>
              <a:off x="1693007" y="4384231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55" y="4247281"/>
              <a:ext cx="219686" cy="21909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530811" y="4224368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25738" y="4895383"/>
            <a:ext cx="1857375" cy="1050290"/>
            <a:chOff x="1325736" y="4895383"/>
            <a:chExt cx="1857375" cy="1050290"/>
          </a:xfrm>
        </p:grpSpPr>
        <p:sp>
          <p:nvSpPr>
            <p:cNvPr id="49" name="object 49"/>
            <p:cNvSpPr/>
            <p:nvPr/>
          </p:nvSpPr>
          <p:spPr>
            <a:xfrm>
              <a:off x="1371154" y="4964204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36" y="5507591"/>
              <a:ext cx="219685" cy="21909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769" y="5726509"/>
              <a:ext cx="219686" cy="21909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914404" y="5064038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3310" y="5312282"/>
              <a:ext cx="219685" cy="2190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0058" y="4895383"/>
              <a:ext cx="219685" cy="21909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820022" y="4877768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6" name="object 5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10806" y="5149641"/>
            <a:ext cx="219686" cy="219095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4266072" y="512413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54810" y="421365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66727" y="5097167"/>
            <a:ext cx="219686" cy="219094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477541" y="5081285"/>
            <a:ext cx="94996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786130" algn="l"/>
              </a:tabLst>
            </a:pPr>
            <a:r>
              <a:rPr sz="1150" u="heavy" spc="5" dirty="0">
                <a:uFill>
                  <a:solidFill>
                    <a:srgbClr val="53585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210636" y="3851690"/>
            <a:ext cx="1482090" cy="2523490"/>
            <a:chOff x="6210636" y="3851690"/>
            <a:chExt cx="1482090" cy="2523490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636" y="5897511"/>
              <a:ext cx="219685" cy="21909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3911" y="6155709"/>
              <a:ext cx="219686" cy="21909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997257" y="4254148"/>
              <a:ext cx="635635" cy="59055"/>
            </a:xfrm>
            <a:custGeom>
              <a:avLst/>
              <a:gdLst/>
              <a:ahLst/>
              <a:cxnLst/>
              <a:rect l="l" t="t" r="r" b="b"/>
              <a:pathLst>
                <a:path w="635634" h="59054">
                  <a:moveTo>
                    <a:pt x="0" y="0"/>
                  </a:moveTo>
                  <a:lnTo>
                    <a:pt x="5332" y="493"/>
                  </a:lnTo>
                  <a:lnTo>
                    <a:pt x="635165" y="58733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38595" y="42226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6954" y="0"/>
                  </a:moveTo>
                  <a:lnTo>
                    <a:pt x="0" y="26079"/>
                  </a:lnTo>
                  <a:lnTo>
                    <a:pt x="61036" y="63995"/>
                  </a:lnTo>
                  <a:lnTo>
                    <a:pt x="6695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2903" y="3851690"/>
              <a:ext cx="219686" cy="21909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435425" y="4467543"/>
            <a:ext cx="941705" cy="934085"/>
            <a:chOff x="1435423" y="4467541"/>
            <a:chExt cx="941705" cy="934085"/>
          </a:xfrm>
        </p:grpSpPr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2693" y="4808741"/>
              <a:ext cx="219686" cy="21909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127444" y="4846435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5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7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7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29217" y="5197749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9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9" y="27633"/>
                  </a:lnTo>
                  <a:lnTo>
                    <a:pt x="27635" y="21447"/>
                  </a:lnTo>
                  <a:lnTo>
                    <a:pt x="27635" y="6186"/>
                  </a:lnTo>
                  <a:lnTo>
                    <a:pt x="21449" y="0"/>
                  </a:lnTo>
                  <a:close/>
                </a:path>
                <a:path w="113030" h="27939">
                  <a:moveTo>
                    <a:pt x="106438" y="0"/>
                  </a:moveTo>
                  <a:lnTo>
                    <a:pt x="91177" y="0"/>
                  </a:lnTo>
                  <a:lnTo>
                    <a:pt x="84990" y="6186"/>
                  </a:lnTo>
                  <a:lnTo>
                    <a:pt x="84990" y="21447"/>
                  </a:lnTo>
                  <a:lnTo>
                    <a:pt x="91177" y="27633"/>
                  </a:lnTo>
                  <a:lnTo>
                    <a:pt x="106438" y="27633"/>
                  </a:lnTo>
                  <a:lnTo>
                    <a:pt x="112624" y="21447"/>
                  </a:lnTo>
                  <a:lnTo>
                    <a:pt x="112624" y="6186"/>
                  </a:lnTo>
                  <a:lnTo>
                    <a:pt x="106438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6845" y="448500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63177" y="4564160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7" y="27633"/>
                  </a:lnTo>
                  <a:lnTo>
                    <a:pt x="27633" y="21447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7"/>
                  </a:lnTo>
                  <a:lnTo>
                    <a:pt x="91175" y="27633"/>
                  </a:lnTo>
                  <a:lnTo>
                    <a:pt x="106437" y="27633"/>
                  </a:lnTo>
                  <a:lnTo>
                    <a:pt x="112623" y="21447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86845" y="448500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620335" y="4781364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22362" y="382804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8" name="object 7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8135" y="4201118"/>
            <a:ext cx="219686" cy="21909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7522362" y="4181522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330414" y="4899711"/>
            <a:ext cx="332105" cy="841375"/>
            <a:chOff x="7330412" y="4899709"/>
            <a:chExt cx="332105" cy="841375"/>
          </a:xfrm>
        </p:grpSpPr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0412" y="5521545"/>
              <a:ext cx="219685" cy="2190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2505" y="4899709"/>
              <a:ext cx="219686" cy="21909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980" y="5251925"/>
              <a:ext cx="219686" cy="219094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7479516" y="523124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85" name="object 8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9389" y="4629654"/>
            <a:ext cx="219685" cy="21909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7425959" y="4500722"/>
            <a:ext cx="190500" cy="5829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87630">
              <a:spcBef>
                <a:spcPts val="815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351930" y="4539728"/>
            <a:ext cx="2517775" cy="1403985"/>
            <a:chOff x="5351928" y="4539726"/>
            <a:chExt cx="2517775" cy="1403985"/>
          </a:xfrm>
        </p:grpSpPr>
        <p:sp>
          <p:nvSpPr>
            <p:cNvPr id="88" name="object 88"/>
            <p:cNvSpPr/>
            <p:nvPr/>
          </p:nvSpPr>
          <p:spPr>
            <a:xfrm>
              <a:off x="5881000" y="5123013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4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5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5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51928" y="4539726"/>
              <a:ext cx="2517775" cy="1403985"/>
            </a:xfrm>
            <a:custGeom>
              <a:avLst/>
              <a:gdLst/>
              <a:ahLst/>
              <a:cxnLst/>
              <a:rect l="l" t="t" r="r" b="b"/>
              <a:pathLst>
                <a:path w="2517775" h="1403985">
                  <a:moveTo>
                    <a:pt x="2517289" y="0"/>
                  </a:moveTo>
                  <a:lnTo>
                    <a:pt x="1930998" y="26893"/>
                  </a:lnTo>
                  <a:lnTo>
                    <a:pt x="285078" y="602428"/>
                  </a:lnTo>
                  <a:lnTo>
                    <a:pt x="48409" y="634701"/>
                  </a:lnTo>
                  <a:lnTo>
                    <a:pt x="0" y="731520"/>
                  </a:lnTo>
                  <a:lnTo>
                    <a:pt x="1629784" y="1118795"/>
                  </a:lnTo>
                  <a:lnTo>
                    <a:pt x="2415091" y="1403873"/>
                  </a:lnTo>
                  <a:lnTo>
                    <a:pt x="2517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012828" y="5320631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84683" y="5513437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05870" y="5738378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269118" y="5909762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404535" y="6156126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81010" y="6188591"/>
            <a:ext cx="8604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D07C0B77-5464-033F-C5B1-CE6730946FB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</a:t>
            </a:fld>
            <a:endParaRPr lang="en-HK" sz="1800" spc="-25" dirty="0"/>
          </a:p>
        </p:txBody>
      </p:sp>
      <p:sp>
        <p:nvSpPr>
          <p:cNvPr id="99" name="Title 11">
            <a:extLst>
              <a:ext uri="{FF2B5EF4-FFF2-40B4-BE49-F238E27FC236}">
                <a16:creationId xmlns:a16="http://schemas.microsoft.com/office/drawing/2014/main" id="{ACCC084B-5A83-C48E-78BA-8E46B485999F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Neighorhood Sampling Example</a:t>
            </a:r>
            <a:endParaRPr lang="en-HK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09" y="1348742"/>
            <a:ext cx="8673673" cy="15164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740" marR="33655" indent="-320040">
              <a:lnSpc>
                <a:spcPct val="100299"/>
              </a:lnSpc>
              <a:spcBef>
                <a:spcPts val="8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In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5" dirty="0">
                <a:latin typeface="Calibri"/>
                <a:cs typeface="Calibri"/>
              </a:rPr>
              <a:t>next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layer</a:t>
            </a:r>
            <a:r>
              <a:rPr sz="3200" b="1" spc="-5" dirty="0">
                <a:latin typeface="Calibri"/>
                <a:cs typeface="Calibri"/>
              </a:rPr>
              <a:t> when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compute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embeddings,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sample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>
                <a:latin typeface="Calibri"/>
                <a:cs typeface="Calibri"/>
              </a:rPr>
              <a:t>different </a:t>
            </a:r>
            <a:r>
              <a:rPr sz="3200" b="1" spc="-10">
                <a:latin typeface="Calibri"/>
                <a:cs typeface="Calibri"/>
              </a:rPr>
              <a:t>neighbors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𝐶</a:t>
            </a:r>
            <a:r>
              <a:rPr sz="2800" spc="14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𝐷</a:t>
            </a:r>
            <a:r>
              <a:rPr sz="28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pass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messages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5120" y="4399094"/>
            <a:ext cx="1367155" cy="1431925"/>
            <a:chOff x="1635118" y="4399092"/>
            <a:chExt cx="1367155" cy="1431925"/>
          </a:xfrm>
        </p:grpSpPr>
        <p:sp>
          <p:nvSpPr>
            <p:cNvPr id="10" name="object 10"/>
            <p:cNvSpPr/>
            <p:nvPr/>
          </p:nvSpPr>
          <p:spPr>
            <a:xfrm>
              <a:off x="1710182" y="4399102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81"/>
                  </a:moveTo>
                  <a:lnTo>
                    <a:pt x="1191704" y="611060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37" y="610069"/>
                  </a:lnTo>
                  <a:lnTo>
                    <a:pt x="1159725" y="608457"/>
                  </a:lnTo>
                  <a:lnTo>
                    <a:pt x="904379" y="0"/>
                  </a:lnTo>
                  <a:lnTo>
                    <a:pt x="894499" y="4140"/>
                  </a:lnTo>
                  <a:lnTo>
                    <a:pt x="1147686" y="607479"/>
                  </a:lnTo>
                  <a:lnTo>
                    <a:pt x="863" y="514096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81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77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6337" y="441927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5118" y="468869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8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24013" y="4232937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93009" y="4247283"/>
            <a:ext cx="997585" cy="657225"/>
            <a:chOff x="1693007" y="4247281"/>
            <a:chExt cx="997585" cy="657225"/>
          </a:xfrm>
        </p:grpSpPr>
        <p:sp>
          <p:nvSpPr>
            <p:cNvPr id="46" name="object 46"/>
            <p:cNvSpPr/>
            <p:nvPr/>
          </p:nvSpPr>
          <p:spPr>
            <a:xfrm>
              <a:off x="1693007" y="4384231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55" y="4247281"/>
              <a:ext cx="219686" cy="21909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530811" y="4224368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325738" y="4895383"/>
            <a:ext cx="1857375" cy="1050290"/>
            <a:chOff x="1325736" y="4895383"/>
            <a:chExt cx="1857375" cy="1050290"/>
          </a:xfrm>
        </p:grpSpPr>
        <p:sp>
          <p:nvSpPr>
            <p:cNvPr id="50" name="object 50"/>
            <p:cNvSpPr/>
            <p:nvPr/>
          </p:nvSpPr>
          <p:spPr>
            <a:xfrm>
              <a:off x="1371154" y="4964204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36" y="5507591"/>
              <a:ext cx="219685" cy="2190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769" y="5726509"/>
              <a:ext cx="219686" cy="21909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14404" y="5064038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3310" y="5312282"/>
              <a:ext cx="219685" cy="2190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0058" y="4895383"/>
              <a:ext cx="219685" cy="21909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820022" y="4877768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2693" y="4808743"/>
            <a:ext cx="219686" cy="21909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620335" y="4781364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435423" y="4480438"/>
            <a:ext cx="857250" cy="921385"/>
            <a:chOff x="1435423" y="4480436"/>
            <a:chExt cx="857250" cy="921385"/>
          </a:xfrm>
        </p:grpSpPr>
        <p:sp>
          <p:nvSpPr>
            <p:cNvPr id="81" name="object 81"/>
            <p:cNvSpPr/>
            <p:nvPr/>
          </p:nvSpPr>
          <p:spPr>
            <a:xfrm>
              <a:off x="2042778" y="4480436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5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5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5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29217" y="5197749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9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9" y="27633"/>
                  </a:lnTo>
                  <a:lnTo>
                    <a:pt x="27635" y="21447"/>
                  </a:lnTo>
                  <a:lnTo>
                    <a:pt x="27635" y="6186"/>
                  </a:lnTo>
                  <a:lnTo>
                    <a:pt x="21449" y="0"/>
                  </a:lnTo>
                  <a:close/>
                </a:path>
                <a:path w="113030" h="27939">
                  <a:moveTo>
                    <a:pt x="106438" y="0"/>
                  </a:moveTo>
                  <a:lnTo>
                    <a:pt x="91177" y="0"/>
                  </a:lnTo>
                  <a:lnTo>
                    <a:pt x="84990" y="6186"/>
                  </a:lnTo>
                  <a:lnTo>
                    <a:pt x="84990" y="21447"/>
                  </a:lnTo>
                  <a:lnTo>
                    <a:pt x="91177" y="27633"/>
                  </a:lnTo>
                  <a:lnTo>
                    <a:pt x="106438" y="27633"/>
                  </a:lnTo>
                  <a:lnTo>
                    <a:pt x="112624" y="21447"/>
                  </a:lnTo>
                  <a:lnTo>
                    <a:pt x="112624" y="6186"/>
                  </a:lnTo>
                  <a:lnTo>
                    <a:pt x="106438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86845" y="482963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63177" y="4908795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7" y="27633"/>
                  </a:lnTo>
                  <a:lnTo>
                    <a:pt x="27633" y="21447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7"/>
                  </a:lnTo>
                  <a:lnTo>
                    <a:pt x="91175" y="27633"/>
                  </a:lnTo>
                  <a:lnTo>
                    <a:pt x="106437" y="27633"/>
                  </a:lnTo>
                  <a:lnTo>
                    <a:pt x="112623" y="21447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86845" y="482963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012828" y="5320631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84683" y="5513437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05870" y="5738378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81010" y="6188591"/>
            <a:ext cx="8604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E5C7C804-7CCD-D847-7F07-EDD72F002BC9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</a:t>
            </a:fld>
            <a:endParaRPr lang="en-HK" sz="1800" spc="-25" dirty="0"/>
          </a:p>
        </p:txBody>
      </p:sp>
      <p:sp>
        <p:nvSpPr>
          <p:cNvPr id="36" name="Title 11">
            <a:extLst>
              <a:ext uri="{FF2B5EF4-FFF2-40B4-BE49-F238E27FC236}">
                <a16:creationId xmlns:a16="http://schemas.microsoft.com/office/drawing/2014/main" id="{9757CE9E-667C-B742-C22B-1AD70A91957B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Neighorhood Sampling Example</a:t>
            </a:r>
            <a:endParaRPr lang="en-HK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片 107">
            <a:extLst>
              <a:ext uri="{FF2B5EF4-FFF2-40B4-BE49-F238E27FC236}">
                <a16:creationId xmlns:a16="http://schemas.microsoft.com/office/drawing/2014/main" id="{4580DBFF-11CB-400A-8D4B-28F4E824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56" y="3159889"/>
            <a:ext cx="3839587" cy="2832223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82170" y="1122793"/>
            <a:ext cx="8277227" cy="203709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7556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In </a:t>
            </a:r>
            <a:r>
              <a:rPr sz="3200" b="1" spc="-15" dirty="0">
                <a:latin typeface="Calibri"/>
                <a:cs typeface="Calibri"/>
              </a:rPr>
              <a:t>expectation,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get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embeddings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similar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case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where</a:t>
            </a:r>
            <a:r>
              <a:rPr sz="3200" b="1" spc="-5" dirty="0">
                <a:latin typeface="Calibri"/>
                <a:cs typeface="Calibri"/>
              </a:rPr>
              <a:t> all the </a:t>
            </a:r>
            <a:r>
              <a:rPr sz="3200" b="1" spc="-10" dirty="0">
                <a:latin typeface="Calibri"/>
                <a:cs typeface="Calibri"/>
              </a:rPr>
              <a:t>neighbors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are</a:t>
            </a:r>
            <a:r>
              <a:rPr sz="3200" b="1" spc="-5" dirty="0">
                <a:latin typeface="Calibri"/>
                <a:cs typeface="Calibri"/>
              </a:rPr>
              <a:t> used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Benefits: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Greatly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reduces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computational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cost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practice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great!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DE3E3-71A0-AACA-7639-3A6A5E411ACD}"/>
              </a:ext>
            </a:extLst>
          </p:cNvPr>
          <p:cNvGrpSpPr/>
          <p:nvPr/>
        </p:nvGrpSpPr>
        <p:grpSpPr>
          <a:xfrm>
            <a:off x="1437712" y="3665019"/>
            <a:ext cx="1958998" cy="2086442"/>
            <a:chOff x="680935" y="4137127"/>
            <a:chExt cx="1958998" cy="2086442"/>
          </a:xfrm>
        </p:grpSpPr>
        <p:grpSp>
          <p:nvGrpSpPr>
            <p:cNvPr id="8" name="object 8"/>
            <p:cNvGrpSpPr/>
            <p:nvPr/>
          </p:nvGrpSpPr>
          <p:grpSpPr>
            <a:xfrm>
              <a:off x="1092042" y="4303283"/>
              <a:ext cx="1367155" cy="1431925"/>
              <a:chOff x="1635118" y="4611038"/>
              <a:chExt cx="1367155" cy="143192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1710182" y="4611039"/>
                <a:ext cx="1292225" cy="1431925"/>
              </a:xfrm>
              <a:custGeom>
                <a:avLst/>
                <a:gdLst/>
                <a:ahLst/>
                <a:cxnLst/>
                <a:rect l="l" t="t" r="r" b="b"/>
                <a:pathLst>
                  <a:path w="1292225" h="1431925">
                    <a:moveTo>
                      <a:pt x="1208036" y="612394"/>
                    </a:moveTo>
                    <a:lnTo>
                      <a:pt x="1191704" y="611073"/>
                    </a:lnTo>
                    <a:lnTo>
                      <a:pt x="1200556" y="597649"/>
                    </a:lnTo>
                    <a:lnTo>
                      <a:pt x="1191615" y="591756"/>
                    </a:lnTo>
                    <a:lnTo>
                      <a:pt x="1179537" y="610082"/>
                    </a:lnTo>
                    <a:lnTo>
                      <a:pt x="1159725" y="608482"/>
                    </a:lnTo>
                    <a:lnTo>
                      <a:pt x="904379" y="0"/>
                    </a:lnTo>
                    <a:lnTo>
                      <a:pt x="894499" y="4152"/>
                    </a:lnTo>
                    <a:lnTo>
                      <a:pt x="1147686" y="607491"/>
                    </a:lnTo>
                    <a:lnTo>
                      <a:pt x="863" y="514108"/>
                    </a:lnTo>
                    <a:lnTo>
                      <a:pt x="0" y="524789"/>
                    </a:lnTo>
                    <a:lnTo>
                      <a:pt x="1152359" y="618604"/>
                    </a:lnTo>
                    <a:lnTo>
                      <a:pt x="1153033" y="620204"/>
                    </a:lnTo>
                    <a:lnTo>
                      <a:pt x="1156106" y="618909"/>
                    </a:lnTo>
                    <a:lnTo>
                      <a:pt x="1172819" y="620268"/>
                    </a:lnTo>
                    <a:lnTo>
                      <a:pt x="652703" y="1409420"/>
                    </a:lnTo>
                    <a:lnTo>
                      <a:pt x="661657" y="1415326"/>
                    </a:lnTo>
                    <a:lnTo>
                      <a:pt x="1184986" y="621258"/>
                    </a:lnTo>
                    <a:lnTo>
                      <a:pt x="1207173" y="623062"/>
                    </a:lnTo>
                    <a:lnTo>
                      <a:pt x="1208036" y="612394"/>
                    </a:lnTo>
                    <a:close/>
                  </a:path>
                  <a:path w="1292225" h="1431925">
                    <a:moveTo>
                      <a:pt x="1291932" y="1080960"/>
                    </a:moveTo>
                    <a:lnTo>
                      <a:pt x="1286205" y="1071905"/>
                    </a:lnTo>
                    <a:lnTo>
                      <a:pt x="731354" y="1422590"/>
                    </a:lnTo>
                    <a:lnTo>
                      <a:pt x="737069" y="1431645"/>
                    </a:lnTo>
                    <a:lnTo>
                      <a:pt x="1291932" y="1080960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666337" y="4631221"/>
                <a:ext cx="1270" cy="27495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74954">
                    <a:moveTo>
                      <a:pt x="0" y="0"/>
                    </a:moveTo>
                    <a:lnTo>
                      <a:pt x="914" y="269532"/>
                    </a:lnTo>
                    <a:lnTo>
                      <a:pt x="932" y="274888"/>
                    </a:lnTo>
                  </a:path>
                </a:pathLst>
              </a:custGeom>
              <a:ln w="1071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635118" y="4900645"/>
                <a:ext cx="64769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64769" h="64770">
                    <a:moveTo>
                      <a:pt x="64268" y="0"/>
                    </a:moveTo>
                    <a:lnTo>
                      <a:pt x="0" y="217"/>
                    </a:lnTo>
                    <a:lnTo>
                      <a:pt x="32351" y="64376"/>
                    </a:lnTo>
                    <a:lnTo>
                      <a:pt x="6426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1237932" y="6065192"/>
              <a:ext cx="860425" cy="15837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950" b="1" spc="-5" dirty="0">
                  <a:latin typeface="Arial"/>
                  <a:cs typeface="Arial"/>
                </a:rPr>
                <a:t>INPUT GRAPH</a:t>
              </a:r>
              <a:endParaRPr sz="95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80935" y="4137127"/>
              <a:ext cx="856615" cy="15837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950" spc="-55" dirty="0">
                  <a:latin typeface="Arial"/>
                  <a:cs typeface="Arial"/>
                </a:rPr>
                <a:t>TARGET</a:t>
              </a:r>
              <a:r>
                <a:rPr sz="950" dirty="0">
                  <a:latin typeface="Arial"/>
                  <a:cs typeface="Arial"/>
                </a:rPr>
                <a:t> </a:t>
              </a:r>
              <a:r>
                <a:rPr sz="950" spc="-20" dirty="0">
                  <a:latin typeface="Arial"/>
                  <a:cs typeface="Arial"/>
                </a:rPr>
                <a:t>NODE</a:t>
              </a:r>
              <a:endParaRPr sz="950">
                <a:latin typeface="Arial"/>
                <a:cs typeface="Arial"/>
              </a:endParaRPr>
            </a:p>
          </p:txBody>
        </p:sp>
        <p:grpSp>
          <p:nvGrpSpPr>
            <p:cNvPr id="45" name="object 45"/>
            <p:cNvGrpSpPr/>
            <p:nvPr/>
          </p:nvGrpSpPr>
          <p:grpSpPr>
            <a:xfrm>
              <a:off x="782660" y="4151472"/>
              <a:ext cx="1364615" cy="1479550"/>
              <a:chOff x="1325736" y="4459229"/>
              <a:chExt cx="1364615" cy="1479550"/>
            </a:xfrm>
          </p:grpSpPr>
          <p:sp>
            <p:nvSpPr>
              <p:cNvPr id="46" name="object 46"/>
              <p:cNvSpPr/>
              <p:nvPr/>
            </p:nvSpPr>
            <p:spPr>
              <a:xfrm>
                <a:off x="1693007" y="4596179"/>
                <a:ext cx="883919" cy="520065"/>
              </a:xfrm>
              <a:custGeom>
                <a:avLst/>
                <a:gdLst/>
                <a:ahLst/>
                <a:cxnLst/>
                <a:rect l="l" t="t" r="r" b="b"/>
                <a:pathLst>
                  <a:path w="883919" h="520064">
                    <a:moveTo>
                      <a:pt x="0" y="510619"/>
                    </a:moveTo>
                    <a:lnTo>
                      <a:pt x="878392" y="0"/>
                    </a:lnTo>
                    <a:lnTo>
                      <a:pt x="883776" y="9260"/>
                    </a:lnTo>
                    <a:lnTo>
                      <a:pt x="5383" y="519880"/>
                    </a:lnTo>
                    <a:lnTo>
                      <a:pt x="0" y="510619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7" name="object 4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70455" y="4459229"/>
                <a:ext cx="219686" cy="219094"/>
              </a:xfrm>
              <a:prstGeom prst="rect">
                <a:avLst/>
              </a:prstGeom>
            </p:spPr>
          </p:pic>
          <p:sp>
            <p:nvSpPr>
              <p:cNvPr id="48" name="object 48"/>
              <p:cNvSpPr/>
              <p:nvPr/>
            </p:nvSpPr>
            <p:spPr>
              <a:xfrm>
                <a:off x="1371154" y="5176151"/>
                <a:ext cx="327025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327025" h="704850">
                    <a:moveTo>
                      <a:pt x="0" y="700264"/>
                    </a:moveTo>
                    <a:lnTo>
                      <a:pt x="316825" y="0"/>
                    </a:lnTo>
                    <a:lnTo>
                      <a:pt x="326584" y="4415"/>
                    </a:lnTo>
                    <a:lnTo>
                      <a:pt x="9759" y="704679"/>
                    </a:lnTo>
                    <a:lnTo>
                      <a:pt x="0" y="700264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9" name="object 49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25736" y="5719538"/>
                <a:ext cx="219685" cy="219094"/>
              </a:xfrm>
              <a:prstGeom prst="rect">
                <a:avLst/>
              </a:prstGeom>
            </p:spPr>
          </p:pic>
        </p:grpSp>
        <p:sp>
          <p:nvSpPr>
            <p:cNvPr id="50" name="object 50"/>
            <p:cNvSpPr txBox="1"/>
            <p:nvPr/>
          </p:nvSpPr>
          <p:spPr>
            <a:xfrm>
              <a:off x="841605" y="5392512"/>
              <a:ext cx="115570" cy="19364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150" b="1" spc="15" dirty="0">
                  <a:latin typeface="Courier New"/>
                  <a:cs typeface="Courier New"/>
                </a:rPr>
                <a:t>D</a:t>
              </a:r>
              <a:endParaRPr sz="1150">
                <a:latin typeface="Courier New"/>
                <a:cs typeface="Courier New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7691" y="5630699"/>
              <a:ext cx="219686" cy="219094"/>
            </a:xfrm>
            <a:prstGeom prst="rect">
              <a:avLst/>
            </a:prstGeom>
          </p:spPr>
        </p:pic>
        <p:sp>
          <p:nvSpPr>
            <p:cNvPr id="52" name="object 52"/>
            <p:cNvSpPr txBox="1"/>
            <p:nvPr/>
          </p:nvSpPr>
          <p:spPr>
            <a:xfrm>
              <a:off x="1762792" y="5617453"/>
              <a:ext cx="115570" cy="19364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150" b="1" spc="15" dirty="0">
                  <a:latin typeface="Courier New"/>
                  <a:cs typeface="Courier New"/>
                </a:rPr>
                <a:t>E</a:t>
              </a:r>
              <a:endParaRPr sz="1150">
                <a:latin typeface="Courier New"/>
                <a:cs typeface="Courier New"/>
              </a:endParaRPr>
            </a:p>
          </p:txBody>
        </p:sp>
        <p:grpSp>
          <p:nvGrpSpPr>
            <p:cNvPr id="53" name="object 53"/>
            <p:cNvGrpSpPr/>
            <p:nvPr/>
          </p:nvGrpSpPr>
          <p:grpSpPr>
            <a:xfrm>
              <a:off x="2371328" y="4968229"/>
              <a:ext cx="268605" cy="467359"/>
              <a:chOff x="2914404" y="5275984"/>
              <a:chExt cx="268605" cy="467359"/>
            </a:xfrm>
          </p:grpSpPr>
          <p:sp>
            <p:nvSpPr>
              <p:cNvPr id="54" name="object 54"/>
              <p:cNvSpPr/>
              <p:nvPr/>
            </p:nvSpPr>
            <p:spPr>
              <a:xfrm>
                <a:off x="2914404" y="5275984"/>
                <a:ext cx="171450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341629">
                    <a:moveTo>
                      <a:pt x="161590" y="341449"/>
                    </a:moveTo>
                    <a:lnTo>
                      <a:pt x="0" y="4633"/>
                    </a:lnTo>
                    <a:lnTo>
                      <a:pt x="9657" y="0"/>
                    </a:lnTo>
                    <a:lnTo>
                      <a:pt x="171247" y="336816"/>
                    </a:lnTo>
                    <a:lnTo>
                      <a:pt x="161590" y="341449"/>
                    </a:lnTo>
                    <a:close/>
                  </a:path>
                </a:pathLst>
              </a:custGeom>
              <a:solidFill>
                <a:srgbClr val="5358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55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63310" y="5524230"/>
                <a:ext cx="219685" cy="219094"/>
              </a:xfrm>
              <a:prstGeom prst="rect">
                <a:avLst/>
              </a:prstGeom>
            </p:spPr>
          </p:pic>
        </p:grpSp>
        <p:sp>
          <p:nvSpPr>
            <p:cNvPr id="56" name="object 56"/>
            <p:cNvSpPr txBox="1"/>
            <p:nvPr/>
          </p:nvSpPr>
          <p:spPr>
            <a:xfrm>
              <a:off x="2469750" y="5199705"/>
              <a:ext cx="115570" cy="19364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150" b="1" spc="15" dirty="0">
                  <a:latin typeface="Courier New"/>
                  <a:cs typeface="Courier New"/>
                </a:rPr>
                <a:t>F</a:t>
              </a:r>
              <a:endParaRPr sz="1150">
                <a:latin typeface="Courier New"/>
                <a:cs typeface="Courier New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6982" y="4799575"/>
              <a:ext cx="219685" cy="219093"/>
            </a:xfrm>
            <a:prstGeom prst="rect">
              <a:avLst/>
            </a:prstGeom>
          </p:spPr>
        </p:pic>
        <p:sp>
          <p:nvSpPr>
            <p:cNvPr id="58" name="object 58"/>
            <p:cNvSpPr txBox="1"/>
            <p:nvPr/>
          </p:nvSpPr>
          <p:spPr>
            <a:xfrm>
              <a:off x="2276944" y="4781957"/>
              <a:ext cx="115570" cy="19364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150" b="1" spc="15" dirty="0">
                  <a:latin typeface="Courier New"/>
                  <a:cs typeface="Courier New"/>
                </a:rPr>
                <a:t>C</a:t>
              </a:r>
              <a:endParaRPr sz="1150">
                <a:latin typeface="Courier New"/>
                <a:cs typeface="Courier New"/>
              </a:endParaRPr>
            </a:p>
          </p:txBody>
        </p:sp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615" y="4712931"/>
              <a:ext cx="219686" cy="219094"/>
            </a:xfrm>
            <a:prstGeom prst="rect">
              <a:avLst/>
            </a:prstGeom>
          </p:spPr>
        </p:pic>
        <p:sp>
          <p:nvSpPr>
            <p:cNvPr id="67" name="object 67"/>
            <p:cNvSpPr txBox="1"/>
            <p:nvPr/>
          </p:nvSpPr>
          <p:spPr>
            <a:xfrm>
              <a:off x="1077257" y="4685554"/>
              <a:ext cx="115570" cy="19364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150" b="1" spc="15" dirty="0">
                  <a:latin typeface="Courier New"/>
                  <a:cs typeface="Courier New"/>
                </a:rPr>
                <a:t>A</a:t>
              </a:r>
              <a:endParaRPr sz="1150">
                <a:latin typeface="Courier New"/>
                <a:cs typeface="Courier New"/>
              </a:endParaRPr>
            </a:p>
          </p:txBody>
        </p:sp>
        <p:grpSp>
          <p:nvGrpSpPr>
            <p:cNvPr id="85" name="object 85"/>
            <p:cNvGrpSpPr/>
            <p:nvPr/>
          </p:nvGrpSpPr>
          <p:grpSpPr>
            <a:xfrm>
              <a:off x="881036" y="4344439"/>
              <a:ext cx="894080" cy="960119"/>
              <a:chOff x="1424114" y="4652194"/>
              <a:chExt cx="894080" cy="960119"/>
            </a:xfrm>
          </p:grpSpPr>
          <p:sp>
            <p:nvSpPr>
              <p:cNvPr id="86" name="object 86"/>
              <p:cNvSpPr/>
              <p:nvPr/>
            </p:nvSpPr>
            <p:spPr>
              <a:xfrm>
                <a:off x="1424114" y="5355864"/>
                <a:ext cx="249554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256539">
                    <a:moveTo>
                      <a:pt x="187719" y="0"/>
                    </a:moveTo>
                    <a:lnTo>
                      <a:pt x="124688" y="66478"/>
                    </a:lnTo>
                    <a:lnTo>
                      <a:pt x="61655" y="0"/>
                    </a:lnTo>
                    <a:lnTo>
                      <a:pt x="0" y="58458"/>
                    </a:lnTo>
                    <a:lnTo>
                      <a:pt x="66146" y="128223"/>
                    </a:lnTo>
                    <a:lnTo>
                      <a:pt x="0" y="197986"/>
                    </a:lnTo>
                    <a:lnTo>
                      <a:pt x="61655" y="256445"/>
                    </a:lnTo>
                    <a:lnTo>
                      <a:pt x="124688" y="189966"/>
                    </a:lnTo>
                    <a:lnTo>
                      <a:pt x="187719" y="256445"/>
                    </a:lnTo>
                    <a:lnTo>
                      <a:pt x="249377" y="197986"/>
                    </a:lnTo>
                    <a:lnTo>
                      <a:pt x="183230" y="128223"/>
                    </a:lnTo>
                    <a:lnTo>
                      <a:pt x="249377" y="58458"/>
                    </a:lnTo>
                    <a:lnTo>
                      <a:pt x="187719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2034823" y="466965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30" h="265429">
                    <a:moveTo>
                      <a:pt x="132643" y="0"/>
                    </a:moveTo>
                    <a:lnTo>
                      <a:pt x="90718" y="6762"/>
                    </a:lnTo>
                    <a:lnTo>
                      <a:pt x="54306" y="25592"/>
                    </a:lnTo>
                    <a:lnTo>
                      <a:pt x="25592" y="54306"/>
                    </a:lnTo>
                    <a:lnTo>
                      <a:pt x="6762" y="90718"/>
                    </a:lnTo>
                    <a:lnTo>
                      <a:pt x="0" y="132643"/>
                    </a:lnTo>
                    <a:lnTo>
                      <a:pt x="6762" y="174569"/>
                    </a:lnTo>
                    <a:lnTo>
                      <a:pt x="25592" y="210981"/>
                    </a:lnTo>
                    <a:lnTo>
                      <a:pt x="54306" y="239695"/>
                    </a:lnTo>
                    <a:lnTo>
                      <a:pt x="90718" y="258525"/>
                    </a:lnTo>
                    <a:lnTo>
                      <a:pt x="132643" y="265287"/>
                    </a:lnTo>
                    <a:lnTo>
                      <a:pt x="174569" y="258525"/>
                    </a:lnTo>
                    <a:lnTo>
                      <a:pt x="210981" y="239695"/>
                    </a:lnTo>
                    <a:lnTo>
                      <a:pt x="239695" y="210981"/>
                    </a:lnTo>
                    <a:lnTo>
                      <a:pt x="258525" y="174569"/>
                    </a:lnTo>
                    <a:lnTo>
                      <a:pt x="265287" y="132643"/>
                    </a:lnTo>
                    <a:lnTo>
                      <a:pt x="258525" y="90718"/>
                    </a:lnTo>
                    <a:lnTo>
                      <a:pt x="239695" y="54306"/>
                    </a:lnTo>
                    <a:lnTo>
                      <a:pt x="210981" y="25592"/>
                    </a:lnTo>
                    <a:lnTo>
                      <a:pt x="174569" y="6762"/>
                    </a:lnTo>
                    <a:lnTo>
                      <a:pt x="132643" y="0"/>
                    </a:lnTo>
                    <a:close/>
                  </a:path>
                </a:pathLst>
              </a:custGeom>
              <a:solidFill>
                <a:srgbClr val="F0AD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2111155" y="4748813"/>
                <a:ext cx="11303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w="113030" h="27939">
                    <a:moveTo>
                      <a:pt x="21447" y="0"/>
                    </a:moveTo>
                    <a:lnTo>
                      <a:pt x="6186" y="0"/>
                    </a:lnTo>
                    <a:lnTo>
                      <a:pt x="0" y="6186"/>
                    </a:lnTo>
                    <a:lnTo>
                      <a:pt x="0" y="21447"/>
                    </a:lnTo>
                    <a:lnTo>
                      <a:pt x="6186" y="27633"/>
                    </a:lnTo>
                    <a:lnTo>
                      <a:pt x="21447" y="27633"/>
                    </a:lnTo>
                    <a:lnTo>
                      <a:pt x="27633" y="21447"/>
                    </a:lnTo>
                    <a:lnTo>
                      <a:pt x="27633" y="6186"/>
                    </a:lnTo>
                    <a:lnTo>
                      <a:pt x="21447" y="0"/>
                    </a:lnTo>
                    <a:close/>
                  </a:path>
                  <a:path w="113030" h="27939">
                    <a:moveTo>
                      <a:pt x="106437" y="0"/>
                    </a:moveTo>
                    <a:lnTo>
                      <a:pt x="91175" y="0"/>
                    </a:lnTo>
                    <a:lnTo>
                      <a:pt x="84989" y="6186"/>
                    </a:lnTo>
                    <a:lnTo>
                      <a:pt x="84989" y="21447"/>
                    </a:lnTo>
                    <a:lnTo>
                      <a:pt x="91175" y="27633"/>
                    </a:lnTo>
                    <a:lnTo>
                      <a:pt x="106437" y="27633"/>
                    </a:lnTo>
                    <a:lnTo>
                      <a:pt x="112623" y="21447"/>
                    </a:lnTo>
                    <a:lnTo>
                      <a:pt x="112623" y="6186"/>
                    </a:lnTo>
                    <a:lnTo>
                      <a:pt x="106437" y="0"/>
                    </a:lnTo>
                    <a:close/>
                  </a:path>
                </a:pathLst>
              </a:custGeom>
              <a:solidFill>
                <a:srgbClr val="C18B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2034823" y="466965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30" h="265429">
                    <a:moveTo>
                      <a:pt x="76331" y="92973"/>
                    </a:moveTo>
                    <a:lnTo>
                      <a:pt x="76331" y="85342"/>
                    </a:lnTo>
                    <a:lnTo>
                      <a:pt x="82517" y="79156"/>
                    </a:lnTo>
                    <a:lnTo>
                      <a:pt x="90148" y="79156"/>
                    </a:lnTo>
                    <a:lnTo>
                      <a:pt x="97779" y="79156"/>
                    </a:lnTo>
                    <a:lnTo>
                      <a:pt x="103966" y="85342"/>
                    </a:lnTo>
                    <a:lnTo>
                      <a:pt x="103966" y="92973"/>
                    </a:lnTo>
                    <a:lnTo>
                      <a:pt x="103966" y="100604"/>
                    </a:lnTo>
                    <a:lnTo>
                      <a:pt x="97779" y="106790"/>
                    </a:lnTo>
                    <a:lnTo>
                      <a:pt x="90148" y="106790"/>
                    </a:lnTo>
                    <a:lnTo>
                      <a:pt x="82517" y="106790"/>
                    </a:lnTo>
                    <a:lnTo>
                      <a:pt x="76331" y="100604"/>
                    </a:lnTo>
                    <a:lnTo>
                      <a:pt x="76331" y="92973"/>
                    </a:lnTo>
                  </a:path>
                  <a:path w="265430" h="265429">
                    <a:moveTo>
                      <a:pt x="161322" y="92973"/>
                    </a:moveTo>
                    <a:lnTo>
                      <a:pt x="161322" y="85342"/>
                    </a:lnTo>
                    <a:lnTo>
                      <a:pt x="167508" y="79156"/>
                    </a:lnTo>
                    <a:lnTo>
                      <a:pt x="175139" y="79156"/>
                    </a:lnTo>
                    <a:lnTo>
                      <a:pt x="182770" y="79156"/>
                    </a:lnTo>
                    <a:lnTo>
                      <a:pt x="188956" y="85342"/>
                    </a:lnTo>
                    <a:lnTo>
                      <a:pt x="188956" y="92973"/>
                    </a:lnTo>
                    <a:lnTo>
                      <a:pt x="188956" y="100604"/>
                    </a:lnTo>
                    <a:lnTo>
                      <a:pt x="182770" y="106790"/>
                    </a:lnTo>
                    <a:lnTo>
                      <a:pt x="175139" y="106790"/>
                    </a:lnTo>
                    <a:lnTo>
                      <a:pt x="167508" y="106790"/>
                    </a:lnTo>
                    <a:lnTo>
                      <a:pt x="161322" y="100604"/>
                    </a:lnTo>
                    <a:lnTo>
                      <a:pt x="161322" y="92973"/>
                    </a:lnTo>
                  </a:path>
                  <a:path w="265430" h="265429">
                    <a:moveTo>
                      <a:pt x="60750" y="190490"/>
                    </a:moveTo>
                    <a:lnTo>
                      <a:pt x="96686" y="209006"/>
                    </a:lnTo>
                    <a:lnTo>
                      <a:pt x="132602" y="215178"/>
                    </a:lnTo>
                    <a:lnTo>
                      <a:pt x="168496" y="209006"/>
                    </a:lnTo>
                    <a:lnTo>
                      <a:pt x="204370" y="190490"/>
                    </a:lnTo>
                  </a:path>
                  <a:path w="265430" h="265429">
                    <a:moveTo>
                      <a:pt x="0" y="132644"/>
                    </a:moveTo>
                    <a:lnTo>
                      <a:pt x="6762" y="90718"/>
                    </a:lnTo>
                    <a:lnTo>
                      <a:pt x="25592" y="54306"/>
                    </a:lnTo>
                    <a:lnTo>
                      <a:pt x="54306" y="25592"/>
                    </a:lnTo>
                    <a:lnTo>
                      <a:pt x="90718" y="6762"/>
                    </a:lnTo>
                    <a:lnTo>
                      <a:pt x="132644" y="0"/>
                    </a:lnTo>
                    <a:lnTo>
                      <a:pt x="174569" y="6762"/>
                    </a:lnTo>
                    <a:lnTo>
                      <a:pt x="210981" y="25592"/>
                    </a:lnTo>
                    <a:lnTo>
                      <a:pt x="239695" y="54306"/>
                    </a:lnTo>
                    <a:lnTo>
                      <a:pt x="258525" y="90718"/>
                    </a:lnTo>
                    <a:lnTo>
                      <a:pt x="265288" y="132644"/>
                    </a:lnTo>
                    <a:lnTo>
                      <a:pt x="258525" y="174569"/>
                    </a:lnTo>
                    <a:lnTo>
                      <a:pt x="239695" y="210981"/>
                    </a:lnTo>
                    <a:lnTo>
                      <a:pt x="210981" y="239695"/>
                    </a:lnTo>
                    <a:lnTo>
                      <a:pt x="174569" y="258525"/>
                    </a:lnTo>
                    <a:lnTo>
                      <a:pt x="132644" y="265288"/>
                    </a:lnTo>
                    <a:lnTo>
                      <a:pt x="90718" y="258525"/>
                    </a:lnTo>
                    <a:lnTo>
                      <a:pt x="54306" y="239695"/>
                    </a:lnTo>
                    <a:lnTo>
                      <a:pt x="25592" y="210981"/>
                    </a:lnTo>
                    <a:lnTo>
                      <a:pt x="6762" y="174569"/>
                    </a:lnTo>
                    <a:lnTo>
                      <a:pt x="0" y="132644"/>
                    </a:lnTo>
                    <a:close/>
                  </a:path>
                </a:pathLst>
              </a:custGeom>
              <a:ln w="34925">
                <a:solidFill>
                  <a:srgbClr val="B07E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1986845" y="504158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30" h="265429">
                    <a:moveTo>
                      <a:pt x="132643" y="0"/>
                    </a:moveTo>
                    <a:lnTo>
                      <a:pt x="90718" y="6762"/>
                    </a:lnTo>
                    <a:lnTo>
                      <a:pt x="54306" y="25592"/>
                    </a:lnTo>
                    <a:lnTo>
                      <a:pt x="25592" y="54306"/>
                    </a:lnTo>
                    <a:lnTo>
                      <a:pt x="6762" y="90718"/>
                    </a:lnTo>
                    <a:lnTo>
                      <a:pt x="0" y="132643"/>
                    </a:lnTo>
                    <a:lnTo>
                      <a:pt x="6762" y="174569"/>
                    </a:lnTo>
                    <a:lnTo>
                      <a:pt x="25592" y="210981"/>
                    </a:lnTo>
                    <a:lnTo>
                      <a:pt x="54306" y="239695"/>
                    </a:lnTo>
                    <a:lnTo>
                      <a:pt x="90718" y="258525"/>
                    </a:lnTo>
                    <a:lnTo>
                      <a:pt x="132643" y="265287"/>
                    </a:lnTo>
                    <a:lnTo>
                      <a:pt x="174569" y="258525"/>
                    </a:lnTo>
                    <a:lnTo>
                      <a:pt x="210981" y="239695"/>
                    </a:lnTo>
                    <a:lnTo>
                      <a:pt x="239695" y="210981"/>
                    </a:lnTo>
                    <a:lnTo>
                      <a:pt x="258525" y="174569"/>
                    </a:lnTo>
                    <a:lnTo>
                      <a:pt x="265287" y="132643"/>
                    </a:lnTo>
                    <a:lnTo>
                      <a:pt x="258525" y="90718"/>
                    </a:lnTo>
                    <a:lnTo>
                      <a:pt x="239695" y="54306"/>
                    </a:lnTo>
                    <a:lnTo>
                      <a:pt x="210981" y="25592"/>
                    </a:lnTo>
                    <a:lnTo>
                      <a:pt x="174569" y="6762"/>
                    </a:lnTo>
                    <a:lnTo>
                      <a:pt x="132643" y="0"/>
                    </a:lnTo>
                    <a:close/>
                  </a:path>
                </a:pathLst>
              </a:custGeom>
              <a:solidFill>
                <a:srgbClr val="F0AD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2063177" y="5120741"/>
                <a:ext cx="11303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w="113030" h="27939">
                    <a:moveTo>
                      <a:pt x="21447" y="0"/>
                    </a:moveTo>
                    <a:lnTo>
                      <a:pt x="6186" y="0"/>
                    </a:lnTo>
                    <a:lnTo>
                      <a:pt x="0" y="6186"/>
                    </a:lnTo>
                    <a:lnTo>
                      <a:pt x="0" y="21449"/>
                    </a:lnTo>
                    <a:lnTo>
                      <a:pt x="6186" y="27635"/>
                    </a:lnTo>
                    <a:lnTo>
                      <a:pt x="21447" y="27635"/>
                    </a:lnTo>
                    <a:lnTo>
                      <a:pt x="27633" y="21449"/>
                    </a:lnTo>
                    <a:lnTo>
                      <a:pt x="27633" y="6186"/>
                    </a:lnTo>
                    <a:lnTo>
                      <a:pt x="21447" y="0"/>
                    </a:lnTo>
                    <a:close/>
                  </a:path>
                  <a:path w="113030" h="27939">
                    <a:moveTo>
                      <a:pt x="106437" y="0"/>
                    </a:moveTo>
                    <a:lnTo>
                      <a:pt x="91175" y="0"/>
                    </a:lnTo>
                    <a:lnTo>
                      <a:pt x="84989" y="6186"/>
                    </a:lnTo>
                    <a:lnTo>
                      <a:pt x="84989" y="21449"/>
                    </a:lnTo>
                    <a:lnTo>
                      <a:pt x="91175" y="27635"/>
                    </a:lnTo>
                    <a:lnTo>
                      <a:pt x="106437" y="27635"/>
                    </a:lnTo>
                    <a:lnTo>
                      <a:pt x="112623" y="21449"/>
                    </a:lnTo>
                    <a:lnTo>
                      <a:pt x="112623" y="6186"/>
                    </a:lnTo>
                    <a:lnTo>
                      <a:pt x="106437" y="0"/>
                    </a:lnTo>
                    <a:close/>
                  </a:path>
                </a:pathLst>
              </a:custGeom>
              <a:solidFill>
                <a:srgbClr val="C18B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1986845" y="504158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30" h="265429">
                    <a:moveTo>
                      <a:pt x="76331" y="92973"/>
                    </a:moveTo>
                    <a:lnTo>
                      <a:pt x="76331" y="85342"/>
                    </a:lnTo>
                    <a:lnTo>
                      <a:pt x="82517" y="79156"/>
                    </a:lnTo>
                    <a:lnTo>
                      <a:pt x="90148" y="79156"/>
                    </a:lnTo>
                    <a:lnTo>
                      <a:pt x="97779" y="79156"/>
                    </a:lnTo>
                    <a:lnTo>
                      <a:pt x="103966" y="85342"/>
                    </a:lnTo>
                    <a:lnTo>
                      <a:pt x="103966" y="92973"/>
                    </a:lnTo>
                    <a:lnTo>
                      <a:pt x="103966" y="100604"/>
                    </a:lnTo>
                    <a:lnTo>
                      <a:pt x="97779" y="106790"/>
                    </a:lnTo>
                    <a:lnTo>
                      <a:pt x="90148" y="106790"/>
                    </a:lnTo>
                    <a:lnTo>
                      <a:pt x="82517" y="106790"/>
                    </a:lnTo>
                    <a:lnTo>
                      <a:pt x="76331" y="100604"/>
                    </a:lnTo>
                    <a:lnTo>
                      <a:pt x="76331" y="92973"/>
                    </a:lnTo>
                  </a:path>
                  <a:path w="265430" h="265429">
                    <a:moveTo>
                      <a:pt x="161322" y="92973"/>
                    </a:moveTo>
                    <a:lnTo>
                      <a:pt x="161322" y="85342"/>
                    </a:lnTo>
                    <a:lnTo>
                      <a:pt x="167508" y="79156"/>
                    </a:lnTo>
                    <a:lnTo>
                      <a:pt x="175139" y="79156"/>
                    </a:lnTo>
                    <a:lnTo>
                      <a:pt x="182770" y="79156"/>
                    </a:lnTo>
                    <a:lnTo>
                      <a:pt x="188956" y="85342"/>
                    </a:lnTo>
                    <a:lnTo>
                      <a:pt x="188956" y="92973"/>
                    </a:lnTo>
                    <a:lnTo>
                      <a:pt x="188956" y="100604"/>
                    </a:lnTo>
                    <a:lnTo>
                      <a:pt x="182770" y="106790"/>
                    </a:lnTo>
                    <a:lnTo>
                      <a:pt x="175139" y="106790"/>
                    </a:lnTo>
                    <a:lnTo>
                      <a:pt x="167508" y="106790"/>
                    </a:lnTo>
                    <a:lnTo>
                      <a:pt x="161322" y="100604"/>
                    </a:lnTo>
                    <a:lnTo>
                      <a:pt x="161322" y="92973"/>
                    </a:lnTo>
                  </a:path>
                  <a:path w="265430" h="265429">
                    <a:moveTo>
                      <a:pt x="60750" y="190490"/>
                    </a:moveTo>
                    <a:lnTo>
                      <a:pt x="96686" y="209006"/>
                    </a:lnTo>
                    <a:lnTo>
                      <a:pt x="132602" y="215178"/>
                    </a:lnTo>
                    <a:lnTo>
                      <a:pt x="168496" y="209006"/>
                    </a:lnTo>
                    <a:lnTo>
                      <a:pt x="204370" y="190490"/>
                    </a:lnTo>
                  </a:path>
                  <a:path w="265430" h="265429">
                    <a:moveTo>
                      <a:pt x="0" y="132644"/>
                    </a:moveTo>
                    <a:lnTo>
                      <a:pt x="6762" y="90718"/>
                    </a:lnTo>
                    <a:lnTo>
                      <a:pt x="25592" y="54306"/>
                    </a:lnTo>
                    <a:lnTo>
                      <a:pt x="54306" y="25592"/>
                    </a:lnTo>
                    <a:lnTo>
                      <a:pt x="90718" y="6762"/>
                    </a:lnTo>
                    <a:lnTo>
                      <a:pt x="132644" y="0"/>
                    </a:lnTo>
                    <a:lnTo>
                      <a:pt x="174569" y="6762"/>
                    </a:lnTo>
                    <a:lnTo>
                      <a:pt x="210981" y="25592"/>
                    </a:lnTo>
                    <a:lnTo>
                      <a:pt x="239695" y="54306"/>
                    </a:lnTo>
                    <a:lnTo>
                      <a:pt x="258525" y="90718"/>
                    </a:lnTo>
                    <a:lnTo>
                      <a:pt x="265288" y="132644"/>
                    </a:lnTo>
                    <a:lnTo>
                      <a:pt x="258525" y="174569"/>
                    </a:lnTo>
                    <a:lnTo>
                      <a:pt x="239695" y="210981"/>
                    </a:lnTo>
                    <a:lnTo>
                      <a:pt x="210981" y="239695"/>
                    </a:lnTo>
                    <a:lnTo>
                      <a:pt x="174569" y="258525"/>
                    </a:lnTo>
                    <a:lnTo>
                      <a:pt x="132644" y="265288"/>
                    </a:lnTo>
                    <a:lnTo>
                      <a:pt x="90718" y="258525"/>
                    </a:lnTo>
                    <a:lnTo>
                      <a:pt x="54306" y="239695"/>
                    </a:lnTo>
                    <a:lnTo>
                      <a:pt x="25592" y="210981"/>
                    </a:lnTo>
                    <a:lnTo>
                      <a:pt x="6762" y="174569"/>
                    </a:lnTo>
                    <a:lnTo>
                      <a:pt x="0" y="132644"/>
                    </a:lnTo>
                    <a:close/>
                  </a:path>
                </a:pathLst>
              </a:custGeom>
              <a:ln w="34925">
                <a:solidFill>
                  <a:srgbClr val="B07E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01" name="object 101"/>
          <p:cNvSpPr txBox="1"/>
          <p:nvPr/>
        </p:nvSpPr>
        <p:spPr>
          <a:xfrm>
            <a:off x="2880158" y="36067"/>
            <a:ext cx="61810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 Networks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for</a:t>
            </a:r>
            <a:r>
              <a:rPr sz="1200" u="sng" spc="-7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Web-Scale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Recommender</a:t>
            </a:r>
            <a:r>
              <a:rPr sz="1200" u="sng" spc="-3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Systems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KDD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90C04920-DAEC-32B0-4031-CA42073EC69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7</a:t>
            </a:fld>
            <a:endParaRPr lang="en-HK" sz="1800" spc="-25" dirty="0"/>
          </a:p>
        </p:txBody>
      </p:sp>
      <p:sp>
        <p:nvSpPr>
          <p:cNvPr id="40" name="文本框 4">
            <a:extLst>
              <a:ext uri="{FF2B5EF4-FFF2-40B4-BE49-F238E27FC236}">
                <a16:creationId xmlns:a16="http://schemas.microsoft.com/office/drawing/2014/main" id="{303337CD-B465-2CAF-BC24-164DE3F24288}"/>
              </a:ext>
            </a:extLst>
          </p:cNvPr>
          <p:cNvSpPr txBox="1"/>
          <p:nvPr/>
        </p:nvSpPr>
        <p:spPr>
          <a:xfrm>
            <a:off x="231394" y="6369595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Acknowledgement: Jure </a:t>
            </a:r>
            <a:r>
              <a:rPr lang="en-AU" altLang="zh-CN" sz="1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Leskovec</a:t>
            </a: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Stanford University  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A1589E02-EE7D-FDB0-AFC7-971BC6FD6A4F}"/>
              </a:ext>
            </a:extLst>
          </p:cNvPr>
          <p:cNvSpPr txBox="1">
            <a:spLocks/>
          </p:cNvSpPr>
          <p:nvPr/>
        </p:nvSpPr>
        <p:spPr>
          <a:xfrm>
            <a:off x="571500" y="260604"/>
            <a:ext cx="78867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Neighorhood Sampling Example</a:t>
            </a:r>
            <a:endParaRPr lang="en-HK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2FA977E-F7D6-4530-B596-9C0DA678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5" y="1181100"/>
            <a:ext cx="8402089" cy="5074412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749621D-924F-E7D4-A96C-EEB3B512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GraphSAGE: L</a:t>
            </a:r>
            <a:r>
              <a:rPr lang="en-US" baseline="-25000"/>
              <a:t>2 </a:t>
            </a:r>
            <a:r>
              <a:rPr lang="en-US"/>
              <a:t>Normalization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5C493E7-8834-454A-F84B-CA6F1786AC6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49C9F8-4920-43F3-AFB5-7838089A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2" y="1231900"/>
            <a:ext cx="7909511" cy="5177028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0E74FFB7-094A-12D1-241C-A36F3825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/>
              <a:t>Classical GNN Layers: GAT(1)</a:t>
            </a:r>
            <a:endParaRPr lang="en-HK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299E752-972D-5FEE-1D7F-755158CA120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9</a:t>
            </a:fld>
            <a:endParaRPr lang="en-HK" sz="180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2298</Words>
  <Application>Microsoft Office PowerPoint</Application>
  <PresentationFormat>On-screen Show (4:3)</PresentationFormat>
  <Paragraphs>450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Corbel</vt:lpstr>
      <vt:lpstr>Courier New</vt:lpstr>
      <vt:lpstr>Times New Roman</vt:lpstr>
      <vt:lpstr>Wingdings</vt:lpstr>
      <vt:lpstr>Wingdings 2</vt:lpstr>
      <vt:lpstr>Office Theme</vt:lpstr>
      <vt:lpstr>Graph Neural Network</vt:lpstr>
      <vt:lpstr>Classical GNN Layers: GraphSAGE</vt:lpstr>
      <vt:lpstr>GraphSAGE Neighbor Agg.</vt:lpstr>
      <vt:lpstr>PowerPoint Presentation</vt:lpstr>
      <vt:lpstr>PowerPoint Presentation</vt:lpstr>
      <vt:lpstr>PowerPoint Presentation</vt:lpstr>
      <vt:lpstr>PowerPoint Presentation</vt:lpstr>
      <vt:lpstr>GraphSAGE: L2 Normalization</vt:lpstr>
      <vt:lpstr>Classical GNN Layers: GAT(1)</vt:lpstr>
      <vt:lpstr>Classical GNN Layers: GAT(2)</vt:lpstr>
      <vt:lpstr>Can we do better than simple  neighborhood aggregation?</vt:lpstr>
      <vt:lpstr>Attention Mechanism (1)</vt:lpstr>
      <vt:lpstr>Attention Mechanism (2)</vt:lpstr>
      <vt:lpstr>Attention Mechanism (4)</vt:lpstr>
      <vt:lpstr>Benefits of Attention Mechanism</vt:lpstr>
      <vt:lpstr>GAT: Cora Citation Net</vt:lpstr>
      <vt:lpstr>GNN Layer in Practice</vt:lpstr>
      <vt:lpstr>GNN Layer in Practice</vt:lpstr>
      <vt:lpstr>Batch Normalization</vt:lpstr>
      <vt:lpstr>Dropout</vt:lpstr>
      <vt:lpstr>Dropout for GNNs</vt:lpstr>
      <vt:lpstr>GNN Layer in Practice</vt:lpstr>
      <vt:lpstr>Expressive Power for Shallow GNNS</vt:lpstr>
      <vt:lpstr>Design GNN Layer Connectivity</vt:lpstr>
      <vt:lpstr>Skip Connections</vt:lpstr>
      <vt:lpstr>GCN with Skip Connections</vt:lpstr>
      <vt:lpstr>Other Skip Connections</vt:lpstr>
      <vt:lpstr>Graph Augmentation</vt:lpstr>
      <vt:lpstr>Recap: Deep Graph Encoders</vt:lpstr>
      <vt:lpstr>Recap: GNN Framework</vt:lpstr>
      <vt:lpstr>Idea: Raw input graph ≠ computational graph</vt:lpstr>
      <vt:lpstr>Our assumption so far has been</vt:lpstr>
      <vt:lpstr>Graph Augmentation Approaches</vt:lpstr>
      <vt:lpstr>Features Augmentation 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2022-07-19T05:46:45Z</dcterms:created>
  <dcterms:modified xsi:type="dcterms:W3CDTF">2022-07-19T05:46:55Z</dcterms:modified>
</cp:coreProperties>
</file>