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ink/ink1.xml" ContentType="application/inkml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  <p:sldMasterId id="2147483671" r:id="rId2"/>
  </p:sldMasterIdLst>
  <p:notesMasterIdLst>
    <p:notesMasterId r:id="rId50"/>
  </p:notesMasterIdLst>
  <p:handoutMasterIdLst>
    <p:handoutMasterId r:id="rId51"/>
  </p:handoutMasterIdLst>
  <p:sldIdLst>
    <p:sldId id="257" r:id="rId3"/>
    <p:sldId id="422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423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9" r:id="rId45"/>
    <p:sldId id="300" r:id="rId46"/>
    <p:sldId id="301" r:id="rId47"/>
    <p:sldId id="302" r:id="rId48"/>
    <p:sldId id="303" r:id="rId4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AAA3396-56FA-4C35-8345-85CD591C3A14}">
          <p14:sldIdLst>
            <p14:sldId id="257"/>
            <p14:sldId id="422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</p14:sldIdLst>
        </p14:section>
        <p14:section name="Untitled Section" id="{5F30920B-97AE-4D07-B32E-794CFCE52492}">
          <p14:sldIdLst>
            <p14:sldId id="423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</p14:sldIdLst>
        </p14:section>
        <p14:section name="Untitled Section" id="{4CEC8612-94A6-4FCE-949D-14BD54C01F4F}">
          <p14:sldIdLst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9"/>
            <p14:sldId id="300"/>
            <p14:sldId id="301"/>
            <p14:sldId id="302"/>
            <p14:sldId id="30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80" autoAdjust="0"/>
    <p:restoredTop sz="54949" autoAdjust="0"/>
  </p:normalViewPr>
  <p:slideViewPr>
    <p:cSldViewPr snapToGrid="0" showGuides="1">
      <p:cViewPr varScale="1">
        <p:scale>
          <a:sx n="38" d="100"/>
          <a:sy n="38" d="100"/>
        </p:scale>
        <p:origin x="2582" y="5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9059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030B1B17-8D93-4480-8992-1326FCD2D4B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ECCCD9A-6CD7-4DF9-A490-944514A086E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648594-F98C-4E01-919C-44F77A13D5B7}" type="datetimeFigureOut">
              <a:rPr lang="en-AU" smtClean="0"/>
              <a:t>25/07/2022</a:t>
            </a:fld>
            <a:endParaRPr lang="en-AU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5E04EA7-0BB9-4AC1-80F8-CCC21F3A150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7CFDA96-834D-4981-82C7-A80345E7F95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067752-5CD9-4F44-B856-ABE704CF8B6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3591584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3360" max="7040" units="cm"/>
          <inkml:channel name="Y" type="integer" max="2462" units="cm"/>
          <inkml:channel name="T" type="integer" max="2.14748E9" units="dev"/>
        </inkml:traceFormat>
        <inkml:channelProperties>
          <inkml:channelProperty channel="X" name="resolution" value="176.27118" units="1/cm"/>
          <inkml:channelProperty channel="Y" name="resolution" value="70.34286" units="1/cm"/>
          <inkml:channelProperty channel="T" name="resolution" value="1" units="1/dev"/>
        </inkml:channelProperties>
      </inkml:inkSource>
      <inkml:timestamp xml:id="ts0" timeString="2021-07-18T16:22:07.435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9553 7317 0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14C5EE-0FDA-4E4C-BDAE-3073D9FE3D64}" type="datetimeFigureOut">
              <a:rPr lang="en-AU" smtClean="0"/>
              <a:t>25/07/2022</a:t>
            </a:fld>
            <a:endParaRPr lang="en-AU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AU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BB7ABF-607F-402C-833E-6ACAF26F228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606756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208104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710559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139612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18155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en-AU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True labels…</a:t>
                </a:r>
              </a:p>
              <a:p>
                <a:endParaRPr lang="en-US" dirty="0"/>
              </a:p>
              <a:p>
                <a:r>
                  <a:rPr lang="en-US" dirty="0"/>
                  <a:t>Iterative means that if you have it’ll propagate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0.5 somewhere in between…</a:t>
                </a:r>
              </a:p>
              <a:p>
                <a:endParaRPr lang="en-US" dirty="0"/>
              </a:p>
              <a:p>
                <a:r>
                  <a:rPr lang="en-US" dirty="0"/>
                  <a:t>Assume order is based on node id… simplest to implement </a:t>
                </a:r>
              </a:p>
              <a:p>
                <a:endParaRPr lang="en-US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dirty="0">
                    <a:latin typeface="Cambria Math"/>
                    <a:cs typeface="Cambria Math"/>
                  </a:rPr>
                  <a:t>𝑃(</a:t>
                </a:r>
                <a:r>
                  <a:rPr lang="en-US" sz="1200" spc="45" dirty="0">
                    <a:latin typeface="Cambria Math"/>
                    <a:cs typeface="Cambria Math"/>
                  </a:rPr>
                  <a:t>𝑌</a:t>
                </a:r>
                <a:r>
                  <a:rPr lang="en-US" sz="1400" i="0" spc="-104" baseline="-15700" dirty="0">
                    <a:latin typeface="Cambria Math" panose="02040503050406030204" pitchFamily="18" charset="0"/>
                    <a:cs typeface="Cambria Math"/>
                  </a:rPr>
                  <a:t>𝑣</a:t>
                </a:r>
                <a:r>
                  <a:rPr lang="en-US" sz="1400" spc="690" baseline="-16081" dirty="0">
                    <a:latin typeface="Cambria Math"/>
                    <a:cs typeface="Cambria Math"/>
                  </a:rPr>
                  <a:t> </a:t>
                </a:r>
                <a:r>
                  <a:rPr lang="en-US" sz="1200" dirty="0">
                    <a:latin typeface="Cambria Math"/>
                    <a:cs typeface="Cambria Math"/>
                  </a:rPr>
                  <a:t>=</a:t>
                </a:r>
                <a:r>
                  <a:rPr lang="en-US" sz="1200" spc="140" dirty="0">
                    <a:latin typeface="Cambria Math"/>
                    <a:cs typeface="Cambria Math"/>
                  </a:rPr>
                  <a:t> </a:t>
                </a:r>
                <a:r>
                  <a:rPr lang="en-US" sz="1200" dirty="0">
                    <a:latin typeface="Cambria Math"/>
                    <a:cs typeface="Cambria Math"/>
                  </a:rPr>
                  <a:t>𝑐) </a:t>
                </a:r>
                <a:r>
                  <a:rPr lang="en-US" sz="1200" dirty="0">
                    <a:latin typeface="Calibri"/>
                    <a:cs typeface="Calibri"/>
                  </a:rPr>
                  <a:t>is</a:t>
                </a:r>
                <a:r>
                  <a:rPr lang="en-US" sz="1200" spc="-10" dirty="0">
                    <a:latin typeface="Calibri"/>
                    <a:cs typeface="Calibri"/>
                  </a:rPr>
                  <a:t> </a:t>
                </a:r>
                <a:r>
                  <a:rPr lang="en-US" sz="1200" spc="-5" dirty="0">
                    <a:latin typeface="Calibri"/>
                    <a:cs typeface="Calibri"/>
                  </a:rPr>
                  <a:t>the</a:t>
                </a:r>
                <a:r>
                  <a:rPr lang="en-US" sz="1200" spc="-15" dirty="0">
                    <a:latin typeface="Calibri"/>
                    <a:cs typeface="Calibri"/>
                  </a:rPr>
                  <a:t> </a:t>
                </a:r>
                <a:r>
                  <a:rPr lang="en-US" sz="1200" spc="-5" dirty="0">
                    <a:latin typeface="Calibri"/>
                    <a:cs typeface="Calibri"/>
                  </a:rPr>
                  <a:t>probability</a:t>
                </a:r>
                <a:r>
                  <a:rPr lang="en-US" sz="1200" spc="-10" dirty="0">
                    <a:latin typeface="Calibri"/>
                    <a:cs typeface="Calibri"/>
                  </a:rPr>
                  <a:t> </a:t>
                </a:r>
                <a:r>
                  <a:rPr lang="en-US" sz="1200" dirty="0">
                    <a:latin typeface="Calibri"/>
                    <a:cs typeface="Calibri"/>
                  </a:rPr>
                  <a:t>of</a:t>
                </a:r>
                <a:r>
                  <a:rPr lang="en-US" sz="1200" spc="-15" dirty="0">
                    <a:latin typeface="Calibri"/>
                    <a:cs typeface="Calibri"/>
                  </a:rPr>
                  <a:t> </a:t>
                </a:r>
                <a:r>
                  <a:rPr lang="en-US" sz="1200" spc="-5" dirty="0">
                    <a:latin typeface="Calibri"/>
                    <a:cs typeface="Calibri"/>
                  </a:rPr>
                  <a:t>node</a:t>
                </a:r>
                <a:r>
                  <a:rPr lang="en-US" sz="1200" spc="-15" dirty="0">
                    <a:latin typeface="Calibri"/>
                    <a:cs typeface="Calibri"/>
                  </a:rPr>
                  <a:t> </a:t>
                </a:r>
                <a:r>
                  <a:rPr lang="en-US" sz="1200" dirty="0">
                    <a:latin typeface="Cambria Math"/>
                    <a:cs typeface="Cambria Math"/>
                  </a:rPr>
                  <a:t>𝑣</a:t>
                </a:r>
                <a:r>
                  <a:rPr lang="en-US" sz="1200" spc="80" dirty="0">
                    <a:latin typeface="Cambria Math"/>
                    <a:cs typeface="Cambria Math"/>
                  </a:rPr>
                  <a:t> </a:t>
                </a:r>
                <a:r>
                  <a:rPr lang="en-US" sz="1200" spc="-10" dirty="0">
                    <a:latin typeface="Calibri"/>
                    <a:cs typeface="Calibri"/>
                  </a:rPr>
                  <a:t>having</a:t>
                </a:r>
                <a:r>
                  <a:rPr lang="en-US" sz="1200" spc="-5" dirty="0">
                    <a:latin typeface="Calibri"/>
                    <a:cs typeface="Calibri"/>
                  </a:rPr>
                  <a:t> label </a:t>
                </a:r>
                <a:r>
                  <a:rPr lang="en-US" sz="1200" dirty="0">
                    <a:latin typeface="Cambria Math"/>
                    <a:cs typeface="Cambria Math"/>
                  </a:rPr>
                  <a:t>𝑐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This is probability that is green </a:t>
                </a:r>
                <a:endParaRPr lang="en-AU" dirty="0"/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65197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668398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994436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5830633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506013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273766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550491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87209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6393464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1193829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4944653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0762184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8182895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9274722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8919948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3592126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7127301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227671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7441862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5546804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079059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9604593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9456298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881710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460171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388246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42024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665004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801688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13167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section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2148078-FAF9-0F46-BF75-910E24DC1355}"/>
              </a:ext>
            </a:extLst>
          </p:cNvPr>
          <p:cNvSpPr txBox="1"/>
          <p:nvPr userDrawn="1"/>
        </p:nvSpPr>
        <p:spPr>
          <a:xfrm>
            <a:off x="4021850" y="2239017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b="1" i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////////////////////</a:t>
            </a:r>
            <a:endParaRPr lang="en-US" sz="1800" b="1" i="1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8B21E48-1F5C-9B44-8E34-77AA582226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02228" y="2321307"/>
            <a:ext cx="6739544" cy="1325563"/>
          </a:xfrm>
        </p:spPr>
        <p:txBody>
          <a:bodyPr>
            <a:normAutofit/>
          </a:bodyPr>
          <a:lstStyle>
            <a:lvl1pPr algn="ctr">
              <a:defRPr sz="360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</a:t>
            </a:r>
            <a:r>
              <a:rPr lang="zh-CN" altLang="en-US" dirty="0"/>
              <a:t> </a:t>
            </a:r>
            <a:r>
              <a:rPr lang="en-US" altLang="zh-CN" dirty="0"/>
              <a:t>title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D6170A-47EA-4B5D-B466-9280672CD41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081338" y="3646869"/>
            <a:ext cx="2981325" cy="744538"/>
          </a:xfrm>
        </p:spPr>
        <p:txBody>
          <a:bodyPr>
            <a:noAutofit/>
          </a:bodyPr>
          <a:lstStyle>
            <a:lvl1pPr marL="0" indent="0" algn="ctr">
              <a:buNone/>
              <a:defRPr sz="3200"/>
            </a:lvl1pPr>
          </a:lstStyle>
          <a:p>
            <a:pPr lvl="0"/>
            <a:r>
              <a:rPr lang="en-US" dirty="0"/>
              <a:t>Subsection title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68713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996697"/>
            <a:ext cx="9144000" cy="112775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0" y="1021080"/>
            <a:ext cx="9144000" cy="45720"/>
          </a:xfrm>
          <a:custGeom>
            <a:avLst/>
            <a:gdLst/>
            <a:ahLst/>
            <a:cxnLst/>
            <a:rect l="l" t="t" r="r" b="b"/>
            <a:pathLst>
              <a:path w="9144000" h="45719">
                <a:moveTo>
                  <a:pt x="9144000" y="0"/>
                </a:moveTo>
                <a:lnTo>
                  <a:pt x="0" y="0"/>
                </a:lnTo>
                <a:lnTo>
                  <a:pt x="0" y="45720"/>
                </a:lnTo>
                <a:lnTo>
                  <a:pt x="9144000" y="45720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8" name="bg object 18"/>
          <p:cNvSpPr/>
          <p:nvPr/>
        </p:nvSpPr>
        <p:spPr>
          <a:xfrm>
            <a:off x="0" y="1"/>
            <a:ext cx="9144000" cy="1021080"/>
          </a:xfrm>
          <a:custGeom>
            <a:avLst/>
            <a:gdLst/>
            <a:ahLst/>
            <a:cxnLst/>
            <a:rect l="l" t="t" r="r" b="b"/>
            <a:pathLst>
              <a:path w="9144000" h="1021080">
                <a:moveTo>
                  <a:pt x="9143998" y="0"/>
                </a:moveTo>
                <a:lnTo>
                  <a:pt x="0" y="0"/>
                </a:lnTo>
                <a:lnTo>
                  <a:pt x="0" y="1021078"/>
                </a:lnTo>
                <a:lnTo>
                  <a:pt x="9143998" y="1021078"/>
                </a:lnTo>
                <a:lnTo>
                  <a:pt x="914399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pic>
        <p:nvPicPr>
          <p:cNvPr id="19" name="bg object 1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85216" y="347471"/>
            <a:ext cx="6233160" cy="55168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3F3F3F"/>
                </a:solidFill>
                <a:latin typeface="Corbel"/>
                <a:cs typeface="Corbel"/>
              </a:defRPr>
            </a:lvl1pPr>
          </a:lstStyle>
          <a:p>
            <a:pPr marL="12700">
              <a:lnSpc>
                <a:spcPts val="950"/>
              </a:lnSpc>
            </a:pPr>
            <a:r>
              <a:rPr lang="en-AU" spc="-5"/>
              <a:t>1</a:t>
            </a:r>
            <a:endParaRPr lang="en-AU" spc="-5"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3F3F3F"/>
                </a:solidFill>
                <a:latin typeface="Corbel"/>
                <a:cs typeface="Corbel"/>
              </a:defRPr>
            </a:lvl1pPr>
          </a:lstStyle>
          <a:p>
            <a:pPr marL="38100">
              <a:lnSpc>
                <a:spcPts val="950"/>
              </a:lnSpc>
            </a:pPr>
            <a:fld id="{81D60167-4931-47E6-BA6A-407CBD079E47}" type="slidenum">
              <a:rPr lang="en-AU" smtClean="0"/>
              <a:pPr marL="38100">
                <a:lnSpc>
                  <a:spcPts val="950"/>
                </a:lnSpc>
              </a:pPr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53997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1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4C2B8-B519-4620-9BF5-835074449E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2296076"/>
      </p:ext>
    </p:extLst>
  </p:cSld>
  <p:clrMapOvr>
    <a:masterClrMapping/>
  </p:clrMapOvr>
  <p:hf sldNum="0"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950"/>
              </a:lnSpc>
            </a:pPr>
            <a:r>
              <a:rPr lang="en-AU" spc="-5"/>
              <a:t>1</a:t>
            </a:r>
            <a:endParaRPr lang="en-AU" spc="-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950"/>
              </a:lnSpc>
            </a:pPr>
            <a:fld id="{81D60167-4931-47E6-BA6A-407CBD079E47}" type="slidenum">
              <a:rPr lang="en-AU" smtClean="0"/>
              <a:pPr marL="38100">
                <a:lnSpc>
                  <a:spcPts val="950"/>
                </a:lnSpc>
              </a:pPr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66503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1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4C2B8-B519-4620-9BF5-835074449E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0115881"/>
      </p:ext>
    </p:extLst>
  </p:cSld>
  <p:clrMapOvr>
    <a:masterClrMapping/>
  </p:clrMapOvr>
  <p:hf sldNum="0"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1</a:t>
            </a:r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4C2B8-B519-4620-9BF5-835074449E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3691699"/>
      </p:ext>
    </p:extLst>
  </p:cSld>
  <p:clrMapOvr>
    <a:masterClrMapping/>
  </p:clrMapOvr>
  <p:hf sldNum="0"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1</a:t>
            </a:r>
            <a:endParaRPr lang="zh-CN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4C2B8-B519-4620-9BF5-835074449E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7405039"/>
      </p:ext>
    </p:extLst>
  </p:cSld>
  <p:clrMapOvr>
    <a:masterClrMapping/>
  </p:clrMapOvr>
  <p:hf sldNum="0"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950"/>
              </a:lnSpc>
            </a:pPr>
            <a:r>
              <a:rPr lang="en-AU" spc="-5"/>
              <a:t>1</a:t>
            </a:r>
            <a:endParaRPr lang="en-AU" spc="-5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950"/>
              </a:lnSpc>
            </a:pPr>
            <a:fld id="{81D60167-4931-47E6-BA6A-407CBD079E47}" type="slidenum">
              <a:rPr lang="en-AU" smtClean="0"/>
              <a:pPr marL="38100">
                <a:lnSpc>
                  <a:spcPts val="950"/>
                </a:lnSpc>
              </a:pPr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015949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950"/>
              </a:lnSpc>
            </a:pPr>
            <a:r>
              <a:rPr lang="en-AU" spc="-5"/>
              <a:t>1</a:t>
            </a:r>
            <a:endParaRPr lang="en-AU" spc="-5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950"/>
              </a:lnSpc>
            </a:pPr>
            <a:fld id="{81D60167-4931-47E6-BA6A-407CBD079E47}" type="slidenum">
              <a:rPr lang="en-AU" smtClean="0"/>
              <a:pPr marL="38100">
                <a:lnSpc>
                  <a:spcPts val="950"/>
                </a:lnSpc>
              </a:pPr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5376865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1</a:t>
            </a:r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4C2B8-B519-4620-9BF5-835074449E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1698230"/>
      </p:ext>
    </p:extLst>
  </p:cSld>
  <p:clrMapOvr>
    <a:masterClrMapping/>
  </p:clrMapOvr>
  <p:hf sldNum="0" hd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1</a:t>
            </a:r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4C2B8-B519-4620-9BF5-835074449E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6848929"/>
      </p:ext>
    </p:extLst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rmal with ref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 userDrawn="1"/>
        </p:nvSpPr>
        <p:spPr>
          <a:xfrm>
            <a:off x="156046" y="427082"/>
            <a:ext cx="56912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FAF7D4CD-A712-E246-8520-7DB1D7C5AF13}" type="slidenum">
              <a:rPr lang="zh-CN" altLang="en-US" sz="2200" b="0" i="0" kern="100" smtClean="0">
                <a:solidFill>
                  <a:schemeClr val="accent6"/>
                </a:solidFill>
                <a:latin typeface="+mn-lt"/>
                <a:ea typeface="微软雅黑" panose="020B0503020204020204" pitchFamily="34" charset="-122"/>
                <a:cs typeface="Arial" panose="020B0604020202020204" pitchFamily="34" charset="0"/>
              </a:rPr>
              <a:t>‹#›</a:t>
            </a:fld>
            <a:endParaRPr lang="zh-CN" altLang="en-US" sz="2200" b="0" i="0" kern="100" dirty="0">
              <a:solidFill>
                <a:schemeClr val="accent6"/>
              </a:solidFill>
              <a:latin typeface="+mn-lt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7" name="组合 6"/>
          <p:cNvGrpSpPr/>
          <p:nvPr userDrawn="1"/>
        </p:nvGrpSpPr>
        <p:grpSpPr>
          <a:xfrm>
            <a:off x="83298" y="175990"/>
            <a:ext cx="708469" cy="927986"/>
            <a:chOff x="3627746" y="1200316"/>
            <a:chExt cx="944625" cy="927986"/>
          </a:xfrm>
        </p:grpSpPr>
        <p:grpSp>
          <p:nvGrpSpPr>
            <p:cNvPr id="8" name="组合 7"/>
            <p:cNvGrpSpPr/>
            <p:nvPr/>
          </p:nvGrpSpPr>
          <p:grpSpPr>
            <a:xfrm>
              <a:off x="4339636" y="1200316"/>
              <a:ext cx="232735" cy="235114"/>
              <a:chOff x="4387704" y="1106340"/>
              <a:chExt cx="232735" cy="235114"/>
            </a:xfrm>
          </p:grpSpPr>
          <p:cxnSp>
            <p:nvCxnSpPr>
              <p:cNvPr id="12" name="直接连接符 11"/>
              <p:cNvCxnSpPr>
                <a:cxnSpLocks/>
              </p:cNvCxnSpPr>
              <p:nvPr/>
            </p:nvCxnSpPr>
            <p:spPr>
              <a:xfrm flipH="1">
                <a:off x="4387704" y="1108721"/>
                <a:ext cx="232735" cy="232733"/>
              </a:xfrm>
              <a:prstGeom prst="line">
                <a:avLst/>
              </a:prstGeom>
              <a:ln w="1905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连接符 12"/>
              <p:cNvCxnSpPr>
                <a:cxnSpLocks/>
              </p:cNvCxnSpPr>
              <p:nvPr/>
            </p:nvCxnSpPr>
            <p:spPr>
              <a:xfrm flipH="1">
                <a:off x="4425478" y="1106340"/>
                <a:ext cx="128616" cy="128617"/>
              </a:xfrm>
              <a:prstGeom prst="line">
                <a:avLst/>
              </a:prstGeom>
              <a:ln w="1905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组合 8"/>
            <p:cNvGrpSpPr/>
            <p:nvPr/>
          </p:nvGrpSpPr>
          <p:grpSpPr>
            <a:xfrm flipH="1" flipV="1">
              <a:off x="3627746" y="1893188"/>
              <a:ext cx="232735" cy="235114"/>
              <a:chOff x="4387704" y="1106340"/>
              <a:chExt cx="232735" cy="235114"/>
            </a:xfrm>
          </p:grpSpPr>
          <p:cxnSp>
            <p:nvCxnSpPr>
              <p:cNvPr id="10" name="直接连接符 9"/>
              <p:cNvCxnSpPr>
                <a:cxnSpLocks/>
              </p:cNvCxnSpPr>
              <p:nvPr/>
            </p:nvCxnSpPr>
            <p:spPr>
              <a:xfrm flipH="1">
                <a:off x="4387704" y="1108721"/>
                <a:ext cx="232735" cy="232733"/>
              </a:xfrm>
              <a:prstGeom prst="line">
                <a:avLst/>
              </a:prstGeom>
              <a:ln w="1905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/>
              <p:cNvCxnSpPr>
                <a:cxnSpLocks/>
              </p:cNvCxnSpPr>
              <p:nvPr/>
            </p:nvCxnSpPr>
            <p:spPr>
              <a:xfrm flipH="1">
                <a:off x="4425478" y="1106340"/>
                <a:ext cx="128616" cy="128617"/>
              </a:xfrm>
              <a:prstGeom prst="line">
                <a:avLst/>
              </a:prstGeom>
              <a:ln w="1905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5" name="直接连接符 14"/>
          <p:cNvCxnSpPr>
            <a:cxnSpLocks/>
          </p:cNvCxnSpPr>
          <p:nvPr userDrawn="1"/>
        </p:nvCxnSpPr>
        <p:spPr>
          <a:xfrm>
            <a:off x="662118" y="924065"/>
            <a:ext cx="7825848" cy="0"/>
          </a:xfrm>
          <a:prstGeom prst="line">
            <a:avLst/>
          </a:prstGeom>
          <a:ln w="317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73616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13" userDrawn="1">
          <p15:clr>
            <a:srgbClr val="FBAE40"/>
          </p15:clr>
        </p15:guide>
        <p15:guide id="2" pos="5347" userDrawn="1">
          <p15:clr>
            <a:srgbClr val="FBAE40"/>
          </p15:clr>
        </p15:guide>
        <p15:guide id="3" pos="499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1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4C2B8-B519-4620-9BF5-835074449E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5237886"/>
      </p:ext>
    </p:extLst>
  </p:cSld>
  <p:clrMapOvr>
    <a:masterClrMapping/>
  </p:clrMapOvr>
  <p:hf sldNum="0" hd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1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4C2B8-B519-4620-9BF5-835074449E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3276199"/>
      </p:ext>
    </p:extLst>
  </p:cSld>
  <p:clrMapOvr>
    <a:masterClrMapping/>
  </p:clrMapOvr>
  <p:hf sldNum="0" hd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8B21E48-1F5C-9B44-8E34-77AA582226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02227" y="1607340"/>
            <a:ext cx="6739544" cy="1821660"/>
          </a:xfrm>
        </p:spPr>
        <p:txBody>
          <a:bodyPr>
            <a:normAutofit/>
          </a:bodyPr>
          <a:lstStyle>
            <a:lvl1pPr algn="ctr">
              <a:defRPr sz="540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</a:t>
            </a:r>
            <a:r>
              <a:rPr lang="zh-CN" altLang="en-US" dirty="0"/>
              <a:t> </a:t>
            </a:r>
            <a:r>
              <a:rPr lang="en-US" altLang="zh-CN" dirty="0"/>
              <a:t>title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64D233-FB7B-4112-98CD-A2F86A89536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477689" y="3429000"/>
            <a:ext cx="4188620" cy="914400"/>
          </a:xfrm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en-US" dirty="0"/>
              <a:t>Subtitle here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545624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ormal with ref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2">
            <a:extLst>
              <a:ext uri="{FF2B5EF4-FFF2-40B4-BE49-F238E27FC236}">
                <a16:creationId xmlns:a16="http://schemas.microsoft.com/office/drawing/2014/main" id="{4F8FA501-530B-BFE0-A041-534C6F051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260604"/>
            <a:ext cx="7886700" cy="707886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HK" dirty="0"/>
          </a:p>
        </p:txBody>
      </p:sp>
      <p:sp>
        <p:nvSpPr>
          <p:cNvPr id="16" name="object 7">
            <a:extLst>
              <a:ext uri="{FF2B5EF4-FFF2-40B4-BE49-F238E27FC236}">
                <a16:creationId xmlns:a16="http://schemas.microsoft.com/office/drawing/2014/main" id="{239D80C0-FECD-CC31-1B96-47EF220C9232}"/>
              </a:ext>
            </a:extLst>
          </p:cNvPr>
          <p:cNvSpPr txBox="1">
            <a:spLocks/>
          </p:cNvSpPr>
          <p:nvPr userDrawn="1"/>
        </p:nvSpPr>
        <p:spPr>
          <a:xfrm>
            <a:off x="8442706" y="6369595"/>
            <a:ext cx="46990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 kern="0"/>
            </a:defPPr>
            <a:lvl1pPr marL="0" algn="l" defTabSz="457200" rtl="0" eaLnBrk="1" latinLnBrk="0" hangingPunct="1">
              <a:defRPr sz="900" b="0" i="0" kern="1200">
                <a:solidFill>
                  <a:srgbClr val="3E3E3E"/>
                </a:solidFill>
                <a:latin typeface="Corbel"/>
                <a:ea typeface="+mn-ea"/>
                <a:cs typeface="Corbe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5250">
              <a:spcBef>
                <a:spcPts val="55"/>
              </a:spcBef>
            </a:pPr>
            <a:fld id="{81D60167-4931-47E6-BA6A-407CBD079E47}" type="slidenum">
              <a:rPr lang="en-HK" sz="1800" smtClean="0"/>
              <a:pPr marL="95250">
                <a:spcBef>
                  <a:spcPts val="55"/>
                </a:spcBef>
              </a:pPr>
              <a:t>‹#›</a:t>
            </a:fld>
            <a:endParaRPr lang="en-HK" sz="1800" spc="-25" dirty="0"/>
          </a:p>
        </p:txBody>
      </p:sp>
    </p:spTree>
    <p:extLst>
      <p:ext uri="{BB962C8B-B14F-4D97-AF65-F5344CB8AC3E}">
        <p14:creationId xmlns:p14="http://schemas.microsoft.com/office/powerpoint/2010/main" val="40266899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13">
          <p15:clr>
            <a:srgbClr val="FBAE40"/>
          </p15:clr>
        </p15:guide>
        <p15:guide id="2" pos="5347">
          <p15:clr>
            <a:srgbClr val="FBAE40"/>
          </p15:clr>
        </p15:guide>
        <p15:guide id="3" pos="499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2148078-FAF9-0F46-BF75-910E24DC1355}"/>
              </a:ext>
            </a:extLst>
          </p:cNvPr>
          <p:cNvSpPr txBox="1"/>
          <p:nvPr userDrawn="1"/>
        </p:nvSpPr>
        <p:spPr>
          <a:xfrm>
            <a:off x="4021850" y="2239017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b="1" i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////////////////////</a:t>
            </a:r>
            <a:endParaRPr lang="en-US" sz="1800" b="1" i="1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8B21E48-1F5C-9B44-8E34-77AA582226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02228" y="2321307"/>
            <a:ext cx="6739544" cy="1325563"/>
          </a:xfrm>
        </p:spPr>
        <p:txBody>
          <a:bodyPr>
            <a:normAutofit/>
          </a:bodyPr>
          <a:lstStyle>
            <a:lvl1pPr algn="ctr">
              <a:defRPr sz="360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</a:t>
            </a:r>
            <a:r>
              <a:rPr lang="zh-CN" altLang="en-US" dirty="0"/>
              <a:t> </a:t>
            </a:r>
            <a:r>
              <a:rPr lang="en-US" altLang="zh-CN" dirty="0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7496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2148078-FAF9-0F46-BF75-910E24DC1355}"/>
              </a:ext>
            </a:extLst>
          </p:cNvPr>
          <p:cNvSpPr txBox="1"/>
          <p:nvPr userDrawn="1"/>
        </p:nvSpPr>
        <p:spPr>
          <a:xfrm>
            <a:off x="4190165" y="1342548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b="1" i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/////////////</a:t>
            </a:r>
            <a:endParaRPr lang="en-US" sz="1800" b="1" i="1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8B21E48-1F5C-9B44-8E34-77AA582226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02227" y="1607340"/>
            <a:ext cx="6739544" cy="1821660"/>
          </a:xfrm>
        </p:spPr>
        <p:txBody>
          <a:bodyPr>
            <a:normAutofit/>
          </a:bodyPr>
          <a:lstStyle>
            <a:lvl1pPr algn="ctr">
              <a:defRPr sz="540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</a:t>
            </a:r>
            <a:r>
              <a:rPr lang="zh-CN" altLang="en-US" dirty="0"/>
              <a:t> </a:t>
            </a:r>
            <a:r>
              <a:rPr lang="en-US" altLang="zh-CN" dirty="0"/>
              <a:t>title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64D233-FB7B-4112-98CD-A2F86A89536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477689" y="3429000"/>
            <a:ext cx="4188620" cy="914400"/>
          </a:xfrm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en-US" dirty="0"/>
              <a:t>Subtitle here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44202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 title">
    <p:bg>
      <p:bgPr>
        <a:solidFill>
          <a:srgbClr val="0E4B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2148078-FAF9-0F46-BF75-910E24DC1355}"/>
              </a:ext>
            </a:extLst>
          </p:cNvPr>
          <p:cNvSpPr txBox="1"/>
          <p:nvPr userDrawn="1"/>
        </p:nvSpPr>
        <p:spPr>
          <a:xfrm>
            <a:off x="4190165" y="1342548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b="1" i="1" dirty="0">
                <a:solidFill>
                  <a:srgbClr val="FC210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/////////////</a:t>
            </a:r>
            <a:endParaRPr lang="en-US" sz="1800" b="1" i="1" dirty="0">
              <a:solidFill>
                <a:srgbClr val="FC210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8B21E48-1F5C-9B44-8E34-77AA582226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02227" y="1607340"/>
            <a:ext cx="6739544" cy="1821660"/>
          </a:xfrm>
        </p:spPr>
        <p:txBody>
          <a:bodyPr>
            <a:normAutofit/>
          </a:bodyPr>
          <a:lstStyle>
            <a:lvl1pPr algn="ctr">
              <a:defRPr sz="5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</a:t>
            </a:r>
            <a:r>
              <a:rPr lang="zh-CN" altLang="en-US" dirty="0"/>
              <a:t> </a:t>
            </a:r>
            <a:r>
              <a:rPr lang="en-US" altLang="zh-CN" dirty="0"/>
              <a:t>title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64D233-FB7B-4112-98CD-A2F86A89536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477689" y="3429000"/>
            <a:ext cx="4188620" cy="9144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229889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1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48B79-A6D3-44C6-BD1E-E09300CFD3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0882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 userDrawn="1"/>
        </p:nvSpPr>
        <p:spPr bwMode="auto">
          <a:xfrm>
            <a:off x="395289" y="6381752"/>
            <a:ext cx="4318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Font typeface="Arial" pitchFamily="34" charset="0"/>
              <a:buNone/>
              <a:defRPr/>
            </a:pPr>
            <a:fld id="{A18BA003-E257-4D14-AB01-41CAFAB4B57B}" type="slidenum">
              <a:rPr lang="en-US" sz="1400" b="1" smtClean="0">
                <a:latin typeface="Sommet bold"/>
              </a:rPr>
              <a:pPr eaLnBrk="1" hangingPunct="1">
                <a:spcBef>
                  <a:spcPct val="20000"/>
                </a:spcBef>
                <a:buFont typeface="Arial" pitchFamily="34" charset="0"/>
                <a:buNone/>
                <a:defRPr/>
              </a:pPr>
              <a:t>‹#›</a:t>
            </a:fld>
            <a:endParaRPr lang="en-US" sz="1400" b="1" dirty="0">
              <a:latin typeface="Sommet bold"/>
            </a:endParaRPr>
          </a:p>
        </p:txBody>
      </p:sp>
    </p:spTree>
    <p:extLst>
      <p:ext uri="{BB962C8B-B14F-4D97-AF65-F5344CB8AC3E}">
        <p14:creationId xmlns:p14="http://schemas.microsoft.com/office/powerpoint/2010/main" val="1144289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3F3F3F"/>
                </a:solidFill>
                <a:latin typeface="Corbel"/>
                <a:cs typeface="Corbel"/>
              </a:defRPr>
            </a:lvl1pPr>
          </a:lstStyle>
          <a:p>
            <a:pPr marL="12700">
              <a:lnSpc>
                <a:spcPts val="950"/>
              </a:lnSpc>
            </a:pPr>
            <a:r>
              <a:rPr lang="en-AU" spc="-5"/>
              <a:t>1</a:t>
            </a:r>
            <a:endParaRPr lang="en-AU" spc="-5"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3F3F3F"/>
                </a:solidFill>
                <a:latin typeface="Corbel"/>
                <a:cs typeface="Corbel"/>
              </a:defRPr>
            </a:lvl1pPr>
          </a:lstStyle>
          <a:p>
            <a:pPr marL="38100">
              <a:lnSpc>
                <a:spcPts val="950"/>
              </a:lnSpc>
            </a:pPr>
            <a:fld id="{81D60167-4931-47E6-BA6A-407CBD079E47}" type="slidenum">
              <a:rPr lang="en-AU" smtClean="0"/>
              <a:pPr marL="38100">
                <a:lnSpc>
                  <a:spcPts val="950"/>
                </a:lnSpc>
              </a:pPr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89711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3F3F3F"/>
                </a:solidFill>
                <a:latin typeface="Corbel"/>
                <a:cs typeface="Corbel"/>
              </a:defRPr>
            </a:lvl1pPr>
          </a:lstStyle>
          <a:p>
            <a:pPr marL="12700">
              <a:lnSpc>
                <a:spcPts val="950"/>
              </a:lnSpc>
            </a:pPr>
            <a:r>
              <a:rPr lang="en-AU" spc="-5"/>
              <a:t>1</a:t>
            </a:r>
            <a:endParaRPr lang="en-AU" spc="-5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3F3F3F"/>
                </a:solidFill>
                <a:latin typeface="Corbel"/>
                <a:cs typeface="Corbel"/>
              </a:defRPr>
            </a:lvl1pPr>
          </a:lstStyle>
          <a:p>
            <a:pPr marL="38100">
              <a:lnSpc>
                <a:spcPts val="950"/>
              </a:lnSpc>
            </a:pPr>
            <a:fld id="{81D60167-4931-47E6-BA6A-407CBD079E47}" type="slidenum">
              <a:rPr lang="en-AU" smtClean="0"/>
              <a:pPr marL="38100">
                <a:lnSpc>
                  <a:spcPts val="950"/>
                </a:lnSpc>
              </a:pPr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87485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slideLayout" Target="../slideLayouts/slideLayout23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slideLayout" Target="../slideLayouts/slideLayout2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/>
              <a:t>Title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/>
              <a:t>Level 1</a:t>
            </a:r>
            <a:endParaRPr lang="zh-CN" altLang="en-US" dirty="0"/>
          </a:p>
          <a:p>
            <a:pPr lvl="1"/>
            <a:r>
              <a:rPr lang="en-US" altLang="zh-CN" dirty="0"/>
              <a:t>Level 2</a:t>
            </a:r>
            <a:endParaRPr lang="zh-CN" altLang="en-US" dirty="0"/>
          </a:p>
          <a:p>
            <a:pPr lvl="2"/>
            <a:r>
              <a:rPr lang="en-US" altLang="zh-CN" dirty="0"/>
              <a:t>Level 3</a:t>
            </a:r>
            <a:endParaRPr lang="zh-CN" altLang="en-US" dirty="0"/>
          </a:p>
          <a:p>
            <a:pPr lvl="3"/>
            <a:r>
              <a:rPr lang="en-US" altLang="zh-CN" dirty="0"/>
              <a:t>Level 4</a:t>
            </a:r>
            <a:endParaRPr lang="zh-CN" altLang="en-US" dirty="0"/>
          </a:p>
          <a:p>
            <a:pPr lvl="4"/>
            <a:r>
              <a:rPr lang="en-US" altLang="zh-CN" dirty="0"/>
              <a:t>Level 5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/>
              <a:t>1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34C2B8-B519-4620-9BF5-835074449E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2364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1" r:id="rId2"/>
    <p:sldLayoutId id="2147483662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/>
              <a:t>1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34C2B8-B519-4620-9BF5-835074449E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5983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3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38.png"/><Relationship Id="rId5" Type="http://schemas.openxmlformats.org/officeDocument/2006/relationships/customXml" Target="../ink/ink1.xml"/><Relationship Id="rId4" Type="http://schemas.openxmlformats.org/officeDocument/2006/relationships/image" Target="../media/image3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4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tmp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tmp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tmp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tmp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tmp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tmp"/><Relationship Id="rId1" Type="http://schemas.openxmlformats.org/officeDocument/2006/relationships/slideLayout" Target="../slideLayouts/slideLayout2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FBDCE1-3336-4251-92F6-E9615F4F5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265" y="2125537"/>
            <a:ext cx="8986058" cy="1821660"/>
          </a:xfrm>
        </p:spPr>
        <p:txBody>
          <a:bodyPr/>
          <a:lstStyle/>
          <a:p>
            <a:r>
              <a:rPr lang="en-US" altLang="zh-CN" dirty="0"/>
              <a:t>Message Passing and </a:t>
            </a:r>
            <a:br>
              <a:rPr lang="en-US" altLang="zh-CN" dirty="0"/>
            </a:br>
            <a:r>
              <a:rPr lang="en-US" altLang="zh-CN" dirty="0"/>
              <a:t>Node Classification</a:t>
            </a:r>
            <a:endParaRPr lang="zh-CN" altLang="en-US" dirty="0"/>
          </a:p>
        </p:txBody>
      </p:sp>
      <p:sp>
        <p:nvSpPr>
          <p:cNvPr id="3" name="object 7">
            <a:extLst>
              <a:ext uri="{FF2B5EF4-FFF2-40B4-BE49-F238E27FC236}">
                <a16:creationId xmlns:a16="http://schemas.microsoft.com/office/drawing/2014/main" id="{C7FF104B-9382-9779-D8BB-861E5800D086}"/>
              </a:ext>
            </a:extLst>
          </p:cNvPr>
          <p:cNvSpPr txBox="1">
            <a:spLocks/>
          </p:cNvSpPr>
          <p:nvPr/>
        </p:nvSpPr>
        <p:spPr>
          <a:xfrm>
            <a:off x="8442706" y="6369595"/>
            <a:ext cx="46990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 kern="0"/>
            </a:defPPr>
            <a:lvl1pPr marL="0" algn="l" defTabSz="457200" rtl="0" eaLnBrk="1" latinLnBrk="0" hangingPunct="1">
              <a:defRPr sz="900" b="0" i="0" kern="1200">
                <a:solidFill>
                  <a:srgbClr val="3E3E3E"/>
                </a:solidFill>
                <a:latin typeface="Corbel"/>
                <a:ea typeface="+mn-ea"/>
                <a:cs typeface="Corbe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5250">
              <a:spcBef>
                <a:spcPts val="55"/>
              </a:spcBef>
            </a:pPr>
            <a:fld id="{81D60167-4931-47E6-BA6A-407CBD079E47}" type="slidenum">
              <a:rPr lang="en-HK" sz="1800" smtClean="0"/>
              <a:pPr marL="95250">
                <a:spcBef>
                  <a:spcPts val="55"/>
                </a:spcBef>
              </a:pPr>
              <a:t>1</a:t>
            </a:fld>
            <a:endParaRPr lang="en-HK" sz="1800" spc="-25" dirty="0"/>
          </a:p>
        </p:txBody>
      </p:sp>
    </p:spTree>
    <p:extLst>
      <p:ext uri="{BB962C8B-B14F-4D97-AF65-F5344CB8AC3E}">
        <p14:creationId xmlns:p14="http://schemas.microsoft.com/office/powerpoint/2010/main" val="39427503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07342" y="5865876"/>
            <a:ext cx="852995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200" spc="-5" dirty="0">
                <a:solidFill>
                  <a:srgbClr val="D60093"/>
                </a:solidFill>
                <a:latin typeface="Calibri"/>
                <a:cs typeface="Calibri"/>
              </a:rPr>
              <a:t>How </a:t>
            </a:r>
            <a:r>
              <a:rPr sz="3200" dirty="0">
                <a:solidFill>
                  <a:srgbClr val="D60093"/>
                </a:solidFill>
                <a:latin typeface="Calibri"/>
                <a:cs typeface="Calibri"/>
              </a:rPr>
              <a:t>do </a:t>
            </a:r>
            <a:r>
              <a:rPr sz="3200" spc="-15" dirty="0">
                <a:solidFill>
                  <a:srgbClr val="D60093"/>
                </a:solidFill>
                <a:latin typeface="Calibri"/>
                <a:cs typeface="Calibri"/>
              </a:rPr>
              <a:t>we</a:t>
            </a:r>
            <a:r>
              <a:rPr sz="3200" spc="-5" dirty="0">
                <a:solidFill>
                  <a:srgbClr val="D60093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D60093"/>
                </a:solidFill>
                <a:latin typeface="Calibri"/>
                <a:cs typeface="Calibri"/>
              </a:rPr>
              <a:t>predict</a:t>
            </a:r>
            <a:r>
              <a:rPr sz="3200" spc="5" dirty="0">
                <a:solidFill>
                  <a:srgbClr val="D60093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D60093"/>
                </a:solidFill>
                <a:latin typeface="Calibri"/>
                <a:cs typeface="Calibri"/>
              </a:rPr>
              <a:t>the</a:t>
            </a:r>
            <a:r>
              <a:rPr sz="3200" spc="-5" dirty="0">
                <a:solidFill>
                  <a:srgbClr val="D60093"/>
                </a:solidFill>
                <a:latin typeface="Calibri"/>
                <a:cs typeface="Calibri"/>
              </a:rPr>
              <a:t> labels </a:t>
            </a:r>
            <a:r>
              <a:rPr sz="3200" spc="-25" dirty="0">
                <a:solidFill>
                  <a:srgbClr val="D60093"/>
                </a:solidFill>
                <a:latin typeface="Calibri"/>
                <a:cs typeface="Calibri"/>
              </a:rPr>
              <a:t>for</a:t>
            </a:r>
            <a:r>
              <a:rPr sz="3200" dirty="0">
                <a:solidFill>
                  <a:srgbClr val="D60093"/>
                </a:solidFill>
                <a:latin typeface="Calibri"/>
                <a:cs typeface="Calibri"/>
              </a:rPr>
              <a:t> the</a:t>
            </a:r>
            <a:r>
              <a:rPr sz="3200" spc="-5" dirty="0">
                <a:solidFill>
                  <a:srgbClr val="D60093"/>
                </a:solidFill>
                <a:latin typeface="Calibri"/>
                <a:cs typeface="Calibri"/>
              </a:rPr>
              <a:t> nodes</a:t>
            </a:r>
            <a:r>
              <a:rPr sz="3200" dirty="0">
                <a:solidFill>
                  <a:srgbClr val="D60093"/>
                </a:solidFill>
                <a:latin typeface="Calibri"/>
                <a:cs typeface="Calibri"/>
              </a:rPr>
              <a:t> in</a:t>
            </a:r>
            <a:r>
              <a:rPr sz="3200" spc="5" dirty="0">
                <a:solidFill>
                  <a:srgbClr val="D60093"/>
                </a:solidFill>
                <a:latin typeface="Calibri"/>
                <a:cs typeface="Calibri"/>
              </a:rPr>
              <a:t> </a:t>
            </a:r>
            <a:r>
              <a:rPr sz="3200" spc="-15" dirty="0">
                <a:solidFill>
                  <a:srgbClr val="D60093"/>
                </a:solidFill>
                <a:latin typeface="Calibri"/>
                <a:cs typeface="Calibri"/>
              </a:rPr>
              <a:t>grey?</a:t>
            </a:r>
            <a:endParaRPr sz="32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041314" y="3086536"/>
            <a:ext cx="6755765" cy="1932305"/>
            <a:chOff x="1041312" y="3086534"/>
            <a:chExt cx="6755765" cy="1932305"/>
          </a:xfrm>
        </p:grpSpPr>
        <p:sp>
          <p:nvSpPr>
            <p:cNvPr id="5" name="object 5"/>
            <p:cNvSpPr/>
            <p:nvPr/>
          </p:nvSpPr>
          <p:spPr>
            <a:xfrm>
              <a:off x="4524610" y="3344027"/>
              <a:ext cx="1067435" cy="476250"/>
            </a:xfrm>
            <a:custGeom>
              <a:avLst/>
              <a:gdLst/>
              <a:ahLst/>
              <a:cxnLst/>
              <a:rect l="l" t="t" r="r" b="b"/>
              <a:pathLst>
                <a:path w="1067435" h="476250">
                  <a:moveTo>
                    <a:pt x="1066839" y="475633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0070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54012" y="3236066"/>
              <a:ext cx="1368425" cy="732790"/>
            </a:xfrm>
            <a:custGeom>
              <a:avLst/>
              <a:gdLst/>
              <a:ahLst/>
              <a:cxnLst/>
              <a:rect l="l" t="t" r="r" b="b"/>
              <a:pathLst>
                <a:path w="1368425" h="732789">
                  <a:moveTo>
                    <a:pt x="0" y="732572"/>
                  </a:moveTo>
                  <a:lnTo>
                    <a:pt x="1367823" y="0"/>
                  </a:lnTo>
                </a:path>
              </a:pathLst>
            </a:custGeom>
            <a:ln w="25400">
              <a:solidFill>
                <a:srgbClr val="0070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895797" y="3290119"/>
              <a:ext cx="655955" cy="1297305"/>
            </a:xfrm>
            <a:custGeom>
              <a:avLst/>
              <a:gdLst/>
              <a:ahLst/>
              <a:cxnLst/>
              <a:rect l="l" t="t" r="r" b="b"/>
              <a:pathLst>
                <a:path w="655955" h="1297304">
                  <a:moveTo>
                    <a:pt x="0" y="1297089"/>
                  </a:moveTo>
                  <a:lnTo>
                    <a:pt x="655354" y="0"/>
                  </a:lnTo>
                </a:path>
              </a:pathLst>
            </a:custGeom>
            <a:ln w="25400">
              <a:solidFill>
                <a:srgbClr val="0070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078677" y="4688361"/>
              <a:ext cx="1396365" cy="83820"/>
            </a:xfrm>
            <a:custGeom>
              <a:avLst/>
              <a:gdLst/>
              <a:ahLst/>
              <a:cxnLst/>
              <a:rect l="l" t="t" r="r" b="b"/>
              <a:pathLst>
                <a:path w="1396364" h="83820">
                  <a:moveTo>
                    <a:pt x="0" y="83394"/>
                  </a:moveTo>
                  <a:lnTo>
                    <a:pt x="1396038" y="0"/>
                  </a:lnTo>
                </a:path>
              </a:pathLst>
            </a:custGeom>
            <a:ln w="25400">
              <a:solidFill>
                <a:srgbClr val="0070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734030" y="3105571"/>
              <a:ext cx="1478915" cy="108585"/>
            </a:xfrm>
            <a:custGeom>
              <a:avLst/>
              <a:gdLst/>
              <a:ahLst/>
              <a:cxnLst/>
              <a:rect l="l" t="t" r="r" b="b"/>
              <a:pathLst>
                <a:path w="1478914" h="108585">
                  <a:moveTo>
                    <a:pt x="0" y="0"/>
                  </a:moveTo>
                  <a:lnTo>
                    <a:pt x="1478383" y="107962"/>
                  </a:lnTo>
                </a:path>
              </a:pathLst>
            </a:custGeom>
            <a:ln w="25400">
              <a:solidFill>
                <a:srgbClr val="0070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680466" y="3236066"/>
              <a:ext cx="848360" cy="1322070"/>
            </a:xfrm>
            <a:custGeom>
              <a:avLst/>
              <a:gdLst/>
              <a:ahLst/>
              <a:cxnLst/>
              <a:rect l="l" t="t" r="r" b="b"/>
              <a:pathLst>
                <a:path w="848360" h="1322070">
                  <a:moveTo>
                    <a:pt x="847812" y="1321801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0070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657594" y="3398080"/>
              <a:ext cx="737870" cy="1106170"/>
            </a:xfrm>
            <a:custGeom>
              <a:avLst/>
              <a:gdLst/>
              <a:ahLst/>
              <a:cxnLst/>
              <a:rect l="l" t="t" r="r" b="b"/>
              <a:pathLst>
                <a:path w="737870" h="1106170">
                  <a:moveTo>
                    <a:pt x="0" y="1105733"/>
                  </a:moveTo>
                  <a:lnTo>
                    <a:pt x="737699" y="0"/>
                  </a:lnTo>
                </a:path>
              </a:pathLst>
            </a:custGeom>
            <a:ln w="25400">
              <a:solidFill>
                <a:srgbClr val="0070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025113" y="3344028"/>
              <a:ext cx="2240915" cy="1297305"/>
            </a:xfrm>
            <a:custGeom>
              <a:avLst/>
              <a:gdLst/>
              <a:ahLst/>
              <a:cxnLst/>
              <a:rect l="l" t="t" r="r" b="b"/>
              <a:pathLst>
                <a:path w="2240915" h="1297304">
                  <a:moveTo>
                    <a:pt x="2240865" y="0"/>
                  </a:moveTo>
                  <a:lnTo>
                    <a:pt x="0" y="1297233"/>
                  </a:lnTo>
                </a:path>
              </a:pathLst>
            </a:custGeom>
            <a:ln w="25400">
              <a:solidFill>
                <a:srgbClr val="0070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40475" y="3819660"/>
              <a:ext cx="1751330" cy="869315"/>
            </a:xfrm>
            <a:custGeom>
              <a:avLst/>
              <a:gdLst/>
              <a:ahLst/>
              <a:cxnLst/>
              <a:rect l="l" t="t" r="r" b="b"/>
              <a:pathLst>
                <a:path w="1751329" h="869314">
                  <a:moveTo>
                    <a:pt x="1750974" y="0"/>
                  </a:moveTo>
                  <a:lnTo>
                    <a:pt x="0" y="868701"/>
                  </a:lnTo>
                </a:path>
              </a:pathLst>
            </a:custGeom>
            <a:ln w="25400">
              <a:solidFill>
                <a:srgbClr val="0070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474715" y="4503813"/>
              <a:ext cx="365760" cy="369570"/>
            </a:xfrm>
            <a:custGeom>
              <a:avLst/>
              <a:gdLst/>
              <a:ahLst/>
              <a:cxnLst/>
              <a:rect l="l" t="t" r="r" b="b"/>
              <a:pathLst>
                <a:path w="365760" h="369570">
                  <a:moveTo>
                    <a:pt x="182879" y="0"/>
                  </a:moveTo>
                  <a:lnTo>
                    <a:pt x="134263" y="6592"/>
                  </a:lnTo>
                  <a:lnTo>
                    <a:pt x="90576" y="25196"/>
                  </a:lnTo>
                  <a:lnTo>
                    <a:pt x="53564" y="54052"/>
                  </a:lnTo>
                  <a:lnTo>
                    <a:pt x="24968" y="91402"/>
                  </a:lnTo>
                  <a:lnTo>
                    <a:pt x="6532" y="135487"/>
                  </a:lnTo>
                  <a:lnTo>
                    <a:pt x="0" y="184547"/>
                  </a:lnTo>
                  <a:lnTo>
                    <a:pt x="6532" y="233607"/>
                  </a:lnTo>
                  <a:lnTo>
                    <a:pt x="24968" y="277692"/>
                  </a:lnTo>
                  <a:lnTo>
                    <a:pt x="53564" y="315042"/>
                  </a:lnTo>
                  <a:lnTo>
                    <a:pt x="90576" y="343898"/>
                  </a:lnTo>
                  <a:lnTo>
                    <a:pt x="134263" y="362502"/>
                  </a:lnTo>
                  <a:lnTo>
                    <a:pt x="182879" y="369095"/>
                  </a:lnTo>
                  <a:lnTo>
                    <a:pt x="231496" y="362502"/>
                  </a:lnTo>
                  <a:lnTo>
                    <a:pt x="275183" y="343898"/>
                  </a:lnTo>
                  <a:lnTo>
                    <a:pt x="312195" y="315042"/>
                  </a:lnTo>
                  <a:lnTo>
                    <a:pt x="340791" y="277692"/>
                  </a:lnTo>
                  <a:lnTo>
                    <a:pt x="359227" y="233607"/>
                  </a:lnTo>
                  <a:lnTo>
                    <a:pt x="365760" y="184547"/>
                  </a:lnTo>
                  <a:lnTo>
                    <a:pt x="359227" y="135487"/>
                  </a:lnTo>
                  <a:lnTo>
                    <a:pt x="340791" y="91402"/>
                  </a:lnTo>
                  <a:lnTo>
                    <a:pt x="312195" y="54052"/>
                  </a:lnTo>
                  <a:lnTo>
                    <a:pt x="275183" y="25196"/>
                  </a:lnTo>
                  <a:lnTo>
                    <a:pt x="231496" y="6592"/>
                  </a:lnTo>
                  <a:lnTo>
                    <a:pt x="182879" y="0"/>
                  </a:lnTo>
                  <a:close/>
                </a:path>
              </a:pathLst>
            </a:custGeom>
            <a:solidFill>
              <a:srgbClr val="6BB76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474715" y="4503813"/>
              <a:ext cx="365760" cy="369570"/>
            </a:xfrm>
            <a:custGeom>
              <a:avLst/>
              <a:gdLst/>
              <a:ahLst/>
              <a:cxnLst/>
              <a:rect l="l" t="t" r="r" b="b"/>
              <a:pathLst>
                <a:path w="365760" h="369570">
                  <a:moveTo>
                    <a:pt x="0" y="184547"/>
                  </a:moveTo>
                  <a:lnTo>
                    <a:pt x="6532" y="135487"/>
                  </a:lnTo>
                  <a:lnTo>
                    <a:pt x="24968" y="91402"/>
                  </a:lnTo>
                  <a:lnTo>
                    <a:pt x="53564" y="54052"/>
                  </a:lnTo>
                  <a:lnTo>
                    <a:pt x="90576" y="25196"/>
                  </a:lnTo>
                  <a:lnTo>
                    <a:pt x="134263" y="6592"/>
                  </a:lnTo>
                  <a:lnTo>
                    <a:pt x="182880" y="0"/>
                  </a:lnTo>
                  <a:lnTo>
                    <a:pt x="231496" y="6592"/>
                  </a:lnTo>
                  <a:lnTo>
                    <a:pt x="275183" y="25196"/>
                  </a:lnTo>
                  <a:lnTo>
                    <a:pt x="312195" y="54052"/>
                  </a:lnTo>
                  <a:lnTo>
                    <a:pt x="340791" y="91402"/>
                  </a:lnTo>
                  <a:lnTo>
                    <a:pt x="359227" y="135487"/>
                  </a:lnTo>
                  <a:lnTo>
                    <a:pt x="365760" y="184547"/>
                  </a:lnTo>
                  <a:lnTo>
                    <a:pt x="359227" y="233607"/>
                  </a:lnTo>
                  <a:lnTo>
                    <a:pt x="340791" y="277692"/>
                  </a:lnTo>
                  <a:lnTo>
                    <a:pt x="312195" y="315042"/>
                  </a:lnTo>
                  <a:lnTo>
                    <a:pt x="275183" y="343898"/>
                  </a:lnTo>
                  <a:lnTo>
                    <a:pt x="231496" y="362502"/>
                  </a:lnTo>
                  <a:lnTo>
                    <a:pt x="182880" y="369095"/>
                  </a:lnTo>
                  <a:lnTo>
                    <a:pt x="134263" y="362502"/>
                  </a:lnTo>
                  <a:lnTo>
                    <a:pt x="90576" y="343898"/>
                  </a:lnTo>
                  <a:lnTo>
                    <a:pt x="53564" y="315042"/>
                  </a:lnTo>
                  <a:lnTo>
                    <a:pt x="24968" y="277692"/>
                  </a:lnTo>
                  <a:lnTo>
                    <a:pt x="6532" y="233607"/>
                  </a:lnTo>
                  <a:lnTo>
                    <a:pt x="0" y="184547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957208" y="3099234"/>
              <a:ext cx="1083945" cy="720725"/>
            </a:xfrm>
            <a:custGeom>
              <a:avLst/>
              <a:gdLst/>
              <a:ahLst/>
              <a:cxnLst/>
              <a:rect l="l" t="t" r="r" b="b"/>
              <a:pathLst>
                <a:path w="1083945" h="720725">
                  <a:moveTo>
                    <a:pt x="1083463" y="0"/>
                  </a:moveTo>
                  <a:lnTo>
                    <a:pt x="0" y="720427"/>
                  </a:lnTo>
                </a:path>
              </a:pathLst>
            </a:custGeom>
            <a:ln w="25400">
              <a:solidFill>
                <a:srgbClr val="0070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957208" y="3819660"/>
              <a:ext cx="1773555" cy="276225"/>
            </a:xfrm>
            <a:custGeom>
              <a:avLst/>
              <a:gdLst/>
              <a:ahLst/>
              <a:cxnLst/>
              <a:rect l="l" t="t" r="r" b="b"/>
              <a:pathLst>
                <a:path w="1773554" h="276225">
                  <a:moveTo>
                    <a:pt x="1773438" y="275698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0070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454867" y="3153286"/>
              <a:ext cx="715645" cy="1798955"/>
            </a:xfrm>
            <a:custGeom>
              <a:avLst/>
              <a:gdLst/>
              <a:ahLst/>
              <a:cxnLst/>
              <a:rect l="l" t="t" r="r" b="b"/>
              <a:pathLst>
                <a:path w="715645" h="1798954">
                  <a:moveTo>
                    <a:pt x="0" y="1798499"/>
                  </a:moveTo>
                  <a:lnTo>
                    <a:pt x="715120" y="0"/>
                  </a:lnTo>
                </a:path>
              </a:pathLst>
            </a:custGeom>
            <a:ln w="25400">
              <a:solidFill>
                <a:srgbClr val="0070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299303" y="3099234"/>
              <a:ext cx="485140" cy="866140"/>
            </a:xfrm>
            <a:custGeom>
              <a:avLst/>
              <a:gdLst/>
              <a:ahLst/>
              <a:cxnLst/>
              <a:rect l="l" t="t" r="r" b="b"/>
              <a:pathLst>
                <a:path w="485140" h="866139">
                  <a:moveTo>
                    <a:pt x="0" y="0"/>
                  </a:moveTo>
                  <a:lnTo>
                    <a:pt x="484907" y="865630"/>
                  </a:lnTo>
                </a:path>
              </a:pathLst>
            </a:custGeom>
            <a:ln w="25400">
              <a:solidFill>
                <a:srgbClr val="0070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584184" y="4225852"/>
              <a:ext cx="1200150" cy="780415"/>
            </a:xfrm>
            <a:custGeom>
              <a:avLst/>
              <a:gdLst/>
              <a:ahLst/>
              <a:cxnLst/>
              <a:rect l="l" t="t" r="r" b="b"/>
              <a:pathLst>
                <a:path w="1200150" h="780414">
                  <a:moveTo>
                    <a:pt x="1200027" y="0"/>
                  </a:moveTo>
                  <a:lnTo>
                    <a:pt x="0" y="779986"/>
                  </a:lnTo>
                </a:path>
              </a:pathLst>
            </a:custGeom>
            <a:ln w="25400">
              <a:solidFill>
                <a:srgbClr val="0070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3588538" y="4554220"/>
            <a:ext cx="13843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dirty="0">
                <a:latin typeface="Arial"/>
                <a:cs typeface="Arial"/>
              </a:rPr>
              <a:t>6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1700217" y="4574508"/>
            <a:ext cx="391160" cy="394970"/>
            <a:chOff x="1700217" y="4574508"/>
            <a:chExt cx="391160" cy="394970"/>
          </a:xfrm>
        </p:grpSpPr>
        <p:sp>
          <p:nvSpPr>
            <p:cNvPr id="23" name="object 23"/>
            <p:cNvSpPr/>
            <p:nvPr/>
          </p:nvSpPr>
          <p:spPr>
            <a:xfrm>
              <a:off x="1712917" y="4587208"/>
              <a:ext cx="365760" cy="369570"/>
            </a:xfrm>
            <a:custGeom>
              <a:avLst/>
              <a:gdLst/>
              <a:ahLst/>
              <a:cxnLst/>
              <a:rect l="l" t="t" r="r" b="b"/>
              <a:pathLst>
                <a:path w="365760" h="369570">
                  <a:moveTo>
                    <a:pt x="182879" y="0"/>
                  </a:moveTo>
                  <a:lnTo>
                    <a:pt x="134263" y="6592"/>
                  </a:lnTo>
                  <a:lnTo>
                    <a:pt x="90576" y="25196"/>
                  </a:lnTo>
                  <a:lnTo>
                    <a:pt x="53564" y="54052"/>
                  </a:lnTo>
                  <a:lnTo>
                    <a:pt x="24968" y="91402"/>
                  </a:lnTo>
                  <a:lnTo>
                    <a:pt x="6532" y="135487"/>
                  </a:lnTo>
                  <a:lnTo>
                    <a:pt x="0" y="184547"/>
                  </a:lnTo>
                  <a:lnTo>
                    <a:pt x="6532" y="233607"/>
                  </a:lnTo>
                  <a:lnTo>
                    <a:pt x="24968" y="277692"/>
                  </a:lnTo>
                  <a:lnTo>
                    <a:pt x="53564" y="315042"/>
                  </a:lnTo>
                  <a:lnTo>
                    <a:pt x="90576" y="343898"/>
                  </a:lnTo>
                  <a:lnTo>
                    <a:pt x="134263" y="362502"/>
                  </a:lnTo>
                  <a:lnTo>
                    <a:pt x="182879" y="369095"/>
                  </a:lnTo>
                  <a:lnTo>
                    <a:pt x="231496" y="362502"/>
                  </a:lnTo>
                  <a:lnTo>
                    <a:pt x="275183" y="343898"/>
                  </a:lnTo>
                  <a:lnTo>
                    <a:pt x="312195" y="315042"/>
                  </a:lnTo>
                  <a:lnTo>
                    <a:pt x="340791" y="277692"/>
                  </a:lnTo>
                  <a:lnTo>
                    <a:pt x="359227" y="233607"/>
                  </a:lnTo>
                  <a:lnTo>
                    <a:pt x="365759" y="184547"/>
                  </a:lnTo>
                  <a:lnTo>
                    <a:pt x="359227" y="135487"/>
                  </a:lnTo>
                  <a:lnTo>
                    <a:pt x="340791" y="91402"/>
                  </a:lnTo>
                  <a:lnTo>
                    <a:pt x="312195" y="54052"/>
                  </a:lnTo>
                  <a:lnTo>
                    <a:pt x="275183" y="25196"/>
                  </a:lnTo>
                  <a:lnTo>
                    <a:pt x="231496" y="6592"/>
                  </a:lnTo>
                  <a:lnTo>
                    <a:pt x="182879" y="0"/>
                  </a:lnTo>
                  <a:close/>
                </a:path>
              </a:pathLst>
            </a:custGeom>
            <a:solidFill>
              <a:srgbClr val="D4D4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712917" y="4587208"/>
              <a:ext cx="365760" cy="369570"/>
            </a:xfrm>
            <a:custGeom>
              <a:avLst/>
              <a:gdLst/>
              <a:ahLst/>
              <a:cxnLst/>
              <a:rect l="l" t="t" r="r" b="b"/>
              <a:pathLst>
                <a:path w="365760" h="369570">
                  <a:moveTo>
                    <a:pt x="0" y="184547"/>
                  </a:moveTo>
                  <a:lnTo>
                    <a:pt x="6532" y="135487"/>
                  </a:lnTo>
                  <a:lnTo>
                    <a:pt x="24968" y="91402"/>
                  </a:lnTo>
                  <a:lnTo>
                    <a:pt x="53564" y="54052"/>
                  </a:lnTo>
                  <a:lnTo>
                    <a:pt x="90576" y="25196"/>
                  </a:lnTo>
                  <a:lnTo>
                    <a:pt x="134263" y="6592"/>
                  </a:lnTo>
                  <a:lnTo>
                    <a:pt x="182880" y="0"/>
                  </a:lnTo>
                  <a:lnTo>
                    <a:pt x="231496" y="6592"/>
                  </a:lnTo>
                  <a:lnTo>
                    <a:pt x="275183" y="25196"/>
                  </a:lnTo>
                  <a:lnTo>
                    <a:pt x="312195" y="54052"/>
                  </a:lnTo>
                  <a:lnTo>
                    <a:pt x="340791" y="91402"/>
                  </a:lnTo>
                  <a:lnTo>
                    <a:pt x="359227" y="135487"/>
                  </a:lnTo>
                  <a:lnTo>
                    <a:pt x="365760" y="184547"/>
                  </a:lnTo>
                  <a:lnTo>
                    <a:pt x="359227" y="233607"/>
                  </a:lnTo>
                  <a:lnTo>
                    <a:pt x="340791" y="277692"/>
                  </a:lnTo>
                  <a:lnTo>
                    <a:pt x="312195" y="315042"/>
                  </a:lnTo>
                  <a:lnTo>
                    <a:pt x="275183" y="343898"/>
                  </a:lnTo>
                  <a:lnTo>
                    <a:pt x="231496" y="362502"/>
                  </a:lnTo>
                  <a:lnTo>
                    <a:pt x="182880" y="369095"/>
                  </a:lnTo>
                  <a:lnTo>
                    <a:pt x="134263" y="362502"/>
                  </a:lnTo>
                  <a:lnTo>
                    <a:pt x="90576" y="343898"/>
                  </a:lnTo>
                  <a:lnTo>
                    <a:pt x="53564" y="315042"/>
                  </a:lnTo>
                  <a:lnTo>
                    <a:pt x="24968" y="277692"/>
                  </a:lnTo>
                  <a:lnTo>
                    <a:pt x="6532" y="233607"/>
                  </a:lnTo>
                  <a:lnTo>
                    <a:pt x="0" y="184547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1826740" y="4636516"/>
            <a:ext cx="13843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dirty="0">
                <a:latin typeface="Arial"/>
                <a:cs typeface="Arial"/>
              </a:rPr>
              <a:t>8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2355570" y="2908324"/>
            <a:ext cx="391160" cy="394970"/>
            <a:chOff x="2355570" y="2908324"/>
            <a:chExt cx="391160" cy="394970"/>
          </a:xfrm>
        </p:grpSpPr>
        <p:sp>
          <p:nvSpPr>
            <p:cNvPr id="27" name="object 27"/>
            <p:cNvSpPr/>
            <p:nvPr/>
          </p:nvSpPr>
          <p:spPr>
            <a:xfrm>
              <a:off x="2368270" y="2921024"/>
              <a:ext cx="365760" cy="369570"/>
            </a:xfrm>
            <a:custGeom>
              <a:avLst/>
              <a:gdLst/>
              <a:ahLst/>
              <a:cxnLst/>
              <a:rect l="l" t="t" r="r" b="b"/>
              <a:pathLst>
                <a:path w="365760" h="369570">
                  <a:moveTo>
                    <a:pt x="182879" y="0"/>
                  </a:moveTo>
                  <a:lnTo>
                    <a:pt x="134263" y="6592"/>
                  </a:lnTo>
                  <a:lnTo>
                    <a:pt x="90576" y="25196"/>
                  </a:lnTo>
                  <a:lnTo>
                    <a:pt x="53564" y="54052"/>
                  </a:lnTo>
                  <a:lnTo>
                    <a:pt x="24968" y="91402"/>
                  </a:lnTo>
                  <a:lnTo>
                    <a:pt x="6532" y="135487"/>
                  </a:lnTo>
                  <a:lnTo>
                    <a:pt x="0" y="184547"/>
                  </a:lnTo>
                  <a:lnTo>
                    <a:pt x="6532" y="233607"/>
                  </a:lnTo>
                  <a:lnTo>
                    <a:pt x="24968" y="277692"/>
                  </a:lnTo>
                  <a:lnTo>
                    <a:pt x="53564" y="315042"/>
                  </a:lnTo>
                  <a:lnTo>
                    <a:pt x="90576" y="343898"/>
                  </a:lnTo>
                  <a:lnTo>
                    <a:pt x="134263" y="362502"/>
                  </a:lnTo>
                  <a:lnTo>
                    <a:pt x="182879" y="369095"/>
                  </a:lnTo>
                  <a:lnTo>
                    <a:pt x="231496" y="362502"/>
                  </a:lnTo>
                  <a:lnTo>
                    <a:pt x="275183" y="343898"/>
                  </a:lnTo>
                  <a:lnTo>
                    <a:pt x="312195" y="315042"/>
                  </a:lnTo>
                  <a:lnTo>
                    <a:pt x="340791" y="277692"/>
                  </a:lnTo>
                  <a:lnTo>
                    <a:pt x="359227" y="233607"/>
                  </a:lnTo>
                  <a:lnTo>
                    <a:pt x="365759" y="184547"/>
                  </a:lnTo>
                  <a:lnTo>
                    <a:pt x="359227" y="135487"/>
                  </a:lnTo>
                  <a:lnTo>
                    <a:pt x="340791" y="91402"/>
                  </a:lnTo>
                  <a:lnTo>
                    <a:pt x="312195" y="54052"/>
                  </a:lnTo>
                  <a:lnTo>
                    <a:pt x="275183" y="25196"/>
                  </a:lnTo>
                  <a:lnTo>
                    <a:pt x="231496" y="6592"/>
                  </a:lnTo>
                  <a:lnTo>
                    <a:pt x="182879" y="0"/>
                  </a:lnTo>
                  <a:close/>
                </a:path>
              </a:pathLst>
            </a:custGeom>
            <a:solidFill>
              <a:srgbClr val="6BB76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368270" y="2921024"/>
              <a:ext cx="365760" cy="369570"/>
            </a:xfrm>
            <a:custGeom>
              <a:avLst/>
              <a:gdLst/>
              <a:ahLst/>
              <a:cxnLst/>
              <a:rect l="l" t="t" r="r" b="b"/>
              <a:pathLst>
                <a:path w="365760" h="369570">
                  <a:moveTo>
                    <a:pt x="0" y="184547"/>
                  </a:moveTo>
                  <a:lnTo>
                    <a:pt x="6532" y="135487"/>
                  </a:lnTo>
                  <a:lnTo>
                    <a:pt x="24968" y="91402"/>
                  </a:lnTo>
                  <a:lnTo>
                    <a:pt x="53564" y="54052"/>
                  </a:lnTo>
                  <a:lnTo>
                    <a:pt x="90576" y="25196"/>
                  </a:lnTo>
                  <a:lnTo>
                    <a:pt x="134263" y="6592"/>
                  </a:lnTo>
                  <a:lnTo>
                    <a:pt x="182880" y="0"/>
                  </a:lnTo>
                  <a:lnTo>
                    <a:pt x="231496" y="6592"/>
                  </a:lnTo>
                  <a:lnTo>
                    <a:pt x="275183" y="25196"/>
                  </a:lnTo>
                  <a:lnTo>
                    <a:pt x="312195" y="54052"/>
                  </a:lnTo>
                  <a:lnTo>
                    <a:pt x="340791" y="91402"/>
                  </a:lnTo>
                  <a:lnTo>
                    <a:pt x="359227" y="135487"/>
                  </a:lnTo>
                  <a:lnTo>
                    <a:pt x="365760" y="184547"/>
                  </a:lnTo>
                  <a:lnTo>
                    <a:pt x="359227" y="233607"/>
                  </a:lnTo>
                  <a:lnTo>
                    <a:pt x="340791" y="277692"/>
                  </a:lnTo>
                  <a:lnTo>
                    <a:pt x="312195" y="315042"/>
                  </a:lnTo>
                  <a:lnTo>
                    <a:pt x="275183" y="343898"/>
                  </a:lnTo>
                  <a:lnTo>
                    <a:pt x="231496" y="362502"/>
                  </a:lnTo>
                  <a:lnTo>
                    <a:pt x="182880" y="369095"/>
                  </a:lnTo>
                  <a:lnTo>
                    <a:pt x="134263" y="362502"/>
                  </a:lnTo>
                  <a:lnTo>
                    <a:pt x="90576" y="343898"/>
                  </a:lnTo>
                  <a:lnTo>
                    <a:pt x="53564" y="315042"/>
                  </a:lnTo>
                  <a:lnTo>
                    <a:pt x="24968" y="277692"/>
                  </a:lnTo>
                  <a:lnTo>
                    <a:pt x="6532" y="233607"/>
                  </a:lnTo>
                  <a:lnTo>
                    <a:pt x="0" y="184547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2482094" y="2972308"/>
            <a:ext cx="13843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dirty="0">
                <a:latin typeface="Arial"/>
                <a:cs typeface="Arial"/>
              </a:rPr>
              <a:t>7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675551" y="3771389"/>
            <a:ext cx="391160" cy="394970"/>
            <a:chOff x="675551" y="3771389"/>
            <a:chExt cx="391160" cy="394970"/>
          </a:xfrm>
        </p:grpSpPr>
        <p:sp>
          <p:nvSpPr>
            <p:cNvPr id="31" name="object 31"/>
            <p:cNvSpPr/>
            <p:nvPr/>
          </p:nvSpPr>
          <p:spPr>
            <a:xfrm>
              <a:off x="688251" y="3784089"/>
              <a:ext cx="365760" cy="369570"/>
            </a:xfrm>
            <a:custGeom>
              <a:avLst/>
              <a:gdLst/>
              <a:ahLst/>
              <a:cxnLst/>
              <a:rect l="l" t="t" r="r" b="b"/>
              <a:pathLst>
                <a:path w="365759" h="369570">
                  <a:moveTo>
                    <a:pt x="182879" y="0"/>
                  </a:moveTo>
                  <a:lnTo>
                    <a:pt x="134263" y="6592"/>
                  </a:lnTo>
                  <a:lnTo>
                    <a:pt x="90576" y="25196"/>
                  </a:lnTo>
                  <a:lnTo>
                    <a:pt x="53564" y="54052"/>
                  </a:lnTo>
                  <a:lnTo>
                    <a:pt x="24968" y="91402"/>
                  </a:lnTo>
                  <a:lnTo>
                    <a:pt x="6532" y="135487"/>
                  </a:lnTo>
                  <a:lnTo>
                    <a:pt x="0" y="184547"/>
                  </a:lnTo>
                  <a:lnTo>
                    <a:pt x="6532" y="233607"/>
                  </a:lnTo>
                  <a:lnTo>
                    <a:pt x="24968" y="277692"/>
                  </a:lnTo>
                  <a:lnTo>
                    <a:pt x="53564" y="315042"/>
                  </a:lnTo>
                  <a:lnTo>
                    <a:pt x="90576" y="343899"/>
                  </a:lnTo>
                  <a:lnTo>
                    <a:pt x="134263" y="362502"/>
                  </a:lnTo>
                  <a:lnTo>
                    <a:pt x="182879" y="369095"/>
                  </a:lnTo>
                  <a:lnTo>
                    <a:pt x="231496" y="362502"/>
                  </a:lnTo>
                  <a:lnTo>
                    <a:pt x="275183" y="343899"/>
                  </a:lnTo>
                  <a:lnTo>
                    <a:pt x="312195" y="315042"/>
                  </a:lnTo>
                  <a:lnTo>
                    <a:pt x="340791" y="277692"/>
                  </a:lnTo>
                  <a:lnTo>
                    <a:pt x="359227" y="233607"/>
                  </a:lnTo>
                  <a:lnTo>
                    <a:pt x="365760" y="184547"/>
                  </a:lnTo>
                  <a:lnTo>
                    <a:pt x="359227" y="135487"/>
                  </a:lnTo>
                  <a:lnTo>
                    <a:pt x="340791" y="91402"/>
                  </a:lnTo>
                  <a:lnTo>
                    <a:pt x="312195" y="54052"/>
                  </a:lnTo>
                  <a:lnTo>
                    <a:pt x="275183" y="25196"/>
                  </a:lnTo>
                  <a:lnTo>
                    <a:pt x="231496" y="6592"/>
                  </a:lnTo>
                  <a:lnTo>
                    <a:pt x="182879" y="0"/>
                  </a:lnTo>
                  <a:close/>
                </a:path>
              </a:pathLst>
            </a:custGeom>
            <a:solidFill>
              <a:srgbClr val="D4D4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88251" y="3784089"/>
              <a:ext cx="365760" cy="369570"/>
            </a:xfrm>
            <a:custGeom>
              <a:avLst/>
              <a:gdLst/>
              <a:ahLst/>
              <a:cxnLst/>
              <a:rect l="l" t="t" r="r" b="b"/>
              <a:pathLst>
                <a:path w="365759" h="369570">
                  <a:moveTo>
                    <a:pt x="0" y="184547"/>
                  </a:moveTo>
                  <a:lnTo>
                    <a:pt x="6532" y="135487"/>
                  </a:lnTo>
                  <a:lnTo>
                    <a:pt x="24968" y="91402"/>
                  </a:lnTo>
                  <a:lnTo>
                    <a:pt x="53564" y="54052"/>
                  </a:lnTo>
                  <a:lnTo>
                    <a:pt x="90576" y="25196"/>
                  </a:lnTo>
                  <a:lnTo>
                    <a:pt x="134263" y="6592"/>
                  </a:lnTo>
                  <a:lnTo>
                    <a:pt x="182880" y="0"/>
                  </a:lnTo>
                  <a:lnTo>
                    <a:pt x="231496" y="6592"/>
                  </a:lnTo>
                  <a:lnTo>
                    <a:pt x="275183" y="25196"/>
                  </a:lnTo>
                  <a:lnTo>
                    <a:pt x="312195" y="54052"/>
                  </a:lnTo>
                  <a:lnTo>
                    <a:pt x="340791" y="91402"/>
                  </a:lnTo>
                  <a:lnTo>
                    <a:pt x="359227" y="135487"/>
                  </a:lnTo>
                  <a:lnTo>
                    <a:pt x="365760" y="184547"/>
                  </a:lnTo>
                  <a:lnTo>
                    <a:pt x="359227" y="233607"/>
                  </a:lnTo>
                  <a:lnTo>
                    <a:pt x="340791" y="277692"/>
                  </a:lnTo>
                  <a:lnTo>
                    <a:pt x="312195" y="315042"/>
                  </a:lnTo>
                  <a:lnTo>
                    <a:pt x="275183" y="343898"/>
                  </a:lnTo>
                  <a:lnTo>
                    <a:pt x="231496" y="362502"/>
                  </a:lnTo>
                  <a:lnTo>
                    <a:pt x="182880" y="369095"/>
                  </a:lnTo>
                  <a:lnTo>
                    <a:pt x="134263" y="362502"/>
                  </a:lnTo>
                  <a:lnTo>
                    <a:pt x="90576" y="343898"/>
                  </a:lnTo>
                  <a:lnTo>
                    <a:pt x="53564" y="315042"/>
                  </a:lnTo>
                  <a:lnTo>
                    <a:pt x="24968" y="277692"/>
                  </a:lnTo>
                  <a:lnTo>
                    <a:pt x="6532" y="233607"/>
                  </a:lnTo>
                  <a:lnTo>
                    <a:pt x="0" y="184547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802075" y="3834892"/>
            <a:ext cx="13843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dirty="0">
                <a:latin typeface="Arial"/>
                <a:cs typeface="Arial"/>
              </a:rPr>
              <a:t>9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4199713" y="3016285"/>
            <a:ext cx="391160" cy="394970"/>
            <a:chOff x="4199713" y="3016285"/>
            <a:chExt cx="391160" cy="394970"/>
          </a:xfrm>
        </p:grpSpPr>
        <p:sp>
          <p:nvSpPr>
            <p:cNvPr id="35" name="object 35"/>
            <p:cNvSpPr/>
            <p:nvPr/>
          </p:nvSpPr>
          <p:spPr>
            <a:xfrm>
              <a:off x="4212413" y="3028985"/>
              <a:ext cx="365760" cy="369570"/>
            </a:xfrm>
            <a:custGeom>
              <a:avLst/>
              <a:gdLst/>
              <a:ahLst/>
              <a:cxnLst/>
              <a:rect l="l" t="t" r="r" b="b"/>
              <a:pathLst>
                <a:path w="365760" h="369570">
                  <a:moveTo>
                    <a:pt x="182879" y="0"/>
                  </a:moveTo>
                  <a:lnTo>
                    <a:pt x="134263" y="6592"/>
                  </a:lnTo>
                  <a:lnTo>
                    <a:pt x="90576" y="25196"/>
                  </a:lnTo>
                  <a:lnTo>
                    <a:pt x="53564" y="54052"/>
                  </a:lnTo>
                  <a:lnTo>
                    <a:pt x="24968" y="91402"/>
                  </a:lnTo>
                  <a:lnTo>
                    <a:pt x="6532" y="135487"/>
                  </a:lnTo>
                  <a:lnTo>
                    <a:pt x="0" y="184547"/>
                  </a:lnTo>
                  <a:lnTo>
                    <a:pt x="6532" y="233607"/>
                  </a:lnTo>
                  <a:lnTo>
                    <a:pt x="24968" y="277692"/>
                  </a:lnTo>
                  <a:lnTo>
                    <a:pt x="53564" y="315042"/>
                  </a:lnTo>
                  <a:lnTo>
                    <a:pt x="90576" y="343899"/>
                  </a:lnTo>
                  <a:lnTo>
                    <a:pt x="134263" y="362502"/>
                  </a:lnTo>
                  <a:lnTo>
                    <a:pt x="182879" y="369095"/>
                  </a:lnTo>
                  <a:lnTo>
                    <a:pt x="231496" y="362502"/>
                  </a:lnTo>
                  <a:lnTo>
                    <a:pt x="275183" y="343899"/>
                  </a:lnTo>
                  <a:lnTo>
                    <a:pt x="312195" y="315042"/>
                  </a:lnTo>
                  <a:lnTo>
                    <a:pt x="340791" y="277692"/>
                  </a:lnTo>
                  <a:lnTo>
                    <a:pt x="359227" y="233607"/>
                  </a:lnTo>
                  <a:lnTo>
                    <a:pt x="365760" y="184547"/>
                  </a:lnTo>
                  <a:lnTo>
                    <a:pt x="359227" y="135487"/>
                  </a:lnTo>
                  <a:lnTo>
                    <a:pt x="340791" y="91402"/>
                  </a:lnTo>
                  <a:lnTo>
                    <a:pt x="312195" y="54052"/>
                  </a:lnTo>
                  <a:lnTo>
                    <a:pt x="275183" y="25196"/>
                  </a:lnTo>
                  <a:lnTo>
                    <a:pt x="231496" y="6592"/>
                  </a:lnTo>
                  <a:lnTo>
                    <a:pt x="182879" y="0"/>
                  </a:lnTo>
                  <a:close/>
                </a:path>
              </a:pathLst>
            </a:custGeom>
            <a:solidFill>
              <a:srgbClr val="D4D4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212413" y="3028985"/>
              <a:ext cx="365760" cy="369570"/>
            </a:xfrm>
            <a:custGeom>
              <a:avLst/>
              <a:gdLst/>
              <a:ahLst/>
              <a:cxnLst/>
              <a:rect l="l" t="t" r="r" b="b"/>
              <a:pathLst>
                <a:path w="365760" h="369570">
                  <a:moveTo>
                    <a:pt x="0" y="184547"/>
                  </a:moveTo>
                  <a:lnTo>
                    <a:pt x="6532" y="135487"/>
                  </a:lnTo>
                  <a:lnTo>
                    <a:pt x="24968" y="91402"/>
                  </a:lnTo>
                  <a:lnTo>
                    <a:pt x="53564" y="54052"/>
                  </a:lnTo>
                  <a:lnTo>
                    <a:pt x="90576" y="25196"/>
                  </a:lnTo>
                  <a:lnTo>
                    <a:pt x="134263" y="6592"/>
                  </a:lnTo>
                  <a:lnTo>
                    <a:pt x="182880" y="0"/>
                  </a:lnTo>
                  <a:lnTo>
                    <a:pt x="231496" y="6592"/>
                  </a:lnTo>
                  <a:lnTo>
                    <a:pt x="275183" y="25196"/>
                  </a:lnTo>
                  <a:lnTo>
                    <a:pt x="312195" y="54052"/>
                  </a:lnTo>
                  <a:lnTo>
                    <a:pt x="340791" y="91402"/>
                  </a:lnTo>
                  <a:lnTo>
                    <a:pt x="359227" y="135487"/>
                  </a:lnTo>
                  <a:lnTo>
                    <a:pt x="365760" y="184547"/>
                  </a:lnTo>
                  <a:lnTo>
                    <a:pt x="359227" y="233607"/>
                  </a:lnTo>
                  <a:lnTo>
                    <a:pt x="340791" y="277692"/>
                  </a:lnTo>
                  <a:lnTo>
                    <a:pt x="312195" y="315042"/>
                  </a:lnTo>
                  <a:lnTo>
                    <a:pt x="275183" y="343898"/>
                  </a:lnTo>
                  <a:lnTo>
                    <a:pt x="231496" y="362502"/>
                  </a:lnTo>
                  <a:lnTo>
                    <a:pt x="182880" y="369095"/>
                  </a:lnTo>
                  <a:lnTo>
                    <a:pt x="134263" y="362502"/>
                  </a:lnTo>
                  <a:lnTo>
                    <a:pt x="90576" y="343898"/>
                  </a:lnTo>
                  <a:lnTo>
                    <a:pt x="53564" y="315042"/>
                  </a:lnTo>
                  <a:lnTo>
                    <a:pt x="24968" y="277692"/>
                  </a:lnTo>
                  <a:lnTo>
                    <a:pt x="6532" y="233607"/>
                  </a:lnTo>
                  <a:lnTo>
                    <a:pt x="0" y="184547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4326237" y="3078988"/>
            <a:ext cx="13843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dirty="0">
                <a:latin typeface="Arial"/>
                <a:cs typeface="Arial"/>
              </a:rPr>
              <a:t>5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6259287" y="4939085"/>
            <a:ext cx="391160" cy="394970"/>
            <a:chOff x="6259287" y="4939085"/>
            <a:chExt cx="391160" cy="394970"/>
          </a:xfrm>
        </p:grpSpPr>
        <p:sp>
          <p:nvSpPr>
            <p:cNvPr id="39" name="object 39"/>
            <p:cNvSpPr/>
            <p:nvPr/>
          </p:nvSpPr>
          <p:spPr>
            <a:xfrm>
              <a:off x="6271987" y="4951785"/>
              <a:ext cx="365760" cy="369570"/>
            </a:xfrm>
            <a:custGeom>
              <a:avLst/>
              <a:gdLst/>
              <a:ahLst/>
              <a:cxnLst/>
              <a:rect l="l" t="t" r="r" b="b"/>
              <a:pathLst>
                <a:path w="365759" h="369570">
                  <a:moveTo>
                    <a:pt x="182879" y="0"/>
                  </a:moveTo>
                  <a:lnTo>
                    <a:pt x="134263" y="6592"/>
                  </a:lnTo>
                  <a:lnTo>
                    <a:pt x="90576" y="25196"/>
                  </a:lnTo>
                  <a:lnTo>
                    <a:pt x="53564" y="54052"/>
                  </a:lnTo>
                  <a:lnTo>
                    <a:pt x="24968" y="91402"/>
                  </a:lnTo>
                  <a:lnTo>
                    <a:pt x="6532" y="135487"/>
                  </a:lnTo>
                  <a:lnTo>
                    <a:pt x="0" y="184547"/>
                  </a:lnTo>
                  <a:lnTo>
                    <a:pt x="6532" y="233607"/>
                  </a:lnTo>
                  <a:lnTo>
                    <a:pt x="24968" y="277692"/>
                  </a:lnTo>
                  <a:lnTo>
                    <a:pt x="53564" y="315042"/>
                  </a:lnTo>
                  <a:lnTo>
                    <a:pt x="90576" y="343898"/>
                  </a:lnTo>
                  <a:lnTo>
                    <a:pt x="134263" y="362502"/>
                  </a:lnTo>
                  <a:lnTo>
                    <a:pt x="182879" y="369095"/>
                  </a:lnTo>
                  <a:lnTo>
                    <a:pt x="231496" y="362502"/>
                  </a:lnTo>
                  <a:lnTo>
                    <a:pt x="275183" y="343898"/>
                  </a:lnTo>
                  <a:lnTo>
                    <a:pt x="312195" y="315042"/>
                  </a:lnTo>
                  <a:lnTo>
                    <a:pt x="340791" y="277692"/>
                  </a:lnTo>
                  <a:lnTo>
                    <a:pt x="359227" y="233607"/>
                  </a:lnTo>
                  <a:lnTo>
                    <a:pt x="365759" y="184547"/>
                  </a:lnTo>
                  <a:lnTo>
                    <a:pt x="359227" y="135487"/>
                  </a:lnTo>
                  <a:lnTo>
                    <a:pt x="340791" y="91402"/>
                  </a:lnTo>
                  <a:lnTo>
                    <a:pt x="312195" y="54052"/>
                  </a:lnTo>
                  <a:lnTo>
                    <a:pt x="275183" y="25196"/>
                  </a:lnTo>
                  <a:lnTo>
                    <a:pt x="231496" y="6592"/>
                  </a:lnTo>
                  <a:lnTo>
                    <a:pt x="182879" y="0"/>
                  </a:lnTo>
                  <a:close/>
                </a:path>
              </a:pathLst>
            </a:custGeom>
            <a:solidFill>
              <a:srgbClr val="C648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271987" y="4951785"/>
              <a:ext cx="365760" cy="369570"/>
            </a:xfrm>
            <a:custGeom>
              <a:avLst/>
              <a:gdLst/>
              <a:ahLst/>
              <a:cxnLst/>
              <a:rect l="l" t="t" r="r" b="b"/>
              <a:pathLst>
                <a:path w="365759" h="369570">
                  <a:moveTo>
                    <a:pt x="0" y="184547"/>
                  </a:moveTo>
                  <a:lnTo>
                    <a:pt x="6532" y="135487"/>
                  </a:lnTo>
                  <a:lnTo>
                    <a:pt x="24968" y="91402"/>
                  </a:lnTo>
                  <a:lnTo>
                    <a:pt x="53564" y="54052"/>
                  </a:lnTo>
                  <a:lnTo>
                    <a:pt x="90576" y="25196"/>
                  </a:lnTo>
                  <a:lnTo>
                    <a:pt x="134263" y="6592"/>
                  </a:lnTo>
                  <a:lnTo>
                    <a:pt x="182880" y="0"/>
                  </a:lnTo>
                  <a:lnTo>
                    <a:pt x="231496" y="6592"/>
                  </a:lnTo>
                  <a:lnTo>
                    <a:pt x="275183" y="25196"/>
                  </a:lnTo>
                  <a:lnTo>
                    <a:pt x="312195" y="54052"/>
                  </a:lnTo>
                  <a:lnTo>
                    <a:pt x="340791" y="91402"/>
                  </a:lnTo>
                  <a:lnTo>
                    <a:pt x="359227" y="135487"/>
                  </a:lnTo>
                  <a:lnTo>
                    <a:pt x="365760" y="184547"/>
                  </a:lnTo>
                  <a:lnTo>
                    <a:pt x="359227" y="233607"/>
                  </a:lnTo>
                  <a:lnTo>
                    <a:pt x="340791" y="277692"/>
                  </a:lnTo>
                  <a:lnTo>
                    <a:pt x="312195" y="315042"/>
                  </a:lnTo>
                  <a:lnTo>
                    <a:pt x="275183" y="343898"/>
                  </a:lnTo>
                  <a:lnTo>
                    <a:pt x="231496" y="362502"/>
                  </a:lnTo>
                  <a:lnTo>
                    <a:pt x="182880" y="369095"/>
                  </a:lnTo>
                  <a:lnTo>
                    <a:pt x="134263" y="362502"/>
                  </a:lnTo>
                  <a:lnTo>
                    <a:pt x="90576" y="343898"/>
                  </a:lnTo>
                  <a:lnTo>
                    <a:pt x="53564" y="315042"/>
                  </a:lnTo>
                  <a:lnTo>
                    <a:pt x="24968" y="277692"/>
                  </a:lnTo>
                  <a:lnTo>
                    <a:pt x="6532" y="233607"/>
                  </a:lnTo>
                  <a:lnTo>
                    <a:pt x="0" y="184547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6385811" y="5002276"/>
            <a:ext cx="13843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dirty="0">
                <a:latin typeface="Arial"/>
                <a:cs typeface="Arial"/>
              </a:rPr>
              <a:t>2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5578751" y="3622412"/>
            <a:ext cx="2530475" cy="670560"/>
            <a:chOff x="5578749" y="3622412"/>
            <a:chExt cx="2530475" cy="670560"/>
          </a:xfrm>
        </p:grpSpPr>
        <p:sp>
          <p:nvSpPr>
            <p:cNvPr id="43" name="object 43"/>
            <p:cNvSpPr/>
            <p:nvPr/>
          </p:nvSpPr>
          <p:spPr>
            <a:xfrm>
              <a:off x="7730646" y="3910811"/>
              <a:ext cx="365760" cy="369570"/>
            </a:xfrm>
            <a:custGeom>
              <a:avLst/>
              <a:gdLst/>
              <a:ahLst/>
              <a:cxnLst/>
              <a:rect l="l" t="t" r="r" b="b"/>
              <a:pathLst>
                <a:path w="365759" h="369570">
                  <a:moveTo>
                    <a:pt x="182879" y="0"/>
                  </a:moveTo>
                  <a:lnTo>
                    <a:pt x="134263" y="6592"/>
                  </a:lnTo>
                  <a:lnTo>
                    <a:pt x="90576" y="25195"/>
                  </a:lnTo>
                  <a:lnTo>
                    <a:pt x="53564" y="54052"/>
                  </a:lnTo>
                  <a:lnTo>
                    <a:pt x="24968" y="91402"/>
                  </a:lnTo>
                  <a:lnTo>
                    <a:pt x="6532" y="135487"/>
                  </a:lnTo>
                  <a:lnTo>
                    <a:pt x="0" y="184547"/>
                  </a:lnTo>
                  <a:lnTo>
                    <a:pt x="6532" y="233607"/>
                  </a:lnTo>
                  <a:lnTo>
                    <a:pt x="24968" y="277692"/>
                  </a:lnTo>
                  <a:lnTo>
                    <a:pt x="53564" y="315042"/>
                  </a:lnTo>
                  <a:lnTo>
                    <a:pt x="90576" y="343898"/>
                  </a:lnTo>
                  <a:lnTo>
                    <a:pt x="134263" y="362502"/>
                  </a:lnTo>
                  <a:lnTo>
                    <a:pt x="182879" y="369095"/>
                  </a:lnTo>
                  <a:lnTo>
                    <a:pt x="231496" y="362502"/>
                  </a:lnTo>
                  <a:lnTo>
                    <a:pt x="275183" y="343898"/>
                  </a:lnTo>
                  <a:lnTo>
                    <a:pt x="312195" y="315042"/>
                  </a:lnTo>
                  <a:lnTo>
                    <a:pt x="340791" y="277692"/>
                  </a:lnTo>
                  <a:lnTo>
                    <a:pt x="359227" y="233607"/>
                  </a:lnTo>
                  <a:lnTo>
                    <a:pt x="365759" y="184547"/>
                  </a:lnTo>
                  <a:lnTo>
                    <a:pt x="359227" y="135487"/>
                  </a:lnTo>
                  <a:lnTo>
                    <a:pt x="340791" y="91402"/>
                  </a:lnTo>
                  <a:lnTo>
                    <a:pt x="312195" y="54052"/>
                  </a:lnTo>
                  <a:lnTo>
                    <a:pt x="275183" y="25195"/>
                  </a:lnTo>
                  <a:lnTo>
                    <a:pt x="231496" y="6592"/>
                  </a:lnTo>
                  <a:lnTo>
                    <a:pt x="182879" y="0"/>
                  </a:lnTo>
                  <a:close/>
                </a:path>
              </a:pathLst>
            </a:custGeom>
            <a:solidFill>
              <a:srgbClr val="C648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730646" y="3910811"/>
              <a:ext cx="365760" cy="369570"/>
            </a:xfrm>
            <a:custGeom>
              <a:avLst/>
              <a:gdLst/>
              <a:ahLst/>
              <a:cxnLst/>
              <a:rect l="l" t="t" r="r" b="b"/>
              <a:pathLst>
                <a:path w="365759" h="369570">
                  <a:moveTo>
                    <a:pt x="0" y="184547"/>
                  </a:moveTo>
                  <a:lnTo>
                    <a:pt x="6532" y="135487"/>
                  </a:lnTo>
                  <a:lnTo>
                    <a:pt x="24968" y="91402"/>
                  </a:lnTo>
                  <a:lnTo>
                    <a:pt x="53564" y="54052"/>
                  </a:lnTo>
                  <a:lnTo>
                    <a:pt x="90576" y="25196"/>
                  </a:lnTo>
                  <a:lnTo>
                    <a:pt x="134263" y="6592"/>
                  </a:lnTo>
                  <a:lnTo>
                    <a:pt x="182880" y="0"/>
                  </a:lnTo>
                  <a:lnTo>
                    <a:pt x="231496" y="6592"/>
                  </a:lnTo>
                  <a:lnTo>
                    <a:pt x="275183" y="25196"/>
                  </a:lnTo>
                  <a:lnTo>
                    <a:pt x="312195" y="54052"/>
                  </a:lnTo>
                  <a:lnTo>
                    <a:pt x="340791" y="91402"/>
                  </a:lnTo>
                  <a:lnTo>
                    <a:pt x="359227" y="135487"/>
                  </a:lnTo>
                  <a:lnTo>
                    <a:pt x="365760" y="184547"/>
                  </a:lnTo>
                  <a:lnTo>
                    <a:pt x="359227" y="233607"/>
                  </a:lnTo>
                  <a:lnTo>
                    <a:pt x="340791" y="277692"/>
                  </a:lnTo>
                  <a:lnTo>
                    <a:pt x="312195" y="315042"/>
                  </a:lnTo>
                  <a:lnTo>
                    <a:pt x="275183" y="343898"/>
                  </a:lnTo>
                  <a:lnTo>
                    <a:pt x="231496" y="362502"/>
                  </a:lnTo>
                  <a:lnTo>
                    <a:pt x="182880" y="369095"/>
                  </a:lnTo>
                  <a:lnTo>
                    <a:pt x="134263" y="362502"/>
                  </a:lnTo>
                  <a:lnTo>
                    <a:pt x="90576" y="343898"/>
                  </a:lnTo>
                  <a:lnTo>
                    <a:pt x="53564" y="315042"/>
                  </a:lnTo>
                  <a:lnTo>
                    <a:pt x="24968" y="277692"/>
                  </a:lnTo>
                  <a:lnTo>
                    <a:pt x="6532" y="233607"/>
                  </a:lnTo>
                  <a:lnTo>
                    <a:pt x="0" y="184547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5591449" y="3635112"/>
              <a:ext cx="365760" cy="369570"/>
            </a:xfrm>
            <a:custGeom>
              <a:avLst/>
              <a:gdLst/>
              <a:ahLst/>
              <a:cxnLst/>
              <a:rect l="l" t="t" r="r" b="b"/>
              <a:pathLst>
                <a:path w="365760" h="369570">
                  <a:moveTo>
                    <a:pt x="182880" y="0"/>
                  </a:moveTo>
                  <a:lnTo>
                    <a:pt x="134263" y="6592"/>
                  </a:lnTo>
                  <a:lnTo>
                    <a:pt x="90576" y="25196"/>
                  </a:lnTo>
                  <a:lnTo>
                    <a:pt x="53564" y="54052"/>
                  </a:lnTo>
                  <a:lnTo>
                    <a:pt x="24968" y="91402"/>
                  </a:lnTo>
                  <a:lnTo>
                    <a:pt x="6532" y="135487"/>
                  </a:lnTo>
                  <a:lnTo>
                    <a:pt x="0" y="184547"/>
                  </a:lnTo>
                  <a:lnTo>
                    <a:pt x="6532" y="233607"/>
                  </a:lnTo>
                  <a:lnTo>
                    <a:pt x="24968" y="277692"/>
                  </a:lnTo>
                  <a:lnTo>
                    <a:pt x="53564" y="315042"/>
                  </a:lnTo>
                  <a:lnTo>
                    <a:pt x="90576" y="343899"/>
                  </a:lnTo>
                  <a:lnTo>
                    <a:pt x="134263" y="362502"/>
                  </a:lnTo>
                  <a:lnTo>
                    <a:pt x="182880" y="369095"/>
                  </a:lnTo>
                  <a:lnTo>
                    <a:pt x="231496" y="362502"/>
                  </a:lnTo>
                  <a:lnTo>
                    <a:pt x="275183" y="343899"/>
                  </a:lnTo>
                  <a:lnTo>
                    <a:pt x="312195" y="315042"/>
                  </a:lnTo>
                  <a:lnTo>
                    <a:pt x="340791" y="277692"/>
                  </a:lnTo>
                  <a:lnTo>
                    <a:pt x="359227" y="233607"/>
                  </a:lnTo>
                  <a:lnTo>
                    <a:pt x="365760" y="184547"/>
                  </a:lnTo>
                  <a:lnTo>
                    <a:pt x="359227" y="135487"/>
                  </a:lnTo>
                  <a:lnTo>
                    <a:pt x="340791" y="91402"/>
                  </a:lnTo>
                  <a:lnTo>
                    <a:pt x="312195" y="54052"/>
                  </a:lnTo>
                  <a:lnTo>
                    <a:pt x="275183" y="25196"/>
                  </a:lnTo>
                  <a:lnTo>
                    <a:pt x="231496" y="6592"/>
                  </a:lnTo>
                  <a:lnTo>
                    <a:pt x="182880" y="0"/>
                  </a:lnTo>
                  <a:close/>
                </a:path>
              </a:pathLst>
            </a:custGeom>
            <a:solidFill>
              <a:srgbClr val="D4D4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5591449" y="3635112"/>
              <a:ext cx="365760" cy="369570"/>
            </a:xfrm>
            <a:custGeom>
              <a:avLst/>
              <a:gdLst/>
              <a:ahLst/>
              <a:cxnLst/>
              <a:rect l="l" t="t" r="r" b="b"/>
              <a:pathLst>
                <a:path w="365760" h="369570">
                  <a:moveTo>
                    <a:pt x="0" y="184547"/>
                  </a:moveTo>
                  <a:lnTo>
                    <a:pt x="6532" y="135487"/>
                  </a:lnTo>
                  <a:lnTo>
                    <a:pt x="24968" y="91402"/>
                  </a:lnTo>
                  <a:lnTo>
                    <a:pt x="53564" y="54052"/>
                  </a:lnTo>
                  <a:lnTo>
                    <a:pt x="90576" y="25196"/>
                  </a:lnTo>
                  <a:lnTo>
                    <a:pt x="134263" y="6592"/>
                  </a:lnTo>
                  <a:lnTo>
                    <a:pt x="182880" y="0"/>
                  </a:lnTo>
                  <a:lnTo>
                    <a:pt x="231496" y="6592"/>
                  </a:lnTo>
                  <a:lnTo>
                    <a:pt x="275183" y="25196"/>
                  </a:lnTo>
                  <a:lnTo>
                    <a:pt x="312195" y="54052"/>
                  </a:lnTo>
                  <a:lnTo>
                    <a:pt x="340791" y="91402"/>
                  </a:lnTo>
                  <a:lnTo>
                    <a:pt x="359227" y="135487"/>
                  </a:lnTo>
                  <a:lnTo>
                    <a:pt x="365760" y="184547"/>
                  </a:lnTo>
                  <a:lnTo>
                    <a:pt x="359227" y="233607"/>
                  </a:lnTo>
                  <a:lnTo>
                    <a:pt x="340791" y="277692"/>
                  </a:lnTo>
                  <a:lnTo>
                    <a:pt x="312195" y="315042"/>
                  </a:lnTo>
                  <a:lnTo>
                    <a:pt x="275183" y="343898"/>
                  </a:lnTo>
                  <a:lnTo>
                    <a:pt x="231496" y="362502"/>
                  </a:lnTo>
                  <a:lnTo>
                    <a:pt x="182880" y="369095"/>
                  </a:lnTo>
                  <a:lnTo>
                    <a:pt x="134263" y="362502"/>
                  </a:lnTo>
                  <a:lnTo>
                    <a:pt x="90576" y="343898"/>
                  </a:lnTo>
                  <a:lnTo>
                    <a:pt x="53564" y="315042"/>
                  </a:lnTo>
                  <a:lnTo>
                    <a:pt x="24968" y="277692"/>
                  </a:lnTo>
                  <a:lnTo>
                    <a:pt x="6532" y="233607"/>
                  </a:lnTo>
                  <a:lnTo>
                    <a:pt x="0" y="184547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/>
          <p:nvPr/>
        </p:nvSpPr>
        <p:spPr>
          <a:xfrm>
            <a:off x="5705271" y="3685540"/>
            <a:ext cx="13843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dirty="0">
                <a:latin typeface="Arial"/>
                <a:cs typeface="Arial"/>
              </a:rPr>
              <a:t>4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6974406" y="2771491"/>
            <a:ext cx="391160" cy="394970"/>
            <a:chOff x="6974406" y="2771491"/>
            <a:chExt cx="391160" cy="394970"/>
          </a:xfrm>
        </p:grpSpPr>
        <p:sp>
          <p:nvSpPr>
            <p:cNvPr id="49" name="object 49"/>
            <p:cNvSpPr/>
            <p:nvPr/>
          </p:nvSpPr>
          <p:spPr>
            <a:xfrm>
              <a:off x="6987106" y="2784191"/>
              <a:ext cx="365760" cy="369570"/>
            </a:xfrm>
            <a:custGeom>
              <a:avLst/>
              <a:gdLst/>
              <a:ahLst/>
              <a:cxnLst/>
              <a:rect l="l" t="t" r="r" b="b"/>
              <a:pathLst>
                <a:path w="365759" h="369569">
                  <a:moveTo>
                    <a:pt x="182880" y="0"/>
                  </a:moveTo>
                  <a:lnTo>
                    <a:pt x="134263" y="6592"/>
                  </a:lnTo>
                  <a:lnTo>
                    <a:pt x="90576" y="25196"/>
                  </a:lnTo>
                  <a:lnTo>
                    <a:pt x="53564" y="54052"/>
                  </a:lnTo>
                  <a:lnTo>
                    <a:pt x="24968" y="91402"/>
                  </a:lnTo>
                  <a:lnTo>
                    <a:pt x="6532" y="135487"/>
                  </a:lnTo>
                  <a:lnTo>
                    <a:pt x="0" y="184547"/>
                  </a:lnTo>
                  <a:lnTo>
                    <a:pt x="6532" y="233607"/>
                  </a:lnTo>
                  <a:lnTo>
                    <a:pt x="24968" y="277692"/>
                  </a:lnTo>
                  <a:lnTo>
                    <a:pt x="53564" y="315042"/>
                  </a:lnTo>
                  <a:lnTo>
                    <a:pt x="90576" y="343898"/>
                  </a:lnTo>
                  <a:lnTo>
                    <a:pt x="134263" y="362502"/>
                  </a:lnTo>
                  <a:lnTo>
                    <a:pt x="182880" y="369095"/>
                  </a:lnTo>
                  <a:lnTo>
                    <a:pt x="231496" y="362502"/>
                  </a:lnTo>
                  <a:lnTo>
                    <a:pt x="275183" y="343898"/>
                  </a:lnTo>
                  <a:lnTo>
                    <a:pt x="312195" y="315042"/>
                  </a:lnTo>
                  <a:lnTo>
                    <a:pt x="340791" y="277692"/>
                  </a:lnTo>
                  <a:lnTo>
                    <a:pt x="359227" y="233607"/>
                  </a:lnTo>
                  <a:lnTo>
                    <a:pt x="365760" y="184547"/>
                  </a:lnTo>
                  <a:lnTo>
                    <a:pt x="359227" y="135487"/>
                  </a:lnTo>
                  <a:lnTo>
                    <a:pt x="340791" y="91402"/>
                  </a:lnTo>
                  <a:lnTo>
                    <a:pt x="312195" y="54052"/>
                  </a:lnTo>
                  <a:lnTo>
                    <a:pt x="275183" y="25196"/>
                  </a:lnTo>
                  <a:lnTo>
                    <a:pt x="231496" y="6592"/>
                  </a:lnTo>
                  <a:lnTo>
                    <a:pt x="182880" y="0"/>
                  </a:lnTo>
                  <a:close/>
                </a:path>
              </a:pathLst>
            </a:custGeom>
            <a:solidFill>
              <a:srgbClr val="D4D4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6987106" y="2784191"/>
              <a:ext cx="365760" cy="369570"/>
            </a:xfrm>
            <a:custGeom>
              <a:avLst/>
              <a:gdLst/>
              <a:ahLst/>
              <a:cxnLst/>
              <a:rect l="l" t="t" r="r" b="b"/>
              <a:pathLst>
                <a:path w="365759" h="369569">
                  <a:moveTo>
                    <a:pt x="0" y="184547"/>
                  </a:moveTo>
                  <a:lnTo>
                    <a:pt x="6532" y="135487"/>
                  </a:lnTo>
                  <a:lnTo>
                    <a:pt x="24968" y="91402"/>
                  </a:lnTo>
                  <a:lnTo>
                    <a:pt x="53564" y="54052"/>
                  </a:lnTo>
                  <a:lnTo>
                    <a:pt x="90576" y="25196"/>
                  </a:lnTo>
                  <a:lnTo>
                    <a:pt x="134263" y="6592"/>
                  </a:lnTo>
                  <a:lnTo>
                    <a:pt x="182880" y="0"/>
                  </a:lnTo>
                  <a:lnTo>
                    <a:pt x="231496" y="6592"/>
                  </a:lnTo>
                  <a:lnTo>
                    <a:pt x="275183" y="25196"/>
                  </a:lnTo>
                  <a:lnTo>
                    <a:pt x="312195" y="54052"/>
                  </a:lnTo>
                  <a:lnTo>
                    <a:pt x="340791" y="91402"/>
                  </a:lnTo>
                  <a:lnTo>
                    <a:pt x="359227" y="135487"/>
                  </a:lnTo>
                  <a:lnTo>
                    <a:pt x="365760" y="184547"/>
                  </a:lnTo>
                  <a:lnTo>
                    <a:pt x="359227" y="233607"/>
                  </a:lnTo>
                  <a:lnTo>
                    <a:pt x="340791" y="277692"/>
                  </a:lnTo>
                  <a:lnTo>
                    <a:pt x="312195" y="315042"/>
                  </a:lnTo>
                  <a:lnTo>
                    <a:pt x="275183" y="343898"/>
                  </a:lnTo>
                  <a:lnTo>
                    <a:pt x="231496" y="362502"/>
                  </a:lnTo>
                  <a:lnTo>
                    <a:pt x="182880" y="369095"/>
                  </a:lnTo>
                  <a:lnTo>
                    <a:pt x="134263" y="362502"/>
                  </a:lnTo>
                  <a:lnTo>
                    <a:pt x="90576" y="343898"/>
                  </a:lnTo>
                  <a:lnTo>
                    <a:pt x="53564" y="315042"/>
                  </a:lnTo>
                  <a:lnTo>
                    <a:pt x="24968" y="277692"/>
                  </a:lnTo>
                  <a:lnTo>
                    <a:pt x="6532" y="233607"/>
                  </a:lnTo>
                  <a:lnTo>
                    <a:pt x="0" y="184547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 txBox="1"/>
          <p:nvPr/>
        </p:nvSpPr>
        <p:spPr>
          <a:xfrm>
            <a:off x="3575282" y="5007355"/>
            <a:ext cx="813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spc="-5" dirty="0">
                <a:solidFill>
                  <a:srgbClr val="008000"/>
                </a:solidFill>
                <a:latin typeface="Arial"/>
                <a:cs typeface="Arial"/>
              </a:rPr>
              <a:t>Label</a:t>
            </a:r>
            <a:r>
              <a:rPr b="1" spc="-70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008000"/>
                </a:solidFill>
                <a:latin typeface="Arial"/>
                <a:cs typeface="Arial"/>
              </a:rPr>
              <a:t>1</a:t>
            </a:r>
            <a:endParaRPr>
              <a:latin typeface="Arial"/>
              <a:cs typeface="Aria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261443" y="1349994"/>
            <a:ext cx="7901940" cy="1762662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332740" marR="5080" indent="-320040">
              <a:lnSpc>
                <a:spcPts val="3790"/>
              </a:lnSpc>
              <a:spcBef>
                <a:spcPts val="265"/>
              </a:spcBef>
              <a:buClr>
                <a:srgbClr val="F0AD00"/>
              </a:buClr>
              <a:buSzPct val="81250"/>
              <a:buFont typeface="Wingdings 2"/>
              <a:buChar char=""/>
              <a:tabLst>
                <a:tab pos="332105" algn="l"/>
                <a:tab pos="332740" algn="l"/>
              </a:tabLst>
            </a:pPr>
            <a:r>
              <a:rPr sz="3200" spc="-5" dirty="0">
                <a:latin typeface="Calibri"/>
                <a:cs typeface="Calibri"/>
              </a:rPr>
              <a:t>How </a:t>
            </a:r>
            <a:r>
              <a:rPr sz="3200" dirty="0">
                <a:latin typeface="Calibri"/>
                <a:cs typeface="Calibri"/>
              </a:rPr>
              <a:t>do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we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20" dirty="0">
                <a:solidFill>
                  <a:srgbClr val="0000FF"/>
                </a:solidFill>
                <a:latin typeface="Calibri"/>
                <a:cs typeface="Calibri"/>
              </a:rPr>
              <a:t>leverage</a:t>
            </a:r>
            <a:r>
              <a:rPr sz="3200" spc="-1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0000FF"/>
                </a:solidFill>
                <a:latin typeface="Calibri"/>
                <a:cs typeface="Calibri"/>
              </a:rPr>
              <a:t>this</a:t>
            </a:r>
            <a:r>
              <a:rPr sz="3200" spc="-1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3200" spc="-15" dirty="0">
                <a:solidFill>
                  <a:srgbClr val="0000FF"/>
                </a:solidFill>
                <a:latin typeface="Calibri"/>
                <a:cs typeface="Calibri"/>
              </a:rPr>
              <a:t>correlation</a:t>
            </a:r>
            <a:r>
              <a:rPr sz="320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observed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in </a:t>
            </a:r>
            <a:r>
              <a:rPr sz="3200" spc="-15" dirty="0">
                <a:latin typeface="Calibri"/>
                <a:cs typeface="Calibri"/>
              </a:rPr>
              <a:t>networks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to</a:t>
            </a:r>
            <a:r>
              <a:rPr sz="3200" dirty="0">
                <a:latin typeface="Calibri"/>
                <a:cs typeface="Calibri"/>
              </a:rPr>
              <a:t> help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predict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node</a:t>
            </a:r>
            <a:r>
              <a:rPr sz="3200" spc="-5" dirty="0">
                <a:latin typeface="Calibri"/>
                <a:cs typeface="Calibri"/>
              </a:rPr>
              <a:t> labels?</a:t>
            </a:r>
            <a:endParaRPr sz="3200" dirty="0">
              <a:latin typeface="Calibri"/>
              <a:cs typeface="Calibri"/>
            </a:endParaRPr>
          </a:p>
          <a:p>
            <a:pPr marL="1459230">
              <a:spcBef>
                <a:spcPts val="1620"/>
              </a:spcBef>
            </a:pPr>
            <a:r>
              <a:rPr b="1" spc="-5" dirty="0">
                <a:solidFill>
                  <a:srgbClr val="008000"/>
                </a:solidFill>
                <a:latin typeface="Arial"/>
                <a:cs typeface="Arial"/>
              </a:rPr>
              <a:t>Label</a:t>
            </a:r>
            <a:r>
              <a:rPr b="1" spc="-20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008000"/>
                </a:solidFill>
                <a:latin typeface="Arial"/>
                <a:cs typeface="Arial"/>
              </a:rPr>
              <a:t>1</a:t>
            </a:r>
            <a:endParaRPr dirty="0">
              <a:latin typeface="Arial"/>
              <a:cs typeface="Arial"/>
            </a:endParaRPr>
          </a:p>
          <a:p>
            <a:pPr marL="6495415">
              <a:spcBef>
                <a:spcPts val="175"/>
              </a:spcBef>
            </a:pPr>
            <a:r>
              <a:rPr lang="en-US" sz="1600" dirty="0">
                <a:latin typeface="Arial"/>
                <a:cs typeface="Arial"/>
              </a:rPr>
              <a:t>       </a:t>
            </a:r>
            <a:r>
              <a:rPr sz="1600" dirty="0">
                <a:latin typeface="Arial"/>
                <a:cs typeface="Arial"/>
              </a:rPr>
              <a:t>3</a:t>
            </a:r>
          </a:p>
        </p:txBody>
      </p:sp>
      <p:sp>
        <p:nvSpPr>
          <p:cNvPr id="53" name="object 53"/>
          <p:cNvSpPr txBox="1"/>
          <p:nvPr/>
        </p:nvSpPr>
        <p:spPr>
          <a:xfrm>
            <a:off x="7844470" y="3495547"/>
            <a:ext cx="831850" cy="734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115">
              <a:spcBef>
                <a:spcPts val="100"/>
              </a:spcBef>
            </a:pPr>
            <a:r>
              <a:rPr b="1" spc="-5" dirty="0">
                <a:solidFill>
                  <a:srgbClr val="C00000"/>
                </a:solidFill>
                <a:latin typeface="Arial"/>
                <a:cs typeface="Arial"/>
              </a:rPr>
              <a:t>Label</a:t>
            </a:r>
            <a:r>
              <a:rPr b="1" spc="-7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C00000"/>
                </a:solidFill>
                <a:latin typeface="Arial"/>
                <a:cs typeface="Arial"/>
              </a:rPr>
              <a:t>0</a:t>
            </a:r>
            <a:endParaRPr>
              <a:latin typeface="Arial"/>
              <a:cs typeface="Arial"/>
            </a:endParaRPr>
          </a:p>
          <a:p>
            <a:pPr marL="12700">
              <a:spcBef>
                <a:spcPts val="1495"/>
              </a:spcBef>
            </a:pPr>
            <a:r>
              <a:rPr sz="1600" dirty="0">
                <a:latin typeface="Arial"/>
                <a:cs typeface="Arial"/>
              </a:rPr>
              <a:t>1</a:t>
            </a:r>
            <a:endParaRPr sz="1600">
              <a:latin typeface="Arial"/>
              <a:cs typeface="Arial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6730284" y="5229859"/>
            <a:ext cx="813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spc="-5" dirty="0">
                <a:solidFill>
                  <a:srgbClr val="C00000"/>
                </a:solidFill>
                <a:latin typeface="Arial"/>
                <a:cs typeface="Arial"/>
              </a:rPr>
              <a:t>Label</a:t>
            </a:r>
            <a:r>
              <a:rPr b="1" spc="-7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C00000"/>
                </a:solidFill>
                <a:latin typeface="Arial"/>
                <a:cs typeface="Arial"/>
              </a:rPr>
              <a:t>0</a:t>
            </a:r>
            <a:endParaRPr>
              <a:latin typeface="Arial"/>
              <a:cs typeface="Arial"/>
            </a:endParaRPr>
          </a:p>
        </p:txBody>
      </p:sp>
      <p:sp>
        <p:nvSpPr>
          <p:cNvPr id="55" name="Title 54">
            <a:extLst>
              <a:ext uri="{FF2B5EF4-FFF2-40B4-BE49-F238E27FC236}">
                <a16:creationId xmlns:a16="http://schemas.microsoft.com/office/drawing/2014/main" id="{74503CDF-21D9-896E-F3F4-B8D2DBA31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with Networks</a:t>
            </a:r>
            <a:endParaRPr lang="en-AU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18160" y="1435142"/>
            <a:ext cx="8009040" cy="4615815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332740" marR="58419" indent="-320040">
              <a:lnSpc>
                <a:spcPts val="3790"/>
              </a:lnSpc>
              <a:spcBef>
                <a:spcPts val="265"/>
              </a:spcBef>
              <a:buClr>
                <a:srgbClr val="F0AD00"/>
              </a:buClr>
              <a:buSzPct val="81250"/>
              <a:buFont typeface="Wingdings 2"/>
              <a:buChar char=""/>
              <a:tabLst>
                <a:tab pos="332105" algn="l"/>
                <a:tab pos="332740" algn="l"/>
              </a:tabLst>
            </a:pPr>
            <a:r>
              <a:rPr sz="3200" b="1" spc="-5" dirty="0">
                <a:latin typeface="Calibri"/>
                <a:cs typeface="Calibri"/>
              </a:rPr>
              <a:t>Similar nodes </a:t>
            </a:r>
            <a:r>
              <a:rPr sz="3200" b="1" spc="-15" dirty="0">
                <a:latin typeface="Calibri"/>
                <a:cs typeface="Calibri"/>
              </a:rPr>
              <a:t>are</a:t>
            </a:r>
            <a:r>
              <a:rPr sz="3200" b="1" spc="-5" dirty="0">
                <a:latin typeface="Calibri"/>
                <a:cs typeface="Calibri"/>
              </a:rPr>
              <a:t> typically</a:t>
            </a:r>
            <a:r>
              <a:rPr sz="3200" b="1" spc="-10" dirty="0">
                <a:latin typeface="Calibri"/>
                <a:cs typeface="Calibri"/>
              </a:rPr>
              <a:t> </a:t>
            </a:r>
            <a:r>
              <a:rPr sz="3200" b="1" spc="-5" dirty="0">
                <a:latin typeface="Calibri"/>
                <a:cs typeface="Calibri"/>
              </a:rPr>
              <a:t>close </a:t>
            </a:r>
            <a:r>
              <a:rPr sz="3200" b="1" spc="-15" dirty="0">
                <a:latin typeface="Calibri"/>
                <a:cs typeface="Calibri"/>
              </a:rPr>
              <a:t>together</a:t>
            </a:r>
            <a:r>
              <a:rPr sz="3200" b="1" dirty="0">
                <a:latin typeface="Calibri"/>
                <a:cs typeface="Calibri"/>
              </a:rPr>
              <a:t> or </a:t>
            </a:r>
            <a:r>
              <a:rPr sz="3200" b="1" spc="-710" dirty="0">
                <a:latin typeface="Calibri"/>
                <a:cs typeface="Calibri"/>
              </a:rPr>
              <a:t> </a:t>
            </a:r>
            <a:r>
              <a:rPr sz="3200" b="1" spc="-10" dirty="0">
                <a:latin typeface="Calibri"/>
                <a:cs typeface="Calibri"/>
              </a:rPr>
              <a:t>directly connected</a:t>
            </a:r>
            <a:r>
              <a:rPr sz="3200" b="1" spc="-5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in</a:t>
            </a:r>
            <a:r>
              <a:rPr sz="3200" b="1" spc="-5" dirty="0">
                <a:latin typeface="Calibri"/>
                <a:cs typeface="Calibri"/>
              </a:rPr>
              <a:t> the</a:t>
            </a:r>
            <a:r>
              <a:rPr sz="3200" b="1" dirty="0">
                <a:latin typeface="Calibri"/>
                <a:cs typeface="Calibri"/>
              </a:rPr>
              <a:t> </a:t>
            </a:r>
            <a:r>
              <a:rPr sz="3200" b="1" spc="-10" dirty="0">
                <a:latin typeface="Calibri"/>
                <a:cs typeface="Calibri"/>
              </a:rPr>
              <a:t>network:</a:t>
            </a:r>
            <a:endParaRPr sz="3200" dirty="0">
              <a:latin typeface="Calibri"/>
              <a:cs typeface="Calibri"/>
            </a:endParaRPr>
          </a:p>
          <a:p>
            <a:pPr marL="625475" marR="5080" lvl="1" indent="-274320">
              <a:lnSpc>
                <a:spcPct val="100299"/>
              </a:lnSpc>
              <a:spcBef>
                <a:spcPts val="640"/>
              </a:spcBef>
              <a:buClr>
                <a:srgbClr val="60B5CC"/>
              </a:buClr>
              <a:buFont typeface="Wingdings"/>
              <a:buChar char=""/>
              <a:tabLst>
                <a:tab pos="625475" algn="l"/>
              </a:tabLst>
            </a:pPr>
            <a:r>
              <a:rPr sz="3200" b="1" spc="-15" dirty="0">
                <a:solidFill>
                  <a:srgbClr val="FF0000"/>
                </a:solidFill>
                <a:latin typeface="Calibri"/>
                <a:cs typeface="Calibri"/>
              </a:rPr>
              <a:t>Guilt-by-association</a:t>
            </a:r>
            <a:r>
              <a:rPr sz="3200" spc="-15" dirty="0">
                <a:latin typeface="Calibri"/>
                <a:cs typeface="Calibri"/>
              </a:rPr>
              <a:t>:</a:t>
            </a:r>
            <a:r>
              <a:rPr sz="3200" dirty="0">
                <a:latin typeface="Calibri"/>
                <a:cs typeface="Calibri"/>
              </a:rPr>
              <a:t> If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am </a:t>
            </a:r>
            <a:r>
              <a:rPr sz="3200" spc="-10" dirty="0">
                <a:latin typeface="Calibri"/>
                <a:cs typeface="Calibri"/>
              </a:rPr>
              <a:t>connected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to</a:t>
            </a:r>
            <a:r>
              <a:rPr sz="3200" dirty="0">
                <a:latin typeface="Calibri"/>
                <a:cs typeface="Calibri"/>
              </a:rPr>
              <a:t> a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node </a:t>
            </a:r>
            <a:r>
              <a:rPr sz="3200" spc="-5" dirty="0">
                <a:latin typeface="Calibri"/>
                <a:cs typeface="Calibri"/>
              </a:rPr>
              <a:t>with label </a:t>
            </a:r>
            <a:r>
              <a:rPr sz="3200" spc="35" dirty="0">
                <a:latin typeface="Cambria Math"/>
                <a:cs typeface="Cambria Math"/>
              </a:rPr>
              <a:t>𝑋</a:t>
            </a:r>
            <a:r>
              <a:rPr sz="3200" spc="35" dirty="0">
                <a:latin typeface="Calibri"/>
                <a:cs typeface="Calibri"/>
              </a:rPr>
              <a:t>, </a:t>
            </a:r>
            <a:r>
              <a:rPr sz="3200" dirty="0">
                <a:latin typeface="Calibri"/>
                <a:cs typeface="Calibri"/>
              </a:rPr>
              <a:t>then I am </a:t>
            </a:r>
            <a:r>
              <a:rPr sz="3200" spc="-20" dirty="0">
                <a:latin typeface="Calibri"/>
                <a:cs typeface="Calibri"/>
              </a:rPr>
              <a:t>likely </a:t>
            </a:r>
            <a:r>
              <a:rPr sz="3200" spc="-15" dirty="0">
                <a:latin typeface="Calibri"/>
                <a:cs typeface="Calibri"/>
              </a:rPr>
              <a:t>to </a:t>
            </a:r>
            <a:r>
              <a:rPr sz="3200" spc="-20" dirty="0">
                <a:latin typeface="Calibri"/>
                <a:cs typeface="Calibri"/>
              </a:rPr>
              <a:t>have 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label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mbria Math"/>
                <a:cs typeface="Cambria Math"/>
              </a:rPr>
              <a:t>𝑋</a:t>
            </a:r>
            <a:r>
              <a:rPr sz="3200" spc="95" dirty="0">
                <a:latin typeface="Cambria Math"/>
                <a:cs typeface="Cambria Math"/>
              </a:rPr>
              <a:t> </a:t>
            </a:r>
            <a:r>
              <a:rPr sz="3200" dirty="0">
                <a:latin typeface="Calibri"/>
                <a:cs typeface="Calibri"/>
              </a:rPr>
              <a:t>as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well.</a:t>
            </a:r>
            <a:endParaRPr sz="3200" dirty="0">
              <a:latin typeface="Calibri"/>
              <a:cs typeface="Calibri"/>
            </a:endParaRPr>
          </a:p>
          <a:p>
            <a:pPr marL="625475" marR="17145" lvl="1" indent="-274320">
              <a:lnSpc>
                <a:spcPct val="100800"/>
              </a:lnSpc>
              <a:spcBef>
                <a:spcPts val="715"/>
              </a:spcBef>
              <a:buClr>
                <a:srgbClr val="60B5CC"/>
              </a:buClr>
              <a:buFont typeface="Wingdings"/>
              <a:buChar char=""/>
              <a:tabLst>
                <a:tab pos="625475" algn="l"/>
              </a:tabLst>
            </a:pPr>
            <a:r>
              <a:rPr sz="3200" b="1" spc="-10" dirty="0">
                <a:solidFill>
                  <a:srgbClr val="008000"/>
                </a:solidFill>
                <a:latin typeface="Calibri"/>
                <a:cs typeface="Calibri"/>
              </a:rPr>
              <a:t>Example:</a:t>
            </a:r>
            <a:r>
              <a:rPr sz="3200" b="1" dirty="0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sz="3200" b="1" spc="-5" dirty="0">
                <a:solidFill>
                  <a:srgbClr val="008000"/>
                </a:solidFill>
                <a:latin typeface="Calibri"/>
                <a:cs typeface="Calibri"/>
              </a:rPr>
              <a:t>Malicious/benign</a:t>
            </a:r>
            <a:r>
              <a:rPr sz="3200" b="1" spc="-10" dirty="0">
                <a:solidFill>
                  <a:srgbClr val="008000"/>
                </a:solidFill>
                <a:latin typeface="Calibri"/>
                <a:cs typeface="Calibri"/>
              </a:rPr>
              <a:t> web page: </a:t>
            </a:r>
            <a:r>
              <a:rPr sz="3200" b="1" spc="-5" dirty="0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Malicious </a:t>
            </a:r>
            <a:r>
              <a:rPr sz="3200" spc="-15" dirty="0">
                <a:latin typeface="Calibri"/>
                <a:cs typeface="Calibri"/>
              </a:rPr>
              <a:t>web </a:t>
            </a:r>
            <a:r>
              <a:rPr sz="3200" spc="-5" dirty="0">
                <a:latin typeface="Calibri"/>
                <a:cs typeface="Calibri"/>
              </a:rPr>
              <a:t>pages </a:t>
            </a:r>
            <a:r>
              <a:rPr sz="3200" dirty="0">
                <a:latin typeface="Calibri"/>
                <a:cs typeface="Calibri"/>
              </a:rPr>
              <a:t>link </a:t>
            </a:r>
            <a:r>
              <a:rPr sz="3200" spc="-15" dirty="0">
                <a:latin typeface="Calibri"/>
                <a:cs typeface="Calibri"/>
              </a:rPr>
              <a:t>to </a:t>
            </a:r>
            <a:r>
              <a:rPr sz="3200" dirty="0">
                <a:latin typeface="Calibri"/>
                <a:cs typeface="Calibri"/>
              </a:rPr>
              <a:t>one another </a:t>
            </a:r>
            <a:r>
              <a:rPr sz="3200" spc="-15" dirty="0">
                <a:latin typeface="Calibri"/>
                <a:cs typeface="Calibri"/>
              </a:rPr>
              <a:t>to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increase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visibility,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look </a:t>
            </a:r>
            <a:r>
              <a:rPr sz="3200" spc="-10" dirty="0">
                <a:latin typeface="Calibri"/>
                <a:cs typeface="Calibri"/>
              </a:rPr>
              <a:t>credible,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and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rank 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higher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in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search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engines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76DD145-E3A6-E2D1-46B1-D1B948E22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en-AU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16560" y="1406340"/>
            <a:ext cx="6936301" cy="3765774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332740" marR="310515" indent="-320040">
              <a:lnSpc>
                <a:spcPts val="3790"/>
              </a:lnSpc>
              <a:spcBef>
                <a:spcPts val="265"/>
              </a:spcBef>
              <a:buClr>
                <a:srgbClr val="F0AD00"/>
              </a:buClr>
              <a:buSzPct val="81250"/>
              <a:buFont typeface="Wingdings 2"/>
              <a:buChar char=""/>
              <a:tabLst>
                <a:tab pos="332105" algn="l"/>
                <a:tab pos="332740" algn="l"/>
              </a:tabLst>
            </a:pPr>
            <a:r>
              <a:rPr sz="3200" b="1" spc="-5" dirty="0">
                <a:latin typeface="Calibri"/>
                <a:cs typeface="Calibri"/>
              </a:rPr>
              <a:t>Classification</a:t>
            </a:r>
            <a:r>
              <a:rPr sz="3200" b="1" spc="-15" dirty="0">
                <a:latin typeface="Calibri"/>
                <a:cs typeface="Calibri"/>
              </a:rPr>
              <a:t> </a:t>
            </a:r>
            <a:r>
              <a:rPr sz="3200" b="1" spc="-5" dirty="0">
                <a:latin typeface="Calibri"/>
                <a:cs typeface="Calibri"/>
              </a:rPr>
              <a:t>label </a:t>
            </a:r>
            <a:r>
              <a:rPr sz="3200" spc="-5" dirty="0">
                <a:latin typeface="Calibri"/>
                <a:cs typeface="Calibri"/>
              </a:rPr>
              <a:t>of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node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mbria Math"/>
                <a:cs typeface="Cambria Math"/>
              </a:rPr>
              <a:t>𝑣</a:t>
            </a:r>
            <a:r>
              <a:rPr sz="3200" spc="100" dirty="0">
                <a:latin typeface="Cambria Math"/>
                <a:cs typeface="Cambria Math"/>
              </a:rPr>
              <a:t> </a:t>
            </a:r>
            <a:r>
              <a:rPr sz="3200" dirty="0">
                <a:latin typeface="Calibri"/>
                <a:cs typeface="Calibri"/>
              </a:rPr>
              <a:t>in </a:t>
            </a:r>
            <a:r>
              <a:rPr sz="3200" spc="-10" dirty="0">
                <a:latin typeface="Calibri"/>
                <a:cs typeface="Calibri"/>
              </a:rPr>
              <a:t>network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may</a:t>
            </a:r>
            <a:r>
              <a:rPr sz="3200" spc="-5" dirty="0">
                <a:latin typeface="Calibri"/>
                <a:cs typeface="Calibri"/>
              </a:rPr>
              <a:t> depend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on:</a:t>
            </a:r>
            <a:endParaRPr sz="3200" dirty="0">
              <a:latin typeface="Calibri"/>
              <a:cs typeface="Calibri"/>
            </a:endParaRPr>
          </a:p>
          <a:p>
            <a:pPr marL="625475" lvl="1" indent="-274955">
              <a:spcBef>
                <a:spcPts val="750"/>
              </a:spcBef>
              <a:buClr>
                <a:srgbClr val="60B5CC"/>
              </a:buClr>
              <a:buFont typeface="Wingdings"/>
              <a:buChar char=""/>
              <a:tabLst>
                <a:tab pos="625475" algn="l"/>
              </a:tabLst>
            </a:pPr>
            <a:r>
              <a:rPr sz="3200" spc="-20" dirty="0">
                <a:solidFill>
                  <a:srgbClr val="FF0000"/>
                </a:solidFill>
                <a:latin typeface="Calibri"/>
                <a:cs typeface="Calibri"/>
              </a:rPr>
              <a:t>Features</a:t>
            </a:r>
            <a:r>
              <a:rPr sz="32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of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mbria Math"/>
                <a:cs typeface="Cambria Math"/>
              </a:rPr>
              <a:t>𝑣</a:t>
            </a:r>
          </a:p>
          <a:p>
            <a:pPr marL="625475" lvl="1" indent="-274955">
              <a:spcBef>
                <a:spcPts val="765"/>
              </a:spcBef>
              <a:buClr>
                <a:srgbClr val="60B5CC"/>
              </a:buClr>
              <a:buFont typeface="Wingdings"/>
              <a:buChar char=""/>
              <a:tabLst>
                <a:tab pos="625475" algn="l"/>
              </a:tabLst>
            </a:pPr>
            <a:r>
              <a:rPr sz="3200" spc="-5" dirty="0">
                <a:solidFill>
                  <a:srgbClr val="0000FF"/>
                </a:solidFill>
                <a:latin typeface="Calibri"/>
                <a:cs typeface="Calibri"/>
              </a:rPr>
              <a:t>Labels </a:t>
            </a:r>
            <a:r>
              <a:rPr sz="3200" spc="-5" dirty="0">
                <a:latin typeface="Calibri"/>
                <a:cs typeface="Calibri"/>
              </a:rPr>
              <a:t>of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nodes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in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35" dirty="0">
                <a:latin typeface="Cambria Math"/>
                <a:cs typeface="Cambria Math"/>
              </a:rPr>
              <a:t>𝑣</a:t>
            </a:r>
            <a:r>
              <a:rPr sz="3200" spc="-35" dirty="0">
                <a:latin typeface="Calibri"/>
                <a:cs typeface="Calibri"/>
              </a:rPr>
              <a:t>’s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0000FF"/>
                </a:solidFill>
                <a:latin typeface="Calibri"/>
                <a:cs typeface="Calibri"/>
              </a:rPr>
              <a:t>neighborhood</a:t>
            </a:r>
            <a:endParaRPr sz="3200" dirty="0">
              <a:latin typeface="Calibri"/>
              <a:cs typeface="Calibri"/>
            </a:endParaRPr>
          </a:p>
          <a:p>
            <a:pPr marL="625475" lvl="1" indent="-274955">
              <a:spcBef>
                <a:spcPts val="745"/>
              </a:spcBef>
              <a:buClr>
                <a:srgbClr val="60B5CC"/>
              </a:buClr>
              <a:buFont typeface="Wingdings"/>
              <a:buChar char=""/>
              <a:tabLst>
                <a:tab pos="625475" algn="l"/>
              </a:tabLst>
            </a:pPr>
            <a:r>
              <a:rPr sz="3200" spc="-20" dirty="0">
                <a:solidFill>
                  <a:srgbClr val="008000"/>
                </a:solidFill>
                <a:latin typeface="Calibri"/>
                <a:cs typeface="Calibri"/>
              </a:rPr>
              <a:t>Features</a:t>
            </a:r>
            <a:r>
              <a:rPr sz="3200" spc="-5" dirty="0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of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nodes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in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35" dirty="0">
                <a:latin typeface="Cambria Math"/>
                <a:cs typeface="Cambria Math"/>
              </a:rPr>
              <a:t>𝑣</a:t>
            </a:r>
            <a:r>
              <a:rPr sz="3200" spc="-35" dirty="0">
                <a:latin typeface="Calibri"/>
                <a:cs typeface="Calibri"/>
              </a:rPr>
              <a:t>’s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008000"/>
                </a:solidFill>
                <a:latin typeface="Calibri"/>
                <a:cs typeface="Calibri"/>
              </a:rPr>
              <a:t>neighborhood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592B000-7528-D52F-DEE5-3AA5CF487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en-AU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4878939" y="1151831"/>
            <a:ext cx="4017336" cy="200824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247650" algn="l"/>
              </a:tabLst>
            </a:pPr>
            <a:r>
              <a:rPr lang="en-AU" sz="3200" b="1" spc="-5" dirty="0"/>
              <a:t>Formal setting</a:t>
            </a:r>
          </a:p>
          <a:p>
            <a:pPr marL="12700">
              <a:spcBef>
                <a:spcPts val="100"/>
              </a:spcBef>
              <a:tabLst>
                <a:tab pos="247650" algn="l"/>
              </a:tabLst>
            </a:pPr>
            <a:r>
              <a:rPr lang="en-AU" sz="3200" b="1" spc="-5" dirty="0"/>
              <a:t>Gi</a:t>
            </a:r>
            <a:r>
              <a:rPr lang="en-AU" sz="3200" b="1" spc="-35" dirty="0"/>
              <a:t>v</a:t>
            </a:r>
            <a:r>
              <a:rPr lang="en-AU" sz="3200" b="1" dirty="0">
                <a:latin typeface="Calibri"/>
                <a:cs typeface="Calibri"/>
              </a:rPr>
              <a:t>e</a:t>
            </a:r>
            <a:r>
              <a:rPr lang="en-AU" sz="3200" b="1" spc="-5" dirty="0"/>
              <a:t>n</a:t>
            </a:r>
            <a:r>
              <a:rPr lang="en-AU" sz="3200" dirty="0"/>
              <a:t>:</a:t>
            </a:r>
          </a:p>
          <a:p>
            <a:pPr marL="704850" lvl="1" indent="-234950">
              <a:spcBef>
                <a:spcPts val="100"/>
              </a:spcBef>
              <a:buFont typeface="Arial"/>
              <a:buChar char="•"/>
              <a:tabLst>
                <a:tab pos="247650" algn="l"/>
              </a:tabLst>
            </a:pPr>
            <a:r>
              <a:rPr lang="en-AU" sz="3200" spc="-15" dirty="0">
                <a:latin typeface="Calibri"/>
                <a:cs typeface="Calibri"/>
              </a:rPr>
              <a:t>Graph</a:t>
            </a:r>
            <a:endParaRPr lang="en-AU" sz="3200" dirty="0">
              <a:latin typeface="Calibri"/>
              <a:cs typeface="Calibri"/>
            </a:endParaRPr>
          </a:p>
          <a:p>
            <a:pPr marL="704850" lvl="1" indent="-234950">
              <a:spcBef>
                <a:spcPts val="45"/>
              </a:spcBef>
              <a:buFont typeface="Arial"/>
              <a:buChar char="•"/>
              <a:tabLst>
                <a:tab pos="247650" algn="l"/>
              </a:tabLst>
            </a:pPr>
            <a:r>
              <a:rPr lang="en-AU" sz="3200" spc="-25" dirty="0">
                <a:latin typeface="Calibri"/>
                <a:cs typeface="Calibri"/>
              </a:rPr>
              <a:t>Few</a:t>
            </a:r>
            <a:r>
              <a:rPr lang="en-AU" sz="3200" spc="-30" dirty="0">
                <a:latin typeface="Calibri"/>
                <a:cs typeface="Calibri"/>
              </a:rPr>
              <a:t> </a:t>
            </a:r>
            <a:r>
              <a:rPr lang="en-AU" sz="3200" spc="-5" dirty="0">
                <a:latin typeface="Calibri"/>
                <a:cs typeface="Calibri"/>
              </a:rPr>
              <a:t>labelled</a:t>
            </a:r>
            <a:r>
              <a:rPr lang="en-AU" sz="3200" spc="-25" dirty="0">
                <a:latin typeface="Calibri"/>
                <a:cs typeface="Calibri"/>
              </a:rPr>
              <a:t> </a:t>
            </a:r>
            <a:r>
              <a:rPr lang="en-AU" sz="3200" dirty="0">
                <a:latin typeface="Calibri"/>
                <a:cs typeface="Calibri"/>
              </a:rPr>
              <a:t>nodes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927948" y="3256472"/>
            <a:ext cx="3714115" cy="1006686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 marR="5080">
              <a:lnSpc>
                <a:spcPts val="3790"/>
              </a:lnSpc>
              <a:spcBef>
                <a:spcPts val="250"/>
              </a:spcBef>
            </a:pPr>
            <a:r>
              <a:rPr sz="3200" b="1" spc="-5" dirty="0">
                <a:latin typeface="Calibri"/>
                <a:cs typeface="Calibri"/>
              </a:rPr>
              <a:t>Find</a:t>
            </a:r>
            <a:r>
              <a:rPr sz="3200" spc="-5" dirty="0">
                <a:latin typeface="Calibri"/>
                <a:cs typeface="Calibri"/>
              </a:rPr>
              <a:t>: class </a:t>
            </a:r>
            <a:r>
              <a:rPr sz="3200" spc="-15" dirty="0">
                <a:latin typeface="Calibri"/>
                <a:cs typeface="Calibri"/>
              </a:rPr>
              <a:t>(</a:t>
            </a:r>
            <a:r>
              <a:rPr sz="3200" spc="-15" dirty="0">
                <a:solidFill>
                  <a:srgbClr val="FF0000"/>
                </a:solidFill>
                <a:latin typeface="Calibri"/>
                <a:cs typeface="Calibri"/>
              </a:rPr>
              <a:t>red</a:t>
            </a:r>
            <a:r>
              <a:rPr sz="3200" spc="-15" dirty="0">
                <a:latin typeface="Calibri"/>
                <a:cs typeface="Calibri"/>
              </a:rPr>
              <a:t>/</a:t>
            </a:r>
            <a:r>
              <a:rPr sz="3200" spc="-15" dirty="0">
                <a:solidFill>
                  <a:srgbClr val="008000"/>
                </a:solidFill>
                <a:latin typeface="Calibri"/>
                <a:cs typeface="Calibri"/>
              </a:rPr>
              <a:t>green</a:t>
            </a:r>
            <a:r>
              <a:rPr sz="3200" spc="-15" dirty="0">
                <a:latin typeface="Calibri"/>
                <a:cs typeface="Calibri"/>
              </a:rPr>
              <a:t>) </a:t>
            </a:r>
            <a:r>
              <a:rPr sz="3200" spc="-7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of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remaining </a:t>
            </a:r>
            <a:r>
              <a:rPr sz="3200" dirty="0">
                <a:latin typeface="Calibri"/>
                <a:cs typeface="Calibri"/>
              </a:rPr>
              <a:t>nodes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927946" y="4716466"/>
            <a:ext cx="3581400" cy="149161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299"/>
              </a:lnSpc>
              <a:spcBef>
                <a:spcPts val="85"/>
              </a:spcBef>
            </a:pPr>
            <a:r>
              <a:rPr sz="3200" b="1" spc="-5" dirty="0">
                <a:latin typeface="Calibri"/>
                <a:cs typeface="Calibri"/>
              </a:rPr>
              <a:t>Main assumption</a:t>
            </a:r>
            <a:r>
              <a:rPr sz="3200" spc="-5" dirty="0">
                <a:latin typeface="Calibri"/>
                <a:cs typeface="Calibri"/>
              </a:rPr>
              <a:t>: 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There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is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homophily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in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-10" dirty="0">
                <a:latin typeface="Calibri"/>
                <a:cs typeface="Calibri"/>
              </a:rPr>
              <a:t> network</a:t>
            </a:r>
            <a:endParaRPr sz="3200" dirty="0"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046464" y="2475757"/>
            <a:ext cx="3013710" cy="2665095"/>
            <a:chOff x="1046464" y="2475755"/>
            <a:chExt cx="3013710" cy="2665095"/>
          </a:xfrm>
        </p:grpSpPr>
        <p:sp>
          <p:nvSpPr>
            <p:cNvPr id="8" name="object 8"/>
            <p:cNvSpPr/>
            <p:nvPr/>
          </p:nvSpPr>
          <p:spPr>
            <a:xfrm>
              <a:off x="3039864" y="4333175"/>
              <a:ext cx="414020" cy="570230"/>
            </a:xfrm>
            <a:custGeom>
              <a:avLst/>
              <a:gdLst/>
              <a:ahLst/>
              <a:cxnLst/>
              <a:rect l="l" t="t" r="r" b="b"/>
              <a:pathLst>
                <a:path w="414020" h="570229">
                  <a:moveTo>
                    <a:pt x="0" y="0"/>
                  </a:moveTo>
                  <a:lnTo>
                    <a:pt x="413675" y="570033"/>
                  </a:lnTo>
                </a:path>
              </a:pathLst>
            </a:custGeom>
            <a:ln w="25400">
              <a:solidFill>
                <a:srgbClr val="0070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402066" y="2807145"/>
              <a:ext cx="592455" cy="325755"/>
            </a:xfrm>
            <a:custGeom>
              <a:avLst/>
              <a:gdLst/>
              <a:ahLst/>
              <a:cxnLst/>
              <a:rect l="l" t="t" r="r" b="b"/>
              <a:pathLst>
                <a:path w="592455" h="325755">
                  <a:moveTo>
                    <a:pt x="0" y="0"/>
                  </a:moveTo>
                  <a:lnTo>
                    <a:pt x="592347" y="325515"/>
                  </a:lnTo>
                </a:path>
              </a:pathLst>
            </a:custGeom>
            <a:ln w="25400">
              <a:solidFill>
                <a:srgbClr val="0070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230615" y="2991694"/>
              <a:ext cx="342900" cy="860425"/>
            </a:xfrm>
            <a:custGeom>
              <a:avLst/>
              <a:gdLst/>
              <a:ahLst/>
              <a:cxnLst/>
              <a:rect l="l" t="t" r="r" b="b"/>
              <a:pathLst>
                <a:path w="342900" h="860425">
                  <a:moveTo>
                    <a:pt x="0" y="0"/>
                  </a:moveTo>
                  <a:lnTo>
                    <a:pt x="342900" y="860424"/>
                  </a:lnTo>
                </a:path>
              </a:pathLst>
            </a:custGeom>
            <a:ln w="25400">
              <a:solidFill>
                <a:srgbClr val="0070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694751" y="3393653"/>
              <a:ext cx="299720" cy="513080"/>
            </a:xfrm>
            <a:custGeom>
              <a:avLst/>
              <a:gdLst/>
              <a:ahLst/>
              <a:cxnLst/>
              <a:rect l="l" t="t" r="r" b="b"/>
              <a:pathLst>
                <a:path w="299719" h="513079">
                  <a:moveTo>
                    <a:pt x="299663" y="0"/>
                  </a:moveTo>
                  <a:lnTo>
                    <a:pt x="0" y="512521"/>
                  </a:lnTo>
                </a:path>
              </a:pathLst>
            </a:custGeom>
            <a:ln w="25400">
              <a:solidFill>
                <a:srgbClr val="0070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744967" y="4036664"/>
              <a:ext cx="1008380" cy="125095"/>
            </a:xfrm>
            <a:custGeom>
              <a:avLst/>
              <a:gdLst/>
              <a:ahLst/>
              <a:cxnLst/>
              <a:rect l="l" t="t" r="r" b="b"/>
              <a:pathLst>
                <a:path w="1008380" h="125095">
                  <a:moveTo>
                    <a:pt x="0" y="0"/>
                  </a:moveTo>
                  <a:lnTo>
                    <a:pt x="1008063" y="125016"/>
                  </a:lnTo>
                </a:path>
              </a:pathLst>
            </a:custGeom>
            <a:ln w="25400">
              <a:solidFill>
                <a:srgbClr val="0070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694752" y="4167160"/>
              <a:ext cx="421005" cy="443230"/>
            </a:xfrm>
            <a:custGeom>
              <a:avLst/>
              <a:gdLst/>
              <a:ahLst/>
              <a:cxnLst/>
              <a:rect l="l" t="t" r="r" b="b"/>
              <a:pathLst>
                <a:path w="421005" h="443229">
                  <a:moveTo>
                    <a:pt x="0" y="0"/>
                  </a:moveTo>
                  <a:lnTo>
                    <a:pt x="420897" y="443144"/>
                  </a:lnTo>
                </a:path>
              </a:pathLst>
            </a:custGeom>
            <a:ln w="25400">
              <a:solidFill>
                <a:srgbClr val="0070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256392" y="3393652"/>
              <a:ext cx="581025" cy="651510"/>
            </a:xfrm>
            <a:custGeom>
              <a:avLst/>
              <a:gdLst/>
              <a:ahLst/>
              <a:cxnLst/>
              <a:rect l="l" t="t" r="r" b="b"/>
              <a:pathLst>
                <a:path w="581025" h="651510">
                  <a:moveTo>
                    <a:pt x="580559" y="650997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0070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256393" y="2803498"/>
              <a:ext cx="298450" cy="329565"/>
            </a:xfrm>
            <a:custGeom>
              <a:avLst/>
              <a:gdLst/>
              <a:ahLst/>
              <a:cxnLst/>
              <a:rect l="l" t="t" r="r" b="b"/>
              <a:pathLst>
                <a:path w="298450" h="329564">
                  <a:moveTo>
                    <a:pt x="297985" y="0"/>
                  </a:moveTo>
                  <a:lnTo>
                    <a:pt x="0" y="329163"/>
                  </a:lnTo>
                </a:path>
              </a:pathLst>
            </a:custGeom>
            <a:ln w="25400">
              <a:solidFill>
                <a:srgbClr val="0070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813010" y="2803498"/>
              <a:ext cx="412750" cy="329565"/>
            </a:xfrm>
            <a:custGeom>
              <a:avLst/>
              <a:gdLst/>
              <a:ahLst/>
              <a:cxnLst/>
              <a:rect l="l" t="t" r="r" b="b"/>
              <a:pathLst>
                <a:path w="412750" h="329564">
                  <a:moveTo>
                    <a:pt x="0" y="0"/>
                  </a:moveTo>
                  <a:lnTo>
                    <a:pt x="412681" y="329163"/>
                  </a:lnTo>
                </a:path>
              </a:pathLst>
            </a:custGeom>
            <a:ln w="25400">
              <a:solidFill>
                <a:srgbClr val="0070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500812" y="2488455"/>
              <a:ext cx="365760" cy="369570"/>
            </a:xfrm>
            <a:custGeom>
              <a:avLst/>
              <a:gdLst/>
              <a:ahLst/>
              <a:cxnLst/>
              <a:rect l="l" t="t" r="r" b="b"/>
              <a:pathLst>
                <a:path w="365760" h="369569">
                  <a:moveTo>
                    <a:pt x="182880" y="0"/>
                  </a:moveTo>
                  <a:lnTo>
                    <a:pt x="134263" y="6592"/>
                  </a:lnTo>
                  <a:lnTo>
                    <a:pt x="90576" y="25196"/>
                  </a:lnTo>
                  <a:lnTo>
                    <a:pt x="53564" y="54052"/>
                  </a:lnTo>
                  <a:lnTo>
                    <a:pt x="24968" y="91402"/>
                  </a:lnTo>
                  <a:lnTo>
                    <a:pt x="6532" y="135487"/>
                  </a:lnTo>
                  <a:lnTo>
                    <a:pt x="0" y="184547"/>
                  </a:lnTo>
                  <a:lnTo>
                    <a:pt x="6532" y="233607"/>
                  </a:lnTo>
                  <a:lnTo>
                    <a:pt x="24968" y="277692"/>
                  </a:lnTo>
                  <a:lnTo>
                    <a:pt x="53564" y="315042"/>
                  </a:lnTo>
                  <a:lnTo>
                    <a:pt x="90576" y="343898"/>
                  </a:lnTo>
                  <a:lnTo>
                    <a:pt x="134263" y="362502"/>
                  </a:lnTo>
                  <a:lnTo>
                    <a:pt x="182880" y="369095"/>
                  </a:lnTo>
                  <a:lnTo>
                    <a:pt x="231496" y="362502"/>
                  </a:lnTo>
                  <a:lnTo>
                    <a:pt x="275183" y="343898"/>
                  </a:lnTo>
                  <a:lnTo>
                    <a:pt x="312195" y="315042"/>
                  </a:lnTo>
                  <a:lnTo>
                    <a:pt x="340791" y="277692"/>
                  </a:lnTo>
                  <a:lnTo>
                    <a:pt x="359227" y="233607"/>
                  </a:lnTo>
                  <a:lnTo>
                    <a:pt x="365760" y="184547"/>
                  </a:lnTo>
                  <a:lnTo>
                    <a:pt x="359227" y="135487"/>
                  </a:lnTo>
                  <a:lnTo>
                    <a:pt x="340791" y="91402"/>
                  </a:lnTo>
                  <a:lnTo>
                    <a:pt x="312195" y="54052"/>
                  </a:lnTo>
                  <a:lnTo>
                    <a:pt x="275183" y="25196"/>
                  </a:lnTo>
                  <a:lnTo>
                    <a:pt x="231496" y="6592"/>
                  </a:lnTo>
                  <a:lnTo>
                    <a:pt x="182880" y="0"/>
                  </a:lnTo>
                  <a:close/>
                </a:path>
              </a:pathLst>
            </a:custGeom>
            <a:solidFill>
              <a:srgbClr val="6BB76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500812" y="2488455"/>
              <a:ext cx="365760" cy="369570"/>
            </a:xfrm>
            <a:custGeom>
              <a:avLst/>
              <a:gdLst/>
              <a:ahLst/>
              <a:cxnLst/>
              <a:rect l="l" t="t" r="r" b="b"/>
              <a:pathLst>
                <a:path w="365760" h="369569">
                  <a:moveTo>
                    <a:pt x="0" y="184547"/>
                  </a:moveTo>
                  <a:lnTo>
                    <a:pt x="6532" y="135487"/>
                  </a:lnTo>
                  <a:lnTo>
                    <a:pt x="24968" y="91402"/>
                  </a:lnTo>
                  <a:lnTo>
                    <a:pt x="53564" y="54052"/>
                  </a:lnTo>
                  <a:lnTo>
                    <a:pt x="90576" y="25196"/>
                  </a:lnTo>
                  <a:lnTo>
                    <a:pt x="134263" y="6592"/>
                  </a:lnTo>
                  <a:lnTo>
                    <a:pt x="182880" y="0"/>
                  </a:lnTo>
                  <a:lnTo>
                    <a:pt x="231496" y="6592"/>
                  </a:lnTo>
                  <a:lnTo>
                    <a:pt x="275183" y="25196"/>
                  </a:lnTo>
                  <a:lnTo>
                    <a:pt x="312195" y="54052"/>
                  </a:lnTo>
                  <a:lnTo>
                    <a:pt x="340791" y="91402"/>
                  </a:lnTo>
                  <a:lnTo>
                    <a:pt x="359227" y="135487"/>
                  </a:lnTo>
                  <a:lnTo>
                    <a:pt x="365760" y="184547"/>
                  </a:lnTo>
                  <a:lnTo>
                    <a:pt x="359227" y="233607"/>
                  </a:lnTo>
                  <a:lnTo>
                    <a:pt x="340791" y="277692"/>
                  </a:lnTo>
                  <a:lnTo>
                    <a:pt x="312195" y="315042"/>
                  </a:lnTo>
                  <a:lnTo>
                    <a:pt x="275183" y="343898"/>
                  </a:lnTo>
                  <a:lnTo>
                    <a:pt x="231496" y="362502"/>
                  </a:lnTo>
                  <a:lnTo>
                    <a:pt x="182880" y="369095"/>
                  </a:lnTo>
                  <a:lnTo>
                    <a:pt x="134263" y="362502"/>
                  </a:lnTo>
                  <a:lnTo>
                    <a:pt x="90576" y="343898"/>
                  </a:lnTo>
                  <a:lnTo>
                    <a:pt x="53564" y="315042"/>
                  </a:lnTo>
                  <a:lnTo>
                    <a:pt x="24968" y="277692"/>
                  </a:lnTo>
                  <a:lnTo>
                    <a:pt x="6532" y="233607"/>
                  </a:lnTo>
                  <a:lnTo>
                    <a:pt x="0" y="184547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944196" y="3078609"/>
              <a:ext cx="365760" cy="369570"/>
            </a:xfrm>
            <a:custGeom>
              <a:avLst/>
              <a:gdLst/>
              <a:ahLst/>
              <a:cxnLst/>
              <a:rect l="l" t="t" r="r" b="b"/>
              <a:pathLst>
                <a:path w="365760" h="369570">
                  <a:moveTo>
                    <a:pt x="182880" y="0"/>
                  </a:moveTo>
                  <a:lnTo>
                    <a:pt x="134263" y="6592"/>
                  </a:lnTo>
                  <a:lnTo>
                    <a:pt x="90576" y="25196"/>
                  </a:lnTo>
                  <a:lnTo>
                    <a:pt x="53564" y="54052"/>
                  </a:lnTo>
                  <a:lnTo>
                    <a:pt x="24968" y="91402"/>
                  </a:lnTo>
                  <a:lnTo>
                    <a:pt x="6532" y="135487"/>
                  </a:lnTo>
                  <a:lnTo>
                    <a:pt x="0" y="184547"/>
                  </a:lnTo>
                  <a:lnTo>
                    <a:pt x="6532" y="233607"/>
                  </a:lnTo>
                  <a:lnTo>
                    <a:pt x="24968" y="277692"/>
                  </a:lnTo>
                  <a:lnTo>
                    <a:pt x="53564" y="315042"/>
                  </a:lnTo>
                  <a:lnTo>
                    <a:pt x="90576" y="343898"/>
                  </a:lnTo>
                  <a:lnTo>
                    <a:pt x="134263" y="362502"/>
                  </a:lnTo>
                  <a:lnTo>
                    <a:pt x="182880" y="369095"/>
                  </a:lnTo>
                  <a:lnTo>
                    <a:pt x="231496" y="362502"/>
                  </a:lnTo>
                  <a:lnTo>
                    <a:pt x="275183" y="343898"/>
                  </a:lnTo>
                  <a:lnTo>
                    <a:pt x="312195" y="315042"/>
                  </a:lnTo>
                  <a:lnTo>
                    <a:pt x="340791" y="277692"/>
                  </a:lnTo>
                  <a:lnTo>
                    <a:pt x="359227" y="233607"/>
                  </a:lnTo>
                  <a:lnTo>
                    <a:pt x="365760" y="184547"/>
                  </a:lnTo>
                  <a:lnTo>
                    <a:pt x="359227" y="135487"/>
                  </a:lnTo>
                  <a:lnTo>
                    <a:pt x="340791" y="91402"/>
                  </a:lnTo>
                  <a:lnTo>
                    <a:pt x="312195" y="54052"/>
                  </a:lnTo>
                  <a:lnTo>
                    <a:pt x="275183" y="25196"/>
                  </a:lnTo>
                  <a:lnTo>
                    <a:pt x="231496" y="6592"/>
                  </a:lnTo>
                  <a:lnTo>
                    <a:pt x="182880" y="0"/>
                  </a:lnTo>
                  <a:close/>
                </a:path>
              </a:pathLst>
            </a:custGeom>
            <a:solidFill>
              <a:srgbClr val="6BB76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944196" y="3078609"/>
              <a:ext cx="365760" cy="369570"/>
            </a:xfrm>
            <a:custGeom>
              <a:avLst/>
              <a:gdLst/>
              <a:ahLst/>
              <a:cxnLst/>
              <a:rect l="l" t="t" r="r" b="b"/>
              <a:pathLst>
                <a:path w="365760" h="369570">
                  <a:moveTo>
                    <a:pt x="0" y="184547"/>
                  </a:moveTo>
                  <a:lnTo>
                    <a:pt x="6532" y="135487"/>
                  </a:lnTo>
                  <a:lnTo>
                    <a:pt x="24968" y="91402"/>
                  </a:lnTo>
                  <a:lnTo>
                    <a:pt x="53564" y="54052"/>
                  </a:lnTo>
                  <a:lnTo>
                    <a:pt x="90576" y="25196"/>
                  </a:lnTo>
                  <a:lnTo>
                    <a:pt x="134263" y="6592"/>
                  </a:lnTo>
                  <a:lnTo>
                    <a:pt x="182880" y="0"/>
                  </a:lnTo>
                  <a:lnTo>
                    <a:pt x="231496" y="6592"/>
                  </a:lnTo>
                  <a:lnTo>
                    <a:pt x="275183" y="25196"/>
                  </a:lnTo>
                  <a:lnTo>
                    <a:pt x="312195" y="54052"/>
                  </a:lnTo>
                  <a:lnTo>
                    <a:pt x="340791" y="91402"/>
                  </a:lnTo>
                  <a:lnTo>
                    <a:pt x="359227" y="135487"/>
                  </a:lnTo>
                  <a:lnTo>
                    <a:pt x="365760" y="184547"/>
                  </a:lnTo>
                  <a:lnTo>
                    <a:pt x="359227" y="233607"/>
                  </a:lnTo>
                  <a:lnTo>
                    <a:pt x="340791" y="277692"/>
                  </a:lnTo>
                  <a:lnTo>
                    <a:pt x="312195" y="315042"/>
                  </a:lnTo>
                  <a:lnTo>
                    <a:pt x="275183" y="343898"/>
                  </a:lnTo>
                  <a:lnTo>
                    <a:pt x="231496" y="362502"/>
                  </a:lnTo>
                  <a:lnTo>
                    <a:pt x="182880" y="369095"/>
                  </a:lnTo>
                  <a:lnTo>
                    <a:pt x="134263" y="362502"/>
                  </a:lnTo>
                  <a:lnTo>
                    <a:pt x="90576" y="343898"/>
                  </a:lnTo>
                  <a:lnTo>
                    <a:pt x="53564" y="315042"/>
                  </a:lnTo>
                  <a:lnTo>
                    <a:pt x="24968" y="277692"/>
                  </a:lnTo>
                  <a:lnTo>
                    <a:pt x="6532" y="233607"/>
                  </a:lnTo>
                  <a:lnTo>
                    <a:pt x="0" y="184547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994413" y="4566093"/>
              <a:ext cx="365760" cy="369570"/>
            </a:xfrm>
            <a:custGeom>
              <a:avLst/>
              <a:gdLst/>
              <a:ahLst/>
              <a:cxnLst/>
              <a:rect l="l" t="t" r="r" b="b"/>
              <a:pathLst>
                <a:path w="365760" h="369570">
                  <a:moveTo>
                    <a:pt x="182880" y="0"/>
                  </a:moveTo>
                  <a:lnTo>
                    <a:pt x="134263" y="6592"/>
                  </a:lnTo>
                  <a:lnTo>
                    <a:pt x="90576" y="25196"/>
                  </a:lnTo>
                  <a:lnTo>
                    <a:pt x="53564" y="54052"/>
                  </a:lnTo>
                  <a:lnTo>
                    <a:pt x="24968" y="91402"/>
                  </a:lnTo>
                  <a:lnTo>
                    <a:pt x="6532" y="135487"/>
                  </a:lnTo>
                  <a:lnTo>
                    <a:pt x="0" y="184547"/>
                  </a:lnTo>
                  <a:lnTo>
                    <a:pt x="6532" y="233607"/>
                  </a:lnTo>
                  <a:lnTo>
                    <a:pt x="24968" y="277692"/>
                  </a:lnTo>
                  <a:lnTo>
                    <a:pt x="53564" y="315042"/>
                  </a:lnTo>
                  <a:lnTo>
                    <a:pt x="90576" y="343898"/>
                  </a:lnTo>
                  <a:lnTo>
                    <a:pt x="134263" y="362502"/>
                  </a:lnTo>
                  <a:lnTo>
                    <a:pt x="182880" y="369095"/>
                  </a:lnTo>
                  <a:lnTo>
                    <a:pt x="231496" y="362502"/>
                  </a:lnTo>
                  <a:lnTo>
                    <a:pt x="275183" y="343898"/>
                  </a:lnTo>
                  <a:lnTo>
                    <a:pt x="312195" y="315042"/>
                  </a:lnTo>
                  <a:lnTo>
                    <a:pt x="340791" y="277692"/>
                  </a:lnTo>
                  <a:lnTo>
                    <a:pt x="359227" y="233607"/>
                  </a:lnTo>
                  <a:lnTo>
                    <a:pt x="365759" y="184547"/>
                  </a:lnTo>
                  <a:lnTo>
                    <a:pt x="359227" y="135487"/>
                  </a:lnTo>
                  <a:lnTo>
                    <a:pt x="340791" y="91402"/>
                  </a:lnTo>
                  <a:lnTo>
                    <a:pt x="312195" y="54052"/>
                  </a:lnTo>
                  <a:lnTo>
                    <a:pt x="275183" y="25196"/>
                  </a:lnTo>
                  <a:lnTo>
                    <a:pt x="231496" y="6592"/>
                  </a:lnTo>
                  <a:lnTo>
                    <a:pt x="182880" y="0"/>
                  </a:lnTo>
                  <a:close/>
                </a:path>
              </a:pathLst>
            </a:custGeom>
            <a:solidFill>
              <a:srgbClr val="D4D4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994413" y="4566093"/>
              <a:ext cx="365760" cy="369570"/>
            </a:xfrm>
            <a:custGeom>
              <a:avLst/>
              <a:gdLst/>
              <a:ahLst/>
              <a:cxnLst/>
              <a:rect l="l" t="t" r="r" b="b"/>
              <a:pathLst>
                <a:path w="365760" h="369570">
                  <a:moveTo>
                    <a:pt x="0" y="184547"/>
                  </a:moveTo>
                  <a:lnTo>
                    <a:pt x="6532" y="135487"/>
                  </a:lnTo>
                  <a:lnTo>
                    <a:pt x="24968" y="91402"/>
                  </a:lnTo>
                  <a:lnTo>
                    <a:pt x="53564" y="54052"/>
                  </a:lnTo>
                  <a:lnTo>
                    <a:pt x="90576" y="25196"/>
                  </a:lnTo>
                  <a:lnTo>
                    <a:pt x="134263" y="6592"/>
                  </a:lnTo>
                  <a:lnTo>
                    <a:pt x="182880" y="0"/>
                  </a:lnTo>
                  <a:lnTo>
                    <a:pt x="231496" y="6592"/>
                  </a:lnTo>
                  <a:lnTo>
                    <a:pt x="275183" y="25196"/>
                  </a:lnTo>
                  <a:lnTo>
                    <a:pt x="312195" y="54052"/>
                  </a:lnTo>
                  <a:lnTo>
                    <a:pt x="340791" y="91402"/>
                  </a:lnTo>
                  <a:lnTo>
                    <a:pt x="359227" y="135487"/>
                  </a:lnTo>
                  <a:lnTo>
                    <a:pt x="365760" y="184547"/>
                  </a:lnTo>
                  <a:lnTo>
                    <a:pt x="359227" y="233607"/>
                  </a:lnTo>
                  <a:lnTo>
                    <a:pt x="340791" y="277692"/>
                  </a:lnTo>
                  <a:lnTo>
                    <a:pt x="312195" y="315042"/>
                  </a:lnTo>
                  <a:lnTo>
                    <a:pt x="275183" y="343898"/>
                  </a:lnTo>
                  <a:lnTo>
                    <a:pt x="231496" y="362502"/>
                  </a:lnTo>
                  <a:lnTo>
                    <a:pt x="182880" y="369095"/>
                  </a:lnTo>
                  <a:lnTo>
                    <a:pt x="134263" y="362502"/>
                  </a:lnTo>
                  <a:lnTo>
                    <a:pt x="90576" y="343898"/>
                  </a:lnTo>
                  <a:lnTo>
                    <a:pt x="53564" y="315042"/>
                  </a:lnTo>
                  <a:lnTo>
                    <a:pt x="24968" y="277692"/>
                  </a:lnTo>
                  <a:lnTo>
                    <a:pt x="6532" y="233607"/>
                  </a:lnTo>
                  <a:lnTo>
                    <a:pt x="0" y="184547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402063" y="3852119"/>
              <a:ext cx="365760" cy="369570"/>
            </a:xfrm>
            <a:custGeom>
              <a:avLst/>
              <a:gdLst/>
              <a:ahLst/>
              <a:cxnLst/>
              <a:rect l="l" t="t" r="r" b="b"/>
              <a:pathLst>
                <a:path w="365760" h="369570">
                  <a:moveTo>
                    <a:pt x="182879" y="0"/>
                  </a:moveTo>
                  <a:lnTo>
                    <a:pt x="134263" y="6592"/>
                  </a:lnTo>
                  <a:lnTo>
                    <a:pt x="90576" y="25196"/>
                  </a:lnTo>
                  <a:lnTo>
                    <a:pt x="53564" y="54052"/>
                  </a:lnTo>
                  <a:lnTo>
                    <a:pt x="24968" y="91402"/>
                  </a:lnTo>
                  <a:lnTo>
                    <a:pt x="6532" y="135487"/>
                  </a:lnTo>
                  <a:lnTo>
                    <a:pt x="0" y="184547"/>
                  </a:lnTo>
                  <a:lnTo>
                    <a:pt x="6532" y="233607"/>
                  </a:lnTo>
                  <a:lnTo>
                    <a:pt x="24968" y="277692"/>
                  </a:lnTo>
                  <a:lnTo>
                    <a:pt x="53564" y="315042"/>
                  </a:lnTo>
                  <a:lnTo>
                    <a:pt x="90576" y="343898"/>
                  </a:lnTo>
                  <a:lnTo>
                    <a:pt x="134263" y="362502"/>
                  </a:lnTo>
                  <a:lnTo>
                    <a:pt x="182879" y="369095"/>
                  </a:lnTo>
                  <a:lnTo>
                    <a:pt x="231496" y="362502"/>
                  </a:lnTo>
                  <a:lnTo>
                    <a:pt x="275183" y="343898"/>
                  </a:lnTo>
                  <a:lnTo>
                    <a:pt x="312195" y="315042"/>
                  </a:lnTo>
                  <a:lnTo>
                    <a:pt x="340791" y="277692"/>
                  </a:lnTo>
                  <a:lnTo>
                    <a:pt x="359227" y="233607"/>
                  </a:lnTo>
                  <a:lnTo>
                    <a:pt x="365759" y="184547"/>
                  </a:lnTo>
                  <a:lnTo>
                    <a:pt x="359227" y="135487"/>
                  </a:lnTo>
                  <a:lnTo>
                    <a:pt x="340791" y="91402"/>
                  </a:lnTo>
                  <a:lnTo>
                    <a:pt x="312195" y="54052"/>
                  </a:lnTo>
                  <a:lnTo>
                    <a:pt x="275183" y="25196"/>
                  </a:lnTo>
                  <a:lnTo>
                    <a:pt x="231496" y="6592"/>
                  </a:lnTo>
                  <a:lnTo>
                    <a:pt x="182879" y="0"/>
                  </a:lnTo>
                  <a:close/>
                </a:path>
              </a:pathLst>
            </a:custGeom>
            <a:solidFill>
              <a:srgbClr val="6BB76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402063" y="3852119"/>
              <a:ext cx="365760" cy="369570"/>
            </a:xfrm>
            <a:custGeom>
              <a:avLst/>
              <a:gdLst/>
              <a:ahLst/>
              <a:cxnLst/>
              <a:rect l="l" t="t" r="r" b="b"/>
              <a:pathLst>
                <a:path w="365760" h="369570">
                  <a:moveTo>
                    <a:pt x="0" y="184547"/>
                  </a:moveTo>
                  <a:lnTo>
                    <a:pt x="6532" y="135487"/>
                  </a:lnTo>
                  <a:lnTo>
                    <a:pt x="24968" y="91402"/>
                  </a:lnTo>
                  <a:lnTo>
                    <a:pt x="53564" y="54052"/>
                  </a:lnTo>
                  <a:lnTo>
                    <a:pt x="90576" y="25196"/>
                  </a:lnTo>
                  <a:lnTo>
                    <a:pt x="134263" y="6592"/>
                  </a:lnTo>
                  <a:lnTo>
                    <a:pt x="182880" y="0"/>
                  </a:lnTo>
                  <a:lnTo>
                    <a:pt x="231496" y="6592"/>
                  </a:lnTo>
                  <a:lnTo>
                    <a:pt x="275183" y="25196"/>
                  </a:lnTo>
                  <a:lnTo>
                    <a:pt x="312195" y="54052"/>
                  </a:lnTo>
                  <a:lnTo>
                    <a:pt x="340791" y="91402"/>
                  </a:lnTo>
                  <a:lnTo>
                    <a:pt x="359227" y="135487"/>
                  </a:lnTo>
                  <a:lnTo>
                    <a:pt x="365760" y="184547"/>
                  </a:lnTo>
                  <a:lnTo>
                    <a:pt x="359227" y="233607"/>
                  </a:lnTo>
                  <a:lnTo>
                    <a:pt x="340791" y="277692"/>
                  </a:lnTo>
                  <a:lnTo>
                    <a:pt x="312195" y="315042"/>
                  </a:lnTo>
                  <a:lnTo>
                    <a:pt x="275183" y="343898"/>
                  </a:lnTo>
                  <a:lnTo>
                    <a:pt x="231496" y="362502"/>
                  </a:lnTo>
                  <a:lnTo>
                    <a:pt x="182880" y="369095"/>
                  </a:lnTo>
                  <a:lnTo>
                    <a:pt x="134263" y="362502"/>
                  </a:lnTo>
                  <a:lnTo>
                    <a:pt x="90576" y="343898"/>
                  </a:lnTo>
                  <a:lnTo>
                    <a:pt x="53564" y="315042"/>
                  </a:lnTo>
                  <a:lnTo>
                    <a:pt x="24968" y="277692"/>
                  </a:lnTo>
                  <a:lnTo>
                    <a:pt x="6532" y="233607"/>
                  </a:lnTo>
                  <a:lnTo>
                    <a:pt x="0" y="184547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059164" y="2622602"/>
              <a:ext cx="365760" cy="369570"/>
            </a:xfrm>
            <a:custGeom>
              <a:avLst/>
              <a:gdLst/>
              <a:ahLst/>
              <a:cxnLst/>
              <a:rect l="l" t="t" r="r" b="b"/>
              <a:pathLst>
                <a:path w="365759" h="369569">
                  <a:moveTo>
                    <a:pt x="182879" y="0"/>
                  </a:moveTo>
                  <a:lnTo>
                    <a:pt x="134263" y="6592"/>
                  </a:lnTo>
                  <a:lnTo>
                    <a:pt x="90576" y="25196"/>
                  </a:lnTo>
                  <a:lnTo>
                    <a:pt x="53564" y="54052"/>
                  </a:lnTo>
                  <a:lnTo>
                    <a:pt x="24968" y="91402"/>
                  </a:lnTo>
                  <a:lnTo>
                    <a:pt x="6532" y="135487"/>
                  </a:lnTo>
                  <a:lnTo>
                    <a:pt x="0" y="184547"/>
                  </a:lnTo>
                  <a:lnTo>
                    <a:pt x="6532" y="233607"/>
                  </a:lnTo>
                  <a:lnTo>
                    <a:pt x="24968" y="277692"/>
                  </a:lnTo>
                  <a:lnTo>
                    <a:pt x="53564" y="315042"/>
                  </a:lnTo>
                  <a:lnTo>
                    <a:pt x="90576" y="343898"/>
                  </a:lnTo>
                  <a:lnTo>
                    <a:pt x="134263" y="362502"/>
                  </a:lnTo>
                  <a:lnTo>
                    <a:pt x="182879" y="369095"/>
                  </a:lnTo>
                  <a:lnTo>
                    <a:pt x="231496" y="362502"/>
                  </a:lnTo>
                  <a:lnTo>
                    <a:pt x="275182" y="343898"/>
                  </a:lnTo>
                  <a:lnTo>
                    <a:pt x="312195" y="315042"/>
                  </a:lnTo>
                  <a:lnTo>
                    <a:pt x="340791" y="277692"/>
                  </a:lnTo>
                  <a:lnTo>
                    <a:pt x="359226" y="233607"/>
                  </a:lnTo>
                  <a:lnTo>
                    <a:pt x="365759" y="184547"/>
                  </a:lnTo>
                  <a:lnTo>
                    <a:pt x="359226" y="135487"/>
                  </a:lnTo>
                  <a:lnTo>
                    <a:pt x="340791" y="91402"/>
                  </a:lnTo>
                  <a:lnTo>
                    <a:pt x="312195" y="54052"/>
                  </a:lnTo>
                  <a:lnTo>
                    <a:pt x="275182" y="25196"/>
                  </a:lnTo>
                  <a:lnTo>
                    <a:pt x="231496" y="6592"/>
                  </a:lnTo>
                  <a:lnTo>
                    <a:pt x="182879" y="0"/>
                  </a:lnTo>
                  <a:close/>
                </a:path>
              </a:pathLst>
            </a:custGeom>
            <a:solidFill>
              <a:srgbClr val="D4D4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059164" y="2622602"/>
              <a:ext cx="365760" cy="369570"/>
            </a:xfrm>
            <a:custGeom>
              <a:avLst/>
              <a:gdLst/>
              <a:ahLst/>
              <a:cxnLst/>
              <a:rect l="l" t="t" r="r" b="b"/>
              <a:pathLst>
                <a:path w="365759" h="369569">
                  <a:moveTo>
                    <a:pt x="0" y="184547"/>
                  </a:moveTo>
                  <a:lnTo>
                    <a:pt x="6532" y="135487"/>
                  </a:lnTo>
                  <a:lnTo>
                    <a:pt x="24968" y="91402"/>
                  </a:lnTo>
                  <a:lnTo>
                    <a:pt x="53564" y="54052"/>
                  </a:lnTo>
                  <a:lnTo>
                    <a:pt x="90576" y="25196"/>
                  </a:lnTo>
                  <a:lnTo>
                    <a:pt x="134263" y="6592"/>
                  </a:lnTo>
                  <a:lnTo>
                    <a:pt x="182880" y="0"/>
                  </a:lnTo>
                  <a:lnTo>
                    <a:pt x="231496" y="6592"/>
                  </a:lnTo>
                  <a:lnTo>
                    <a:pt x="275183" y="25196"/>
                  </a:lnTo>
                  <a:lnTo>
                    <a:pt x="312195" y="54052"/>
                  </a:lnTo>
                  <a:lnTo>
                    <a:pt x="340791" y="91402"/>
                  </a:lnTo>
                  <a:lnTo>
                    <a:pt x="359227" y="135487"/>
                  </a:lnTo>
                  <a:lnTo>
                    <a:pt x="365760" y="184547"/>
                  </a:lnTo>
                  <a:lnTo>
                    <a:pt x="359227" y="233607"/>
                  </a:lnTo>
                  <a:lnTo>
                    <a:pt x="340791" y="277692"/>
                  </a:lnTo>
                  <a:lnTo>
                    <a:pt x="312195" y="315042"/>
                  </a:lnTo>
                  <a:lnTo>
                    <a:pt x="275183" y="343898"/>
                  </a:lnTo>
                  <a:lnTo>
                    <a:pt x="231496" y="362502"/>
                  </a:lnTo>
                  <a:lnTo>
                    <a:pt x="182880" y="369095"/>
                  </a:lnTo>
                  <a:lnTo>
                    <a:pt x="134263" y="362502"/>
                  </a:lnTo>
                  <a:lnTo>
                    <a:pt x="90576" y="343898"/>
                  </a:lnTo>
                  <a:lnTo>
                    <a:pt x="53564" y="315042"/>
                  </a:lnTo>
                  <a:lnTo>
                    <a:pt x="24968" y="277692"/>
                  </a:lnTo>
                  <a:lnTo>
                    <a:pt x="6532" y="233607"/>
                  </a:lnTo>
                  <a:lnTo>
                    <a:pt x="0" y="184547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172125" y="3078609"/>
              <a:ext cx="365760" cy="369570"/>
            </a:xfrm>
            <a:custGeom>
              <a:avLst/>
              <a:gdLst/>
              <a:ahLst/>
              <a:cxnLst/>
              <a:rect l="l" t="t" r="r" b="b"/>
              <a:pathLst>
                <a:path w="365760" h="369570">
                  <a:moveTo>
                    <a:pt x="182880" y="0"/>
                  </a:moveTo>
                  <a:lnTo>
                    <a:pt x="134263" y="6592"/>
                  </a:lnTo>
                  <a:lnTo>
                    <a:pt x="90576" y="25196"/>
                  </a:lnTo>
                  <a:lnTo>
                    <a:pt x="53564" y="54052"/>
                  </a:lnTo>
                  <a:lnTo>
                    <a:pt x="24968" y="91402"/>
                  </a:lnTo>
                  <a:lnTo>
                    <a:pt x="6532" y="135487"/>
                  </a:lnTo>
                  <a:lnTo>
                    <a:pt x="0" y="184547"/>
                  </a:lnTo>
                  <a:lnTo>
                    <a:pt x="6532" y="233607"/>
                  </a:lnTo>
                  <a:lnTo>
                    <a:pt x="24968" y="277692"/>
                  </a:lnTo>
                  <a:lnTo>
                    <a:pt x="53564" y="315042"/>
                  </a:lnTo>
                  <a:lnTo>
                    <a:pt x="90576" y="343898"/>
                  </a:lnTo>
                  <a:lnTo>
                    <a:pt x="134263" y="362502"/>
                  </a:lnTo>
                  <a:lnTo>
                    <a:pt x="182880" y="369095"/>
                  </a:lnTo>
                  <a:lnTo>
                    <a:pt x="231496" y="362502"/>
                  </a:lnTo>
                  <a:lnTo>
                    <a:pt x="275183" y="343898"/>
                  </a:lnTo>
                  <a:lnTo>
                    <a:pt x="312195" y="315042"/>
                  </a:lnTo>
                  <a:lnTo>
                    <a:pt x="340791" y="277692"/>
                  </a:lnTo>
                  <a:lnTo>
                    <a:pt x="359227" y="233607"/>
                  </a:lnTo>
                  <a:lnTo>
                    <a:pt x="365759" y="184547"/>
                  </a:lnTo>
                  <a:lnTo>
                    <a:pt x="359227" y="135487"/>
                  </a:lnTo>
                  <a:lnTo>
                    <a:pt x="340791" y="91402"/>
                  </a:lnTo>
                  <a:lnTo>
                    <a:pt x="312195" y="54052"/>
                  </a:lnTo>
                  <a:lnTo>
                    <a:pt x="275183" y="25196"/>
                  </a:lnTo>
                  <a:lnTo>
                    <a:pt x="231496" y="6592"/>
                  </a:lnTo>
                  <a:lnTo>
                    <a:pt x="182880" y="0"/>
                  </a:lnTo>
                  <a:close/>
                </a:path>
              </a:pathLst>
            </a:custGeom>
            <a:solidFill>
              <a:srgbClr val="C648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172125" y="3078609"/>
              <a:ext cx="365760" cy="369570"/>
            </a:xfrm>
            <a:custGeom>
              <a:avLst/>
              <a:gdLst/>
              <a:ahLst/>
              <a:cxnLst/>
              <a:rect l="l" t="t" r="r" b="b"/>
              <a:pathLst>
                <a:path w="365760" h="369570">
                  <a:moveTo>
                    <a:pt x="0" y="184547"/>
                  </a:moveTo>
                  <a:lnTo>
                    <a:pt x="6532" y="135487"/>
                  </a:lnTo>
                  <a:lnTo>
                    <a:pt x="24968" y="91402"/>
                  </a:lnTo>
                  <a:lnTo>
                    <a:pt x="53564" y="54052"/>
                  </a:lnTo>
                  <a:lnTo>
                    <a:pt x="90576" y="25196"/>
                  </a:lnTo>
                  <a:lnTo>
                    <a:pt x="134263" y="6592"/>
                  </a:lnTo>
                  <a:lnTo>
                    <a:pt x="182880" y="0"/>
                  </a:lnTo>
                  <a:lnTo>
                    <a:pt x="231496" y="6592"/>
                  </a:lnTo>
                  <a:lnTo>
                    <a:pt x="275183" y="25196"/>
                  </a:lnTo>
                  <a:lnTo>
                    <a:pt x="312195" y="54052"/>
                  </a:lnTo>
                  <a:lnTo>
                    <a:pt x="340791" y="91402"/>
                  </a:lnTo>
                  <a:lnTo>
                    <a:pt x="359227" y="135487"/>
                  </a:lnTo>
                  <a:lnTo>
                    <a:pt x="365760" y="184547"/>
                  </a:lnTo>
                  <a:lnTo>
                    <a:pt x="359227" y="233607"/>
                  </a:lnTo>
                  <a:lnTo>
                    <a:pt x="340791" y="277692"/>
                  </a:lnTo>
                  <a:lnTo>
                    <a:pt x="312195" y="315042"/>
                  </a:lnTo>
                  <a:lnTo>
                    <a:pt x="275183" y="343898"/>
                  </a:lnTo>
                  <a:lnTo>
                    <a:pt x="231496" y="362502"/>
                  </a:lnTo>
                  <a:lnTo>
                    <a:pt x="182880" y="369095"/>
                  </a:lnTo>
                  <a:lnTo>
                    <a:pt x="134263" y="362502"/>
                  </a:lnTo>
                  <a:lnTo>
                    <a:pt x="90576" y="343898"/>
                  </a:lnTo>
                  <a:lnTo>
                    <a:pt x="53564" y="315042"/>
                  </a:lnTo>
                  <a:lnTo>
                    <a:pt x="24968" y="277692"/>
                  </a:lnTo>
                  <a:lnTo>
                    <a:pt x="6532" y="233607"/>
                  </a:lnTo>
                  <a:lnTo>
                    <a:pt x="0" y="184547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284386" y="4758626"/>
              <a:ext cx="365760" cy="369570"/>
            </a:xfrm>
            <a:custGeom>
              <a:avLst/>
              <a:gdLst/>
              <a:ahLst/>
              <a:cxnLst/>
              <a:rect l="l" t="t" r="r" b="b"/>
              <a:pathLst>
                <a:path w="365760" h="369570">
                  <a:moveTo>
                    <a:pt x="182880" y="0"/>
                  </a:moveTo>
                  <a:lnTo>
                    <a:pt x="134263" y="6592"/>
                  </a:lnTo>
                  <a:lnTo>
                    <a:pt x="90576" y="25195"/>
                  </a:lnTo>
                  <a:lnTo>
                    <a:pt x="53564" y="54052"/>
                  </a:lnTo>
                  <a:lnTo>
                    <a:pt x="24968" y="91402"/>
                  </a:lnTo>
                  <a:lnTo>
                    <a:pt x="6532" y="135487"/>
                  </a:lnTo>
                  <a:lnTo>
                    <a:pt x="0" y="184547"/>
                  </a:lnTo>
                  <a:lnTo>
                    <a:pt x="6532" y="233607"/>
                  </a:lnTo>
                  <a:lnTo>
                    <a:pt x="24968" y="277692"/>
                  </a:lnTo>
                  <a:lnTo>
                    <a:pt x="53564" y="315042"/>
                  </a:lnTo>
                  <a:lnTo>
                    <a:pt x="90576" y="343898"/>
                  </a:lnTo>
                  <a:lnTo>
                    <a:pt x="134263" y="362502"/>
                  </a:lnTo>
                  <a:lnTo>
                    <a:pt x="182880" y="369095"/>
                  </a:lnTo>
                  <a:lnTo>
                    <a:pt x="231496" y="362502"/>
                  </a:lnTo>
                  <a:lnTo>
                    <a:pt x="275183" y="343898"/>
                  </a:lnTo>
                  <a:lnTo>
                    <a:pt x="312195" y="315042"/>
                  </a:lnTo>
                  <a:lnTo>
                    <a:pt x="340791" y="277692"/>
                  </a:lnTo>
                  <a:lnTo>
                    <a:pt x="359227" y="233607"/>
                  </a:lnTo>
                  <a:lnTo>
                    <a:pt x="365760" y="184547"/>
                  </a:lnTo>
                  <a:lnTo>
                    <a:pt x="359227" y="135487"/>
                  </a:lnTo>
                  <a:lnTo>
                    <a:pt x="340791" y="91402"/>
                  </a:lnTo>
                  <a:lnTo>
                    <a:pt x="312195" y="54052"/>
                  </a:lnTo>
                  <a:lnTo>
                    <a:pt x="275183" y="25195"/>
                  </a:lnTo>
                  <a:lnTo>
                    <a:pt x="231496" y="6592"/>
                  </a:lnTo>
                  <a:lnTo>
                    <a:pt x="182880" y="0"/>
                  </a:lnTo>
                  <a:close/>
                </a:path>
              </a:pathLst>
            </a:custGeom>
            <a:solidFill>
              <a:srgbClr val="C648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284386" y="4758626"/>
              <a:ext cx="365760" cy="369570"/>
            </a:xfrm>
            <a:custGeom>
              <a:avLst/>
              <a:gdLst/>
              <a:ahLst/>
              <a:cxnLst/>
              <a:rect l="l" t="t" r="r" b="b"/>
              <a:pathLst>
                <a:path w="365760" h="369570">
                  <a:moveTo>
                    <a:pt x="0" y="184547"/>
                  </a:moveTo>
                  <a:lnTo>
                    <a:pt x="6532" y="135487"/>
                  </a:lnTo>
                  <a:lnTo>
                    <a:pt x="24968" y="91402"/>
                  </a:lnTo>
                  <a:lnTo>
                    <a:pt x="53564" y="54052"/>
                  </a:lnTo>
                  <a:lnTo>
                    <a:pt x="90576" y="25196"/>
                  </a:lnTo>
                  <a:lnTo>
                    <a:pt x="134263" y="6592"/>
                  </a:lnTo>
                  <a:lnTo>
                    <a:pt x="182880" y="0"/>
                  </a:lnTo>
                  <a:lnTo>
                    <a:pt x="231496" y="6592"/>
                  </a:lnTo>
                  <a:lnTo>
                    <a:pt x="275183" y="25196"/>
                  </a:lnTo>
                  <a:lnTo>
                    <a:pt x="312195" y="54052"/>
                  </a:lnTo>
                  <a:lnTo>
                    <a:pt x="340791" y="91402"/>
                  </a:lnTo>
                  <a:lnTo>
                    <a:pt x="359227" y="135487"/>
                  </a:lnTo>
                  <a:lnTo>
                    <a:pt x="365760" y="184547"/>
                  </a:lnTo>
                  <a:lnTo>
                    <a:pt x="359227" y="233607"/>
                  </a:lnTo>
                  <a:lnTo>
                    <a:pt x="340791" y="277692"/>
                  </a:lnTo>
                  <a:lnTo>
                    <a:pt x="312195" y="315042"/>
                  </a:lnTo>
                  <a:lnTo>
                    <a:pt x="275183" y="343898"/>
                  </a:lnTo>
                  <a:lnTo>
                    <a:pt x="231496" y="362502"/>
                  </a:lnTo>
                  <a:lnTo>
                    <a:pt x="182880" y="369095"/>
                  </a:lnTo>
                  <a:lnTo>
                    <a:pt x="134263" y="362502"/>
                  </a:lnTo>
                  <a:lnTo>
                    <a:pt x="90576" y="343898"/>
                  </a:lnTo>
                  <a:lnTo>
                    <a:pt x="53564" y="315042"/>
                  </a:lnTo>
                  <a:lnTo>
                    <a:pt x="24968" y="277692"/>
                  </a:lnTo>
                  <a:lnTo>
                    <a:pt x="6532" y="233607"/>
                  </a:lnTo>
                  <a:lnTo>
                    <a:pt x="0" y="184547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095928" y="3982613"/>
              <a:ext cx="690245" cy="179070"/>
            </a:xfrm>
            <a:custGeom>
              <a:avLst/>
              <a:gdLst/>
              <a:ahLst/>
              <a:cxnLst/>
              <a:rect l="l" t="t" r="r" b="b"/>
              <a:pathLst>
                <a:path w="690245" h="179070">
                  <a:moveTo>
                    <a:pt x="0" y="179069"/>
                  </a:moveTo>
                  <a:lnTo>
                    <a:pt x="690179" y="0"/>
                  </a:lnTo>
                </a:path>
              </a:pathLst>
            </a:custGeom>
            <a:ln w="25400">
              <a:solidFill>
                <a:srgbClr val="0070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783386" y="3990595"/>
              <a:ext cx="365760" cy="369570"/>
            </a:xfrm>
            <a:custGeom>
              <a:avLst/>
              <a:gdLst/>
              <a:ahLst/>
              <a:cxnLst/>
              <a:rect l="l" t="t" r="r" b="b"/>
              <a:pathLst>
                <a:path w="365760" h="369570">
                  <a:moveTo>
                    <a:pt x="182880" y="0"/>
                  </a:moveTo>
                  <a:lnTo>
                    <a:pt x="134263" y="6592"/>
                  </a:lnTo>
                  <a:lnTo>
                    <a:pt x="90576" y="25196"/>
                  </a:lnTo>
                  <a:lnTo>
                    <a:pt x="53564" y="54052"/>
                  </a:lnTo>
                  <a:lnTo>
                    <a:pt x="24968" y="91402"/>
                  </a:lnTo>
                  <a:lnTo>
                    <a:pt x="6532" y="135487"/>
                  </a:lnTo>
                  <a:lnTo>
                    <a:pt x="0" y="184547"/>
                  </a:lnTo>
                  <a:lnTo>
                    <a:pt x="6532" y="233607"/>
                  </a:lnTo>
                  <a:lnTo>
                    <a:pt x="24968" y="277692"/>
                  </a:lnTo>
                  <a:lnTo>
                    <a:pt x="53564" y="315042"/>
                  </a:lnTo>
                  <a:lnTo>
                    <a:pt x="90576" y="343899"/>
                  </a:lnTo>
                  <a:lnTo>
                    <a:pt x="134263" y="362502"/>
                  </a:lnTo>
                  <a:lnTo>
                    <a:pt x="182880" y="369095"/>
                  </a:lnTo>
                  <a:lnTo>
                    <a:pt x="231496" y="362502"/>
                  </a:lnTo>
                  <a:lnTo>
                    <a:pt x="275183" y="343899"/>
                  </a:lnTo>
                  <a:lnTo>
                    <a:pt x="312195" y="315042"/>
                  </a:lnTo>
                  <a:lnTo>
                    <a:pt x="340791" y="277692"/>
                  </a:lnTo>
                  <a:lnTo>
                    <a:pt x="359227" y="233607"/>
                  </a:lnTo>
                  <a:lnTo>
                    <a:pt x="365760" y="184547"/>
                  </a:lnTo>
                  <a:lnTo>
                    <a:pt x="359227" y="135487"/>
                  </a:lnTo>
                  <a:lnTo>
                    <a:pt x="340791" y="91402"/>
                  </a:lnTo>
                  <a:lnTo>
                    <a:pt x="312195" y="54052"/>
                  </a:lnTo>
                  <a:lnTo>
                    <a:pt x="275183" y="25196"/>
                  </a:lnTo>
                  <a:lnTo>
                    <a:pt x="231496" y="6592"/>
                  </a:lnTo>
                  <a:lnTo>
                    <a:pt x="182880" y="0"/>
                  </a:lnTo>
                  <a:close/>
                </a:path>
              </a:pathLst>
            </a:custGeom>
            <a:solidFill>
              <a:srgbClr val="D4D4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783386" y="3990595"/>
              <a:ext cx="365760" cy="369570"/>
            </a:xfrm>
            <a:custGeom>
              <a:avLst/>
              <a:gdLst/>
              <a:ahLst/>
              <a:cxnLst/>
              <a:rect l="l" t="t" r="r" b="b"/>
              <a:pathLst>
                <a:path w="365760" h="369570">
                  <a:moveTo>
                    <a:pt x="0" y="184547"/>
                  </a:moveTo>
                  <a:lnTo>
                    <a:pt x="6532" y="135487"/>
                  </a:lnTo>
                  <a:lnTo>
                    <a:pt x="24968" y="91402"/>
                  </a:lnTo>
                  <a:lnTo>
                    <a:pt x="53564" y="54052"/>
                  </a:lnTo>
                  <a:lnTo>
                    <a:pt x="90576" y="25196"/>
                  </a:lnTo>
                  <a:lnTo>
                    <a:pt x="134263" y="6592"/>
                  </a:lnTo>
                  <a:lnTo>
                    <a:pt x="182880" y="0"/>
                  </a:lnTo>
                  <a:lnTo>
                    <a:pt x="231496" y="6592"/>
                  </a:lnTo>
                  <a:lnTo>
                    <a:pt x="275183" y="25196"/>
                  </a:lnTo>
                  <a:lnTo>
                    <a:pt x="312195" y="54052"/>
                  </a:lnTo>
                  <a:lnTo>
                    <a:pt x="340791" y="91402"/>
                  </a:lnTo>
                  <a:lnTo>
                    <a:pt x="359227" y="135487"/>
                  </a:lnTo>
                  <a:lnTo>
                    <a:pt x="365760" y="184547"/>
                  </a:lnTo>
                  <a:lnTo>
                    <a:pt x="359227" y="233607"/>
                  </a:lnTo>
                  <a:lnTo>
                    <a:pt x="340791" y="277692"/>
                  </a:lnTo>
                  <a:lnTo>
                    <a:pt x="312195" y="315042"/>
                  </a:lnTo>
                  <a:lnTo>
                    <a:pt x="275183" y="343898"/>
                  </a:lnTo>
                  <a:lnTo>
                    <a:pt x="231496" y="362502"/>
                  </a:lnTo>
                  <a:lnTo>
                    <a:pt x="182880" y="369095"/>
                  </a:lnTo>
                  <a:lnTo>
                    <a:pt x="134263" y="362502"/>
                  </a:lnTo>
                  <a:lnTo>
                    <a:pt x="90576" y="343898"/>
                  </a:lnTo>
                  <a:lnTo>
                    <a:pt x="53564" y="315042"/>
                  </a:lnTo>
                  <a:lnTo>
                    <a:pt x="24968" y="277692"/>
                  </a:lnTo>
                  <a:lnTo>
                    <a:pt x="6532" y="233607"/>
                  </a:lnTo>
                  <a:lnTo>
                    <a:pt x="0" y="184547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681308" y="3784603"/>
              <a:ext cx="365760" cy="369570"/>
            </a:xfrm>
            <a:custGeom>
              <a:avLst/>
              <a:gdLst/>
              <a:ahLst/>
              <a:cxnLst/>
              <a:rect l="l" t="t" r="r" b="b"/>
              <a:pathLst>
                <a:path w="365760" h="369570">
                  <a:moveTo>
                    <a:pt x="182879" y="0"/>
                  </a:moveTo>
                  <a:lnTo>
                    <a:pt x="134263" y="6592"/>
                  </a:lnTo>
                  <a:lnTo>
                    <a:pt x="90576" y="25196"/>
                  </a:lnTo>
                  <a:lnTo>
                    <a:pt x="53564" y="54052"/>
                  </a:lnTo>
                  <a:lnTo>
                    <a:pt x="24968" y="91402"/>
                  </a:lnTo>
                  <a:lnTo>
                    <a:pt x="6532" y="135487"/>
                  </a:lnTo>
                  <a:lnTo>
                    <a:pt x="0" y="184547"/>
                  </a:lnTo>
                  <a:lnTo>
                    <a:pt x="6532" y="233607"/>
                  </a:lnTo>
                  <a:lnTo>
                    <a:pt x="24968" y="277692"/>
                  </a:lnTo>
                  <a:lnTo>
                    <a:pt x="53564" y="315042"/>
                  </a:lnTo>
                  <a:lnTo>
                    <a:pt x="90576" y="343898"/>
                  </a:lnTo>
                  <a:lnTo>
                    <a:pt x="134263" y="362502"/>
                  </a:lnTo>
                  <a:lnTo>
                    <a:pt x="182879" y="369095"/>
                  </a:lnTo>
                  <a:lnTo>
                    <a:pt x="231496" y="362502"/>
                  </a:lnTo>
                  <a:lnTo>
                    <a:pt x="275183" y="343898"/>
                  </a:lnTo>
                  <a:lnTo>
                    <a:pt x="312195" y="315042"/>
                  </a:lnTo>
                  <a:lnTo>
                    <a:pt x="340791" y="277692"/>
                  </a:lnTo>
                  <a:lnTo>
                    <a:pt x="359227" y="233607"/>
                  </a:lnTo>
                  <a:lnTo>
                    <a:pt x="365760" y="184547"/>
                  </a:lnTo>
                  <a:lnTo>
                    <a:pt x="359227" y="135487"/>
                  </a:lnTo>
                  <a:lnTo>
                    <a:pt x="340791" y="91402"/>
                  </a:lnTo>
                  <a:lnTo>
                    <a:pt x="312195" y="54052"/>
                  </a:lnTo>
                  <a:lnTo>
                    <a:pt x="275183" y="25196"/>
                  </a:lnTo>
                  <a:lnTo>
                    <a:pt x="231496" y="6592"/>
                  </a:lnTo>
                  <a:lnTo>
                    <a:pt x="182879" y="0"/>
                  </a:lnTo>
                  <a:close/>
                </a:path>
              </a:pathLst>
            </a:custGeom>
            <a:solidFill>
              <a:srgbClr val="C648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681308" y="3784603"/>
              <a:ext cx="365760" cy="369570"/>
            </a:xfrm>
            <a:custGeom>
              <a:avLst/>
              <a:gdLst/>
              <a:ahLst/>
              <a:cxnLst/>
              <a:rect l="l" t="t" r="r" b="b"/>
              <a:pathLst>
                <a:path w="365760" h="369570">
                  <a:moveTo>
                    <a:pt x="0" y="184547"/>
                  </a:moveTo>
                  <a:lnTo>
                    <a:pt x="6532" y="135487"/>
                  </a:lnTo>
                  <a:lnTo>
                    <a:pt x="24968" y="91402"/>
                  </a:lnTo>
                  <a:lnTo>
                    <a:pt x="53564" y="54052"/>
                  </a:lnTo>
                  <a:lnTo>
                    <a:pt x="90576" y="25196"/>
                  </a:lnTo>
                  <a:lnTo>
                    <a:pt x="134263" y="6592"/>
                  </a:lnTo>
                  <a:lnTo>
                    <a:pt x="182880" y="0"/>
                  </a:lnTo>
                  <a:lnTo>
                    <a:pt x="231496" y="6592"/>
                  </a:lnTo>
                  <a:lnTo>
                    <a:pt x="275183" y="25196"/>
                  </a:lnTo>
                  <a:lnTo>
                    <a:pt x="312195" y="54052"/>
                  </a:lnTo>
                  <a:lnTo>
                    <a:pt x="340791" y="91402"/>
                  </a:lnTo>
                  <a:lnTo>
                    <a:pt x="359227" y="135487"/>
                  </a:lnTo>
                  <a:lnTo>
                    <a:pt x="365760" y="184547"/>
                  </a:lnTo>
                  <a:lnTo>
                    <a:pt x="359227" y="233607"/>
                  </a:lnTo>
                  <a:lnTo>
                    <a:pt x="340791" y="277692"/>
                  </a:lnTo>
                  <a:lnTo>
                    <a:pt x="312195" y="315042"/>
                  </a:lnTo>
                  <a:lnTo>
                    <a:pt x="275183" y="343898"/>
                  </a:lnTo>
                  <a:lnTo>
                    <a:pt x="231496" y="362502"/>
                  </a:lnTo>
                  <a:lnTo>
                    <a:pt x="182880" y="369095"/>
                  </a:lnTo>
                  <a:lnTo>
                    <a:pt x="134263" y="362502"/>
                  </a:lnTo>
                  <a:lnTo>
                    <a:pt x="90576" y="343898"/>
                  </a:lnTo>
                  <a:lnTo>
                    <a:pt x="53564" y="315042"/>
                  </a:lnTo>
                  <a:lnTo>
                    <a:pt x="24968" y="277692"/>
                  </a:lnTo>
                  <a:lnTo>
                    <a:pt x="6532" y="233607"/>
                  </a:lnTo>
                  <a:lnTo>
                    <a:pt x="0" y="184547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1131262" y="2155952"/>
            <a:ext cx="19685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700" b="1" dirty="0">
                <a:latin typeface="Times New Roman"/>
                <a:cs typeface="Times New Roman"/>
              </a:rPr>
              <a:t>?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2084293" y="4124959"/>
            <a:ext cx="19685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700" b="1" dirty="0">
                <a:latin typeface="Times New Roman"/>
                <a:cs typeface="Times New Roman"/>
              </a:rPr>
              <a:t>?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866913" y="3551935"/>
            <a:ext cx="19685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700" b="1" dirty="0">
                <a:latin typeface="Times New Roman"/>
                <a:cs typeface="Times New Roman"/>
              </a:rPr>
              <a:t>?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39" name="Title 38">
            <a:extLst>
              <a:ext uri="{FF2B5EF4-FFF2-40B4-BE49-F238E27FC236}">
                <a16:creationId xmlns:a16="http://schemas.microsoft.com/office/drawing/2014/main" id="{C593619D-9663-0E85-B541-5265EF704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Semi-supervised Learning</a:t>
            </a:r>
            <a:endParaRPr lang="en-AU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object 5"/>
              <p:cNvSpPr txBox="1"/>
              <p:nvPr/>
            </p:nvSpPr>
            <p:spPr>
              <a:xfrm>
                <a:off x="548958" y="1123188"/>
                <a:ext cx="8046084" cy="5216621"/>
              </a:xfrm>
              <a:prstGeom prst="rect">
                <a:avLst/>
              </a:prstGeom>
            </p:spPr>
            <p:txBody>
              <a:bodyPr vert="horz" wrap="square" lIns="0" tIns="210820" rIns="0" bIns="0" rtlCol="0">
                <a:spAutoFit/>
              </a:bodyPr>
              <a:lstStyle/>
              <a:p>
                <a:pPr marL="25400">
                  <a:spcBef>
                    <a:spcPts val="1660"/>
                  </a:spcBef>
                  <a:buClr>
                    <a:srgbClr val="F0AD00"/>
                  </a:buClr>
                  <a:buSzPct val="81250"/>
                  <a:tabLst>
                    <a:tab pos="344805" algn="l"/>
                    <a:tab pos="345440" algn="l"/>
                  </a:tabLst>
                </a:pPr>
                <a:r>
                  <a:rPr lang="en-AU" sz="3200" b="1" spc="-10" dirty="0"/>
                  <a:t>Example</a:t>
                </a:r>
                <a:r>
                  <a:rPr lang="en-AU" sz="3200" b="1" spc="-70" dirty="0"/>
                  <a:t> </a:t>
                </a:r>
                <a:r>
                  <a:rPr lang="en-AU" sz="3200" b="1" spc="-10" dirty="0"/>
                  <a:t>task</a:t>
                </a:r>
                <a:r>
                  <a:rPr lang="en-AU" sz="3200" spc="-10" dirty="0"/>
                  <a:t>:</a:t>
                </a:r>
              </a:p>
              <a:p>
                <a:pPr marL="345440" indent="-320040">
                  <a:spcBef>
                    <a:spcPts val="1660"/>
                  </a:spcBef>
                  <a:buClr>
                    <a:srgbClr val="F0AD00"/>
                  </a:buClr>
                  <a:buSzPct val="81250"/>
                  <a:buFont typeface="Wingdings 2"/>
                  <a:buChar char=""/>
                  <a:tabLst>
                    <a:tab pos="344805" algn="l"/>
                    <a:tab pos="345440" algn="l"/>
                  </a:tabLst>
                </a:pPr>
                <a:r>
                  <a:rPr sz="3200" spc="-10" dirty="0">
                    <a:latin typeface="Calibri"/>
                    <a:cs typeface="Calibri"/>
                  </a:rPr>
                  <a:t>Let</a:t>
                </a:r>
                <a:r>
                  <a:rPr sz="3200" dirty="0">
                    <a:latin typeface="Calibri"/>
                    <a:cs typeface="Calibri"/>
                  </a:rPr>
                  <a:t> </a:t>
                </a:r>
                <a:r>
                  <a:rPr sz="3200" dirty="0">
                    <a:latin typeface="Cambria Math"/>
                    <a:cs typeface="Cambria Math"/>
                  </a:rPr>
                  <a:t>𝑨</a:t>
                </a:r>
                <a:r>
                  <a:rPr sz="3200" spc="15" dirty="0">
                    <a:latin typeface="Cambria Math"/>
                    <a:cs typeface="Cambria Math"/>
                  </a:rPr>
                  <a:t> </a:t>
                </a:r>
                <a:r>
                  <a:rPr sz="3200" dirty="0">
                    <a:latin typeface="Calibri"/>
                    <a:cs typeface="Calibri"/>
                  </a:rPr>
                  <a:t>be</a:t>
                </a:r>
                <a:r>
                  <a:rPr sz="3200" spc="-10" dirty="0">
                    <a:latin typeface="Calibri"/>
                    <a:cs typeface="Calibri"/>
                  </a:rPr>
                  <a:t> </a:t>
                </a:r>
                <a:r>
                  <a:rPr sz="3200" dirty="0">
                    <a:latin typeface="Calibri"/>
                    <a:cs typeface="Calibri"/>
                  </a:rPr>
                  <a:t>a </a:t>
                </a:r>
                <a:r>
                  <a:rPr sz="3200" spc="15" dirty="0">
                    <a:latin typeface="Cambria Math"/>
                    <a:cs typeface="Cambria Math"/>
                  </a:rPr>
                  <a:t>𝑛×𝑛</a:t>
                </a:r>
                <a:r>
                  <a:rPr sz="3200" spc="75" dirty="0">
                    <a:latin typeface="Cambria Math"/>
                    <a:cs typeface="Cambria Math"/>
                  </a:rPr>
                  <a:t> </a:t>
                </a:r>
                <a:r>
                  <a:rPr sz="3200" spc="-5" dirty="0">
                    <a:latin typeface="Calibri"/>
                    <a:cs typeface="Calibri"/>
                  </a:rPr>
                  <a:t>adjacency</a:t>
                </a:r>
                <a:r>
                  <a:rPr sz="3200" dirty="0">
                    <a:latin typeface="Calibri"/>
                    <a:cs typeface="Calibri"/>
                  </a:rPr>
                  <a:t> </a:t>
                </a:r>
                <a:r>
                  <a:rPr sz="3200" spc="-5" dirty="0">
                    <a:latin typeface="Calibri"/>
                    <a:cs typeface="Calibri"/>
                  </a:rPr>
                  <a:t>matrix </a:t>
                </a:r>
                <a:r>
                  <a:rPr sz="3200" spc="-15" dirty="0">
                    <a:latin typeface="Calibri"/>
                    <a:cs typeface="Calibri"/>
                  </a:rPr>
                  <a:t>over</a:t>
                </a:r>
                <a:r>
                  <a:rPr sz="3200" spc="-5" dirty="0">
                    <a:latin typeface="Calibri"/>
                    <a:cs typeface="Calibri"/>
                  </a:rPr>
                  <a:t> </a:t>
                </a:r>
                <a:r>
                  <a:rPr sz="3200" dirty="0">
                    <a:latin typeface="Cambria Math"/>
                    <a:cs typeface="Cambria Math"/>
                  </a:rPr>
                  <a:t>𝑛</a:t>
                </a:r>
                <a:r>
                  <a:rPr sz="3200" spc="75" dirty="0">
                    <a:latin typeface="Cambria Math"/>
                    <a:cs typeface="Cambria Math"/>
                  </a:rPr>
                  <a:t> </a:t>
                </a:r>
                <a:r>
                  <a:rPr sz="3200" spc="-5" dirty="0">
                    <a:latin typeface="Calibri"/>
                    <a:cs typeface="Calibri"/>
                  </a:rPr>
                  <a:t>nodes</a:t>
                </a:r>
                <a:endParaRPr sz="3200" dirty="0">
                  <a:latin typeface="Calibri"/>
                  <a:cs typeface="Calibri"/>
                </a:endParaRPr>
              </a:p>
              <a:p>
                <a:pPr marL="345440" indent="-320040">
                  <a:spcBef>
                    <a:spcPts val="1560"/>
                  </a:spcBef>
                  <a:buClr>
                    <a:srgbClr val="F0AD00"/>
                  </a:buClr>
                  <a:buSzPct val="81250"/>
                  <a:buFont typeface="Wingdings 2"/>
                  <a:buChar char=""/>
                  <a:tabLst>
                    <a:tab pos="344805" algn="l"/>
                    <a:tab pos="345440" algn="l"/>
                    <a:tab pos="1862455" algn="l"/>
                    <a:tab pos="2622550" algn="l"/>
                  </a:tabLst>
                </a:pPr>
                <a:r>
                  <a:rPr sz="3200" spc="-10" dirty="0">
                    <a:latin typeface="Calibri"/>
                    <a:cs typeface="Calibri"/>
                  </a:rPr>
                  <a:t>Let</a:t>
                </a:r>
                <a:r>
                  <a:rPr sz="3200" spc="5" dirty="0">
                    <a:latin typeface="Calibri"/>
                    <a:cs typeface="Calibri"/>
                  </a:rPr>
                  <a:t> </a:t>
                </a:r>
                <a:r>
                  <a:rPr sz="3200" dirty="0">
                    <a:latin typeface="Cambria Math"/>
                    <a:cs typeface="Cambria Math"/>
                  </a:rPr>
                  <a:t>Y</a:t>
                </a:r>
                <a:r>
                  <a:rPr sz="3200" spc="180" dirty="0">
                    <a:latin typeface="Cambria Math"/>
                    <a:cs typeface="Cambria Math"/>
                  </a:rPr>
                  <a:t> </a:t>
                </a:r>
                <a:r>
                  <a:rPr sz="3200" dirty="0">
                    <a:latin typeface="Cambria Math"/>
                    <a:cs typeface="Cambria Math"/>
                  </a:rPr>
                  <a:t>=	</a:t>
                </a:r>
                <a:r>
                  <a:rPr lang="en-US" sz="3200" dirty="0">
                    <a:latin typeface="Cambria Math"/>
                    <a:cs typeface="Cambria Math"/>
                  </a:rPr>
                  <a:t>{</a:t>
                </a:r>
                <a:r>
                  <a:rPr sz="3200" dirty="0">
                    <a:latin typeface="Cambria Math"/>
                    <a:cs typeface="Cambria Math"/>
                  </a:rPr>
                  <a:t>0,</a:t>
                </a:r>
                <a:r>
                  <a:rPr sz="3200" spc="-165" dirty="0">
                    <a:latin typeface="Cambria Math"/>
                    <a:cs typeface="Cambria Math"/>
                  </a:rPr>
                  <a:t> </a:t>
                </a:r>
                <a:r>
                  <a:rPr sz="3200" dirty="0">
                    <a:latin typeface="Cambria Math"/>
                    <a:cs typeface="Cambria Math"/>
                  </a:rPr>
                  <a:t>1</a:t>
                </a:r>
                <a:r>
                  <a:rPr lang="en-US" sz="3200" dirty="0">
                    <a:latin typeface="Cambria Math"/>
                    <a:cs typeface="Cambria Math"/>
                  </a:rPr>
                  <a:t>}</a:t>
                </a:r>
                <a14:m>
                  <m:oMath xmlns:m="http://schemas.openxmlformats.org/officeDocument/2006/math">
                    <m:r>
                      <a:rPr lang="en-US" sz="3450" i="1" spc="1252" baseline="28985" dirty="0">
                        <a:latin typeface="Cambria Math" panose="02040503050406030204" pitchFamily="18" charset="0"/>
                        <a:cs typeface="Cambria Math"/>
                      </a:rPr>
                      <m:t>𝑛</m:t>
                    </m:r>
                  </m:oMath>
                </a14:m>
                <a:r>
                  <a:rPr sz="3200" dirty="0">
                    <a:latin typeface="Calibri"/>
                    <a:cs typeface="Calibri"/>
                  </a:rPr>
                  <a:t>be</a:t>
                </a:r>
                <a:r>
                  <a:rPr sz="3200" spc="-15" dirty="0">
                    <a:latin typeface="Calibri"/>
                    <a:cs typeface="Calibri"/>
                  </a:rPr>
                  <a:t> </a:t>
                </a:r>
                <a:r>
                  <a:rPr sz="3200" dirty="0">
                    <a:latin typeface="Calibri"/>
                    <a:cs typeface="Calibri"/>
                  </a:rPr>
                  <a:t>a</a:t>
                </a:r>
                <a:r>
                  <a:rPr sz="3200" spc="-5" dirty="0">
                    <a:latin typeface="Calibri"/>
                    <a:cs typeface="Calibri"/>
                  </a:rPr>
                  <a:t> </a:t>
                </a:r>
                <a:r>
                  <a:rPr sz="3200" spc="-15" dirty="0">
                    <a:latin typeface="Calibri"/>
                    <a:cs typeface="Calibri"/>
                  </a:rPr>
                  <a:t>vector</a:t>
                </a:r>
                <a:r>
                  <a:rPr sz="3200" spc="-10" dirty="0">
                    <a:latin typeface="Calibri"/>
                    <a:cs typeface="Calibri"/>
                  </a:rPr>
                  <a:t> </a:t>
                </a:r>
                <a:r>
                  <a:rPr sz="3200" spc="-5" dirty="0">
                    <a:latin typeface="Calibri"/>
                    <a:cs typeface="Calibri"/>
                  </a:rPr>
                  <a:t>of</a:t>
                </a:r>
                <a:r>
                  <a:rPr sz="3200" spc="-10" dirty="0">
                    <a:latin typeface="Calibri"/>
                    <a:cs typeface="Calibri"/>
                  </a:rPr>
                  <a:t> </a:t>
                </a:r>
                <a:r>
                  <a:rPr sz="3200" b="1" spc="-5" dirty="0">
                    <a:solidFill>
                      <a:srgbClr val="479249"/>
                    </a:solidFill>
                    <a:latin typeface="Calibri"/>
                    <a:cs typeface="Calibri"/>
                  </a:rPr>
                  <a:t>labels</a:t>
                </a:r>
                <a:r>
                  <a:rPr sz="3200" spc="-5" dirty="0">
                    <a:latin typeface="Calibri"/>
                    <a:cs typeface="Calibri"/>
                  </a:rPr>
                  <a:t>:</a:t>
                </a:r>
                <a:endParaRPr sz="3200" dirty="0">
                  <a:latin typeface="Calibri"/>
                  <a:cs typeface="Calibri"/>
                </a:endParaRPr>
              </a:p>
              <a:p>
                <a:pPr marL="638175" lvl="1" indent="-274955">
                  <a:spcBef>
                    <a:spcPts val="1455"/>
                  </a:spcBef>
                  <a:buClr>
                    <a:srgbClr val="60B5CC"/>
                  </a:buClr>
                  <a:buFont typeface="Wingdings"/>
                  <a:buChar char=""/>
                  <a:tabLst>
                    <a:tab pos="638175" algn="l"/>
                    <a:tab pos="1797685" algn="l"/>
                  </a:tabLst>
                </a:pPr>
                <a:r>
                  <a:rPr sz="2800" spc="175" dirty="0" err="1">
                    <a:latin typeface="Cambria Math"/>
                    <a:cs typeface="Cambria Math"/>
                  </a:rPr>
                  <a:t>Y</a:t>
                </a:r>
                <a14:m>
                  <m:oMath xmlns:m="http://schemas.openxmlformats.org/officeDocument/2006/math">
                    <m:r>
                      <a:rPr lang="en-US" sz="3000" i="1" spc="262" baseline="-16666" dirty="0">
                        <a:latin typeface="Cambria Math" panose="02040503050406030204" pitchFamily="18" charset="0"/>
                        <a:cs typeface="Cambria Math"/>
                      </a:rPr>
                      <m:t>𝑣</m:t>
                    </m:r>
                  </m:oMath>
                </a14:m>
                <a:r>
                  <a:rPr sz="3000" spc="780" baseline="-16666" dirty="0">
                    <a:latin typeface="Cambria Math"/>
                    <a:cs typeface="Cambria Math"/>
                  </a:rPr>
                  <a:t> </a:t>
                </a:r>
                <a:r>
                  <a:rPr sz="2800" dirty="0">
                    <a:latin typeface="Cambria Math"/>
                    <a:cs typeface="Cambria Math"/>
                  </a:rPr>
                  <a:t>=</a:t>
                </a:r>
                <a:r>
                  <a:rPr sz="2800" spc="155" dirty="0">
                    <a:latin typeface="Cambria Math"/>
                    <a:cs typeface="Cambria Math"/>
                  </a:rPr>
                  <a:t> </a:t>
                </a:r>
                <a:r>
                  <a:rPr sz="2800" dirty="0">
                    <a:latin typeface="Cambria Math"/>
                    <a:cs typeface="Cambria Math"/>
                  </a:rPr>
                  <a:t>1	</a:t>
                </a:r>
                <a:r>
                  <a:rPr sz="2800" spc="-5" dirty="0">
                    <a:latin typeface="Calibri"/>
                    <a:cs typeface="Calibri"/>
                  </a:rPr>
                  <a:t>belongs</a:t>
                </a:r>
                <a:r>
                  <a:rPr sz="2800" spc="-25" dirty="0">
                    <a:latin typeface="Calibri"/>
                    <a:cs typeface="Calibri"/>
                  </a:rPr>
                  <a:t> </a:t>
                </a:r>
                <a:r>
                  <a:rPr sz="2800" spc="-15" dirty="0">
                    <a:latin typeface="Calibri"/>
                    <a:cs typeface="Calibri"/>
                  </a:rPr>
                  <a:t>to</a:t>
                </a:r>
                <a:r>
                  <a:rPr sz="2800" spc="-20" dirty="0">
                    <a:latin typeface="Calibri"/>
                    <a:cs typeface="Calibri"/>
                  </a:rPr>
                  <a:t> </a:t>
                </a:r>
                <a:r>
                  <a:rPr sz="2800" spc="-5" dirty="0">
                    <a:solidFill>
                      <a:srgbClr val="008000"/>
                    </a:solidFill>
                    <a:latin typeface="Calibri"/>
                    <a:cs typeface="Calibri"/>
                  </a:rPr>
                  <a:t>Class</a:t>
                </a:r>
                <a:r>
                  <a:rPr sz="2800" spc="-20" dirty="0">
                    <a:solidFill>
                      <a:srgbClr val="008000"/>
                    </a:solidFill>
                    <a:latin typeface="Calibri"/>
                    <a:cs typeface="Calibri"/>
                  </a:rPr>
                  <a:t> </a:t>
                </a:r>
                <a:r>
                  <a:rPr sz="2800" dirty="0">
                    <a:solidFill>
                      <a:srgbClr val="008000"/>
                    </a:solidFill>
                    <a:latin typeface="Calibri"/>
                    <a:cs typeface="Calibri"/>
                  </a:rPr>
                  <a:t>1</a:t>
                </a:r>
                <a:endParaRPr sz="2800" dirty="0">
                  <a:latin typeface="Calibri"/>
                  <a:cs typeface="Calibri"/>
                </a:endParaRPr>
              </a:p>
              <a:p>
                <a:pPr marL="638175" lvl="1" indent="-274955">
                  <a:spcBef>
                    <a:spcPts val="1535"/>
                  </a:spcBef>
                  <a:buClr>
                    <a:srgbClr val="60B5CC"/>
                  </a:buClr>
                  <a:buFont typeface="Wingdings"/>
                  <a:buChar char=""/>
                  <a:tabLst>
                    <a:tab pos="638175" algn="l"/>
                    <a:tab pos="1797685" algn="l"/>
                  </a:tabLst>
                </a:pPr>
                <a:r>
                  <a:rPr sz="2800" spc="175" dirty="0" err="1">
                    <a:latin typeface="Cambria Math"/>
                    <a:cs typeface="Cambria Math"/>
                  </a:rPr>
                  <a:t>Y</a:t>
                </a:r>
                <a14:m>
                  <m:oMath xmlns:m="http://schemas.openxmlformats.org/officeDocument/2006/math">
                    <m:r>
                      <a:rPr lang="en-US" sz="3000" i="1" spc="262" baseline="-16666" dirty="0">
                        <a:latin typeface="Cambria Math" panose="02040503050406030204" pitchFamily="18" charset="0"/>
                        <a:cs typeface="Cambria Math"/>
                      </a:rPr>
                      <m:t>𝑣</m:t>
                    </m:r>
                  </m:oMath>
                </a14:m>
                <a:r>
                  <a:rPr sz="3000" spc="780" baseline="-16666" dirty="0">
                    <a:latin typeface="Cambria Math"/>
                    <a:cs typeface="Cambria Math"/>
                  </a:rPr>
                  <a:t> </a:t>
                </a:r>
                <a:r>
                  <a:rPr sz="2800" dirty="0">
                    <a:latin typeface="Cambria Math"/>
                    <a:cs typeface="Cambria Math"/>
                  </a:rPr>
                  <a:t>=</a:t>
                </a:r>
                <a:r>
                  <a:rPr sz="2800" spc="155" dirty="0">
                    <a:latin typeface="Cambria Math"/>
                    <a:cs typeface="Cambria Math"/>
                  </a:rPr>
                  <a:t> </a:t>
                </a:r>
                <a:r>
                  <a:rPr sz="2800" dirty="0">
                    <a:latin typeface="Cambria Math"/>
                    <a:cs typeface="Cambria Math"/>
                  </a:rPr>
                  <a:t>0	</a:t>
                </a:r>
                <a:r>
                  <a:rPr sz="2800" spc="-5" dirty="0">
                    <a:latin typeface="Calibri"/>
                    <a:cs typeface="Calibri"/>
                  </a:rPr>
                  <a:t>belongs</a:t>
                </a:r>
                <a:r>
                  <a:rPr sz="2800" spc="-25" dirty="0">
                    <a:latin typeface="Calibri"/>
                    <a:cs typeface="Calibri"/>
                  </a:rPr>
                  <a:t> </a:t>
                </a:r>
                <a:r>
                  <a:rPr sz="2800" spc="-15" dirty="0">
                    <a:latin typeface="Calibri"/>
                    <a:cs typeface="Calibri"/>
                  </a:rPr>
                  <a:t>to</a:t>
                </a:r>
                <a:r>
                  <a:rPr sz="2800" spc="-20" dirty="0">
                    <a:latin typeface="Calibri"/>
                    <a:cs typeface="Calibri"/>
                  </a:rPr>
                  <a:t> </a:t>
                </a:r>
                <a:r>
                  <a:rPr sz="2800" spc="-5" dirty="0">
                    <a:solidFill>
                      <a:srgbClr val="C00000"/>
                    </a:solidFill>
                    <a:latin typeface="Calibri"/>
                    <a:cs typeface="Calibri"/>
                  </a:rPr>
                  <a:t>Class</a:t>
                </a:r>
                <a:r>
                  <a:rPr sz="2800" spc="-20" dirty="0">
                    <a:solidFill>
                      <a:srgbClr val="C00000"/>
                    </a:solidFill>
                    <a:latin typeface="Calibri"/>
                    <a:cs typeface="Calibri"/>
                  </a:rPr>
                  <a:t> </a:t>
                </a:r>
                <a:r>
                  <a:rPr sz="2800" dirty="0">
                    <a:solidFill>
                      <a:srgbClr val="C00000"/>
                    </a:solidFill>
                    <a:latin typeface="Calibri"/>
                    <a:cs typeface="Calibri"/>
                  </a:rPr>
                  <a:t>0</a:t>
                </a:r>
                <a:endParaRPr sz="2800" dirty="0">
                  <a:latin typeface="Calibri"/>
                  <a:cs typeface="Calibri"/>
                </a:endParaRPr>
              </a:p>
              <a:p>
                <a:pPr marL="638175" lvl="1" indent="-274955">
                  <a:spcBef>
                    <a:spcPts val="1535"/>
                  </a:spcBef>
                  <a:buClr>
                    <a:srgbClr val="60B5CC"/>
                  </a:buClr>
                  <a:buFont typeface="Wingdings"/>
                  <a:buChar char=""/>
                  <a:tabLst>
                    <a:tab pos="638175" algn="l"/>
                  </a:tabLst>
                </a:pPr>
                <a:r>
                  <a:rPr sz="2800" spc="-15" dirty="0">
                    <a:solidFill>
                      <a:srgbClr val="0D0D0D"/>
                    </a:solidFill>
                    <a:latin typeface="Calibri"/>
                    <a:cs typeface="Calibri"/>
                  </a:rPr>
                  <a:t>There</a:t>
                </a:r>
                <a:r>
                  <a:rPr sz="2800" spc="-10" dirty="0">
                    <a:solidFill>
                      <a:srgbClr val="0D0D0D"/>
                    </a:solidFill>
                    <a:latin typeface="Calibri"/>
                    <a:cs typeface="Calibri"/>
                  </a:rPr>
                  <a:t> </a:t>
                </a:r>
                <a:r>
                  <a:rPr sz="2800" spc="-15" dirty="0">
                    <a:solidFill>
                      <a:srgbClr val="0D0D0D"/>
                    </a:solidFill>
                    <a:latin typeface="Calibri"/>
                    <a:cs typeface="Calibri"/>
                  </a:rPr>
                  <a:t>are</a:t>
                </a:r>
                <a:r>
                  <a:rPr sz="2800" dirty="0">
                    <a:solidFill>
                      <a:srgbClr val="0D0D0D"/>
                    </a:solidFill>
                    <a:latin typeface="Calibri"/>
                    <a:cs typeface="Calibri"/>
                  </a:rPr>
                  <a:t> </a:t>
                </a:r>
                <a:r>
                  <a:rPr sz="2800" spc="-5" dirty="0">
                    <a:solidFill>
                      <a:srgbClr val="9D9DA2"/>
                    </a:solidFill>
                    <a:latin typeface="Calibri"/>
                    <a:cs typeface="Calibri"/>
                  </a:rPr>
                  <a:t>unlabeled</a:t>
                </a:r>
                <a:r>
                  <a:rPr sz="2800" dirty="0">
                    <a:solidFill>
                      <a:srgbClr val="9D9DA2"/>
                    </a:solidFill>
                    <a:latin typeface="Calibri"/>
                    <a:cs typeface="Calibri"/>
                  </a:rPr>
                  <a:t> </a:t>
                </a:r>
                <a:r>
                  <a:rPr sz="2800" spc="-5" dirty="0">
                    <a:latin typeface="Calibri"/>
                    <a:cs typeface="Calibri"/>
                  </a:rPr>
                  <a:t>node needs</a:t>
                </a:r>
                <a:r>
                  <a:rPr sz="2800" spc="5" dirty="0">
                    <a:latin typeface="Calibri"/>
                    <a:cs typeface="Calibri"/>
                  </a:rPr>
                  <a:t> </a:t>
                </a:r>
                <a:r>
                  <a:rPr sz="2800" spc="-15" dirty="0">
                    <a:latin typeface="Calibri"/>
                    <a:cs typeface="Calibri"/>
                  </a:rPr>
                  <a:t>to</a:t>
                </a:r>
                <a:r>
                  <a:rPr sz="2800" spc="-5" dirty="0">
                    <a:latin typeface="Calibri"/>
                    <a:cs typeface="Calibri"/>
                  </a:rPr>
                  <a:t> </a:t>
                </a:r>
                <a:r>
                  <a:rPr sz="2800" dirty="0">
                    <a:latin typeface="Calibri"/>
                    <a:cs typeface="Calibri"/>
                  </a:rPr>
                  <a:t>be</a:t>
                </a:r>
                <a:r>
                  <a:rPr sz="2800" spc="-5" dirty="0">
                    <a:latin typeface="Calibri"/>
                    <a:cs typeface="Calibri"/>
                  </a:rPr>
                  <a:t> classified</a:t>
                </a:r>
                <a:endParaRPr sz="2800" dirty="0">
                  <a:latin typeface="Calibri"/>
                  <a:cs typeface="Calibri"/>
                </a:endParaRPr>
              </a:p>
              <a:p>
                <a:pPr marL="345440" indent="-320040">
                  <a:lnSpc>
                    <a:spcPts val="3815"/>
                  </a:lnSpc>
                  <a:spcBef>
                    <a:spcPts val="1450"/>
                  </a:spcBef>
                  <a:buClr>
                    <a:srgbClr val="F0AD00"/>
                  </a:buClr>
                  <a:buSzPct val="81250"/>
                  <a:buFont typeface="Wingdings 2"/>
                  <a:buChar char=""/>
                  <a:tabLst>
                    <a:tab pos="344805" algn="l"/>
                    <a:tab pos="345440" algn="l"/>
                  </a:tabLst>
                </a:pPr>
                <a:r>
                  <a:rPr sz="3200" b="1" spc="-5" dirty="0">
                    <a:solidFill>
                      <a:srgbClr val="D9253E"/>
                    </a:solidFill>
                    <a:latin typeface="Calibri"/>
                    <a:cs typeface="Calibri"/>
                  </a:rPr>
                  <a:t>Goal:</a:t>
                </a:r>
                <a:r>
                  <a:rPr sz="3200" b="1" spc="10" dirty="0">
                    <a:solidFill>
                      <a:srgbClr val="D9253E"/>
                    </a:solidFill>
                    <a:latin typeface="Calibri"/>
                    <a:cs typeface="Calibri"/>
                  </a:rPr>
                  <a:t> </a:t>
                </a:r>
                <a:r>
                  <a:rPr sz="3200" spc="-10" dirty="0">
                    <a:latin typeface="Calibri"/>
                    <a:cs typeface="Calibri"/>
                  </a:rPr>
                  <a:t>Predict</a:t>
                </a:r>
                <a:r>
                  <a:rPr sz="3200" dirty="0">
                    <a:latin typeface="Calibri"/>
                    <a:cs typeface="Calibri"/>
                  </a:rPr>
                  <a:t> </a:t>
                </a:r>
                <a:r>
                  <a:rPr sz="3200" spc="-5" dirty="0">
                    <a:latin typeface="Calibri"/>
                    <a:cs typeface="Calibri"/>
                  </a:rPr>
                  <a:t>which</a:t>
                </a:r>
                <a:r>
                  <a:rPr sz="3200" spc="5" dirty="0">
                    <a:latin typeface="Calibri"/>
                    <a:cs typeface="Calibri"/>
                  </a:rPr>
                  <a:t> </a:t>
                </a:r>
                <a:r>
                  <a:rPr sz="3200" b="1" spc="-5" dirty="0">
                    <a:solidFill>
                      <a:srgbClr val="9D9DA2"/>
                    </a:solidFill>
                    <a:latin typeface="Calibri"/>
                    <a:cs typeface="Calibri"/>
                  </a:rPr>
                  <a:t>unlabeled</a:t>
                </a:r>
                <a:r>
                  <a:rPr sz="3200" b="1" spc="-10" dirty="0">
                    <a:solidFill>
                      <a:srgbClr val="9D9DA2"/>
                    </a:solidFill>
                    <a:latin typeface="Calibri"/>
                    <a:cs typeface="Calibri"/>
                  </a:rPr>
                  <a:t> </a:t>
                </a:r>
                <a:r>
                  <a:rPr sz="3200" spc="-5" dirty="0">
                    <a:latin typeface="Calibri"/>
                    <a:cs typeface="Calibri"/>
                  </a:rPr>
                  <a:t>nodes </a:t>
                </a:r>
                <a:r>
                  <a:rPr sz="3200" spc="-20" dirty="0">
                    <a:latin typeface="Calibri"/>
                    <a:cs typeface="Calibri"/>
                  </a:rPr>
                  <a:t>are</a:t>
                </a:r>
                <a:r>
                  <a:rPr sz="3200" spc="-5" dirty="0">
                    <a:latin typeface="Calibri"/>
                    <a:cs typeface="Calibri"/>
                  </a:rPr>
                  <a:t> </a:t>
                </a:r>
                <a:r>
                  <a:rPr sz="3200" spc="-20" dirty="0">
                    <a:latin typeface="Calibri"/>
                    <a:cs typeface="Calibri"/>
                  </a:rPr>
                  <a:t>likely</a:t>
                </a:r>
                <a:endParaRPr sz="3200" dirty="0">
                  <a:latin typeface="Calibri"/>
                  <a:cs typeface="Calibri"/>
                </a:endParaRPr>
              </a:p>
              <a:p>
                <a:pPr marL="345440">
                  <a:lnSpc>
                    <a:spcPts val="3815"/>
                  </a:lnSpc>
                </a:pPr>
                <a:r>
                  <a:rPr sz="3200" b="1" spc="-5" dirty="0">
                    <a:solidFill>
                      <a:srgbClr val="479249"/>
                    </a:solidFill>
                    <a:latin typeface="Calibri"/>
                    <a:cs typeface="Calibri"/>
                  </a:rPr>
                  <a:t>Class</a:t>
                </a:r>
                <a:r>
                  <a:rPr sz="3200" b="1" spc="-10" dirty="0">
                    <a:solidFill>
                      <a:srgbClr val="479249"/>
                    </a:solidFill>
                    <a:latin typeface="Calibri"/>
                    <a:cs typeface="Calibri"/>
                  </a:rPr>
                  <a:t> </a:t>
                </a:r>
                <a:r>
                  <a:rPr sz="3200" b="1" dirty="0">
                    <a:solidFill>
                      <a:srgbClr val="479249"/>
                    </a:solidFill>
                    <a:latin typeface="Calibri"/>
                    <a:cs typeface="Calibri"/>
                  </a:rPr>
                  <a:t>1</a:t>
                </a:r>
                <a:r>
                  <a:rPr sz="3200" dirty="0">
                    <a:latin typeface="Calibri"/>
                    <a:cs typeface="Calibri"/>
                  </a:rPr>
                  <a:t>,</a:t>
                </a:r>
                <a:r>
                  <a:rPr sz="3200" spc="-5" dirty="0">
                    <a:latin typeface="Calibri"/>
                    <a:cs typeface="Calibri"/>
                  </a:rPr>
                  <a:t> </a:t>
                </a:r>
                <a:r>
                  <a:rPr sz="3200" dirty="0">
                    <a:latin typeface="Calibri"/>
                    <a:cs typeface="Calibri"/>
                  </a:rPr>
                  <a:t>and</a:t>
                </a:r>
                <a:r>
                  <a:rPr sz="3200" spc="5" dirty="0">
                    <a:latin typeface="Calibri"/>
                    <a:cs typeface="Calibri"/>
                  </a:rPr>
                  <a:t> </a:t>
                </a:r>
                <a:r>
                  <a:rPr sz="3200" spc="-5" dirty="0">
                    <a:latin typeface="Calibri"/>
                    <a:cs typeface="Calibri"/>
                  </a:rPr>
                  <a:t>which</a:t>
                </a:r>
                <a:r>
                  <a:rPr sz="3200" dirty="0">
                    <a:latin typeface="Calibri"/>
                    <a:cs typeface="Calibri"/>
                  </a:rPr>
                  <a:t> </a:t>
                </a:r>
                <a:r>
                  <a:rPr sz="3200" spc="-20" dirty="0">
                    <a:latin typeface="Calibri"/>
                    <a:cs typeface="Calibri"/>
                  </a:rPr>
                  <a:t>are</a:t>
                </a:r>
                <a:r>
                  <a:rPr sz="3200" spc="-10" dirty="0">
                    <a:latin typeface="Calibri"/>
                    <a:cs typeface="Calibri"/>
                  </a:rPr>
                  <a:t> </a:t>
                </a:r>
                <a:r>
                  <a:rPr sz="3200" spc="-20" dirty="0">
                    <a:latin typeface="Calibri"/>
                    <a:cs typeface="Calibri"/>
                  </a:rPr>
                  <a:t>likely</a:t>
                </a:r>
                <a:r>
                  <a:rPr sz="3200" spc="5" dirty="0">
                    <a:latin typeface="Calibri"/>
                    <a:cs typeface="Calibri"/>
                  </a:rPr>
                  <a:t> </a:t>
                </a:r>
                <a:r>
                  <a:rPr sz="3200" b="1" spc="-5" dirty="0">
                    <a:solidFill>
                      <a:srgbClr val="C00000"/>
                    </a:solidFill>
                    <a:latin typeface="Calibri"/>
                    <a:cs typeface="Calibri"/>
                  </a:rPr>
                  <a:t>Class</a:t>
                </a:r>
                <a:r>
                  <a:rPr sz="3200" b="1" spc="-10" dirty="0">
                    <a:solidFill>
                      <a:srgbClr val="C00000"/>
                    </a:solidFill>
                    <a:latin typeface="Calibri"/>
                    <a:cs typeface="Calibri"/>
                  </a:rPr>
                  <a:t> </a:t>
                </a:r>
                <a:r>
                  <a:rPr sz="3200" b="1" dirty="0">
                    <a:solidFill>
                      <a:srgbClr val="C00000"/>
                    </a:solidFill>
                    <a:latin typeface="Calibri"/>
                    <a:cs typeface="Calibri"/>
                  </a:rPr>
                  <a:t>0</a:t>
                </a:r>
                <a:endParaRPr sz="3200" dirty="0">
                  <a:latin typeface="Calibri"/>
                  <a:cs typeface="Calibri"/>
                </a:endParaRPr>
              </a:p>
            </p:txBody>
          </p:sp>
        </mc:Choice>
        <mc:Fallback xmlns="">
          <p:sp>
            <p:nvSpPr>
              <p:cNvPr id="5" name="object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958" y="1123188"/>
                <a:ext cx="8046084" cy="5216621"/>
              </a:xfrm>
              <a:prstGeom prst="rect">
                <a:avLst/>
              </a:prstGeom>
              <a:blipFill>
                <a:blip r:embed="rId3"/>
                <a:stretch>
                  <a:fillRect l="-2727" r="-2424" b="-373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5">
            <a:extLst>
              <a:ext uri="{FF2B5EF4-FFF2-40B4-BE49-F238E27FC236}">
                <a16:creationId xmlns:a16="http://schemas.microsoft.com/office/drawing/2014/main" id="{904809A4-C35F-AFB2-ED17-3630C1BBE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Semi-supervised Learning</a:t>
            </a:r>
            <a:endParaRPr lang="en-AU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37200" y="1332548"/>
            <a:ext cx="5824855" cy="4192904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332740" indent="-320040">
              <a:spcBef>
                <a:spcPts val="855"/>
              </a:spcBef>
              <a:buClr>
                <a:srgbClr val="F0AD00"/>
              </a:buClr>
              <a:buSzPct val="81250"/>
              <a:buFont typeface="Wingdings 2"/>
              <a:buChar char=""/>
              <a:tabLst>
                <a:tab pos="332105" algn="l"/>
                <a:tab pos="332740" algn="l"/>
              </a:tabLst>
            </a:pPr>
            <a:r>
              <a:rPr sz="3200" b="1" spc="-20" dirty="0">
                <a:solidFill>
                  <a:srgbClr val="0000FF"/>
                </a:solidFill>
                <a:latin typeface="Calibri"/>
                <a:cs typeface="Calibri"/>
              </a:rPr>
              <a:t>Many</a:t>
            </a:r>
            <a:r>
              <a:rPr sz="3200" b="1" spc="-1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3200" b="1" spc="-10" dirty="0">
                <a:solidFill>
                  <a:srgbClr val="0000FF"/>
                </a:solidFill>
                <a:latin typeface="Calibri"/>
                <a:cs typeface="Calibri"/>
              </a:rPr>
              <a:t>applications:</a:t>
            </a:r>
            <a:endParaRPr sz="3200" dirty="0">
              <a:latin typeface="Calibri"/>
              <a:cs typeface="Calibri"/>
            </a:endParaRPr>
          </a:p>
          <a:p>
            <a:pPr marL="625475" lvl="1" indent="-274955">
              <a:spcBef>
                <a:spcPts val="665"/>
              </a:spcBef>
              <a:buClr>
                <a:srgbClr val="60B5CC"/>
              </a:buClr>
              <a:buFont typeface="Wingdings"/>
              <a:buChar char=""/>
              <a:tabLst>
                <a:tab pos="625475" algn="l"/>
              </a:tabLst>
            </a:pPr>
            <a:r>
              <a:rPr sz="2800" spc="-5" dirty="0">
                <a:latin typeface="Calibri"/>
                <a:cs typeface="Calibri"/>
              </a:rPr>
              <a:t>Document </a:t>
            </a:r>
            <a:r>
              <a:rPr sz="2800" spc="-10" dirty="0">
                <a:latin typeface="Calibri"/>
                <a:cs typeface="Calibri"/>
              </a:rPr>
              <a:t>classification</a:t>
            </a:r>
            <a:endParaRPr sz="2800" dirty="0">
              <a:latin typeface="Calibri"/>
              <a:cs typeface="Calibri"/>
            </a:endParaRPr>
          </a:p>
          <a:p>
            <a:pPr marL="625475" lvl="1" indent="-274955">
              <a:spcBef>
                <a:spcPts val="745"/>
              </a:spcBef>
              <a:buClr>
                <a:srgbClr val="60B5CC"/>
              </a:buClr>
              <a:buFont typeface="Wingdings"/>
              <a:buChar char=""/>
              <a:tabLst>
                <a:tab pos="625475" algn="l"/>
              </a:tabLst>
            </a:pPr>
            <a:r>
              <a:rPr sz="2800" spc="-20" dirty="0">
                <a:latin typeface="Calibri"/>
                <a:cs typeface="Calibri"/>
              </a:rPr>
              <a:t>Part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speech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tagging</a:t>
            </a:r>
            <a:endParaRPr sz="2800" dirty="0">
              <a:latin typeface="Calibri"/>
              <a:cs typeface="Calibri"/>
            </a:endParaRPr>
          </a:p>
          <a:p>
            <a:pPr marL="625475" lvl="1" indent="-274955">
              <a:spcBef>
                <a:spcPts val="625"/>
              </a:spcBef>
              <a:buClr>
                <a:srgbClr val="60B5CC"/>
              </a:buClr>
              <a:buFont typeface="Wingdings"/>
              <a:buChar char=""/>
              <a:tabLst>
                <a:tab pos="625475" algn="l"/>
              </a:tabLst>
            </a:pPr>
            <a:r>
              <a:rPr sz="2800" spc="-5" dirty="0">
                <a:latin typeface="Calibri"/>
                <a:cs typeface="Calibri"/>
              </a:rPr>
              <a:t>Link</a:t>
            </a:r>
            <a:r>
              <a:rPr sz="2800" spc="-10" dirty="0">
                <a:latin typeface="Calibri"/>
                <a:cs typeface="Calibri"/>
              </a:rPr>
              <a:t> prediction</a:t>
            </a:r>
            <a:endParaRPr sz="2800" dirty="0">
              <a:latin typeface="Calibri"/>
              <a:cs typeface="Calibri"/>
            </a:endParaRPr>
          </a:p>
          <a:p>
            <a:pPr marL="625475" lvl="1" indent="-274955">
              <a:spcBef>
                <a:spcPts val="645"/>
              </a:spcBef>
              <a:buClr>
                <a:srgbClr val="60B5CC"/>
              </a:buClr>
              <a:buFont typeface="Wingdings"/>
              <a:buChar char=""/>
              <a:tabLst>
                <a:tab pos="625475" algn="l"/>
              </a:tabLst>
            </a:pPr>
            <a:r>
              <a:rPr sz="2800" spc="-10" dirty="0">
                <a:latin typeface="Calibri"/>
                <a:cs typeface="Calibri"/>
              </a:rPr>
              <a:t>Optical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character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recognition</a:t>
            </a:r>
            <a:endParaRPr sz="2800" dirty="0">
              <a:latin typeface="Calibri"/>
              <a:cs typeface="Calibri"/>
            </a:endParaRPr>
          </a:p>
          <a:p>
            <a:pPr marL="625475" lvl="1" indent="-274955">
              <a:spcBef>
                <a:spcPts val="745"/>
              </a:spcBef>
              <a:buClr>
                <a:srgbClr val="60B5CC"/>
              </a:buClr>
              <a:buFont typeface="Wingdings"/>
              <a:buChar char=""/>
              <a:tabLst>
                <a:tab pos="625475" algn="l"/>
              </a:tabLst>
            </a:pPr>
            <a:r>
              <a:rPr sz="2800" spc="-10" dirty="0">
                <a:latin typeface="Calibri"/>
                <a:cs typeface="Calibri"/>
              </a:rPr>
              <a:t>Image/3D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data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segmentation</a:t>
            </a:r>
            <a:endParaRPr sz="2800" dirty="0">
              <a:latin typeface="Calibri"/>
              <a:cs typeface="Calibri"/>
            </a:endParaRPr>
          </a:p>
          <a:p>
            <a:pPr marL="625475" lvl="1" indent="-274955">
              <a:spcBef>
                <a:spcPts val="625"/>
              </a:spcBef>
              <a:buClr>
                <a:srgbClr val="60B5CC"/>
              </a:buClr>
              <a:buFont typeface="Wingdings"/>
              <a:buChar char=""/>
              <a:tabLst>
                <a:tab pos="625475" algn="l"/>
              </a:tabLst>
            </a:pPr>
            <a:r>
              <a:rPr sz="2800" spc="-10" dirty="0">
                <a:latin typeface="Calibri"/>
                <a:cs typeface="Calibri"/>
              </a:rPr>
              <a:t>Entity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resolution</a:t>
            </a:r>
            <a:r>
              <a:rPr sz="2800" spc="-5" dirty="0">
                <a:latin typeface="Calibri"/>
                <a:cs typeface="Calibri"/>
              </a:rPr>
              <a:t> in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sensor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networks</a:t>
            </a:r>
            <a:endParaRPr sz="2800" dirty="0">
              <a:latin typeface="Calibri"/>
              <a:cs typeface="Calibri"/>
            </a:endParaRPr>
          </a:p>
          <a:p>
            <a:pPr marL="625475" lvl="1" indent="-274955">
              <a:spcBef>
                <a:spcPts val="650"/>
              </a:spcBef>
              <a:buClr>
                <a:srgbClr val="60B5CC"/>
              </a:buClr>
              <a:buFont typeface="Wingdings"/>
              <a:buChar char=""/>
              <a:tabLst>
                <a:tab pos="625475" algn="l"/>
              </a:tabLst>
            </a:pPr>
            <a:r>
              <a:rPr sz="2800" spc="-5" dirty="0">
                <a:latin typeface="Calibri"/>
                <a:cs typeface="Calibri"/>
              </a:rPr>
              <a:t>Spam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 </a:t>
            </a:r>
            <a:r>
              <a:rPr sz="2800" spc="-15" dirty="0">
                <a:latin typeface="Calibri"/>
                <a:cs typeface="Calibri"/>
              </a:rPr>
              <a:t>fraud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detection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A14E163-1592-E09D-FCD6-ABCFCCAFB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Collective Classification</a:t>
            </a:r>
            <a:endParaRPr lang="en-AU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630936" y="4803649"/>
            <a:ext cx="2529840" cy="695325"/>
            <a:chOff x="630936" y="4803647"/>
            <a:chExt cx="2529840" cy="695325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30936" y="4803647"/>
              <a:ext cx="2529840" cy="69189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99160" y="4840223"/>
              <a:ext cx="1993391" cy="658367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74316" y="4820895"/>
              <a:ext cx="2442065" cy="60480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674316" y="4820895"/>
              <a:ext cx="2442210" cy="605155"/>
            </a:xfrm>
            <a:custGeom>
              <a:avLst/>
              <a:gdLst/>
              <a:ahLst/>
              <a:cxnLst/>
              <a:rect l="l" t="t" r="r" b="b"/>
              <a:pathLst>
                <a:path w="2442210" h="605154">
                  <a:moveTo>
                    <a:pt x="0" y="0"/>
                  </a:moveTo>
                  <a:lnTo>
                    <a:pt x="2442066" y="0"/>
                  </a:lnTo>
                  <a:lnTo>
                    <a:pt x="2442066" y="604800"/>
                  </a:lnTo>
                  <a:lnTo>
                    <a:pt x="0" y="604800"/>
                  </a:lnTo>
                  <a:lnTo>
                    <a:pt x="0" y="0"/>
                  </a:lnTo>
                  <a:close/>
                </a:path>
              </a:pathLst>
            </a:custGeom>
            <a:ln w="6350">
              <a:solidFill>
                <a:srgbClr val="F0AD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674316" y="4820896"/>
            <a:ext cx="2442210" cy="430246"/>
          </a:xfrm>
          <a:prstGeom prst="rect">
            <a:avLst/>
          </a:prstGeom>
          <a:ln w="6350">
            <a:solidFill>
              <a:srgbClr val="F0AD00"/>
            </a:solidFill>
          </a:ln>
        </p:spPr>
        <p:txBody>
          <a:bodyPr vert="horz" wrap="square" lIns="0" tIns="106045" rIns="0" bIns="0" rtlCol="0">
            <a:spAutoFit/>
          </a:bodyPr>
          <a:lstStyle/>
          <a:p>
            <a:pPr marL="429895">
              <a:spcBef>
                <a:spcPts val="835"/>
              </a:spcBef>
            </a:pPr>
            <a:r>
              <a:rPr sz="2100" spc="-5" dirty="0">
                <a:solidFill>
                  <a:srgbClr val="FFFFFF"/>
                </a:solidFill>
                <a:latin typeface="Calibri"/>
                <a:cs typeface="Calibri"/>
              </a:rPr>
              <a:t>Local</a:t>
            </a:r>
            <a:r>
              <a:rPr sz="21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100" spc="-5" dirty="0">
                <a:solidFill>
                  <a:srgbClr val="FFFFFF"/>
                </a:solidFill>
                <a:latin typeface="Calibri"/>
                <a:cs typeface="Calibri"/>
              </a:rPr>
              <a:t>Classifier</a:t>
            </a:r>
            <a:endParaRPr sz="2100" dirty="0">
              <a:latin typeface="Calibri"/>
              <a:cs typeface="Calibr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682619" y="5422522"/>
            <a:ext cx="2448560" cy="1188085"/>
            <a:chOff x="682619" y="5422520"/>
            <a:chExt cx="2448560" cy="1188085"/>
          </a:xfrm>
        </p:grpSpPr>
        <p:sp>
          <p:nvSpPr>
            <p:cNvPr id="10" name="object 10"/>
            <p:cNvSpPr/>
            <p:nvPr/>
          </p:nvSpPr>
          <p:spPr>
            <a:xfrm>
              <a:off x="685794" y="5425695"/>
              <a:ext cx="2442210" cy="1181735"/>
            </a:xfrm>
            <a:custGeom>
              <a:avLst/>
              <a:gdLst/>
              <a:ahLst/>
              <a:cxnLst/>
              <a:rect l="l" t="t" r="r" b="b"/>
              <a:pathLst>
                <a:path w="2442210" h="1181734">
                  <a:moveTo>
                    <a:pt x="2442066" y="0"/>
                  </a:moveTo>
                  <a:lnTo>
                    <a:pt x="0" y="0"/>
                  </a:lnTo>
                  <a:lnTo>
                    <a:pt x="0" y="1181722"/>
                  </a:lnTo>
                  <a:lnTo>
                    <a:pt x="2442066" y="1181722"/>
                  </a:lnTo>
                  <a:lnTo>
                    <a:pt x="2442066" y="0"/>
                  </a:lnTo>
                  <a:close/>
                </a:path>
              </a:pathLst>
            </a:custGeom>
            <a:solidFill>
              <a:srgbClr val="F9E3CB">
                <a:alpha val="9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85794" y="5425695"/>
              <a:ext cx="2442210" cy="1181735"/>
            </a:xfrm>
            <a:custGeom>
              <a:avLst/>
              <a:gdLst/>
              <a:ahLst/>
              <a:cxnLst/>
              <a:rect l="l" t="t" r="r" b="b"/>
              <a:pathLst>
                <a:path w="2442210" h="1181734">
                  <a:moveTo>
                    <a:pt x="0" y="0"/>
                  </a:moveTo>
                  <a:lnTo>
                    <a:pt x="2442066" y="0"/>
                  </a:lnTo>
                  <a:lnTo>
                    <a:pt x="2442066" y="1181722"/>
                  </a:lnTo>
                  <a:lnTo>
                    <a:pt x="0" y="1181722"/>
                  </a:lnTo>
                  <a:lnTo>
                    <a:pt x="0" y="0"/>
                  </a:lnTo>
                  <a:close/>
                </a:path>
              </a:pathLst>
            </a:custGeom>
            <a:ln w="6350">
              <a:solidFill>
                <a:srgbClr val="F9E3C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674316" y="5475225"/>
            <a:ext cx="2442210" cy="638175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351790" marR="729615" indent="-228600">
              <a:lnSpc>
                <a:spcPts val="2300"/>
              </a:lnSpc>
              <a:spcBef>
                <a:spcPts val="359"/>
              </a:spcBef>
              <a:buChar char="•"/>
              <a:tabLst>
                <a:tab pos="352425" algn="l"/>
              </a:tabLst>
            </a:pPr>
            <a:r>
              <a:rPr sz="2100" dirty="0">
                <a:latin typeface="Calibri"/>
                <a:cs typeface="Calibri"/>
              </a:rPr>
              <a:t>Assign</a:t>
            </a:r>
            <a:r>
              <a:rPr sz="2100" spc="-100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initial </a:t>
            </a:r>
            <a:r>
              <a:rPr sz="2100" spc="-465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labels</a:t>
            </a:r>
            <a:endParaRPr sz="2100">
              <a:latin typeface="Calibri"/>
              <a:cs typeface="Calibr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3171121" y="4803649"/>
            <a:ext cx="2529840" cy="695325"/>
            <a:chOff x="3413759" y="4803647"/>
            <a:chExt cx="2529840" cy="695325"/>
          </a:xfrm>
        </p:grpSpPr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413759" y="4803647"/>
              <a:ext cx="2529840" cy="691895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419855" y="4840223"/>
              <a:ext cx="2520696" cy="658367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458272" y="4820895"/>
              <a:ext cx="2442065" cy="604800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3215634" y="4820896"/>
            <a:ext cx="2442210" cy="430246"/>
          </a:xfrm>
          <a:prstGeom prst="rect">
            <a:avLst/>
          </a:prstGeom>
          <a:ln w="6350">
            <a:solidFill>
              <a:srgbClr val="F0AD00"/>
            </a:solidFill>
          </a:ln>
        </p:spPr>
        <p:txBody>
          <a:bodyPr vert="horz" wrap="square" lIns="0" tIns="106045" rIns="0" bIns="0" rtlCol="0">
            <a:spAutoFit/>
          </a:bodyPr>
          <a:lstStyle/>
          <a:p>
            <a:pPr marL="166370">
              <a:spcBef>
                <a:spcPts val="835"/>
              </a:spcBef>
            </a:pPr>
            <a:r>
              <a:rPr sz="2100" spc="-10" dirty="0">
                <a:solidFill>
                  <a:srgbClr val="FFFFFF"/>
                </a:solidFill>
                <a:latin typeface="Calibri"/>
                <a:cs typeface="Calibri"/>
              </a:rPr>
              <a:t>Relational</a:t>
            </a:r>
            <a:r>
              <a:rPr sz="2100" spc="-5" dirty="0">
                <a:solidFill>
                  <a:srgbClr val="FFFFFF"/>
                </a:solidFill>
                <a:latin typeface="Calibri"/>
                <a:cs typeface="Calibri"/>
              </a:rPr>
              <a:t> Classifier</a:t>
            </a:r>
            <a:endParaRPr sz="2100">
              <a:latin typeface="Calibri"/>
              <a:cs typeface="Calibri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212459" y="5422522"/>
            <a:ext cx="2448560" cy="1188085"/>
            <a:chOff x="3455097" y="5422520"/>
            <a:chExt cx="2448560" cy="1188085"/>
          </a:xfrm>
        </p:grpSpPr>
        <p:sp>
          <p:nvSpPr>
            <p:cNvPr id="19" name="object 19"/>
            <p:cNvSpPr/>
            <p:nvPr/>
          </p:nvSpPr>
          <p:spPr>
            <a:xfrm>
              <a:off x="3458272" y="5425695"/>
              <a:ext cx="2442210" cy="1181735"/>
            </a:xfrm>
            <a:custGeom>
              <a:avLst/>
              <a:gdLst/>
              <a:ahLst/>
              <a:cxnLst/>
              <a:rect l="l" t="t" r="r" b="b"/>
              <a:pathLst>
                <a:path w="2442210" h="1181734">
                  <a:moveTo>
                    <a:pt x="2442065" y="0"/>
                  </a:moveTo>
                  <a:lnTo>
                    <a:pt x="0" y="0"/>
                  </a:lnTo>
                  <a:lnTo>
                    <a:pt x="0" y="1181722"/>
                  </a:lnTo>
                  <a:lnTo>
                    <a:pt x="2442065" y="1181722"/>
                  </a:lnTo>
                  <a:lnTo>
                    <a:pt x="2442065" y="0"/>
                  </a:lnTo>
                  <a:close/>
                </a:path>
              </a:pathLst>
            </a:custGeom>
            <a:solidFill>
              <a:srgbClr val="F9E3CB">
                <a:alpha val="9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458272" y="5425695"/>
              <a:ext cx="2442210" cy="1181735"/>
            </a:xfrm>
            <a:custGeom>
              <a:avLst/>
              <a:gdLst/>
              <a:ahLst/>
              <a:cxnLst/>
              <a:rect l="l" t="t" r="r" b="b"/>
              <a:pathLst>
                <a:path w="2442210" h="1181734">
                  <a:moveTo>
                    <a:pt x="0" y="0"/>
                  </a:moveTo>
                  <a:lnTo>
                    <a:pt x="2442066" y="0"/>
                  </a:lnTo>
                  <a:lnTo>
                    <a:pt x="2442066" y="1181722"/>
                  </a:lnTo>
                  <a:lnTo>
                    <a:pt x="0" y="1181722"/>
                  </a:lnTo>
                  <a:lnTo>
                    <a:pt x="0" y="0"/>
                  </a:lnTo>
                  <a:close/>
                </a:path>
              </a:pathLst>
            </a:custGeom>
            <a:ln w="6350">
              <a:solidFill>
                <a:srgbClr val="F9E3C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3215634" y="5475225"/>
            <a:ext cx="2442210" cy="942975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340360" marR="420370" indent="-228600">
              <a:lnSpc>
                <a:spcPct val="93300"/>
              </a:lnSpc>
              <a:spcBef>
                <a:spcPts val="265"/>
              </a:spcBef>
              <a:buChar char="•"/>
              <a:tabLst>
                <a:tab pos="340995" algn="l"/>
              </a:tabLst>
            </a:pPr>
            <a:r>
              <a:rPr sz="2100" spc="-10" dirty="0">
                <a:latin typeface="Calibri"/>
                <a:cs typeface="Calibri"/>
              </a:rPr>
              <a:t>Capture </a:t>
            </a:r>
            <a:r>
              <a:rPr sz="2100" spc="-5" dirty="0">
                <a:latin typeface="Calibri"/>
                <a:cs typeface="Calibri"/>
              </a:rPr>
              <a:t> </a:t>
            </a:r>
            <a:r>
              <a:rPr sz="2100" spc="-10" dirty="0">
                <a:latin typeface="Calibri"/>
                <a:cs typeface="Calibri"/>
              </a:rPr>
              <a:t>correlations </a:t>
            </a:r>
            <a:r>
              <a:rPr sz="2100" spc="-5" dirty="0">
                <a:latin typeface="Calibri"/>
                <a:cs typeface="Calibri"/>
              </a:rPr>
              <a:t> between</a:t>
            </a:r>
            <a:r>
              <a:rPr sz="2100" spc="-100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nodes</a:t>
            </a:r>
            <a:endParaRPr sz="2100">
              <a:latin typeface="Calibri"/>
              <a:cs typeface="Calibri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5752771" y="4790692"/>
            <a:ext cx="2545080" cy="695325"/>
            <a:chOff x="6190488" y="4803647"/>
            <a:chExt cx="2545080" cy="695325"/>
          </a:xfrm>
        </p:grpSpPr>
        <p:pic>
          <p:nvPicPr>
            <p:cNvPr id="23" name="object 2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199632" y="4803647"/>
              <a:ext cx="2529840" cy="691895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190488" y="4840223"/>
              <a:ext cx="2545080" cy="658367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242227" y="4820895"/>
              <a:ext cx="2442066" cy="604800"/>
            </a:xfrm>
            <a:prstGeom prst="rect">
              <a:avLst/>
            </a:prstGeom>
          </p:spPr>
        </p:pic>
      </p:grpSp>
      <p:sp>
        <p:nvSpPr>
          <p:cNvPr id="26" name="object 26"/>
          <p:cNvSpPr txBox="1"/>
          <p:nvPr/>
        </p:nvSpPr>
        <p:spPr>
          <a:xfrm>
            <a:off x="5804510" y="4807939"/>
            <a:ext cx="2442210" cy="430246"/>
          </a:xfrm>
          <a:prstGeom prst="rect">
            <a:avLst/>
          </a:prstGeom>
          <a:ln w="6350">
            <a:solidFill>
              <a:srgbClr val="F0AD00"/>
            </a:solidFill>
          </a:ln>
        </p:spPr>
        <p:txBody>
          <a:bodyPr vert="horz" wrap="square" lIns="0" tIns="106045" rIns="0" bIns="0" rtlCol="0">
            <a:spAutoFit/>
          </a:bodyPr>
          <a:lstStyle/>
          <a:p>
            <a:pPr marL="154305">
              <a:spcBef>
                <a:spcPts val="835"/>
              </a:spcBef>
            </a:pPr>
            <a:r>
              <a:rPr sz="2100" spc="-5" dirty="0">
                <a:solidFill>
                  <a:srgbClr val="FFFFFF"/>
                </a:solidFill>
                <a:latin typeface="Calibri"/>
                <a:cs typeface="Calibri"/>
              </a:rPr>
              <a:t>Collective</a:t>
            </a:r>
            <a:r>
              <a:rPr sz="2100" spc="-15" dirty="0">
                <a:solidFill>
                  <a:srgbClr val="FFFFFF"/>
                </a:solidFill>
                <a:latin typeface="Calibri"/>
                <a:cs typeface="Calibri"/>
              </a:rPr>
              <a:t> Inference</a:t>
            </a:r>
            <a:endParaRPr sz="2100" dirty="0">
              <a:latin typeface="Calibri"/>
              <a:cs typeface="Calibri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5801335" y="5409565"/>
            <a:ext cx="2448560" cy="1188085"/>
            <a:chOff x="6239052" y="5422520"/>
            <a:chExt cx="2448560" cy="1188085"/>
          </a:xfrm>
        </p:grpSpPr>
        <p:sp>
          <p:nvSpPr>
            <p:cNvPr id="28" name="object 28"/>
            <p:cNvSpPr/>
            <p:nvPr/>
          </p:nvSpPr>
          <p:spPr>
            <a:xfrm>
              <a:off x="6242227" y="5425695"/>
              <a:ext cx="2442210" cy="1181735"/>
            </a:xfrm>
            <a:custGeom>
              <a:avLst/>
              <a:gdLst/>
              <a:ahLst/>
              <a:cxnLst/>
              <a:rect l="l" t="t" r="r" b="b"/>
              <a:pathLst>
                <a:path w="2442209" h="1181734">
                  <a:moveTo>
                    <a:pt x="2442066" y="0"/>
                  </a:moveTo>
                  <a:lnTo>
                    <a:pt x="0" y="0"/>
                  </a:lnTo>
                  <a:lnTo>
                    <a:pt x="0" y="1181722"/>
                  </a:lnTo>
                  <a:lnTo>
                    <a:pt x="2442066" y="1181722"/>
                  </a:lnTo>
                  <a:lnTo>
                    <a:pt x="2442066" y="0"/>
                  </a:lnTo>
                  <a:close/>
                </a:path>
              </a:pathLst>
            </a:custGeom>
            <a:solidFill>
              <a:srgbClr val="F9E3CB">
                <a:alpha val="9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6242227" y="5425695"/>
              <a:ext cx="2442210" cy="1181735"/>
            </a:xfrm>
            <a:custGeom>
              <a:avLst/>
              <a:gdLst/>
              <a:ahLst/>
              <a:cxnLst/>
              <a:rect l="l" t="t" r="r" b="b"/>
              <a:pathLst>
                <a:path w="2442209" h="1181734">
                  <a:moveTo>
                    <a:pt x="0" y="0"/>
                  </a:moveTo>
                  <a:lnTo>
                    <a:pt x="2442066" y="0"/>
                  </a:lnTo>
                  <a:lnTo>
                    <a:pt x="2442066" y="1181722"/>
                  </a:lnTo>
                  <a:lnTo>
                    <a:pt x="0" y="1181722"/>
                  </a:lnTo>
                  <a:lnTo>
                    <a:pt x="0" y="0"/>
                  </a:lnTo>
                  <a:close/>
                </a:path>
              </a:pathLst>
            </a:custGeom>
            <a:ln w="6350">
              <a:solidFill>
                <a:srgbClr val="F9E3C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5804510" y="5462268"/>
            <a:ext cx="2442210" cy="942975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340360" marR="264795" indent="-228600">
              <a:lnSpc>
                <a:spcPct val="93300"/>
              </a:lnSpc>
              <a:spcBef>
                <a:spcPts val="265"/>
              </a:spcBef>
              <a:buChar char="•"/>
              <a:tabLst>
                <a:tab pos="340995" algn="l"/>
              </a:tabLst>
            </a:pPr>
            <a:r>
              <a:rPr sz="2100" spc="-15" dirty="0">
                <a:latin typeface="Calibri"/>
                <a:cs typeface="Calibri"/>
              </a:rPr>
              <a:t>Propagate </a:t>
            </a:r>
            <a:r>
              <a:rPr sz="2100" spc="-10" dirty="0">
                <a:latin typeface="Calibri"/>
                <a:cs typeface="Calibri"/>
              </a:rPr>
              <a:t> correlations </a:t>
            </a:r>
            <a:r>
              <a:rPr sz="2100" spc="-5" dirty="0">
                <a:latin typeface="Calibri"/>
                <a:cs typeface="Calibri"/>
              </a:rPr>
              <a:t> through</a:t>
            </a:r>
            <a:r>
              <a:rPr sz="2100" spc="-70" dirty="0">
                <a:latin typeface="Calibri"/>
                <a:cs typeface="Calibri"/>
              </a:rPr>
              <a:t> </a:t>
            </a:r>
            <a:r>
              <a:rPr sz="2100" spc="-10" dirty="0">
                <a:latin typeface="Calibri"/>
                <a:cs typeface="Calibri"/>
              </a:rPr>
              <a:t>network</a:t>
            </a:r>
            <a:endParaRPr sz="2100" dirty="0">
              <a:latin typeface="Calibri"/>
              <a:cs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object 32"/>
              <p:cNvSpPr txBox="1"/>
              <p:nvPr/>
            </p:nvSpPr>
            <p:spPr>
              <a:xfrm>
                <a:off x="474284" y="1337915"/>
                <a:ext cx="8152765" cy="3154710"/>
              </a:xfrm>
              <a:prstGeom prst="rect">
                <a:avLst/>
              </a:prstGeom>
            </p:spPr>
            <p:txBody>
              <a:bodyPr vert="horz" wrap="square" lIns="0" tIns="63500" rIns="0" bIns="0" rtlCol="0">
                <a:spAutoFit/>
              </a:bodyPr>
              <a:lstStyle/>
              <a:p>
                <a:pPr marL="358140" marR="1252855" indent="-320040">
                  <a:lnSpc>
                    <a:spcPts val="3500"/>
                  </a:lnSpc>
                  <a:spcBef>
                    <a:spcPts val="500"/>
                  </a:spcBef>
                  <a:buClr>
                    <a:srgbClr val="F0AD00"/>
                  </a:buClr>
                  <a:buSzPct val="81250"/>
                  <a:buFont typeface="Wingdings 2"/>
                  <a:buChar char=""/>
                  <a:tabLst>
                    <a:tab pos="357505" algn="l"/>
                    <a:tab pos="358140" algn="l"/>
                  </a:tabLst>
                </a:pPr>
                <a:r>
                  <a:rPr sz="3200" b="1" spc="-10" dirty="0">
                    <a:solidFill>
                      <a:srgbClr val="FF0000"/>
                    </a:solidFill>
                    <a:latin typeface="Calibri"/>
                    <a:cs typeface="Calibri"/>
                  </a:rPr>
                  <a:t>Intuition</a:t>
                </a:r>
                <a:r>
                  <a:rPr sz="3200" spc="-10" dirty="0">
                    <a:solidFill>
                      <a:srgbClr val="FF0000"/>
                    </a:solidFill>
                    <a:latin typeface="Calibri"/>
                    <a:cs typeface="Calibri"/>
                  </a:rPr>
                  <a:t>:</a:t>
                </a:r>
                <a:r>
                  <a:rPr sz="3200" spc="5" dirty="0">
                    <a:solidFill>
                      <a:srgbClr val="FF0000"/>
                    </a:solidFill>
                    <a:latin typeface="Calibri"/>
                    <a:cs typeface="Calibri"/>
                  </a:rPr>
                  <a:t> </a:t>
                </a:r>
                <a:r>
                  <a:rPr sz="3200" spc="-5" dirty="0">
                    <a:latin typeface="Calibri"/>
                    <a:cs typeface="Calibri"/>
                  </a:rPr>
                  <a:t>Simultaneous</a:t>
                </a:r>
                <a:r>
                  <a:rPr lang="en-AU" sz="3200" spc="5" dirty="0">
                    <a:latin typeface="Calibri"/>
                    <a:cs typeface="Calibri"/>
                  </a:rPr>
                  <a:t> </a:t>
                </a:r>
                <a:r>
                  <a:rPr sz="3200" spc="-10" dirty="0">
                    <a:latin typeface="Calibri"/>
                    <a:cs typeface="Calibri"/>
                  </a:rPr>
                  <a:t>classification</a:t>
                </a:r>
                <a:r>
                  <a:rPr sz="3200" spc="10" dirty="0">
                    <a:latin typeface="Calibri"/>
                    <a:cs typeface="Calibri"/>
                  </a:rPr>
                  <a:t> </a:t>
                </a:r>
                <a:r>
                  <a:rPr sz="3200" spc="-5" dirty="0">
                    <a:latin typeface="Calibri"/>
                    <a:cs typeface="Calibri"/>
                  </a:rPr>
                  <a:t>of </a:t>
                </a:r>
                <a:r>
                  <a:rPr sz="3200" spc="-705" dirty="0">
                    <a:latin typeface="Calibri"/>
                    <a:cs typeface="Calibri"/>
                  </a:rPr>
                  <a:t> </a:t>
                </a:r>
                <a:r>
                  <a:rPr sz="3200" spc="-20" dirty="0">
                    <a:latin typeface="Calibri"/>
                    <a:cs typeface="Calibri"/>
                  </a:rPr>
                  <a:t>interlinked</a:t>
                </a:r>
                <a:r>
                  <a:rPr sz="3200" dirty="0">
                    <a:latin typeface="Calibri"/>
                    <a:cs typeface="Calibri"/>
                  </a:rPr>
                  <a:t> nodes</a:t>
                </a:r>
                <a:r>
                  <a:rPr sz="3200" spc="-10" dirty="0">
                    <a:latin typeface="Calibri"/>
                    <a:cs typeface="Calibri"/>
                  </a:rPr>
                  <a:t> </a:t>
                </a:r>
                <a:r>
                  <a:rPr sz="3200" dirty="0">
                    <a:latin typeface="Calibri"/>
                    <a:cs typeface="Calibri"/>
                  </a:rPr>
                  <a:t>using </a:t>
                </a:r>
                <a:r>
                  <a:rPr sz="3200" spc="-10" dirty="0">
                    <a:latin typeface="Calibri"/>
                    <a:cs typeface="Calibri"/>
                  </a:rPr>
                  <a:t>correlations</a:t>
                </a:r>
                <a:endParaRPr sz="3200" dirty="0">
                  <a:latin typeface="Calibri"/>
                  <a:cs typeface="Calibri"/>
                </a:endParaRPr>
              </a:p>
              <a:p>
                <a:pPr marL="358140" indent="-320040">
                  <a:lnSpc>
                    <a:spcPts val="3185"/>
                  </a:lnSpc>
                  <a:buClr>
                    <a:srgbClr val="F0AD00"/>
                  </a:buClr>
                  <a:buSzPct val="81250"/>
                  <a:buFont typeface="Wingdings 2"/>
                  <a:buChar char=""/>
                  <a:tabLst>
                    <a:tab pos="357505" algn="l"/>
                    <a:tab pos="358140" algn="l"/>
                  </a:tabLst>
                </a:pPr>
                <a:r>
                  <a:rPr sz="3200" spc="-10" dirty="0">
                    <a:latin typeface="Calibri"/>
                    <a:cs typeface="Calibri"/>
                  </a:rPr>
                  <a:t>Probabilistic</a:t>
                </a:r>
                <a:r>
                  <a:rPr sz="3200" spc="-15" dirty="0">
                    <a:latin typeface="Calibri"/>
                    <a:cs typeface="Calibri"/>
                  </a:rPr>
                  <a:t> framework</a:t>
                </a:r>
                <a:endParaRPr sz="3200" dirty="0">
                  <a:latin typeface="Calibri"/>
                  <a:cs typeface="Calibri"/>
                </a:endParaRPr>
              </a:p>
              <a:p>
                <a:pPr marL="358140" indent="-320040">
                  <a:lnSpc>
                    <a:spcPts val="3445"/>
                  </a:lnSpc>
                  <a:buClr>
                    <a:srgbClr val="F0AD00"/>
                  </a:buClr>
                  <a:buSzPct val="81250"/>
                  <a:buFont typeface="Wingdings 2"/>
                  <a:buChar char=""/>
                  <a:tabLst>
                    <a:tab pos="357505" algn="l"/>
                    <a:tab pos="358140" algn="l"/>
                  </a:tabLst>
                </a:pPr>
                <a:r>
                  <a:rPr sz="3200" spc="-25" dirty="0">
                    <a:solidFill>
                      <a:srgbClr val="0000FF"/>
                    </a:solidFill>
                    <a:latin typeface="Calibri"/>
                    <a:cs typeface="Calibri"/>
                  </a:rPr>
                  <a:t>Markov</a:t>
                </a:r>
                <a:r>
                  <a:rPr sz="3200" spc="5" dirty="0">
                    <a:solidFill>
                      <a:srgbClr val="0000FF"/>
                    </a:solidFill>
                    <a:latin typeface="Calibri"/>
                    <a:cs typeface="Calibri"/>
                  </a:rPr>
                  <a:t> </a:t>
                </a:r>
                <a:r>
                  <a:rPr sz="3200" spc="-5" dirty="0">
                    <a:solidFill>
                      <a:srgbClr val="0000FF"/>
                    </a:solidFill>
                    <a:latin typeface="Calibri"/>
                    <a:cs typeface="Calibri"/>
                  </a:rPr>
                  <a:t>Assumption</a:t>
                </a:r>
                <a:r>
                  <a:rPr sz="3200" spc="-5" dirty="0">
                    <a:latin typeface="Calibri"/>
                    <a:cs typeface="Calibri"/>
                  </a:rPr>
                  <a:t>:</a:t>
                </a:r>
                <a:r>
                  <a:rPr sz="3200" spc="5" dirty="0">
                    <a:latin typeface="Calibri"/>
                    <a:cs typeface="Calibri"/>
                  </a:rPr>
                  <a:t> </a:t>
                </a:r>
                <a:r>
                  <a:rPr sz="3200" i="1" dirty="0">
                    <a:latin typeface="Calibri"/>
                    <a:cs typeface="Calibri"/>
                  </a:rPr>
                  <a:t>the label</a:t>
                </a:r>
                <a:r>
                  <a:rPr sz="3200" i="1" spc="-5" dirty="0">
                    <a:latin typeface="Calibri"/>
                    <a:cs typeface="Calibri"/>
                  </a:rPr>
                  <a:t> </a:t>
                </a:r>
                <a:r>
                  <a:rPr sz="3200" spc="-70" dirty="0">
                    <a:latin typeface="Cambria Math"/>
                    <a:cs typeface="Cambria Math"/>
                  </a:rPr>
                  <a:t>𝑌</a:t>
                </a:r>
                <a14:m>
                  <m:oMath xmlns:m="http://schemas.openxmlformats.org/officeDocument/2006/math">
                    <m:r>
                      <a:rPr lang="en-US" sz="3450" i="1" spc="-104" baseline="-15700" dirty="0">
                        <a:latin typeface="Cambria Math" panose="02040503050406030204" pitchFamily="18" charset="0"/>
                        <a:cs typeface="Cambria Math"/>
                      </a:rPr>
                      <m:t>𝑣</m:t>
                    </m:r>
                  </m:oMath>
                </a14:m>
                <a:r>
                  <a:rPr sz="3450" baseline="-15700" dirty="0">
                    <a:latin typeface="Cambria Math"/>
                    <a:cs typeface="Cambria Math"/>
                  </a:rPr>
                  <a:t> </a:t>
                </a:r>
                <a:r>
                  <a:rPr sz="3200" i="1" spc="-5" dirty="0">
                    <a:latin typeface="Calibri"/>
                    <a:cs typeface="Calibri"/>
                  </a:rPr>
                  <a:t>of</a:t>
                </a:r>
                <a:r>
                  <a:rPr sz="3200" i="1" dirty="0">
                    <a:latin typeface="Calibri"/>
                    <a:cs typeface="Calibri"/>
                  </a:rPr>
                  <a:t> </a:t>
                </a:r>
                <a:r>
                  <a:rPr sz="3200" i="1" spc="-5" dirty="0">
                    <a:latin typeface="Calibri"/>
                    <a:cs typeface="Calibri"/>
                  </a:rPr>
                  <a:t>one</a:t>
                </a:r>
                <a:r>
                  <a:rPr sz="3200" i="1" dirty="0">
                    <a:latin typeface="Calibri"/>
                    <a:cs typeface="Calibri"/>
                  </a:rPr>
                  <a:t> </a:t>
                </a:r>
                <a:r>
                  <a:rPr sz="3200" i="1" spc="-5" dirty="0">
                    <a:latin typeface="Calibri"/>
                    <a:cs typeface="Calibri"/>
                  </a:rPr>
                  <a:t>node </a:t>
                </a:r>
                <a:r>
                  <a:rPr sz="3200" dirty="0">
                    <a:latin typeface="Cambria Math"/>
                    <a:cs typeface="Cambria Math"/>
                  </a:rPr>
                  <a:t>𝑣</a:t>
                </a:r>
              </a:p>
              <a:p>
                <a:pPr marL="358140">
                  <a:lnSpc>
                    <a:spcPts val="3445"/>
                  </a:lnSpc>
                </a:pPr>
                <a:r>
                  <a:rPr sz="3200" i="1" spc="-5" dirty="0">
                    <a:latin typeface="Calibri"/>
                    <a:cs typeface="Calibri"/>
                  </a:rPr>
                  <a:t>depends</a:t>
                </a:r>
                <a:r>
                  <a:rPr sz="3200" i="1" dirty="0">
                    <a:latin typeface="Calibri"/>
                    <a:cs typeface="Calibri"/>
                  </a:rPr>
                  <a:t> </a:t>
                </a:r>
                <a:r>
                  <a:rPr sz="3200" i="1" spc="-5" dirty="0">
                    <a:latin typeface="Calibri"/>
                    <a:cs typeface="Calibri"/>
                  </a:rPr>
                  <a:t>on</a:t>
                </a:r>
                <a:r>
                  <a:rPr sz="3200" i="1" spc="5" dirty="0">
                    <a:latin typeface="Calibri"/>
                    <a:cs typeface="Calibri"/>
                  </a:rPr>
                  <a:t> </a:t>
                </a:r>
                <a:r>
                  <a:rPr sz="3200" i="1" dirty="0">
                    <a:latin typeface="Calibri"/>
                    <a:cs typeface="Calibri"/>
                  </a:rPr>
                  <a:t>the</a:t>
                </a:r>
                <a:r>
                  <a:rPr sz="3200" i="1" spc="-10" dirty="0">
                    <a:latin typeface="Calibri"/>
                    <a:cs typeface="Calibri"/>
                  </a:rPr>
                  <a:t> </a:t>
                </a:r>
                <a:r>
                  <a:rPr sz="3200" i="1" spc="-5" dirty="0">
                    <a:latin typeface="Calibri"/>
                    <a:cs typeface="Calibri"/>
                  </a:rPr>
                  <a:t>labels</a:t>
                </a:r>
                <a:r>
                  <a:rPr sz="3200" i="1" dirty="0">
                    <a:latin typeface="Calibri"/>
                    <a:cs typeface="Calibri"/>
                  </a:rPr>
                  <a:t> </a:t>
                </a:r>
                <a:r>
                  <a:rPr sz="3200" i="1" spc="-5" dirty="0">
                    <a:latin typeface="Calibri"/>
                    <a:cs typeface="Calibri"/>
                  </a:rPr>
                  <a:t>of </a:t>
                </a:r>
                <a:r>
                  <a:rPr sz="3200" i="1" dirty="0">
                    <a:latin typeface="Calibri"/>
                    <a:cs typeface="Calibri"/>
                  </a:rPr>
                  <a:t>its </a:t>
                </a:r>
                <a:r>
                  <a:rPr sz="3200" i="1" spc="-5" dirty="0">
                    <a:latin typeface="Calibri"/>
                    <a:cs typeface="Calibri"/>
                  </a:rPr>
                  <a:t>neighbors</a:t>
                </a:r>
                <a:r>
                  <a:rPr sz="3200" i="1" spc="30" dirty="0">
                    <a:latin typeface="Calibri"/>
                    <a:cs typeface="Calibri"/>
                  </a:rPr>
                  <a:t> </a:t>
                </a:r>
                <a:r>
                  <a:rPr sz="3200" dirty="0">
                    <a:latin typeface="Cambria Math"/>
                    <a:cs typeface="Cambria Math"/>
                  </a:rPr>
                  <a:t>𝑁</a:t>
                </a:r>
                <a:r>
                  <a:rPr sz="3150" baseline="-18518" dirty="0">
                    <a:latin typeface="Cambria Math"/>
                    <a:cs typeface="Cambria Math"/>
                  </a:rPr>
                  <a:t>𝑣</a:t>
                </a:r>
              </a:p>
              <a:p>
                <a:pPr marR="185420" algn="ctr">
                  <a:lnSpc>
                    <a:spcPts val="3454"/>
                  </a:lnSpc>
                  <a:tabLst>
                    <a:tab pos="1929130" algn="l"/>
                    <a:tab pos="2428240" algn="l"/>
                  </a:tabLst>
                </a:pPr>
                <a:endParaRPr lang="en-US" sz="3200" spc="30" dirty="0">
                  <a:latin typeface="Cambria Math"/>
                  <a:cs typeface="Cambria Math"/>
                </a:endParaRPr>
              </a:p>
              <a:p>
                <a:pPr marL="358140" indent="-320040">
                  <a:lnSpc>
                    <a:spcPts val="3625"/>
                  </a:lnSpc>
                  <a:buClr>
                    <a:srgbClr val="F0AD00"/>
                  </a:buClr>
                  <a:buSzPct val="81250"/>
                  <a:buFont typeface="Wingdings 2"/>
                  <a:buChar char=""/>
                  <a:tabLst>
                    <a:tab pos="357505" algn="l"/>
                    <a:tab pos="358140" algn="l"/>
                  </a:tabLst>
                </a:pPr>
                <a:r>
                  <a:rPr sz="3200" spc="-5" dirty="0">
                    <a:latin typeface="Calibri"/>
                    <a:cs typeface="Calibri"/>
                  </a:rPr>
                  <a:t>Collective</a:t>
                </a:r>
                <a:r>
                  <a:rPr sz="3200" spc="-10" dirty="0">
                    <a:latin typeface="Calibri"/>
                    <a:cs typeface="Calibri"/>
                  </a:rPr>
                  <a:t> classification</a:t>
                </a:r>
                <a:r>
                  <a:rPr sz="3200" dirty="0">
                    <a:latin typeface="Calibri"/>
                    <a:cs typeface="Calibri"/>
                  </a:rPr>
                  <a:t> </a:t>
                </a:r>
                <a:r>
                  <a:rPr sz="3200" spc="-15" dirty="0">
                    <a:latin typeface="Calibri"/>
                    <a:cs typeface="Calibri"/>
                  </a:rPr>
                  <a:t>involves</a:t>
                </a:r>
                <a:r>
                  <a:rPr sz="3200" spc="-5" dirty="0">
                    <a:latin typeface="Calibri"/>
                    <a:cs typeface="Calibri"/>
                  </a:rPr>
                  <a:t> </a:t>
                </a:r>
                <a:r>
                  <a:rPr sz="3200" dirty="0">
                    <a:latin typeface="Calibri"/>
                    <a:cs typeface="Calibri"/>
                  </a:rPr>
                  <a:t>3 </a:t>
                </a:r>
                <a:r>
                  <a:rPr sz="3200" spc="-20" dirty="0">
                    <a:latin typeface="Calibri"/>
                    <a:cs typeface="Calibri"/>
                  </a:rPr>
                  <a:t>steps:</a:t>
                </a:r>
                <a:endParaRPr sz="3200" dirty="0">
                  <a:latin typeface="Calibri"/>
                  <a:cs typeface="Calibri"/>
                </a:endParaRPr>
              </a:p>
            </p:txBody>
          </p:sp>
        </mc:Choice>
        <mc:Fallback xmlns="">
          <p:sp>
            <p:nvSpPr>
              <p:cNvPr id="32" name="object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284" y="1337915"/>
                <a:ext cx="8152765" cy="3154710"/>
              </a:xfrm>
              <a:prstGeom prst="rect">
                <a:avLst/>
              </a:prstGeom>
              <a:blipFill>
                <a:blip r:embed="rId11"/>
                <a:stretch>
                  <a:fillRect l="-1720" t="-3282" r="-2169" b="-675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4" name="Picture 33">
            <a:extLst>
              <a:ext uri="{FF2B5EF4-FFF2-40B4-BE49-F238E27FC236}">
                <a16:creationId xmlns:a16="http://schemas.microsoft.com/office/drawing/2014/main" id="{2838A3D6-2B22-43F7-B124-C364AD738F0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453225" y="3590960"/>
            <a:ext cx="3028376" cy="483888"/>
          </a:xfrm>
          <a:prstGeom prst="rect">
            <a:avLst/>
          </a:prstGeom>
        </p:spPr>
      </p:pic>
      <p:sp>
        <p:nvSpPr>
          <p:cNvPr id="36" name="Title 3">
            <a:extLst>
              <a:ext uri="{FF2B5EF4-FFF2-40B4-BE49-F238E27FC236}">
                <a16:creationId xmlns:a16="http://schemas.microsoft.com/office/drawing/2014/main" id="{24730035-C85B-F121-3340-E7C1A82E53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260350"/>
            <a:ext cx="7886700" cy="708025"/>
          </a:xfrm>
        </p:spPr>
        <p:txBody>
          <a:bodyPr>
            <a:normAutofit/>
          </a:bodyPr>
          <a:lstStyle/>
          <a:p>
            <a:r>
              <a:rPr lang="en-US" dirty="0"/>
              <a:t>Collective Classification</a:t>
            </a:r>
            <a:endParaRPr lang="en-AU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888615" y="1211495"/>
            <a:ext cx="5284470" cy="1513876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12700">
              <a:spcBef>
                <a:spcPts val="605"/>
              </a:spcBef>
              <a:buClr>
                <a:srgbClr val="60B5CC"/>
              </a:buClr>
              <a:tabLst>
                <a:tab pos="286385" algn="l"/>
                <a:tab pos="287020" algn="l"/>
              </a:tabLst>
            </a:pPr>
            <a:r>
              <a:rPr lang="en-US" sz="2000" spc="-10" dirty="0">
                <a:solidFill>
                  <a:srgbClr val="0000FF"/>
                </a:solidFill>
              </a:rPr>
              <a:t>Local </a:t>
            </a:r>
            <a:r>
              <a:rPr lang="en-US" sz="2000" spc="-5" dirty="0">
                <a:solidFill>
                  <a:srgbClr val="0000FF"/>
                </a:solidFill>
              </a:rPr>
              <a:t>Classifier</a:t>
            </a:r>
            <a:r>
              <a:rPr lang="en-US" sz="2000" spc="-5" dirty="0"/>
              <a:t>: Used </a:t>
            </a:r>
            <a:r>
              <a:rPr lang="en-US" sz="2000" spc="-20" dirty="0"/>
              <a:t>for</a:t>
            </a:r>
            <a:r>
              <a:rPr lang="en-US" sz="2000" spc="-5" dirty="0"/>
              <a:t> initial</a:t>
            </a:r>
            <a:r>
              <a:rPr lang="en-US" sz="2000" spc="-10" dirty="0"/>
              <a:t> </a:t>
            </a:r>
            <a:r>
              <a:rPr lang="en-US" sz="2000" dirty="0"/>
              <a:t>label</a:t>
            </a:r>
            <a:r>
              <a:rPr lang="en-US" sz="2000" spc="-10" dirty="0"/>
              <a:t> </a:t>
            </a:r>
            <a:r>
              <a:rPr lang="en-US" sz="2000" spc="-5" dirty="0"/>
              <a:t>assignment</a:t>
            </a:r>
          </a:p>
          <a:p>
            <a:pPr marL="287020" indent="-274320">
              <a:spcBef>
                <a:spcPts val="605"/>
              </a:spcBef>
              <a:buClr>
                <a:srgbClr val="60B5CC"/>
              </a:buClr>
              <a:buFont typeface="Wingdings"/>
              <a:buChar char=""/>
              <a:tabLst>
                <a:tab pos="286385" algn="l"/>
                <a:tab pos="287020" algn="l"/>
              </a:tabLst>
            </a:pPr>
            <a:r>
              <a:rPr sz="2000" spc="-5" dirty="0">
                <a:latin typeface="Calibri"/>
                <a:cs typeface="Calibri"/>
              </a:rPr>
              <a:t>Predicts label </a:t>
            </a:r>
            <a:r>
              <a:rPr sz="2000" dirty="0">
                <a:latin typeface="Calibri"/>
                <a:cs typeface="Calibri"/>
              </a:rPr>
              <a:t>based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on node </a:t>
            </a:r>
            <a:r>
              <a:rPr sz="2000" spc="-10" dirty="0">
                <a:latin typeface="Calibri"/>
                <a:cs typeface="Calibri"/>
              </a:rPr>
              <a:t>attributes/features</a:t>
            </a:r>
            <a:endParaRPr sz="2000" dirty="0">
              <a:latin typeface="Calibri"/>
              <a:cs typeface="Calibri"/>
            </a:endParaRPr>
          </a:p>
          <a:p>
            <a:pPr marL="287020" indent="-274320">
              <a:spcBef>
                <a:spcPts val="500"/>
              </a:spcBef>
              <a:buClr>
                <a:srgbClr val="60B5CC"/>
              </a:buClr>
              <a:buFont typeface="Wingdings"/>
              <a:buChar char=""/>
              <a:tabLst>
                <a:tab pos="286385" algn="l"/>
                <a:tab pos="287020" algn="l"/>
              </a:tabLst>
            </a:pPr>
            <a:r>
              <a:rPr sz="2000" spc="-10" dirty="0">
                <a:latin typeface="Calibri"/>
                <a:cs typeface="Calibri"/>
              </a:rPr>
              <a:t>Standard </a:t>
            </a:r>
            <a:r>
              <a:rPr sz="2000" spc="-5" dirty="0">
                <a:latin typeface="Calibri"/>
                <a:cs typeface="Calibri"/>
              </a:rPr>
              <a:t>classification task</a:t>
            </a:r>
            <a:endParaRPr sz="2000" dirty="0">
              <a:latin typeface="Calibri"/>
              <a:cs typeface="Calibri"/>
            </a:endParaRPr>
          </a:p>
          <a:p>
            <a:pPr marL="287020" indent="-274320">
              <a:spcBef>
                <a:spcPts val="505"/>
              </a:spcBef>
              <a:buClr>
                <a:srgbClr val="60B5CC"/>
              </a:buClr>
              <a:buFont typeface="Wingdings"/>
              <a:buChar char=""/>
              <a:tabLst>
                <a:tab pos="286385" algn="l"/>
                <a:tab pos="287020" algn="l"/>
              </a:tabLst>
            </a:pPr>
            <a:r>
              <a:rPr sz="2000" spc="-5" dirty="0">
                <a:latin typeface="Calibri"/>
                <a:cs typeface="Calibri"/>
              </a:rPr>
              <a:t>Does not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use </a:t>
            </a:r>
            <a:r>
              <a:rPr sz="2000" spc="-10" dirty="0">
                <a:latin typeface="Calibri"/>
                <a:cs typeface="Calibri"/>
              </a:rPr>
              <a:t>network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information</a:t>
            </a:r>
            <a:endParaRPr sz="2000" dirty="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85928" y="4867655"/>
            <a:ext cx="2481580" cy="640080"/>
            <a:chOff x="185928" y="4867655"/>
            <a:chExt cx="2481580" cy="64008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5928" y="4867655"/>
              <a:ext cx="2481072" cy="63703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4320" y="4913375"/>
              <a:ext cx="2301240" cy="59436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8599" y="4886945"/>
              <a:ext cx="2393688" cy="547199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228600" y="4886946"/>
              <a:ext cx="2393950" cy="547370"/>
            </a:xfrm>
            <a:custGeom>
              <a:avLst/>
              <a:gdLst/>
              <a:ahLst/>
              <a:cxnLst/>
              <a:rect l="l" t="t" r="r" b="b"/>
              <a:pathLst>
                <a:path w="2393950" h="547370">
                  <a:moveTo>
                    <a:pt x="0" y="0"/>
                  </a:moveTo>
                  <a:lnTo>
                    <a:pt x="2393688" y="0"/>
                  </a:lnTo>
                  <a:lnTo>
                    <a:pt x="2393688" y="547200"/>
                  </a:lnTo>
                  <a:lnTo>
                    <a:pt x="0" y="547200"/>
                  </a:lnTo>
                  <a:lnTo>
                    <a:pt x="0" y="0"/>
                  </a:lnTo>
                  <a:close/>
                </a:path>
              </a:pathLst>
            </a:custGeom>
            <a:ln w="6350">
              <a:solidFill>
                <a:srgbClr val="F0AD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28600" y="4886947"/>
            <a:ext cx="2393950" cy="395621"/>
          </a:xfrm>
          <a:prstGeom prst="rect">
            <a:avLst/>
          </a:prstGeom>
          <a:ln w="6350">
            <a:solidFill>
              <a:srgbClr val="F0AD00"/>
            </a:solidFill>
          </a:ln>
        </p:spPr>
        <p:txBody>
          <a:bodyPr vert="horz" wrap="square" lIns="0" tIns="102235" rIns="0" bIns="0" rtlCol="0">
            <a:spAutoFit/>
          </a:bodyPr>
          <a:lstStyle/>
          <a:p>
            <a:pPr marL="231775">
              <a:spcBef>
                <a:spcPts val="805"/>
              </a:spcBef>
            </a:pPr>
            <a:r>
              <a:rPr sz="1900" spc="-5" dirty="0">
                <a:solidFill>
                  <a:srgbClr val="FFFFFF"/>
                </a:solidFill>
                <a:latin typeface="Calibri"/>
                <a:cs typeface="Calibri"/>
              </a:rPr>
              <a:t>Collective</a:t>
            </a:r>
            <a:r>
              <a:rPr sz="19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spc="-15" dirty="0">
                <a:solidFill>
                  <a:srgbClr val="FFFFFF"/>
                </a:solidFill>
                <a:latin typeface="Calibri"/>
                <a:cs typeface="Calibri"/>
              </a:rPr>
              <a:t>Inference</a:t>
            </a:r>
            <a:endParaRPr sz="1900">
              <a:latin typeface="Calibri"/>
              <a:cs typeface="Calibr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225425" y="5452709"/>
            <a:ext cx="2400300" cy="1075690"/>
            <a:chOff x="225425" y="5452709"/>
            <a:chExt cx="2400300" cy="1075690"/>
          </a:xfrm>
        </p:grpSpPr>
        <p:sp>
          <p:nvSpPr>
            <p:cNvPr id="11" name="object 11"/>
            <p:cNvSpPr/>
            <p:nvPr/>
          </p:nvSpPr>
          <p:spPr>
            <a:xfrm>
              <a:off x="228600" y="5455884"/>
              <a:ext cx="2393950" cy="1069340"/>
            </a:xfrm>
            <a:custGeom>
              <a:avLst/>
              <a:gdLst/>
              <a:ahLst/>
              <a:cxnLst/>
              <a:rect l="l" t="t" r="r" b="b"/>
              <a:pathLst>
                <a:path w="2393950" h="1069340">
                  <a:moveTo>
                    <a:pt x="2393688" y="0"/>
                  </a:moveTo>
                  <a:lnTo>
                    <a:pt x="0" y="0"/>
                  </a:lnTo>
                  <a:lnTo>
                    <a:pt x="0" y="1069177"/>
                  </a:lnTo>
                  <a:lnTo>
                    <a:pt x="2393688" y="1069177"/>
                  </a:lnTo>
                  <a:lnTo>
                    <a:pt x="2393688" y="0"/>
                  </a:lnTo>
                  <a:close/>
                </a:path>
              </a:pathLst>
            </a:custGeom>
            <a:solidFill>
              <a:srgbClr val="F9E3CB">
                <a:alpha val="9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28600" y="5455884"/>
              <a:ext cx="2393950" cy="1069340"/>
            </a:xfrm>
            <a:custGeom>
              <a:avLst/>
              <a:gdLst/>
              <a:ahLst/>
              <a:cxnLst/>
              <a:rect l="l" t="t" r="r" b="b"/>
              <a:pathLst>
                <a:path w="2393950" h="1069340">
                  <a:moveTo>
                    <a:pt x="0" y="0"/>
                  </a:moveTo>
                  <a:lnTo>
                    <a:pt x="2393688" y="0"/>
                  </a:lnTo>
                  <a:lnTo>
                    <a:pt x="2393688" y="1069177"/>
                  </a:lnTo>
                  <a:lnTo>
                    <a:pt x="0" y="1069177"/>
                  </a:lnTo>
                  <a:lnTo>
                    <a:pt x="0" y="0"/>
                  </a:lnTo>
                  <a:close/>
                </a:path>
              </a:pathLst>
            </a:custGeom>
            <a:ln w="6350">
              <a:solidFill>
                <a:srgbClr val="F9E3C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228600" y="5506720"/>
            <a:ext cx="2393950" cy="84836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272415" marR="458470" indent="-171450">
              <a:lnSpc>
                <a:spcPct val="92100"/>
              </a:lnSpc>
              <a:spcBef>
                <a:spcPts val="280"/>
              </a:spcBef>
              <a:buChar char="•"/>
              <a:tabLst>
                <a:tab pos="273050" algn="l"/>
              </a:tabLst>
            </a:pPr>
            <a:r>
              <a:rPr sz="1900" spc="-15" dirty="0">
                <a:latin typeface="Calibri"/>
                <a:cs typeface="Calibri"/>
              </a:rPr>
              <a:t>Propagate </a:t>
            </a:r>
            <a:r>
              <a:rPr sz="1900" spc="-10" dirty="0">
                <a:latin typeface="Calibri"/>
                <a:cs typeface="Calibri"/>
              </a:rPr>
              <a:t> correlations </a:t>
            </a:r>
            <a:r>
              <a:rPr sz="1900" spc="-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through</a:t>
            </a:r>
            <a:r>
              <a:rPr sz="1900" spc="-7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network</a:t>
            </a:r>
            <a:endParaRPr sz="1900">
              <a:latin typeface="Calibri"/>
              <a:cs typeface="Calibri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192023" y="1127762"/>
            <a:ext cx="2475230" cy="780415"/>
            <a:chOff x="192023" y="1127760"/>
            <a:chExt cx="2475230" cy="780415"/>
          </a:xfrm>
        </p:grpSpPr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2023" y="1127760"/>
              <a:ext cx="2474976" cy="780288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01752" y="1179576"/>
              <a:ext cx="2255520" cy="725424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36765" y="1146660"/>
              <a:ext cx="2385522" cy="691200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236765" y="1146660"/>
              <a:ext cx="2385695" cy="691515"/>
            </a:xfrm>
            <a:custGeom>
              <a:avLst/>
              <a:gdLst/>
              <a:ahLst/>
              <a:cxnLst/>
              <a:rect l="l" t="t" r="r" b="b"/>
              <a:pathLst>
                <a:path w="2385695" h="691514">
                  <a:moveTo>
                    <a:pt x="0" y="0"/>
                  </a:moveTo>
                  <a:lnTo>
                    <a:pt x="2385522" y="0"/>
                  </a:lnTo>
                  <a:lnTo>
                    <a:pt x="2385522" y="691200"/>
                  </a:lnTo>
                  <a:lnTo>
                    <a:pt x="0" y="691200"/>
                  </a:lnTo>
                  <a:lnTo>
                    <a:pt x="0" y="0"/>
                  </a:lnTo>
                  <a:close/>
                </a:path>
              </a:pathLst>
            </a:custGeom>
            <a:ln w="6350">
              <a:solidFill>
                <a:srgbClr val="F0AD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236767" y="1146660"/>
            <a:ext cx="2385695" cy="497572"/>
          </a:xfrm>
          <a:prstGeom prst="rect">
            <a:avLst/>
          </a:prstGeom>
          <a:ln w="6350">
            <a:solidFill>
              <a:srgbClr val="F0AD00"/>
            </a:solidFill>
          </a:ln>
        </p:spPr>
        <p:txBody>
          <a:bodyPr vert="horz" wrap="square" lIns="0" tIns="127000" rIns="0" bIns="0" rtlCol="0">
            <a:spAutoFit/>
          </a:bodyPr>
          <a:lstStyle/>
          <a:p>
            <a:pPr marL="288290">
              <a:spcBef>
                <a:spcPts val="1000"/>
              </a:spcBef>
            </a:pP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Local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Classifier</a:t>
            </a:r>
            <a:endParaRPr sz="2400" dirty="0">
              <a:latin typeface="Calibri"/>
              <a:cs typeface="Calibri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233592" y="1834685"/>
            <a:ext cx="2392045" cy="1060450"/>
            <a:chOff x="233590" y="1834685"/>
            <a:chExt cx="2392045" cy="1060450"/>
          </a:xfrm>
        </p:grpSpPr>
        <p:sp>
          <p:nvSpPr>
            <p:cNvPr id="21" name="object 21"/>
            <p:cNvSpPr/>
            <p:nvPr/>
          </p:nvSpPr>
          <p:spPr>
            <a:xfrm>
              <a:off x="236765" y="1837860"/>
              <a:ext cx="2385695" cy="1054100"/>
            </a:xfrm>
            <a:custGeom>
              <a:avLst/>
              <a:gdLst/>
              <a:ahLst/>
              <a:cxnLst/>
              <a:rect l="l" t="t" r="r" b="b"/>
              <a:pathLst>
                <a:path w="2385695" h="1054100">
                  <a:moveTo>
                    <a:pt x="2385522" y="0"/>
                  </a:moveTo>
                  <a:lnTo>
                    <a:pt x="0" y="0"/>
                  </a:lnTo>
                  <a:lnTo>
                    <a:pt x="0" y="1054079"/>
                  </a:lnTo>
                  <a:lnTo>
                    <a:pt x="2385522" y="1054079"/>
                  </a:lnTo>
                  <a:lnTo>
                    <a:pt x="2385522" y="0"/>
                  </a:lnTo>
                  <a:close/>
                </a:path>
              </a:pathLst>
            </a:custGeom>
            <a:solidFill>
              <a:srgbClr val="F9E3CB">
                <a:alpha val="9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36765" y="1837860"/>
              <a:ext cx="2385695" cy="1054100"/>
            </a:xfrm>
            <a:custGeom>
              <a:avLst/>
              <a:gdLst/>
              <a:ahLst/>
              <a:cxnLst/>
              <a:rect l="l" t="t" r="r" b="b"/>
              <a:pathLst>
                <a:path w="2385695" h="1054100">
                  <a:moveTo>
                    <a:pt x="0" y="0"/>
                  </a:moveTo>
                  <a:lnTo>
                    <a:pt x="2385522" y="0"/>
                  </a:lnTo>
                  <a:lnTo>
                    <a:pt x="2385522" y="1054080"/>
                  </a:lnTo>
                  <a:lnTo>
                    <a:pt x="0" y="1054080"/>
                  </a:lnTo>
                  <a:lnTo>
                    <a:pt x="0" y="0"/>
                  </a:lnTo>
                  <a:close/>
                </a:path>
              </a:pathLst>
            </a:custGeom>
            <a:ln w="6350">
              <a:solidFill>
                <a:srgbClr val="F9E3C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236767" y="1901444"/>
            <a:ext cx="2385695" cy="723900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356235" marR="475615" indent="-228600">
              <a:lnSpc>
                <a:spcPts val="2620"/>
              </a:lnSpc>
              <a:spcBef>
                <a:spcPts val="405"/>
              </a:spcBef>
              <a:buChar char="•"/>
              <a:tabLst>
                <a:tab pos="356870" algn="l"/>
              </a:tabLst>
            </a:pPr>
            <a:r>
              <a:rPr sz="2400" spc="-5" dirty="0">
                <a:latin typeface="Calibri"/>
                <a:cs typeface="Calibri"/>
              </a:rPr>
              <a:t>Assign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initial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labels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228600" y="2996185"/>
            <a:ext cx="2438400" cy="664845"/>
            <a:chOff x="228600" y="2996183"/>
            <a:chExt cx="2438400" cy="664845"/>
          </a:xfrm>
        </p:grpSpPr>
        <p:pic>
          <p:nvPicPr>
            <p:cNvPr id="25" name="object 2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28600" y="2996183"/>
              <a:ext cx="2438400" cy="664463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49935" y="3047999"/>
              <a:ext cx="2395728" cy="612648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72141" y="3015170"/>
              <a:ext cx="2350146" cy="575999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272141" y="3015170"/>
              <a:ext cx="2350770" cy="576580"/>
            </a:xfrm>
            <a:custGeom>
              <a:avLst/>
              <a:gdLst/>
              <a:ahLst/>
              <a:cxnLst/>
              <a:rect l="l" t="t" r="r" b="b"/>
              <a:pathLst>
                <a:path w="2350770" h="576579">
                  <a:moveTo>
                    <a:pt x="0" y="0"/>
                  </a:moveTo>
                  <a:lnTo>
                    <a:pt x="2350146" y="0"/>
                  </a:lnTo>
                  <a:lnTo>
                    <a:pt x="2350146" y="576000"/>
                  </a:lnTo>
                  <a:lnTo>
                    <a:pt x="0" y="576000"/>
                  </a:lnTo>
                  <a:lnTo>
                    <a:pt x="0" y="0"/>
                  </a:lnTo>
                  <a:close/>
                </a:path>
              </a:pathLst>
            </a:custGeom>
            <a:ln w="6350">
              <a:solidFill>
                <a:srgbClr val="F0AD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272141" y="3015172"/>
            <a:ext cx="2350770" cy="419987"/>
          </a:xfrm>
          <a:prstGeom prst="rect">
            <a:avLst/>
          </a:prstGeom>
          <a:ln w="6350">
            <a:solidFill>
              <a:srgbClr val="F0AD00"/>
            </a:solidFill>
          </a:ln>
        </p:spPr>
        <p:txBody>
          <a:bodyPr vert="horz" wrap="square" lIns="0" tIns="111125" rIns="0" bIns="0" rtlCol="0">
            <a:spAutoFit/>
          </a:bodyPr>
          <a:lstStyle/>
          <a:p>
            <a:pPr marL="170180">
              <a:spcBef>
                <a:spcPts val="875"/>
              </a:spcBef>
            </a:pP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Relational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 Classifier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268966" y="3587996"/>
            <a:ext cx="2357120" cy="1132205"/>
            <a:chOff x="268966" y="3587994"/>
            <a:chExt cx="2357120" cy="1132205"/>
          </a:xfrm>
        </p:grpSpPr>
        <p:sp>
          <p:nvSpPr>
            <p:cNvPr id="31" name="object 31"/>
            <p:cNvSpPr/>
            <p:nvPr/>
          </p:nvSpPr>
          <p:spPr>
            <a:xfrm>
              <a:off x="272141" y="3591169"/>
              <a:ext cx="2350770" cy="1125855"/>
            </a:xfrm>
            <a:custGeom>
              <a:avLst/>
              <a:gdLst/>
              <a:ahLst/>
              <a:cxnLst/>
              <a:rect l="l" t="t" r="r" b="b"/>
              <a:pathLst>
                <a:path w="2350770" h="1125854">
                  <a:moveTo>
                    <a:pt x="2350146" y="0"/>
                  </a:moveTo>
                  <a:lnTo>
                    <a:pt x="0" y="0"/>
                  </a:lnTo>
                  <a:lnTo>
                    <a:pt x="0" y="1125448"/>
                  </a:lnTo>
                  <a:lnTo>
                    <a:pt x="2350146" y="1125448"/>
                  </a:lnTo>
                  <a:lnTo>
                    <a:pt x="2350146" y="0"/>
                  </a:lnTo>
                  <a:close/>
                </a:path>
              </a:pathLst>
            </a:custGeom>
            <a:solidFill>
              <a:srgbClr val="F9E3CB">
                <a:alpha val="9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72141" y="3591169"/>
              <a:ext cx="2350770" cy="1125855"/>
            </a:xfrm>
            <a:custGeom>
              <a:avLst/>
              <a:gdLst/>
              <a:ahLst/>
              <a:cxnLst/>
              <a:rect l="l" t="t" r="r" b="b"/>
              <a:pathLst>
                <a:path w="2350770" h="1125854">
                  <a:moveTo>
                    <a:pt x="0" y="0"/>
                  </a:moveTo>
                  <a:lnTo>
                    <a:pt x="2350146" y="0"/>
                  </a:lnTo>
                  <a:lnTo>
                    <a:pt x="2350146" y="1125449"/>
                  </a:lnTo>
                  <a:lnTo>
                    <a:pt x="0" y="1125449"/>
                  </a:lnTo>
                  <a:lnTo>
                    <a:pt x="0" y="0"/>
                  </a:lnTo>
                  <a:close/>
                </a:path>
              </a:pathLst>
            </a:custGeom>
            <a:ln w="6350">
              <a:solidFill>
                <a:srgbClr val="F9E3C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272141" y="3646934"/>
            <a:ext cx="2350770" cy="88836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335280" marR="414020" indent="-228600">
              <a:lnSpc>
                <a:spcPct val="91500"/>
              </a:lnSpc>
              <a:spcBef>
                <a:spcPts val="300"/>
              </a:spcBef>
              <a:buChar char="•"/>
              <a:tabLst>
                <a:tab pos="335280" algn="l"/>
              </a:tabLst>
            </a:pPr>
            <a:r>
              <a:rPr sz="2000" spc="-10" dirty="0">
                <a:latin typeface="Calibri"/>
                <a:cs typeface="Calibri"/>
              </a:rPr>
              <a:t>Capture 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correlations 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between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nodes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888615" y="3048000"/>
            <a:ext cx="5904865" cy="1418337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>
              <a:spcBef>
                <a:spcPts val="260"/>
              </a:spcBef>
            </a:pPr>
            <a:r>
              <a:rPr sz="2000" spc="-10" dirty="0">
                <a:solidFill>
                  <a:srgbClr val="0000FF"/>
                </a:solidFill>
                <a:latin typeface="Calibri"/>
                <a:cs typeface="Calibri"/>
              </a:rPr>
              <a:t>Relational</a:t>
            </a:r>
            <a:r>
              <a:rPr sz="2000" spc="-1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0000FF"/>
                </a:solidFill>
                <a:latin typeface="Calibri"/>
                <a:cs typeface="Calibri"/>
              </a:rPr>
              <a:t>Classifier</a:t>
            </a:r>
            <a:r>
              <a:rPr sz="2000" spc="-5" dirty="0">
                <a:latin typeface="Calibri"/>
                <a:cs typeface="Calibri"/>
              </a:rPr>
              <a:t>: </a:t>
            </a:r>
            <a:r>
              <a:rPr sz="2000" spc="-10" dirty="0">
                <a:latin typeface="Calibri"/>
                <a:cs typeface="Calibri"/>
              </a:rPr>
              <a:t>Capture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correlations</a:t>
            </a:r>
            <a:endParaRPr lang="en-US" sz="2000" spc="-10" dirty="0">
              <a:latin typeface="Calibri"/>
              <a:cs typeface="Calibri"/>
            </a:endParaRPr>
          </a:p>
          <a:p>
            <a:pPr marL="287020" indent="-274320">
              <a:spcBef>
                <a:spcPts val="605"/>
              </a:spcBef>
              <a:buClr>
                <a:srgbClr val="60B5CC"/>
              </a:buClr>
              <a:buFont typeface="Wingdings"/>
              <a:buChar char=""/>
              <a:tabLst>
                <a:tab pos="286385" algn="l"/>
                <a:tab pos="287020" algn="l"/>
              </a:tabLst>
            </a:pPr>
            <a:r>
              <a:rPr sz="2000" spc="-5" dirty="0">
                <a:latin typeface="Calibri"/>
                <a:cs typeface="Calibri"/>
              </a:rPr>
              <a:t>Learns </a:t>
            </a:r>
            <a:r>
              <a:rPr sz="2000" dirty="0">
                <a:latin typeface="Calibri"/>
                <a:cs typeface="Calibri"/>
              </a:rPr>
              <a:t>a classifier </a:t>
            </a:r>
            <a:r>
              <a:rPr sz="2000" spc="-10" dirty="0">
                <a:latin typeface="Calibri"/>
                <a:cs typeface="Calibri"/>
              </a:rPr>
              <a:t>to </a:t>
            </a:r>
            <a:r>
              <a:rPr sz="2000" spc="-5" dirty="0">
                <a:latin typeface="Calibri"/>
                <a:cs typeface="Calibri"/>
              </a:rPr>
              <a:t>label one node </a:t>
            </a:r>
            <a:r>
              <a:rPr sz="2000" dirty="0">
                <a:latin typeface="Calibri"/>
                <a:cs typeface="Calibri"/>
              </a:rPr>
              <a:t>based </a:t>
            </a:r>
            <a:r>
              <a:rPr sz="2000" spc="-5" dirty="0">
                <a:latin typeface="Calibri"/>
                <a:cs typeface="Calibri"/>
              </a:rPr>
              <a:t>on the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labels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and/or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attributes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 </a:t>
            </a:r>
            <a:r>
              <a:rPr sz="2000" dirty="0">
                <a:latin typeface="Calibri"/>
                <a:cs typeface="Calibri"/>
              </a:rPr>
              <a:t>its </a:t>
            </a:r>
            <a:r>
              <a:rPr sz="2000" spc="-10" dirty="0">
                <a:latin typeface="Calibri"/>
                <a:cs typeface="Calibri"/>
              </a:rPr>
              <a:t>neighbors</a:t>
            </a:r>
            <a:endParaRPr lang="en-US" sz="2000" dirty="0">
              <a:latin typeface="Calibri"/>
              <a:cs typeface="Calibri"/>
            </a:endParaRPr>
          </a:p>
          <a:p>
            <a:pPr marL="287020" indent="-274320">
              <a:spcBef>
                <a:spcPts val="605"/>
              </a:spcBef>
              <a:buClr>
                <a:srgbClr val="60B5CC"/>
              </a:buClr>
              <a:buFont typeface="Wingdings"/>
              <a:buChar char=""/>
              <a:tabLst>
                <a:tab pos="286385" algn="l"/>
                <a:tab pos="287020" algn="l"/>
              </a:tabLst>
            </a:pPr>
            <a:r>
              <a:rPr sz="2000" spc="-5" dirty="0">
                <a:latin typeface="Calibri"/>
                <a:cs typeface="Calibri"/>
              </a:rPr>
              <a:t>This</a:t>
            </a:r>
            <a:r>
              <a:rPr sz="2000" dirty="0">
                <a:latin typeface="Calibri"/>
                <a:cs typeface="Calibri"/>
              </a:rPr>
              <a:t> is </a:t>
            </a:r>
            <a:r>
              <a:rPr sz="2000" spc="-10" dirty="0">
                <a:latin typeface="Calibri"/>
                <a:cs typeface="Calibri"/>
              </a:rPr>
              <a:t>where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network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information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used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888615" y="4856354"/>
            <a:ext cx="6146800" cy="1864613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>
              <a:spcBef>
                <a:spcPts val="260"/>
              </a:spcBef>
            </a:pPr>
            <a:r>
              <a:rPr sz="2000" spc="-5" dirty="0">
                <a:solidFill>
                  <a:srgbClr val="0000FF"/>
                </a:solidFill>
                <a:latin typeface="Calibri"/>
                <a:cs typeface="Calibri"/>
              </a:rPr>
              <a:t>Collective</a:t>
            </a:r>
            <a:r>
              <a:rPr sz="2000" spc="-1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0000FF"/>
                </a:solidFill>
                <a:latin typeface="Calibri"/>
                <a:cs typeface="Calibri"/>
              </a:rPr>
              <a:t>Inference</a:t>
            </a:r>
            <a:r>
              <a:rPr sz="2000" spc="-10" dirty="0">
                <a:latin typeface="Calibri"/>
                <a:cs typeface="Calibri"/>
              </a:rPr>
              <a:t>: </a:t>
            </a:r>
            <a:r>
              <a:rPr sz="2000" spc="-20" dirty="0">
                <a:latin typeface="Calibri"/>
                <a:cs typeface="Calibri"/>
              </a:rPr>
              <a:t>Propagate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 </a:t>
            </a:r>
            <a:r>
              <a:rPr sz="2000" spc="-10" dirty="0">
                <a:latin typeface="Calibri"/>
                <a:cs typeface="Calibri"/>
              </a:rPr>
              <a:t>correlation</a:t>
            </a:r>
            <a:endParaRPr sz="2000" dirty="0">
              <a:latin typeface="Calibri"/>
              <a:cs typeface="Calibri"/>
            </a:endParaRPr>
          </a:p>
          <a:p>
            <a:pPr marL="287020" indent="-274320">
              <a:spcBef>
                <a:spcPts val="605"/>
              </a:spcBef>
              <a:buClr>
                <a:srgbClr val="60B5CC"/>
              </a:buClr>
              <a:buFont typeface="Wingdings"/>
              <a:buChar char=""/>
              <a:tabLst>
                <a:tab pos="286385" algn="l"/>
                <a:tab pos="287020" algn="l"/>
              </a:tabLst>
            </a:pPr>
            <a:r>
              <a:rPr sz="2000" spc="-5" dirty="0">
                <a:latin typeface="Calibri"/>
                <a:cs typeface="Calibri"/>
              </a:rPr>
              <a:t>Apply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relational </a:t>
            </a:r>
            <a:r>
              <a:rPr sz="2000" dirty="0">
                <a:latin typeface="Calibri"/>
                <a:cs typeface="Calibri"/>
              </a:rPr>
              <a:t>classifier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to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each</a:t>
            </a:r>
            <a:r>
              <a:rPr sz="2000" spc="-5" dirty="0">
                <a:latin typeface="Calibri"/>
                <a:cs typeface="Calibri"/>
              </a:rPr>
              <a:t> node </a:t>
            </a:r>
            <a:r>
              <a:rPr sz="2000" spc="-10" dirty="0">
                <a:latin typeface="Calibri"/>
                <a:cs typeface="Calibri"/>
              </a:rPr>
              <a:t>iteratively</a:t>
            </a:r>
            <a:endParaRPr lang="en-US" sz="2000" dirty="0">
              <a:latin typeface="Calibri"/>
              <a:cs typeface="Calibri"/>
            </a:endParaRPr>
          </a:p>
          <a:p>
            <a:pPr marL="287020" indent="-274320">
              <a:spcBef>
                <a:spcPts val="605"/>
              </a:spcBef>
              <a:buClr>
                <a:srgbClr val="60B5CC"/>
              </a:buClr>
              <a:buFont typeface="Wingdings"/>
              <a:buChar char=""/>
              <a:tabLst>
                <a:tab pos="286385" algn="l"/>
                <a:tab pos="287020" algn="l"/>
              </a:tabLst>
            </a:pPr>
            <a:r>
              <a:rPr lang="en-US" sz="2000" spc="-15" dirty="0">
                <a:latin typeface="Calibri"/>
                <a:cs typeface="Calibri"/>
              </a:rPr>
              <a:t>Iterate</a:t>
            </a:r>
            <a:r>
              <a:rPr lang="en-US" sz="2000" spc="-5" dirty="0">
                <a:latin typeface="Calibri"/>
                <a:cs typeface="Calibri"/>
              </a:rPr>
              <a:t> until </a:t>
            </a:r>
            <a:r>
              <a:rPr lang="en-US" sz="2000" dirty="0">
                <a:latin typeface="Calibri"/>
                <a:cs typeface="Calibri"/>
              </a:rPr>
              <a:t>the </a:t>
            </a:r>
            <a:r>
              <a:rPr lang="en-US" sz="2000" spc="-10" dirty="0">
                <a:latin typeface="Calibri"/>
                <a:cs typeface="Calibri"/>
              </a:rPr>
              <a:t>inconsistency</a:t>
            </a:r>
            <a:r>
              <a:rPr lang="en-US" sz="2000" spc="-15" dirty="0">
                <a:latin typeface="Calibri"/>
                <a:cs typeface="Calibri"/>
              </a:rPr>
              <a:t> </a:t>
            </a:r>
            <a:r>
              <a:rPr lang="en-US" sz="2000" spc="-5" dirty="0">
                <a:latin typeface="Calibri"/>
                <a:cs typeface="Calibri"/>
              </a:rPr>
              <a:t>between neighboring </a:t>
            </a:r>
            <a:r>
              <a:rPr lang="en-US" sz="2000" spc="-440" dirty="0">
                <a:latin typeface="Calibri"/>
                <a:cs typeface="Calibri"/>
              </a:rPr>
              <a:t> </a:t>
            </a:r>
            <a:r>
              <a:rPr lang="en-US" sz="2000" spc="-5" dirty="0">
                <a:latin typeface="Calibri"/>
                <a:cs typeface="Calibri"/>
              </a:rPr>
              <a:t>labels </a:t>
            </a:r>
            <a:r>
              <a:rPr lang="en-US" sz="2000" dirty="0">
                <a:latin typeface="Calibri"/>
                <a:cs typeface="Calibri"/>
              </a:rPr>
              <a:t>is </a:t>
            </a:r>
            <a:r>
              <a:rPr lang="en-US" sz="2000" spc="-10" dirty="0">
                <a:latin typeface="Calibri"/>
                <a:cs typeface="Calibri"/>
              </a:rPr>
              <a:t>minimized</a:t>
            </a:r>
            <a:endParaRPr lang="en-US" sz="2000" dirty="0">
              <a:latin typeface="Calibri"/>
              <a:cs typeface="Calibri"/>
            </a:endParaRPr>
          </a:p>
          <a:p>
            <a:pPr marL="287020" indent="-274320">
              <a:spcBef>
                <a:spcPts val="605"/>
              </a:spcBef>
              <a:buClr>
                <a:srgbClr val="60B5CC"/>
              </a:buClr>
              <a:buFont typeface="Wingdings"/>
              <a:buChar char=""/>
              <a:tabLst>
                <a:tab pos="286385" algn="l"/>
                <a:tab pos="287020" algn="l"/>
              </a:tabLst>
            </a:pPr>
            <a:r>
              <a:rPr sz="2000" spc="-10" dirty="0">
                <a:latin typeface="Calibri"/>
                <a:cs typeface="Calibri"/>
              </a:rPr>
              <a:t>Network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structure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affects</a:t>
            </a:r>
            <a:r>
              <a:rPr sz="2000" dirty="0">
                <a:latin typeface="Calibri"/>
                <a:cs typeface="Calibri"/>
              </a:rPr>
              <a:t> 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final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prediction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40" name="Title 3">
            <a:extLst>
              <a:ext uri="{FF2B5EF4-FFF2-40B4-BE49-F238E27FC236}">
                <a16:creationId xmlns:a16="http://schemas.microsoft.com/office/drawing/2014/main" id="{328ABEAE-DD49-CC37-0D13-386493F38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260350"/>
            <a:ext cx="7886700" cy="708025"/>
          </a:xfrm>
        </p:spPr>
        <p:txBody>
          <a:bodyPr>
            <a:normAutofit/>
          </a:bodyPr>
          <a:lstStyle/>
          <a:p>
            <a:r>
              <a:rPr lang="en-US" dirty="0"/>
              <a:t>Collective Classification</a:t>
            </a:r>
            <a:endParaRPr lang="en-AU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object 3"/>
              <p:cNvSpPr txBox="1"/>
              <p:nvPr/>
            </p:nvSpPr>
            <p:spPr>
              <a:xfrm>
                <a:off x="670560" y="1255330"/>
                <a:ext cx="7305152" cy="3445174"/>
              </a:xfrm>
              <a:prstGeom prst="rect">
                <a:avLst/>
              </a:prstGeom>
            </p:spPr>
            <p:txBody>
              <a:bodyPr vert="horz" wrap="square" lIns="0" tIns="33655" rIns="0" bIns="0" rtlCol="0">
                <a:spAutoFit/>
              </a:bodyPr>
              <a:lstStyle/>
              <a:p>
                <a:pPr marL="358140" marR="30480" indent="-320040">
                  <a:lnSpc>
                    <a:spcPts val="3790"/>
                  </a:lnSpc>
                  <a:spcBef>
                    <a:spcPts val="265"/>
                  </a:spcBef>
                  <a:buClr>
                    <a:srgbClr val="F0AD00"/>
                  </a:buClr>
                  <a:buSzPct val="81250"/>
                  <a:buFont typeface="Wingdings 2"/>
                  <a:buChar char=""/>
                  <a:tabLst>
                    <a:tab pos="357505" algn="l"/>
                    <a:tab pos="358140" algn="l"/>
                  </a:tabLst>
                </a:pPr>
                <a:r>
                  <a:rPr sz="3200" spc="-5" dirty="0">
                    <a:latin typeface="Calibri"/>
                    <a:cs typeface="Calibri"/>
                  </a:rPr>
                  <a:t>How </a:t>
                </a:r>
                <a:r>
                  <a:rPr sz="3200" spc="-15" dirty="0">
                    <a:latin typeface="Calibri"/>
                    <a:cs typeface="Calibri"/>
                  </a:rPr>
                  <a:t>to</a:t>
                </a:r>
                <a:r>
                  <a:rPr sz="3200" spc="-5" dirty="0">
                    <a:latin typeface="Calibri"/>
                    <a:cs typeface="Calibri"/>
                  </a:rPr>
                  <a:t> </a:t>
                </a:r>
                <a:r>
                  <a:rPr sz="3200" spc="-10" dirty="0">
                    <a:latin typeface="Calibri"/>
                    <a:cs typeface="Calibri"/>
                  </a:rPr>
                  <a:t>predict</a:t>
                </a:r>
                <a:r>
                  <a:rPr sz="3200" dirty="0">
                    <a:latin typeface="Calibri"/>
                    <a:cs typeface="Calibri"/>
                  </a:rPr>
                  <a:t> the</a:t>
                </a:r>
                <a:r>
                  <a:rPr sz="3200" spc="-5" dirty="0">
                    <a:latin typeface="Calibri"/>
                    <a:cs typeface="Calibri"/>
                  </a:rPr>
                  <a:t> labels</a:t>
                </a:r>
                <a:r>
                  <a:rPr sz="3200" spc="10" dirty="0">
                    <a:latin typeface="Calibri"/>
                    <a:cs typeface="Calibri"/>
                  </a:rPr>
                  <a:t> </a:t>
                </a:r>
                <a:r>
                  <a:rPr lang="en-US" sz="2800" spc="-70" dirty="0">
                    <a:latin typeface="Cambria Math"/>
                    <a:cs typeface="Cambria Math"/>
                  </a:rPr>
                  <a:t>𝑌</a:t>
                </a:r>
                <a14:m>
                  <m:oMath xmlns:m="http://schemas.openxmlformats.org/officeDocument/2006/math">
                    <m:r>
                      <a:rPr lang="en-US" sz="3200" i="1" spc="-104" baseline="-15700" dirty="0">
                        <a:latin typeface="Cambria Math" panose="02040503050406030204" pitchFamily="18" charset="0"/>
                        <a:cs typeface="Cambria Math"/>
                      </a:rPr>
                      <m:t>𝑣</m:t>
                    </m:r>
                  </m:oMath>
                </a14:m>
                <a:r>
                  <a:rPr lang="en-US" sz="3200" baseline="-15700" dirty="0">
                    <a:latin typeface="Cambria Math"/>
                    <a:cs typeface="Cambria Math"/>
                  </a:rPr>
                  <a:t> </a:t>
                </a:r>
                <a:r>
                  <a:rPr sz="3200" spc="-25" dirty="0">
                    <a:latin typeface="Calibri"/>
                    <a:cs typeface="Calibri"/>
                  </a:rPr>
                  <a:t>for</a:t>
                </a:r>
                <a:r>
                  <a:rPr sz="3200" spc="-10" dirty="0">
                    <a:latin typeface="Calibri"/>
                    <a:cs typeface="Calibri"/>
                  </a:rPr>
                  <a:t> </a:t>
                </a:r>
                <a:r>
                  <a:rPr sz="3200" dirty="0">
                    <a:latin typeface="Calibri"/>
                    <a:cs typeface="Calibri"/>
                  </a:rPr>
                  <a:t>the</a:t>
                </a:r>
                <a:r>
                  <a:rPr sz="3200" spc="-5" dirty="0">
                    <a:latin typeface="Calibri"/>
                    <a:cs typeface="Calibri"/>
                  </a:rPr>
                  <a:t> </a:t>
                </a:r>
                <a:r>
                  <a:rPr sz="3200" dirty="0">
                    <a:latin typeface="Calibri"/>
                    <a:cs typeface="Calibri"/>
                  </a:rPr>
                  <a:t>unlabeled </a:t>
                </a:r>
                <a:r>
                  <a:rPr sz="3200" spc="-710" dirty="0">
                    <a:latin typeface="Calibri"/>
                    <a:cs typeface="Calibri"/>
                  </a:rPr>
                  <a:t> </a:t>
                </a:r>
                <a:r>
                  <a:rPr sz="3200" spc="-5" dirty="0">
                    <a:latin typeface="Calibri"/>
                    <a:cs typeface="Calibri"/>
                  </a:rPr>
                  <a:t>nodes </a:t>
                </a:r>
                <a:r>
                  <a:rPr sz="3200" dirty="0">
                    <a:latin typeface="Cambria Math"/>
                    <a:cs typeface="Cambria Math"/>
                  </a:rPr>
                  <a:t>𝑣</a:t>
                </a:r>
                <a:r>
                  <a:rPr sz="3200" spc="110" dirty="0">
                    <a:latin typeface="Cambria Math"/>
                    <a:cs typeface="Cambria Math"/>
                  </a:rPr>
                  <a:t> </a:t>
                </a:r>
                <a:r>
                  <a:rPr sz="3200" dirty="0">
                    <a:latin typeface="Calibri"/>
                    <a:cs typeface="Calibri"/>
                  </a:rPr>
                  <a:t>(in</a:t>
                </a:r>
                <a:r>
                  <a:rPr sz="3200" spc="5" dirty="0">
                    <a:latin typeface="Calibri"/>
                    <a:cs typeface="Calibri"/>
                  </a:rPr>
                  <a:t> </a:t>
                </a:r>
                <a:r>
                  <a:rPr sz="3200" spc="-20" dirty="0">
                    <a:latin typeface="Calibri"/>
                    <a:cs typeface="Calibri"/>
                  </a:rPr>
                  <a:t>grey</a:t>
                </a:r>
                <a:r>
                  <a:rPr sz="3200" spc="-5" dirty="0">
                    <a:latin typeface="Calibri"/>
                    <a:cs typeface="Calibri"/>
                  </a:rPr>
                  <a:t> color)?</a:t>
                </a:r>
                <a:endParaRPr sz="3200" dirty="0">
                  <a:latin typeface="Calibri"/>
                  <a:cs typeface="Calibri"/>
                </a:endParaRPr>
              </a:p>
              <a:p>
                <a:pPr marL="358140" indent="-320040">
                  <a:lnSpc>
                    <a:spcPts val="3770"/>
                  </a:lnSpc>
                  <a:buClr>
                    <a:srgbClr val="F0AD00"/>
                  </a:buClr>
                  <a:buSzPct val="81250"/>
                  <a:buFont typeface="Wingdings 2"/>
                  <a:buChar char=""/>
                  <a:tabLst>
                    <a:tab pos="357505" algn="l"/>
                    <a:tab pos="358140" algn="l"/>
                  </a:tabLst>
                </a:pPr>
                <a:r>
                  <a:rPr sz="3200" spc="-15" dirty="0">
                    <a:latin typeface="Calibri"/>
                    <a:cs typeface="Calibri"/>
                  </a:rPr>
                  <a:t>Each</a:t>
                </a:r>
                <a:r>
                  <a:rPr sz="3200" dirty="0">
                    <a:latin typeface="Calibri"/>
                    <a:cs typeface="Calibri"/>
                  </a:rPr>
                  <a:t> node</a:t>
                </a:r>
                <a:r>
                  <a:rPr sz="3200" spc="-15" dirty="0">
                    <a:latin typeface="Calibri"/>
                    <a:cs typeface="Calibri"/>
                  </a:rPr>
                  <a:t> </a:t>
                </a:r>
                <a:r>
                  <a:rPr sz="3200" dirty="0">
                    <a:latin typeface="Cambria Math"/>
                    <a:cs typeface="Cambria Math"/>
                  </a:rPr>
                  <a:t>𝑣</a:t>
                </a:r>
                <a:r>
                  <a:rPr sz="3200" spc="105" dirty="0">
                    <a:latin typeface="Cambria Math"/>
                    <a:cs typeface="Cambria Math"/>
                  </a:rPr>
                  <a:t> </a:t>
                </a:r>
                <a:r>
                  <a:rPr sz="3200" dirty="0">
                    <a:latin typeface="Calibri"/>
                    <a:cs typeface="Calibri"/>
                  </a:rPr>
                  <a:t>has</a:t>
                </a:r>
                <a:r>
                  <a:rPr sz="3200" spc="-10" dirty="0">
                    <a:latin typeface="Calibri"/>
                    <a:cs typeface="Calibri"/>
                  </a:rPr>
                  <a:t> </a:t>
                </a:r>
                <a:r>
                  <a:rPr sz="3200" dirty="0">
                    <a:latin typeface="Calibri"/>
                    <a:cs typeface="Calibri"/>
                  </a:rPr>
                  <a:t>a</a:t>
                </a:r>
                <a:r>
                  <a:rPr sz="3200" spc="-5" dirty="0">
                    <a:latin typeface="Calibri"/>
                    <a:cs typeface="Calibri"/>
                  </a:rPr>
                  <a:t> </a:t>
                </a:r>
                <a:r>
                  <a:rPr sz="3200" spc="-25" dirty="0">
                    <a:latin typeface="Calibri"/>
                    <a:cs typeface="Calibri"/>
                  </a:rPr>
                  <a:t>feature</a:t>
                </a:r>
                <a:r>
                  <a:rPr sz="3200" spc="-10" dirty="0">
                    <a:latin typeface="Calibri"/>
                    <a:cs typeface="Calibri"/>
                  </a:rPr>
                  <a:t> </a:t>
                </a:r>
                <a:r>
                  <a:rPr sz="3200" spc="-15" dirty="0">
                    <a:latin typeface="Calibri"/>
                    <a:cs typeface="Calibri"/>
                  </a:rPr>
                  <a:t>vector</a:t>
                </a:r>
                <a:r>
                  <a:rPr sz="3200" spc="-5" dirty="0">
                    <a:latin typeface="Calibri"/>
                    <a:cs typeface="Calibri"/>
                  </a:rPr>
                  <a:t> </a:t>
                </a:r>
                <a:r>
                  <a:rPr sz="3200" spc="-114" dirty="0">
                    <a:latin typeface="Cambria Math"/>
                    <a:cs typeface="Cambria Math"/>
                  </a:rPr>
                  <a:t>𝑓</a:t>
                </a:r>
                <a14:m>
                  <m:oMath xmlns:m="http://schemas.openxmlformats.org/officeDocument/2006/math">
                    <m:r>
                      <a:rPr lang="en-US" sz="4000" i="1" spc="-104" baseline="-15700" dirty="0">
                        <a:latin typeface="Cambria Math" panose="02040503050406030204" pitchFamily="18" charset="0"/>
                        <a:cs typeface="Cambria Math"/>
                      </a:rPr>
                      <m:t>𝑣</m:t>
                    </m:r>
                  </m:oMath>
                </a14:m>
                <a:r>
                  <a:rPr lang="en-US" sz="4000" baseline="-15700" dirty="0">
                    <a:latin typeface="Cambria Math"/>
                    <a:cs typeface="Cambria Math"/>
                  </a:rPr>
                  <a:t> </a:t>
                </a:r>
                <a:endParaRPr sz="3450" baseline="-15700" dirty="0">
                  <a:latin typeface="Cambria Math"/>
                  <a:cs typeface="Cambria Math"/>
                </a:endParaRPr>
              </a:p>
              <a:p>
                <a:pPr marL="358140" indent="-320040">
                  <a:lnSpc>
                    <a:spcPts val="3815"/>
                  </a:lnSpc>
                  <a:buClr>
                    <a:srgbClr val="F0AD00"/>
                  </a:buClr>
                  <a:buSzPct val="81250"/>
                  <a:buFont typeface="Wingdings 2"/>
                  <a:buChar char=""/>
                  <a:tabLst>
                    <a:tab pos="357505" algn="l"/>
                    <a:tab pos="358140" algn="l"/>
                  </a:tabLst>
                </a:pPr>
                <a:r>
                  <a:rPr sz="3200" spc="-5" dirty="0">
                    <a:latin typeface="Calibri"/>
                    <a:cs typeface="Calibri"/>
                  </a:rPr>
                  <a:t>Labels </a:t>
                </a:r>
                <a:r>
                  <a:rPr sz="3200" spc="-25" dirty="0">
                    <a:latin typeface="Calibri"/>
                    <a:cs typeface="Calibri"/>
                  </a:rPr>
                  <a:t>for</a:t>
                </a:r>
                <a:r>
                  <a:rPr sz="3200" dirty="0">
                    <a:latin typeface="Calibri"/>
                    <a:cs typeface="Calibri"/>
                  </a:rPr>
                  <a:t> </a:t>
                </a:r>
                <a:r>
                  <a:rPr sz="3200" spc="-5" dirty="0">
                    <a:latin typeface="Calibri"/>
                    <a:cs typeface="Calibri"/>
                  </a:rPr>
                  <a:t>some</a:t>
                </a:r>
                <a:r>
                  <a:rPr sz="3200" spc="-10" dirty="0">
                    <a:latin typeface="Calibri"/>
                    <a:cs typeface="Calibri"/>
                  </a:rPr>
                  <a:t> </a:t>
                </a:r>
                <a:r>
                  <a:rPr sz="3200" spc="-5" dirty="0">
                    <a:latin typeface="Calibri"/>
                    <a:cs typeface="Calibri"/>
                  </a:rPr>
                  <a:t>nodes</a:t>
                </a:r>
                <a:r>
                  <a:rPr sz="3200" dirty="0">
                    <a:latin typeface="Calibri"/>
                    <a:cs typeface="Calibri"/>
                  </a:rPr>
                  <a:t> </a:t>
                </a:r>
                <a:r>
                  <a:rPr sz="3200" spc="-15" dirty="0">
                    <a:latin typeface="Calibri"/>
                    <a:cs typeface="Calibri"/>
                  </a:rPr>
                  <a:t>are</a:t>
                </a:r>
                <a:r>
                  <a:rPr sz="3200" spc="-10" dirty="0">
                    <a:latin typeface="Calibri"/>
                    <a:cs typeface="Calibri"/>
                  </a:rPr>
                  <a:t> given</a:t>
                </a:r>
                <a:r>
                  <a:rPr sz="3200" dirty="0">
                    <a:latin typeface="Calibri"/>
                    <a:cs typeface="Calibri"/>
                  </a:rPr>
                  <a:t> (</a:t>
                </a:r>
                <a:r>
                  <a:rPr sz="3200" dirty="0">
                    <a:solidFill>
                      <a:srgbClr val="008000"/>
                    </a:solidFill>
                    <a:latin typeface="Cambria Math"/>
                    <a:cs typeface="Cambria Math"/>
                  </a:rPr>
                  <a:t>1</a:t>
                </a:r>
                <a:r>
                  <a:rPr sz="3200" spc="20" dirty="0">
                    <a:solidFill>
                      <a:srgbClr val="008000"/>
                    </a:solidFill>
                    <a:latin typeface="Cambria Math"/>
                    <a:cs typeface="Cambria Math"/>
                  </a:rPr>
                  <a:t> </a:t>
                </a:r>
                <a:r>
                  <a:rPr sz="3200" spc="-25" dirty="0">
                    <a:solidFill>
                      <a:srgbClr val="008000"/>
                    </a:solidFill>
                    <a:latin typeface="Calibri"/>
                    <a:cs typeface="Calibri"/>
                  </a:rPr>
                  <a:t>for</a:t>
                </a:r>
                <a:r>
                  <a:rPr sz="3200" spc="-10" dirty="0">
                    <a:solidFill>
                      <a:srgbClr val="008000"/>
                    </a:solidFill>
                    <a:latin typeface="Calibri"/>
                    <a:cs typeface="Calibri"/>
                  </a:rPr>
                  <a:t> green</a:t>
                </a:r>
                <a:r>
                  <a:rPr sz="3200" spc="-10" dirty="0">
                    <a:latin typeface="Calibri"/>
                    <a:cs typeface="Calibri"/>
                  </a:rPr>
                  <a:t>,</a:t>
                </a:r>
                <a:r>
                  <a:rPr sz="3200" dirty="0">
                    <a:solidFill>
                      <a:srgbClr val="C00000"/>
                    </a:solidFill>
                    <a:latin typeface="Cambria Math"/>
                    <a:cs typeface="Cambria Math"/>
                  </a:rPr>
                  <a:t>0</a:t>
                </a:r>
                <a:r>
                  <a:rPr sz="3200" spc="5" dirty="0">
                    <a:solidFill>
                      <a:srgbClr val="C00000"/>
                    </a:solidFill>
                    <a:latin typeface="Cambria Math"/>
                    <a:cs typeface="Cambria Math"/>
                  </a:rPr>
                  <a:t> </a:t>
                </a:r>
                <a:r>
                  <a:rPr sz="3200" spc="-25" dirty="0">
                    <a:solidFill>
                      <a:srgbClr val="C00000"/>
                    </a:solidFill>
                    <a:latin typeface="Calibri"/>
                    <a:cs typeface="Calibri"/>
                  </a:rPr>
                  <a:t>for</a:t>
                </a:r>
                <a:r>
                  <a:rPr sz="3200" spc="-20" dirty="0">
                    <a:solidFill>
                      <a:srgbClr val="C00000"/>
                    </a:solidFill>
                    <a:latin typeface="Calibri"/>
                    <a:cs typeface="Calibri"/>
                  </a:rPr>
                  <a:t> </a:t>
                </a:r>
                <a:r>
                  <a:rPr sz="3200" spc="-15" dirty="0">
                    <a:solidFill>
                      <a:srgbClr val="C00000"/>
                    </a:solidFill>
                    <a:latin typeface="Calibri"/>
                    <a:cs typeface="Calibri"/>
                  </a:rPr>
                  <a:t>red</a:t>
                </a:r>
                <a:r>
                  <a:rPr sz="3200" spc="-15" dirty="0">
                    <a:latin typeface="Calibri"/>
                    <a:cs typeface="Calibri"/>
                  </a:rPr>
                  <a:t>)</a:t>
                </a:r>
                <a:endParaRPr sz="3200" dirty="0">
                  <a:latin typeface="Calibri"/>
                  <a:cs typeface="Calibri"/>
                </a:endParaRPr>
              </a:p>
              <a:p>
                <a:pPr marL="358140" indent="-320040">
                  <a:lnSpc>
                    <a:spcPts val="3815"/>
                  </a:lnSpc>
                  <a:buClr>
                    <a:srgbClr val="F0AD00"/>
                  </a:buClr>
                  <a:buSzPct val="81250"/>
                  <a:buFont typeface="Wingdings 2"/>
                  <a:buChar char=""/>
                  <a:tabLst>
                    <a:tab pos="357505" algn="l"/>
                    <a:tab pos="358140" algn="l"/>
                  </a:tabLst>
                </a:pPr>
                <a:r>
                  <a:rPr sz="3200" b="1" spc="-55" dirty="0">
                    <a:solidFill>
                      <a:srgbClr val="0070C0"/>
                    </a:solidFill>
                    <a:latin typeface="Calibri"/>
                    <a:cs typeface="Calibri"/>
                  </a:rPr>
                  <a:t>Task:</a:t>
                </a:r>
                <a:r>
                  <a:rPr sz="3200" b="1" dirty="0">
                    <a:solidFill>
                      <a:srgbClr val="0070C0"/>
                    </a:solidFill>
                    <a:latin typeface="Calibri"/>
                    <a:cs typeface="Calibri"/>
                  </a:rPr>
                  <a:t> </a:t>
                </a:r>
                <a:r>
                  <a:rPr sz="3200" dirty="0">
                    <a:solidFill>
                      <a:srgbClr val="0070C0"/>
                    </a:solidFill>
                    <a:latin typeface="Calibri"/>
                    <a:cs typeface="Calibri"/>
                  </a:rPr>
                  <a:t>Find</a:t>
                </a:r>
                <a:r>
                  <a:rPr sz="3200" spc="10" dirty="0">
                    <a:solidFill>
                      <a:srgbClr val="0070C0"/>
                    </a:solidFill>
                    <a:latin typeface="Calibri"/>
                    <a:cs typeface="Calibri"/>
                  </a:rPr>
                  <a:t> </a:t>
                </a:r>
                <a:r>
                  <a:rPr sz="3200" spc="30" dirty="0">
                    <a:solidFill>
                      <a:srgbClr val="0070C0"/>
                    </a:solidFill>
                    <a:latin typeface="Cambria Math"/>
                    <a:cs typeface="Cambria Math"/>
                  </a:rPr>
                  <a:t>𝑃(𝑌</a:t>
                </a:r>
                <a14:m>
                  <m:oMath xmlns:m="http://schemas.openxmlformats.org/officeDocument/2006/math">
                    <m:r>
                      <a:rPr lang="en-US" sz="3200" spc="30" dirty="0">
                        <a:solidFill>
                          <a:srgbClr val="0070C0"/>
                        </a:solidFill>
                        <a:latin typeface="Cambria Math"/>
                        <a:cs typeface="Cambria Math"/>
                      </a:rPr>
                      <m:t>𝑣</m:t>
                    </m:r>
                  </m:oMath>
                </a14:m>
                <a:r>
                  <a:rPr sz="3200" spc="30" dirty="0">
                    <a:solidFill>
                      <a:srgbClr val="0070C0"/>
                    </a:solidFill>
                    <a:latin typeface="Cambria Math"/>
                    <a:cs typeface="Cambria Math"/>
                  </a:rPr>
                  <a:t>)</a:t>
                </a:r>
                <a:r>
                  <a:rPr sz="3200" spc="15" dirty="0">
                    <a:solidFill>
                      <a:srgbClr val="0070C0"/>
                    </a:solidFill>
                    <a:latin typeface="Cambria Math"/>
                    <a:cs typeface="Cambria Math"/>
                  </a:rPr>
                  <a:t> </a:t>
                </a:r>
                <a:r>
                  <a:rPr sz="3200" spc="-10" dirty="0">
                    <a:solidFill>
                      <a:srgbClr val="0070C0"/>
                    </a:solidFill>
                    <a:latin typeface="Calibri"/>
                    <a:cs typeface="Calibri"/>
                  </a:rPr>
                  <a:t>given</a:t>
                </a:r>
                <a:r>
                  <a:rPr sz="3200" spc="5" dirty="0">
                    <a:solidFill>
                      <a:srgbClr val="0070C0"/>
                    </a:solidFill>
                    <a:latin typeface="Calibri"/>
                    <a:cs typeface="Calibri"/>
                  </a:rPr>
                  <a:t> </a:t>
                </a:r>
                <a:r>
                  <a:rPr sz="3200" dirty="0">
                    <a:solidFill>
                      <a:srgbClr val="0070C0"/>
                    </a:solidFill>
                    <a:latin typeface="Calibri"/>
                    <a:cs typeface="Calibri"/>
                  </a:rPr>
                  <a:t>all</a:t>
                </a:r>
                <a:r>
                  <a:rPr sz="3200" spc="5" dirty="0">
                    <a:solidFill>
                      <a:srgbClr val="0070C0"/>
                    </a:solidFill>
                    <a:latin typeface="Calibri"/>
                    <a:cs typeface="Calibri"/>
                  </a:rPr>
                  <a:t> </a:t>
                </a:r>
                <a:r>
                  <a:rPr sz="3200" spc="-25" dirty="0">
                    <a:solidFill>
                      <a:srgbClr val="0070C0"/>
                    </a:solidFill>
                    <a:latin typeface="Calibri"/>
                    <a:cs typeface="Calibri"/>
                  </a:rPr>
                  <a:t>features</a:t>
                </a:r>
                <a:r>
                  <a:rPr sz="3200" dirty="0">
                    <a:solidFill>
                      <a:srgbClr val="0070C0"/>
                    </a:solidFill>
                    <a:latin typeface="Calibri"/>
                    <a:cs typeface="Calibri"/>
                  </a:rPr>
                  <a:t> and</a:t>
                </a:r>
                <a:r>
                  <a:rPr sz="3200" spc="5" dirty="0">
                    <a:solidFill>
                      <a:srgbClr val="0070C0"/>
                    </a:solidFill>
                    <a:latin typeface="Calibri"/>
                    <a:cs typeface="Calibri"/>
                  </a:rPr>
                  <a:t> </a:t>
                </a:r>
                <a:r>
                  <a:rPr sz="3200" dirty="0">
                    <a:solidFill>
                      <a:srgbClr val="0070C0"/>
                    </a:solidFill>
                    <a:latin typeface="Calibri"/>
                    <a:cs typeface="Calibri"/>
                  </a:rPr>
                  <a:t>the</a:t>
                </a:r>
                <a:r>
                  <a:rPr lang="en-US" sz="3200" dirty="0">
                    <a:solidFill>
                      <a:srgbClr val="0070C0"/>
                    </a:solidFill>
                    <a:latin typeface="Calibri"/>
                    <a:cs typeface="Calibri"/>
                  </a:rPr>
                  <a:t> network</a:t>
                </a:r>
                <a:endParaRPr sz="3200" dirty="0">
                  <a:latin typeface="Calibri"/>
                  <a:cs typeface="Calibri"/>
                </a:endParaRPr>
              </a:p>
            </p:txBody>
          </p:sp>
        </mc:Choice>
        <mc:Fallback xmlns="">
          <p:sp>
            <p:nvSpPr>
              <p:cNvPr id="3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560" y="1255330"/>
                <a:ext cx="7305152" cy="3445174"/>
              </a:xfrm>
              <a:prstGeom prst="rect">
                <a:avLst/>
              </a:prstGeom>
              <a:blipFill>
                <a:blip r:embed="rId2"/>
                <a:stretch>
                  <a:fillRect l="-1920" t="-2655" b="-637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object 5"/>
          <p:cNvGrpSpPr/>
          <p:nvPr/>
        </p:nvGrpSpPr>
        <p:grpSpPr>
          <a:xfrm>
            <a:off x="2261883" y="5103897"/>
            <a:ext cx="4559935" cy="1254760"/>
            <a:chOff x="2261881" y="5103897"/>
            <a:chExt cx="4559935" cy="1254760"/>
          </a:xfrm>
        </p:grpSpPr>
        <p:sp>
          <p:nvSpPr>
            <p:cNvPr id="6" name="object 6"/>
            <p:cNvSpPr/>
            <p:nvPr/>
          </p:nvSpPr>
          <p:spPr>
            <a:xfrm>
              <a:off x="4389076" y="5294806"/>
              <a:ext cx="716915" cy="450850"/>
            </a:xfrm>
            <a:custGeom>
              <a:avLst/>
              <a:gdLst/>
              <a:ahLst/>
              <a:cxnLst/>
              <a:rect l="l" t="t" r="r" b="b"/>
              <a:pathLst>
                <a:path w="716914" h="450850">
                  <a:moveTo>
                    <a:pt x="716547" y="450535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0070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274581" y="5247092"/>
              <a:ext cx="657225" cy="357505"/>
            </a:xfrm>
            <a:custGeom>
              <a:avLst/>
              <a:gdLst/>
              <a:ahLst/>
              <a:cxnLst/>
              <a:rect l="l" t="t" r="r" b="b"/>
              <a:pathLst>
                <a:path w="657225" h="357504">
                  <a:moveTo>
                    <a:pt x="0" y="357044"/>
                  </a:moveTo>
                  <a:lnTo>
                    <a:pt x="657174" y="0"/>
                  </a:lnTo>
                </a:path>
              </a:pathLst>
            </a:custGeom>
            <a:ln w="25400">
              <a:solidFill>
                <a:srgbClr val="0070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751293" y="5301145"/>
              <a:ext cx="309880" cy="667385"/>
            </a:xfrm>
            <a:custGeom>
              <a:avLst/>
              <a:gdLst/>
              <a:ahLst/>
              <a:cxnLst/>
              <a:rect l="l" t="t" r="r" b="b"/>
              <a:pathLst>
                <a:path w="309880" h="667385">
                  <a:moveTo>
                    <a:pt x="0" y="667391"/>
                  </a:moveTo>
                  <a:lnTo>
                    <a:pt x="309778" y="0"/>
                  </a:lnTo>
                </a:path>
              </a:pathLst>
            </a:custGeom>
            <a:ln w="25400">
              <a:solidFill>
                <a:srgbClr val="0070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947565" y="5348860"/>
              <a:ext cx="312420" cy="628015"/>
            </a:xfrm>
            <a:custGeom>
              <a:avLst/>
              <a:gdLst/>
              <a:ahLst/>
              <a:cxnLst/>
              <a:rect l="l" t="t" r="r" b="b"/>
              <a:pathLst>
                <a:path w="312420" h="628014">
                  <a:moveTo>
                    <a:pt x="0" y="627664"/>
                  </a:moveTo>
                  <a:lnTo>
                    <a:pt x="312196" y="0"/>
                  </a:lnTo>
                </a:path>
              </a:pathLst>
            </a:custGeom>
            <a:ln w="25400">
              <a:solidFill>
                <a:srgbClr val="0070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190387" y="5247092"/>
              <a:ext cx="628015" cy="783590"/>
            </a:xfrm>
            <a:custGeom>
              <a:avLst/>
              <a:gdLst/>
              <a:ahLst/>
              <a:cxnLst/>
              <a:rect l="l" t="t" r="r" b="b"/>
              <a:pathLst>
                <a:path w="628014" h="783589">
                  <a:moveTo>
                    <a:pt x="627861" y="783485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0070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880610" y="5294806"/>
              <a:ext cx="1250315" cy="728345"/>
            </a:xfrm>
            <a:custGeom>
              <a:avLst/>
              <a:gdLst/>
              <a:ahLst/>
              <a:cxnLst/>
              <a:rect l="l" t="t" r="r" b="b"/>
              <a:pathLst>
                <a:path w="1250314" h="728345">
                  <a:moveTo>
                    <a:pt x="1249835" y="0"/>
                  </a:moveTo>
                  <a:lnTo>
                    <a:pt x="0" y="727782"/>
                  </a:lnTo>
                </a:path>
              </a:pathLst>
            </a:custGeom>
            <a:ln w="25400">
              <a:solidFill>
                <a:srgbClr val="0070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130444" y="5745341"/>
              <a:ext cx="975360" cy="415925"/>
            </a:xfrm>
            <a:custGeom>
              <a:avLst/>
              <a:gdLst/>
              <a:ahLst/>
              <a:cxnLst/>
              <a:rect l="l" t="t" r="r" b="b"/>
              <a:pathLst>
                <a:path w="975360" h="415925">
                  <a:moveTo>
                    <a:pt x="975179" y="0"/>
                  </a:moveTo>
                  <a:lnTo>
                    <a:pt x="0" y="415730"/>
                  </a:lnTo>
                </a:path>
              </a:pathLst>
            </a:custGeom>
            <a:ln w="25400">
              <a:solidFill>
                <a:srgbClr val="0070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934173" y="6153084"/>
              <a:ext cx="830580" cy="8255"/>
            </a:xfrm>
            <a:custGeom>
              <a:avLst/>
              <a:gdLst/>
              <a:ahLst/>
              <a:cxnLst/>
              <a:rect l="l" t="t" r="r" b="b"/>
              <a:pathLst>
                <a:path w="830579" h="8254">
                  <a:moveTo>
                    <a:pt x="0" y="0"/>
                  </a:moveTo>
                  <a:lnTo>
                    <a:pt x="830511" y="7988"/>
                  </a:lnTo>
                </a:path>
              </a:pathLst>
            </a:custGeom>
            <a:ln w="25400">
              <a:solidFill>
                <a:srgbClr val="0070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764685" y="5976524"/>
              <a:ext cx="365760" cy="369570"/>
            </a:xfrm>
            <a:custGeom>
              <a:avLst/>
              <a:gdLst/>
              <a:ahLst/>
              <a:cxnLst/>
              <a:rect l="l" t="t" r="r" b="b"/>
              <a:pathLst>
                <a:path w="365760" h="369570">
                  <a:moveTo>
                    <a:pt x="182880" y="0"/>
                  </a:moveTo>
                  <a:lnTo>
                    <a:pt x="134263" y="6592"/>
                  </a:lnTo>
                  <a:lnTo>
                    <a:pt x="90576" y="25196"/>
                  </a:lnTo>
                  <a:lnTo>
                    <a:pt x="53564" y="54052"/>
                  </a:lnTo>
                  <a:lnTo>
                    <a:pt x="24968" y="91402"/>
                  </a:lnTo>
                  <a:lnTo>
                    <a:pt x="6532" y="135487"/>
                  </a:lnTo>
                  <a:lnTo>
                    <a:pt x="0" y="184547"/>
                  </a:lnTo>
                  <a:lnTo>
                    <a:pt x="6532" y="233607"/>
                  </a:lnTo>
                  <a:lnTo>
                    <a:pt x="24968" y="277692"/>
                  </a:lnTo>
                  <a:lnTo>
                    <a:pt x="53564" y="315042"/>
                  </a:lnTo>
                  <a:lnTo>
                    <a:pt x="90576" y="343898"/>
                  </a:lnTo>
                  <a:lnTo>
                    <a:pt x="134263" y="362502"/>
                  </a:lnTo>
                  <a:lnTo>
                    <a:pt x="182880" y="369095"/>
                  </a:lnTo>
                  <a:lnTo>
                    <a:pt x="231496" y="362502"/>
                  </a:lnTo>
                  <a:lnTo>
                    <a:pt x="275183" y="343898"/>
                  </a:lnTo>
                  <a:lnTo>
                    <a:pt x="312195" y="315042"/>
                  </a:lnTo>
                  <a:lnTo>
                    <a:pt x="340791" y="277692"/>
                  </a:lnTo>
                  <a:lnTo>
                    <a:pt x="359227" y="233607"/>
                  </a:lnTo>
                  <a:lnTo>
                    <a:pt x="365760" y="184547"/>
                  </a:lnTo>
                  <a:lnTo>
                    <a:pt x="359227" y="135487"/>
                  </a:lnTo>
                  <a:lnTo>
                    <a:pt x="340791" y="91402"/>
                  </a:lnTo>
                  <a:lnTo>
                    <a:pt x="312195" y="54052"/>
                  </a:lnTo>
                  <a:lnTo>
                    <a:pt x="275183" y="25196"/>
                  </a:lnTo>
                  <a:lnTo>
                    <a:pt x="231496" y="6592"/>
                  </a:lnTo>
                  <a:lnTo>
                    <a:pt x="182880" y="0"/>
                  </a:lnTo>
                  <a:close/>
                </a:path>
              </a:pathLst>
            </a:custGeom>
            <a:solidFill>
              <a:srgbClr val="6BB76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764685" y="5976524"/>
              <a:ext cx="365760" cy="369570"/>
            </a:xfrm>
            <a:custGeom>
              <a:avLst/>
              <a:gdLst/>
              <a:ahLst/>
              <a:cxnLst/>
              <a:rect l="l" t="t" r="r" b="b"/>
              <a:pathLst>
                <a:path w="365760" h="369570">
                  <a:moveTo>
                    <a:pt x="0" y="184547"/>
                  </a:moveTo>
                  <a:lnTo>
                    <a:pt x="6532" y="135487"/>
                  </a:lnTo>
                  <a:lnTo>
                    <a:pt x="24968" y="91402"/>
                  </a:lnTo>
                  <a:lnTo>
                    <a:pt x="53564" y="54052"/>
                  </a:lnTo>
                  <a:lnTo>
                    <a:pt x="90576" y="25196"/>
                  </a:lnTo>
                  <a:lnTo>
                    <a:pt x="134263" y="6592"/>
                  </a:lnTo>
                  <a:lnTo>
                    <a:pt x="182880" y="0"/>
                  </a:lnTo>
                  <a:lnTo>
                    <a:pt x="231496" y="6592"/>
                  </a:lnTo>
                  <a:lnTo>
                    <a:pt x="275183" y="25196"/>
                  </a:lnTo>
                  <a:lnTo>
                    <a:pt x="312195" y="54052"/>
                  </a:lnTo>
                  <a:lnTo>
                    <a:pt x="340791" y="91402"/>
                  </a:lnTo>
                  <a:lnTo>
                    <a:pt x="359227" y="135487"/>
                  </a:lnTo>
                  <a:lnTo>
                    <a:pt x="365760" y="184547"/>
                  </a:lnTo>
                  <a:lnTo>
                    <a:pt x="359227" y="233607"/>
                  </a:lnTo>
                  <a:lnTo>
                    <a:pt x="340791" y="277692"/>
                  </a:lnTo>
                  <a:lnTo>
                    <a:pt x="312195" y="315042"/>
                  </a:lnTo>
                  <a:lnTo>
                    <a:pt x="275183" y="343898"/>
                  </a:lnTo>
                  <a:lnTo>
                    <a:pt x="231496" y="362502"/>
                  </a:lnTo>
                  <a:lnTo>
                    <a:pt x="182880" y="369095"/>
                  </a:lnTo>
                  <a:lnTo>
                    <a:pt x="134263" y="362502"/>
                  </a:lnTo>
                  <a:lnTo>
                    <a:pt x="90576" y="343898"/>
                  </a:lnTo>
                  <a:lnTo>
                    <a:pt x="53564" y="315042"/>
                  </a:lnTo>
                  <a:lnTo>
                    <a:pt x="24968" y="277692"/>
                  </a:lnTo>
                  <a:lnTo>
                    <a:pt x="6532" y="233607"/>
                  </a:lnTo>
                  <a:lnTo>
                    <a:pt x="0" y="184547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243952" y="5116597"/>
              <a:ext cx="833119" cy="48260"/>
            </a:xfrm>
            <a:custGeom>
              <a:avLst/>
              <a:gdLst/>
              <a:ahLst/>
              <a:cxnLst/>
              <a:rect l="l" t="t" r="r" b="b"/>
              <a:pathLst>
                <a:path w="833120" h="48260">
                  <a:moveTo>
                    <a:pt x="0" y="0"/>
                  </a:moveTo>
                  <a:lnTo>
                    <a:pt x="832929" y="47715"/>
                  </a:lnTo>
                </a:path>
              </a:pathLst>
            </a:custGeom>
            <a:ln w="25400">
              <a:solidFill>
                <a:srgbClr val="0070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471384" y="5270948"/>
              <a:ext cx="758825" cy="474980"/>
            </a:xfrm>
            <a:custGeom>
              <a:avLst/>
              <a:gdLst/>
              <a:ahLst/>
              <a:cxnLst/>
              <a:rect l="l" t="t" r="r" b="b"/>
              <a:pathLst>
                <a:path w="758825" h="474979">
                  <a:moveTo>
                    <a:pt x="758504" y="0"/>
                  </a:moveTo>
                  <a:lnTo>
                    <a:pt x="0" y="474393"/>
                  </a:lnTo>
                </a:path>
              </a:pathLst>
            </a:custGeom>
            <a:ln w="25400">
              <a:solidFill>
                <a:srgbClr val="0070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471383" y="5745342"/>
              <a:ext cx="1284605" cy="133350"/>
            </a:xfrm>
            <a:custGeom>
              <a:avLst/>
              <a:gdLst/>
              <a:ahLst/>
              <a:cxnLst/>
              <a:rect l="l" t="t" r="r" b="b"/>
              <a:pathLst>
                <a:path w="1284604" h="133350">
                  <a:moveTo>
                    <a:pt x="1284055" y="133307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0070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988917" y="5325002"/>
              <a:ext cx="370840" cy="804545"/>
            </a:xfrm>
            <a:custGeom>
              <a:avLst/>
              <a:gdLst/>
              <a:ahLst/>
              <a:cxnLst/>
              <a:rect l="l" t="t" r="r" b="b"/>
              <a:pathLst>
                <a:path w="370839" h="804545">
                  <a:moveTo>
                    <a:pt x="0" y="804012"/>
                  </a:moveTo>
                  <a:lnTo>
                    <a:pt x="370287" y="0"/>
                  </a:lnTo>
                </a:path>
              </a:pathLst>
            </a:custGeom>
            <a:ln w="25400">
              <a:solidFill>
                <a:srgbClr val="0070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488520" y="5270948"/>
              <a:ext cx="320675" cy="477520"/>
            </a:xfrm>
            <a:custGeom>
              <a:avLst/>
              <a:gdLst/>
              <a:ahLst/>
              <a:cxnLst/>
              <a:rect l="l" t="t" r="r" b="b"/>
              <a:pathLst>
                <a:path w="320675" h="477520">
                  <a:moveTo>
                    <a:pt x="0" y="0"/>
                  </a:moveTo>
                  <a:lnTo>
                    <a:pt x="320483" y="477205"/>
                  </a:lnTo>
                </a:path>
              </a:pathLst>
            </a:custGeom>
            <a:ln w="25400">
              <a:solidFill>
                <a:srgbClr val="0070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118232" y="6009143"/>
              <a:ext cx="690880" cy="173990"/>
            </a:xfrm>
            <a:custGeom>
              <a:avLst/>
              <a:gdLst/>
              <a:ahLst/>
              <a:cxnLst/>
              <a:rect l="l" t="t" r="r" b="b"/>
              <a:pathLst>
                <a:path w="690879" h="173989">
                  <a:moveTo>
                    <a:pt x="690770" y="0"/>
                  </a:moveTo>
                  <a:lnTo>
                    <a:pt x="0" y="173924"/>
                  </a:lnTo>
                </a:path>
              </a:pathLst>
            </a:custGeom>
            <a:ln w="25400">
              <a:solidFill>
                <a:srgbClr val="0070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3878508" y="6026403"/>
            <a:ext cx="13843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dirty="0">
                <a:latin typeface="Arial"/>
                <a:cs typeface="Arial"/>
              </a:rPr>
              <a:t>6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2555713" y="5955836"/>
            <a:ext cx="391160" cy="394970"/>
            <a:chOff x="2555713" y="5955836"/>
            <a:chExt cx="391160" cy="394970"/>
          </a:xfrm>
        </p:grpSpPr>
        <p:sp>
          <p:nvSpPr>
            <p:cNvPr id="24" name="object 24"/>
            <p:cNvSpPr/>
            <p:nvPr/>
          </p:nvSpPr>
          <p:spPr>
            <a:xfrm>
              <a:off x="2568413" y="5968536"/>
              <a:ext cx="365760" cy="369570"/>
            </a:xfrm>
            <a:custGeom>
              <a:avLst/>
              <a:gdLst/>
              <a:ahLst/>
              <a:cxnLst/>
              <a:rect l="l" t="t" r="r" b="b"/>
              <a:pathLst>
                <a:path w="365760" h="369570">
                  <a:moveTo>
                    <a:pt x="182880" y="0"/>
                  </a:moveTo>
                  <a:lnTo>
                    <a:pt x="134263" y="6592"/>
                  </a:lnTo>
                  <a:lnTo>
                    <a:pt x="90576" y="25196"/>
                  </a:lnTo>
                  <a:lnTo>
                    <a:pt x="53564" y="54052"/>
                  </a:lnTo>
                  <a:lnTo>
                    <a:pt x="24968" y="91402"/>
                  </a:lnTo>
                  <a:lnTo>
                    <a:pt x="6532" y="135487"/>
                  </a:lnTo>
                  <a:lnTo>
                    <a:pt x="0" y="184547"/>
                  </a:lnTo>
                  <a:lnTo>
                    <a:pt x="6532" y="233607"/>
                  </a:lnTo>
                  <a:lnTo>
                    <a:pt x="24968" y="277692"/>
                  </a:lnTo>
                  <a:lnTo>
                    <a:pt x="53564" y="315042"/>
                  </a:lnTo>
                  <a:lnTo>
                    <a:pt x="90576" y="343898"/>
                  </a:lnTo>
                  <a:lnTo>
                    <a:pt x="134263" y="362502"/>
                  </a:lnTo>
                  <a:lnTo>
                    <a:pt x="182880" y="369094"/>
                  </a:lnTo>
                  <a:lnTo>
                    <a:pt x="231496" y="362502"/>
                  </a:lnTo>
                  <a:lnTo>
                    <a:pt x="275183" y="343898"/>
                  </a:lnTo>
                  <a:lnTo>
                    <a:pt x="312195" y="315042"/>
                  </a:lnTo>
                  <a:lnTo>
                    <a:pt x="340791" y="277692"/>
                  </a:lnTo>
                  <a:lnTo>
                    <a:pt x="359227" y="233607"/>
                  </a:lnTo>
                  <a:lnTo>
                    <a:pt x="365759" y="184547"/>
                  </a:lnTo>
                  <a:lnTo>
                    <a:pt x="359227" y="135487"/>
                  </a:lnTo>
                  <a:lnTo>
                    <a:pt x="340791" y="91402"/>
                  </a:lnTo>
                  <a:lnTo>
                    <a:pt x="312195" y="54052"/>
                  </a:lnTo>
                  <a:lnTo>
                    <a:pt x="275183" y="25196"/>
                  </a:lnTo>
                  <a:lnTo>
                    <a:pt x="231496" y="6592"/>
                  </a:lnTo>
                  <a:lnTo>
                    <a:pt x="182880" y="0"/>
                  </a:lnTo>
                  <a:close/>
                </a:path>
              </a:pathLst>
            </a:custGeom>
            <a:solidFill>
              <a:srgbClr val="D4D4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568413" y="5968536"/>
              <a:ext cx="365760" cy="369570"/>
            </a:xfrm>
            <a:custGeom>
              <a:avLst/>
              <a:gdLst/>
              <a:ahLst/>
              <a:cxnLst/>
              <a:rect l="l" t="t" r="r" b="b"/>
              <a:pathLst>
                <a:path w="365760" h="369570">
                  <a:moveTo>
                    <a:pt x="0" y="184547"/>
                  </a:moveTo>
                  <a:lnTo>
                    <a:pt x="6532" y="135487"/>
                  </a:lnTo>
                  <a:lnTo>
                    <a:pt x="24968" y="91402"/>
                  </a:lnTo>
                  <a:lnTo>
                    <a:pt x="53564" y="54052"/>
                  </a:lnTo>
                  <a:lnTo>
                    <a:pt x="90576" y="25196"/>
                  </a:lnTo>
                  <a:lnTo>
                    <a:pt x="134263" y="6592"/>
                  </a:lnTo>
                  <a:lnTo>
                    <a:pt x="182880" y="0"/>
                  </a:lnTo>
                  <a:lnTo>
                    <a:pt x="231496" y="6592"/>
                  </a:lnTo>
                  <a:lnTo>
                    <a:pt x="275183" y="25196"/>
                  </a:lnTo>
                  <a:lnTo>
                    <a:pt x="312195" y="54052"/>
                  </a:lnTo>
                  <a:lnTo>
                    <a:pt x="340791" y="91402"/>
                  </a:lnTo>
                  <a:lnTo>
                    <a:pt x="359227" y="135487"/>
                  </a:lnTo>
                  <a:lnTo>
                    <a:pt x="365760" y="184547"/>
                  </a:lnTo>
                  <a:lnTo>
                    <a:pt x="359227" y="233607"/>
                  </a:lnTo>
                  <a:lnTo>
                    <a:pt x="340791" y="277692"/>
                  </a:lnTo>
                  <a:lnTo>
                    <a:pt x="312195" y="315042"/>
                  </a:lnTo>
                  <a:lnTo>
                    <a:pt x="275183" y="343898"/>
                  </a:lnTo>
                  <a:lnTo>
                    <a:pt x="231496" y="362502"/>
                  </a:lnTo>
                  <a:lnTo>
                    <a:pt x="182880" y="369095"/>
                  </a:lnTo>
                  <a:lnTo>
                    <a:pt x="134263" y="362502"/>
                  </a:lnTo>
                  <a:lnTo>
                    <a:pt x="90576" y="343898"/>
                  </a:lnTo>
                  <a:lnTo>
                    <a:pt x="53564" y="315042"/>
                  </a:lnTo>
                  <a:lnTo>
                    <a:pt x="24968" y="277692"/>
                  </a:lnTo>
                  <a:lnTo>
                    <a:pt x="6532" y="233607"/>
                  </a:lnTo>
                  <a:lnTo>
                    <a:pt x="0" y="184547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2682237" y="6017259"/>
            <a:ext cx="13843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dirty="0">
                <a:latin typeface="Arial"/>
                <a:cs typeface="Arial"/>
              </a:rPr>
              <a:t>8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2865492" y="4919350"/>
            <a:ext cx="391160" cy="394970"/>
            <a:chOff x="2865492" y="4919350"/>
            <a:chExt cx="391160" cy="394970"/>
          </a:xfrm>
        </p:grpSpPr>
        <p:sp>
          <p:nvSpPr>
            <p:cNvPr id="28" name="object 28"/>
            <p:cNvSpPr/>
            <p:nvPr/>
          </p:nvSpPr>
          <p:spPr>
            <a:xfrm>
              <a:off x="2878192" y="4932050"/>
              <a:ext cx="365760" cy="369570"/>
            </a:xfrm>
            <a:custGeom>
              <a:avLst/>
              <a:gdLst/>
              <a:ahLst/>
              <a:cxnLst/>
              <a:rect l="l" t="t" r="r" b="b"/>
              <a:pathLst>
                <a:path w="365760" h="369570">
                  <a:moveTo>
                    <a:pt x="182880" y="0"/>
                  </a:moveTo>
                  <a:lnTo>
                    <a:pt x="134263" y="6592"/>
                  </a:lnTo>
                  <a:lnTo>
                    <a:pt x="90576" y="25196"/>
                  </a:lnTo>
                  <a:lnTo>
                    <a:pt x="53564" y="54052"/>
                  </a:lnTo>
                  <a:lnTo>
                    <a:pt x="24968" y="91402"/>
                  </a:lnTo>
                  <a:lnTo>
                    <a:pt x="6532" y="135487"/>
                  </a:lnTo>
                  <a:lnTo>
                    <a:pt x="0" y="184547"/>
                  </a:lnTo>
                  <a:lnTo>
                    <a:pt x="6532" y="233607"/>
                  </a:lnTo>
                  <a:lnTo>
                    <a:pt x="24968" y="277692"/>
                  </a:lnTo>
                  <a:lnTo>
                    <a:pt x="53564" y="315042"/>
                  </a:lnTo>
                  <a:lnTo>
                    <a:pt x="90576" y="343898"/>
                  </a:lnTo>
                  <a:lnTo>
                    <a:pt x="134263" y="362502"/>
                  </a:lnTo>
                  <a:lnTo>
                    <a:pt x="182880" y="369095"/>
                  </a:lnTo>
                  <a:lnTo>
                    <a:pt x="231496" y="362502"/>
                  </a:lnTo>
                  <a:lnTo>
                    <a:pt x="275183" y="343898"/>
                  </a:lnTo>
                  <a:lnTo>
                    <a:pt x="312195" y="315042"/>
                  </a:lnTo>
                  <a:lnTo>
                    <a:pt x="340791" y="277692"/>
                  </a:lnTo>
                  <a:lnTo>
                    <a:pt x="359227" y="233607"/>
                  </a:lnTo>
                  <a:lnTo>
                    <a:pt x="365760" y="184547"/>
                  </a:lnTo>
                  <a:lnTo>
                    <a:pt x="359227" y="135487"/>
                  </a:lnTo>
                  <a:lnTo>
                    <a:pt x="340791" y="91402"/>
                  </a:lnTo>
                  <a:lnTo>
                    <a:pt x="312195" y="54052"/>
                  </a:lnTo>
                  <a:lnTo>
                    <a:pt x="275183" y="25196"/>
                  </a:lnTo>
                  <a:lnTo>
                    <a:pt x="231496" y="6592"/>
                  </a:lnTo>
                  <a:lnTo>
                    <a:pt x="182880" y="0"/>
                  </a:lnTo>
                  <a:close/>
                </a:path>
              </a:pathLst>
            </a:custGeom>
            <a:solidFill>
              <a:srgbClr val="6BB76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878192" y="4932050"/>
              <a:ext cx="365760" cy="369570"/>
            </a:xfrm>
            <a:custGeom>
              <a:avLst/>
              <a:gdLst/>
              <a:ahLst/>
              <a:cxnLst/>
              <a:rect l="l" t="t" r="r" b="b"/>
              <a:pathLst>
                <a:path w="365760" h="369570">
                  <a:moveTo>
                    <a:pt x="0" y="184547"/>
                  </a:moveTo>
                  <a:lnTo>
                    <a:pt x="6532" y="135487"/>
                  </a:lnTo>
                  <a:lnTo>
                    <a:pt x="24968" y="91402"/>
                  </a:lnTo>
                  <a:lnTo>
                    <a:pt x="53564" y="54052"/>
                  </a:lnTo>
                  <a:lnTo>
                    <a:pt x="90576" y="25196"/>
                  </a:lnTo>
                  <a:lnTo>
                    <a:pt x="134263" y="6592"/>
                  </a:lnTo>
                  <a:lnTo>
                    <a:pt x="182880" y="0"/>
                  </a:lnTo>
                  <a:lnTo>
                    <a:pt x="231496" y="6592"/>
                  </a:lnTo>
                  <a:lnTo>
                    <a:pt x="275183" y="25196"/>
                  </a:lnTo>
                  <a:lnTo>
                    <a:pt x="312195" y="54052"/>
                  </a:lnTo>
                  <a:lnTo>
                    <a:pt x="340791" y="91402"/>
                  </a:lnTo>
                  <a:lnTo>
                    <a:pt x="359227" y="135487"/>
                  </a:lnTo>
                  <a:lnTo>
                    <a:pt x="365760" y="184547"/>
                  </a:lnTo>
                  <a:lnTo>
                    <a:pt x="359227" y="233607"/>
                  </a:lnTo>
                  <a:lnTo>
                    <a:pt x="340791" y="277692"/>
                  </a:lnTo>
                  <a:lnTo>
                    <a:pt x="312195" y="315042"/>
                  </a:lnTo>
                  <a:lnTo>
                    <a:pt x="275183" y="343898"/>
                  </a:lnTo>
                  <a:lnTo>
                    <a:pt x="231496" y="362502"/>
                  </a:lnTo>
                  <a:lnTo>
                    <a:pt x="182880" y="369095"/>
                  </a:lnTo>
                  <a:lnTo>
                    <a:pt x="134263" y="362502"/>
                  </a:lnTo>
                  <a:lnTo>
                    <a:pt x="90576" y="343898"/>
                  </a:lnTo>
                  <a:lnTo>
                    <a:pt x="53564" y="315042"/>
                  </a:lnTo>
                  <a:lnTo>
                    <a:pt x="24968" y="277692"/>
                  </a:lnTo>
                  <a:lnTo>
                    <a:pt x="6532" y="233607"/>
                  </a:lnTo>
                  <a:lnTo>
                    <a:pt x="0" y="184547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2992015" y="4980940"/>
            <a:ext cx="13843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dirty="0">
                <a:latin typeface="Arial"/>
                <a:cs typeface="Arial"/>
              </a:rPr>
              <a:t>7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1896121" y="5406887"/>
            <a:ext cx="391160" cy="394970"/>
            <a:chOff x="1896121" y="5406887"/>
            <a:chExt cx="391160" cy="394970"/>
          </a:xfrm>
        </p:grpSpPr>
        <p:sp>
          <p:nvSpPr>
            <p:cNvPr id="32" name="object 32"/>
            <p:cNvSpPr/>
            <p:nvPr/>
          </p:nvSpPr>
          <p:spPr>
            <a:xfrm>
              <a:off x="1908821" y="5419587"/>
              <a:ext cx="365760" cy="369570"/>
            </a:xfrm>
            <a:custGeom>
              <a:avLst/>
              <a:gdLst/>
              <a:ahLst/>
              <a:cxnLst/>
              <a:rect l="l" t="t" r="r" b="b"/>
              <a:pathLst>
                <a:path w="365760" h="369570">
                  <a:moveTo>
                    <a:pt x="182879" y="0"/>
                  </a:moveTo>
                  <a:lnTo>
                    <a:pt x="134263" y="6592"/>
                  </a:lnTo>
                  <a:lnTo>
                    <a:pt x="90576" y="25196"/>
                  </a:lnTo>
                  <a:lnTo>
                    <a:pt x="53564" y="54052"/>
                  </a:lnTo>
                  <a:lnTo>
                    <a:pt x="24968" y="91402"/>
                  </a:lnTo>
                  <a:lnTo>
                    <a:pt x="6532" y="135487"/>
                  </a:lnTo>
                  <a:lnTo>
                    <a:pt x="0" y="184547"/>
                  </a:lnTo>
                  <a:lnTo>
                    <a:pt x="6532" y="233607"/>
                  </a:lnTo>
                  <a:lnTo>
                    <a:pt x="24968" y="277692"/>
                  </a:lnTo>
                  <a:lnTo>
                    <a:pt x="53564" y="315042"/>
                  </a:lnTo>
                  <a:lnTo>
                    <a:pt x="90576" y="343898"/>
                  </a:lnTo>
                  <a:lnTo>
                    <a:pt x="134263" y="362502"/>
                  </a:lnTo>
                  <a:lnTo>
                    <a:pt x="182879" y="369095"/>
                  </a:lnTo>
                  <a:lnTo>
                    <a:pt x="231496" y="362502"/>
                  </a:lnTo>
                  <a:lnTo>
                    <a:pt x="275183" y="343898"/>
                  </a:lnTo>
                  <a:lnTo>
                    <a:pt x="312195" y="315042"/>
                  </a:lnTo>
                  <a:lnTo>
                    <a:pt x="340791" y="277692"/>
                  </a:lnTo>
                  <a:lnTo>
                    <a:pt x="359227" y="233607"/>
                  </a:lnTo>
                  <a:lnTo>
                    <a:pt x="365759" y="184547"/>
                  </a:lnTo>
                  <a:lnTo>
                    <a:pt x="359227" y="135487"/>
                  </a:lnTo>
                  <a:lnTo>
                    <a:pt x="340791" y="91402"/>
                  </a:lnTo>
                  <a:lnTo>
                    <a:pt x="312195" y="54052"/>
                  </a:lnTo>
                  <a:lnTo>
                    <a:pt x="275183" y="25196"/>
                  </a:lnTo>
                  <a:lnTo>
                    <a:pt x="231496" y="6592"/>
                  </a:lnTo>
                  <a:lnTo>
                    <a:pt x="182879" y="0"/>
                  </a:lnTo>
                  <a:close/>
                </a:path>
              </a:pathLst>
            </a:custGeom>
            <a:solidFill>
              <a:srgbClr val="D4D4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908821" y="5419587"/>
              <a:ext cx="365760" cy="369570"/>
            </a:xfrm>
            <a:custGeom>
              <a:avLst/>
              <a:gdLst/>
              <a:ahLst/>
              <a:cxnLst/>
              <a:rect l="l" t="t" r="r" b="b"/>
              <a:pathLst>
                <a:path w="365760" h="369570">
                  <a:moveTo>
                    <a:pt x="0" y="184547"/>
                  </a:moveTo>
                  <a:lnTo>
                    <a:pt x="6532" y="135487"/>
                  </a:lnTo>
                  <a:lnTo>
                    <a:pt x="24968" y="91402"/>
                  </a:lnTo>
                  <a:lnTo>
                    <a:pt x="53564" y="54052"/>
                  </a:lnTo>
                  <a:lnTo>
                    <a:pt x="90576" y="25196"/>
                  </a:lnTo>
                  <a:lnTo>
                    <a:pt x="134263" y="6592"/>
                  </a:lnTo>
                  <a:lnTo>
                    <a:pt x="182880" y="0"/>
                  </a:lnTo>
                  <a:lnTo>
                    <a:pt x="231496" y="6592"/>
                  </a:lnTo>
                  <a:lnTo>
                    <a:pt x="275183" y="25196"/>
                  </a:lnTo>
                  <a:lnTo>
                    <a:pt x="312195" y="54052"/>
                  </a:lnTo>
                  <a:lnTo>
                    <a:pt x="340791" y="91402"/>
                  </a:lnTo>
                  <a:lnTo>
                    <a:pt x="359227" y="135487"/>
                  </a:lnTo>
                  <a:lnTo>
                    <a:pt x="365760" y="184547"/>
                  </a:lnTo>
                  <a:lnTo>
                    <a:pt x="359227" y="233607"/>
                  </a:lnTo>
                  <a:lnTo>
                    <a:pt x="340791" y="277692"/>
                  </a:lnTo>
                  <a:lnTo>
                    <a:pt x="312195" y="315042"/>
                  </a:lnTo>
                  <a:lnTo>
                    <a:pt x="275183" y="343898"/>
                  </a:lnTo>
                  <a:lnTo>
                    <a:pt x="231496" y="362502"/>
                  </a:lnTo>
                  <a:lnTo>
                    <a:pt x="182880" y="369095"/>
                  </a:lnTo>
                  <a:lnTo>
                    <a:pt x="134263" y="362502"/>
                  </a:lnTo>
                  <a:lnTo>
                    <a:pt x="90576" y="343898"/>
                  </a:lnTo>
                  <a:lnTo>
                    <a:pt x="53564" y="315042"/>
                  </a:lnTo>
                  <a:lnTo>
                    <a:pt x="24968" y="277692"/>
                  </a:lnTo>
                  <a:lnTo>
                    <a:pt x="6532" y="233607"/>
                  </a:lnTo>
                  <a:lnTo>
                    <a:pt x="0" y="184547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2022645" y="5468620"/>
            <a:ext cx="13843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dirty="0">
                <a:latin typeface="Arial"/>
                <a:cs typeface="Arial"/>
              </a:rPr>
              <a:t>9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4064180" y="4967065"/>
            <a:ext cx="391160" cy="394970"/>
            <a:chOff x="4064180" y="4967065"/>
            <a:chExt cx="391160" cy="394970"/>
          </a:xfrm>
        </p:grpSpPr>
        <p:sp>
          <p:nvSpPr>
            <p:cNvPr id="36" name="object 36"/>
            <p:cNvSpPr/>
            <p:nvPr/>
          </p:nvSpPr>
          <p:spPr>
            <a:xfrm>
              <a:off x="4076880" y="4979765"/>
              <a:ext cx="365760" cy="369570"/>
            </a:xfrm>
            <a:custGeom>
              <a:avLst/>
              <a:gdLst/>
              <a:ahLst/>
              <a:cxnLst/>
              <a:rect l="l" t="t" r="r" b="b"/>
              <a:pathLst>
                <a:path w="365760" h="369570">
                  <a:moveTo>
                    <a:pt x="182879" y="0"/>
                  </a:moveTo>
                  <a:lnTo>
                    <a:pt x="134263" y="6592"/>
                  </a:lnTo>
                  <a:lnTo>
                    <a:pt x="90576" y="25195"/>
                  </a:lnTo>
                  <a:lnTo>
                    <a:pt x="53564" y="54052"/>
                  </a:lnTo>
                  <a:lnTo>
                    <a:pt x="24968" y="91402"/>
                  </a:lnTo>
                  <a:lnTo>
                    <a:pt x="6532" y="135487"/>
                  </a:lnTo>
                  <a:lnTo>
                    <a:pt x="0" y="184547"/>
                  </a:lnTo>
                  <a:lnTo>
                    <a:pt x="6532" y="233607"/>
                  </a:lnTo>
                  <a:lnTo>
                    <a:pt x="24968" y="277692"/>
                  </a:lnTo>
                  <a:lnTo>
                    <a:pt x="53564" y="315042"/>
                  </a:lnTo>
                  <a:lnTo>
                    <a:pt x="90576" y="343898"/>
                  </a:lnTo>
                  <a:lnTo>
                    <a:pt x="134263" y="362502"/>
                  </a:lnTo>
                  <a:lnTo>
                    <a:pt x="182879" y="369095"/>
                  </a:lnTo>
                  <a:lnTo>
                    <a:pt x="231496" y="362502"/>
                  </a:lnTo>
                  <a:lnTo>
                    <a:pt x="275183" y="343898"/>
                  </a:lnTo>
                  <a:lnTo>
                    <a:pt x="312195" y="315042"/>
                  </a:lnTo>
                  <a:lnTo>
                    <a:pt x="340791" y="277692"/>
                  </a:lnTo>
                  <a:lnTo>
                    <a:pt x="359227" y="233607"/>
                  </a:lnTo>
                  <a:lnTo>
                    <a:pt x="365760" y="184547"/>
                  </a:lnTo>
                  <a:lnTo>
                    <a:pt x="359227" y="135487"/>
                  </a:lnTo>
                  <a:lnTo>
                    <a:pt x="340791" y="91402"/>
                  </a:lnTo>
                  <a:lnTo>
                    <a:pt x="312195" y="54052"/>
                  </a:lnTo>
                  <a:lnTo>
                    <a:pt x="275183" y="25195"/>
                  </a:lnTo>
                  <a:lnTo>
                    <a:pt x="231496" y="6592"/>
                  </a:lnTo>
                  <a:lnTo>
                    <a:pt x="182879" y="0"/>
                  </a:lnTo>
                  <a:close/>
                </a:path>
              </a:pathLst>
            </a:custGeom>
            <a:solidFill>
              <a:srgbClr val="D4D4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4076880" y="4979765"/>
              <a:ext cx="365760" cy="369570"/>
            </a:xfrm>
            <a:custGeom>
              <a:avLst/>
              <a:gdLst/>
              <a:ahLst/>
              <a:cxnLst/>
              <a:rect l="l" t="t" r="r" b="b"/>
              <a:pathLst>
                <a:path w="365760" h="369570">
                  <a:moveTo>
                    <a:pt x="0" y="184547"/>
                  </a:moveTo>
                  <a:lnTo>
                    <a:pt x="6532" y="135487"/>
                  </a:lnTo>
                  <a:lnTo>
                    <a:pt x="24968" y="91402"/>
                  </a:lnTo>
                  <a:lnTo>
                    <a:pt x="53564" y="54052"/>
                  </a:lnTo>
                  <a:lnTo>
                    <a:pt x="90576" y="25196"/>
                  </a:lnTo>
                  <a:lnTo>
                    <a:pt x="134263" y="6592"/>
                  </a:lnTo>
                  <a:lnTo>
                    <a:pt x="182880" y="0"/>
                  </a:lnTo>
                  <a:lnTo>
                    <a:pt x="231496" y="6592"/>
                  </a:lnTo>
                  <a:lnTo>
                    <a:pt x="275183" y="25196"/>
                  </a:lnTo>
                  <a:lnTo>
                    <a:pt x="312195" y="54052"/>
                  </a:lnTo>
                  <a:lnTo>
                    <a:pt x="340791" y="91402"/>
                  </a:lnTo>
                  <a:lnTo>
                    <a:pt x="359227" y="135487"/>
                  </a:lnTo>
                  <a:lnTo>
                    <a:pt x="365760" y="184547"/>
                  </a:lnTo>
                  <a:lnTo>
                    <a:pt x="359227" y="233607"/>
                  </a:lnTo>
                  <a:lnTo>
                    <a:pt x="340791" y="277692"/>
                  </a:lnTo>
                  <a:lnTo>
                    <a:pt x="312195" y="315042"/>
                  </a:lnTo>
                  <a:lnTo>
                    <a:pt x="275183" y="343898"/>
                  </a:lnTo>
                  <a:lnTo>
                    <a:pt x="231496" y="362502"/>
                  </a:lnTo>
                  <a:lnTo>
                    <a:pt x="182880" y="369095"/>
                  </a:lnTo>
                  <a:lnTo>
                    <a:pt x="134263" y="362502"/>
                  </a:lnTo>
                  <a:lnTo>
                    <a:pt x="90576" y="343898"/>
                  </a:lnTo>
                  <a:lnTo>
                    <a:pt x="53564" y="315042"/>
                  </a:lnTo>
                  <a:lnTo>
                    <a:pt x="24968" y="277692"/>
                  </a:lnTo>
                  <a:lnTo>
                    <a:pt x="6532" y="233607"/>
                  </a:lnTo>
                  <a:lnTo>
                    <a:pt x="0" y="184547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object 38"/>
              <p:cNvSpPr txBox="1"/>
              <p:nvPr/>
            </p:nvSpPr>
            <p:spPr>
              <a:xfrm>
                <a:off x="3807821" y="4389629"/>
                <a:ext cx="1869095" cy="907941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38100">
                  <a:spcBef>
                    <a:spcPts val="100"/>
                  </a:spcBef>
                </a:pPr>
                <a:r>
                  <a:rPr sz="2800" spc="65" dirty="0">
                    <a:solidFill>
                      <a:srgbClr val="C00000"/>
                    </a:solidFill>
                    <a:latin typeface="Cambria Math"/>
                    <a:cs typeface="Cambria Math"/>
                  </a:rPr>
                  <a:t>𝑃(𝑌</a:t>
                </a:r>
                <a14:m>
                  <m:oMath xmlns:m="http://schemas.openxmlformats.org/officeDocument/2006/math">
                    <m:r>
                      <a:rPr lang="en-US" sz="2800" spc="65" dirty="0">
                        <a:solidFill>
                          <a:srgbClr val="C00000"/>
                        </a:solidFill>
                        <a:latin typeface="Cambria Math"/>
                        <a:cs typeface="Cambria Math"/>
                      </a:rPr>
                      <m:t>𝑣</m:t>
                    </m:r>
                  </m:oMath>
                </a14:m>
                <a:r>
                  <a:rPr sz="2800" spc="65" dirty="0">
                    <a:solidFill>
                      <a:srgbClr val="C00000"/>
                    </a:solidFill>
                    <a:latin typeface="Cambria Math"/>
                    <a:cs typeface="Cambria Math"/>
                  </a:rPr>
                  <a:t>)</a:t>
                </a:r>
                <a:r>
                  <a:rPr sz="2800" spc="-35" dirty="0">
                    <a:solidFill>
                      <a:srgbClr val="C00000"/>
                    </a:solidFill>
                    <a:latin typeface="Cambria Math"/>
                    <a:cs typeface="Cambria Math"/>
                  </a:rPr>
                  <a:t> </a:t>
                </a:r>
                <a:r>
                  <a:rPr sz="2800" i="1" dirty="0">
                    <a:solidFill>
                      <a:srgbClr val="C00000"/>
                    </a:solidFill>
                    <a:latin typeface="Calibri"/>
                    <a:cs typeface="Calibri"/>
                  </a:rPr>
                  <a:t>=</a:t>
                </a:r>
                <a:r>
                  <a:rPr sz="2800" i="1" spc="-25" dirty="0">
                    <a:solidFill>
                      <a:srgbClr val="C00000"/>
                    </a:solidFill>
                    <a:latin typeface="Calibri"/>
                    <a:cs typeface="Calibri"/>
                  </a:rPr>
                  <a:t> </a:t>
                </a:r>
                <a:r>
                  <a:rPr sz="2800" i="1" dirty="0">
                    <a:solidFill>
                      <a:srgbClr val="C00000"/>
                    </a:solidFill>
                    <a:latin typeface="Calibri"/>
                    <a:cs typeface="Calibri"/>
                  </a:rPr>
                  <a:t>?</a:t>
                </a:r>
                <a:endParaRPr sz="2800" dirty="0">
                  <a:latin typeface="Calibri"/>
                  <a:cs typeface="Calibri"/>
                </a:endParaRPr>
              </a:p>
              <a:p>
                <a:pPr marL="394970">
                  <a:spcBef>
                    <a:spcPts val="1680"/>
                  </a:spcBef>
                </a:pPr>
                <a:r>
                  <a:rPr sz="1600" dirty="0">
                    <a:latin typeface="Arial"/>
                    <a:cs typeface="Arial"/>
                  </a:rPr>
                  <a:t>5</a:t>
                </a:r>
              </a:p>
            </p:txBody>
          </p:sp>
        </mc:Choice>
        <mc:Fallback xmlns="">
          <p:sp>
            <p:nvSpPr>
              <p:cNvPr id="38" name="object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7821" y="4389629"/>
                <a:ext cx="1869095" cy="907941"/>
              </a:xfrm>
              <a:prstGeom prst="rect">
                <a:avLst/>
              </a:prstGeom>
              <a:blipFill>
                <a:blip r:embed="rId3"/>
                <a:stretch>
                  <a:fillRect l="-9804" t="-12081" b="-1342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9" name="object 39"/>
          <p:cNvGrpSpPr/>
          <p:nvPr/>
        </p:nvGrpSpPr>
        <p:grpSpPr>
          <a:xfrm>
            <a:off x="5793337" y="6116313"/>
            <a:ext cx="391160" cy="394970"/>
            <a:chOff x="5793337" y="6116313"/>
            <a:chExt cx="391160" cy="394970"/>
          </a:xfrm>
        </p:grpSpPr>
        <p:sp>
          <p:nvSpPr>
            <p:cNvPr id="40" name="object 40"/>
            <p:cNvSpPr/>
            <p:nvPr/>
          </p:nvSpPr>
          <p:spPr>
            <a:xfrm>
              <a:off x="5806037" y="6129013"/>
              <a:ext cx="365760" cy="369570"/>
            </a:xfrm>
            <a:custGeom>
              <a:avLst/>
              <a:gdLst/>
              <a:ahLst/>
              <a:cxnLst/>
              <a:rect l="l" t="t" r="r" b="b"/>
              <a:pathLst>
                <a:path w="365760" h="369570">
                  <a:moveTo>
                    <a:pt x="182880" y="0"/>
                  </a:moveTo>
                  <a:lnTo>
                    <a:pt x="134263" y="6592"/>
                  </a:lnTo>
                  <a:lnTo>
                    <a:pt x="90576" y="25196"/>
                  </a:lnTo>
                  <a:lnTo>
                    <a:pt x="53564" y="54052"/>
                  </a:lnTo>
                  <a:lnTo>
                    <a:pt x="24968" y="91402"/>
                  </a:lnTo>
                  <a:lnTo>
                    <a:pt x="6532" y="135487"/>
                  </a:lnTo>
                  <a:lnTo>
                    <a:pt x="0" y="184547"/>
                  </a:lnTo>
                  <a:lnTo>
                    <a:pt x="6532" y="233607"/>
                  </a:lnTo>
                  <a:lnTo>
                    <a:pt x="24968" y="277692"/>
                  </a:lnTo>
                  <a:lnTo>
                    <a:pt x="53564" y="315042"/>
                  </a:lnTo>
                  <a:lnTo>
                    <a:pt x="90576" y="343898"/>
                  </a:lnTo>
                  <a:lnTo>
                    <a:pt x="134263" y="362502"/>
                  </a:lnTo>
                  <a:lnTo>
                    <a:pt x="182880" y="369095"/>
                  </a:lnTo>
                  <a:lnTo>
                    <a:pt x="231496" y="362502"/>
                  </a:lnTo>
                  <a:lnTo>
                    <a:pt x="275183" y="343898"/>
                  </a:lnTo>
                  <a:lnTo>
                    <a:pt x="312195" y="315042"/>
                  </a:lnTo>
                  <a:lnTo>
                    <a:pt x="340791" y="277692"/>
                  </a:lnTo>
                  <a:lnTo>
                    <a:pt x="359227" y="233607"/>
                  </a:lnTo>
                  <a:lnTo>
                    <a:pt x="365760" y="184547"/>
                  </a:lnTo>
                  <a:lnTo>
                    <a:pt x="359227" y="135487"/>
                  </a:lnTo>
                  <a:lnTo>
                    <a:pt x="340791" y="91402"/>
                  </a:lnTo>
                  <a:lnTo>
                    <a:pt x="312195" y="54052"/>
                  </a:lnTo>
                  <a:lnTo>
                    <a:pt x="275183" y="25196"/>
                  </a:lnTo>
                  <a:lnTo>
                    <a:pt x="231496" y="6592"/>
                  </a:lnTo>
                  <a:lnTo>
                    <a:pt x="182880" y="0"/>
                  </a:lnTo>
                  <a:close/>
                </a:path>
              </a:pathLst>
            </a:custGeom>
            <a:solidFill>
              <a:srgbClr val="C648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5806037" y="6129013"/>
              <a:ext cx="365760" cy="369570"/>
            </a:xfrm>
            <a:custGeom>
              <a:avLst/>
              <a:gdLst/>
              <a:ahLst/>
              <a:cxnLst/>
              <a:rect l="l" t="t" r="r" b="b"/>
              <a:pathLst>
                <a:path w="365760" h="369570">
                  <a:moveTo>
                    <a:pt x="0" y="184547"/>
                  </a:moveTo>
                  <a:lnTo>
                    <a:pt x="6532" y="135487"/>
                  </a:lnTo>
                  <a:lnTo>
                    <a:pt x="24968" y="91402"/>
                  </a:lnTo>
                  <a:lnTo>
                    <a:pt x="53564" y="54052"/>
                  </a:lnTo>
                  <a:lnTo>
                    <a:pt x="90576" y="25196"/>
                  </a:lnTo>
                  <a:lnTo>
                    <a:pt x="134263" y="6592"/>
                  </a:lnTo>
                  <a:lnTo>
                    <a:pt x="182880" y="0"/>
                  </a:lnTo>
                  <a:lnTo>
                    <a:pt x="231496" y="6592"/>
                  </a:lnTo>
                  <a:lnTo>
                    <a:pt x="275183" y="25196"/>
                  </a:lnTo>
                  <a:lnTo>
                    <a:pt x="312195" y="54052"/>
                  </a:lnTo>
                  <a:lnTo>
                    <a:pt x="340791" y="91402"/>
                  </a:lnTo>
                  <a:lnTo>
                    <a:pt x="359227" y="135487"/>
                  </a:lnTo>
                  <a:lnTo>
                    <a:pt x="365760" y="184547"/>
                  </a:lnTo>
                  <a:lnTo>
                    <a:pt x="359227" y="233607"/>
                  </a:lnTo>
                  <a:lnTo>
                    <a:pt x="340791" y="277692"/>
                  </a:lnTo>
                  <a:lnTo>
                    <a:pt x="312195" y="315042"/>
                  </a:lnTo>
                  <a:lnTo>
                    <a:pt x="275183" y="343898"/>
                  </a:lnTo>
                  <a:lnTo>
                    <a:pt x="231496" y="362502"/>
                  </a:lnTo>
                  <a:lnTo>
                    <a:pt x="182880" y="369095"/>
                  </a:lnTo>
                  <a:lnTo>
                    <a:pt x="134263" y="362502"/>
                  </a:lnTo>
                  <a:lnTo>
                    <a:pt x="90576" y="343898"/>
                  </a:lnTo>
                  <a:lnTo>
                    <a:pt x="53564" y="315042"/>
                  </a:lnTo>
                  <a:lnTo>
                    <a:pt x="24968" y="277692"/>
                  </a:lnTo>
                  <a:lnTo>
                    <a:pt x="6532" y="233607"/>
                  </a:lnTo>
                  <a:lnTo>
                    <a:pt x="0" y="184547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5919861" y="6178803"/>
            <a:ext cx="13843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dirty="0">
                <a:latin typeface="Arial"/>
                <a:cs typeface="Arial"/>
              </a:rPr>
              <a:t>2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6742738" y="5681400"/>
            <a:ext cx="391160" cy="394970"/>
            <a:chOff x="6742738" y="5681400"/>
            <a:chExt cx="391160" cy="394970"/>
          </a:xfrm>
        </p:grpSpPr>
        <p:sp>
          <p:nvSpPr>
            <p:cNvPr id="44" name="object 44"/>
            <p:cNvSpPr/>
            <p:nvPr/>
          </p:nvSpPr>
          <p:spPr>
            <a:xfrm>
              <a:off x="6755438" y="5694100"/>
              <a:ext cx="365760" cy="369570"/>
            </a:xfrm>
            <a:custGeom>
              <a:avLst/>
              <a:gdLst/>
              <a:ahLst/>
              <a:cxnLst/>
              <a:rect l="l" t="t" r="r" b="b"/>
              <a:pathLst>
                <a:path w="365759" h="369570">
                  <a:moveTo>
                    <a:pt x="182879" y="0"/>
                  </a:moveTo>
                  <a:lnTo>
                    <a:pt x="134263" y="6592"/>
                  </a:lnTo>
                  <a:lnTo>
                    <a:pt x="90576" y="25196"/>
                  </a:lnTo>
                  <a:lnTo>
                    <a:pt x="53564" y="54052"/>
                  </a:lnTo>
                  <a:lnTo>
                    <a:pt x="24968" y="91402"/>
                  </a:lnTo>
                  <a:lnTo>
                    <a:pt x="6532" y="135487"/>
                  </a:lnTo>
                  <a:lnTo>
                    <a:pt x="0" y="184547"/>
                  </a:lnTo>
                  <a:lnTo>
                    <a:pt x="6532" y="233607"/>
                  </a:lnTo>
                  <a:lnTo>
                    <a:pt x="24968" y="277692"/>
                  </a:lnTo>
                  <a:lnTo>
                    <a:pt x="53564" y="315042"/>
                  </a:lnTo>
                  <a:lnTo>
                    <a:pt x="90576" y="343898"/>
                  </a:lnTo>
                  <a:lnTo>
                    <a:pt x="134263" y="362502"/>
                  </a:lnTo>
                  <a:lnTo>
                    <a:pt x="182879" y="369095"/>
                  </a:lnTo>
                  <a:lnTo>
                    <a:pt x="231496" y="362502"/>
                  </a:lnTo>
                  <a:lnTo>
                    <a:pt x="275183" y="343898"/>
                  </a:lnTo>
                  <a:lnTo>
                    <a:pt x="312195" y="315042"/>
                  </a:lnTo>
                  <a:lnTo>
                    <a:pt x="340791" y="277692"/>
                  </a:lnTo>
                  <a:lnTo>
                    <a:pt x="359227" y="233607"/>
                  </a:lnTo>
                  <a:lnTo>
                    <a:pt x="365759" y="184547"/>
                  </a:lnTo>
                  <a:lnTo>
                    <a:pt x="359227" y="135487"/>
                  </a:lnTo>
                  <a:lnTo>
                    <a:pt x="340791" y="91402"/>
                  </a:lnTo>
                  <a:lnTo>
                    <a:pt x="312195" y="54052"/>
                  </a:lnTo>
                  <a:lnTo>
                    <a:pt x="275183" y="25196"/>
                  </a:lnTo>
                  <a:lnTo>
                    <a:pt x="231496" y="6592"/>
                  </a:lnTo>
                  <a:lnTo>
                    <a:pt x="182879" y="0"/>
                  </a:lnTo>
                  <a:close/>
                </a:path>
              </a:pathLst>
            </a:custGeom>
            <a:solidFill>
              <a:srgbClr val="C648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6755438" y="5694100"/>
              <a:ext cx="365760" cy="369570"/>
            </a:xfrm>
            <a:custGeom>
              <a:avLst/>
              <a:gdLst/>
              <a:ahLst/>
              <a:cxnLst/>
              <a:rect l="l" t="t" r="r" b="b"/>
              <a:pathLst>
                <a:path w="365759" h="369570">
                  <a:moveTo>
                    <a:pt x="0" y="184547"/>
                  </a:moveTo>
                  <a:lnTo>
                    <a:pt x="6532" y="135487"/>
                  </a:lnTo>
                  <a:lnTo>
                    <a:pt x="24968" y="91402"/>
                  </a:lnTo>
                  <a:lnTo>
                    <a:pt x="53564" y="54052"/>
                  </a:lnTo>
                  <a:lnTo>
                    <a:pt x="90576" y="25196"/>
                  </a:lnTo>
                  <a:lnTo>
                    <a:pt x="134263" y="6592"/>
                  </a:lnTo>
                  <a:lnTo>
                    <a:pt x="182880" y="0"/>
                  </a:lnTo>
                  <a:lnTo>
                    <a:pt x="231496" y="6592"/>
                  </a:lnTo>
                  <a:lnTo>
                    <a:pt x="275183" y="25196"/>
                  </a:lnTo>
                  <a:lnTo>
                    <a:pt x="312195" y="54052"/>
                  </a:lnTo>
                  <a:lnTo>
                    <a:pt x="340791" y="91402"/>
                  </a:lnTo>
                  <a:lnTo>
                    <a:pt x="359227" y="135487"/>
                  </a:lnTo>
                  <a:lnTo>
                    <a:pt x="365760" y="184547"/>
                  </a:lnTo>
                  <a:lnTo>
                    <a:pt x="359227" y="233607"/>
                  </a:lnTo>
                  <a:lnTo>
                    <a:pt x="340791" y="277692"/>
                  </a:lnTo>
                  <a:lnTo>
                    <a:pt x="312195" y="315042"/>
                  </a:lnTo>
                  <a:lnTo>
                    <a:pt x="275183" y="343898"/>
                  </a:lnTo>
                  <a:lnTo>
                    <a:pt x="231496" y="362502"/>
                  </a:lnTo>
                  <a:lnTo>
                    <a:pt x="182880" y="369095"/>
                  </a:lnTo>
                  <a:lnTo>
                    <a:pt x="134263" y="362502"/>
                  </a:lnTo>
                  <a:lnTo>
                    <a:pt x="90576" y="343898"/>
                  </a:lnTo>
                  <a:lnTo>
                    <a:pt x="53564" y="315042"/>
                  </a:lnTo>
                  <a:lnTo>
                    <a:pt x="24968" y="277692"/>
                  </a:lnTo>
                  <a:lnTo>
                    <a:pt x="6532" y="233607"/>
                  </a:lnTo>
                  <a:lnTo>
                    <a:pt x="0" y="184547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6869262" y="5742940"/>
            <a:ext cx="13843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dirty="0">
                <a:latin typeface="Arial"/>
                <a:cs typeface="Arial"/>
              </a:rPr>
              <a:t>1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5092923" y="5548093"/>
            <a:ext cx="391160" cy="394970"/>
            <a:chOff x="5092923" y="5548093"/>
            <a:chExt cx="391160" cy="394970"/>
          </a:xfrm>
        </p:grpSpPr>
        <p:sp>
          <p:nvSpPr>
            <p:cNvPr id="48" name="object 48"/>
            <p:cNvSpPr/>
            <p:nvPr/>
          </p:nvSpPr>
          <p:spPr>
            <a:xfrm>
              <a:off x="5105623" y="5560793"/>
              <a:ext cx="365760" cy="369570"/>
            </a:xfrm>
            <a:custGeom>
              <a:avLst/>
              <a:gdLst/>
              <a:ahLst/>
              <a:cxnLst/>
              <a:rect l="l" t="t" r="r" b="b"/>
              <a:pathLst>
                <a:path w="365760" h="369570">
                  <a:moveTo>
                    <a:pt x="182879" y="0"/>
                  </a:moveTo>
                  <a:lnTo>
                    <a:pt x="134263" y="6592"/>
                  </a:lnTo>
                  <a:lnTo>
                    <a:pt x="90576" y="25196"/>
                  </a:lnTo>
                  <a:lnTo>
                    <a:pt x="53564" y="54052"/>
                  </a:lnTo>
                  <a:lnTo>
                    <a:pt x="24968" y="91402"/>
                  </a:lnTo>
                  <a:lnTo>
                    <a:pt x="6532" y="135487"/>
                  </a:lnTo>
                  <a:lnTo>
                    <a:pt x="0" y="184547"/>
                  </a:lnTo>
                  <a:lnTo>
                    <a:pt x="6532" y="233607"/>
                  </a:lnTo>
                  <a:lnTo>
                    <a:pt x="24968" y="277691"/>
                  </a:lnTo>
                  <a:lnTo>
                    <a:pt x="53564" y="315042"/>
                  </a:lnTo>
                  <a:lnTo>
                    <a:pt x="90576" y="343898"/>
                  </a:lnTo>
                  <a:lnTo>
                    <a:pt x="134263" y="362502"/>
                  </a:lnTo>
                  <a:lnTo>
                    <a:pt x="182879" y="369094"/>
                  </a:lnTo>
                  <a:lnTo>
                    <a:pt x="231496" y="362502"/>
                  </a:lnTo>
                  <a:lnTo>
                    <a:pt x="275183" y="343898"/>
                  </a:lnTo>
                  <a:lnTo>
                    <a:pt x="312195" y="315042"/>
                  </a:lnTo>
                  <a:lnTo>
                    <a:pt x="340791" y="277691"/>
                  </a:lnTo>
                  <a:lnTo>
                    <a:pt x="359227" y="233607"/>
                  </a:lnTo>
                  <a:lnTo>
                    <a:pt x="365760" y="184547"/>
                  </a:lnTo>
                  <a:lnTo>
                    <a:pt x="359227" y="135487"/>
                  </a:lnTo>
                  <a:lnTo>
                    <a:pt x="340791" y="91402"/>
                  </a:lnTo>
                  <a:lnTo>
                    <a:pt x="312195" y="54052"/>
                  </a:lnTo>
                  <a:lnTo>
                    <a:pt x="275183" y="25196"/>
                  </a:lnTo>
                  <a:lnTo>
                    <a:pt x="231496" y="6592"/>
                  </a:lnTo>
                  <a:lnTo>
                    <a:pt x="182879" y="0"/>
                  </a:lnTo>
                  <a:close/>
                </a:path>
              </a:pathLst>
            </a:custGeom>
            <a:solidFill>
              <a:srgbClr val="D4D4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5105623" y="5560793"/>
              <a:ext cx="365760" cy="369570"/>
            </a:xfrm>
            <a:custGeom>
              <a:avLst/>
              <a:gdLst/>
              <a:ahLst/>
              <a:cxnLst/>
              <a:rect l="l" t="t" r="r" b="b"/>
              <a:pathLst>
                <a:path w="365760" h="369570">
                  <a:moveTo>
                    <a:pt x="0" y="184547"/>
                  </a:moveTo>
                  <a:lnTo>
                    <a:pt x="6532" y="135487"/>
                  </a:lnTo>
                  <a:lnTo>
                    <a:pt x="24968" y="91402"/>
                  </a:lnTo>
                  <a:lnTo>
                    <a:pt x="53564" y="54052"/>
                  </a:lnTo>
                  <a:lnTo>
                    <a:pt x="90576" y="25196"/>
                  </a:lnTo>
                  <a:lnTo>
                    <a:pt x="134263" y="6592"/>
                  </a:lnTo>
                  <a:lnTo>
                    <a:pt x="182880" y="0"/>
                  </a:lnTo>
                  <a:lnTo>
                    <a:pt x="231496" y="6592"/>
                  </a:lnTo>
                  <a:lnTo>
                    <a:pt x="275183" y="25196"/>
                  </a:lnTo>
                  <a:lnTo>
                    <a:pt x="312195" y="54052"/>
                  </a:lnTo>
                  <a:lnTo>
                    <a:pt x="340791" y="91402"/>
                  </a:lnTo>
                  <a:lnTo>
                    <a:pt x="359227" y="135487"/>
                  </a:lnTo>
                  <a:lnTo>
                    <a:pt x="365760" y="184547"/>
                  </a:lnTo>
                  <a:lnTo>
                    <a:pt x="359227" y="233607"/>
                  </a:lnTo>
                  <a:lnTo>
                    <a:pt x="340791" y="277692"/>
                  </a:lnTo>
                  <a:lnTo>
                    <a:pt x="312195" y="315042"/>
                  </a:lnTo>
                  <a:lnTo>
                    <a:pt x="275183" y="343898"/>
                  </a:lnTo>
                  <a:lnTo>
                    <a:pt x="231496" y="362502"/>
                  </a:lnTo>
                  <a:lnTo>
                    <a:pt x="182880" y="369095"/>
                  </a:lnTo>
                  <a:lnTo>
                    <a:pt x="134263" y="362502"/>
                  </a:lnTo>
                  <a:lnTo>
                    <a:pt x="90576" y="343898"/>
                  </a:lnTo>
                  <a:lnTo>
                    <a:pt x="53564" y="315042"/>
                  </a:lnTo>
                  <a:lnTo>
                    <a:pt x="24968" y="277692"/>
                  </a:lnTo>
                  <a:lnTo>
                    <a:pt x="6532" y="233607"/>
                  </a:lnTo>
                  <a:lnTo>
                    <a:pt x="0" y="184547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object 50"/>
          <p:cNvSpPr txBox="1"/>
          <p:nvPr/>
        </p:nvSpPr>
        <p:spPr>
          <a:xfrm>
            <a:off x="5219447" y="5611876"/>
            <a:ext cx="13843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dirty="0">
                <a:latin typeface="Arial"/>
                <a:cs typeface="Arial"/>
              </a:rPr>
              <a:t>4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51" name="object 51"/>
          <p:cNvGrpSpPr/>
          <p:nvPr/>
        </p:nvGrpSpPr>
        <p:grpSpPr>
          <a:xfrm>
            <a:off x="6163623" y="4943207"/>
            <a:ext cx="391160" cy="394970"/>
            <a:chOff x="6163623" y="4943207"/>
            <a:chExt cx="391160" cy="394970"/>
          </a:xfrm>
        </p:grpSpPr>
        <p:sp>
          <p:nvSpPr>
            <p:cNvPr id="52" name="object 52"/>
            <p:cNvSpPr/>
            <p:nvPr/>
          </p:nvSpPr>
          <p:spPr>
            <a:xfrm>
              <a:off x="6176323" y="4955907"/>
              <a:ext cx="365760" cy="369570"/>
            </a:xfrm>
            <a:custGeom>
              <a:avLst/>
              <a:gdLst/>
              <a:ahLst/>
              <a:cxnLst/>
              <a:rect l="l" t="t" r="r" b="b"/>
              <a:pathLst>
                <a:path w="365759" h="369570">
                  <a:moveTo>
                    <a:pt x="182879" y="0"/>
                  </a:moveTo>
                  <a:lnTo>
                    <a:pt x="134263" y="6592"/>
                  </a:lnTo>
                  <a:lnTo>
                    <a:pt x="90576" y="25196"/>
                  </a:lnTo>
                  <a:lnTo>
                    <a:pt x="53564" y="54052"/>
                  </a:lnTo>
                  <a:lnTo>
                    <a:pt x="24968" y="91402"/>
                  </a:lnTo>
                  <a:lnTo>
                    <a:pt x="6532" y="135487"/>
                  </a:lnTo>
                  <a:lnTo>
                    <a:pt x="0" y="184547"/>
                  </a:lnTo>
                  <a:lnTo>
                    <a:pt x="6532" y="233607"/>
                  </a:lnTo>
                  <a:lnTo>
                    <a:pt x="24968" y="277692"/>
                  </a:lnTo>
                  <a:lnTo>
                    <a:pt x="53564" y="315042"/>
                  </a:lnTo>
                  <a:lnTo>
                    <a:pt x="90576" y="343898"/>
                  </a:lnTo>
                  <a:lnTo>
                    <a:pt x="134263" y="362502"/>
                  </a:lnTo>
                  <a:lnTo>
                    <a:pt x="182879" y="369095"/>
                  </a:lnTo>
                  <a:lnTo>
                    <a:pt x="231496" y="362502"/>
                  </a:lnTo>
                  <a:lnTo>
                    <a:pt x="275183" y="343898"/>
                  </a:lnTo>
                  <a:lnTo>
                    <a:pt x="312195" y="315042"/>
                  </a:lnTo>
                  <a:lnTo>
                    <a:pt x="340791" y="277692"/>
                  </a:lnTo>
                  <a:lnTo>
                    <a:pt x="359227" y="233607"/>
                  </a:lnTo>
                  <a:lnTo>
                    <a:pt x="365759" y="184547"/>
                  </a:lnTo>
                  <a:lnTo>
                    <a:pt x="359227" y="135487"/>
                  </a:lnTo>
                  <a:lnTo>
                    <a:pt x="340791" y="91402"/>
                  </a:lnTo>
                  <a:lnTo>
                    <a:pt x="312195" y="54052"/>
                  </a:lnTo>
                  <a:lnTo>
                    <a:pt x="275183" y="25196"/>
                  </a:lnTo>
                  <a:lnTo>
                    <a:pt x="231496" y="6592"/>
                  </a:lnTo>
                  <a:lnTo>
                    <a:pt x="182879" y="0"/>
                  </a:lnTo>
                  <a:close/>
                </a:path>
              </a:pathLst>
            </a:custGeom>
            <a:solidFill>
              <a:srgbClr val="D4D4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6176323" y="4955907"/>
              <a:ext cx="365760" cy="369570"/>
            </a:xfrm>
            <a:custGeom>
              <a:avLst/>
              <a:gdLst/>
              <a:ahLst/>
              <a:cxnLst/>
              <a:rect l="l" t="t" r="r" b="b"/>
              <a:pathLst>
                <a:path w="365759" h="369570">
                  <a:moveTo>
                    <a:pt x="0" y="184547"/>
                  </a:moveTo>
                  <a:lnTo>
                    <a:pt x="6532" y="135487"/>
                  </a:lnTo>
                  <a:lnTo>
                    <a:pt x="24968" y="91402"/>
                  </a:lnTo>
                  <a:lnTo>
                    <a:pt x="53564" y="54052"/>
                  </a:lnTo>
                  <a:lnTo>
                    <a:pt x="90576" y="25196"/>
                  </a:lnTo>
                  <a:lnTo>
                    <a:pt x="134263" y="6592"/>
                  </a:lnTo>
                  <a:lnTo>
                    <a:pt x="182880" y="0"/>
                  </a:lnTo>
                  <a:lnTo>
                    <a:pt x="231496" y="6592"/>
                  </a:lnTo>
                  <a:lnTo>
                    <a:pt x="275183" y="25196"/>
                  </a:lnTo>
                  <a:lnTo>
                    <a:pt x="312195" y="54052"/>
                  </a:lnTo>
                  <a:lnTo>
                    <a:pt x="340791" y="91402"/>
                  </a:lnTo>
                  <a:lnTo>
                    <a:pt x="359227" y="135487"/>
                  </a:lnTo>
                  <a:lnTo>
                    <a:pt x="365760" y="184547"/>
                  </a:lnTo>
                  <a:lnTo>
                    <a:pt x="359227" y="233607"/>
                  </a:lnTo>
                  <a:lnTo>
                    <a:pt x="340791" y="277692"/>
                  </a:lnTo>
                  <a:lnTo>
                    <a:pt x="312195" y="315042"/>
                  </a:lnTo>
                  <a:lnTo>
                    <a:pt x="275183" y="343898"/>
                  </a:lnTo>
                  <a:lnTo>
                    <a:pt x="231496" y="362502"/>
                  </a:lnTo>
                  <a:lnTo>
                    <a:pt x="182880" y="369095"/>
                  </a:lnTo>
                  <a:lnTo>
                    <a:pt x="134263" y="362502"/>
                  </a:lnTo>
                  <a:lnTo>
                    <a:pt x="90576" y="343898"/>
                  </a:lnTo>
                  <a:lnTo>
                    <a:pt x="53564" y="315042"/>
                  </a:lnTo>
                  <a:lnTo>
                    <a:pt x="24968" y="277692"/>
                  </a:lnTo>
                  <a:lnTo>
                    <a:pt x="6532" y="233607"/>
                  </a:lnTo>
                  <a:lnTo>
                    <a:pt x="0" y="184547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4" name="object 54"/>
          <p:cNvSpPr txBox="1"/>
          <p:nvPr/>
        </p:nvSpPr>
        <p:spPr>
          <a:xfrm>
            <a:off x="6290147" y="5005323"/>
            <a:ext cx="13843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dirty="0">
                <a:latin typeface="Arial"/>
                <a:cs typeface="Arial"/>
              </a:rPr>
              <a:t>3</a:t>
            </a:r>
            <a:endParaRPr sz="1600">
              <a:latin typeface="Arial"/>
              <a:cs typeface="Arial"/>
            </a:endParaRPr>
          </a:p>
        </p:txBody>
      </p:sp>
      <p:sp>
        <p:nvSpPr>
          <p:cNvPr id="55" name="Title 54">
            <a:extLst>
              <a:ext uri="{FF2B5EF4-FFF2-40B4-BE49-F238E27FC236}">
                <a16:creationId xmlns:a16="http://schemas.microsoft.com/office/drawing/2014/main" id="{0990BD42-DFFE-EF99-4DC3-05662F746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Setting</a:t>
            </a:r>
            <a:endParaRPr lang="en-AU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58800" y="1507140"/>
            <a:ext cx="7497026" cy="395236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2740" indent="-320040">
              <a:lnSpc>
                <a:spcPts val="3815"/>
              </a:lnSpc>
              <a:spcBef>
                <a:spcPts val="100"/>
              </a:spcBef>
              <a:buClr>
                <a:srgbClr val="F0AD00"/>
              </a:buClr>
              <a:buSzPct val="81250"/>
              <a:buFont typeface="Wingdings 2"/>
              <a:buChar char=""/>
              <a:tabLst>
                <a:tab pos="332105" algn="l"/>
                <a:tab pos="332740" algn="l"/>
              </a:tabLst>
            </a:pPr>
            <a:r>
              <a:rPr sz="3200" spc="-60" dirty="0">
                <a:latin typeface="Calibri"/>
                <a:cs typeface="Calibri"/>
              </a:rPr>
              <a:t>We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focus </a:t>
            </a:r>
            <a:r>
              <a:rPr sz="3200" spc="-5" dirty="0">
                <a:latin typeface="Calibri"/>
                <a:cs typeface="Calibri"/>
              </a:rPr>
              <a:t>on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semi-supervised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node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classification</a:t>
            </a:r>
            <a:endParaRPr sz="3200" dirty="0">
              <a:latin typeface="Calibri"/>
              <a:cs typeface="Calibri"/>
            </a:endParaRPr>
          </a:p>
          <a:p>
            <a:pPr marL="332740" indent="-320040">
              <a:lnSpc>
                <a:spcPts val="3815"/>
              </a:lnSpc>
              <a:buClr>
                <a:srgbClr val="F0AD00"/>
              </a:buClr>
              <a:buSzPct val="81250"/>
              <a:buFont typeface="Wingdings 2"/>
              <a:buChar char=""/>
              <a:tabLst>
                <a:tab pos="332105" algn="l"/>
                <a:tab pos="332740" algn="l"/>
              </a:tabLst>
            </a:pPr>
            <a:r>
              <a:rPr sz="3200" spc="-5" dirty="0">
                <a:latin typeface="Calibri"/>
                <a:cs typeface="Calibri"/>
              </a:rPr>
              <a:t>Intuition</a:t>
            </a:r>
            <a:r>
              <a:rPr sz="3200" dirty="0">
                <a:latin typeface="Calibri"/>
                <a:cs typeface="Calibri"/>
              </a:rPr>
              <a:t> is</a:t>
            </a:r>
            <a:r>
              <a:rPr sz="3200" spc="-5" dirty="0">
                <a:latin typeface="Calibri"/>
                <a:cs typeface="Calibri"/>
              </a:rPr>
              <a:t> based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on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b="1" spc="-5" dirty="0">
                <a:latin typeface="Calibri"/>
                <a:cs typeface="Calibri"/>
              </a:rPr>
              <a:t>homophily</a:t>
            </a:r>
            <a:r>
              <a:rPr sz="3200" spc="-5" dirty="0">
                <a:latin typeface="Calibri"/>
                <a:cs typeface="Calibri"/>
              </a:rPr>
              <a:t>: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Similar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nodes</a:t>
            </a:r>
            <a:r>
              <a:rPr lang="en-US" sz="320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are </a:t>
            </a:r>
            <a:r>
              <a:rPr sz="3200" spc="-5" dirty="0">
                <a:latin typeface="Calibri"/>
                <a:cs typeface="Calibri"/>
              </a:rPr>
              <a:t>typically close </a:t>
            </a:r>
            <a:r>
              <a:rPr sz="3200" spc="-10" dirty="0">
                <a:latin typeface="Calibri"/>
                <a:cs typeface="Calibri"/>
              </a:rPr>
              <a:t>together </a:t>
            </a:r>
            <a:r>
              <a:rPr sz="3200" dirty="0">
                <a:latin typeface="Calibri"/>
                <a:cs typeface="Calibri"/>
              </a:rPr>
              <a:t>or </a:t>
            </a:r>
            <a:r>
              <a:rPr sz="3200" spc="-10" dirty="0">
                <a:latin typeface="Calibri"/>
                <a:cs typeface="Calibri"/>
              </a:rPr>
              <a:t>directly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connected</a:t>
            </a:r>
            <a:endParaRPr sz="3200" dirty="0">
              <a:latin typeface="Calibri"/>
              <a:cs typeface="Calibri"/>
            </a:endParaRPr>
          </a:p>
          <a:p>
            <a:pPr marL="332740" indent="-320040">
              <a:lnSpc>
                <a:spcPts val="3795"/>
              </a:lnSpc>
              <a:buClr>
                <a:srgbClr val="F0AD00"/>
              </a:buClr>
              <a:buSzPct val="81250"/>
              <a:buFont typeface="Wingdings 2"/>
              <a:buChar char=""/>
              <a:tabLst>
                <a:tab pos="332105" algn="l"/>
                <a:tab pos="332740" algn="l"/>
              </a:tabLst>
            </a:pPr>
            <a:r>
              <a:rPr lang="en-US" sz="3200" b="1" spc="-10" dirty="0">
                <a:latin typeface="Calibri"/>
                <a:cs typeface="Calibri"/>
              </a:rPr>
              <a:t>T</a:t>
            </a:r>
            <a:r>
              <a:rPr sz="3200" b="1" spc="-10" dirty="0">
                <a:latin typeface="Calibri"/>
                <a:cs typeface="Calibri"/>
              </a:rPr>
              <a:t>echniques</a:t>
            </a:r>
            <a:r>
              <a:rPr sz="3200" b="1" spc="-5" dirty="0">
                <a:latin typeface="Calibri"/>
                <a:cs typeface="Calibri"/>
              </a:rPr>
              <a:t> </a:t>
            </a:r>
            <a:r>
              <a:rPr sz="3200" b="1" spc="-15" dirty="0">
                <a:latin typeface="Calibri"/>
                <a:cs typeface="Calibri"/>
              </a:rPr>
              <a:t>we</a:t>
            </a:r>
            <a:r>
              <a:rPr sz="3200" b="1" spc="-5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will</a:t>
            </a:r>
            <a:r>
              <a:rPr sz="3200" b="1" spc="-5" dirty="0">
                <a:latin typeface="Calibri"/>
                <a:cs typeface="Calibri"/>
              </a:rPr>
              <a:t> </a:t>
            </a:r>
            <a:r>
              <a:rPr sz="3200" b="1" spc="-10" dirty="0">
                <a:latin typeface="Calibri"/>
                <a:cs typeface="Calibri"/>
              </a:rPr>
              <a:t>introduce:</a:t>
            </a:r>
            <a:endParaRPr sz="3200" dirty="0">
              <a:latin typeface="Calibri"/>
              <a:cs typeface="Calibri"/>
            </a:endParaRPr>
          </a:p>
          <a:p>
            <a:pPr marL="625475" lvl="1" indent="-274955">
              <a:spcBef>
                <a:spcPts val="640"/>
              </a:spcBef>
              <a:buClr>
                <a:srgbClr val="60B5CC"/>
              </a:buClr>
              <a:buFont typeface="Wingdings"/>
              <a:buChar char=""/>
              <a:tabLst>
                <a:tab pos="625475" algn="l"/>
              </a:tabLst>
            </a:pPr>
            <a:r>
              <a:rPr sz="2800" b="1" spc="-10" dirty="0">
                <a:solidFill>
                  <a:srgbClr val="FF0000"/>
                </a:solidFill>
                <a:latin typeface="Calibri"/>
                <a:cs typeface="Calibri"/>
              </a:rPr>
              <a:t>Relational </a:t>
            </a:r>
            <a:r>
              <a:rPr sz="2800" b="1" spc="-5" dirty="0">
                <a:solidFill>
                  <a:srgbClr val="FF0000"/>
                </a:solidFill>
                <a:latin typeface="Calibri"/>
                <a:cs typeface="Calibri"/>
              </a:rPr>
              <a:t>classification</a:t>
            </a:r>
            <a:endParaRPr sz="2800" dirty="0">
              <a:latin typeface="Calibri"/>
              <a:cs typeface="Calibri"/>
            </a:endParaRPr>
          </a:p>
          <a:p>
            <a:pPr marL="625475" lvl="1" indent="-274955">
              <a:spcBef>
                <a:spcPts val="645"/>
              </a:spcBef>
              <a:buClr>
                <a:srgbClr val="60B5CC"/>
              </a:buClr>
              <a:buFont typeface="Wingdings"/>
              <a:buChar char=""/>
              <a:tabLst>
                <a:tab pos="625475" algn="l"/>
              </a:tabLst>
            </a:pPr>
            <a:r>
              <a:rPr sz="2800" b="1" spc="-20" dirty="0">
                <a:solidFill>
                  <a:srgbClr val="0000FF"/>
                </a:solidFill>
                <a:latin typeface="Calibri"/>
                <a:cs typeface="Calibri"/>
              </a:rPr>
              <a:t>Iterative</a:t>
            </a:r>
            <a:r>
              <a:rPr sz="2800" b="1" spc="-1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0000FF"/>
                </a:solidFill>
                <a:latin typeface="Calibri"/>
                <a:cs typeface="Calibri"/>
              </a:rPr>
              <a:t>classification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C8F3917-731B-7706-1E30-EEA667934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next?</a:t>
            </a:r>
            <a:endParaRPr lang="en-A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68097" y="1381760"/>
            <a:ext cx="8207806" cy="484389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332740" marR="414655" indent="-320040">
              <a:lnSpc>
                <a:spcPct val="90000"/>
              </a:lnSpc>
              <a:spcBef>
                <a:spcPts val="480"/>
              </a:spcBef>
              <a:buClr>
                <a:srgbClr val="F0AD00"/>
              </a:buClr>
              <a:buSzPct val="81250"/>
              <a:buFont typeface="Wingdings 2"/>
              <a:buChar char=""/>
              <a:tabLst>
                <a:tab pos="332105" algn="l"/>
                <a:tab pos="332740" algn="l"/>
              </a:tabLst>
            </a:pPr>
            <a:r>
              <a:rPr sz="3200" b="1" spc="-5" dirty="0">
                <a:solidFill>
                  <a:srgbClr val="FF0000"/>
                </a:solidFill>
                <a:latin typeface="Calibri"/>
                <a:cs typeface="Calibri"/>
              </a:rPr>
              <a:t>Main</a:t>
            </a:r>
            <a:r>
              <a:rPr sz="3200" b="1" spc="-10" dirty="0">
                <a:solidFill>
                  <a:srgbClr val="FF0000"/>
                </a:solidFill>
                <a:latin typeface="Calibri"/>
                <a:cs typeface="Calibri"/>
              </a:rPr>
              <a:t> question </a:t>
            </a:r>
            <a:r>
              <a:rPr sz="3200" b="1" spc="-20" dirty="0">
                <a:solidFill>
                  <a:srgbClr val="FF0000"/>
                </a:solidFill>
                <a:latin typeface="Calibri"/>
                <a:cs typeface="Calibri"/>
              </a:rPr>
              <a:t>today:</a:t>
            </a:r>
            <a:r>
              <a:rPr sz="3200" b="1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Given</a:t>
            </a:r>
            <a:r>
              <a:rPr sz="3200" dirty="0">
                <a:latin typeface="Calibri"/>
                <a:cs typeface="Calibri"/>
              </a:rPr>
              <a:t> a </a:t>
            </a:r>
            <a:r>
              <a:rPr sz="3200" spc="-10" dirty="0">
                <a:latin typeface="Calibri"/>
                <a:cs typeface="Calibri"/>
              </a:rPr>
              <a:t>network</a:t>
            </a:r>
            <a:r>
              <a:rPr sz="3200" spc="-5" dirty="0">
                <a:latin typeface="Calibri"/>
                <a:cs typeface="Calibri"/>
              </a:rPr>
              <a:t> with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labels</a:t>
            </a:r>
            <a:r>
              <a:rPr sz="3200" spc="-5" dirty="0">
                <a:latin typeface="Calibri"/>
                <a:cs typeface="Calibri"/>
              </a:rPr>
              <a:t> on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some nodes, how</a:t>
            </a:r>
            <a:r>
              <a:rPr sz="3200" dirty="0">
                <a:latin typeface="Calibri"/>
                <a:cs typeface="Calibri"/>
              </a:rPr>
              <a:t> do </a:t>
            </a:r>
            <a:r>
              <a:rPr sz="3200" spc="-15" dirty="0">
                <a:latin typeface="Calibri"/>
                <a:cs typeface="Calibri"/>
              </a:rPr>
              <a:t>we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assign </a:t>
            </a:r>
            <a:r>
              <a:rPr sz="3200" dirty="0">
                <a:latin typeface="Calibri"/>
                <a:cs typeface="Calibri"/>
              </a:rPr>
              <a:t> labels</a:t>
            </a:r>
            <a:r>
              <a:rPr sz="3200" spc="-15" dirty="0">
                <a:latin typeface="Calibri"/>
                <a:cs typeface="Calibri"/>
              </a:rPr>
              <a:t> to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all other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nodes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in the</a:t>
            </a:r>
            <a:r>
              <a:rPr sz="3200" spc="-10" dirty="0">
                <a:latin typeface="Calibri"/>
                <a:cs typeface="Calibri"/>
              </a:rPr>
              <a:t> network?</a:t>
            </a:r>
            <a:endParaRPr sz="3200" dirty="0">
              <a:latin typeface="Calibri"/>
              <a:cs typeface="Calibri"/>
            </a:endParaRPr>
          </a:p>
          <a:p>
            <a:pPr marL="332740" marR="5080" indent="-320040">
              <a:lnSpc>
                <a:spcPct val="90200"/>
              </a:lnSpc>
              <a:spcBef>
                <a:spcPts val="2635"/>
              </a:spcBef>
              <a:buClr>
                <a:srgbClr val="F0AD00"/>
              </a:buClr>
              <a:buSzPct val="81250"/>
              <a:buFont typeface="Wingdings 2"/>
              <a:buChar char=""/>
              <a:tabLst>
                <a:tab pos="332105" algn="l"/>
                <a:tab pos="332740" algn="l"/>
              </a:tabLst>
            </a:pPr>
            <a:r>
              <a:rPr sz="3200" b="1" spc="-10" dirty="0">
                <a:solidFill>
                  <a:srgbClr val="008000"/>
                </a:solidFill>
                <a:latin typeface="Calibri"/>
                <a:cs typeface="Calibri"/>
              </a:rPr>
              <a:t>Example: </a:t>
            </a:r>
            <a:r>
              <a:rPr sz="3200" dirty="0">
                <a:latin typeface="Calibri"/>
                <a:cs typeface="Calibri"/>
              </a:rPr>
              <a:t>In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network,</a:t>
            </a:r>
            <a:r>
              <a:rPr sz="3200" spc="-5" dirty="0">
                <a:latin typeface="Calibri"/>
                <a:cs typeface="Calibri"/>
              </a:rPr>
              <a:t> some </a:t>
            </a:r>
            <a:r>
              <a:rPr sz="3200" dirty="0">
                <a:latin typeface="Calibri"/>
                <a:cs typeface="Calibri"/>
              </a:rPr>
              <a:t>nodes </a:t>
            </a:r>
            <a:r>
              <a:rPr sz="3200" spc="-20" dirty="0">
                <a:latin typeface="Calibri"/>
                <a:cs typeface="Calibri"/>
              </a:rPr>
              <a:t>are 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fraudsters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and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some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other </a:t>
            </a:r>
            <a:r>
              <a:rPr sz="3200" dirty="0">
                <a:latin typeface="Calibri"/>
                <a:cs typeface="Calibri"/>
              </a:rPr>
              <a:t>nodes </a:t>
            </a:r>
            <a:r>
              <a:rPr sz="3200" spc="-15" dirty="0">
                <a:latin typeface="Calibri"/>
                <a:cs typeface="Calibri"/>
              </a:rPr>
              <a:t>are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fully 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trusted.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How </a:t>
            </a:r>
            <a:r>
              <a:rPr sz="3200" b="1" spc="-5" dirty="0">
                <a:latin typeface="Calibri"/>
                <a:cs typeface="Calibri"/>
              </a:rPr>
              <a:t>do</a:t>
            </a:r>
            <a:r>
              <a:rPr sz="3200" b="1" spc="5" dirty="0">
                <a:latin typeface="Calibri"/>
                <a:cs typeface="Calibri"/>
              </a:rPr>
              <a:t> </a:t>
            </a:r>
            <a:r>
              <a:rPr sz="3200" b="1" spc="-15" dirty="0">
                <a:latin typeface="Calibri"/>
                <a:cs typeface="Calibri"/>
              </a:rPr>
              <a:t>you</a:t>
            </a:r>
            <a:r>
              <a:rPr sz="3200" b="1" spc="-5" dirty="0">
                <a:latin typeface="Calibri"/>
                <a:cs typeface="Calibri"/>
              </a:rPr>
              <a:t> find the</a:t>
            </a:r>
            <a:r>
              <a:rPr sz="3200" b="1" dirty="0">
                <a:latin typeface="Calibri"/>
                <a:cs typeface="Calibri"/>
              </a:rPr>
              <a:t> </a:t>
            </a:r>
            <a:r>
              <a:rPr sz="3200" b="1" spc="-5" dirty="0">
                <a:latin typeface="Calibri"/>
                <a:cs typeface="Calibri"/>
              </a:rPr>
              <a:t>other</a:t>
            </a:r>
            <a:r>
              <a:rPr sz="3200" b="1" dirty="0">
                <a:latin typeface="Calibri"/>
                <a:cs typeface="Calibri"/>
              </a:rPr>
              <a:t> </a:t>
            </a:r>
            <a:r>
              <a:rPr sz="3200" b="1" spc="-25" dirty="0">
                <a:latin typeface="Calibri"/>
                <a:cs typeface="Calibri"/>
              </a:rPr>
              <a:t>fraudsters </a:t>
            </a:r>
            <a:r>
              <a:rPr sz="3200" b="1" spc="-710" dirty="0">
                <a:latin typeface="Calibri"/>
                <a:cs typeface="Calibri"/>
              </a:rPr>
              <a:t> </a:t>
            </a:r>
            <a:r>
              <a:rPr sz="3200" b="1" spc="-5" dirty="0">
                <a:latin typeface="Calibri"/>
                <a:cs typeface="Calibri"/>
              </a:rPr>
              <a:t>and</a:t>
            </a:r>
            <a:r>
              <a:rPr sz="3200" b="1" spc="-10" dirty="0">
                <a:latin typeface="Calibri"/>
                <a:cs typeface="Calibri"/>
              </a:rPr>
              <a:t> </a:t>
            </a:r>
            <a:r>
              <a:rPr sz="3200" b="1" spc="-15" dirty="0">
                <a:latin typeface="Calibri"/>
                <a:cs typeface="Calibri"/>
              </a:rPr>
              <a:t>trustworthy</a:t>
            </a:r>
            <a:r>
              <a:rPr sz="3200" b="1" spc="-5" dirty="0">
                <a:latin typeface="Calibri"/>
                <a:cs typeface="Calibri"/>
              </a:rPr>
              <a:t> nodes?</a:t>
            </a:r>
            <a:endParaRPr sz="3200" dirty="0">
              <a:latin typeface="Calibri"/>
              <a:cs typeface="Calibri"/>
            </a:endParaRPr>
          </a:p>
          <a:p>
            <a:pPr marL="332740" marR="307340" indent="-320040">
              <a:lnSpc>
                <a:spcPts val="3500"/>
              </a:lnSpc>
              <a:spcBef>
                <a:spcPts val="3470"/>
              </a:spcBef>
              <a:buClr>
                <a:srgbClr val="F0AD00"/>
              </a:buClr>
              <a:buSzPct val="81250"/>
              <a:buFont typeface="Wingdings 2"/>
              <a:buChar char=""/>
              <a:tabLst>
                <a:tab pos="332105" algn="l"/>
                <a:tab pos="332740" algn="l"/>
              </a:tabLst>
            </a:pPr>
            <a:r>
              <a:rPr sz="3200" spc="-60" dirty="0">
                <a:latin typeface="Calibri"/>
                <a:cs typeface="Calibri"/>
              </a:rPr>
              <a:t>We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already </a:t>
            </a:r>
            <a:r>
              <a:rPr sz="3200" dirty="0">
                <a:latin typeface="Calibri"/>
                <a:cs typeface="Calibri"/>
              </a:rPr>
              <a:t>discussed node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embeddings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as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method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to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solve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this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D5C9943-60D8-E7C7-10E4-99829977A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  <a:endParaRPr lang="en-AU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FEDEFBC1-135D-4184-ADD8-C4552C4C8F3F}"/>
              </a:ext>
            </a:extLst>
          </p:cNvPr>
          <p:cNvSpPr txBox="1"/>
          <p:nvPr/>
        </p:nvSpPr>
        <p:spPr>
          <a:xfrm>
            <a:off x="389595" y="2271901"/>
            <a:ext cx="836481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4800" b="1" dirty="0"/>
              <a:t>Relation Classification and Iterative Classification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58856" y="1514740"/>
            <a:ext cx="4456430" cy="19672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2740" indent="-320040">
              <a:spcBef>
                <a:spcPts val="100"/>
              </a:spcBef>
              <a:buClr>
                <a:srgbClr val="F0AD00"/>
              </a:buClr>
              <a:buSzPct val="81250"/>
              <a:buFont typeface="Wingdings 2"/>
              <a:buChar char=""/>
              <a:tabLst>
                <a:tab pos="332105" algn="l"/>
                <a:tab pos="332740" algn="l"/>
              </a:tabLst>
            </a:pPr>
            <a:r>
              <a:rPr sz="3200" b="1" spc="-10" dirty="0">
                <a:solidFill>
                  <a:srgbClr val="0000FF"/>
                </a:solidFill>
                <a:latin typeface="Calibri"/>
                <a:cs typeface="Calibri"/>
              </a:rPr>
              <a:t>Relational classifiers</a:t>
            </a:r>
            <a:endParaRPr sz="3200" dirty="0">
              <a:latin typeface="Calibri"/>
              <a:cs typeface="Calibri"/>
            </a:endParaRPr>
          </a:p>
          <a:p>
            <a:pPr>
              <a:spcBef>
                <a:spcPts val="15"/>
              </a:spcBef>
              <a:buClr>
                <a:srgbClr val="F0AD00"/>
              </a:buClr>
              <a:buFont typeface="Wingdings 2"/>
              <a:buChar char=""/>
            </a:pPr>
            <a:endParaRPr sz="3150" dirty="0">
              <a:latin typeface="Calibri"/>
              <a:cs typeface="Calibri"/>
            </a:endParaRPr>
          </a:p>
          <a:p>
            <a:pPr marL="332740" indent="-320040">
              <a:buClr>
                <a:srgbClr val="F0AD00"/>
              </a:buClr>
              <a:buSzPct val="81250"/>
              <a:buFont typeface="Wingdings 2"/>
              <a:buChar char=""/>
              <a:tabLst>
                <a:tab pos="332105" algn="l"/>
                <a:tab pos="332740" algn="l"/>
              </a:tabLst>
            </a:pPr>
            <a:r>
              <a:rPr sz="3200" spc="-20" dirty="0">
                <a:solidFill>
                  <a:srgbClr val="A6A6A6"/>
                </a:solidFill>
                <a:latin typeface="Calibri"/>
                <a:cs typeface="Calibri"/>
              </a:rPr>
              <a:t>Iterative</a:t>
            </a:r>
            <a:r>
              <a:rPr sz="3200" spc="-1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A6A6A6"/>
                </a:solidFill>
                <a:latin typeface="Calibri"/>
                <a:cs typeface="Calibri"/>
              </a:rPr>
              <a:t>classification</a:t>
            </a:r>
            <a:endParaRPr sz="3200" dirty="0">
              <a:latin typeface="Calibri"/>
              <a:cs typeface="Calibri"/>
            </a:endParaRPr>
          </a:p>
          <a:p>
            <a:pPr>
              <a:spcBef>
                <a:spcPts val="20"/>
              </a:spcBef>
              <a:buClr>
                <a:srgbClr val="F0AD00"/>
              </a:buClr>
            </a:pPr>
            <a:endParaRPr sz="3150" dirty="0">
              <a:latin typeface="Calibri"/>
              <a:cs typeface="Calibri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5E47FD7-E383-8C65-878C-D432AC6A5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260604"/>
            <a:ext cx="7886700" cy="707886"/>
          </a:xfrm>
        </p:spPr>
        <p:txBody>
          <a:bodyPr>
            <a:normAutofit fontScale="90000"/>
          </a:bodyPr>
          <a:lstStyle/>
          <a:p>
            <a:r>
              <a:rPr lang="en-US" dirty="0"/>
              <a:t>Collective Classification Models</a:t>
            </a:r>
            <a:endParaRPr lang="en-AU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object 3"/>
              <p:cNvSpPr txBox="1"/>
              <p:nvPr/>
            </p:nvSpPr>
            <p:spPr>
              <a:xfrm>
                <a:off x="701041" y="1226521"/>
                <a:ext cx="7741920" cy="2998963"/>
              </a:xfrm>
              <a:prstGeom prst="rect">
                <a:avLst/>
              </a:prstGeom>
            </p:spPr>
            <p:txBody>
              <a:bodyPr vert="horz" wrap="square" lIns="0" tIns="10795" rIns="0" bIns="0" rtlCol="0">
                <a:spAutoFit/>
              </a:bodyPr>
              <a:lstStyle/>
              <a:p>
                <a:pPr marL="358140" marR="30480" indent="-320040" algn="just">
                  <a:lnSpc>
                    <a:spcPct val="100299"/>
                  </a:lnSpc>
                  <a:spcBef>
                    <a:spcPts val="85"/>
                  </a:spcBef>
                  <a:buClr>
                    <a:srgbClr val="F0AD00"/>
                  </a:buClr>
                  <a:buSzPct val="81250"/>
                  <a:buFont typeface="Wingdings 2"/>
                  <a:buChar char=""/>
                  <a:tabLst>
                    <a:tab pos="358140" algn="l"/>
                  </a:tabLst>
                </a:pPr>
                <a:r>
                  <a:rPr sz="3200" b="1" spc="-5" dirty="0">
                    <a:solidFill>
                      <a:srgbClr val="C00000"/>
                    </a:solidFill>
                    <a:latin typeface="Calibri"/>
                    <a:cs typeface="Calibri"/>
                  </a:rPr>
                  <a:t>Basic idea: </a:t>
                </a:r>
                <a:r>
                  <a:rPr sz="3200" dirty="0">
                    <a:latin typeface="Calibri"/>
                    <a:cs typeface="Calibri"/>
                  </a:rPr>
                  <a:t>Class </a:t>
                </a:r>
                <a:r>
                  <a:rPr sz="3200" spc="-5" dirty="0">
                    <a:latin typeface="Calibri"/>
                    <a:cs typeface="Calibri"/>
                  </a:rPr>
                  <a:t>probability </a:t>
                </a:r>
                <a:r>
                  <a:rPr sz="3200" spc="-70" dirty="0">
                    <a:latin typeface="Cambria Math"/>
                    <a:cs typeface="Cambria Math"/>
                  </a:rPr>
                  <a:t>𝑌</a:t>
                </a:r>
                <a14:m>
                  <m:oMath xmlns:m="http://schemas.openxmlformats.org/officeDocument/2006/math">
                    <m:r>
                      <a:rPr lang="en-US" sz="3600" i="1" spc="-104" baseline="-15700" dirty="0">
                        <a:latin typeface="Cambria Math" panose="02040503050406030204" pitchFamily="18" charset="0"/>
                        <a:cs typeface="Cambria Math"/>
                      </a:rPr>
                      <m:t>𝑣</m:t>
                    </m:r>
                  </m:oMath>
                </a14:m>
                <a:r>
                  <a:rPr sz="3450" spc="-97" baseline="-15700" dirty="0">
                    <a:latin typeface="Cambria Math"/>
                    <a:cs typeface="Cambria Math"/>
                  </a:rPr>
                  <a:t> </a:t>
                </a:r>
                <a:r>
                  <a:rPr sz="3200" spc="-5" dirty="0">
                    <a:latin typeface="Calibri"/>
                    <a:cs typeface="Calibri"/>
                  </a:rPr>
                  <a:t>of </a:t>
                </a:r>
                <a:r>
                  <a:rPr sz="3200" dirty="0">
                    <a:latin typeface="Calibri"/>
                    <a:cs typeface="Calibri"/>
                  </a:rPr>
                  <a:t>node </a:t>
                </a:r>
                <a:r>
                  <a:rPr sz="3200" dirty="0">
                    <a:latin typeface="Cambria Math"/>
                    <a:cs typeface="Cambria Math"/>
                  </a:rPr>
                  <a:t>𝑣 </a:t>
                </a:r>
                <a:r>
                  <a:rPr sz="3200" dirty="0">
                    <a:latin typeface="Calibri"/>
                    <a:cs typeface="Calibri"/>
                  </a:rPr>
                  <a:t>is a </a:t>
                </a:r>
                <a:r>
                  <a:rPr sz="3200" spc="-710" dirty="0">
                    <a:latin typeface="Calibri"/>
                    <a:cs typeface="Calibri"/>
                  </a:rPr>
                  <a:t> </a:t>
                </a:r>
                <a:r>
                  <a:rPr sz="3200" spc="-15" dirty="0">
                    <a:latin typeface="Calibri"/>
                    <a:cs typeface="Calibri"/>
                  </a:rPr>
                  <a:t>weighted </a:t>
                </a:r>
                <a:r>
                  <a:rPr sz="3200" spc="-30" dirty="0">
                    <a:latin typeface="Calibri"/>
                    <a:cs typeface="Calibri"/>
                  </a:rPr>
                  <a:t>average </a:t>
                </a:r>
                <a:r>
                  <a:rPr sz="3200" spc="-5" dirty="0">
                    <a:latin typeface="Calibri"/>
                    <a:cs typeface="Calibri"/>
                  </a:rPr>
                  <a:t>of class probabilities of </a:t>
                </a:r>
                <a:r>
                  <a:rPr sz="3200" dirty="0">
                    <a:latin typeface="Calibri"/>
                    <a:cs typeface="Calibri"/>
                  </a:rPr>
                  <a:t>its </a:t>
                </a:r>
                <a:r>
                  <a:rPr sz="3200" spc="5" dirty="0">
                    <a:latin typeface="Calibri"/>
                    <a:cs typeface="Calibri"/>
                  </a:rPr>
                  <a:t> </a:t>
                </a:r>
                <a:r>
                  <a:rPr sz="3200" spc="-10" dirty="0">
                    <a:latin typeface="Calibri"/>
                    <a:cs typeface="Calibri"/>
                  </a:rPr>
                  <a:t>neighbors</a:t>
                </a:r>
                <a:endParaRPr sz="3200" dirty="0">
                  <a:latin typeface="Calibri"/>
                  <a:cs typeface="Calibri"/>
                </a:endParaRPr>
              </a:p>
              <a:p>
                <a:pPr marL="358140" indent="-320040" algn="just">
                  <a:lnSpc>
                    <a:spcPts val="3790"/>
                  </a:lnSpc>
                  <a:buClr>
                    <a:srgbClr val="F0AD00"/>
                  </a:buClr>
                  <a:buSzPct val="81250"/>
                  <a:buFont typeface="Wingdings 2"/>
                  <a:buChar char=""/>
                  <a:tabLst>
                    <a:tab pos="358140" algn="l"/>
                  </a:tabLst>
                </a:pPr>
                <a:r>
                  <a:rPr sz="3200" spc="-15" dirty="0">
                    <a:latin typeface="Calibri"/>
                    <a:cs typeface="Calibri"/>
                  </a:rPr>
                  <a:t>For</a:t>
                </a:r>
                <a:r>
                  <a:rPr sz="3200" spc="-10" dirty="0">
                    <a:latin typeface="Calibri"/>
                    <a:cs typeface="Calibri"/>
                  </a:rPr>
                  <a:t> </a:t>
                </a:r>
                <a:r>
                  <a:rPr sz="3200" b="1" spc="-5" dirty="0">
                    <a:solidFill>
                      <a:srgbClr val="008000"/>
                    </a:solidFill>
                    <a:latin typeface="Calibri"/>
                    <a:cs typeface="Calibri"/>
                  </a:rPr>
                  <a:t>labeled nodes</a:t>
                </a:r>
                <a:r>
                  <a:rPr sz="3200" b="1" spc="-15" dirty="0">
                    <a:solidFill>
                      <a:srgbClr val="008000"/>
                    </a:solidFill>
                    <a:latin typeface="Calibri"/>
                    <a:cs typeface="Calibri"/>
                  </a:rPr>
                  <a:t> </a:t>
                </a:r>
                <a:r>
                  <a:rPr sz="3200" spc="45" dirty="0">
                    <a:latin typeface="Cambria Math"/>
                    <a:cs typeface="Cambria Math"/>
                  </a:rPr>
                  <a:t>𝑣</a:t>
                </a:r>
                <a:r>
                  <a:rPr sz="3200" spc="45" dirty="0">
                    <a:latin typeface="Calibri"/>
                    <a:cs typeface="Calibri"/>
                  </a:rPr>
                  <a:t>,</a:t>
                </a:r>
                <a:r>
                  <a:rPr sz="3200" dirty="0">
                    <a:latin typeface="Calibri"/>
                    <a:cs typeface="Calibri"/>
                  </a:rPr>
                  <a:t> </a:t>
                </a:r>
                <a:r>
                  <a:rPr sz="3200" spc="-10" dirty="0">
                    <a:latin typeface="Calibri"/>
                    <a:cs typeface="Calibri"/>
                  </a:rPr>
                  <a:t>initialize </a:t>
                </a:r>
                <a:r>
                  <a:rPr sz="3200" dirty="0">
                    <a:latin typeface="Calibri"/>
                    <a:cs typeface="Calibri"/>
                  </a:rPr>
                  <a:t>label </a:t>
                </a:r>
                <a:r>
                  <a:rPr sz="3200" spc="-70" dirty="0">
                    <a:latin typeface="Cambria Math"/>
                    <a:cs typeface="Cambria Math"/>
                  </a:rPr>
                  <a:t>𝑌</a:t>
                </a:r>
                <a14:m>
                  <m:oMath xmlns:m="http://schemas.openxmlformats.org/officeDocument/2006/math">
                    <m:r>
                      <a:rPr lang="en-US" sz="3600" i="1" spc="-104" baseline="-15700" dirty="0">
                        <a:latin typeface="Cambria Math" panose="02040503050406030204" pitchFamily="18" charset="0"/>
                        <a:cs typeface="Cambria Math"/>
                      </a:rPr>
                      <m:t>𝑣</m:t>
                    </m:r>
                  </m:oMath>
                </a14:m>
                <a:r>
                  <a:rPr sz="3450" spc="-7" baseline="-15700" dirty="0">
                    <a:latin typeface="Cambria Math"/>
                    <a:cs typeface="Cambria Math"/>
                  </a:rPr>
                  <a:t> </a:t>
                </a:r>
                <a:r>
                  <a:rPr sz="3200" dirty="0">
                    <a:latin typeface="Calibri"/>
                    <a:cs typeface="Calibri"/>
                  </a:rPr>
                  <a:t>with</a:t>
                </a:r>
                <a:r>
                  <a:rPr lang="en-US" sz="3200" dirty="0">
                    <a:latin typeface="Calibri"/>
                    <a:cs typeface="Calibri"/>
                  </a:rPr>
                  <a:t> </a:t>
                </a:r>
                <a:r>
                  <a:rPr lang="en-AU" sz="3200" spc="-5" dirty="0">
                    <a:cs typeface="Calibri"/>
                  </a:rPr>
                  <a:t>ground-truth</a:t>
                </a:r>
                <a:r>
                  <a:rPr lang="en-AU" sz="3200" spc="-25" dirty="0">
                    <a:cs typeface="Calibri"/>
                  </a:rPr>
                  <a:t> </a:t>
                </a:r>
                <a:r>
                  <a:rPr lang="en-AU" sz="3200" spc="-5" dirty="0">
                    <a:cs typeface="Calibri"/>
                  </a:rPr>
                  <a:t>label</a:t>
                </a:r>
                <a:r>
                  <a:rPr lang="en-AU" sz="3200" spc="-25" dirty="0">
                    <a:cs typeface="Calibri"/>
                  </a:rPr>
                  <a:t> </a:t>
                </a:r>
                <a:r>
                  <a:rPr lang="en-AU" sz="3200" spc="60" dirty="0">
                    <a:latin typeface="Cambria Math"/>
                    <a:cs typeface="Cambria Math"/>
                  </a:rPr>
                  <a:t>𝑌</a:t>
                </a:r>
                <a14:m>
                  <m:oMath xmlns:m="http://schemas.openxmlformats.org/officeDocument/2006/math">
                    <m:r>
                      <a:rPr lang="en-AU" sz="3600" i="1" spc="-104" baseline="-15700" dirty="0">
                        <a:latin typeface="Cambria Math" panose="02040503050406030204" pitchFamily="18" charset="0"/>
                        <a:cs typeface="Cambria Math"/>
                      </a:rPr>
                      <m:t>𝑣</m:t>
                    </m:r>
                    <m:r>
                      <a:rPr lang="en-AU" sz="3600" i="1" spc="-104" baseline="-15700" dirty="0">
                        <a:latin typeface="Cambria Math" panose="02040503050406030204" pitchFamily="18" charset="0"/>
                        <a:cs typeface="Cambria Math"/>
                      </a:rPr>
                      <m:t> </m:t>
                    </m:r>
                  </m:oMath>
                </a14:m>
                <a:r>
                  <a:rPr lang="en-AU" sz="3450" spc="89" baseline="28985" dirty="0">
                    <a:latin typeface="Cambria Math"/>
                    <a:cs typeface="Cambria Math"/>
                  </a:rPr>
                  <a:t>∗</a:t>
                </a:r>
                <a:endParaRPr lang="en-AU" sz="3450" baseline="28985" dirty="0">
                  <a:latin typeface="Cambria Math"/>
                  <a:cs typeface="Cambria Math"/>
                </a:endParaRPr>
              </a:p>
              <a:p>
                <a:pPr marL="358140" indent="-320040" algn="just">
                  <a:lnSpc>
                    <a:spcPts val="3790"/>
                  </a:lnSpc>
                  <a:buClr>
                    <a:srgbClr val="F0AD00"/>
                  </a:buClr>
                  <a:buSzPct val="81250"/>
                  <a:buFont typeface="Wingdings 2"/>
                  <a:buChar char=""/>
                  <a:tabLst>
                    <a:tab pos="358140" algn="l"/>
                  </a:tabLst>
                </a:pPr>
                <a:endParaRPr sz="3200" dirty="0">
                  <a:latin typeface="Calibri"/>
                  <a:cs typeface="Calibri"/>
                </a:endParaRPr>
              </a:p>
            </p:txBody>
          </p:sp>
        </mc:Choice>
        <mc:Fallback xmlns="">
          <p:sp>
            <p:nvSpPr>
              <p:cNvPr id="3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041" y="1226521"/>
                <a:ext cx="7741920" cy="2998963"/>
              </a:xfrm>
              <a:prstGeom prst="rect">
                <a:avLst/>
              </a:prstGeom>
              <a:blipFill>
                <a:blip r:embed="rId3"/>
                <a:stretch>
                  <a:fillRect l="-1811" t="-2642" r="-315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bject 5"/>
              <p:cNvSpPr txBox="1"/>
              <p:nvPr/>
            </p:nvSpPr>
            <p:spPr>
              <a:xfrm>
                <a:off x="701040" y="3895412"/>
                <a:ext cx="7687075" cy="1962076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358140" indent="-320040">
                  <a:lnSpc>
                    <a:spcPts val="3560"/>
                  </a:lnSpc>
                  <a:buClr>
                    <a:srgbClr val="F0AD00"/>
                  </a:buClr>
                  <a:buSzPct val="81250"/>
                  <a:buFont typeface="Wingdings 2"/>
                  <a:buChar char=""/>
                  <a:tabLst>
                    <a:tab pos="357505" algn="l"/>
                    <a:tab pos="358140" algn="l"/>
                    <a:tab pos="5916295" algn="l"/>
                  </a:tabLst>
                </a:pPr>
                <a:r>
                  <a:rPr lang="en-US" sz="3200" spc="-15" dirty="0">
                    <a:latin typeface="Calibri"/>
                    <a:cs typeface="Calibri"/>
                  </a:rPr>
                  <a:t>For</a:t>
                </a:r>
                <a:r>
                  <a:rPr lang="en-US" sz="3200" spc="5" dirty="0">
                    <a:latin typeface="Calibri"/>
                    <a:cs typeface="Calibri"/>
                  </a:rPr>
                  <a:t> </a:t>
                </a:r>
                <a:r>
                  <a:rPr lang="en-US" sz="3200" b="1" spc="-5" dirty="0">
                    <a:solidFill>
                      <a:srgbClr val="595959"/>
                    </a:solidFill>
                    <a:latin typeface="Calibri"/>
                    <a:cs typeface="Calibri"/>
                  </a:rPr>
                  <a:t>unlabeled</a:t>
                </a:r>
                <a:r>
                  <a:rPr lang="en-US" sz="3200" b="1" spc="10" dirty="0">
                    <a:solidFill>
                      <a:srgbClr val="595959"/>
                    </a:solidFill>
                    <a:latin typeface="Calibri"/>
                    <a:cs typeface="Calibri"/>
                  </a:rPr>
                  <a:t> </a:t>
                </a:r>
                <a:r>
                  <a:rPr lang="en-US" sz="3200" b="1" spc="-5" dirty="0">
                    <a:solidFill>
                      <a:srgbClr val="595959"/>
                    </a:solidFill>
                    <a:latin typeface="Calibri"/>
                    <a:cs typeface="Calibri"/>
                  </a:rPr>
                  <a:t>nodes</a:t>
                </a:r>
                <a:r>
                  <a:rPr lang="en-US" sz="3200" spc="-5" dirty="0">
                    <a:latin typeface="Calibri"/>
                    <a:cs typeface="Calibri"/>
                  </a:rPr>
                  <a:t>,</a:t>
                </a:r>
                <a:r>
                  <a:rPr lang="en-US" sz="3200" spc="15" dirty="0">
                    <a:latin typeface="Calibri"/>
                    <a:cs typeface="Calibri"/>
                  </a:rPr>
                  <a:t> </a:t>
                </a:r>
                <a:r>
                  <a:rPr lang="en-US" sz="3200" spc="-10" dirty="0">
                    <a:latin typeface="Calibri"/>
                    <a:cs typeface="Calibri"/>
                  </a:rPr>
                  <a:t>initialize</a:t>
                </a:r>
                <a:r>
                  <a:rPr lang="en-US" sz="3200" spc="10" dirty="0">
                    <a:latin typeface="Calibri"/>
                    <a:cs typeface="Calibri"/>
                  </a:rPr>
                  <a:t> </a:t>
                </a:r>
                <a:r>
                  <a:rPr lang="en-US" sz="3200" spc="-70" dirty="0">
                    <a:latin typeface="Cambria Math"/>
                    <a:cs typeface="Cambria Math"/>
                  </a:rPr>
                  <a:t>𝑌</a:t>
                </a:r>
                <a14:m>
                  <m:oMath xmlns:m="http://schemas.openxmlformats.org/officeDocument/2006/math">
                    <m:r>
                      <a:rPr lang="en-US" sz="3600" i="1" spc="-104" baseline="-15700" dirty="0">
                        <a:latin typeface="Cambria Math" panose="02040503050406030204" pitchFamily="18" charset="0"/>
                        <a:cs typeface="Cambria Math"/>
                      </a:rPr>
                      <m:t>𝑣</m:t>
                    </m:r>
                    <m:r>
                      <a:rPr lang="en-US" sz="3600" i="1" spc="-104" baseline="-15700" dirty="0">
                        <a:latin typeface="Cambria Math" panose="02040503050406030204" pitchFamily="18" charset="0"/>
                        <a:cs typeface="Cambria Math"/>
                      </a:rPr>
                      <m:t> </m:t>
                    </m:r>
                  </m:oMath>
                </a14:m>
                <a:r>
                  <a:rPr lang="en-US" sz="3450" spc="-104" baseline="-15700" dirty="0">
                    <a:latin typeface="Cambria Math"/>
                    <a:cs typeface="Cambria Math"/>
                  </a:rPr>
                  <a:t>	</a:t>
                </a:r>
                <a:r>
                  <a:rPr lang="en-US" sz="3200" dirty="0">
                    <a:latin typeface="Cambria Math"/>
                    <a:cs typeface="Cambria Math"/>
                  </a:rPr>
                  <a:t>=</a:t>
                </a:r>
                <a:r>
                  <a:rPr lang="en-US" sz="3200" spc="160" dirty="0">
                    <a:latin typeface="Cambria Math"/>
                    <a:cs typeface="Cambria Math"/>
                  </a:rPr>
                  <a:t> </a:t>
                </a:r>
                <a:r>
                  <a:rPr lang="en-US" sz="3200" dirty="0">
                    <a:latin typeface="Cambria Math"/>
                    <a:cs typeface="Cambria Math"/>
                  </a:rPr>
                  <a:t>0.5</a:t>
                </a:r>
              </a:p>
              <a:p>
                <a:pPr marL="358140" indent="-320040">
                  <a:lnSpc>
                    <a:spcPts val="3815"/>
                  </a:lnSpc>
                  <a:buClr>
                    <a:srgbClr val="F0AD00"/>
                  </a:buClr>
                  <a:buSzPct val="81250"/>
                  <a:buFont typeface="Wingdings 2"/>
                  <a:buChar char=""/>
                  <a:tabLst>
                    <a:tab pos="357505" algn="l"/>
                    <a:tab pos="358140" algn="l"/>
                  </a:tabLst>
                </a:pPr>
                <a:r>
                  <a:rPr sz="3200" b="1" spc="-15" dirty="0">
                    <a:solidFill>
                      <a:srgbClr val="0000FF"/>
                    </a:solidFill>
                    <a:latin typeface="Calibri"/>
                    <a:cs typeface="Calibri"/>
                  </a:rPr>
                  <a:t>Update</a:t>
                </a:r>
                <a:r>
                  <a:rPr sz="3200" b="1" spc="-10" dirty="0">
                    <a:solidFill>
                      <a:srgbClr val="0000FF"/>
                    </a:solidFill>
                    <a:latin typeface="Calibri"/>
                    <a:cs typeface="Calibri"/>
                  </a:rPr>
                  <a:t> </a:t>
                </a:r>
                <a:r>
                  <a:rPr sz="3200" dirty="0">
                    <a:latin typeface="Calibri"/>
                    <a:cs typeface="Calibri"/>
                  </a:rPr>
                  <a:t>all</a:t>
                </a:r>
                <a:r>
                  <a:rPr sz="3200" spc="-5" dirty="0">
                    <a:latin typeface="Calibri"/>
                    <a:cs typeface="Calibri"/>
                  </a:rPr>
                  <a:t> </a:t>
                </a:r>
                <a:r>
                  <a:rPr sz="3200" dirty="0">
                    <a:latin typeface="Calibri"/>
                    <a:cs typeface="Calibri"/>
                  </a:rPr>
                  <a:t>nodes</a:t>
                </a:r>
                <a:r>
                  <a:rPr sz="3200" spc="-15" dirty="0">
                    <a:latin typeface="Calibri"/>
                    <a:cs typeface="Calibri"/>
                  </a:rPr>
                  <a:t> </a:t>
                </a:r>
                <a:r>
                  <a:rPr sz="3200" dirty="0">
                    <a:latin typeface="Calibri"/>
                    <a:cs typeface="Calibri"/>
                  </a:rPr>
                  <a:t>in</a:t>
                </a:r>
                <a:r>
                  <a:rPr sz="3200" spc="-5" dirty="0">
                    <a:latin typeface="Calibri"/>
                    <a:cs typeface="Calibri"/>
                  </a:rPr>
                  <a:t> </a:t>
                </a:r>
                <a:r>
                  <a:rPr sz="3200" dirty="0">
                    <a:latin typeface="Calibri"/>
                    <a:cs typeface="Calibri"/>
                  </a:rPr>
                  <a:t>a </a:t>
                </a:r>
                <a:r>
                  <a:rPr sz="3200" spc="-10" dirty="0">
                    <a:latin typeface="Calibri"/>
                    <a:cs typeface="Calibri"/>
                  </a:rPr>
                  <a:t>random</a:t>
                </a:r>
                <a:r>
                  <a:rPr sz="3200" spc="-5" dirty="0">
                    <a:latin typeface="Calibri"/>
                    <a:cs typeface="Calibri"/>
                  </a:rPr>
                  <a:t> </a:t>
                </a:r>
                <a:r>
                  <a:rPr sz="3200" spc="-10" dirty="0">
                    <a:latin typeface="Calibri"/>
                    <a:cs typeface="Calibri"/>
                  </a:rPr>
                  <a:t>order</a:t>
                </a:r>
                <a:r>
                  <a:rPr sz="3200" spc="-15" dirty="0">
                    <a:latin typeface="Calibri"/>
                    <a:cs typeface="Calibri"/>
                  </a:rPr>
                  <a:t> </a:t>
                </a:r>
                <a:r>
                  <a:rPr sz="3200" spc="-5" dirty="0">
                    <a:latin typeface="Calibri"/>
                    <a:cs typeface="Calibri"/>
                  </a:rPr>
                  <a:t>until</a:t>
                </a:r>
                <a:endParaRPr sz="3200" dirty="0">
                  <a:latin typeface="Calibri"/>
                  <a:cs typeface="Calibri"/>
                </a:endParaRPr>
              </a:p>
              <a:p>
                <a:pPr marL="358140" marR="30480">
                  <a:lnSpc>
                    <a:spcPts val="3790"/>
                  </a:lnSpc>
                  <a:spcBef>
                    <a:spcPts val="225"/>
                  </a:spcBef>
                </a:pPr>
                <a:r>
                  <a:rPr sz="3200" spc="-20" dirty="0">
                    <a:latin typeface="Calibri"/>
                    <a:cs typeface="Calibri"/>
                  </a:rPr>
                  <a:t>convergence</a:t>
                </a:r>
                <a:r>
                  <a:rPr sz="3200" spc="-10" dirty="0">
                    <a:latin typeface="Calibri"/>
                    <a:cs typeface="Calibri"/>
                  </a:rPr>
                  <a:t> </a:t>
                </a:r>
                <a:r>
                  <a:rPr sz="3200" dirty="0">
                    <a:latin typeface="Calibri"/>
                    <a:cs typeface="Calibri"/>
                  </a:rPr>
                  <a:t>or</a:t>
                </a:r>
                <a:r>
                  <a:rPr sz="3200" spc="-10" dirty="0">
                    <a:latin typeface="Calibri"/>
                    <a:cs typeface="Calibri"/>
                  </a:rPr>
                  <a:t> </a:t>
                </a:r>
                <a:r>
                  <a:rPr sz="3200" spc="-5" dirty="0">
                    <a:latin typeface="Calibri"/>
                    <a:cs typeface="Calibri"/>
                  </a:rPr>
                  <a:t>until</a:t>
                </a:r>
                <a:r>
                  <a:rPr sz="3200" dirty="0">
                    <a:latin typeface="Calibri"/>
                    <a:cs typeface="Calibri"/>
                  </a:rPr>
                  <a:t> </a:t>
                </a:r>
                <a:r>
                  <a:rPr sz="3200" spc="-5" dirty="0">
                    <a:latin typeface="Calibri"/>
                    <a:cs typeface="Calibri"/>
                  </a:rPr>
                  <a:t>maximum</a:t>
                </a:r>
                <a:r>
                  <a:rPr sz="3200" dirty="0">
                    <a:latin typeface="Calibri"/>
                    <a:cs typeface="Calibri"/>
                  </a:rPr>
                  <a:t> number</a:t>
                </a:r>
                <a:r>
                  <a:rPr sz="3200" spc="-10" dirty="0">
                    <a:latin typeface="Calibri"/>
                    <a:cs typeface="Calibri"/>
                  </a:rPr>
                  <a:t> </a:t>
                </a:r>
                <a:r>
                  <a:rPr sz="3200" dirty="0">
                    <a:latin typeface="Calibri"/>
                    <a:cs typeface="Calibri"/>
                  </a:rPr>
                  <a:t>of </a:t>
                </a:r>
                <a:r>
                  <a:rPr sz="3200" spc="-710" dirty="0">
                    <a:latin typeface="Calibri"/>
                    <a:cs typeface="Calibri"/>
                  </a:rPr>
                  <a:t> </a:t>
                </a:r>
                <a:r>
                  <a:rPr sz="3200" spc="-15" dirty="0">
                    <a:latin typeface="Calibri"/>
                    <a:cs typeface="Calibri"/>
                  </a:rPr>
                  <a:t>iterations</a:t>
                </a:r>
                <a:r>
                  <a:rPr sz="3200" spc="-10" dirty="0">
                    <a:latin typeface="Calibri"/>
                    <a:cs typeface="Calibri"/>
                  </a:rPr>
                  <a:t> </a:t>
                </a:r>
                <a:r>
                  <a:rPr sz="3200" dirty="0">
                    <a:latin typeface="Calibri"/>
                    <a:cs typeface="Calibri"/>
                  </a:rPr>
                  <a:t>is</a:t>
                </a:r>
                <a:r>
                  <a:rPr sz="3200" spc="-5" dirty="0">
                    <a:latin typeface="Calibri"/>
                    <a:cs typeface="Calibri"/>
                  </a:rPr>
                  <a:t> </a:t>
                </a:r>
                <a:r>
                  <a:rPr sz="3200" spc="-10" dirty="0">
                    <a:latin typeface="Calibri"/>
                    <a:cs typeface="Calibri"/>
                  </a:rPr>
                  <a:t>reached</a:t>
                </a:r>
                <a:endParaRPr sz="3200" dirty="0">
                  <a:latin typeface="Calibri"/>
                  <a:cs typeface="Calibri"/>
                </a:endParaRPr>
              </a:p>
            </p:txBody>
          </p:sp>
        </mc:Choice>
        <mc:Fallback xmlns="">
          <p:sp>
            <p:nvSpPr>
              <p:cNvPr id="5" name="object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040" y="3895412"/>
                <a:ext cx="7687075" cy="1962076"/>
              </a:xfrm>
              <a:prstGeom prst="rect">
                <a:avLst/>
              </a:prstGeom>
              <a:blipFill>
                <a:blip r:embed="rId4"/>
                <a:stretch>
                  <a:fillRect l="-1824" t="-7764" b="-1180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32A40E65-96BB-4C39-840F-82CC3B34D449}"/>
                  </a:ext>
                </a:extLst>
              </p14:cNvPr>
              <p14:cNvContentPartPr/>
              <p14:nvPr/>
            </p14:nvContentPartPr>
            <p14:xfrm>
              <a:off x="1915080" y="2634120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32A40E65-96BB-4C39-840F-82CC3B34D44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905720" y="2624760"/>
                <a:ext cx="19080" cy="1908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Title 3">
            <a:extLst>
              <a:ext uri="{FF2B5EF4-FFF2-40B4-BE49-F238E27FC236}">
                <a16:creationId xmlns:a16="http://schemas.microsoft.com/office/drawing/2014/main" id="{3A6D982A-9781-51A0-3910-85989678E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260604"/>
            <a:ext cx="7886700" cy="707886"/>
          </a:xfrm>
        </p:spPr>
        <p:txBody>
          <a:bodyPr>
            <a:normAutofit fontScale="90000"/>
          </a:bodyPr>
          <a:lstStyle/>
          <a:p>
            <a:r>
              <a:rPr lang="en-US" dirty="0"/>
              <a:t>Probabilistic Relational Classifier</a:t>
            </a:r>
            <a:endParaRPr lang="en-AU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71500" y="1144016"/>
            <a:ext cx="8279032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2740" indent="-320040">
              <a:spcBef>
                <a:spcPts val="100"/>
              </a:spcBef>
              <a:buClr>
                <a:srgbClr val="F0AD00"/>
              </a:buClr>
              <a:buSzPct val="81250"/>
              <a:buFont typeface="Wingdings 2"/>
              <a:buChar char=""/>
              <a:tabLst>
                <a:tab pos="332105" algn="l"/>
                <a:tab pos="332740" algn="l"/>
              </a:tabLst>
            </a:pPr>
            <a:r>
              <a:rPr sz="3200" b="1" spc="-15" dirty="0">
                <a:solidFill>
                  <a:srgbClr val="0000FF"/>
                </a:solidFill>
                <a:latin typeface="Calibri"/>
                <a:cs typeface="Calibri"/>
              </a:rPr>
              <a:t>Update</a:t>
            </a:r>
            <a:r>
              <a:rPr sz="3200" b="1" spc="-1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for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each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node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dirty="0">
                <a:latin typeface="Cambria Math"/>
                <a:cs typeface="Cambria Math"/>
              </a:rPr>
              <a:t>𝑣</a:t>
            </a:r>
            <a:r>
              <a:rPr sz="3200" spc="105" dirty="0">
                <a:latin typeface="Cambria Math"/>
                <a:cs typeface="Cambria Math"/>
              </a:rPr>
              <a:t> </a:t>
            </a:r>
            <a:r>
              <a:rPr sz="3200" dirty="0">
                <a:latin typeface="Calibri"/>
                <a:cs typeface="Calibri"/>
              </a:rPr>
              <a:t>and label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mbria Math"/>
                <a:cs typeface="Cambria Math"/>
              </a:rPr>
              <a:t>𝑐</a:t>
            </a:r>
            <a:r>
              <a:rPr sz="3200" spc="114" dirty="0">
                <a:latin typeface="Cambria Math"/>
                <a:cs typeface="Cambria Math"/>
              </a:rPr>
              <a:t> </a:t>
            </a:r>
            <a:r>
              <a:rPr sz="3200" spc="5" dirty="0">
                <a:latin typeface="Calibri"/>
                <a:cs typeface="Calibri"/>
              </a:rPr>
              <a:t>(e.g.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dirty="0">
                <a:latin typeface="Cambria Math"/>
                <a:cs typeface="Cambria Math"/>
              </a:rPr>
              <a:t>0</a:t>
            </a:r>
            <a:r>
              <a:rPr sz="3200" spc="15" dirty="0">
                <a:latin typeface="Cambria Math"/>
                <a:cs typeface="Cambria Math"/>
              </a:rPr>
              <a:t> </a:t>
            </a:r>
            <a:r>
              <a:rPr sz="3200" spc="-5" dirty="0">
                <a:latin typeface="Calibri"/>
                <a:cs typeface="Calibri"/>
              </a:rPr>
              <a:t>or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mbria Math"/>
                <a:cs typeface="Cambria Math"/>
              </a:rPr>
              <a:t>1</a:t>
            </a:r>
            <a:r>
              <a:rPr sz="3200" dirty="0">
                <a:latin typeface="Calibri"/>
                <a:cs typeface="Calibri"/>
              </a:rPr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bject 5"/>
              <p:cNvSpPr txBox="1"/>
              <p:nvPr/>
            </p:nvSpPr>
            <p:spPr>
              <a:xfrm>
                <a:off x="571500" y="2879201"/>
                <a:ext cx="8054340" cy="3222869"/>
              </a:xfrm>
              <a:prstGeom prst="rect">
                <a:avLst/>
              </a:prstGeom>
            </p:spPr>
            <p:txBody>
              <a:bodyPr vert="horz" wrap="square" lIns="0" tIns="27939" rIns="0" bIns="0" rtlCol="0">
                <a:spAutoFit/>
              </a:bodyPr>
              <a:lstStyle/>
              <a:p>
                <a:pPr marL="650875" marR="30480" indent="-274320">
                  <a:lnSpc>
                    <a:spcPts val="3100"/>
                  </a:lnSpc>
                  <a:spcBef>
                    <a:spcPts val="219"/>
                  </a:spcBef>
                  <a:buClr>
                    <a:srgbClr val="60B5CC"/>
                  </a:buClr>
                  <a:buFont typeface="Wingdings"/>
                  <a:buChar char=""/>
                  <a:tabLst>
                    <a:tab pos="650875" algn="l"/>
                  </a:tabLst>
                </a:pPr>
                <a:r>
                  <a:rPr sz="2600" spc="-5" dirty="0">
                    <a:latin typeface="Calibri"/>
                    <a:cs typeface="Calibri"/>
                  </a:rPr>
                  <a:t>If</a:t>
                </a:r>
                <a:r>
                  <a:rPr sz="2600" spc="-15" dirty="0">
                    <a:latin typeface="Calibri"/>
                    <a:cs typeface="Calibri"/>
                  </a:rPr>
                  <a:t> </a:t>
                </a:r>
                <a:r>
                  <a:rPr sz="2600" spc="-10" dirty="0">
                    <a:latin typeface="Calibri"/>
                    <a:cs typeface="Calibri"/>
                  </a:rPr>
                  <a:t>edges </a:t>
                </a:r>
                <a:r>
                  <a:rPr sz="2600" spc="-20" dirty="0">
                    <a:latin typeface="Calibri"/>
                    <a:cs typeface="Calibri"/>
                  </a:rPr>
                  <a:t>have</a:t>
                </a:r>
                <a:r>
                  <a:rPr sz="2600" spc="-10" dirty="0">
                    <a:latin typeface="Calibri"/>
                    <a:cs typeface="Calibri"/>
                  </a:rPr>
                  <a:t> </a:t>
                </a:r>
                <a:r>
                  <a:rPr sz="2600" spc="-15" dirty="0">
                    <a:latin typeface="Calibri"/>
                    <a:cs typeface="Calibri"/>
                  </a:rPr>
                  <a:t>strength/weight</a:t>
                </a:r>
                <a:r>
                  <a:rPr sz="2600" spc="-5" dirty="0">
                    <a:latin typeface="Calibri"/>
                    <a:cs typeface="Calibri"/>
                  </a:rPr>
                  <a:t> </a:t>
                </a:r>
                <a:r>
                  <a:rPr sz="2600" spc="-10" dirty="0">
                    <a:latin typeface="Calibri"/>
                    <a:cs typeface="Calibri"/>
                  </a:rPr>
                  <a:t>information,</a:t>
                </a:r>
                <a:r>
                  <a:rPr sz="2600" dirty="0">
                    <a:latin typeface="Calibri"/>
                    <a:cs typeface="Calibri"/>
                  </a:rPr>
                  <a:t> </a:t>
                </a:r>
                <a:r>
                  <a:rPr sz="2400" spc="140" dirty="0">
                    <a:solidFill>
                      <a:srgbClr val="D60093"/>
                    </a:solidFill>
                    <a:latin typeface="Cambria Math"/>
                    <a:cs typeface="Cambria Math"/>
                  </a:rPr>
                  <a:t>𝐴</a:t>
                </a:r>
                <a14:m>
                  <m:oMath xmlns:m="http://schemas.openxmlformats.org/officeDocument/2006/math">
                    <m:r>
                      <a:rPr lang="en-US" sz="2700" i="1" spc="209" baseline="-15432" dirty="0">
                        <a:solidFill>
                          <a:srgbClr val="D60093"/>
                        </a:solidFill>
                        <a:latin typeface="Cambria Math" panose="02040503050406030204" pitchFamily="18" charset="0"/>
                        <a:cs typeface="Cambria Math"/>
                      </a:rPr>
                      <m:t>𝑣</m:t>
                    </m:r>
                  </m:oMath>
                </a14:m>
                <a:r>
                  <a:rPr sz="2700" spc="209" baseline="-15432" dirty="0">
                    <a:solidFill>
                      <a:srgbClr val="D60093"/>
                    </a:solidFill>
                    <a:latin typeface="Cambria Math"/>
                    <a:cs typeface="Cambria Math"/>
                  </a:rPr>
                  <a:t>,</a:t>
                </a:r>
                <a14:m>
                  <m:oMath xmlns:m="http://schemas.openxmlformats.org/officeDocument/2006/math">
                    <m:r>
                      <a:rPr lang="en-US" sz="2700" i="1" spc="209" baseline="-15432" dirty="0">
                        <a:solidFill>
                          <a:srgbClr val="D60093"/>
                        </a:solidFill>
                        <a:latin typeface="Cambria Math" panose="02040503050406030204" pitchFamily="18" charset="0"/>
                        <a:cs typeface="Cambria Math"/>
                      </a:rPr>
                      <m:t>𝑢</m:t>
                    </m:r>
                  </m:oMath>
                </a14:m>
                <a:r>
                  <a:rPr sz="2700" spc="427" baseline="-15432" dirty="0">
                    <a:solidFill>
                      <a:srgbClr val="D60093"/>
                    </a:solidFill>
                    <a:latin typeface="Cambria Math"/>
                    <a:cs typeface="Cambria Math"/>
                  </a:rPr>
                  <a:t> </a:t>
                </a:r>
                <a:r>
                  <a:rPr sz="2600" spc="-10" dirty="0">
                    <a:latin typeface="Calibri"/>
                    <a:cs typeface="Calibri"/>
                  </a:rPr>
                  <a:t>can </a:t>
                </a:r>
                <a:r>
                  <a:rPr sz="2600" spc="-5" dirty="0">
                    <a:latin typeface="Calibri"/>
                    <a:cs typeface="Calibri"/>
                  </a:rPr>
                  <a:t>be</a:t>
                </a:r>
                <a:r>
                  <a:rPr sz="2600" spc="-10" dirty="0">
                    <a:latin typeface="Calibri"/>
                    <a:cs typeface="Calibri"/>
                  </a:rPr>
                  <a:t> </a:t>
                </a:r>
                <a:r>
                  <a:rPr sz="2600" spc="-5" dirty="0">
                    <a:latin typeface="Calibri"/>
                    <a:cs typeface="Calibri"/>
                  </a:rPr>
                  <a:t>the </a:t>
                </a:r>
                <a:r>
                  <a:rPr sz="2600" spc="-575" dirty="0">
                    <a:latin typeface="Calibri"/>
                    <a:cs typeface="Calibri"/>
                  </a:rPr>
                  <a:t> </a:t>
                </a:r>
                <a:r>
                  <a:rPr sz="2600" spc="-10" dirty="0">
                    <a:latin typeface="Calibri"/>
                    <a:cs typeface="Calibri"/>
                  </a:rPr>
                  <a:t>edge</a:t>
                </a:r>
                <a:r>
                  <a:rPr sz="2600" spc="-15" dirty="0">
                    <a:latin typeface="Calibri"/>
                    <a:cs typeface="Calibri"/>
                  </a:rPr>
                  <a:t> </a:t>
                </a:r>
                <a:r>
                  <a:rPr sz="2600" spc="-10" dirty="0">
                    <a:latin typeface="Calibri"/>
                    <a:cs typeface="Calibri"/>
                  </a:rPr>
                  <a:t>weight</a:t>
                </a:r>
                <a:r>
                  <a:rPr sz="2600" dirty="0">
                    <a:latin typeface="Calibri"/>
                    <a:cs typeface="Calibri"/>
                  </a:rPr>
                  <a:t> </a:t>
                </a:r>
                <a:r>
                  <a:rPr sz="2600" spc="-10" dirty="0">
                    <a:latin typeface="Calibri"/>
                    <a:cs typeface="Calibri"/>
                  </a:rPr>
                  <a:t>between</a:t>
                </a:r>
                <a:r>
                  <a:rPr sz="2600" spc="-5" dirty="0">
                    <a:latin typeface="Calibri"/>
                    <a:cs typeface="Calibri"/>
                  </a:rPr>
                  <a:t> </a:t>
                </a:r>
                <a:r>
                  <a:rPr sz="2600" dirty="0">
                    <a:latin typeface="Cambria Math"/>
                    <a:cs typeface="Cambria Math"/>
                  </a:rPr>
                  <a:t>𝑣</a:t>
                </a:r>
                <a:r>
                  <a:rPr sz="2600" spc="80" dirty="0">
                    <a:latin typeface="Cambria Math"/>
                    <a:cs typeface="Cambria Math"/>
                  </a:rPr>
                  <a:t> </a:t>
                </a:r>
                <a:r>
                  <a:rPr sz="2600" spc="-5" dirty="0">
                    <a:latin typeface="Calibri"/>
                    <a:cs typeface="Calibri"/>
                  </a:rPr>
                  <a:t>and </a:t>
                </a:r>
                <a:r>
                  <a:rPr sz="2600" dirty="0">
                    <a:latin typeface="Cambria Math"/>
                    <a:cs typeface="Cambria Math"/>
                  </a:rPr>
                  <a:t>𝑢</a:t>
                </a:r>
              </a:p>
              <a:p>
                <a:pPr marL="650875" indent="-274955">
                  <a:spcBef>
                    <a:spcPts val="565"/>
                  </a:spcBef>
                  <a:buClr>
                    <a:srgbClr val="60B5CC"/>
                  </a:buClr>
                  <a:buFont typeface="Wingdings"/>
                  <a:buChar char=""/>
                  <a:tabLst>
                    <a:tab pos="650875" algn="l"/>
                    <a:tab pos="1000125" algn="l"/>
                    <a:tab pos="2105025" algn="l"/>
                  </a:tabLst>
                </a:pPr>
                <a:r>
                  <a:rPr sz="2600" dirty="0">
                    <a:latin typeface="Cambria Math"/>
                    <a:cs typeface="Cambria Math"/>
                  </a:rPr>
                  <a:t>𝑃</a:t>
                </a:r>
                <a:r>
                  <a:rPr lang="en-US" sz="2600" dirty="0">
                    <a:latin typeface="Cambria Math"/>
                    <a:cs typeface="Cambria Math"/>
                  </a:rPr>
                  <a:t>(</a:t>
                </a:r>
                <a:r>
                  <a:rPr sz="2600" spc="45" dirty="0">
                    <a:latin typeface="Cambria Math"/>
                    <a:cs typeface="Cambria Math"/>
                  </a:rPr>
                  <a:t>𝑌</a:t>
                </a:r>
                <a14:m>
                  <m:oMath xmlns:m="http://schemas.openxmlformats.org/officeDocument/2006/math">
                    <m:r>
                      <a:rPr lang="en-US" sz="3200" i="1" spc="-104" baseline="-15700" dirty="0">
                        <a:latin typeface="Cambria Math" panose="02040503050406030204" pitchFamily="18" charset="0"/>
                        <a:cs typeface="Cambria Math"/>
                      </a:rPr>
                      <m:t>𝑣</m:t>
                    </m:r>
                  </m:oMath>
                </a14:m>
                <a:r>
                  <a:rPr sz="2850" spc="690" baseline="-16081" dirty="0">
                    <a:latin typeface="Cambria Math"/>
                    <a:cs typeface="Cambria Math"/>
                  </a:rPr>
                  <a:t> </a:t>
                </a:r>
                <a:r>
                  <a:rPr sz="2600" dirty="0">
                    <a:latin typeface="Cambria Math"/>
                    <a:cs typeface="Cambria Math"/>
                  </a:rPr>
                  <a:t>=</a:t>
                </a:r>
                <a:r>
                  <a:rPr sz="2600" spc="140" dirty="0">
                    <a:latin typeface="Cambria Math"/>
                    <a:cs typeface="Cambria Math"/>
                  </a:rPr>
                  <a:t> </a:t>
                </a:r>
                <a:r>
                  <a:rPr sz="2600" dirty="0">
                    <a:latin typeface="Cambria Math"/>
                    <a:cs typeface="Cambria Math"/>
                  </a:rPr>
                  <a:t>𝑐</a:t>
                </a:r>
                <a:r>
                  <a:rPr lang="en-US" sz="2600" dirty="0">
                    <a:latin typeface="Cambria Math"/>
                    <a:cs typeface="Cambria Math"/>
                  </a:rPr>
                  <a:t>) </a:t>
                </a:r>
                <a:r>
                  <a:rPr sz="2600" dirty="0">
                    <a:latin typeface="Calibri"/>
                    <a:cs typeface="Calibri"/>
                  </a:rPr>
                  <a:t>is</a:t>
                </a:r>
                <a:r>
                  <a:rPr sz="2600" spc="-10" dirty="0">
                    <a:latin typeface="Calibri"/>
                    <a:cs typeface="Calibri"/>
                  </a:rPr>
                  <a:t> </a:t>
                </a:r>
                <a:r>
                  <a:rPr sz="2600" spc="-5" dirty="0">
                    <a:latin typeface="Calibri"/>
                    <a:cs typeface="Calibri"/>
                  </a:rPr>
                  <a:t>the</a:t>
                </a:r>
                <a:r>
                  <a:rPr sz="2600" spc="-15" dirty="0">
                    <a:latin typeface="Calibri"/>
                    <a:cs typeface="Calibri"/>
                  </a:rPr>
                  <a:t> </a:t>
                </a:r>
                <a:r>
                  <a:rPr sz="2600" spc="-5" dirty="0">
                    <a:latin typeface="Calibri"/>
                    <a:cs typeface="Calibri"/>
                  </a:rPr>
                  <a:t>probability</a:t>
                </a:r>
                <a:r>
                  <a:rPr sz="2600" spc="-10" dirty="0">
                    <a:latin typeface="Calibri"/>
                    <a:cs typeface="Calibri"/>
                  </a:rPr>
                  <a:t> </a:t>
                </a:r>
                <a:r>
                  <a:rPr sz="2600" dirty="0">
                    <a:latin typeface="Calibri"/>
                    <a:cs typeface="Calibri"/>
                  </a:rPr>
                  <a:t>of</a:t>
                </a:r>
                <a:r>
                  <a:rPr sz="2600" spc="-15" dirty="0">
                    <a:latin typeface="Calibri"/>
                    <a:cs typeface="Calibri"/>
                  </a:rPr>
                  <a:t> </a:t>
                </a:r>
                <a:r>
                  <a:rPr sz="2600" spc="-5" dirty="0">
                    <a:latin typeface="Calibri"/>
                    <a:cs typeface="Calibri"/>
                  </a:rPr>
                  <a:t>node</a:t>
                </a:r>
                <a:r>
                  <a:rPr sz="2600" spc="-15" dirty="0">
                    <a:latin typeface="Calibri"/>
                    <a:cs typeface="Calibri"/>
                  </a:rPr>
                  <a:t> </a:t>
                </a:r>
                <a:r>
                  <a:rPr sz="2600" dirty="0">
                    <a:latin typeface="Cambria Math"/>
                    <a:cs typeface="Cambria Math"/>
                  </a:rPr>
                  <a:t>𝑣</a:t>
                </a:r>
                <a:r>
                  <a:rPr sz="2600" spc="80" dirty="0">
                    <a:latin typeface="Cambria Math"/>
                    <a:cs typeface="Cambria Math"/>
                  </a:rPr>
                  <a:t> </a:t>
                </a:r>
                <a:r>
                  <a:rPr sz="2600" spc="-10" dirty="0">
                    <a:latin typeface="Calibri"/>
                    <a:cs typeface="Calibri"/>
                  </a:rPr>
                  <a:t>having</a:t>
                </a:r>
                <a:r>
                  <a:rPr sz="2600" spc="-5" dirty="0">
                    <a:latin typeface="Calibri"/>
                    <a:cs typeface="Calibri"/>
                  </a:rPr>
                  <a:t> label </a:t>
                </a:r>
                <a:r>
                  <a:rPr sz="2600" dirty="0">
                    <a:latin typeface="Cambria Math"/>
                    <a:cs typeface="Cambria Math"/>
                  </a:rPr>
                  <a:t>𝑐</a:t>
                </a:r>
              </a:p>
              <a:p>
                <a:pPr marL="358140" indent="-320040">
                  <a:spcBef>
                    <a:spcPts val="2595"/>
                  </a:spcBef>
                  <a:buClr>
                    <a:srgbClr val="F0AD00"/>
                  </a:buClr>
                  <a:buSzPct val="81250"/>
                  <a:buFont typeface="Wingdings 2"/>
                  <a:buChar char=""/>
                  <a:tabLst>
                    <a:tab pos="357505" algn="l"/>
                    <a:tab pos="358140" algn="l"/>
                  </a:tabLst>
                </a:pPr>
                <a:r>
                  <a:rPr sz="3200" spc="-5" dirty="0">
                    <a:solidFill>
                      <a:srgbClr val="FF0000"/>
                    </a:solidFill>
                    <a:latin typeface="Calibri"/>
                    <a:cs typeface="Calibri"/>
                  </a:rPr>
                  <a:t>Challenges</a:t>
                </a:r>
                <a:r>
                  <a:rPr sz="3200" spc="-5" dirty="0">
                    <a:latin typeface="Calibri"/>
                    <a:cs typeface="Calibri"/>
                  </a:rPr>
                  <a:t>:</a:t>
                </a:r>
                <a:endParaRPr sz="3200" dirty="0">
                  <a:latin typeface="Calibri"/>
                  <a:cs typeface="Calibri"/>
                </a:endParaRPr>
              </a:p>
              <a:p>
                <a:pPr marL="650875" lvl="1" indent="-274955">
                  <a:spcBef>
                    <a:spcPts val="640"/>
                  </a:spcBef>
                  <a:buClr>
                    <a:srgbClr val="60B5CC"/>
                  </a:buClr>
                  <a:buFont typeface="Wingdings"/>
                  <a:buChar char=""/>
                  <a:tabLst>
                    <a:tab pos="650875" algn="l"/>
                  </a:tabLst>
                </a:pPr>
                <a:r>
                  <a:rPr sz="2800" spc="-20" dirty="0">
                    <a:latin typeface="Calibri"/>
                    <a:cs typeface="Calibri"/>
                  </a:rPr>
                  <a:t>Convergence</a:t>
                </a:r>
                <a:r>
                  <a:rPr sz="2800" spc="-15" dirty="0">
                    <a:latin typeface="Calibri"/>
                    <a:cs typeface="Calibri"/>
                  </a:rPr>
                  <a:t> </a:t>
                </a:r>
                <a:r>
                  <a:rPr sz="2800" spc="-5" dirty="0">
                    <a:latin typeface="Calibri"/>
                    <a:cs typeface="Calibri"/>
                  </a:rPr>
                  <a:t>is</a:t>
                </a:r>
                <a:r>
                  <a:rPr sz="2800" spc="5" dirty="0">
                    <a:latin typeface="Calibri"/>
                    <a:cs typeface="Calibri"/>
                  </a:rPr>
                  <a:t> </a:t>
                </a:r>
                <a:r>
                  <a:rPr sz="2800" dirty="0">
                    <a:latin typeface="Calibri"/>
                    <a:cs typeface="Calibri"/>
                  </a:rPr>
                  <a:t>not</a:t>
                </a:r>
                <a:r>
                  <a:rPr sz="2800" spc="-5" dirty="0">
                    <a:latin typeface="Calibri"/>
                    <a:cs typeface="Calibri"/>
                  </a:rPr>
                  <a:t> </a:t>
                </a:r>
                <a:r>
                  <a:rPr sz="2800" spc="-15" dirty="0">
                    <a:latin typeface="Calibri"/>
                    <a:cs typeface="Calibri"/>
                  </a:rPr>
                  <a:t>guaranteed</a:t>
                </a:r>
                <a:endParaRPr sz="2800" dirty="0">
                  <a:latin typeface="Calibri"/>
                  <a:cs typeface="Calibri"/>
                </a:endParaRPr>
              </a:p>
              <a:p>
                <a:pPr marL="650875" lvl="1" indent="-274955">
                  <a:spcBef>
                    <a:spcPts val="645"/>
                  </a:spcBef>
                  <a:buClr>
                    <a:srgbClr val="60B5CC"/>
                  </a:buClr>
                  <a:buFont typeface="Wingdings"/>
                  <a:buChar char=""/>
                  <a:tabLst>
                    <a:tab pos="650875" algn="l"/>
                  </a:tabLst>
                </a:pPr>
                <a:r>
                  <a:rPr sz="2800" spc="-5" dirty="0">
                    <a:latin typeface="Calibri"/>
                    <a:cs typeface="Calibri"/>
                  </a:rPr>
                  <a:t>Model cannot</a:t>
                </a:r>
                <a:r>
                  <a:rPr sz="2800" dirty="0">
                    <a:latin typeface="Calibri"/>
                    <a:cs typeface="Calibri"/>
                  </a:rPr>
                  <a:t> use</a:t>
                </a:r>
                <a:r>
                  <a:rPr sz="2800" spc="-5" dirty="0">
                    <a:latin typeface="Calibri"/>
                    <a:cs typeface="Calibri"/>
                  </a:rPr>
                  <a:t> node</a:t>
                </a:r>
                <a:r>
                  <a:rPr sz="2800" spc="-10" dirty="0">
                    <a:latin typeface="Calibri"/>
                    <a:cs typeface="Calibri"/>
                  </a:rPr>
                  <a:t> </a:t>
                </a:r>
                <a:r>
                  <a:rPr sz="2800" spc="-25" dirty="0">
                    <a:latin typeface="Calibri"/>
                    <a:cs typeface="Calibri"/>
                  </a:rPr>
                  <a:t>feature</a:t>
                </a:r>
                <a:r>
                  <a:rPr sz="2800" spc="-5" dirty="0">
                    <a:latin typeface="Calibri"/>
                    <a:cs typeface="Calibri"/>
                  </a:rPr>
                  <a:t> </a:t>
                </a:r>
                <a:r>
                  <a:rPr sz="2800" spc="-15" dirty="0">
                    <a:latin typeface="Calibri"/>
                    <a:cs typeface="Calibri"/>
                  </a:rPr>
                  <a:t>information</a:t>
                </a:r>
                <a:endParaRPr sz="2800" dirty="0">
                  <a:latin typeface="Calibri"/>
                  <a:cs typeface="Calibri"/>
                </a:endParaRPr>
              </a:p>
            </p:txBody>
          </p:sp>
        </mc:Choice>
        <mc:Fallback xmlns="">
          <p:sp>
            <p:nvSpPr>
              <p:cNvPr id="5" name="object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500" y="2879201"/>
                <a:ext cx="8054340" cy="3222869"/>
              </a:xfrm>
              <a:prstGeom prst="rect">
                <a:avLst/>
              </a:prstGeom>
              <a:blipFill>
                <a:blip r:embed="rId3"/>
                <a:stretch>
                  <a:fillRect l="-1741" t="-2079" r="-984" b="-586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>
            <a:extLst>
              <a:ext uri="{FF2B5EF4-FFF2-40B4-BE49-F238E27FC236}">
                <a16:creationId xmlns:a16="http://schemas.microsoft.com/office/drawing/2014/main" id="{36A165B6-7119-47C0-8886-DFF70EDEC1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8468" y="1780586"/>
            <a:ext cx="7023516" cy="1098615"/>
          </a:xfrm>
          <a:prstGeom prst="rect">
            <a:avLst/>
          </a:prstGeom>
        </p:spPr>
      </p:pic>
      <p:sp>
        <p:nvSpPr>
          <p:cNvPr id="8" name="Title 3">
            <a:extLst>
              <a:ext uri="{FF2B5EF4-FFF2-40B4-BE49-F238E27FC236}">
                <a16:creationId xmlns:a16="http://schemas.microsoft.com/office/drawing/2014/main" id="{119306F0-421D-2DA2-FFF4-63CAF9A6A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260350"/>
            <a:ext cx="7886700" cy="708025"/>
          </a:xfrm>
        </p:spPr>
        <p:txBody>
          <a:bodyPr>
            <a:normAutofit fontScale="90000"/>
          </a:bodyPr>
          <a:lstStyle/>
          <a:p>
            <a:r>
              <a:rPr lang="en-US" dirty="0"/>
              <a:t>Probabilistic Relational Classifier</a:t>
            </a:r>
            <a:endParaRPr lang="en-AU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24612" y="4229489"/>
            <a:ext cx="1067435" cy="476250"/>
          </a:xfrm>
          <a:custGeom>
            <a:avLst/>
            <a:gdLst/>
            <a:ahLst/>
            <a:cxnLst/>
            <a:rect l="l" t="t" r="r" b="b"/>
            <a:pathLst>
              <a:path w="1067435" h="476250">
                <a:moveTo>
                  <a:pt x="1066839" y="475633"/>
                </a:moveTo>
                <a:lnTo>
                  <a:pt x="0" y="0"/>
                </a:lnTo>
              </a:path>
            </a:pathLst>
          </a:custGeom>
          <a:ln w="25400">
            <a:solidFill>
              <a:srgbClr val="007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041312" y="4108827"/>
            <a:ext cx="1522730" cy="1376680"/>
            <a:chOff x="1041312" y="4108827"/>
            <a:chExt cx="1522730" cy="1376680"/>
          </a:xfrm>
        </p:grpSpPr>
        <p:sp>
          <p:nvSpPr>
            <p:cNvPr id="4" name="object 4"/>
            <p:cNvSpPr/>
            <p:nvPr/>
          </p:nvSpPr>
          <p:spPr>
            <a:xfrm>
              <a:off x="1054012" y="4121527"/>
              <a:ext cx="1368425" cy="732790"/>
            </a:xfrm>
            <a:custGeom>
              <a:avLst/>
              <a:gdLst/>
              <a:ahLst/>
              <a:cxnLst/>
              <a:rect l="l" t="t" r="r" b="b"/>
              <a:pathLst>
                <a:path w="1368425" h="732789">
                  <a:moveTo>
                    <a:pt x="0" y="732572"/>
                  </a:moveTo>
                  <a:lnTo>
                    <a:pt x="1367823" y="0"/>
                  </a:lnTo>
                </a:path>
              </a:pathLst>
            </a:custGeom>
            <a:ln w="25400">
              <a:solidFill>
                <a:srgbClr val="0070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895797" y="4175580"/>
              <a:ext cx="655955" cy="1297305"/>
            </a:xfrm>
            <a:custGeom>
              <a:avLst/>
              <a:gdLst/>
              <a:ahLst/>
              <a:cxnLst/>
              <a:rect l="l" t="t" r="r" b="b"/>
              <a:pathLst>
                <a:path w="655955" h="1297304">
                  <a:moveTo>
                    <a:pt x="0" y="1297089"/>
                  </a:moveTo>
                  <a:lnTo>
                    <a:pt x="655354" y="0"/>
                  </a:lnTo>
                </a:path>
              </a:pathLst>
            </a:custGeom>
            <a:ln w="25400">
              <a:solidFill>
                <a:srgbClr val="0070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2078679" y="5573823"/>
            <a:ext cx="1396365" cy="83820"/>
          </a:xfrm>
          <a:custGeom>
            <a:avLst/>
            <a:gdLst/>
            <a:ahLst/>
            <a:cxnLst/>
            <a:rect l="l" t="t" r="r" b="b"/>
            <a:pathLst>
              <a:path w="1396364" h="83820">
                <a:moveTo>
                  <a:pt x="0" y="83394"/>
                </a:moveTo>
                <a:lnTo>
                  <a:pt x="1396038" y="0"/>
                </a:lnTo>
              </a:path>
            </a:pathLst>
          </a:custGeom>
          <a:ln w="25400">
            <a:solidFill>
              <a:srgbClr val="007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734032" y="3991036"/>
            <a:ext cx="1478915" cy="108585"/>
          </a:xfrm>
          <a:custGeom>
            <a:avLst/>
            <a:gdLst/>
            <a:ahLst/>
            <a:cxnLst/>
            <a:rect l="l" t="t" r="r" b="b"/>
            <a:pathLst>
              <a:path w="1478914" h="108585">
                <a:moveTo>
                  <a:pt x="0" y="0"/>
                </a:moveTo>
                <a:lnTo>
                  <a:pt x="1478383" y="107962"/>
                </a:lnTo>
              </a:path>
            </a:pathLst>
          </a:custGeom>
          <a:ln w="25400">
            <a:solidFill>
              <a:srgbClr val="007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657594" y="4283542"/>
            <a:ext cx="737870" cy="1106170"/>
          </a:xfrm>
          <a:custGeom>
            <a:avLst/>
            <a:gdLst/>
            <a:ahLst/>
            <a:cxnLst/>
            <a:rect l="l" t="t" r="r" b="b"/>
            <a:pathLst>
              <a:path w="737870" h="1106170">
                <a:moveTo>
                  <a:pt x="0" y="1105733"/>
                </a:moveTo>
                <a:lnTo>
                  <a:pt x="737699" y="0"/>
                </a:lnTo>
              </a:path>
            </a:pathLst>
          </a:custGeom>
          <a:ln w="25400">
            <a:solidFill>
              <a:srgbClr val="007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2012415" y="4108828"/>
            <a:ext cx="3592195" cy="1478280"/>
            <a:chOff x="2012413" y="4108828"/>
            <a:chExt cx="3592195" cy="1478280"/>
          </a:xfrm>
        </p:grpSpPr>
        <p:sp>
          <p:nvSpPr>
            <p:cNvPr id="10" name="object 10"/>
            <p:cNvSpPr/>
            <p:nvPr/>
          </p:nvSpPr>
          <p:spPr>
            <a:xfrm>
              <a:off x="2680466" y="4121528"/>
              <a:ext cx="848360" cy="1322070"/>
            </a:xfrm>
            <a:custGeom>
              <a:avLst/>
              <a:gdLst/>
              <a:ahLst/>
              <a:cxnLst/>
              <a:rect l="l" t="t" r="r" b="b"/>
              <a:pathLst>
                <a:path w="848360" h="1322070">
                  <a:moveTo>
                    <a:pt x="847812" y="1321801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0070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025113" y="4229489"/>
              <a:ext cx="2240915" cy="1297305"/>
            </a:xfrm>
            <a:custGeom>
              <a:avLst/>
              <a:gdLst/>
              <a:ahLst/>
              <a:cxnLst/>
              <a:rect l="l" t="t" r="r" b="b"/>
              <a:pathLst>
                <a:path w="2240915" h="1297304">
                  <a:moveTo>
                    <a:pt x="2240865" y="0"/>
                  </a:moveTo>
                  <a:lnTo>
                    <a:pt x="0" y="1297233"/>
                  </a:lnTo>
                </a:path>
              </a:pathLst>
            </a:custGeom>
            <a:ln w="25400">
              <a:solidFill>
                <a:srgbClr val="0070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840475" y="4705122"/>
              <a:ext cx="1751330" cy="869315"/>
            </a:xfrm>
            <a:custGeom>
              <a:avLst/>
              <a:gdLst/>
              <a:ahLst/>
              <a:cxnLst/>
              <a:rect l="l" t="t" r="r" b="b"/>
              <a:pathLst>
                <a:path w="1751329" h="869314">
                  <a:moveTo>
                    <a:pt x="1750974" y="0"/>
                  </a:moveTo>
                  <a:lnTo>
                    <a:pt x="0" y="868701"/>
                  </a:lnTo>
                </a:path>
              </a:pathLst>
            </a:custGeom>
            <a:ln w="25400">
              <a:solidFill>
                <a:srgbClr val="0070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5944508" y="3971998"/>
            <a:ext cx="1852930" cy="1932305"/>
            <a:chOff x="5944508" y="3971996"/>
            <a:chExt cx="1852930" cy="1932305"/>
          </a:xfrm>
        </p:grpSpPr>
        <p:sp>
          <p:nvSpPr>
            <p:cNvPr id="14" name="object 14"/>
            <p:cNvSpPr/>
            <p:nvPr/>
          </p:nvSpPr>
          <p:spPr>
            <a:xfrm>
              <a:off x="5957208" y="3984696"/>
              <a:ext cx="1083945" cy="720725"/>
            </a:xfrm>
            <a:custGeom>
              <a:avLst/>
              <a:gdLst/>
              <a:ahLst/>
              <a:cxnLst/>
              <a:rect l="l" t="t" r="r" b="b"/>
              <a:pathLst>
                <a:path w="1083945" h="720725">
                  <a:moveTo>
                    <a:pt x="1083463" y="0"/>
                  </a:moveTo>
                  <a:lnTo>
                    <a:pt x="0" y="720427"/>
                  </a:lnTo>
                </a:path>
              </a:pathLst>
            </a:custGeom>
            <a:ln w="25400">
              <a:solidFill>
                <a:srgbClr val="0070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957208" y="4705122"/>
              <a:ext cx="1773555" cy="276225"/>
            </a:xfrm>
            <a:custGeom>
              <a:avLst/>
              <a:gdLst/>
              <a:ahLst/>
              <a:cxnLst/>
              <a:rect l="l" t="t" r="r" b="b"/>
              <a:pathLst>
                <a:path w="1773554" h="276225">
                  <a:moveTo>
                    <a:pt x="1773438" y="275698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0070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454867" y="4038749"/>
              <a:ext cx="715645" cy="1798955"/>
            </a:xfrm>
            <a:custGeom>
              <a:avLst/>
              <a:gdLst/>
              <a:ahLst/>
              <a:cxnLst/>
              <a:rect l="l" t="t" r="r" b="b"/>
              <a:pathLst>
                <a:path w="715645" h="1798954">
                  <a:moveTo>
                    <a:pt x="0" y="1798499"/>
                  </a:moveTo>
                  <a:lnTo>
                    <a:pt x="715120" y="0"/>
                  </a:lnTo>
                </a:path>
              </a:pathLst>
            </a:custGeom>
            <a:ln w="25400">
              <a:solidFill>
                <a:srgbClr val="0070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299303" y="3984696"/>
              <a:ext cx="485140" cy="866140"/>
            </a:xfrm>
            <a:custGeom>
              <a:avLst/>
              <a:gdLst/>
              <a:ahLst/>
              <a:cxnLst/>
              <a:rect l="l" t="t" r="r" b="b"/>
              <a:pathLst>
                <a:path w="485140" h="866139">
                  <a:moveTo>
                    <a:pt x="0" y="0"/>
                  </a:moveTo>
                  <a:lnTo>
                    <a:pt x="484907" y="865630"/>
                  </a:lnTo>
                </a:path>
              </a:pathLst>
            </a:custGeom>
            <a:ln w="25400">
              <a:solidFill>
                <a:srgbClr val="0070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584183" y="5111315"/>
              <a:ext cx="1200150" cy="780415"/>
            </a:xfrm>
            <a:custGeom>
              <a:avLst/>
              <a:gdLst/>
              <a:ahLst/>
              <a:cxnLst/>
              <a:rect l="l" t="t" r="r" b="b"/>
              <a:pathLst>
                <a:path w="1200150" h="780414">
                  <a:moveTo>
                    <a:pt x="1200027" y="0"/>
                  </a:moveTo>
                  <a:lnTo>
                    <a:pt x="0" y="779986"/>
                  </a:lnTo>
                </a:path>
              </a:pathLst>
            </a:custGeom>
            <a:ln w="25400">
              <a:solidFill>
                <a:srgbClr val="0070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606580" y="1110972"/>
            <a:ext cx="7489825" cy="17270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3325"/>
              </a:lnSpc>
              <a:spcBef>
                <a:spcPts val="100"/>
              </a:spcBef>
              <a:buClr>
                <a:srgbClr val="F0AD00"/>
              </a:buClr>
              <a:buSzPct val="78571"/>
              <a:tabLst>
                <a:tab pos="332105" algn="l"/>
                <a:tab pos="332740" algn="l"/>
              </a:tabLst>
            </a:pPr>
            <a:r>
              <a:rPr lang="en-AU" sz="2800" b="1" spc="-10" dirty="0">
                <a:solidFill>
                  <a:srgbClr val="0000FF"/>
                </a:solidFill>
              </a:rPr>
              <a:t>Initialization</a:t>
            </a:r>
            <a:r>
              <a:rPr lang="en-AU" sz="2800" spc="-10" dirty="0">
                <a:solidFill>
                  <a:srgbClr val="0000FF"/>
                </a:solidFill>
              </a:rPr>
              <a:t>:</a:t>
            </a:r>
          </a:p>
          <a:p>
            <a:pPr marL="332740" indent="-320040">
              <a:lnSpc>
                <a:spcPts val="3325"/>
              </a:lnSpc>
              <a:spcBef>
                <a:spcPts val="100"/>
              </a:spcBef>
              <a:buClr>
                <a:srgbClr val="F0AD00"/>
              </a:buClr>
              <a:buSzPct val="78571"/>
              <a:buFont typeface="Wingdings 2"/>
              <a:buChar char=""/>
              <a:tabLst>
                <a:tab pos="332105" algn="l"/>
                <a:tab pos="332740" algn="l"/>
              </a:tabLst>
            </a:pPr>
            <a:r>
              <a:rPr sz="2800" dirty="0">
                <a:latin typeface="Calibri"/>
                <a:cs typeface="Calibri"/>
              </a:rPr>
              <a:t>All</a:t>
            </a:r>
            <a:r>
              <a:rPr sz="2800" spc="-10" dirty="0">
                <a:latin typeface="Calibri"/>
                <a:cs typeface="Calibri"/>
              </a:rPr>
              <a:t> labeled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nodes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with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their </a:t>
            </a:r>
            <a:r>
              <a:rPr sz="2800" spc="-10" dirty="0">
                <a:latin typeface="Calibri"/>
                <a:cs typeface="Calibri"/>
              </a:rPr>
              <a:t>labels</a:t>
            </a:r>
            <a:endParaRPr sz="2800" dirty="0">
              <a:latin typeface="Calibri"/>
              <a:cs typeface="Calibri"/>
            </a:endParaRPr>
          </a:p>
          <a:p>
            <a:pPr marL="332740" marR="5080" indent="-320040">
              <a:lnSpc>
                <a:spcPts val="3410"/>
              </a:lnSpc>
              <a:spcBef>
                <a:spcPts val="10"/>
              </a:spcBef>
              <a:buClr>
                <a:srgbClr val="F0AD00"/>
              </a:buClr>
              <a:buSzPct val="78571"/>
              <a:buFont typeface="Wingdings 2"/>
              <a:buChar char=""/>
              <a:tabLst>
                <a:tab pos="332105" algn="l"/>
                <a:tab pos="332740" algn="l"/>
              </a:tabLst>
            </a:pPr>
            <a:r>
              <a:rPr sz="2800" dirty="0">
                <a:latin typeface="Calibri"/>
                <a:cs typeface="Calibri"/>
              </a:rPr>
              <a:t>All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unlabeled nodes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mbria Math"/>
                <a:cs typeface="Cambria Math"/>
              </a:rPr>
              <a:t>0.5</a:t>
            </a:r>
            <a:r>
              <a:rPr sz="2800" spc="10" dirty="0">
                <a:latin typeface="Cambria Math"/>
                <a:cs typeface="Cambria Math"/>
              </a:rPr>
              <a:t> </a:t>
            </a:r>
            <a:r>
              <a:rPr sz="2800" spc="-5" dirty="0">
                <a:latin typeface="Calibri"/>
                <a:cs typeface="Calibri"/>
              </a:rPr>
              <a:t>(belonging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to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class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dirty="0">
                <a:latin typeface="Cambria Math"/>
                <a:cs typeface="Cambria Math"/>
              </a:rPr>
              <a:t>1</a:t>
            </a:r>
            <a:r>
              <a:rPr sz="2800" spc="15" dirty="0">
                <a:latin typeface="Cambria Math"/>
                <a:cs typeface="Cambria Math"/>
              </a:rPr>
              <a:t> </a:t>
            </a:r>
            <a:r>
              <a:rPr sz="2800" spc="-5" dirty="0">
                <a:latin typeface="Calibri"/>
                <a:cs typeface="Calibri"/>
              </a:rPr>
              <a:t>with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probability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5" dirty="0">
                <a:latin typeface="Cambria Math"/>
                <a:cs typeface="Cambria Math"/>
              </a:rPr>
              <a:t>0.5</a:t>
            </a:r>
            <a:r>
              <a:rPr sz="2800" spc="-5" dirty="0">
                <a:latin typeface="Calibri"/>
                <a:cs typeface="Calibri"/>
              </a:rPr>
              <a:t>)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457859" y="2514086"/>
            <a:ext cx="3434715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spcBef>
                <a:spcPts val="100"/>
              </a:spcBef>
              <a:tabLst>
                <a:tab pos="1269365" algn="l"/>
                <a:tab pos="2585720" algn="l"/>
              </a:tabLst>
            </a:pPr>
            <a:r>
              <a:rPr sz="2800" spc="-10" dirty="0">
                <a:latin typeface="Calibri"/>
                <a:cs typeface="Calibri"/>
              </a:rPr>
              <a:t>Let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mbria Math"/>
                <a:cs typeface="Cambria Math"/>
              </a:rPr>
              <a:t>𝑃</a:t>
            </a:r>
            <a:r>
              <a:rPr lang="en-US" sz="3200" spc="-30" baseline="-15700" dirty="0">
                <a:latin typeface="Cambria Math"/>
                <a:cs typeface="Cambria Math"/>
              </a:rPr>
              <a:t>Y</a:t>
            </a:r>
            <a:r>
              <a:rPr lang="en-US" sz="2800" spc="-30" baseline="-33625" dirty="0">
                <a:latin typeface="Cambria Math"/>
                <a:cs typeface="Cambria Math"/>
              </a:rPr>
              <a:t>1 </a:t>
            </a:r>
            <a:r>
              <a:rPr sz="2800" dirty="0">
                <a:latin typeface="Cambria Math"/>
                <a:cs typeface="Cambria Math"/>
              </a:rPr>
              <a:t>=</a:t>
            </a:r>
            <a:r>
              <a:rPr sz="2800" spc="190" dirty="0">
                <a:latin typeface="Cambria Math"/>
                <a:cs typeface="Cambria Math"/>
              </a:rPr>
              <a:t> </a:t>
            </a:r>
            <a:r>
              <a:rPr sz="2800" spc="-315" dirty="0">
                <a:latin typeface="Cambria Math"/>
                <a:cs typeface="Cambria Math"/>
              </a:rPr>
              <a:t>𝑃</a:t>
            </a:r>
            <a:r>
              <a:rPr lang="en-US" sz="2800" spc="-315" dirty="0">
                <a:latin typeface="Cambria Math"/>
                <a:cs typeface="Cambria Math"/>
              </a:rPr>
              <a:t> </a:t>
            </a:r>
            <a:r>
              <a:rPr sz="2800" spc="-315" dirty="0">
                <a:latin typeface="Cambria Math"/>
                <a:cs typeface="Cambria Math"/>
              </a:rPr>
              <a:t>(</a:t>
            </a:r>
            <a:r>
              <a:rPr lang="en-US" sz="2800" spc="-315" dirty="0">
                <a:latin typeface="Cambria Math"/>
                <a:cs typeface="Cambria Math"/>
              </a:rPr>
              <a:t> </a:t>
            </a:r>
            <a:r>
              <a:rPr sz="2800" spc="-315" dirty="0">
                <a:latin typeface="Cambria Math"/>
                <a:cs typeface="Cambria Math"/>
              </a:rPr>
              <a:t>𝑌</a:t>
            </a:r>
            <a:r>
              <a:rPr lang="en-US" sz="3200" spc="-472" baseline="-15700" dirty="0">
                <a:latin typeface="Cambria Math"/>
                <a:cs typeface="Cambria Math"/>
              </a:rPr>
              <a:t>1 </a:t>
            </a:r>
            <a:r>
              <a:rPr sz="2800" dirty="0">
                <a:latin typeface="Cambria Math"/>
                <a:cs typeface="Cambria Math"/>
              </a:rPr>
              <a:t>=</a:t>
            </a:r>
            <a:r>
              <a:rPr sz="2800" spc="105" dirty="0">
                <a:latin typeface="Cambria Math"/>
                <a:cs typeface="Cambria Math"/>
              </a:rPr>
              <a:t> </a:t>
            </a:r>
            <a:r>
              <a:rPr sz="2800" dirty="0">
                <a:latin typeface="Cambria Math"/>
                <a:cs typeface="Cambria Math"/>
              </a:rPr>
              <a:t>1)</a:t>
            </a:r>
          </a:p>
        </p:txBody>
      </p:sp>
      <p:grpSp>
        <p:nvGrpSpPr>
          <p:cNvPr id="23" name="object 23"/>
          <p:cNvGrpSpPr/>
          <p:nvPr/>
        </p:nvGrpSpPr>
        <p:grpSpPr>
          <a:xfrm>
            <a:off x="3462015" y="5376575"/>
            <a:ext cx="391160" cy="394970"/>
            <a:chOff x="3462015" y="5376575"/>
            <a:chExt cx="391160" cy="394970"/>
          </a:xfrm>
        </p:grpSpPr>
        <p:sp>
          <p:nvSpPr>
            <p:cNvPr id="24" name="object 24"/>
            <p:cNvSpPr/>
            <p:nvPr/>
          </p:nvSpPr>
          <p:spPr>
            <a:xfrm>
              <a:off x="3474715" y="5389275"/>
              <a:ext cx="365760" cy="369570"/>
            </a:xfrm>
            <a:custGeom>
              <a:avLst/>
              <a:gdLst/>
              <a:ahLst/>
              <a:cxnLst/>
              <a:rect l="l" t="t" r="r" b="b"/>
              <a:pathLst>
                <a:path w="365760" h="369570">
                  <a:moveTo>
                    <a:pt x="182879" y="0"/>
                  </a:moveTo>
                  <a:lnTo>
                    <a:pt x="134263" y="6592"/>
                  </a:lnTo>
                  <a:lnTo>
                    <a:pt x="90576" y="25196"/>
                  </a:lnTo>
                  <a:lnTo>
                    <a:pt x="53564" y="54052"/>
                  </a:lnTo>
                  <a:lnTo>
                    <a:pt x="24968" y="91402"/>
                  </a:lnTo>
                  <a:lnTo>
                    <a:pt x="6532" y="135487"/>
                  </a:lnTo>
                  <a:lnTo>
                    <a:pt x="0" y="184547"/>
                  </a:lnTo>
                  <a:lnTo>
                    <a:pt x="6532" y="233607"/>
                  </a:lnTo>
                  <a:lnTo>
                    <a:pt x="24968" y="277692"/>
                  </a:lnTo>
                  <a:lnTo>
                    <a:pt x="53564" y="315042"/>
                  </a:lnTo>
                  <a:lnTo>
                    <a:pt x="90576" y="343899"/>
                  </a:lnTo>
                  <a:lnTo>
                    <a:pt x="134263" y="362503"/>
                  </a:lnTo>
                  <a:lnTo>
                    <a:pt x="182879" y="369095"/>
                  </a:lnTo>
                  <a:lnTo>
                    <a:pt x="231496" y="362503"/>
                  </a:lnTo>
                  <a:lnTo>
                    <a:pt x="275183" y="343899"/>
                  </a:lnTo>
                  <a:lnTo>
                    <a:pt x="312195" y="315042"/>
                  </a:lnTo>
                  <a:lnTo>
                    <a:pt x="340791" y="277692"/>
                  </a:lnTo>
                  <a:lnTo>
                    <a:pt x="359227" y="233607"/>
                  </a:lnTo>
                  <a:lnTo>
                    <a:pt x="365760" y="184547"/>
                  </a:lnTo>
                  <a:lnTo>
                    <a:pt x="359227" y="135487"/>
                  </a:lnTo>
                  <a:lnTo>
                    <a:pt x="340791" y="91402"/>
                  </a:lnTo>
                  <a:lnTo>
                    <a:pt x="312195" y="54052"/>
                  </a:lnTo>
                  <a:lnTo>
                    <a:pt x="275183" y="25196"/>
                  </a:lnTo>
                  <a:lnTo>
                    <a:pt x="231496" y="6592"/>
                  </a:lnTo>
                  <a:lnTo>
                    <a:pt x="182879" y="0"/>
                  </a:lnTo>
                  <a:close/>
                </a:path>
              </a:pathLst>
            </a:custGeom>
            <a:solidFill>
              <a:srgbClr val="6BB76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474715" y="5389275"/>
              <a:ext cx="365760" cy="369570"/>
            </a:xfrm>
            <a:custGeom>
              <a:avLst/>
              <a:gdLst/>
              <a:ahLst/>
              <a:cxnLst/>
              <a:rect l="l" t="t" r="r" b="b"/>
              <a:pathLst>
                <a:path w="365760" h="369570">
                  <a:moveTo>
                    <a:pt x="0" y="184547"/>
                  </a:moveTo>
                  <a:lnTo>
                    <a:pt x="6532" y="135487"/>
                  </a:lnTo>
                  <a:lnTo>
                    <a:pt x="24968" y="91402"/>
                  </a:lnTo>
                  <a:lnTo>
                    <a:pt x="53564" y="54052"/>
                  </a:lnTo>
                  <a:lnTo>
                    <a:pt x="90576" y="25196"/>
                  </a:lnTo>
                  <a:lnTo>
                    <a:pt x="134263" y="6592"/>
                  </a:lnTo>
                  <a:lnTo>
                    <a:pt x="182880" y="0"/>
                  </a:lnTo>
                  <a:lnTo>
                    <a:pt x="231496" y="6592"/>
                  </a:lnTo>
                  <a:lnTo>
                    <a:pt x="275183" y="25196"/>
                  </a:lnTo>
                  <a:lnTo>
                    <a:pt x="312195" y="54052"/>
                  </a:lnTo>
                  <a:lnTo>
                    <a:pt x="340791" y="91402"/>
                  </a:lnTo>
                  <a:lnTo>
                    <a:pt x="359227" y="135487"/>
                  </a:lnTo>
                  <a:lnTo>
                    <a:pt x="365760" y="184547"/>
                  </a:lnTo>
                  <a:lnTo>
                    <a:pt x="359227" y="233607"/>
                  </a:lnTo>
                  <a:lnTo>
                    <a:pt x="340791" y="277692"/>
                  </a:lnTo>
                  <a:lnTo>
                    <a:pt x="312195" y="315042"/>
                  </a:lnTo>
                  <a:lnTo>
                    <a:pt x="275183" y="343898"/>
                  </a:lnTo>
                  <a:lnTo>
                    <a:pt x="231496" y="362502"/>
                  </a:lnTo>
                  <a:lnTo>
                    <a:pt x="182880" y="369095"/>
                  </a:lnTo>
                  <a:lnTo>
                    <a:pt x="134263" y="362502"/>
                  </a:lnTo>
                  <a:lnTo>
                    <a:pt x="90576" y="343898"/>
                  </a:lnTo>
                  <a:lnTo>
                    <a:pt x="53564" y="315042"/>
                  </a:lnTo>
                  <a:lnTo>
                    <a:pt x="24968" y="277692"/>
                  </a:lnTo>
                  <a:lnTo>
                    <a:pt x="6532" y="233607"/>
                  </a:lnTo>
                  <a:lnTo>
                    <a:pt x="0" y="184547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6" name="object 26"/>
          <p:cNvGrpSpPr/>
          <p:nvPr/>
        </p:nvGrpSpPr>
        <p:grpSpPr>
          <a:xfrm>
            <a:off x="1700217" y="5459970"/>
            <a:ext cx="391160" cy="394970"/>
            <a:chOff x="1700217" y="5459970"/>
            <a:chExt cx="391160" cy="394970"/>
          </a:xfrm>
        </p:grpSpPr>
        <p:sp>
          <p:nvSpPr>
            <p:cNvPr id="27" name="object 27"/>
            <p:cNvSpPr/>
            <p:nvPr/>
          </p:nvSpPr>
          <p:spPr>
            <a:xfrm>
              <a:off x="1712917" y="5472670"/>
              <a:ext cx="365760" cy="369570"/>
            </a:xfrm>
            <a:custGeom>
              <a:avLst/>
              <a:gdLst/>
              <a:ahLst/>
              <a:cxnLst/>
              <a:rect l="l" t="t" r="r" b="b"/>
              <a:pathLst>
                <a:path w="365760" h="369570">
                  <a:moveTo>
                    <a:pt x="182879" y="0"/>
                  </a:moveTo>
                  <a:lnTo>
                    <a:pt x="134263" y="6592"/>
                  </a:lnTo>
                  <a:lnTo>
                    <a:pt x="90576" y="25196"/>
                  </a:lnTo>
                  <a:lnTo>
                    <a:pt x="53564" y="54052"/>
                  </a:lnTo>
                  <a:lnTo>
                    <a:pt x="24968" y="91402"/>
                  </a:lnTo>
                  <a:lnTo>
                    <a:pt x="6532" y="135487"/>
                  </a:lnTo>
                  <a:lnTo>
                    <a:pt x="0" y="184547"/>
                  </a:lnTo>
                  <a:lnTo>
                    <a:pt x="6532" y="233607"/>
                  </a:lnTo>
                  <a:lnTo>
                    <a:pt x="24968" y="277691"/>
                  </a:lnTo>
                  <a:lnTo>
                    <a:pt x="53564" y="315042"/>
                  </a:lnTo>
                  <a:lnTo>
                    <a:pt x="90576" y="343898"/>
                  </a:lnTo>
                  <a:lnTo>
                    <a:pt x="134263" y="362502"/>
                  </a:lnTo>
                  <a:lnTo>
                    <a:pt x="182879" y="369094"/>
                  </a:lnTo>
                  <a:lnTo>
                    <a:pt x="231496" y="362502"/>
                  </a:lnTo>
                  <a:lnTo>
                    <a:pt x="275183" y="343898"/>
                  </a:lnTo>
                  <a:lnTo>
                    <a:pt x="312195" y="315042"/>
                  </a:lnTo>
                  <a:lnTo>
                    <a:pt x="340791" y="277691"/>
                  </a:lnTo>
                  <a:lnTo>
                    <a:pt x="359227" y="233607"/>
                  </a:lnTo>
                  <a:lnTo>
                    <a:pt x="365759" y="184547"/>
                  </a:lnTo>
                  <a:lnTo>
                    <a:pt x="359227" y="135487"/>
                  </a:lnTo>
                  <a:lnTo>
                    <a:pt x="340791" y="91402"/>
                  </a:lnTo>
                  <a:lnTo>
                    <a:pt x="312195" y="54052"/>
                  </a:lnTo>
                  <a:lnTo>
                    <a:pt x="275183" y="25196"/>
                  </a:lnTo>
                  <a:lnTo>
                    <a:pt x="231496" y="6592"/>
                  </a:lnTo>
                  <a:lnTo>
                    <a:pt x="182879" y="0"/>
                  </a:lnTo>
                  <a:close/>
                </a:path>
              </a:pathLst>
            </a:custGeom>
            <a:solidFill>
              <a:srgbClr val="D4D4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712917" y="5472670"/>
              <a:ext cx="365760" cy="369570"/>
            </a:xfrm>
            <a:custGeom>
              <a:avLst/>
              <a:gdLst/>
              <a:ahLst/>
              <a:cxnLst/>
              <a:rect l="l" t="t" r="r" b="b"/>
              <a:pathLst>
                <a:path w="365760" h="369570">
                  <a:moveTo>
                    <a:pt x="0" y="184547"/>
                  </a:moveTo>
                  <a:lnTo>
                    <a:pt x="6532" y="135487"/>
                  </a:lnTo>
                  <a:lnTo>
                    <a:pt x="24968" y="91402"/>
                  </a:lnTo>
                  <a:lnTo>
                    <a:pt x="53564" y="54052"/>
                  </a:lnTo>
                  <a:lnTo>
                    <a:pt x="90576" y="25196"/>
                  </a:lnTo>
                  <a:lnTo>
                    <a:pt x="134263" y="6592"/>
                  </a:lnTo>
                  <a:lnTo>
                    <a:pt x="182880" y="0"/>
                  </a:lnTo>
                  <a:lnTo>
                    <a:pt x="231496" y="6592"/>
                  </a:lnTo>
                  <a:lnTo>
                    <a:pt x="275183" y="25196"/>
                  </a:lnTo>
                  <a:lnTo>
                    <a:pt x="312195" y="54052"/>
                  </a:lnTo>
                  <a:lnTo>
                    <a:pt x="340791" y="91402"/>
                  </a:lnTo>
                  <a:lnTo>
                    <a:pt x="359227" y="135487"/>
                  </a:lnTo>
                  <a:lnTo>
                    <a:pt x="365760" y="184547"/>
                  </a:lnTo>
                  <a:lnTo>
                    <a:pt x="359227" y="233607"/>
                  </a:lnTo>
                  <a:lnTo>
                    <a:pt x="340791" y="277692"/>
                  </a:lnTo>
                  <a:lnTo>
                    <a:pt x="312195" y="315042"/>
                  </a:lnTo>
                  <a:lnTo>
                    <a:pt x="275183" y="343898"/>
                  </a:lnTo>
                  <a:lnTo>
                    <a:pt x="231496" y="362502"/>
                  </a:lnTo>
                  <a:lnTo>
                    <a:pt x="182880" y="369095"/>
                  </a:lnTo>
                  <a:lnTo>
                    <a:pt x="134263" y="362502"/>
                  </a:lnTo>
                  <a:lnTo>
                    <a:pt x="90576" y="343898"/>
                  </a:lnTo>
                  <a:lnTo>
                    <a:pt x="53564" y="315042"/>
                  </a:lnTo>
                  <a:lnTo>
                    <a:pt x="24968" y="277692"/>
                  </a:lnTo>
                  <a:lnTo>
                    <a:pt x="6532" y="233607"/>
                  </a:lnTo>
                  <a:lnTo>
                    <a:pt x="0" y="184547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1831504" y="5511291"/>
            <a:ext cx="12890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dirty="0">
                <a:latin typeface="Calibri"/>
                <a:cs typeface="Calibri"/>
              </a:rPr>
              <a:t>8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2370354" y="3786426"/>
            <a:ext cx="391160" cy="394970"/>
            <a:chOff x="2355570" y="3793785"/>
            <a:chExt cx="391160" cy="394970"/>
          </a:xfrm>
        </p:grpSpPr>
        <p:sp>
          <p:nvSpPr>
            <p:cNvPr id="31" name="object 31"/>
            <p:cNvSpPr/>
            <p:nvPr/>
          </p:nvSpPr>
          <p:spPr>
            <a:xfrm>
              <a:off x="2368270" y="3806485"/>
              <a:ext cx="365760" cy="369570"/>
            </a:xfrm>
            <a:custGeom>
              <a:avLst/>
              <a:gdLst/>
              <a:ahLst/>
              <a:cxnLst/>
              <a:rect l="l" t="t" r="r" b="b"/>
              <a:pathLst>
                <a:path w="365760" h="369570">
                  <a:moveTo>
                    <a:pt x="182879" y="0"/>
                  </a:moveTo>
                  <a:lnTo>
                    <a:pt x="134263" y="6592"/>
                  </a:lnTo>
                  <a:lnTo>
                    <a:pt x="90576" y="25196"/>
                  </a:lnTo>
                  <a:lnTo>
                    <a:pt x="53564" y="54052"/>
                  </a:lnTo>
                  <a:lnTo>
                    <a:pt x="24968" y="91402"/>
                  </a:lnTo>
                  <a:lnTo>
                    <a:pt x="6532" y="135487"/>
                  </a:lnTo>
                  <a:lnTo>
                    <a:pt x="0" y="184547"/>
                  </a:lnTo>
                  <a:lnTo>
                    <a:pt x="6532" y="233607"/>
                  </a:lnTo>
                  <a:lnTo>
                    <a:pt x="24968" y="277692"/>
                  </a:lnTo>
                  <a:lnTo>
                    <a:pt x="53564" y="315042"/>
                  </a:lnTo>
                  <a:lnTo>
                    <a:pt x="90576" y="343898"/>
                  </a:lnTo>
                  <a:lnTo>
                    <a:pt x="134263" y="362502"/>
                  </a:lnTo>
                  <a:lnTo>
                    <a:pt x="182879" y="369095"/>
                  </a:lnTo>
                  <a:lnTo>
                    <a:pt x="231496" y="362502"/>
                  </a:lnTo>
                  <a:lnTo>
                    <a:pt x="275183" y="343898"/>
                  </a:lnTo>
                  <a:lnTo>
                    <a:pt x="312195" y="315042"/>
                  </a:lnTo>
                  <a:lnTo>
                    <a:pt x="340791" y="277692"/>
                  </a:lnTo>
                  <a:lnTo>
                    <a:pt x="359227" y="233607"/>
                  </a:lnTo>
                  <a:lnTo>
                    <a:pt x="365759" y="184547"/>
                  </a:lnTo>
                  <a:lnTo>
                    <a:pt x="359227" y="135487"/>
                  </a:lnTo>
                  <a:lnTo>
                    <a:pt x="340791" y="91402"/>
                  </a:lnTo>
                  <a:lnTo>
                    <a:pt x="312195" y="54052"/>
                  </a:lnTo>
                  <a:lnTo>
                    <a:pt x="275183" y="25196"/>
                  </a:lnTo>
                  <a:lnTo>
                    <a:pt x="231496" y="6592"/>
                  </a:lnTo>
                  <a:lnTo>
                    <a:pt x="182879" y="0"/>
                  </a:lnTo>
                  <a:close/>
                </a:path>
              </a:pathLst>
            </a:custGeom>
            <a:solidFill>
              <a:srgbClr val="6BB76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368270" y="3806485"/>
              <a:ext cx="365760" cy="369570"/>
            </a:xfrm>
            <a:custGeom>
              <a:avLst/>
              <a:gdLst/>
              <a:ahLst/>
              <a:cxnLst/>
              <a:rect l="l" t="t" r="r" b="b"/>
              <a:pathLst>
                <a:path w="365760" h="369570">
                  <a:moveTo>
                    <a:pt x="0" y="184547"/>
                  </a:moveTo>
                  <a:lnTo>
                    <a:pt x="6532" y="135487"/>
                  </a:lnTo>
                  <a:lnTo>
                    <a:pt x="24968" y="91402"/>
                  </a:lnTo>
                  <a:lnTo>
                    <a:pt x="53564" y="54052"/>
                  </a:lnTo>
                  <a:lnTo>
                    <a:pt x="90576" y="25196"/>
                  </a:lnTo>
                  <a:lnTo>
                    <a:pt x="134263" y="6592"/>
                  </a:lnTo>
                  <a:lnTo>
                    <a:pt x="182880" y="0"/>
                  </a:lnTo>
                  <a:lnTo>
                    <a:pt x="231496" y="6592"/>
                  </a:lnTo>
                  <a:lnTo>
                    <a:pt x="275183" y="25196"/>
                  </a:lnTo>
                  <a:lnTo>
                    <a:pt x="312195" y="54052"/>
                  </a:lnTo>
                  <a:lnTo>
                    <a:pt x="340791" y="91402"/>
                  </a:lnTo>
                  <a:lnTo>
                    <a:pt x="359227" y="135487"/>
                  </a:lnTo>
                  <a:lnTo>
                    <a:pt x="365760" y="184547"/>
                  </a:lnTo>
                  <a:lnTo>
                    <a:pt x="359227" y="233607"/>
                  </a:lnTo>
                  <a:lnTo>
                    <a:pt x="340791" y="277692"/>
                  </a:lnTo>
                  <a:lnTo>
                    <a:pt x="312195" y="315042"/>
                  </a:lnTo>
                  <a:lnTo>
                    <a:pt x="275183" y="343898"/>
                  </a:lnTo>
                  <a:lnTo>
                    <a:pt x="231496" y="362502"/>
                  </a:lnTo>
                  <a:lnTo>
                    <a:pt x="182880" y="369095"/>
                  </a:lnTo>
                  <a:lnTo>
                    <a:pt x="134263" y="362502"/>
                  </a:lnTo>
                  <a:lnTo>
                    <a:pt x="90576" y="343898"/>
                  </a:lnTo>
                  <a:lnTo>
                    <a:pt x="53564" y="315042"/>
                  </a:lnTo>
                  <a:lnTo>
                    <a:pt x="24968" y="277692"/>
                  </a:lnTo>
                  <a:lnTo>
                    <a:pt x="6532" y="233607"/>
                  </a:lnTo>
                  <a:lnTo>
                    <a:pt x="0" y="184547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3" name="object 33"/>
          <p:cNvGrpSpPr/>
          <p:nvPr/>
        </p:nvGrpSpPr>
        <p:grpSpPr>
          <a:xfrm>
            <a:off x="675551" y="4656852"/>
            <a:ext cx="391160" cy="394970"/>
            <a:chOff x="675551" y="4656852"/>
            <a:chExt cx="391160" cy="394970"/>
          </a:xfrm>
        </p:grpSpPr>
        <p:sp>
          <p:nvSpPr>
            <p:cNvPr id="34" name="object 34"/>
            <p:cNvSpPr/>
            <p:nvPr/>
          </p:nvSpPr>
          <p:spPr>
            <a:xfrm>
              <a:off x="688251" y="4669552"/>
              <a:ext cx="365760" cy="369570"/>
            </a:xfrm>
            <a:custGeom>
              <a:avLst/>
              <a:gdLst/>
              <a:ahLst/>
              <a:cxnLst/>
              <a:rect l="l" t="t" r="r" b="b"/>
              <a:pathLst>
                <a:path w="365759" h="369570">
                  <a:moveTo>
                    <a:pt x="182879" y="0"/>
                  </a:moveTo>
                  <a:lnTo>
                    <a:pt x="134263" y="6592"/>
                  </a:lnTo>
                  <a:lnTo>
                    <a:pt x="90576" y="25195"/>
                  </a:lnTo>
                  <a:lnTo>
                    <a:pt x="53564" y="54052"/>
                  </a:lnTo>
                  <a:lnTo>
                    <a:pt x="24968" y="91402"/>
                  </a:lnTo>
                  <a:lnTo>
                    <a:pt x="6532" y="135487"/>
                  </a:lnTo>
                  <a:lnTo>
                    <a:pt x="0" y="184547"/>
                  </a:lnTo>
                  <a:lnTo>
                    <a:pt x="6532" y="233607"/>
                  </a:lnTo>
                  <a:lnTo>
                    <a:pt x="24968" y="277692"/>
                  </a:lnTo>
                  <a:lnTo>
                    <a:pt x="53564" y="315042"/>
                  </a:lnTo>
                  <a:lnTo>
                    <a:pt x="90576" y="343898"/>
                  </a:lnTo>
                  <a:lnTo>
                    <a:pt x="134263" y="362502"/>
                  </a:lnTo>
                  <a:lnTo>
                    <a:pt x="182879" y="369095"/>
                  </a:lnTo>
                  <a:lnTo>
                    <a:pt x="231496" y="362502"/>
                  </a:lnTo>
                  <a:lnTo>
                    <a:pt x="275183" y="343898"/>
                  </a:lnTo>
                  <a:lnTo>
                    <a:pt x="312195" y="315042"/>
                  </a:lnTo>
                  <a:lnTo>
                    <a:pt x="340791" y="277692"/>
                  </a:lnTo>
                  <a:lnTo>
                    <a:pt x="359227" y="233607"/>
                  </a:lnTo>
                  <a:lnTo>
                    <a:pt x="365760" y="184547"/>
                  </a:lnTo>
                  <a:lnTo>
                    <a:pt x="359227" y="135487"/>
                  </a:lnTo>
                  <a:lnTo>
                    <a:pt x="340791" y="91402"/>
                  </a:lnTo>
                  <a:lnTo>
                    <a:pt x="312195" y="54052"/>
                  </a:lnTo>
                  <a:lnTo>
                    <a:pt x="275183" y="25195"/>
                  </a:lnTo>
                  <a:lnTo>
                    <a:pt x="231496" y="6592"/>
                  </a:lnTo>
                  <a:lnTo>
                    <a:pt x="182879" y="0"/>
                  </a:lnTo>
                  <a:close/>
                </a:path>
              </a:pathLst>
            </a:custGeom>
            <a:solidFill>
              <a:srgbClr val="D4D4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688251" y="4669552"/>
              <a:ext cx="365760" cy="369570"/>
            </a:xfrm>
            <a:custGeom>
              <a:avLst/>
              <a:gdLst/>
              <a:ahLst/>
              <a:cxnLst/>
              <a:rect l="l" t="t" r="r" b="b"/>
              <a:pathLst>
                <a:path w="365759" h="369570">
                  <a:moveTo>
                    <a:pt x="0" y="184547"/>
                  </a:moveTo>
                  <a:lnTo>
                    <a:pt x="6532" y="135487"/>
                  </a:lnTo>
                  <a:lnTo>
                    <a:pt x="24968" y="91402"/>
                  </a:lnTo>
                  <a:lnTo>
                    <a:pt x="53564" y="54052"/>
                  </a:lnTo>
                  <a:lnTo>
                    <a:pt x="90576" y="25196"/>
                  </a:lnTo>
                  <a:lnTo>
                    <a:pt x="134263" y="6592"/>
                  </a:lnTo>
                  <a:lnTo>
                    <a:pt x="182880" y="0"/>
                  </a:lnTo>
                  <a:lnTo>
                    <a:pt x="231496" y="6592"/>
                  </a:lnTo>
                  <a:lnTo>
                    <a:pt x="275183" y="25196"/>
                  </a:lnTo>
                  <a:lnTo>
                    <a:pt x="312195" y="54052"/>
                  </a:lnTo>
                  <a:lnTo>
                    <a:pt x="340791" y="91402"/>
                  </a:lnTo>
                  <a:lnTo>
                    <a:pt x="359227" y="135487"/>
                  </a:lnTo>
                  <a:lnTo>
                    <a:pt x="365760" y="184547"/>
                  </a:lnTo>
                  <a:lnTo>
                    <a:pt x="359227" y="233607"/>
                  </a:lnTo>
                  <a:lnTo>
                    <a:pt x="340791" y="277692"/>
                  </a:lnTo>
                  <a:lnTo>
                    <a:pt x="312195" y="315042"/>
                  </a:lnTo>
                  <a:lnTo>
                    <a:pt x="275183" y="343898"/>
                  </a:lnTo>
                  <a:lnTo>
                    <a:pt x="231496" y="362502"/>
                  </a:lnTo>
                  <a:lnTo>
                    <a:pt x="182880" y="369095"/>
                  </a:lnTo>
                  <a:lnTo>
                    <a:pt x="134263" y="362502"/>
                  </a:lnTo>
                  <a:lnTo>
                    <a:pt x="90576" y="343898"/>
                  </a:lnTo>
                  <a:lnTo>
                    <a:pt x="53564" y="315042"/>
                  </a:lnTo>
                  <a:lnTo>
                    <a:pt x="24968" y="277692"/>
                  </a:lnTo>
                  <a:lnTo>
                    <a:pt x="6532" y="233607"/>
                  </a:lnTo>
                  <a:lnTo>
                    <a:pt x="0" y="184547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6" name="object 36"/>
          <p:cNvGrpSpPr/>
          <p:nvPr/>
        </p:nvGrpSpPr>
        <p:grpSpPr>
          <a:xfrm>
            <a:off x="4199713" y="3901747"/>
            <a:ext cx="391160" cy="394970"/>
            <a:chOff x="4199713" y="3901747"/>
            <a:chExt cx="391160" cy="394970"/>
          </a:xfrm>
        </p:grpSpPr>
        <p:sp>
          <p:nvSpPr>
            <p:cNvPr id="37" name="object 37"/>
            <p:cNvSpPr/>
            <p:nvPr/>
          </p:nvSpPr>
          <p:spPr>
            <a:xfrm>
              <a:off x="4212413" y="3914447"/>
              <a:ext cx="365760" cy="369570"/>
            </a:xfrm>
            <a:custGeom>
              <a:avLst/>
              <a:gdLst/>
              <a:ahLst/>
              <a:cxnLst/>
              <a:rect l="l" t="t" r="r" b="b"/>
              <a:pathLst>
                <a:path w="365760" h="369570">
                  <a:moveTo>
                    <a:pt x="182879" y="0"/>
                  </a:moveTo>
                  <a:lnTo>
                    <a:pt x="134263" y="6592"/>
                  </a:lnTo>
                  <a:lnTo>
                    <a:pt x="90576" y="25196"/>
                  </a:lnTo>
                  <a:lnTo>
                    <a:pt x="53564" y="54052"/>
                  </a:lnTo>
                  <a:lnTo>
                    <a:pt x="24968" y="91402"/>
                  </a:lnTo>
                  <a:lnTo>
                    <a:pt x="6532" y="135487"/>
                  </a:lnTo>
                  <a:lnTo>
                    <a:pt x="0" y="184547"/>
                  </a:lnTo>
                  <a:lnTo>
                    <a:pt x="6532" y="233607"/>
                  </a:lnTo>
                  <a:lnTo>
                    <a:pt x="24968" y="277692"/>
                  </a:lnTo>
                  <a:lnTo>
                    <a:pt x="53564" y="315042"/>
                  </a:lnTo>
                  <a:lnTo>
                    <a:pt x="90576" y="343899"/>
                  </a:lnTo>
                  <a:lnTo>
                    <a:pt x="134263" y="362502"/>
                  </a:lnTo>
                  <a:lnTo>
                    <a:pt x="182879" y="369095"/>
                  </a:lnTo>
                  <a:lnTo>
                    <a:pt x="231496" y="362502"/>
                  </a:lnTo>
                  <a:lnTo>
                    <a:pt x="275183" y="343899"/>
                  </a:lnTo>
                  <a:lnTo>
                    <a:pt x="312195" y="315042"/>
                  </a:lnTo>
                  <a:lnTo>
                    <a:pt x="340791" y="277692"/>
                  </a:lnTo>
                  <a:lnTo>
                    <a:pt x="359227" y="233607"/>
                  </a:lnTo>
                  <a:lnTo>
                    <a:pt x="365760" y="184547"/>
                  </a:lnTo>
                  <a:lnTo>
                    <a:pt x="359227" y="135487"/>
                  </a:lnTo>
                  <a:lnTo>
                    <a:pt x="340791" y="91402"/>
                  </a:lnTo>
                  <a:lnTo>
                    <a:pt x="312195" y="54052"/>
                  </a:lnTo>
                  <a:lnTo>
                    <a:pt x="275183" y="25196"/>
                  </a:lnTo>
                  <a:lnTo>
                    <a:pt x="231496" y="6592"/>
                  </a:lnTo>
                  <a:lnTo>
                    <a:pt x="182879" y="0"/>
                  </a:lnTo>
                  <a:close/>
                </a:path>
              </a:pathLst>
            </a:custGeom>
            <a:solidFill>
              <a:srgbClr val="D4D4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4212413" y="3914447"/>
              <a:ext cx="365760" cy="369570"/>
            </a:xfrm>
            <a:custGeom>
              <a:avLst/>
              <a:gdLst/>
              <a:ahLst/>
              <a:cxnLst/>
              <a:rect l="l" t="t" r="r" b="b"/>
              <a:pathLst>
                <a:path w="365760" h="369570">
                  <a:moveTo>
                    <a:pt x="0" y="184547"/>
                  </a:moveTo>
                  <a:lnTo>
                    <a:pt x="6532" y="135487"/>
                  </a:lnTo>
                  <a:lnTo>
                    <a:pt x="24968" y="91402"/>
                  </a:lnTo>
                  <a:lnTo>
                    <a:pt x="53564" y="54052"/>
                  </a:lnTo>
                  <a:lnTo>
                    <a:pt x="90576" y="25196"/>
                  </a:lnTo>
                  <a:lnTo>
                    <a:pt x="134263" y="6592"/>
                  </a:lnTo>
                  <a:lnTo>
                    <a:pt x="182880" y="0"/>
                  </a:lnTo>
                  <a:lnTo>
                    <a:pt x="231496" y="6592"/>
                  </a:lnTo>
                  <a:lnTo>
                    <a:pt x="275183" y="25196"/>
                  </a:lnTo>
                  <a:lnTo>
                    <a:pt x="312195" y="54052"/>
                  </a:lnTo>
                  <a:lnTo>
                    <a:pt x="340791" y="91402"/>
                  </a:lnTo>
                  <a:lnTo>
                    <a:pt x="359227" y="135487"/>
                  </a:lnTo>
                  <a:lnTo>
                    <a:pt x="365760" y="184547"/>
                  </a:lnTo>
                  <a:lnTo>
                    <a:pt x="359227" y="233607"/>
                  </a:lnTo>
                  <a:lnTo>
                    <a:pt x="340791" y="277692"/>
                  </a:lnTo>
                  <a:lnTo>
                    <a:pt x="312195" y="315042"/>
                  </a:lnTo>
                  <a:lnTo>
                    <a:pt x="275183" y="343898"/>
                  </a:lnTo>
                  <a:lnTo>
                    <a:pt x="231496" y="362502"/>
                  </a:lnTo>
                  <a:lnTo>
                    <a:pt x="182880" y="369095"/>
                  </a:lnTo>
                  <a:lnTo>
                    <a:pt x="134263" y="362502"/>
                  </a:lnTo>
                  <a:lnTo>
                    <a:pt x="90576" y="343898"/>
                  </a:lnTo>
                  <a:lnTo>
                    <a:pt x="53564" y="315042"/>
                  </a:lnTo>
                  <a:lnTo>
                    <a:pt x="24968" y="277692"/>
                  </a:lnTo>
                  <a:lnTo>
                    <a:pt x="6532" y="233607"/>
                  </a:lnTo>
                  <a:lnTo>
                    <a:pt x="0" y="184547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9" name="object 39"/>
          <p:cNvGrpSpPr/>
          <p:nvPr/>
        </p:nvGrpSpPr>
        <p:grpSpPr>
          <a:xfrm>
            <a:off x="6259287" y="5824547"/>
            <a:ext cx="391160" cy="394970"/>
            <a:chOff x="6259287" y="5824547"/>
            <a:chExt cx="391160" cy="394970"/>
          </a:xfrm>
        </p:grpSpPr>
        <p:sp>
          <p:nvSpPr>
            <p:cNvPr id="40" name="object 40"/>
            <p:cNvSpPr/>
            <p:nvPr/>
          </p:nvSpPr>
          <p:spPr>
            <a:xfrm>
              <a:off x="6271987" y="5837247"/>
              <a:ext cx="365760" cy="369570"/>
            </a:xfrm>
            <a:custGeom>
              <a:avLst/>
              <a:gdLst/>
              <a:ahLst/>
              <a:cxnLst/>
              <a:rect l="l" t="t" r="r" b="b"/>
              <a:pathLst>
                <a:path w="365759" h="369570">
                  <a:moveTo>
                    <a:pt x="182879" y="0"/>
                  </a:moveTo>
                  <a:lnTo>
                    <a:pt x="134263" y="6592"/>
                  </a:lnTo>
                  <a:lnTo>
                    <a:pt x="90576" y="25196"/>
                  </a:lnTo>
                  <a:lnTo>
                    <a:pt x="53564" y="54052"/>
                  </a:lnTo>
                  <a:lnTo>
                    <a:pt x="24968" y="91402"/>
                  </a:lnTo>
                  <a:lnTo>
                    <a:pt x="6532" y="135487"/>
                  </a:lnTo>
                  <a:lnTo>
                    <a:pt x="0" y="184547"/>
                  </a:lnTo>
                  <a:lnTo>
                    <a:pt x="6532" y="233607"/>
                  </a:lnTo>
                  <a:lnTo>
                    <a:pt x="24968" y="277692"/>
                  </a:lnTo>
                  <a:lnTo>
                    <a:pt x="53564" y="315042"/>
                  </a:lnTo>
                  <a:lnTo>
                    <a:pt x="90576" y="343898"/>
                  </a:lnTo>
                  <a:lnTo>
                    <a:pt x="134263" y="362502"/>
                  </a:lnTo>
                  <a:lnTo>
                    <a:pt x="182879" y="369095"/>
                  </a:lnTo>
                  <a:lnTo>
                    <a:pt x="231496" y="362502"/>
                  </a:lnTo>
                  <a:lnTo>
                    <a:pt x="275183" y="343898"/>
                  </a:lnTo>
                  <a:lnTo>
                    <a:pt x="312195" y="315042"/>
                  </a:lnTo>
                  <a:lnTo>
                    <a:pt x="340791" y="277692"/>
                  </a:lnTo>
                  <a:lnTo>
                    <a:pt x="359227" y="233607"/>
                  </a:lnTo>
                  <a:lnTo>
                    <a:pt x="365759" y="184547"/>
                  </a:lnTo>
                  <a:lnTo>
                    <a:pt x="359227" y="135487"/>
                  </a:lnTo>
                  <a:lnTo>
                    <a:pt x="340791" y="91402"/>
                  </a:lnTo>
                  <a:lnTo>
                    <a:pt x="312195" y="54052"/>
                  </a:lnTo>
                  <a:lnTo>
                    <a:pt x="275183" y="25196"/>
                  </a:lnTo>
                  <a:lnTo>
                    <a:pt x="231496" y="6592"/>
                  </a:lnTo>
                  <a:lnTo>
                    <a:pt x="182879" y="0"/>
                  </a:lnTo>
                  <a:close/>
                </a:path>
              </a:pathLst>
            </a:custGeom>
            <a:solidFill>
              <a:srgbClr val="C648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271987" y="5837247"/>
              <a:ext cx="365760" cy="369570"/>
            </a:xfrm>
            <a:custGeom>
              <a:avLst/>
              <a:gdLst/>
              <a:ahLst/>
              <a:cxnLst/>
              <a:rect l="l" t="t" r="r" b="b"/>
              <a:pathLst>
                <a:path w="365759" h="369570">
                  <a:moveTo>
                    <a:pt x="0" y="184547"/>
                  </a:moveTo>
                  <a:lnTo>
                    <a:pt x="6532" y="135487"/>
                  </a:lnTo>
                  <a:lnTo>
                    <a:pt x="24968" y="91402"/>
                  </a:lnTo>
                  <a:lnTo>
                    <a:pt x="53564" y="54052"/>
                  </a:lnTo>
                  <a:lnTo>
                    <a:pt x="90576" y="25196"/>
                  </a:lnTo>
                  <a:lnTo>
                    <a:pt x="134263" y="6592"/>
                  </a:lnTo>
                  <a:lnTo>
                    <a:pt x="182880" y="0"/>
                  </a:lnTo>
                  <a:lnTo>
                    <a:pt x="231496" y="6592"/>
                  </a:lnTo>
                  <a:lnTo>
                    <a:pt x="275183" y="25196"/>
                  </a:lnTo>
                  <a:lnTo>
                    <a:pt x="312195" y="54052"/>
                  </a:lnTo>
                  <a:lnTo>
                    <a:pt x="340791" y="91402"/>
                  </a:lnTo>
                  <a:lnTo>
                    <a:pt x="359227" y="135487"/>
                  </a:lnTo>
                  <a:lnTo>
                    <a:pt x="365760" y="184547"/>
                  </a:lnTo>
                  <a:lnTo>
                    <a:pt x="359227" y="233607"/>
                  </a:lnTo>
                  <a:lnTo>
                    <a:pt x="340791" y="277692"/>
                  </a:lnTo>
                  <a:lnTo>
                    <a:pt x="312195" y="315042"/>
                  </a:lnTo>
                  <a:lnTo>
                    <a:pt x="275183" y="343898"/>
                  </a:lnTo>
                  <a:lnTo>
                    <a:pt x="231496" y="362502"/>
                  </a:lnTo>
                  <a:lnTo>
                    <a:pt x="182880" y="369095"/>
                  </a:lnTo>
                  <a:lnTo>
                    <a:pt x="134263" y="362502"/>
                  </a:lnTo>
                  <a:lnTo>
                    <a:pt x="90576" y="343898"/>
                  </a:lnTo>
                  <a:lnTo>
                    <a:pt x="53564" y="315042"/>
                  </a:lnTo>
                  <a:lnTo>
                    <a:pt x="24968" y="277692"/>
                  </a:lnTo>
                  <a:lnTo>
                    <a:pt x="6532" y="233607"/>
                  </a:lnTo>
                  <a:lnTo>
                    <a:pt x="0" y="184547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2" name="object 42"/>
          <p:cNvGrpSpPr/>
          <p:nvPr/>
        </p:nvGrpSpPr>
        <p:grpSpPr>
          <a:xfrm>
            <a:off x="7717945" y="4783573"/>
            <a:ext cx="391160" cy="394970"/>
            <a:chOff x="7717945" y="4783573"/>
            <a:chExt cx="391160" cy="394970"/>
          </a:xfrm>
        </p:grpSpPr>
        <p:sp>
          <p:nvSpPr>
            <p:cNvPr id="43" name="object 43"/>
            <p:cNvSpPr/>
            <p:nvPr/>
          </p:nvSpPr>
          <p:spPr>
            <a:xfrm>
              <a:off x="7730645" y="4796273"/>
              <a:ext cx="365760" cy="369570"/>
            </a:xfrm>
            <a:custGeom>
              <a:avLst/>
              <a:gdLst/>
              <a:ahLst/>
              <a:cxnLst/>
              <a:rect l="l" t="t" r="r" b="b"/>
              <a:pathLst>
                <a:path w="365759" h="369570">
                  <a:moveTo>
                    <a:pt x="182879" y="0"/>
                  </a:moveTo>
                  <a:lnTo>
                    <a:pt x="134263" y="6592"/>
                  </a:lnTo>
                  <a:lnTo>
                    <a:pt x="90576" y="25196"/>
                  </a:lnTo>
                  <a:lnTo>
                    <a:pt x="53564" y="54052"/>
                  </a:lnTo>
                  <a:lnTo>
                    <a:pt x="24968" y="91402"/>
                  </a:lnTo>
                  <a:lnTo>
                    <a:pt x="6532" y="135487"/>
                  </a:lnTo>
                  <a:lnTo>
                    <a:pt x="0" y="184547"/>
                  </a:lnTo>
                  <a:lnTo>
                    <a:pt x="6532" y="233607"/>
                  </a:lnTo>
                  <a:lnTo>
                    <a:pt x="24968" y="277692"/>
                  </a:lnTo>
                  <a:lnTo>
                    <a:pt x="53564" y="315042"/>
                  </a:lnTo>
                  <a:lnTo>
                    <a:pt x="90576" y="343898"/>
                  </a:lnTo>
                  <a:lnTo>
                    <a:pt x="134263" y="362502"/>
                  </a:lnTo>
                  <a:lnTo>
                    <a:pt x="182879" y="369095"/>
                  </a:lnTo>
                  <a:lnTo>
                    <a:pt x="231496" y="362502"/>
                  </a:lnTo>
                  <a:lnTo>
                    <a:pt x="275183" y="343898"/>
                  </a:lnTo>
                  <a:lnTo>
                    <a:pt x="312195" y="315042"/>
                  </a:lnTo>
                  <a:lnTo>
                    <a:pt x="340791" y="277692"/>
                  </a:lnTo>
                  <a:lnTo>
                    <a:pt x="359227" y="233607"/>
                  </a:lnTo>
                  <a:lnTo>
                    <a:pt x="365759" y="184547"/>
                  </a:lnTo>
                  <a:lnTo>
                    <a:pt x="359227" y="135487"/>
                  </a:lnTo>
                  <a:lnTo>
                    <a:pt x="340791" y="91402"/>
                  </a:lnTo>
                  <a:lnTo>
                    <a:pt x="312195" y="54052"/>
                  </a:lnTo>
                  <a:lnTo>
                    <a:pt x="275183" y="25196"/>
                  </a:lnTo>
                  <a:lnTo>
                    <a:pt x="231496" y="6592"/>
                  </a:lnTo>
                  <a:lnTo>
                    <a:pt x="182879" y="0"/>
                  </a:lnTo>
                  <a:close/>
                </a:path>
              </a:pathLst>
            </a:custGeom>
            <a:solidFill>
              <a:srgbClr val="C648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730645" y="4796273"/>
              <a:ext cx="365760" cy="369570"/>
            </a:xfrm>
            <a:custGeom>
              <a:avLst/>
              <a:gdLst/>
              <a:ahLst/>
              <a:cxnLst/>
              <a:rect l="l" t="t" r="r" b="b"/>
              <a:pathLst>
                <a:path w="365759" h="369570">
                  <a:moveTo>
                    <a:pt x="0" y="184547"/>
                  </a:moveTo>
                  <a:lnTo>
                    <a:pt x="6532" y="135487"/>
                  </a:lnTo>
                  <a:lnTo>
                    <a:pt x="24968" y="91402"/>
                  </a:lnTo>
                  <a:lnTo>
                    <a:pt x="53564" y="54052"/>
                  </a:lnTo>
                  <a:lnTo>
                    <a:pt x="90576" y="25196"/>
                  </a:lnTo>
                  <a:lnTo>
                    <a:pt x="134263" y="6592"/>
                  </a:lnTo>
                  <a:lnTo>
                    <a:pt x="182880" y="0"/>
                  </a:lnTo>
                  <a:lnTo>
                    <a:pt x="231496" y="6592"/>
                  </a:lnTo>
                  <a:lnTo>
                    <a:pt x="275183" y="25196"/>
                  </a:lnTo>
                  <a:lnTo>
                    <a:pt x="312195" y="54052"/>
                  </a:lnTo>
                  <a:lnTo>
                    <a:pt x="340791" y="91402"/>
                  </a:lnTo>
                  <a:lnTo>
                    <a:pt x="359227" y="135487"/>
                  </a:lnTo>
                  <a:lnTo>
                    <a:pt x="365760" y="184547"/>
                  </a:lnTo>
                  <a:lnTo>
                    <a:pt x="359227" y="233607"/>
                  </a:lnTo>
                  <a:lnTo>
                    <a:pt x="340791" y="277692"/>
                  </a:lnTo>
                  <a:lnTo>
                    <a:pt x="312195" y="315042"/>
                  </a:lnTo>
                  <a:lnTo>
                    <a:pt x="275183" y="343898"/>
                  </a:lnTo>
                  <a:lnTo>
                    <a:pt x="231496" y="362502"/>
                  </a:lnTo>
                  <a:lnTo>
                    <a:pt x="182880" y="369095"/>
                  </a:lnTo>
                  <a:lnTo>
                    <a:pt x="134263" y="362502"/>
                  </a:lnTo>
                  <a:lnTo>
                    <a:pt x="90576" y="343898"/>
                  </a:lnTo>
                  <a:lnTo>
                    <a:pt x="53564" y="315042"/>
                  </a:lnTo>
                  <a:lnTo>
                    <a:pt x="24968" y="277692"/>
                  </a:lnTo>
                  <a:lnTo>
                    <a:pt x="6532" y="233607"/>
                  </a:lnTo>
                  <a:lnTo>
                    <a:pt x="0" y="184547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7849234" y="4834635"/>
            <a:ext cx="12890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dirty="0">
                <a:latin typeface="Calibri"/>
                <a:cs typeface="Calibri"/>
              </a:rPr>
              <a:t>1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2276239" y="3697225"/>
            <a:ext cx="108585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1100" spc="340" dirty="0">
                <a:latin typeface="Cambria Math"/>
                <a:cs typeface="Cambria Math"/>
              </a:rPr>
              <a:t>7</a:t>
            </a:r>
            <a:endParaRPr sz="1100" dirty="0">
              <a:latin typeface="Cambria Math"/>
              <a:cs typeface="Cambria Math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1999794" y="3483684"/>
            <a:ext cx="844550" cy="655955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50800">
              <a:spcBef>
                <a:spcPts val="509"/>
              </a:spcBef>
              <a:tabLst>
                <a:tab pos="424180" algn="l"/>
              </a:tabLst>
            </a:pPr>
            <a:r>
              <a:rPr sz="1900" spc="130" dirty="0">
                <a:latin typeface="Cambria Math"/>
                <a:cs typeface="Cambria Math"/>
              </a:rPr>
              <a:t>𝑃</a:t>
            </a:r>
            <a:r>
              <a:rPr lang="en-US" sz="2100" spc="195" baseline="-15873" dirty="0">
                <a:latin typeface="Cambria Math"/>
                <a:cs typeface="Cambria Math"/>
              </a:rPr>
              <a:t>Y</a:t>
            </a:r>
            <a:r>
              <a:rPr sz="2100" spc="195" baseline="-15873" dirty="0">
                <a:latin typeface="Cambria Math"/>
                <a:cs typeface="Cambria Math"/>
              </a:rPr>
              <a:t>	</a:t>
            </a:r>
            <a:r>
              <a:rPr sz="1900" dirty="0">
                <a:latin typeface="Cambria Math"/>
                <a:cs typeface="Cambria Math"/>
              </a:rPr>
              <a:t>=</a:t>
            </a:r>
            <a:r>
              <a:rPr sz="1900" spc="50" dirty="0">
                <a:latin typeface="Cambria Math"/>
                <a:cs typeface="Cambria Math"/>
              </a:rPr>
              <a:t> </a:t>
            </a:r>
            <a:r>
              <a:rPr sz="1900" dirty="0">
                <a:latin typeface="Cambria Math"/>
                <a:cs typeface="Cambria Math"/>
              </a:rPr>
              <a:t>1</a:t>
            </a:r>
          </a:p>
          <a:p>
            <a:pPr marL="464820">
              <a:spcBef>
                <a:spcPts val="350"/>
              </a:spcBef>
            </a:pPr>
            <a:r>
              <a:rPr lang="en-US" sz="160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7</a:t>
            </a:r>
          </a:p>
        </p:txBody>
      </p:sp>
      <p:sp>
        <p:nvSpPr>
          <p:cNvPr id="48" name="object 48"/>
          <p:cNvSpPr txBox="1"/>
          <p:nvPr/>
        </p:nvSpPr>
        <p:spPr>
          <a:xfrm>
            <a:off x="3238955" y="5347662"/>
            <a:ext cx="831850" cy="730250"/>
          </a:xfrm>
          <a:prstGeom prst="rect">
            <a:avLst/>
          </a:prstGeom>
        </p:spPr>
        <p:txBody>
          <a:bodyPr vert="horz" wrap="square" lIns="0" tIns="90805" rIns="0" bIns="0" rtlCol="0">
            <a:spAutoFit/>
          </a:bodyPr>
          <a:lstStyle/>
          <a:p>
            <a:pPr marL="5080" algn="ctr">
              <a:spcBef>
                <a:spcPts val="715"/>
              </a:spcBef>
            </a:pPr>
            <a:r>
              <a:rPr sz="1600" dirty="0">
                <a:latin typeface="Calibri"/>
                <a:cs typeface="Calibri"/>
              </a:rPr>
              <a:t>6</a:t>
            </a:r>
          </a:p>
          <a:p>
            <a:pPr algn="ctr">
              <a:spcBef>
                <a:spcPts val="730"/>
              </a:spcBef>
            </a:pPr>
            <a:r>
              <a:rPr sz="1900" spc="80" dirty="0">
                <a:latin typeface="Cambria Math"/>
                <a:cs typeface="Cambria Math"/>
              </a:rPr>
              <a:t>𝑃</a:t>
            </a:r>
            <a:r>
              <a:rPr lang="en-US" sz="2100" spc="120" baseline="-15873" dirty="0">
                <a:latin typeface="Cambria Math"/>
                <a:cs typeface="Cambria Math"/>
              </a:rPr>
              <a:t>Y</a:t>
            </a:r>
            <a:r>
              <a:rPr lang="en-US" sz="1650" spc="120" baseline="-32828" dirty="0">
                <a:latin typeface="Cambria Math"/>
                <a:cs typeface="Cambria Math"/>
              </a:rPr>
              <a:t>6</a:t>
            </a:r>
            <a:r>
              <a:rPr sz="1650" spc="127" baseline="-32828" dirty="0">
                <a:latin typeface="Cambria Math"/>
                <a:cs typeface="Cambria Math"/>
              </a:rPr>
              <a:t> </a:t>
            </a:r>
            <a:r>
              <a:rPr sz="1900" dirty="0">
                <a:latin typeface="Cambria Math"/>
                <a:cs typeface="Cambria Math"/>
              </a:rPr>
              <a:t>=</a:t>
            </a:r>
            <a:r>
              <a:rPr sz="1900" spc="85" dirty="0">
                <a:latin typeface="Cambria Math"/>
                <a:cs typeface="Cambria Math"/>
              </a:rPr>
              <a:t> </a:t>
            </a:r>
            <a:r>
              <a:rPr sz="1900" dirty="0">
                <a:latin typeface="Cambria Math"/>
                <a:cs typeface="Cambria Math"/>
              </a:rPr>
              <a:t>1</a:t>
            </a:r>
          </a:p>
        </p:txBody>
      </p:sp>
      <p:sp>
        <p:nvSpPr>
          <p:cNvPr id="49" name="object 49"/>
          <p:cNvSpPr txBox="1"/>
          <p:nvPr/>
        </p:nvSpPr>
        <p:spPr>
          <a:xfrm>
            <a:off x="6060724" y="5754652"/>
            <a:ext cx="831850" cy="820419"/>
          </a:xfrm>
          <a:prstGeom prst="rect">
            <a:avLst/>
          </a:prstGeom>
        </p:spPr>
        <p:txBody>
          <a:bodyPr vert="horz" wrap="square" lIns="0" tIns="132080" rIns="0" bIns="0" rtlCol="0">
            <a:spAutoFit/>
          </a:bodyPr>
          <a:lstStyle/>
          <a:p>
            <a:pPr marR="35560" algn="ctr">
              <a:spcBef>
                <a:spcPts val="1040"/>
              </a:spcBef>
            </a:pPr>
            <a:r>
              <a:rPr sz="1600" dirty="0">
                <a:latin typeface="Calibri"/>
                <a:cs typeface="Calibri"/>
              </a:rPr>
              <a:t>2</a:t>
            </a:r>
          </a:p>
          <a:p>
            <a:pPr algn="ctr">
              <a:spcBef>
                <a:spcPts val="1115"/>
              </a:spcBef>
            </a:pPr>
            <a:r>
              <a:rPr sz="1900" spc="-5" dirty="0">
                <a:latin typeface="Cambria Math"/>
                <a:cs typeface="Cambria Math"/>
              </a:rPr>
              <a:t>𝑃</a:t>
            </a:r>
            <a:r>
              <a:rPr lang="en-US" sz="2100" spc="-7" baseline="-15873" dirty="0">
                <a:latin typeface="Cambria Math"/>
                <a:cs typeface="Cambria Math"/>
              </a:rPr>
              <a:t>Y</a:t>
            </a:r>
            <a:r>
              <a:rPr lang="en-US" sz="1650" spc="-7" baseline="-32828" dirty="0">
                <a:latin typeface="Cambria Math"/>
                <a:cs typeface="Cambria Math"/>
              </a:rPr>
              <a:t>2</a:t>
            </a:r>
            <a:r>
              <a:rPr sz="1650" spc="262" baseline="-32828" dirty="0">
                <a:latin typeface="Cambria Math"/>
                <a:cs typeface="Cambria Math"/>
              </a:rPr>
              <a:t> </a:t>
            </a:r>
            <a:r>
              <a:rPr sz="1900" dirty="0">
                <a:latin typeface="Cambria Math"/>
                <a:cs typeface="Cambria Math"/>
              </a:rPr>
              <a:t>=</a:t>
            </a:r>
            <a:r>
              <a:rPr sz="1900" spc="85" dirty="0">
                <a:latin typeface="Cambria Math"/>
                <a:cs typeface="Cambria Math"/>
              </a:rPr>
              <a:t> </a:t>
            </a:r>
            <a:r>
              <a:rPr sz="1900" dirty="0">
                <a:latin typeface="Cambria Math"/>
                <a:cs typeface="Cambria Math"/>
              </a:rPr>
              <a:t>0</a:t>
            </a:r>
          </a:p>
        </p:txBody>
      </p:sp>
      <p:sp>
        <p:nvSpPr>
          <p:cNvPr id="50" name="object 50"/>
          <p:cNvSpPr txBox="1"/>
          <p:nvPr/>
        </p:nvSpPr>
        <p:spPr>
          <a:xfrm>
            <a:off x="7909706" y="5373625"/>
            <a:ext cx="108585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1100" spc="95" dirty="0">
                <a:latin typeface="Cambria Math"/>
                <a:cs typeface="Cambria Math"/>
              </a:rPr>
              <a:t>1</a:t>
            </a:r>
            <a:endParaRPr sz="1100" dirty="0">
              <a:latin typeface="Cambria Math"/>
              <a:cs typeface="Cambria Math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7617648" y="5213827"/>
            <a:ext cx="831850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spcBef>
                <a:spcPts val="100"/>
              </a:spcBef>
              <a:tabLst>
                <a:tab pos="411480" algn="l"/>
              </a:tabLst>
            </a:pPr>
            <a:r>
              <a:rPr sz="1900" spc="130" dirty="0">
                <a:latin typeface="Cambria Math"/>
                <a:cs typeface="Cambria Math"/>
              </a:rPr>
              <a:t>𝑃</a:t>
            </a:r>
            <a:r>
              <a:rPr lang="en-US" sz="2100" spc="195" baseline="-15873" dirty="0">
                <a:latin typeface="Cambria Math"/>
                <a:cs typeface="Cambria Math"/>
              </a:rPr>
              <a:t>Y</a:t>
            </a:r>
            <a:r>
              <a:rPr sz="2100" spc="195" baseline="-15873" dirty="0">
                <a:latin typeface="Cambria Math"/>
                <a:cs typeface="Cambria Math"/>
              </a:rPr>
              <a:t>	</a:t>
            </a:r>
            <a:r>
              <a:rPr sz="1900" dirty="0">
                <a:latin typeface="Cambria Math"/>
                <a:cs typeface="Cambria Math"/>
              </a:rPr>
              <a:t>=</a:t>
            </a:r>
            <a:r>
              <a:rPr sz="1900" spc="50" dirty="0">
                <a:latin typeface="Cambria Math"/>
                <a:cs typeface="Cambria Math"/>
              </a:rPr>
              <a:t> </a:t>
            </a:r>
            <a:r>
              <a:rPr sz="1900" dirty="0">
                <a:latin typeface="Cambria Math"/>
                <a:cs typeface="Cambria Math"/>
              </a:rPr>
              <a:t>0</a:t>
            </a:r>
          </a:p>
        </p:txBody>
      </p:sp>
      <p:sp>
        <p:nvSpPr>
          <p:cNvPr id="52" name="object 52"/>
          <p:cNvSpPr txBox="1"/>
          <p:nvPr/>
        </p:nvSpPr>
        <p:spPr>
          <a:xfrm>
            <a:off x="487427" y="5207025"/>
            <a:ext cx="255627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spcBef>
                <a:spcPts val="100"/>
              </a:spcBef>
            </a:pPr>
            <a:r>
              <a:rPr lang="en-US" sz="1400" spc="-50" dirty="0">
                <a:latin typeface="Cambria Math"/>
                <a:cs typeface="Cambria Math"/>
              </a:rPr>
              <a:t>Y</a:t>
            </a:r>
            <a:r>
              <a:rPr lang="en-US" sz="1650" spc="-75" baseline="-15151" dirty="0">
                <a:latin typeface="Cambria Math"/>
                <a:cs typeface="Cambria Math"/>
              </a:rPr>
              <a:t>9</a:t>
            </a:r>
            <a:endParaRPr sz="1650" baseline="-15151" dirty="0">
              <a:latin typeface="Cambria Math"/>
              <a:cs typeface="Cambria Math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371734" y="4651380"/>
            <a:ext cx="963930" cy="741680"/>
          </a:xfrm>
          <a:prstGeom prst="rect">
            <a:avLst/>
          </a:prstGeom>
        </p:spPr>
        <p:txBody>
          <a:bodyPr vert="horz" wrap="square" lIns="0" tIns="95885" rIns="0" bIns="0" rtlCol="0">
            <a:spAutoFit/>
          </a:bodyPr>
          <a:lstStyle/>
          <a:p>
            <a:pPr marL="4445" algn="ctr">
              <a:spcBef>
                <a:spcPts val="755"/>
              </a:spcBef>
            </a:pPr>
            <a:r>
              <a:rPr sz="1600" dirty="0">
                <a:latin typeface="Calibri"/>
                <a:cs typeface="Calibri"/>
              </a:rPr>
              <a:t>9</a:t>
            </a:r>
          </a:p>
          <a:p>
            <a:pPr algn="ctr">
              <a:spcBef>
                <a:spcPts val="780"/>
              </a:spcBef>
              <a:tabLst>
                <a:tab pos="373380" algn="l"/>
              </a:tabLst>
            </a:pPr>
            <a:r>
              <a:rPr sz="1900" dirty="0">
                <a:latin typeface="Cambria Math"/>
                <a:cs typeface="Cambria Math"/>
              </a:rPr>
              <a:t>𝑃	=</a:t>
            </a:r>
            <a:r>
              <a:rPr sz="1900" spc="45" dirty="0">
                <a:latin typeface="Cambria Math"/>
                <a:cs typeface="Cambria Math"/>
              </a:rPr>
              <a:t> </a:t>
            </a:r>
            <a:r>
              <a:rPr sz="1900" spc="-5" dirty="0">
                <a:latin typeface="Cambria Math"/>
                <a:cs typeface="Cambria Math"/>
              </a:rPr>
              <a:t>0.5</a:t>
            </a:r>
            <a:endParaRPr sz="1900" dirty="0">
              <a:latin typeface="Cambria Math"/>
              <a:cs typeface="Cambria Math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1600924" y="6059425"/>
            <a:ext cx="108585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1100" spc="-105" dirty="0">
                <a:latin typeface="Cambria Math"/>
                <a:cs typeface="Cambria Math"/>
              </a:rPr>
              <a:t>8</a:t>
            </a:r>
            <a:endParaRPr sz="1100" dirty="0">
              <a:latin typeface="Cambria Math"/>
              <a:cs typeface="Cambria Math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1324138" y="5864552"/>
            <a:ext cx="1014730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spcBef>
                <a:spcPts val="100"/>
              </a:spcBef>
              <a:tabLst>
                <a:tab pos="411480" algn="l"/>
              </a:tabLst>
            </a:pPr>
            <a:r>
              <a:rPr sz="1900" spc="130" dirty="0">
                <a:latin typeface="Cambria Math"/>
                <a:cs typeface="Cambria Math"/>
              </a:rPr>
              <a:t>𝑃</a:t>
            </a:r>
            <a:r>
              <a:rPr lang="en-US" sz="2100" spc="195" baseline="-15873" dirty="0">
                <a:latin typeface="Cambria Math"/>
                <a:cs typeface="Cambria Math"/>
              </a:rPr>
              <a:t>Y</a:t>
            </a:r>
            <a:r>
              <a:rPr sz="1900" dirty="0">
                <a:latin typeface="Cambria Math"/>
                <a:cs typeface="Cambria Math"/>
              </a:rPr>
              <a:t>=</a:t>
            </a:r>
            <a:r>
              <a:rPr sz="1900" spc="55" dirty="0">
                <a:latin typeface="Cambria Math"/>
                <a:cs typeface="Cambria Math"/>
              </a:rPr>
              <a:t> </a:t>
            </a:r>
            <a:r>
              <a:rPr sz="1900" spc="-5" dirty="0">
                <a:latin typeface="Cambria Math"/>
                <a:cs typeface="Cambria Math"/>
              </a:rPr>
              <a:t>0.5</a:t>
            </a:r>
            <a:endParaRPr sz="1900" dirty="0">
              <a:latin typeface="Cambria Math"/>
              <a:cs typeface="Cambria Math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4051464" y="3662172"/>
            <a:ext cx="419633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spcBef>
                <a:spcPts val="100"/>
              </a:spcBef>
            </a:pPr>
            <a:r>
              <a:rPr lang="en-US" sz="1400" spc="310" dirty="0">
                <a:latin typeface="Cambria Math"/>
                <a:cs typeface="Cambria Math"/>
              </a:rPr>
              <a:t>Y</a:t>
            </a:r>
            <a:r>
              <a:rPr lang="en-US" sz="1650" spc="465" baseline="-15151" dirty="0">
                <a:latin typeface="Cambria Math"/>
                <a:cs typeface="Cambria Math"/>
              </a:rPr>
              <a:t>5</a:t>
            </a:r>
            <a:endParaRPr sz="1650" baseline="-15151" dirty="0">
              <a:latin typeface="Cambria Math"/>
              <a:cs typeface="Cambria Math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3956869" y="3410972"/>
            <a:ext cx="963930" cy="802640"/>
          </a:xfrm>
          <a:prstGeom prst="rect">
            <a:avLst/>
          </a:prstGeom>
        </p:spPr>
        <p:txBody>
          <a:bodyPr vert="horz" wrap="square" lIns="0" tIns="144780" rIns="0" bIns="0" rtlCol="0">
            <a:spAutoFit/>
          </a:bodyPr>
          <a:lstStyle/>
          <a:p>
            <a:pPr marL="12700">
              <a:spcBef>
                <a:spcPts val="1140"/>
              </a:spcBef>
              <a:tabLst>
                <a:tab pos="386080" algn="l"/>
              </a:tabLst>
            </a:pPr>
            <a:r>
              <a:rPr sz="1900" dirty="0">
                <a:latin typeface="Cambria Math"/>
                <a:cs typeface="Cambria Math"/>
              </a:rPr>
              <a:t>𝑃	=</a:t>
            </a:r>
            <a:r>
              <a:rPr sz="1900" spc="35" dirty="0">
                <a:latin typeface="Cambria Math"/>
                <a:cs typeface="Cambria Math"/>
              </a:rPr>
              <a:t> </a:t>
            </a:r>
            <a:r>
              <a:rPr sz="1900" spc="-5" dirty="0">
                <a:latin typeface="Cambria Math"/>
                <a:cs typeface="Cambria Math"/>
              </a:rPr>
              <a:t>0.5</a:t>
            </a:r>
            <a:endParaRPr sz="1900" dirty="0">
              <a:latin typeface="Cambria Math"/>
              <a:cs typeface="Cambria Math"/>
            </a:endParaRPr>
          </a:p>
          <a:p>
            <a:pPr marR="72390" algn="ctr">
              <a:spcBef>
                <a:spcPts val="875"/>
              </a:spcBef>
            </a:pPr>
            <a:r>
              <a:rPr sz="1600" dirty="0">
                <a:latin typeface="Calibri"/>
                <a:cs typeface="Calibri"/>
              </a:rPr>
              <a:t>5</a:t>
            </a:r>
          </a:p>
        </p:txBody>
      </p:sp>
      <p:grpSp>
        <p:nvGrpSpPr>
          <p:cNvPr id="58" name="object 58"/>
          <p:cNvGrpSpPr/>
          <p:nvPr/>
        </p:nvGrpSpPr>
        <p:grpSpPr>
          <a:xfrm>
            <a:off x="5578749" y="4507875"/>
            <a:ext cx="391160" cy="394970"/>
            <a:chOff x="5578749" y="4507875"/>
            <a:chExt cx="391160" cy="394970"/>
          </a:xfrm>
        </p:grpSpPr>
        <p:sp>
          <p:nvSpPr>
            <p:cNvPr id="59" name="object 59"/>
            <p:cNvSpPr/>
            <p:nvPr/>
          </p:nvSpPr>
          <p:spPr>
            <a:xfrm>
              <a:off x="5591449" y="4520575"/>
              <a:ext cx="365760" cy="369570"/>
            </a:xfrm>
            <a:custGeom>
              <a:avLst/>
              <a:gdLst/>
              <a:ahLst/>
              <a:cxnLst/>
              <a:rect l="l" t="t" r="r" b="b"/>
              <a:pathLst>
                <a:path w="365760" h="369570">
                  <a:moveTo>
                    <a:pt x="182880" y="0"/>
                  </a:moveTo>
                  <a:lnTo>
                    <a:pt x="134263" y="6592"/>
                  </a:lnTo>
                  <a:lnTo>
                    <a:pt x="90576" y="25196"/>
                  </a:lnTo>
                  <a:lnTo>
                    <a:pt x="53564" y="54052"/>
                  </a:lnTo>
                  <a:lnTo>
                    <a:pt x="24968" y="91402"/>
                  </a:lnTo>
                  <a:lnTo>
                    <a:pt x="6532" y="135487"/>
                  </a:lnTo>
                  <a:lnTo>
                    <a:pt x="0" y="184547"/>
                  </a:lnTo>
                  <a:lnTo>
                    <a:pt x="6532" y="233607"/>
                  </a:lnTo>
                  <a:lnTo>
                    <a:pt x="24968" y="277692"/>
                  </a:lnTo>
                  <a:lnTo>
                    <a:pt x="53564" y="315042"/>
                  </a:lnTo>
                  <a:lnTo>
                    <a:pt x="90576" y="343898"/>
                  </a:lnTo>
                  <a:lnTo>
                    <a:pt x="134263" y="362502"/>
                  </a:lnTo>
                  <a:lnTo>
                    <a:pt x="182880" y="369095"/>
                  </a:lnTo>
                  <a:lnTo>
                    <a:pt x="231496" y="362502"/>
                  </a:lnTo>
                  <a:lnTo>
                    <a:pt x="275183" y="343898"/>
                  </a:lnTo>
                  <a:lnTo>
                    <a:pt x="312195" y="315042"/>
                  </a:lnTo>
                  <a:lnTo>
                    <a:pt x="340791" y="277692"/>
                  </a:lnTo>
                  <a:lnTo>
                    <a:pt x="359227" y="233607"/>
                  </a:lnTo>
                  <a:lnTo>
                    <a:pt x="365760" y="184547"/>
                  </a:lnTo>
                  <a:lnTo>
                    <a:pt x="359227" y="135487"/>
                  </a:lnTo>
                  <a:lnTo>
                    <a:pt x="340791" y="91402"/>
                  </a:lnTo>
                  <a:lnTo>
                    <a:pt x="312195" y="54052"/>
                  </a:lnTo>
                  <a:lnTo>
                    <a:pt x="275183" y="25196"/>
                  </a:lnTo>
                  <a:lnTo>
                    <a:pt x="231496" y="6592"/>
                  </a:lnTo>
                  <a:lnTo>
                    <a:pt x="182880" y="0"/>
                  </a:lnTo>
                  <a:close/>
                </a:path>
              </a:pathLst>
            </a:custGeom>
            <a:solidFill>
              <a:srgbClr val="D4D4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5591449" y="4520575"/>
              <a:ext cx="365760" cy="369570"/>
            </a:xfrm>
            <a:custGeom>
              <a:avLst/>
              <a:gdLst/>
              <a:ahLst/>
              <a:cxnLst/>
              <a:rect l="l" t="t" r="r" b="b"/>
              <a:pathLst>
                <a:path w="365760" h="369570">
                  <a:moveTo>
                    <a:pt x="0" y="184547"/>
                  </a:moveTo>
                  <a:lnTo>
                    <a:pt x="6532" y="135487"/>
                  </a:lnTo>
                  <a:lnTo>
                    <a:pt x="24968" y="91402"/>
                  </a:lnTo>
                  <a:lnTo>
                    <a:pt x="53564" y="54052"/>
                  </a:lnTo>
                  <a:lnTo>
                    <a:pt x="90576" y="25196"/>
                  </a:lnTo>
                  <a:lnTo>
                    <a:pt x="134263" y="6592"/>
                  </a:lnTo>
                  <a:lnTo>
                    <a:pt x="182880" y="0"/>
                  </a:lnTo>
                  <a:lnTo>
                    <a:pt x="231496" y="6592"/>
                  </a:lnTo>
                  <a:lnTo>
                    <a:pt x="275183" y="25196"/>
                  </a:lnTo>
                  <a:lnTo>
                    <a:pt x="312195" y="54052"/>
                  </a:lnTo>
                  <a:lnTo>
                    <a:pt x="340791" y="91402"/>
                  </a:lnTo>
                  <a:lnTo>
                    <a:pt x="359227" y="135487"/>
                  </a:lnTo>
                  <a:lnTo>
                    <a:pt x="365760" y="184547"/>
                  </a:lnTo>
                  <a:lnTo>
                    <a:pt x="359227" y="233607"/>
                  </a:lnTo>
                  <a:lnTo>
                    <a:pt x="340791" y="277692"/>
                  </a:lnTo>
                  <a:lnTo>
                    <a:pt x="312195" y="315042"/>
                  </a:lnTo>
                  <a:lnTo>
                    <a:pt x="275183" y="343898"/>
                  </a:lnTo>
                  <a:lnTo>
                    <a:pt x="231496" y="362502"/>
                  </a:lnTo>
                  <a:lnTo>
                    <a:pt x="182880" y="369095"/>
                  </a:lnTo>
                  <a:lnTo>
                    <a:pt x="134263" y="362502"/>
                  </a:lnTo>
                  <a:lnTo>
                    <a:pt x="90576" y="343898"/>
                  </a:lnTo>
                  <a:lnTo>
                    <a:pt x="53564" y="315042"/>
                  </a:lnTo>
                  <a:lnTo>
                    <a:pt x="24968" y="277692"/>
                  </a:lnTo>
                  <a:lnTo>
                    <a:pt x="6532" y="233607"/>
                  </a:lnTo>
                  <a:lnTo>
                    <a:pt x="0" y="184547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1" name="object 61"/>
          <p:cNvSpPr txBox="1"/>
          <p:nvPr/>
        </p:nvSpPr>
        <p:spPr>
          <a:xfrm>
            <a:off x="5276949" y="4504649"/>
            <a:ext cx="1014730" cy="674370"/>
          </a:xfrm>
          <a:prstGeom prst="rect">
            <a:avLst/>
          </a:prstGeom>
        </p:spPr>
        <p:txBody>
          <a:bodyPr vert="horz" wrap="square" lIns="0" tIns="65404" rIns="0" bIns="0" rtlCol="0">
            <a:spAutoFit/>
          </a:bodyPr>
          <a:lstStyle/>
          <a:p>
            <a:pPr marR="11430" algn="ctr">
              <a:spcBef>
                <a:spcPts val="515"/>
              </a:spcBef>
            </a:pPr>
            <a:r>
              <a:rPr sz="1600" dirty="0">
                <a:latin typeface="Calibri"/>
                <a:cs typeface="Calibri"/>
              </a:rPr>
              <a:t>4</a:t>
            </a:r>
          </a:p>
          <a:p>
            <a:pPr algn="ctr">
              <a:spcBef>
                <a:spcPts val="490"/>
              </a:spcBef>
            </a:pPr>
            <a:r>
              <a:rPr sz="1900" spc="70" dirty="0">
                <a:latin typeface="Cambria Math"/>
                <a:cs typeface="Cambria Math"/>
              </a:rPr>
              <a:t>𝑃</a:t>
            </a:r>
            <a:r>
              <a:rPr lang="en-US" sz="2100" spc="104" baseline="-15873" dirty="0">
                <a:latin typeface="Cambria Math"/>
                <a:cs typeface="Cambria Math"/>
              </a:rPr>
              <a:t>Y</a:t>
            </a:r>
            <a:r>
              <a:rPr lang="en-US" sz="1650" spc="104" baseline="-32828" dirty="0">
                <a:latin typeface="Cambria Math"/>
                <a:cs typeface="Cambria Math"/>
              </a:rPr>
              <a:t>4</a:t>
            </a:r>
            <a:r>
              <a:rPr sz="1650" spc="150" baseline="-32828" dirty="0">
                <a:latin typeface="Cambria Math"/>
                <a:cs typeface="Cambria Math"/>
              </a:rPr>
              <a:t> </a:t>
            </a:r>
            <a:r>
              <a:rPr sz="1900" dirty="0">
                <a:latin typeface="Cambria Math"/>
                <a:cs typeface="Cambria Math"/>
              </a:rPr>
              <a:t>=</a:t>
            </a:r>
            <a:r>
              <a:rPr sz="1900" spc="85" dirty="0">
                <a:latin typeface="Cambria Math"/>
                <a:cs typeface="Cambria Math"/>
              </a:rPr>
              <a:t> </a:t>
            </a:r>
            <a:r>
              <a:rPr sz="1900" spc="-5" dirty="0">
                <a:latin typeface="Cambria Math"/>
                <a:cs typeface="Cambria Math"/>
              </a:rPr>
              <a:t>0.5</a:t>
            </a:r>
            <a:endParaRPr sz="1900" dirty="0">
              <a:latin typeface="Cambria Math"/>
              <a:cs typeface="Cambria Math"/>
            </a:endParaRPr>
          </a:p>
        </p:txBody>
      </p:sp>
      <p:grpSp>
        <p:nvGrpSpPr>
          <p:cNvPr id="62" name="object 62"/>
          <p:cNvGrpSpPr/>
          <p:nvPr/>
        </p:nvGrpSpPr>
        <p:grpSpPr>
          <a:xfrm>
            <a:off x="6974406" y="3656953"/>
            <a:ext cx="391160" cy="394970"/>
            <a:chOff x="6974406" y="3656953"/>
            <a:chExt cx="391160" cy="394970"/>
          </a:xfrm>
        </p:grpSpPr>
        <p:sp>
          <p:nvSpPr>
            <p:cNvPr id="63" name="object 63"/>
            <p:cNvSpPr/>
            <p:nvPr/>
          </p:nvSpPr>
          <p:spPr>
            <a:xfrm>
              <a:off x="6987106" y="3669653"/>
              <a:ext cx="365760" cy="369570"/>
            </a:xfrm>
            <a:custGeom>
              <a:avLst/>
              <a:gdLst/>
              <a:ahLst/>
              <a:cxnLst/>
              <a:rect l="l" t="t" r="r" b="b"/>
              <a:pathLst>
                <a:path w="365759" h="369570">
                  <a:moveTo>
                    <a:pt x="182880" y="0"/>
                  </a:moveTo>
                  <a:lnTo>
                    <a:pt x="134263" y="6592"/>
                  </a:lnTo>
                  <a:lnTo>
                    <a:pt x="90576" y="25196"/>
                  </a:lnTo>
                  <a:lnTo>
                    <a:pt x="53564" y="54052"/>
                  </a:lnTo>
                  <a:lnTo>
                    <a:pt x="24968" y="91402"/>
                  </a:lnTo>
                  <a:lnTo>
                    <a:pt x="6532" y="135487"/>
                  </a:lnTo>
                  <a:lnTo>
                    <a:pt x="0" y="184547"/>
                  </a:lnTo>
                  <a:lnTo>
                    <a:pt x="6532" y="233607"/>
                  </a:lnTo>
                  <a:lnTo>
                    <a:pt x="24968" y="277692"/>
                  </a:lnTo>
                  <a:lnTo>
                    <a:pt x="53564" y="315042"/>
                  </a:lnTo>
                  <a:lnTo>
                    <a:pt x="90576" y="343898"/>
                  </a:lnTo>
                  <a:lnTo>
                    <a:pt x="134263" y="362502"/>
                  </a:lnTo>
                  <a:lnTo>
                    <a:pt x="182880" y="369095"/>
                  </a:lnTo>
                  <a:lnTo>
                    <a:pt x="231496" y="362502"/>
                  </a:lnTo>
                  <a:lnTo>
                    <a:pt x="275183" y="343898"/>
                  </a:lnTo>
                  <a:lnTo>
                    <a:pt x="312195" y="315042"/>
                  </a:lnTo>
                  <a:lnTo>
                    <a:pt x="340791" y="277692"/>
                  </a:lnTo>
                  <a:lnTo>
                    <a:pt x="359227" y="233607"/>
                  </a:lnTo>
                  <a:lnTo>
                    <a:pt x="365760" y="184547"/>
                  </a:lnTo>
                  <a:lnTo>
                    <a:pt x="359227" y="135487"/>
                  </a:lnTo>
                  <a:lnTo>
                    <a:pt x="340791" y="91402"/>
                  </a:lnTo>
                  <a:lnTo>
                    <a:pt x="312195" y="54052"/>
                  </a:lnTo>
                  <a:lnTo>
                    <a:pt x="275183" y="25196"/>
                  </a:lnTo>
                  <a:lnTo>
                    <a:pt x="231496" y="6592"/>
                  </a:lnTo>
                  <a:lnTo>
                    <a:pt x="182880" y="0"/>
                  </a:lnTo>
                  <a:close/>
                </a:path>
              </a:pathLst>
            </a:custGeom>
            <a:solidFill>
              <a:srgbClr val="D4D4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6987106" y="3669653"/>
              <a:ext cx="365760" cy="369570"/>
            </a:xfrm>
            <a:custGeom>
              <a:avLst/>
              <a:gdLst/>
              <a:ahLst/>
              <a:cxnLst/>
              <a:rect l="l" t="t" r="r" b="b"/>
              <a:pathLst>
                <a:path w="365759" h="369570">
                  <a:moveTo>
                    <a:pt x="0" y="184547"/>
                  </a:moveTo>
                  <a:lnTo>
                    <a:pt x="6532" y="135487"/>
                  </a:lnTo>
                  <a:lnTo>
                    <a:pt x="24968" y="91402"/>
                  </a:lnTo>
                  <a:lnTo>
                    <a:pt x="53564" y="54052"/>
                  </a:lnTo>
                  <a:lnTo>
                    <a:pt x="90576" y="25196"/>
                  </a:lnTo>
                  <a:lnTo>
                    <a:pt x="134263" y="6592"/>
                  </a:lnTo>
                  <a:lnTo>
                    <a:pt x="182880" y="0"/>
                  </a:lnTo>
                  <a:lnTo>
                    <a:pt x="231496" y="6592"/>
                  </a:lnTo>
                  <a:lnTo>
                    <a:pt x="275183" y="25196"/>
                  </a:lnTo>
                  <a:lnTo>
                    <a:pt x="312195" y="54052"/>
                  </a:lnTo>
                  <a:lnTo>
                    <a:pt x="340791" y="91402"/>
                  </a:lnTo>
                  <a:lnTo>
                    <a:pt x="359227" y="135487"/>
                  </a:lnTo>
                  <a:lnTo>
                    <a:pt x="365760" y="184547"/>
                  </a:lnTo>
                  <a:lnTo>
                    <a:pt x="359227" y="233607"/>
                  </a:lnTo>
                  <a:lnTo>
                    <a:pt x="340791" y="277692"/>
                  </a:lnTo>
                  <a:lnTo>
                    <a:pt x="312195" y="315042"/>
                  </a:lnTo>
                  <a:lnTo>
                    <a:pt x="275183" y="343898"/>
                  </a:lnTo>
                  <a:lnTo>
                    <a:pt x="231496" y="362502"/>
                  </a:lnTo>
                  <a:lnTo>
                    <a:pt x="182880" y="369095"/>
                  </a:lnTo>
                  <a:lnTo>
                    <a:pt x="134263" y="362502"/>
                  </a:lnTo>
                  <a:lnTo>
                    <a:pt x="90576" y="343898"/>
                  </a:lnTo>
                  <a:lnTo>
                    <a:pt x="53564" y="315042"/>
                  </a:lnTo>
                  <a:lnTo>
                    <a:pt x="24968" y="277692"/>
                  </a:lnTo>
                  <a:lnTo>
                    <a:pt x="6532" y="233607"/>
                  </a:lnTo>
                  <a:lnTo>
                    <a:pt x="0" y="184547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5" name="object 65"/>
          <p:cNvSpPr txBox="1"/>
          <p:nvPr/>
        </p:nvSpPr>
        <p:spPr>
          <a:xfrm>
            <a:off x="6570619" y="3253962"/>
            <a:ext cx="1014730" cy="722630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38100">
              <a:spcBef>
                <a:spcPts val="795"/>
              </a:spcBef>
            </a:pPr>
            <a:r>
              <a:rPr sz="1900" spc="70" dirty="0">
                <a:latin typeface="Cambria Math"/>
                <a:cs typeface="Cambria Math"/>
              </a:rPr>
              <a:t>𝑃</a:t>
            </a:r>
            <a:r>
              <a:rPr lang="en-US" sz="2100" spc="104" baseline="-15873" dirty="0">
                <a:latin typeface="Cambria Math"/>
                <a:cs typeface="Cambria Math"/>
              </a:rPr>
              <a:t>Y</a:t>
            </a:r>
            <a:r>
              <a:rPr lang="en-US" sz="1650" spc="104" baseline="-32828" dirty="0">
                <a:latin typeface="Cambria Math"/>
                <a:cs typeface="Cambria Math"/>
              </a:rPr>
              <a:t>3</a:t>
            </a:r>
            <a:r>
              <a:rPr sz="1650" spc="142" baseline="-32828" dirty="0">
                <a:latin typeface="Cambria Math"/>
                <a:cs typeface="Cambria Math"/>
              </a:rPr>
              <a:t> </a:t>
            </a:r>
            <a:r>
              <a:rPr sz="1900" dirty="0">
                <a:latin typeface="Cambria Math"/>
                <a:cs typeface="Cambria Math"/>
              </a:rPr>
              <a:t>=</a:t>
            </a:r>
            <a:r>
              <a:rPr sz="1900" spc="80" dirty="0">
                <a:latin typeface="Cambria Math"/>
                <a:cs typeface="Cambria Math"/>
              </a:rPr>
              <a:t> </a:t>
            </a:r>
            <a:r>
              <a:rPr sz="1900" spc="-5" dirty="0">
                <a:latin typeface="Cambria Math"/>
                <a:cs typeface="Cambria Math"/>
              </a:rPr>
              <a:t>0.5</a:t>
            </a:r>
            <a:endParaRPr sz="1900" dirty="0">
              <a:latin typeface="Cambria Math"/>
              <a:cs typeface="Cambria Math"/>
            </a:endParaRPr>
          </a:p>
          <a:p>
            <a:pPr marL="184150" algn="ctr">
              <a:spcBef>
                <a:spcPts val="590"/>
              </a:spcBef>
            </a:pPr>
            <a:r>
              <a:rPr sz="1600" dirty="0">
                <a:latin typeface="Calibri"/>
                <a:cs typeface="Calibri"/>
              </a:rPr>
              <a:t>3</a:t>
            </a:r>
          </a:p>
        </p:txBody>
      </p:sp>
      <p:sp>
        <p:nvSpPr>
          <p:cNvPr id="66" name="Title 65">
            <a:extLst>
              <a:ext uri="{FF2B5EF4-FFF2-40B4-BE49-F238E27FC236}">
                <a16:creationId xmlns:a16="http://schemas.microsoft.com/office/drawing/2014/main" id="{536701C7-A45B-68F7-74E3-F1746A4CD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Initialization</a:t>
            </a:r>
            <a:endParaRPr lang="en-AU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944508" y="3086536"/>
            <a:ext cx="1852930" cy="1932305"/>
            <a:chOff x="5944508" y="3086534"/>
            <a:chExt cx="1852930" cy="1932305"/>
          </a:xfrm>
        </p:grpSpPr>
        <p:sp>
          <p:nvSpPr>
            <p:cNvPr id="3" name="object 3"/>
            <p:cNvSpPr/>
            <p:nvPr/>
          </p:nvSpPr>
          <p:spPr>
            <a:xfrm>
              <a:off x="5957208" y="3099234"/>
              <a:ext cx="1083945" cy="720725"/>
            </a:xfrm>
            <a:custGeom>
              <a:avLst/>
              <a:gdLst/>
              <a:ahLst/>
              <a:cxnLst/>
              <a:rect l="l" t="t" r="r" b="b"/>
              <a:pathLst>
                <a:path w="1083945" h="720725">
                  <a:moveTo>
                    <a:pt x="1083463" y="0"/>
                  </a:moveTo>
                  <a:lnTo>
                    <a:pt x="0" y="720427"/>
                  </a:lnTo>
                </a:path>
              </a:pathLst>
            </a:custGeom>
            <a:ln w="25400">
              <a:solidFill>
                <a:srgbClr val="0070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957208" y="3819660"/>
              <a:ext cx="1773555" cy="276225"/>
            </a:xfrm>
            <a:custGeom>
              <a:avLst/>
              <a:gdLst/>
              <a:ahLst/>
              <a:cxnLst/>
              <a:rect l="l" t="t" r="r" b="b"/>
              <a:pathLst>
                <a:path w="1773554" h="276225">
                  <a:moveTo>
                    <a:pt x="1773438" y="275698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0070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454867" y="3153286"/>
              <a:ext cx="715645" cy="1798955"/>
            </a:xfrm>
            <a:custGeom>
              <a:avLst/>
              <a:gdLst/>
              <a:ahLst/>
              <a:cxnLst/>
              <a:rect l="l" t="t" r="r" b="b"/>
              <a:pathLst>
                <a:path w="715645" h="1798954">
                  <a:moveTo>
                    <a:pt x="0" y="1798499"/>
                  </a:moveTo>
                  <a:lnTo>
                    <a:pt x="715120" y="0"/>
                  </a:lnTo>
                </a:path>
              </a:pathLst>
            </a:custGeom>
            <a:ln w="25400">
              <a:solidFill>
                <a:srgbClr val="0070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299303" y="3099234"/>
              <a:ext cx="485140" cy="866140"/>
            </a:xfrm>
            <a:custGeom>
              <a:avLst/>
              <a:gdLst/>
              <a:ahLst/>
              <a:cxnLst/>
              <a:rect l="l" t="t" r="r" b="b"/>
              <a:pathLst>
                <a:path w="485140" h="866139">
                  <a:moveTo>
                    <a:pt x="0" y="0"/>
                  </a:moveTo>
                  <a:lnTo>
                    <a:pt x="484907" y="865630"/>
                  </a:lnTo>
                </a:path>
              </a:pathLst>
            </a:custGeom>
            <a:ln w="25400">
              <a:solidFill>
                <a:srgbClr val="0070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584183" y="4225852"/>
              <a:ext cx="1200150" cy="780415"/>
            </a:xfrm>
            <a:custGeom>
              <a:avLst/>
              <a:gdLst/>
              <a:ahLst/>
              <a:cxnLst/>
              <a:rect l="l" t="t" r="r" b="b"/>
              <a:pathLst>
                <a:path w="1200150" h="780414">
                  <a:moveTo>
                    <a:pt x="1200027" y="0"/>
                  </a:moveTo>
                  <a:lnTo>
                    <a:pt x="0" y="779986"/>
                  </a:lnTo>
                </a:path>
              </a:pathLst>
            </a:custGeom>
            <a:ln w="25400">
              <a:solidFill>
                <a:srgbClr val="0070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1041312" y="3223366"/>
            <a:ext cx="1522730" cy="1376680"/>
            <a:chOff x="1041312" y="3223366"/>
            <a:chExt cx="1522730" cy="1376680"/>
          </a:xfrm>
        </p:grpSpPr>
        <p:sp>
          <p:nvSpPr>
            <p:cNvPr id="9" name="object 9"/>
            <p:cNvSpPr/>
            <p:nvPr/>
          </p:nvSpPr>
          <p:spPr>
            <a:xfrm>
              <a:off x="1054012" y="3236066"/>
              <a:ext cx="1368425" cy="732790"/>
            </a:xfrm>
            <a:custGeom>
              <a:avLst/>
              <a:gdLst/>
              <a:ahLst/>
              <a:cxnLst/>
              <a:rect l="l" t="t" r="r" b="b"/>
              <a:pathLst>
                <a:path w="1368425" h="732789">
                  <a:moveTo>
                    <a:pt x="0" y="732572"/>
                  </a:moveTo>
                  <a:lnTo>
                    <a:pt x="1367823" y="0"/>
                  </a:lnTo>
                </a:path>
              </a:pathLst>
            </a:custGeom>
            <a:ln w="25400">
              <a:solidFill>
                <a:srgbClr val="0070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895797" y="3290119"/>
              <a:ext cx="655955" cy="1297305"/>
            </a:xfrm>
            <a:custGeom>
              <a:avLst/>
              <a:gdLst/>
              <a:ahLst/>
              <a:cxnLst/>
              <a:rect l="l" t="t" r="r" b="b"/>
              <a:pathLst>
                <a:path w="655955" h="1297304">
                  <a:moveTo>
                    <a:pt x="0" y="1297089"/>
                  </a:moveTo>
                  <a:lnTo>
                    <a:pt x="655354" y="0"/>
                  </a:lnTo>
                </a:path>
              </a:pathLst>
            </a:custGeom>
            <a:ln w="25400">
              <a:solidFill>
                <a:srgbClr val="0070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/>
          <p:nvPr/>
        </p:nvSpPr>
        <p:spPr>
          <a:xfrm>
            <a:off x="2078679" y="4688361"/>
            <a:ext cx="1396365" cy="83820"/>
          </a:xfrm>
          <a:custGeom>
            <a:avLst/>
            <a:gdLst/>
            <a:ahLst/>
            <a:cxnLst/>
            <a:rect l="l" t="t" r="r" b="b"/>
            <a:pathLst>
              <a:path w="1396364" h="83820">
                <a:moveTo>
                  <a:pt x="0" y="83394"/>
                </a:moveTo>
                <a:lnTo>
                  <a:pt x="1396038" y="0"/>
                </a:lnTo>
              </a:path>
            </a:pathLst>
          </a:custGeom>
          <a:ln w="25400">
            <a:solidFill>
              <a:srgbClr val="007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734032" y="3105573"/>
            <a:ext cx="1478915" cy="108585"/>
          </a:xfrm>
          <a:custGeom>
            <a:avLst/>
            <a:gdLst/>
            <a:ahLst/>
            <a:cxnLst/>
            <a:rect l="l" t="t" r="r" b="b"/>
            <a:pathLst>
              <a:path w="1478914" h="108585">
                <a:moveTo>
                  <a:pt x="0" y="0"/>
                </a:moveTo>
                <a:lnTo>
                  <a:pt x="1478383" y="107962"/>
                </a:lnTo>
              </a:path>
            </a:pathLst>
          </a:custGeom>
          <a:ln w="25400">
            <a:solidFill>
              <a:srgbClr val="007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648221" y="3404867"/>
            <a:ext cx="737870" cy="1106170"/>
          </a:xfrm>
          <a:custGeom>
            <a:avLst/>
            <a:gdLst/>
            <a:ahLst/>
            <a:cxnLst/>
            <a:rect l="l" t="t" r="r" b="b"/>
            <a:pathLst>
              <a:path w="737870" h="1106170">
                <a:moveTo>
                  <a:pt x="0" y="1105733"/>
                </a:moveTo>
                <a:lnTo>
                  <a:pt x="737699" y="0"/>
                </a:lnTo>
              </a:path>
            </a:pathLst>
          </a:custGeom>
          <a:ln w="25400">
            <a:solidFill>
              <a:srgbClr val="007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4" name="object 14"/>
          <p:cNvGrpSpPr/>
          <p:nvPr/>
        </p:nvGrpSpPr>
        <p:grpSpPr>
          <a:xfrm>
            <a:off x="2012415" y="3223368"/>
            <a:ext cx="2266315" cy="1430655"/>
            <a:chOff x="2012413" y="3223366"/>
            <a:chExt cx="2266315" cy="1430655"/>
          </a:xfrm>
        </p:grpSpPr>
        <p:sp>
          <p:nvSpPr>
            <p:cNvPr id="15" name="object 15"/>
            <p:cNvSpPr/>
            <p:nvPr/>
          </p:nvSpPr>
          <p:spPr>
            <a:xfrm>
              <a:off x="2680466" y="3236066"/>
              <a:ext cx="848360" cy="1322070"/>
            </a:xfrm>
            <a:custGeom>
              <a:avLst/>
              <a:gdLst/>
              <a:ahLst/>
              <a:cxnLst/>
              <a:rect l="l" t="t" r="r" b="b"/>
              <a:pathLst>
                <a:path w="848360" h="1322070">
                  <a:moveTo>
                    <a:pt x="847812" y="1321801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0070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025113" y="3344028"/>
              <a:ext cx="2240915" cy="1297305"/>
            </a:xfrm>
            <a:custGeom>
              <a:avLst/>
              <a:gdLst/>
              <a:ahLst/>
              <a:cxnLst/>
              <a:rect l="l" t="t" r="r" b="b"/>
              <a:pathLst>
                <a:path w="2240915" h="1297304">
                  <a:moveTo>
                    <a:pt x="2240865" y="0"/>
                  </a:moveTo>
                  <a:lnTo>
                    <a:pt x="0" y="1297233"/>
                  </a:lnTo>
                </a:path>
              </a:pathLst>
            </a:custGeom>
            <a:ln w="25400">
              <a:solidFill>
                <a:srgbClr val="0070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688251" y="1173989"/>
            <a:ext cx="4359275" cy="1068070"/>
          </a:xfrm>
          <a:prstGeom prst="rect">
            <a:avLst/>
          </a:prstGeom>
        </p:spPr>
        <p:txBody>
          <a:bodyPr vert="horz" wrap="square" lIns="0" tIns="107315" rIns="0" bIns="0" rtlCol="0">
            <a:spAutoFit/>
          </a:bodyPr>
          <a:lstStyle/>
          <a:p>
            <a:pPr marL="358140" indent="-320040">
              <a:spcBef>
                <a:spcPts val="845"/>
              </a:spcBef>
              <a:buClr>
                <a:srgbClr val="F0AD00"/>
              </a:buClr>
              <a:buSzPct val="78571"/>
              <a:buFont typeface="Wingdings 2"/>
              <a:buChar char=""/>
              <a:tabLst>
                <a:tab pos="357505" algn="l"/>
                <a:tab pos="358140" algn="l"/>
              </a:tabLst>
            </a:pPr>
            <a:r>
              <a:rPr sz="2800" spc="-15" dirty="0">
                <a:latin typeface="Calibri"/>
                <a:cs typeface="Calibri"/>
              </a:rPr>
              <a:t>Update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for</a:t>
            </a:r>
            <a:r>
              <a:rPr sz="2800" spc="-5" dirty="0">
                <a:latin typeface="Calibri"/>
                <a:cs typeface="Calibri"/>
              </a:rPr>
              <a:t> the </a:t>
            </a:r>
            <a:r>
              <a:rPr sz="2800" spc="-15" dirty="0">
                <a:latin typeface="Calibri"/>
                <a:cs typeface="Calibri"/>
              </a:rPr>
              <a:t>1</a:t>
            </a:r>
            <a:r>
              <a:rPr sz="2850" spc="-22" baseline="23391" dirty="0">
                <a:latin typeface="Calibri"/>
                <a:cs typeface="Calibri"/>
              </a:rPr>
              <a:t>st</a:t>
            </a:r>
            <a:r>
              <a:rPr sz="2850" spc="284" baseline="23391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Iteration:</a:t>
            </a:r>
            <a:endParaRPr sz="2800" dirty="0">
              <a:latin typeface="Calibri"/>
              <a:cs typeface="Calibri"/>
            </a:endParaRPr>
          </a:p>
          <a:p>
            <a:pPr marL="650875" lvl="1" indent="-274955">
              <a:spcBef>
                <a:spcPts val="740"/>
              </a:spcBef>
              <a:buClr>
                <a:srgbClr val="60B5CC"/>
              </a:buClr>
              <a:buFont typeface="Wingdings"/>
              <a:buChar char=""/>
              <a:tabLst>
                <a:tab pos="650875" algn="l"/>
              </a:tabLst>
            </a:pPr>
            <a:r>
              <a:rPr sz="2800" spc="-40" dirty="0">
                <a:latin typeface="Calibri"/>
                <a:cs typeface="Calibri"/>
              </a:rPr>
              <a:t>F</a:t>
            </a:r>
            <a:r>
              <a:rPr sz="2800" spc="-5" dirty="0">
                <a:latin typeface="Calibri"/>
                <a:cs typeface="Calibri"/>
              </a:rPr>
              <a:t>o</a:t>
            </a:r>
            <a:r>
              <a:rPr sz="2800" dirty="0">
                <a:latin typeface="Calibri"/>
                <a:cs typeface="Calibri"/>
              </a:rPr>
              <a:t>r n</a:t>
            </a:r>
            <a:r>
              <a:rPr sz="2800" spc="-5" dirty="0">
                <a:latin typeface="Calibri"/>
                <a:cs typeface="Calibri"/>
              </a:rPr>
              <a:t>o</a:t>
            </a:r>
            <a:r>
              <a:rPr sz="2800" dirty="0">
                <a:latin typeface="Calibri"/>
                <a:cs typeface="Calibri"/>
              </a:rPr>
              <a:t>de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5" dirty="0">
                <a:latin typeface="Calibri"/>
                <a:cs typeface="Calibri"/>
              </a:rPr>
              <a:t>3</a:t>
            </a:r>
            <a:r>
              <a:rPr sz="2800" dirty="0">
                <a:latin typeface="Calibri"/>
                <a:cs typeface="Calibri"/>
              </a:rPr>
              <a:t>,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600" spc="-225" dirty="0">
                <a:latin typeface="Cambria Math"/>
                <a:cs typeface="Cambria Math"/>
              </a:rPr>
              <a:t>𝑁</a:t>
            </a:r>
            <a:r>
              <a:rPr lang="en-US" sz="2850" spc="465" baseline="-16081" dirty="0">
                <a:latin typeface="Cambria Math"/>
                <a:cs typeface="Cambria Math"/>
              </a:rPr>
              <a:t>3</a:t>
            </a:r>
            <a:r>
              <a:rPr sz="2850" baseline="-16081" dirty="0">
                <a:latin typeface="Cambria Math"/>
                <a:cs typeface="Cambria Math"/>
              </a:rPr>
              <a:t> </a:t>
            </a:r>
            <a:r>
              <a:rPr sz="2850" spc="-15" baseline="-16081" dirty="0">
                <a:latin typeface="Cambria Math"/>
                <a:cs typeface="Cambria Math"/>
              </a:rPr>
              <a:t> </a:t>
            </a:r>
            <a:r>
              <a:rPr sz="2600" dirty="0">
                <a:latin typeface="Cambria Math"/>
                <a:cs typeface="Cambria Math"/>
              </a:rPr>
              <a:t>=</a:t>
            </a:r>
            <a:r>
              <a:rPr sz="2600" spc="140" dirty="0">
                <a:latin typeface="Cambria Math"/>
                <a:cs typeface="Cambria Math"/>
              </a:rPr>
              <a:t> </a:t>
            </a:r>
            <a:r>
              <a:rPr sz="2600" spc="5" dirty="0">
                <a:latin typeface="Cambria Math"/>
                <a:cs typeface="Cambria Math"/>
              </a:rPr>
              <a:t>{</a:t>
            </a:r>
            <a:r>
              <a:rPr sz="2600" spc="-5" dirty="0">
                <a:latin typeface="Cambria Math"/>
                <a:cs typeface="Cambria Math"/>
              </a:rPr>
              <a:t>1</a:t>
            </a:r>
            <a:r>
              <a:rPr sz="2600" dirty="0">
                <a:latin typeface="Cambria Math"/>
                <a:cs typeface="Cambria Math"/>
              </a:rPr>
              <a:t>,</a:t>
            </a:r>
            <a:r>
              <a:rPr sz="2600" spc="-135" dirty="0">
                <a:latin typeface="Cambria Math"/>
                <a:cs typeface="Cambria Math"/>
              </a:rPr>
              <a:t> </a:t>
            </a:r>
            <a:r>
              <a:rPr sz="2600" spc="-5" dirty="0">
                <a:latin typeface="Cambria Math"/>
                <a:cs typeface="Cambria Math"/>
              </a:rPr>
              <a:t>2</a:t>
            </a:r>
            <a:r>
              <a:rPr sz="2600" dirty="0">
                <a:latin typeface="Cambria Math"/>
                <a:cs typeface="Cambria Math"/>
              </a:rPr>
              <a:t>,</a:t>
            </a:r>
            <a:r>
              <a:rPr sz="2600" spc="-135" dirty="0">
                <a:latin typeface="Cambria Math"/>
                <a:cs typeface="Cambria Math"/>
              </a:rPr>
              <a:t> </a:t>
            </a:r>
            <a:r>
              <a:rPr sz="2600" spc="-5" dirty="0">
                <a:latin typeface="Cambria Math"/>
                <a:cs typeface="Cambria Math"/>
              </a:rPr>
              <a:t>4</a:t>
            </a:r>
            <a:r>
              <a:rPr sz="2600" dirty="0">
                <a:latin typeface="Cambria Math"/>
                <a:cs typeface="Cambria Math"/>
              </a:rPr>
              <a:t>}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5508356" y="1946655"/>
            <a:ext cx="897255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spcBef>
                <a:spcPts val="100"/>
              </a:spcBef>
            </a:pPr>
            <a:r>
              <a:rPr sz="1900" spc="10" dirty="0">
                <a:solidFill>
                  <a:srgbClr val="FF0000"/>
                </a:solidFill>
                <a:latin typeface="Cambria Math"/>
                <a:cs typeface="Cambria Math"/>
              </a:rPr>
              <a:t>𝑃(𝑌</a:t>
            </a:r>
            <a:r>
              <a:rPr lang="en-US" sz="2100" spc="15" baseline="-15873" dirty="0">
                <a:solidFill>
                  <a:srgbClr val="FF0000"/>
                </a:solidFill>
                <a:latin typeface="Cambria Math"/>
                <a:cs typeface="Cambria Math"/>
              </a:rPr>
              <a:t>3</a:t>
            </a:r>
            <a:r>
              <a:rPr sz="1900" spc="10" dirty="0">
                <a:solidFill>
                  <a:srgbClr val="FF0000"/>
                </a:solidFill>
                <a:latin typeface="Cambria Math"/>
                <a:cs typeface="Cambria Math"/>
              </a:rPr>
              <a:t>)</a:t>
            </a:r>
            <a:r>
              <a:rPr sz="1900" spc="40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900" dirty="0">
                <a:solidFill>
                  <a:srgbClr val="FF0000"/>
                </a:solidFill>
                <a:latin typeface="Cambria Math"/>
                <a:cs typeface="Cambria Math"/>
              </a:rPr>
              <a:t>=</a:t>
            </a:r>
            <a:endParaRPr sz="1900" dirty="0">
              <a:latin typeface="Cambria Math"/>
              <a:cs typeface="Cambria Math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6456027" y="2018671"/>
            <a:ext cx="1316990" cy="223520"/>
          </a:xfrm>
          <a:custGeom>
            <a:avLst/>
            <a:gdLst/>
            <a:ahLst/>
            <a:cxnLst/>
            <a:rect l="l" t="t" r="r" b="b"/>
            <a:pathLst>
              <a:path w="1316990" h="223519">
                <a:moveTo>
                  <a:pt x="1245528" y="0"/>
                </a:moveTo>
                <a:lnTo>
                  <a:pt x="1242347" y="9071"/>
                </a:lnTo>
                <a:lnTo>
                  <a:pt x="1255285" y="14686"/>
                </a:lnTo>
                <a:lnTo>
                  <a:pt x="1266411" y="22458"/>
                </a:lnTo>
                <a:lnTo>
                  <a:pt x="1289004" y="58487"/>
                </a:lnTo>
                <a:lnTo>
                  <a:pt x="1296427" y="110634"/>
                </a:lnTo>
                <a:lnTo>
                  <a:pt x="1295598" y="130347"/>
                </a:lnTo>
                <a:lnTo>
                  <a:pt x="1283172" y="178617"/>
                </a:lnTo>
                <a:lnTo>
                  <a:pt x="1255435" y="208795"/>
                </a:lnTo>
                <a:lnTo>
                  <a:pt x="1242700" y="214435"/>
                </a:lnTo>
                <a:lnTo>
                  <a:pt x="1245528" y="223508"/>
                </a:lnTo>
                <a:lnTo>
                  <a:pt x="1288230" y="198135"/>
                </a:lnTo>
                <a:lnTo>
                  <a:pt x="1312215" y="151297"/>
                </a:lnTo>
                <a:lnTo>
                  <a:pt x="1316810" y="111812"/>
                </a:lnTo>
                <a:lnTo>
                  <a:pt x="1315658" y="91322"/>
                </a:lnTo>
                <a:lnTo>
                  <a:pt x="1298371" y="39175"/>
                </a:lnTo>
                <a:lnTo>
                  <a:pt x="1261732" y="5850"/>
                </a:lnTo>
                <a:lnTo>
                  <a:pt x="1245528" y="0"/>
                </a:lnTo>
                <a:close/>
              </a:path>
              <a:path w="1316990" h="223519">
                <a:moveTo>
                  <a:pt x="71282" y="0"/>
                </a:moveTo>
                <a:lnTo>
                  <a:pt x="28656" y="25438"/>
                </a:lnTo>
                <a:lnTo>
                  <a:pt x="4609" y="72386"/>
                </a:lnTo>
                <a:lnTo>
                  <a:pt x="0" y="111812"/>
                </a:lnTo>
                <a:lnTo>
                  <a:pt x="1148" y="132346"/>
                </a:lnTo>
                <a:lnTo>
                  <a:pt x="18379" y="184449"/>
                </a:lnTo>
                <a:lnTo>
                  <a:pt x="55030" y="217664"/>
                </a:lnTo>
                <a:lnTo>
                  <a:pt x="71282" y="223508"/>
                </a:lnTo>
                <a:lnTo>
                  <a:pt x="74109" y="214435"/>
                </a:lnTo>
                <a:lnTo>
                  <a:pt x="61373" y="208795"/>
                </a:lnTo>
                <a:lnTo>
                  <a:pt x="50382" y="200945"/>
                </a:lnTo>
                <a:lnTo>
                  <a:pt x="27838" y="164339"/>
                </a:lnTo>
                <a:lnTo>
                  <a:pt x="20382" y="110634"/>
                </a:lnTo>
                <a:lnTo>
                  <a:pt x="21210" y="91565"/>
                </a:lnTo>
                <a:lnTo>
                  <a:pt x="33637" y="44476"/>
                </a:lnTo>
                <a:lnTo>
                  <a:pt x="61572" y="14686"/>
                </a:lnTo>
                <a:lnTo>
                  <a:pt x="74462" y="9071"/>
                </a:lnTo>
                <a:lnTo>
                  <a:pt x="7128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6522257" y="1946655"/>
            <a:ext cx="2301240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900" dirty="0">
                <a:solidFill>
                  <a:srgbClr val="FF0000"/>
                </a:solidFill>
                <a:latin typeface="Cambria Math"/>
                <a:cs typeface="Cambria Math"/>
              </a:rPr>
              <a:t>0</a:t>
            </a:r>
            <a:r>
              <a:rPr sz="1900" spc="-15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900" dirty="0">
                <a:solidFill>
                  <a:srgbClr val="FF0000"/>
                </a:solidFill>
                <a:latin typeface="Cambria Math"/>
                <a:cs typeface="Cambria Math"/>
              </a:rPr>
              <a:t>+</a:t>
            </a:r>
            <a:r>
              <a:rPr sz="1900" spc="-5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900" dirty="0">
                <a:solidFill>
                  <a:srgbClr val="FF0000"/>
                </a:solidFill>
                <a:latin typeface="Cambria Math"/>
                <a:cs typeface="Cambria Math"/>
              </a:rPr>
              <a:t>0</a:t>
            </a:r>
            <a:r>
              <a:rPr sz="1900" spc="-10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900" dirty="0">
                <a:solidFill>
                  <a:srgbClr val="FF0000"/>
                </a:solidFill>
                <a:latin typeface="Cambria Math"/>
                <a:cs typeface="Cambria Math"/>
              </a:rPr>
              <a:t>+</a:t>
            </a:r>
            <a:r>
              <a:rPr sz="1900" spc="-5" dirty="0">
                <a:solidFill>
                  <a:srgbClr val="FF0000"/>
                </a:solidFill>
                <a:latin typeface="Cambria Math"/>
                <a:cs typeface="Cambria Math"/>
              </a:rPr>
              <a:t> 0.5</a:t>
            </a:r>
            <a:r>
              <a:rPr sz="1900" spc="345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900" dirty="0">
                <a:solidFill>
                  <a:srgbClr val="FF0000"/>
                </a:solidFill>
                <a:latin typeface="Cambria Math"/>
                <a:cs typeface="Cambria Math"/>
              </a:rPr>
              <a:t>/3</a:t>
            </a:r>
            <a:r>
              <a:rPr sz="1900" spc="90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900" dirty="0">
                <a:solidFill>
                  <a:srgbClr val="FF0000"/>
                </a:solidFill>
                <a:latin typeface="Cambria Math"/>
                <a:cs typeface="Cambria Math"/>
              </a:rPr>
              <a:t>=</a:t>
            </a:r>
            <a:r>
              <a:rPr sz="1900" spc="105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900" spc="-5" dirty="0">
                <a:solidFill>
                  <a:srgbClr val="FF0000"/>
                </a:solidFill>
                <a:latin typeface="Cambria Math"/>
                <a:cs typeface="Cambria Math"/>
              </a:rPr>
              <a:t>0.17</a:t>
            </a:r>
            <a:endParaRPr sz="1900">
              <a:latin typeface="Cambria Math"/>
              <a:cs typeface="Cambria Math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3462015" y="4491113"/>
            <a:ext cx="391160" cy="394970"/>
            <a:chOff x="3462015" y="4491113"/>
            <a:chExt cx="391160" cy="394970"/>
          </a:xfrm>
        </p:grpSpPr>
        <p:sp>
          <p:nvSpPr>
            <p:cNvPr id="24" name="object 24"/>
            <p:cNvSpPr/>
            <p:nvPr/>
          </p:nvSpPr>
          <p:spPr>
            <a:xfrm>
              <a:off x="3474715" y="4503813"/>
              <a:ext cx="365760" cy="369570"/>
            </a:xfrm>
            <a:custGeom>
              <a:avLst/>
              <a:gdLst/>
              <a:ahLst/>
              <a:cxnLst/>
              <a:rect l="l" t="t" r="r" b="b"/>
              <a:pathLst>
                <a:path w="365760" h="369570">
                  <a:moveTo>
                    <a:pt x="182879" y="0"/>
                  </a:moveTo>
                  <a:lnTo>
                    <a:pt x="134263" y="6592"/>
                  </a:lnTo>
                  <a:lnTo>
                    <a:pt x="90576" y="25196"/>
                  </a:lnTo>
                  <a:lnTo>
                    <a:pt x="53564" y="54052"/>
                  </a:lnTo>
                  <a:lnTo>
                    <a:pt x="24968" y="91402"/>
                  </a:lnTo>
                  <a:lnTo>
                    <a:pt x="6532" y="135487"/>
                  </a:lnTo>
                  <a:lnTo>
                    <a:pt x="0" y="184547"/>
                  </a:lnTo>
                  <a:lnTo>
                    <a:pt x="6532" y="233607"/>
                  </a:lnTo>
                  <a:lnTo>
                    <a:pt x="24968" y="277692"/>
                  </a:lnTo>
                  <a:lnTo>
                    <a:pt x="53564" y="315042"/>
                  </a:lnTo>
                  <a:lnTo>
                    <a:pt x="90576" y="343898"/>
                  </a:lnTo>
                  <a:lnTo>
                    <a:pt x="134263" y="362502"/>
                  </a:lnTo>
                  <a:lnTo>
                    <a:pt x="182879" y="369095"/>
                  </a:lnTo>
                  <a:lnTo>
                    <a:pt x="231496" y="362502"/>
                  </a:lnTo>
                  <a:lnTo>
                    <a:pt x="275183" y="343898"/>
                  </a:lnTo>
                  <a:lnTo>
                    <a:pt x="312195" y="315042"/>
                  </a:lnTo>
                  <a:lnTo>
                    <a:pt x="340791" y="277692"/>
                  </a:lnTo>
                  <a:lnTo>
                    <a:pt x="359227" y="233607"/>
                  </a:lnTo>
                  <a:lnTo>
                    <a:pt x="365760" y="184547"/>
                  </a:lnTo>
                  <a:lnTo>
                    <a:pt x="359227" y="135487"/>
                  </a:lnTo>
                  <a:lnTo>
                    <a:pt x="340791" y="91402"/>
                  </a:lnTo>
                  <a:lnTo>
                    <a:pt x="312195" y="54052"/>
                  </a:lnTo>
                  <a:lnTo>
                    <a:pt x="275183" y="25196"/>
                  </a:lnTo>
                  <a:lnTo>
                    <a:pt x="231496" y="6592"/>
                  </a:lnTo>
                  <a:lnTo>
                    <a:pt x="182879" y="0"/>
                  </a:lnTo>
                  <a:close/>
                </a:path>
              </a:pathLst>
            </a:custGeom>
            <a:solidFill>
              <a:srgbClr val="6BB76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474715" y="4503813"/>
              <a:ext cx="365760" cy="369570"/>
            </a:xfrm>
            <a:custGeom>
              <a:avLst/>
              <a:gdLst/>
              <a:ahLst/>
              <a:cxnLst/>
              <a:rect l="l" t="t" r="r" b="b"/>
              <a:pathLst>
                <a:path w="365760" h="369570">
                  <a:moveTo>
                    <a:pt x="0" y="184547"/>
                  </a:moveTo>
                  <a:lnTo>
                    <a:pt x="6532" y="135487"/>
                  </a:lnTo>
                  <a:lnTo>
                    <a:pt x="24968" y="91402"/>
                  </a:lnTo>
                  <a:lnTo>
                    <a:pt x="53564" y="54052"/>
                  </a:lnTo>
                  <a:lnTo>
                    <a:pt x="90576" y="25196"/>
                  </a:lnTo>
                  <a:lnTo>
                    <a:pt x="134263" y="6592"/>
                  </a:lnTo>
                  <a:lnTo>
                    <a:pt x="182880" y="0"/>
                  </a:lnTo>
                  <a:lnTo>
                    <a:pt x="231496" y="6592"/>
                  </a:lnTo>
                  <a:lnTo>
                    <a:pt x="275183" y="25196"/>
                  </a:lnTo>
                  <a:lnTo>
                    <a:pt x="312195" y="54052"/>
                  </a:lnTo>
                  <a:lnTo>
                    <a:pt x="340791" y="91402"/>
                  </a:lnTo>
                  <a:lnTo>
                    <a:pt x="359227" y="135487"/>
                  </a:lnTo>
                  <a:lnTo>
                    <a:pt x="365760" y="184547"/>
                  </a:lnTo>
                  <a:lnTo>
                    <a:pt x="359227" y="233607"/>
                  </a:lnTo>
                  <a:lnTo>
                    <a:pt x="340791" y="277692"/>
                  </a:lnTo>
                  <a:lnTo>
                    <a:pt x="312195" y="315042"/>
                  </a:lnTo>
                  <a:lnTo>
                    <a:pt x="275183" y="343898"/>
                  </a:lnTo>
                  <a:lnTo>
                    <a:pt x="231496" y="362502"/>
                  </a:lnTo>
                  <a:lnTo>
                    <a:pt x="182880" y="369095"/>
                  </a:lnTo>
                  <a:lnTo>
                    <a:pt x="134263" y="362502"/>
                  </a:lnTo>
                  <a:lnTo>
                    <a:pt x="90576" y="343898"/>
                  </a:lnTo>
                  <a:lnTo>
                    <a:pt x="53564" y="315042"/>
                  </a:lnTo>
                  <a:lnTo>
                    <a:pt x="24968" y="277692"/>
                  </a:lnTo>
                  <a:lnTo>
                    <a:pt x="6532" y="233607"/>
                  </a:lnTo>
                  <a:lnTo>
                    <a:pt x="0" y="184547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6" name="object 26"/>
          <p:cNvGrpSpPr/>
          <p:nvPr/>
        </p:nvGrpSpPr>
        <p:grpSpPr>
          <a:xfrm>
            <a:off x="1700217" y="4574508"/>
            <a:ext cx="391160" cy="394970"/>
            <a:chOff x="1700217" y="4574508"/>
            <a:chExt cx="391160" cy="394970"/>
          </a:xfrm>
        </p:grpSpPr>
        <p:sp>
          <p:nvSpPr>
            <p:cNvPr id="27" name="object 27"/>
            <p:cNvSpPr/>
            <p:nvPr/>
          </p:nvSpPr>
          <p:spPr>
            <a:xfrm>
              <a:off x="1712917" y="4587208"/>
              <a:ext cx="365760" cy="369570"/>
            </a:xfrm>
            <a:custGeom>
              <a:avLst/>
              <a:gdLst/>
              <a:ahLst/>
              <a:cxnLst/>
              <a:rect l="l" t="t" r="r" b="b"/>
              <a:pathLst>
                <a:path w="365760" h="369570">
                  <a:moveTo>
                    <a:pt x="182879" y="0"/>
                  </a:moveTo>
                  <a:lnTo>
                    <a:pt x="134263" y="6592"/>
                  </a:lnTo>
                  <a:lnTo>
                    <a:pt x="90576" y="25196"/>
                  </a:lnTo>
                  <a:lnTo>
                    <a:pt x="53564" y="54052"/>
                  </a:lnTo>
                  <a:lnTo>
                    <a:pt x="24968" y="91402"/>
                  </a:lnTo>
                  <a:lnTo>
                    <a:pt x="6532" y="135487"/>
                  </a:lnTo>
                  <a:lnTo>
                    <a:pt x="0" y="184547"/>
                  </a:lnTo>
                  <a:lnTo>
                    <a:pt x="6532" y="233607"/>
                  </a:lnTo>
                  <a:lnTo>
                    <a:pt x="24968" y="277692"/>
                  </a:lnTo>
                  <a:lnTo>
                    <a:pt x="53564" y="315042"/>
                  </a:lnTo>
                  <a:lnTo>
                    <a:pt x="90576" y="343898"/>
                  </a:lnTo>
                  <a:lnTo>
                    <a:pt x="134263" y="362502"/>
                  </a:lnTo>
                  <a:lnTo>
                    <a:pt x="182879" y="369095"/>
                  </a:lnTo>
                  <a:lnTo>
                    <a:pt x="231496" y="362502"/>
                  </a:lnTo>
                  <a:lnTo>
                    <a:pt x="275183" y="343898"/>
                  </a:lnTo>
                  <a:lnTo>
                    <a:pt x="312195" y="315042"/>
                  </a:lnTo>
                  <a:lnTo>
                    <a:pt x="340791" y="277692"/>
                  </a:lnTo>
                  <a:lnTo>
                    <a:pt x="359227" y="233607"/>
                  </a:lnTo>
                  <a:lnTo>
                    <a:pt x="365759" y="184547"/>
                  </a:lnTo>
                  <a:lnTo>
                    <a:pt x="359227" y="135487"/>
                  </a:lnTo>
                  <a:lnTo>
                    <a:pt x="340791" y="91402"/>
                  </a:lnTo>
                  <a:lnTo>
                    <a:pt x="312195" y="54052"/>
                  </a:lnTo>
                  <a:lnTo>
                    <a:pt x="275183" y="25196"/>
                  </a:lnTo>
                  <a:lnTo>
                    <a:pt x="231496" y="6592"/>
                  </a:lnTo>
                  <a:lnTo>
                    <a:pt x="182879" y="0"/>
                  </a:lnTo>
                  <a:close/>
                </a:path>
              </a:pathLst>
            </a:custGeom>
            <a:solidFill>
              <a:srgbClr val="D4D4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712917" y="4587208"/>
              <a:ext cx="365760" cy="369570"/>
            </a:xfrm>
            <a:custGeom>
              <a:avLst/>
              <a:gdLst/>
              <a:ahLst/>
              <a:cxnLst/>
              <a:rect l="l" t="t" r="r" b="b"/>
              <a:pathLst>
                <a:path w="365760" h="369570">
                  <a:moveTo>
                    <a:pt x="0" y="184547"/>
                  </a:moveTo>
                  <a:lnTo>
                    <a:pt x="6532" y="135487"/>
                  </a:lnTo>
                  <a:lnTo>
                    <a:pt x="24968" y="91402"/>
                  </a:lnTo>
                  <a:lnTo>
                    <a:pt x="53564" y="54052"/>
                  </a:lnTo>
                  <a:lnTo>
                    <a:pt x="90576" y="25196"/>
                  </a:lnTo>
                  <a:lnTo>
                    <a:pt x="134263" y="6592"/>
                  </a:lnTo>
                  <a:lnTo>
                    <a:pt x="182880" y="0"/>
                  </a:lnTo>
                  <a:lnTo>
                    <a:pt x="231496" y="6592"/>
                  </a:lnTo>
                  <a:lnTo>
                    <a:pt x="275183" y="25196"/>
                  </a:lnTo>
                  <a:lnTo>
                    <a:pt x="312195" y="54052"/>
                  </a:lnTo>
                  <a:lnTo>
                    <a:pt x="340791" y="91402"/>
                  </a:lnTo>
                  <a:lnTo>
                    <a:pt x="359227" y="135487"/>
                  </a:lnTo>
                  <a:lnTo>
                    <a:pt x="365760" y="184547"/>
                  </a:lnTo>
                  <a:lnTo>
                    <a:pt x="359227" y="233607"/>
                  </a:lnTo>
                  <a:lnTo>
                    <a:pt x="340791" y="277692"/>
                  </a:lnTo>
                  <a:lnTo>
                    <a:pt x="312195" y="315042"/>
                  </a:lnTo>
                  <a:lnTo>
                    <a:pt x="275183" y="343898"/>
                  </a:lnTo>
                  <a:lnTo>
                    <a:pt x="231496" y="362502"/>
                  </a:lnTo>
                  <a:lnTo>
                    <a:pt x="182880" y="369095"/>
                  </a:lnTo>
                  <a:lnTo>
                    <a:pt x="134263" y="362502"/>
                  </a:lnTo>
                  <a:lnTo>
                    <a:pt x="90576" y="343898"/>
                  </a:lnTo>
                  <a:lnTo>
                    <a:pt x="53564" y="315042"/>
                  </a:lnTo>
                  <a:lnTo>
                    <a:pt x="24968" y="277692"/>
                  </a:lnTo>
                  <a:lnTo>
                    <a:pt x="6532" y="233607"/>
                  </a:lnTo>
                  <a:lnTo>
                    <a:pt x="0" y="184547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9" name="object 29"/>
          <p:cNvGrpSpPr/>
          <p:nvPr/>
        </p:nvGrpSpPr>
        <p:grpSpPr>
          <a:xfrm>
            <a:off x="2355570" y="2908324"/>
            <a:ext cx="391160" cy="394970"/>
            <a:chOff x="2355570" y="2908324"/>
            <a:chExt cx="391160" cy="394970"/>
          </a:xfrm>
        </p:grpSpPr>
        <p:sp>
          <p:nvSpPr>
            <p:cNvPr id="30" name="object 30"/>
            <p:cNvSpPr/>
            <p:nvPr/>
          </p:nvSpPr>
          <p:spPr>
            <a:xfrm>
              <a:off x="2368270" y="2921024"/>
              <a:ext cx="365760" cy="369570"/>
            </a:xfrm>
            <a:custGeom>
              <a:avLst/>
              <a:gdLst/>
              <a:ahLst/>
              <a:cxnLst/>
              <a:rect l="l" t="t" r="r" b="b"/>
              <a:pathLst>
                <a:path w="365760" h="369570">
                  <a:moveTo>
                    <a:pt x="182879" y="0"/>
                  </a:moveTo>
                  <a:lnTo>
                    <a:pt x="134263" y="6592"/>
                  </a:lnTo>
                  <a:lnTo>
                    <a:pt x="90576" y="25196"/>
                  </a:lnTo>
                  <a:lnTo>
                    <a:pt x="53564" y="54052"/>
                  </a:lnTo>
                  <a:lnTo>
                    <a:pt x="24968" y="91402"/>
                  </a:lnTo>
                  <a:lnTo>
                    <a:pt x="6532" y="135487"/>
                  </a:lnTo>
                  <a:lnTo>
                    <a:pt x="0" y="184547"/>
                  </a:lnTo>
                  <a:lnTo>
                    <a:pt x="6532" y="233607"/>
                  </a:lnTo>
                  <a:lnTo>
                    <a:pt x="24968" y="277692"/>
                  </a:lnTo>
                  <a:lnTo>
                    <a:pt x="53564" y="315042"/>
                  </a:lnTo>
                  <a:lnTo>
                    <a:pt x="90576" y="343898"/>
                  </a:lnTo>
                  <a:lnTo>
                    <a:pt x="134263" y="362502"/>
                  </a:lnTo>
                  <a:lnTo>
                    <a:pt x="182879" y="369095"/>
                  </a:lnTo>
                  <a:lnTo>
                    <a:pt x="231496" y="362502"/>
                  </a:lnTo>
                  <a:lnTo>
                    <a:pt x="275183" y="343898"/>
                  </a:lnTo>
                  <a:lnTo>
                    <a:pt x="312195" y="315042"/>
                  </a:lnTo>
                  <a:lnTo>
                    <a:pt x="340791" y="277692"/>
                  </a:lnTo>
                  <a:lnTo>
                    <a:pt x="359227" y="233607"/>
                  </a:lnTo>
                  <a:lnTo>
                    <a:pt x="365759" y="184547"/>
                  </a:lnTo>
                  <a:lnTo>
                    <a:pt x="359227" y="135487"/>
                  </a:lnTo>
                  <a:lnTo>
                    <a:pt x="340791" y="91402"/>
                  </a:lnTo>
                  <a:lnTo>
                    <a:pt x="312195" y="54052"/>
                  </a:lnTo>
                  <a:lnTo>
                    <a:pt x="275183" y="25196"/>
                  </a:lnTo>
                  <a:lnTo>
                    <a:pt x="231496" y="6592"/>
                  </a:lnTo>
                  <a:lnTo>
                    <a:pt x="182879" y="0"/>
                  </a:lnTo>
                  <a:close/>
                </a:path>
              </a:pathLst>
            </a:custGeom>
            <a:solidFill>
              <a:srgbClr val="6BB76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368270" y="2921024"/>
              <a:ext cx="365760" cy="369570"/>
            </a:xfrm>
            <a:custGeom>
              <a:avLst/>
              <a:gdLst/>
              <a:ahLst/>
              <a:cxnLst/>
              <a:rect l="l" t="t" r="r" b="b"/>
              <a:pathLst>
                <a:path w="365760" h="369570">
                  <a:moveTo>
                    <a:pt x="0" y="184547"/>
                  </a:moveTo>
                  <a:lnTo>
                    <a:pt x="6532" y="135487"/>
                  </a:lnTo>
                  <a:lnTo>
                    <a:pt x="24968" y="91402"/>
                  </a:lnTo>
                  <a:lnTo>
                    <a:pt x="53564" y="54052"/>
                  </a:lnTo>
                  <a:lnTo>
                    <a:pt x="90576" y="25196"/>
                  </a:lnTo>
                  <a:lnTo>
                    <a:pt x="134263" y="6592"/>
                  </a:lnTo>
                  <a:lnTo>
                    <a:pt x="182880" y="0"/>
                  </a:lnTo>
                  <a:lnTo>
                    <a:pt x="231496" y="6592"/>
                  </a:lnTo>
                  <a:lnTo>
                    <a:pt x="275183" y="25196"/>
                  </a:lnTo>
                  <a:lnTo>
                    <a:pt x="312195" y="54052"/>
                  </a:lnTo>
                  <a:lnTo>
                    <a:pt x="340791" y="91402"/>
                  </a:lnTo>
                  <a:lnTo>
                    <a:pt x="359227" y="135487"/>
                  </a:lnTo>
                  <a:lnTo>
                    <a:pt x="365760" y="184547"/>
                  </a:lnTo>
                  <a:lnTo>
                    <a:pt x="359227" y="233607"/>
                  </a:lnTo>
                  <a:lnTo>
                    <a:pt x="340791" y="277692"/>
                  </a:lnTo>
                  <a:lnTo>
                    <a:pt x="312195" y="315042"/>
                  </a:lnTo>
                  <a:lnTo>
                    <a:pt x="275183" y="343898"/>
                  </a:lnTo>
                  <a:lnTo>
                    <a:pt x="231496" y="362502"/>
                  </a:lnTo>
                  <a:lnTo>
                    <a:pt x="182880" y="369095"/>
                  </a:lnTo>
                  <a:lnTo>
                    <a:pt x="134263" y="362502"/>
                  </a:lnTo>
                  <a:lnTo>
                    <a:pt x="90576" y="343898"/>
                  </a:lnTo>
                  <a:lnTo>
                    <a:pt x="53564" y="315042"/>
                  </a:lnTo>
                  <a:lnTo>
                    <a:pt x="24968" y="277692"/>
                  </a:lnTo>
                  <a:lnTo>
                    <a:pt x="6532" y="233607"/>
                  </a:lnTo>
                  <a:lnTo>
                    <a:pt x="0" y="184547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2" name="object 32"/>
          <p:cNvGrpSpPr/>
          <p:nvPr/>
        </p:nvGrpSpPr>
        <p:grpSpPr>
          <a:xfrm>
            <a:off x="675551" y="3771389"/>
            <a:ext cx="391160" cy="394970"/>
            <a:chOff x="675551" y="3771389"/>
            <a:chExt cx="391160" cy="394970"/>
          </a:xfrm>
        </p:grpSpPr>
        <p:sp>
          <p:nvSpPr>
            <p:cNvPr id="33" name="object 33"/>
            <p:cNvSpPr/>
            <p:nvPr/>
          </p:nvSpPr>
          <p:spPr>
            <a:xfrm>
              <a:off x="688251" y="3784089"/>
              <a:ext cx="365760" cy="369570"/>
            </a:xfrm>
            <a:custGeom>
              <a:avLst/>
              <a:gdLst/>
              <a:ahLst/>
              <a:cxnLst/>
              <a:rect l="l" t="t" r="r" b="b"/>
              <a:pathLst>
                <a:path w="365759" h="369570">
                  <a:moveTo>
                    <a:pt x="182879" y="0"/>
                  </a:moveTo>
                  <a:lnTo>
                    <a:pt x="134263" y="6592"/>
                  </a:lnTo>
                  <a:lnTo>
                    <a:pt x="90576" y="25196"/>
                  </a:lnTo>
                  <a:lnTo>
                    <a:pt x="53564" y="54052"/>
                  </a:lnTo>
                  <a:lnTo>
                    <a:pt x="24968" y="91402"/>
                  </a:lnTo>
                  <a:lnTo>
                    <a:pt x="6532" y="135487"/>
                  </a:lnTo>
                  <a:lnTo>
                    <a:pt x="0" y="184547"/>
                  </a:lnTo>
                  <a:lnTo>
                    <a:pt x="6532" y="233607"/>
                  </a:lnTo>
                  <a:lnTo>
                    <a:pt x="24968" y="277692"/>
                  </a:lnTo>
                  <a:lnTo>
                    <a:pt x="53564" y="315042"/>
                  </a:lnTo>
                  <a:lnTo>
                    <a:pt x="90576" y="343899"/>
                  </a:lnTo>
                  <a:lnTo>
                    <a:pt x="134263" y="362502"/>
                  </a:lnTo>
                  <a:lnTo>
                    <a:pt x="182879" y="369095"/>
                  </a:lnTo>
                  <a:lnTo>
                    <a:pt x="231496" y="362502"/>
                  </a:lnTo>
                  <a:lnTo>
                    <a:pt x="275183" y="343899"/>
                  </a:lnTo>
                  <a:lnTo>
                    <a:pt x="312195" y="315042"/>
                  </a:lnTo>
                  <a:lnTo>
                    <a:pt x="340791" y="277692"/>
                  </a:lnTo>
                  <a:lnTo>
                    <a:pt x="359227" y="233607"/>
                  </a:lnTo>
                  <a:lnTo>
                    <a:pt x="365760" y="184547"/>
                  </a:lnTo>
                  <a:lnTo>
                    <a:pt x="359227" y="135487"/>
                  </a:lnTo>
                  <a:lnTo>
                    <a:pt x="340791" y="91402"/>
                  </a:lnTo>
                  <a:lnTo>
                    <a:pt x="312195" y="54052"/>
                  </a:lnTo>
                  <a:lnTo>
                    <a:pt x="275183" y="25196"/>
                  </a:lnTo>
                  <a:lnTo>
                    <a:pt x="231496" y="6592"/>
                  </a:lnTo>
                  <a:lnTo>
                    <a:pt x="182879" y="0"/>
                  </a:lnTo>
                  <a:close/>
                </a:path>
              </a:pathLst>
            </a:custGeom>
            <a:solidFill>
              <a:srgbClr val="D4D4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688251" y="3784089"/>
              <a:ext cx="365760" cy="369570"/>
            </a:xfrm>
            <a:custGeom>
              <a:avLst/>
              <a:gdLst/>
              <a:ahLst/>
              <a:cxnLst/>
              <a:rect l="l" t="t" r="r" b="b"/>
              <a:pathLst>
                <a:path w="365759" h="369570">
                  <a:moveTo>
                    <a:pt x="0" y="184547"/>
                  </a:moveTo>
                  <a:lnTo>
                    <a:pt x="6532" y="135487"/>
                  </a:lnTo>
                  <a:lnTo>
                    <a:pt x="24968" y="91402"/>
                  </a:lnTo>
                  <a:lnTo>
                    <a:pt x="53564" y="54052"/>
                  </a:lnTo>
                  <a:lnTo>
                    <a:pt x="90576" y="25196"/>
                  </a:lnTo>
                  <a:lnTo>
                    <a:pt x="134263" y="6592"/>
                  </a:lnTo>
                  <a:lnTo>
                    <a:pt x="182880" y="0"/>
                  </a:lnTo>
                  <a:lnTo>
                    <a:pt x="231496" y="6592"/>
                  </a:lnTo>
                  <a:lnTo>
                    <a:pt x="275183" y="25196"/>
                  </a:lnTo>
                  <a:lnTo>
                    <a:pt x="312195" y="54052"/>
                  </a:lnTo>
                  <a:lnTo>
                    <a:pt x="340791" y="91402"/>
                  </a:lnTo>
                  <a:lnTo>
                    <a:pt x="359227" y="135487"/>
                  </a:lnTo>
                  <a:lnTo>
                    <a:pt x="365760" y="184547"/>
                  </a:lnTo>
                  <a:lnTo>
                    <a:pt x="359227" y="233607"/>
                  </a:lnTo>
                  <a:lnTo>
                    <a:pt x="340791" y="277692"/>
                  </a:lnTo>
                  <a:lnTo>
                    <a:pt x="312195" y="315042"/>
                  </a:lnTo>
                  <a:lnTo>
                    <a:pt x="275183" y="343898"/>
                  </a:lnTo>
                  <a:lnTo>
                    <a:pt x="231496" y="362502"/>
                  </a:lnTo>
                  <a:lnTo>
                    <a:pt x="182880" y="369095"/>
                  </a:lnTo>
                  <a:lnTo>
                    <a:pt x="134263" y="362502"/>
                  </a:lnTo>
                  <a:lnTo>
                    <a:pt x="90576" y="343898"/>
                  </a:lnTo>
                  <a:lnTo>
                    <a:pt x="53564" y="315042"/>
                  </a:lnTo>
                  <a:lnTo>
                    <a:pt x="24968" y="277692"/>
                  </a:lnTo>
                  <a:lnTo>
                    <a:pt x="6532" y="233607"/>
                  </a:lnTo>
                  <a:lnTo>
                    <a:pt x="0" y="184547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5" name="object 35"/>
          <p:cNvGrpSpPr/>
          <p:nvPr/>
        </p:nvGrpSpPr>
        <p:grpSpPr>
          <a:xfrm>
            <a:off x="4199713" y="3016285"/>
            <a:ext cx="391160" cy="394970"/>
            <a:chOff x="4199713" y="3016285"/>
            <a:chExt cx="391160" cy="394970"/>
          </a:xfrm>
        </p:grpSpPr>
        <p:sp>
          <p:nvSpPr>
            <p:cNvPr id="36" name="object 36"/>
            <p:cNvSpPr/>
            <p:nvPr/>
          </p:nvSpPr>
          <p:spPr>
            <a:xfrm>
              <a:off x="4212413" y="3028985"/>
              <a:ext cx="365760" cy="369570"/>
            </a:xfrm>
            <a:custGeom>
              <a:avLst/>
              <a:gdLst/>
              <a:ahLst/>
              <a:cxnLst/>
              <a:rect l="l" t="t" r="r" b="b"/>
              <a:pathLst>
                <a:path w="365760" h="369570">
                  <a:moveTo>
                    <a:pt x="182879" y="0"/>
                  </a:moveTo>
                  <a:lnTo>
                    <a:pt x="134263" y="6592"/>
                  </a:lnTo>
                  <a:lnTo>
                    <a:pt x="90576" y="25196"/>
                  </a:lnTo>
                  <a:lnTo>
                    <a:pt x="53564" y="54052"/>
                  </a:lnTo>
                  <a:lnTo>
                    <a:pt x="24968" y="91402"/>
                  </a:lnTo>
                  <a:lnTo>
                    <a:pt x="6532" y="135487"/>
                  </a:lnTo>
                  <a:lnTo>
                    <a:pt x="0" y="184547"/>
                  </a:lnTo>
                  <a:lnTo>
                    <a:pt x="6532" y="233607"/>
                  </a:lnTo>
                  <a:lnTo>
                    <a:pt x="24968" y="277692"/>
                  </a:lnTo>
                  <a:lnTo>
                    <a:pt x="53564" y="315042"/>
                  </a:lnTo>
                  <a:lnTo>
                    <a:pt x="90576" y="343899"/>
                  </a:lnTo>
                  <a:lnTo>
                    <a:pt x="134263" y="362502"/>
                  </a:lnTo>
                  <a:lnTo>
                    <a:pt x="182879" y="369095"/>
                  </a:lnTo>
                  <a:lnTo>
                    <a:pt x="231496" y="362502"/>
                  </a:lnTo>
                  <a:lnTo>
                    <a:pt x="275183" y="343899"/>
                  </a:lnTo>
                  <a:lnTo>
                    <a:pt x="312195" y="315042"/>
                  </a:lnTo>
                  <a:lnTo>
                    <a:pt x="340791" y="277692"/>
                  </a:lnTo>
                  <a:lnTo>
                    <a:pt x="359227" y="233607"/>
                  </a:lnTo>
                  <a:lnTo>
                    <a:pt x="365760" y="184547"/>
                  </a:lnTo>
                  <a:lnTo>
                    <a:pt x="359227" y="135487"/>
                  </a:lnTo>
                  <a:lnTo>
                    <a:pt x="340791" y="91402"/>
                  </a:lnTo>
                  <a:lnTo>
                    <a:pt x="312195" y="54052"/>
                  </a:lnTo>
                  <a:lnTo>
                    <a:pt x="275183" y="25196"/>
                  </a:lnTo>
                  <a:lnTo>
                    <a:pt x="231496" y="6592"/>
                  </a:lnTo>
                  <a:lnTo>
                    <a:pt x="182879" y="0"/>
                  </a:lnTo>
                  <a:close/>
                </a:path>
              </a:pathLst>
            </a:custGeom>
            <a:solidFill>
              <a:srgbClr val="D4D4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4212413" y="3028985"/>
              <a:ext cx="365760" cy="369570"/>
            </a:xfrm>
            <a:custGeom>
              <a:avLst/>
              <a:gdLst/>
              <a:ahLst/>
              <a:cxnLst/>
              <a:rect l="l" t="t" r="r" b="b"/>
              <a:pathLst>
                <a:path w="365760" h="369570">
                  <a:moveTo>
                    <a:pt x="0" y="184547"/>
                  </a:moveTo>
                  <a:lnTo>
                    <a:pt x="6532" y="135487"/>
                  </a:lnTo>
                  <a:lnTo>
                    <a:pt x="24968" y="91402"/>
                  </a:lnTo>
                  <a:lnTo>
                    <a:pt x="53564" y="54052"/>
                  </a:lnTo>
                  <a:lnTo>
                    <a:pt x="90576" y="25196"/>
                  </a:lnTo>
                  <a:lnTo>
                    <a:pt x="134263" y="6592"/>
                  </a:lnTo>
                  <a:lnTo>
                    <a:pt x="182880" y="0"/>
                  </a:lnTo>
                  <a:lnTo>
                    <a:pt x="231496" y="6592"/>
                  </a:lnTo>
                  <a:lnTo>
                    <a:pt x="275183" y="25196"/>
                  </a:lnTo>
                  <a:lnTo>
                    <a:pt x="312195" y="54052"/>
                  </a:lnTo>
                  <a:lnTo>
                    <a:pt x="340791" y="91402"/>
                  </a:lnTo>
                  <a:lnTo>
                    <a:pt x="359227" y="135487"/>
                  </a:lnTo>
                  <a:lnTo>
                    <a:pt x="365760" y="184547"/>
                  </a:lnTo>
                  <a:lnTo>
                    <a:pt x="359227" y="233607"/>
                  </a:lnTo>
                  <a:lnTo>
                    <a:pt x="340791" y="277692"/>
                  </a:lnTo>
                  <a:lnTo>
                    <a:pt x="312195" y="315042"/>
                  </a:lnTo>
                  <a:lnTo>
                    <a:pt x="275183" y="343898"/>
                  </a:lnTo>
                  <a:lnTo>
                    <a:pt x="231496" y="362502"/>
                  </a:lnTo>
                  <a:lnTo>
                    <a:pt x="182880" y="369095"/>
                  </a:lnTo>
                  <a:lnTo>
                    <a:pt x="134263" y="362502"/>
                  </a:lnTo>
                  <a:lnTo>
                    <a:pt x="90576" y="343898"/>
                  </a:lnTo>
                  <a:lnTo>
                    <a:pt x="53564" y="315042"/>
                  </a:lnTo>
                  <a:lnTo>
                    <a:pt x="24968" y="277692"/>
                  </a:lnTo>
                  <a:lnTo>
                    <a:pt x="6532" y="233607"/>
                  </a:lnTo>
                  <a:lnTo>
                    <a:pt x="0" y="184547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8" name="object 38"/>
          <p:cNvGrpSpPr/>
          <p:nvPr/>
        </p:nvGrpSpPr>
        <p:grpSpPr>
          <a:xfrm>
            <a:off x="6259287" y="4939085"/>
            <a:ext cx="391160" cy="394970"/>
            <a:chOff x="6259287" y="4939085"/>
            <a:chExt cx="391160" cy="394970"/>
          </a:xfrm>
        </p:grpSpPr>
        <p:sp>
          <p:nvSpPr>
            <p:cNvPr id="39" name="object 39"/>
            <p:cNvSpPr/>
            <p:nvPr/>
          </p:nvSpPr>
          <p:spPr>
            <a:xfrm>
              <a:off x="6271987" y="4951785"/>
              <a:ext cx="365760" cy="369570"/>
            </a:xfrm>
            <a:custGeom>
              <a:avLst/>
              <a:gdLst/>
              <a:ahLst/>
              <a:cxnLst/>
              <a:rect l="l" t="t" r="r" b="b"/>
              <a:pathLst>
                <a:path w="365759" h="369570">
                  <a:moveTo>
                    <a:pt x="182879" y="0"/>
                  </a:moveTo>
                  <a:lnTo>
                    <a:pt x="134263" y="6592"/>
                  </a:lnTo>
                  <a:lnTo>
                    <a:pt x="90576" y="25196"/>
                  </a:lnTo>
                  <a:lnTo>
                    <a:pt x="53564" y="54052"/>
                  </a:lnTo>
                  <a:lnTo>
                    <a:pt x="24968" y="91402"/>
                  </a:lnTo>
                  <a:lnTo>
                    <a:pt x="6532" y="135487"/>
                  </a:lnTo>
                  <a:lnTo>
                    <a:pt x="0" y="184547"/>
                  </a:lnTo>
                  <a:lnTo>
                    <a:pt x="6532" y="233607"/>
                  </a:lnTo>
                  <a:lnTo>
                    <a:pt x="24968" y="277692"/>
                  </a:lnTo>
                  <a:lnTo>
                    <a:pt x="53564" y="315042"/>
                  </a:lnTo>
                  <a:lnTo>
                    <a:pt x="90576" y="343898"/>
                  </a:lnTo>
                  <a:lnTo>
                    <a:pt x="134263" y="362502"/>
                  </a:lnTo>
                  <a:lnTo>
                    <a:pt x="182879" y="369095"/>
                  </a:lnTo>
                  <a:lnTo>
                    <a:pt x="231496" y="362502"/>
                  </a:lnTo>
                  <a:lnTo>
                    <a:pt x="275183" y="343898"/>
                  </a:lnTo>
                  <a:lnTo>
                    <a:pt x="312195" y="315042"/>
                  </a:lnTo>
                  <a:lnTo>
                    <a:pt x="340791" y="277692"/>
                  </a:lnTo>
                  <a:lnTo>
                    <a:pt x="359227" y="233607"/>
                  </a:lnTo>
                  <a:lnTo>
                    <a:pt x="365759" y="184547"/>
                  </a:lnTo>
                  <a:lnTo>
                    <a:pt x="359227" y="135487"/>
                  </a:lnTo>
                  <a:lnTo>
                    <a:pt x="340791" y="91402"/>
                  </a:lnTo>
                  <a:lnTo>
                    <a:pt x="312195" y="54052"/>
                  </a:lnTo>
                  <a:lnTo>
                    <a:pt x="275183" y="25196"/>
                  </a:lnTo>
                  <a:lnTo>
                    <a:pt x="231496" y="6592"/>
                  </a:lnTo>
                  <a:lnTo>
                    <a:pt x="182879" y="0"/>
                  </a:lnTo>
                  <a:close/>
                </a:path>
              </a:pathLst>
            </a:custGeom>
            <a:solidFill>
              <a:srgbClr val="C648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271987" y="4951785"/>
              <a:ext cx="365760" cy="369570"/>
            </a:xfrm>
            <a:custGeom>
              <a:avLst/>
              <a:gdLst/>
              <a:ahLst/>
              <a:cxnLst/>
              <a:rect l="l" t="t" r="r" b="b"/>
              <a:pathLst>
                <a:path w="365759" h="369570">
                  <a:moveTo>
                    <a:pt x="0" y="184547"/>
                  </a:moveTo>
                  <a:lnTo>
                    <a:pt x="6532" y="135487"/>
                  </a:lnTo>
                  <a:lnTo>
                    <a:pt x="24968" y="91402"/>
                  </a:lnTo>
                  <a:lnTo>
                    <a:pt x="53564" y="54052"/>
                  </a:lnTo>
                  <a:lnTo>
                    <a:pt x="90576" y="25196"/>
                  </a:lnTo>
                  <a:lnTo>
                    <a:pt x="134263" y="6592"/>
                  </a:lnTo>
                  <a:lnTo>
                    <a:pt x="182880" y="0"/>
                  </a:lnTo>
                  <a:lnTo>
                    <a:pt x="231496" y="6592"/>
                  </a:lnTo>
                  <a:lnTo>
                    <a:pt x="275183" y="25196"/>
                  </a:lnTo>
                  <a:lnTo>
                    <a:pt x="312195" y="54052"/>
                  </a:lnTo>
                  <a:lnTo>
                    <a:pt x="340791" y="91402"/>
                  </a:lnTo>
                  <a:lnTo>
                    <a:pt x="359227" y="135487"/>
                  </a:lnTo>
                  <a:lnTo>
                    <a:pt x="365760" y="184547"/>
                  </a:lnTo>
                  <a:lnTo>
                    <a:pt x="359227" y="233607"/>
                  </a:lnTo>
                  <a:lnTo>
                    <a:pt x="340791" y="277692"/>
                  </a:lnTo>
                  <a:lnTo>
                    <a:pt x="312195" y="315042"/>
                  </a:lnTo>
                  <a:lnTo>
                    <a:pt x="275183" y="343898"/>
                  </a:lnTo>
                  <a:lnTo>
                    <a:pt x="231496" y="362502"/>
                  </a:lnTo>
                  <a:lnTo>
                    <a:pt x="182880" y="369095"/>
                  </a:lnTo>
                  <a:lnTo>
                    <a:pt x="134263" y="362502"/>
                  </a:lnTo>
                  <a:lnTo>
                    <a:pt x="90576" y="343898"/>
                  </a:lnTo>
                  <a:lnTo>
                    <a:pt x="53564" y="315042"/>
                  </a:lnTo>
                  <a:lnTo>
                    <a:pt x="24968" y="277692"/>
                  </a:lnTo>
                  <a:lnTo>
                    <a:pt x="6532" y="233607"/>
                  </a:lnTo>
                  <a:lnTo>
                    <a:pt x="0" y="184547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1" name="object 41"/>
          <p:cNvGrpSpPr/>
          <p:nvPr/>
        </p:nvGrpSpPr>
        <p:grpSpPr>
          <a:xfrm>
            <a:off x="7717945" y="3898111"/>
            <a:ext cx="391160" cy="394970"/>
            <a:chOff x="7717945" y="3898111"/>
            <a:chExt cx="391160" cy="394970"/>
          </a:xfrm>
        </p:grpSpPr>
        <p:sp>
          <p:nvSpPr>
            <p:cNvPr id="42" name="object 42"/>
            <p:cNvSpPr/>
            <p:nvPr/>
          </p:nvSpPr>
          <p:spPr>
            <a:xfrm>
              <a:off x="7730645" y="3910811"/>
              <a:ext cx="365760" cy="369570"/>
            </a:xfrm>
            <a:custGeom>
              <a:avLst/>
              <a:gdLst/>
              <a:ahLst/>
              <a:cxnLst/>
              <a:rect l="l" t="t" r="r" b="b"/>
              <a:pathLst>
                <a:path w="365759" h="369570">
                  <a:moveTo>
                    <a:pt x="182879" y="0"/>
                  </a:moveTo>
                  <a:lnTo>
                    <a:pt x="134263" y="6592"/>
                  </a:lnTo>
                  <a:lnTo>
                    <a:pt x="90576" y="25195"/>
                  </a:lnTo>
                  <a:lnTo>
                    <a:pt x="53564" y="54052"/>
                  </a:lnTo>
                  <a:lnTo>
                    <a:pt x="24968" y="91402"/>
                  </a:lnTo>
                  <a:lnTo>
                    <a:pt x="6532" y="135487"/>
                  </a:lnTo>
                  <a:lnTo>
                    <a:pt x="0" y="184547"/>
                  </a:lnTo>
                  <a:lnTo>
                    <a:pt x="6532" y="233607"/>
                  </a:lnTo>
                  <a:lnTo>
                    <a:pt x="24968" y="277692"/>
                  </a:lnTo>
                  <a:lnTo>
                    <a:pt x="53564" y="315042"/>
                  </a:lnTo>
                  <a:lnTo>
                    <a:pt x="90576" y="343898"/>
                  </a:lnTo>
                  <a:lnTo>
                    <a:pt x="134263" y="362502"/>
                  </a:lnTo>
                  <a:lnTo>
                    <a:pt x="182879" y="369095"/>
                  </a:lnTo>
                  <a:lnTo>
                    <a:pt x="231496" y="362502"/>
                  </a:lnTo>
                  <a:lnTo>
                    <a:pt x="275183" y="343898"/>
                  </a:lnTo>
                  <a:lnTo>
                    <a:pt x="312195" y="315042"/>
                  </a:lnTo>
                  <a:lnTo>
                    <a:pt x="340791" y="277692"/>
                  </a:lnTo>
                  <a:lnTo>
                    <a:pt x="359227" y="233607"/>
                  </a:lnTo>
                  <a:lnTo>
                    <a:pt x="365759" y="184547"/>
                  </a:lnTo>
                  <a:lnTo>
                    <a:pt x="359227" y="135487"/>
                  </a:lnTo>
                  <a:lnTo>
                    <a:pt x="340791" y="91402"/>
                  </a:lnTo>
                  <a:lnTo>
                    <a:pt x="312195" y="54052"/>
                  </a:lnTo>
                  <a:lnTo>
                    <a:pt x="275183" y="25195"/>
                  </a:lnTo>
                  <a:lnTo>
                    <a:pt x="231496" y="6592"/>
                  </a:lnTo>
                  <a:lnTo>
                    <a:pt x="182879" y="0"/>
                  </a:lnTo>
                  <a:close/>
                </a:path>
              </a:pathLst>
            </a:custGeom>
            <a:solidFill>
              <a:srgbClr val="C648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730645" y="3910811"/>
              <a:ext cx="365760" cy="369570"/>
            </a:xfrm>
            <a:custGeom>
              <a:avLst/>
              <a:gdLst/>
              <a:ahLst/>
              <a:cxnLst/>
              <a:rect l="l" t="t" r="r" b="b"/>
              <a:pathLst>
                <a:path w="365759" h="369570">
                  <a:moveTo>
                    <a:pt x="0" y="184547"/>
                  </a:moveTo>
                  <a:lnTo>
                    <a:pt x="6532" y="135487"/>
                  </a:lnTo>
                  <a:lnTo>
                    <a:pt x="24968" y="91402"/>
                  </a:lnTo>
                  <a:lnTo>
                    <a:pt x="53564" y="54052"/>
                  </a:lnTo>
                  <a:lnTo>
                    <a:pt x="90576" y="25196"/>
                  </a:lnTo>
                  <a:lnTo>
                    <a:pt x="134263" y="6592"/>
                  </a:lnTo>
                  <a:lnTo>
                    <a:pt x="182880" y="0"/>
                  </a:lnTo>
                  <a:lnTo>
                    <a:pt x="231496" y="6592"/>
                  </a:lnTo>
                  <a:lnTo>
                    <a:pt x="275183" y="25196"/>
                  </a:lnTo>
                  <a:lnTo>
                    <a:pt x="312195" y="54052"/>
                  </a:lnTo>
                  <a:lnTo>
                    <a:pt x="340791" y="91402"/>
                  </a:lnTo>
                  <a:lnTo>
                    <a:pt x="359227" y="135487"/>
                  </a:lnTo>
                  <a:lnTo>
                    <a:pt x="365760" y="184547"/>
                  </a:lnTo>
                  <a:lnTo>
                    <a:pt x="359227" y="233607"/>
                  </a:lnTo>
                  <a:lnTo>
                    <a:pt x="340791" y="277692"/>
                  </a:lnTo>
                  <a:lnTo>
                    <a:pt x="312195" y="315042"/>
                  </a:lnTo>
                  <a:lnTo>
                    <a:pt x="275183" y="343898"/>
                  </a:lnTo>
                  <a:lnTo>
                    <a:pt x="231496" y="362502"/>
                  </a:lnTo>
                  <a:lnTo>
                    <a:pt x="182880" y="369095"/>
                  </a:lnTo>
                  <a:lnTo>
                    <a:pt x="134263" y="362502"/>
                  </a:lnTo>
                  <a:lnTo>
                    <a:pt x="90576" y="343898"/>
                  </a:lnTo>
                  <a:lnTo>
                    <a:pt x="53564" y="315042"/>
                  </a:lnTo>
                  <a:lnTo>
                    <a:pt x="24968" y="277692"/>
                  </a:lnTo>
                  <a:lnTo>
                    <a:pt x="6532" y="233607"/>
                  </a:lnTo>
                  <a:lnTo>
                    <a:pt x="0" y="184547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7849234" y="3947667"/>
            <a:ext cx="12890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dirty="0">
                <a:latin typeface="Calibri"/>
                <a:cs typeface="Calibri"/>
              </a:rPr>
              <a:t>1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2023355" y="2390806"/>
            <a:ext cx="1098550" cy="835660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algn="ctr">
              <a:spcBef>
                <a:spcPts val="1280"/>
              </a:spcBef>
            </a:pPr>
            <a:r>
              <a:rPr sz="1900" spc="-55" dirty="0">
                <a:latin typeface="Cambria Math"/>
                <a:cs typeface="Cambria Math"/>
              </a:rPr>
              <a:t>𝑃(𝑌</a:t>
            </a:r>
            <a:r>
              <a:rPr lang="en-US" sz="2100" spc="-82" baseline="-15873" dirty="0">
                <a:latin typeface="Cambria Math"/>
                <a:cs typeface="Cambria Math"/>
              </a:rPr>
              <a:t>7</a:t>
            </a:r>
            <a:r>
              <a:rPr sz="1900" spc="-55" dirty="0">
                <a:latin typeface="Cambria Math"/>
                <a:cs typeface="Cambria Math"/>
              </a:rPr>
              <a:t>)</a:t>
            </a:r>
            <a:r>
              <a:rPr sz="1900" spc="75" dirty="0">
                <a:latin typeface="Cambria Math"/>
                <a:cs typeface="Cambria Math"/>
              </a:rPr>
              <a:t> </a:t>
            </a:r>
            <a:r>
              <a:rPr sz="1900" dirty="0">
                <a:latin typeface="Cambria Math"/>
                <a:cs typeface="Cambria Math"/>
              </a:rPr>
              <a:t>=</a:t>
            </a:r>
            <a:r>
              <a:rPr sz="1900" spc="85" dirty="0">
                <a:latin typeface="Cambria Math"/>
                <a:cs typeface="Cambria Math"/>
              </a:rPr>
              <a:t> </a:t>
            </a:r>
            <a:r>
              <a:rPr sz="1900" dirty="0">
                <a:latin typeface="Cambria Math"/>
                <a:cs typeface="Cambria Math"/>
              </a:rPr>
              <a:t>1</a:t>
            </a:r>
          </a:p>
          <a:p>
            <a:pPr marR="34925" algn="ctr">
              <a:spcBef>
                <a:spcPts val="994"/>
              </a:spcBef>
            </a:pPr>
            <a:r>
              <a:rPr sz="1600" dirty="0">
                <a:latin typeface="Calibri"/>
                <a:cs typeface="Calibri"/>
              </a:rPr>
              <a:t>7</a:t>
            </a:r>
          </a:p>
        </p:txBody>
      </p:sp>
      <p:sp>
        <p:nvSpPr>
          <p:cNvPr id="46" name="object 46"/>
          <p:cNvSpPr txBox="1"/>
          <p:nvPr/>
        </p:nvSpPr>
        <p:spPr>
          <a:xfrm>
            <a:off x="3105669" y="4463742"/>
            <a:ext cx="1098550" cy="730250"/>
          </a:xfrm>
          <a:prstGeom prst="rect">
            <a:avLst/>
          </a:prstGeom>
        </p:spPr>
        <p:txBody>
          <a:bodyPr vert="horz" wrap="square" lIns="0" tIns="90805" rIns="0" bIns="0" rtlCol="0">
            <a:spAutoFit/>
          </a:bodyPr>
          <a:lstStyle/>
          <a:p>
            <a:pPr marL="5080" algn="ctr">
              <a:spcBef>
                <a:spcPts val="715"/>
              </a:spcBef>
            </a:pPr>
            <a:r>
              <a:rPr sz="1600" dirty="0">
                <a:latin typeface="Calibri"/>
                <a:cs typeface="Calibri"/>
              </a:rPr>
              <a:t>6</a:t>
            </a:r>
          </a:p>
          <a:p>
            <a:pPr algn="ctr">
              <a:spcBef>
                <a:spcPts val="730"/>
              </a:spcBef>
            </a:pPr>
            <a:r>
              <a:rPr sz="1900" spc="-25" dirty="0">
                <a:latin typeface="Cambria Math"/>
                <a:cs typeface="Cambria Math"/>
              </a:rPr>
              <a:t>𝑃(𝑌</a:t>
            </a:r>
            <a:r>
              <a:rPr lang="en-US" sz="2100" spc="-37" baseline="-15873" dirty="0">
                <a:latin typeface="Cambria Math"/>
                <a:cs typeface="Cambria Math"/>
              </a:rPr>
              <a:t>6</a:t>
            </a:r>
            <a:r>
              <a:rPr sz="1900" spc="-25" dirty="0">
                <a:latin typeface="Cambria Math"/>
                <a:cs typeface="Cambria Math"/>
              </a:rPr>
              <a:t>)</a:t>
            </a:r>
            <a:r>
              <a:rPr sz="1900" spc="75" dirty="0">
                <a:latin typeface="Cambria Math"/>
                <a:cs typeface="Cambria Math"/>
              </a:rPr>
              <a:t> </a:t>
            </a:r>
            <a:r>
              <a:rPr sz="1900" dirty="0">
                <a:latin typeface="Cambria Math"/>
                <a:cs typeface="Cambria Math"/>
              </a:rPr>
              <a:t>=</a:t>
            </a:r>
            <a:r>
              <a:rPr sz="1900" spc="90" dirty="0">
                <a:latin typeface="Cambria Math"/>
                <a:cs typeface="Cambria Math"/>
              </a:rPr>
              <a:t> </a:t>
            </a:r>
            <a:r>
              <a:rPr sz="1900" dirty="0">
                <a:latin typeface="Cambria Math"/>
                <a:cs typeface="Cambria Math"/>
              </a:rPr>
              <a:t>1</a:t>
            </a:r>
          </a:p>
        </p:txBody>
      </p:sp>
      <p:sp>
        <p:nvSpPr>
          <p:cNvPr id="47" name="object 47"/>
          <p:cNvSpPr txBox="1"/>
          <p:nvPr/>
        </p:nvSpPr>
        <p:spPr>
          <a:xfrm>
            <a:off x="5927437" y="4873299"/>
            <a:ext cx="1098550" cy="814705"/>
          </a:xfrm>
          <a:prstGeom prst="rect">
            <a:avLst/>
          </a:prstGeom>
        </p:spPr>
        <p:txBody>
          <a:bodyPr vert="horz" wrap="square" lIns="0" tIns="129540" rIns="0" bIns="0" rtlCol="0">
            <a:spAutoFit/>
          </a:bodyPr>
          <a:lstStyle/>
          <a:p>
            <a:pPr marR="35560" algn="ctr">
              <a:spcBef>
                <a:spcPts val="1020"/>
              </a:spcBef>
            </a:pPr>
            <a:r>
              <a:rPr sz="1600" dirty="0">
                <a:latin typeface="Calibri"/>
                <a:cs typeface="Calibri"/>
              </a:rPr>
              <a:t>2</a:t>
            </a:r>
          </a:p>
          <a:p>
            <a:pPr algn="ctr">
              <a:spcBef>
                <a:spcPts val="1090"/>
              </a:spcBef>
            </a:pPr>
            <a:r>
              <a:rPr sz="1900" spc="-130" dirty="0">
                <a:latin typeface="Cambria Math"/>
                <a:cs typeface="Cambria Math"/>
              </a:rPr>
              <a:t>𝑃(𝑌</a:t>
            </a:r>
            <a:r>
              <a:rPr lang="en-US" sz="2100" spc="-195" baseline="-15873" dirty="0">
                <a:latin typeface="Cambria Math"/>
                <a:cs typeface="Cambria Math"/>
              </a:rPr>
              <a:t>2</a:t>
            </a:r>
            <a:r>
              <a:rPr sz="1900" spc="-130" dirty="0">
                <a:latin typeface="Cambria Math"/>
                <a:cs typeface="Cambria Math"/>
              </a:rPr>
              <a:t>)</a:t>
            </a:r>
            <a:r>
              <a:rPr sz="1900" spc="75" dirty="0">
                <a:latin typeface="Cambria Math"/>
                <a:cs typeface="Cambria Math"/>
              </a:rPr>
              <a:t> </a:t>
            </a:r>
            <a:r>
              <a:rPr sz="1900" dirty="0">
                <a:latin typeface="Cambria Math"/>
                <a:cs typeface="Cambria Math"/>
              </a:rPr>
              <a:t>=</a:t>
            </a:r>
            <a:r>
              <a:rPr sz="1900" spc="80" dirty="0">
                <a:latin typeface="Cambria Math"/>
                <a:cs typeface="Cambria Math"/>
              </a:rPr>
              <a:t> </a:t>
            </a:r>
            <a:r>
              <a:rPr sz="1900" dirty="0">
                <a:latin typeface="Cambria Math"/>
                <a:cs typeface="Cambria Math"/>
              </a:rPr>
              <a:t>0</a:t>
            </a:r>
          </a:p>
        </p:txBody>
      </p:sp>
      <p:sp>
        <p:nvSpPr>
          <p:cNvPr id="49" name="object 49"/>
          <p:cNvSpPr txBox="1"/>
          <p:nvPr/>
        </p:nvSpPr>
        <p:spPr>
          <a:xfrm>
            <a:off x="7978139" y="4463454"/>
            <a:ext cx="1042035" cy="3052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900" spc="10" dirty="0">
                <a:latin typeface="Cambria Math"/>
                <a:cs typeface="Cambria Math"/>
              </a:rPr>
              <a:t>𝑃(</a:t>
            </a:r>
            <a:r>
              <a:rPr lang="en-US" sz="1900" spc="10" dirty="0">
                <a:latin typeface="Cambria Math"/>
                <a:cs typeface="Cambria Math"/>
              </a:rPr>
              <a:t>𝑌</a:t>
            </a:r>
            <a:r>
              <a:rPr lang="en-US" sz="1100" spc="80" dirty="0">
                <a:latin typeface="Cambria Math"/>
                <a:cs typeface="Cambria Math"/>
              </a:rPr>
              <a:t>1</a:t>
            </a:r>
            <a:r>
              <a:rPr sz="1900" dirty="0">
                <a:latin typeface="Cambria Math"/>
                <a:cs typeface="Cambria Math"/>
              </a:rPr>
              <a:t>)</a:t>
            </a:r>
            <a:r>
              <a:rPr sz="1900" spc="75" dirty="0">
                <a:latin typeface="Cambria Math"/>
                <a:cs typeface="Cambria Math"/>
              </a:rPr>
              <a:t> </a:t>
            </a:r>
            <a:r>
              <a:rPr sz="1900" dirty="0">
                <a:latin typeface="Cambria Math"/>
                <a:cs typeface="Cambria Math"/>
              </a:rPr>
              <a:t>=</a:t>
            </a:r>
            <a:r>
              <a:rPr sz="1900" spc="85" dirty="0">
                <a:latin typeface="Cambria Math"/>
                <a:cs typeface="Cambria Math"/>
              </a:rPr>
              <a:t> </a:t>
            </a:r>
            <a:r>
              <a:rPr sz="1900" dirty="0">
                <a:latin typeface="Cambria Math"/>
                <a:cs typeface="Cambria Math"/>
              </a:rPr>
              <a:t>0</a:t>
            </a:r>
          </a:p>
        </p:txBody>
      </p:sp>
      <p:sp>
        <p:nvSpPr>
          <p:cNvPr id="50" name="object 50"/>
          <p:cNvSpPr txBox="1"/>
          <p:nvPr/>
        </p:nvSpPr>
        <p:spPr>
          <a:xfrm>
            <a:off x="1238593" y="4525506"/>
            <a:ext cx="1280795" cy="775335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33020" algn="ctr">
              <a:spcBef>
                <a:spcPts val="875"/>
              </a:spcBef>
            </a:pPr>
            <a:r>
              <a:rPr sz="1600" dirty="0">
                <a:latin typeface="Calibri"/>
                <a:cs typeface="Calibri"/>
              </a:rPr>
              <a:t>8</a:t>
            </a:r>
          </a:p>
          <a:p>
            <a:pPr algn="ctr">
              <a:spcBef>
                <a:spcPts val="925"/>
              </a:spcBef>
            </a:pPr>
            <a:r>
              <a:rPr sz="1900" spc="50" dirty="0">
                <a:latin typeface="Cambria Math"/>
                <a:cs typeface="Cambria Math"/>
              </a:rPr>
              <a:t>𝑃(𝑌</a:t>
            </a:r>
            <a:r>
              <a:rPr lang="en-US" sz="2100" spc="75" baseline="-15873" dirty="0">
                <a:latin typeface="Cambria Math"/>
                <a:cs typeface="Cambria Math"/>
              </a:rPr>
              <a:t>8</a:t>
            </a:r>
            <a:r>
              <a:rPr sz="1900" spc="50" dirty="0">
                <a:latin typeface="Cambria Math"/>
                <a:cs typeface="Cambria Math"/>
              </a:rPr>
              <a:t>)</a:t>
            </a:r>
            <a:r>
              <a:rPr sz="1900" spc="80" dirty="0">
                <a:latin typeface="Cambria Math"/>
                <a:cs typeface="Cambria Math"/>
              </a:rPr>
              <a:t> </a:t>
            </a:r>
            <a:r>
              <a:rPr sz="1900" dirty="0">
                <a:latin typeface="Cambria Math"/>
                <a:cs typeface="Cambria Math"/>
              </a:rPr>
              <a:t>=</a:t>
            </a:r>
            <a:r>
              <a:rPr sz="1900" spc="90" dirty="0">
                <a:latin typeface="Cambria Math"/>
                <a:cs typeface="Cambria Math"/>
              </a:rPr>
              <a:t> </a:t>
            </a:r>
            <a:r>
              <a:rPr sz="1900" spc="-5" dirty="0">
                <a:latin typeface="Cambria Math"/>
                <a:cs typeface="Cambria Math"/>
              </a:rPr>
              <a:t>0.5</a:t>
            </a:r>
            <a:endParaRPr sz="1900" dirty="0">
              <a:latin typeface="Cambria Math"/>
              <a:cs typeface="Cambria Math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3794861" y="2527204"/>
            <a:ext cx="1280795" cy="808990"/>
          </a:xfrm>
          <a:prstGeom prst="rect">
            <a:avLst/>
          </a:prstGeom>
        </p:spPr>
        <p:txBody>
          <a:bodyPr vert="horz" wrap="square" lIns="0" tIns="147955" rIns="0" bIns="0" rtlCol="0">
            <a:spAutoFit/>
          </a:bodyPr>
          <a:lstStyle/>
          <a:p>
            <a:pPr marL="38100">
              <a:spcBef>
                <a:spcPts val="1165"/>
              </a:spcBef>
            </a:pPr>
            <a:r>
              <a:rPr sz="1900" dirty="0">
                <a:latin typeface="Cambria Math"/>
                <a:cs typeface="Cambria Math"/>
              </a:rPr>
              <a:t>𝑃(𝑌</a:t>
            </a:r>
            <a:r>
              <a:rPr lang="en-US" sz="2100" baseline="-15873" dirty="0">
                <a:latin typeface="Cambria Math"/>
                <a:cs typeface="Cambria Math"/>
              </a:rPr>
              <a:t>5</a:t>
            </a:r>
            <a:r>
              <a:rPr sz="1900" dirty="0">
                <a:latin typeface="Cambria Math"/>
                <a:cs typeface="Cambria Math"/>
              </a:rPr>
              <a:t>)</a:t>
            </a:r>
            <a:r>
              <a:rPr sz="1900" spc="75" dirty="0">
                <a:latin typeface="Cambria Math"/>
                <a:cs typeface="Cambria Math"/>
              </a:rPr>
              <a:t> </a:t>
            </a:r>
            <a:r>
              <a:rPr sz="1900" dirty="0">
                <a:latin typeface="Cambria Math"/>
                <a:cs typeface="Cambria Math"/>
              </a:rPr>
              <a:t>=</a:t>
            </a:r>
            <a:r>
              <a:rPr sz="1900" spc="85" dirty="0">
                <a:latin typeface="Cambria Math"/>
                <a:cs typeface="Cambria Math"/>
              </a:rPr>
              <a:t> </a:t>
            </a:r>
            <a:r>
              <a:rPr sz="1900" spc="-5" dirty="0">
                <a:latin typeface="Cambria Math"/>
                <a:cs typeface="Cambria Math"/>
              </a:rPr>
              <a:t>0.5</a:t>
            </a:r>
            <a:endParaRPr sz="1900" dirty="0">
              <a:latin typeface="Cambria Math"/>
              <a:cs typeface="Cambria Math"/>
            </a:endParaRPr>
          </a:p>
          <a:p>
            <a:pPr marR="72390" algn="ctr">
              <a:spcBef>
                <a:spcPts val="900"/>
              </a:spcBef>
            </a:pPr>
            <a:r>
              <a:rPr sz="1600" dirty="0">
                <a:latin typeface="Calibri"/>
                <a:cs typeface="Calibri"/>
              </a:rPr>
              <a:t>5</a:t>
            </a:r>
          </a:p>
        </p:txBody>
      </p:sp>
      <p:grpSp>
        <p:nvGrpSpPr>
          <p:cNvPr id="52" name="object 52"/>
          <p:cNvGrpSpPr/>
          <p:nvPr/>
        </p:nvGrpSpPr>
        <p:grpSpPr>
          <a:xfrm>
            <a:off x="5578749" y="3622412"/>
            <a:ext cx="391160" cy="394970"/>
            <a:chOff x="5578749" y="3622412"/>
            <a:chExt cx="391160" cy="394970"/>
          </a:xfrm>
        </p:grpSpPr>
        <p:sp>
          <p:nvSpPr>
            <p:cNvPr id="53" name="object 53"/>
            <p:cNvSpPr/>
            <p:nvPr/>
          </p:nvSpPr>
          <p:spPr>
            <a:xfrm>
              <a:off x="5591449" y="3635112"/>
              <a:ext cx="365760" cy="369570"/>
            </a:xfrm>
            <a:custGeom>
              <a:avLst/>
              <a:gdLst/>
              <a:ahLst/>
              <a:cxnLst/>
              <a:rect l="l" t="t" r="r" b="b"/>
              <a:pathLst>
                <a:path w="365760" h="369570">
                  <a:moveTo>
                    <a:pt x="182880" y="0"/>
                  </a:moveTo>
                  <a:lnTo>
                    <a:pt x="134263" y="6592"/>
                  </a:lnTo>
                  <a:lnTo>
                    <a:pt x="90576" y="25196"/>
                  </a:lnTo>
                  <a:lnTo>
                    <a:pt x="53564" y="54052"/>
                  </a:lnTo>
                  <a:lnTo>
                    <a:pt x="24968" y="91402"/>
                  </a:lnTo>
                  <a:lnTo>
                    <a:pt x="6532" y="135487"/>
                  </a:lnTo>
                  <a:lnTo>
                    <a:pt x="0" y="184547"/>
                  </a:lnTo>
                  <a:lnTo>
                    <a:pt x="6532" y="233607"/>
                  </a:lnTo>
                  <a:lnTo>
                    <a:pt x="24968" y="277692"/>
                  </a:lnTo>
                  <a:lnTo>
                    <a:pt x="53564" y="315042"/>
                  </a:lnTo>
                  <a:lnTo>
                    <a:pt x="90576" y="343899"/>
                  </a:lnTo>
                  <a:lnTo>
                    <a:pt x="134263" y="362502"/>
                  </a:lnTo>
                  <a:lnTo>
                    <a:pt x="182880" y="369095"/>
                  </a:lnTo>
                  <a:lnTo>
                    <a:pt x="231496" y="362502"/>
                  </a:lnTo>
                  <a:lnTo>
                    <a:pt x="275183" y="343899"/>
                  </a:lnTo>
                  <a:lnTo>
                    <a:pt x="312195" y="315042"/>
                  </a:lnTo>
                  <a:lnTo>
                    <a:pt x="340791" y="277692"/>
                  </a:lnTo>
                  <a:lnTo>
                    <a:pt x="359227" y="233607"/>
                  </a:lnTo>
                  <a:lnTo>
                    <a:pt x="365760" y="184547"/>
                  </a:lnTo>
                  <a:lnTo>
                    <a:pt x="359227" y="135487"/>
                  </a:lnTo>
                  <a:lnTo>
                    <a:pt x="340791" y="91402"/>
                  </a:lnTo>
                  <a:lnTo>
                    <a:pt x="312195" y="54052"/>
                  </a:lnTo>
                  <a:lnTo>
                    <a:pt x="275183" y="25196"/>
                  </a:lnTo>
                  <a:lnTo>
                    <a:pt x="231496" y="6592"/>
                  </a:lnTo>
                  <a:lnTo>
                    <a:pt x="182880" y="0"/>
                  </a:lnTo>
                  <a:close/>
                </a:path>
              </a:pathLst>
            </a:custGeom>
            <a:solidFill>
              <a:srgbClr val="D4D4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5591449" y="3635112"/>
              <a:ext cx="365760" cy="369570"/>
            </a:xfrm>
            <a:custGeom>
              <a:avLst/>
              <a:gdLst/>
              <a:ahLst/>
              <a:cxnLst/>
              <a:rect l="l" t="t" r="r" b="b"/>
              <a:pathLst>
                <a:path w="365760" h="369570">
                  <a:moveTo>
                    <a:pt x="0" y="184547"/>
                  </a:moveTo>
                  <a:lnTo>
                    <a:pt x="6532" y="135487"/>
                  </a:lnTo>
                  <a:lnTo>
                    <a:pt x="24968" y="91402"/>
                  </a:lnTo>
                  <a:lnTo>
                    <a:pt x="53564" y="54052"/>
                  </a:lnTo>
                  <a:lnTo>
                    <a:pt x="90576" y="25196"/>
                  </a:lnTo>
                  <a:lnTo>
                    <a:pt x="134263" y="6592"/>
                  </a:lnTo>
                  <a:lnTo>
                    <a:pt x="182880" y="0"/>
                  </a:lnTo>
                  <a:lnTo>
                    <a:pt x="231496" y="6592"/>
                  </a:lnTo>
                  <a:lnTo>
                    <a:pt x="275183" y="25196"/>
                  </a:lnTo>
                  <a:lnTo>
                    <a:pt x="312195" y="54052"/>
                  </a:lnTo>
                  <a:lnTo>
                    <a:pt x="340791" y="91402"/>
                  </a:lnTo>
                  <a:lnTo>
                    <a:pt x="359227" y="135487"/>
                  </a:lnTo>
                  <a:lnTo>
                    <a:pt x="365760" y="184547"/>
                  </a:lnTo>
                  <a:lnTo>
                    <a:pt x="359227" y="233607"/>
                  </a:lnTo>
                  <a:lnTo>
                    <a:pt x="340791" y="277692"/>
                  </a:lnTo>
                  <a:lnTo>
                    <a:pt x="312195" y="315042"/>
                  </a:lnTo>
                  <a:lnTo>
                    <a:pt x="275183" y="343898"/>
                  </a:lnTo>
                  <a:lnTo>
                    <a:pt x="231496" y="362502"/>
                  </a:lnTo>
                  <a:lnTo>
                    <a:pt x="182880" y="369095"/>
                  </a:lnTo>
                  <a:lnTo>
                    <a:pt x="134263" y="362502"/>
                  </a:lnTo>
                  <a:lnTo>
                    <a:pt x="90576" y="343898"/>
                  </a:lnTo>
                  <a:lnTo>
                    <a:pt x="53564" y="315042"/>
                  </a:lnTo>
                  <a:lnTo>
                    <a:pt x="24968" y="277692"/>
                  </a:lnTo>
                  <a:lnTo>
                    <a:pt x="6532" y="233607"/>
                  </a:lnTo>
                  <a:lnTo>
                    <a:pt x="0" y="184547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5" name="object 55"/>
          <p:cNvSpPr txBox="1"/>
          <p:nvPr/>
        </p:nvSpPr>
        <p:spPr>
          <a:xfrm>
            <a:off x="5133368" y="3673348"/>
            <a:ext cx="1280795" cy="746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" algn="ctr">
              <a:spcBef>
                <a:spcPts val="100"/>
              </a:spcBef>
            </a:pPr>
            <a:r>
              <a:rPr sz="1600" dirty="0">
                <a:latin typeface="Calibri"/>
                <a:cs typeface="Calibri"/>
              </a:rPr>
              <a:t>4</a:t>
            </a:r>
          </a:p>
          <a:p>
            <a:pPr algn="ctr">
              <a:spcBef>
                <a:spcPts val="1475"/>
              </a:spcBef>
            </a:pPr>
            <a:r>
              <a:rPr sz="1900" dirty="0">
                <a:latin typeface="Cambria Math"/>
                <a:cs typeface="Cambria Math"/>
              </a:rPr>
              <a:t>𝑃(𝑌</a:t>
            </a:r>
            <a:r>
              <a:rPr lang="en-US" sz="2100" baseline="-15873" dirty="0">
                <a:latin typeface="Cambria Math"/>
                <a:cs typeface="Cambria Math"/>
              </a:rPr>
              <a:t>4</a:t>
            </a:r>
            <a:r>
              <a:rPr sz="1900" dirty="0">
                <a:latin typeface="Cambria Math"/>
                <a:cs typeface="Cambria Math"/>
              </a:rPr>
              <a:t>)</a:t>
            </a:r>
            <a:r>
              <a:rPr sz="1900" spc="80" dirty="0">
                <a:latin typeface="Cambria Math"/>
                <a:cs typeface="Cambria Math"/>
              </a:rPr>
              <a:t> </a:t>
            </a:r>
            <a:r>
              <a:rPr sz="1900" dirty="0">
                <a:latin typeface="Cambria Math"/>
                <a:cs typeface="Cambria Math"/>
              </a:rPr>
              <a:t>=</a:t>
            </a:r>
            <a:r>
              <a:rPr sz="1900" spc="90" dirty="0">
                <a:latin typeface="Cambria Math"/>
                <a:cs typeface="Cambria Math"/>
              </a:rPr>
              <a:t> </a:t>
            </a:r>
            <a:r>
              <a:rPr sz="1900" spc="-5" dirty="0">
                <a:latin typeface="Cambria Math"/>
                <a:cs typeface="Cambria Math"/>
              </a:rPr>
              <a:t>0.5</a:t>
            </a:r>
            <a:endParaRPr sz="1900" dirty="0">
              <a:latin typeface="Cambria Math"/>
              <a:cs typeface="Cambria Math"/>
            </a:endParaRPr>
          </a:p>
        </p:txBody>
      </p:sp>
      <p:grpSp>
        <p:nvGrpSpPr>
          <p:cNvPr id="56" name="object 56"/>
          <p:cNvGrpSpPr/>
          <p:nvPr/>
        </p:nvGrpSpPr>
        <p:grpSpPr>
          <a:xfrm>
            <a:off x="6974406" y="2771491"/>
            <a:ext cx="391160" cy="394970"/>
            <a:chOff x="6974406" y="2771491"/>
            <a:chExt cx="391160" cy="394970"/>
          </a:xfrm>
        </p:grpSpPr>
        <p:sp>
          <p:nvSpPr>
            <p:cNvPr id="57" name="object 57"/>
            <p:cNvSpPr/>
            <p:nvPr/>
          </p:nvSpPr>
          <p:spPr>
            <a:xfrm>
              <a:off x="6987106" y="2784191"/>
              <a:ext cx="365760" cy="369570"/>
            </a:xfrm>
            <a:custGeom>
              <a:avLst/>
              <a:gdLst/>
              <a:ahLst/>
              <a:cxnLst/>
              <a:rect l="l" t="t" r="r" b="b"/>
              <a:pathLst>
                <a:path w="365759" h="369569">
                  <a:moveTo>
                    <a:pt x="182880" y="0"/>
                  </a:moveTo>
                  <a:lnTo>
                    <a:pt x="134263" y="6592"/>
                  </a:lnTo>
                  <a:lnTo>
                    <a:pt x="90576" y="25196"/>
                  </a:lnTo>
                  <a:lnTo>
                    <a:pt x="53564" y="54052"/>
                  </a:lnTo>
                  <a:lnTo>
                    <a:pt x="24968" y="91402"/>
                  </a:lnTo>
                  <a:lnTo>
                    <a:pt x="6532" y="135487"/>
                  </a:lnTo>
                  <a:lnTo>
                    <a:pt x="0" y="184547"/>
                  </a:lnTo>
                  <a:lnTo>
                    <a:pt x="6532" y="233607"/>
                  </a:lnTo>
                  <a:lnTo>
                    <a:pt x="24968" y="277692"/>
                  </a:lnTo>
                  <a:lnTo>
                    <a:pt x="53564" y="315042"/>
                  </a:lnTo>
                  <a:lnTo>
                    <a:pt x="90576" y="343898"/>
                  </a:lnTo>
                  <a:lnTo>
                    <a:pt x="134263" y="362502"/>
                  </a:lnTo>
                  <a:lnTo>
                    <a:pt x="182880" y="369095"/>
                  </a:lnTo>
                  <a:lnTo>
                    <a:pt x="231496" y="362502"/>
                  </a:lnTo>
                  <a:lnTo>
                    <a:pt x="275183" y="343898"/>
                  </a:lnTo>
                  <a:lnTo>
                    <a:pt x="312195" y="315042"/>
                  </a:lnTo>
                  <a:lnTo>
                    <a:pt x="340791" y="277692"/>
                  </a:lnTo>
                  <a:lnTo>
                    <a:pt x="359227" y="233607"/>
                  </a:lnTo>
                  <a:lnTo>
                    <a:pt x="365760" y="184547"/>
                  </a:lnTo>
                  <a:lnTo>
                    <a:pt x="359227" y="135487"/>
                  </a:lnTo>
                  <a:lnTo>
                    <a:pt x="340791" y="91402"/>
                  </a:lnTo>
                  <a:lnTo>
                    <a:pt x="312195" y="54052"/>
                  </a:lnTo>
                  <a:lnTo>
                    <a:pt x="275183" y="25196"/>
                  </a:lnTo>
                  <a:lnTo>
                    <a:pt x="231496" y="6592"/>
                  </a:lnTo>
                  <a:lnTo>
                    <a:pt x="182880" y="0"/>
                  </a:lnTo>
                  <a:close/>
                </a:path>
              </a:pathLst>
            </a:custGeom>
            <a:solidFill>
              <a:srgbClr val="D4D4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6987106" y="2784191"/>
              <a:ext cx="365760" cy="369570"/>
            </a:xfrm>
            <a:custGeom>
              <a:avLst/>
              <a:gdLst/>
              <a:ahLst/>
              <a:cxnLst/>
              <a:rect l="l" t="t" r="r" b="b"/>
              <a:pathLst>
                <a:path w="365759" h="369569">
                  <a:moveTo>
                    <a:pt x="0" y="184547"/>
                  </a:moveTo>
                  <a:lnTo>
                    <a:pt x="6532" y="135487"/>
                  </a:lnTo>
                  <a:lnTo>
                    <a:pt x="24968" y="91402"/>
                  </a:lnTo>
                  <a:lnTo>
                    <a:pt x="53564" y="54052"/>
                  </a:lnTo>
                  <a:lnTo>
                    <a:pt x="90576" y="25196"/>
                  </a:lnTo>
                  <a:lnTo>
                    <a:pt x="134263" y="6592"/>
                  </a:lnTo>
                  <a:lnTo>
                    <a:pt x="182880" y="0"/>
                  </a:lnTo>
                  <a:lnTo>
                    <a:pt x="231496" y="6592"/>
                  </a:lnTo>
                  <a:lnTo>
                    <a:pt x="275183" y="25196"/>
                  </a:lnTo>
                  <a:lnTo>
                    <a:pt x="312195" y="54052"/>
                  </a:lnTo>
                  <a:lnTo>
                    <a:pt x="340791" y="91402"/>
                  </a:lnTo>
                  <a:lnTo>
                    <a:pt x="359227" y="135487"/>
                  </a:lnTo>
                  <a:lnTo>
                    <a:pt x="365760" y="184547"/>
                  </a:lnTo>
                  <a:lnTo>
                    <a:pt x="359227" y="233607"/>
                  </a:lnTo>
                  <a:lnTo>
                    <a:pt x="340791" y="277692"/>
                  </a:lnTo>
                  <a:lnTo>
                    <a:pt x="312195" y="315042"/>
                  </a:lnTo>
                  <a:lnTo>
                    <a:pt x="275183" y="343898"/>
                  </a:lnTo>
                  <a:lnTo>
                    <a:pt x="231496" y="362502"/>
                  </a:lnTo>
                  <a:lnTo>
                    <a:pt x="182880" y="369095"/>
                  </a:lnTo>
                  <a:lnTo>
                    <a:pt x="134263" y="362502"/>
                  </a:lnTo>
                  <a:lnTo>
                    <a:pt x="90576" y="343898"/>
                  </a:lnTo>
                  <a:lnTo>
                    <a:pt x="53564" y="315042"/>
                  </a:lnTo>
                  <a:lnTo>
                    <a:pt x="24968" y="277692"/>
                  </a:lnTo>
                  <a:lnTo>
                    <a:pt x="6532" y="233607"/>
                  </a:lnTo>
                  <a:lnTo>
                    <a:pt x="0" y="184547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9" name="object 59"/>
          <p:cNvSpPr txBox="1"/>
          <p:nvPr/>
        </p:nvSpPr>
        <p:spPr>
          <a:xfrm>
            <a:off x="7105696" y="2819908"/>
            <a:ext cx="12890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dirty="0">
                <a:latin typeface="Calibri"/>
                <a:cs typeface="Calibri"/>
              </a:rPr>
              <a:t>3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230629" y="3741849"/>
            <a:ext cx="1276350" cy="735965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marL="4445" algn="ctr">
              <a:spcBef>
                <a:spcPts val="735"/>
              </a:spcBef>
            </a:pPr>
            <a:r>
              <a:rPr sz="1600" dirty="0">
                <a:latin typeface="Calibri"/>
                <a:cs typeface="Calibri"/>
              </a:rPr>
              <a:t>9</a:t>
            </a:r>
          </a:p>
          <a:p>
            <a:pPr algn="ctr">
              <a:spcBef>
                <a:spcPts val="755"/>
              </a:spcBef>
            </a:pPr>
            <a:r>
              <a:rPr sz="1900" spc="-10" dirty="0">
                <a:latin typeface="Cambria Math"/>
                <a:cs typeface="Cambria Math"/>
              </a:rPr>
              <a:t>𝑃(𝑌</a:t>
            </a:r>
            <a:r>
              <a:rPr lang="en-US" sz="2100" spc="-15" baseline="-15873" dirty="0">
                <a:latin typeface="Cambria Math"/>
                <a:cs typeface="Cambria Math"/>
              </a:rPr>
              <a:t>9</a:t>
            </a:r>
            <a:r>
              <a:rPr sz="1900" spc="-10" dirty="0">
                <a:latin typeface="Cambria Math"/>
                <a:cs typeface="Cambria Math"/>
              </a:rPr>
              <a:t>)</a:t>
            </a:r>
            <a:r>
              <a:rPr sz="1900" spc="75" dirty="0">
                <a:latin typeface="Cambria Math"/>
                <a:cs typeface="Cambria Math"/>
              </a:rPr>
              <a:t> </a:t>
            </a:r>
            <a:r>
              <a:rPr sz="1900" dirty="0">
                <a:latin typeface="Cambria Math"/>
                <a:cs typeface="Cambria Math"/>
              </a:rPr>
              <a:t>=</a:t>
            </a:r>
            <a:r>
              <a:rPr sz="1900" spc="90" dirty="0">
                <a:latin typeface="Cambria Math"/>
                <a:cs typeface="Cambria Math"/>
              </a:rPr>
              <a:t> </a:t>
            </a:r>
            <a:r>
              <a:rPr sz="1900" spc="-5" dirty="0">
                <a:latin typeface="Cambria Math"/>
                <a:cs typeface="Cambria Math"/>
              </a:rPr>
              <a:t>0.5</a:t>
            </a:r>
            <a:endParaRPr sz="1900" dirty="0">
              <a:latin typeface="Cambria Math"/>
              <a:cs typeface="Cambria Math"/>
            </a:endParaRPr>
          </a:p>
        </p:txBody>
      </p:sp>
      <p:grpSp>
        <p:nvGrpSpPr>
          <p:cNvPr id="61" name="object 61"/>
          <p:cNvGrpSpPr/>
          <p:nvPr/>
        </p:nvGrpSpPr>
        <p:grpSpPr>
          <a:xfrm>
            <a:off x="7235337" y="2352126"/>
            <a:ext cx="435609" cy="333375"/>
            <a:chOff x="7235335" y="2352124"/>
            <a:chExt cx="435609" cy="333375"/>
          </a:xfrm>
        </p:grpSpPr>
        <p:sp>
          <p:nvSpPr>
            <p:cNvPr id="62" name="object 62"/>
            <p:cNvSpPr/>
            <p:nvPr/>
          </p:nvSpPr>
          <p:spPr>
            <a:xfrm>
              <a:off x="7263909" y="2380698"/>
              <a:ext cx="378460" cy="276225"/>
            </a:xfrm>
            <a:custGeom>
              <a:avLst/>
              <a:gdLst/>
              <a:ahLst/>
              <a:cxnLst/>
              <a:rect l="l" t="t" r="r" b="b"/>
              <a:pathLst>
                <a:path w="378459" h="276225">
                  <a:moveTo>
                    <a:pt x="340673" y="0"/>
                  </a:moveTo>
                  <a:lnTo>
                    <a:pt x="41964" y="184872"/>
                  </a:lnTo>
                  <a:lnTo>
                    <a:pt x="23158" y="154487"/>
                  </a:lnTo>
                  <a:lnTo>
                    <a:pt x="0" y="252868"/>
                  </a:lnTo>
                  <a:lnTo>
                    <a:pt x="98380" y="276026"/>
                  </a:lnTo>
                  <a:lnTo>
                    <a:pt x="79574" y="245642"/>
                  </a:lnTo>
                  <a:lnTo>
                    <a:pt x="378283" y="60770"/>
                  </a:lnTo>
                  <a:lnTo>
                    <a:pt x="340673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7263910" y="2380699"/>
              <a:ext cx="378460" cy="276225"/>
            </a:xfrm>
            <a:custGeom>
              <a:avLst/>
              <a:gdLst/>
              <a:ahLst/>
              <a:cxnLst/>
              <a:rect l="l" t="t" r="r" b="b"/>
              <a:pathLst>
                <a:path w="378459" h="276225">
                  <a:moveTo>
                    <a:pt x="98380" y="276026"/>
                  </a:moveTo>
                  <a:lnTo>
                    <a:pt x="79574" y="245641"/>
                  </a:lnTo>
                  <a:lnTo>
                    <a:pt x="378284" y="60769"/>
                  </a:lnTo>
                  <a:lnTo>
                    <a:pt x="340673" y="0"/>
                  </a:lnTo>
                  <a:lnTo>
                    <a:pt x="41964" y="184871"/>
                  </a:lnTo>
                  <a:lnTo>
                    <a:pt x="23159" y="154487"/>
                  </a:lnTo>
                  <a:lnTo>
                    <a:pt x="0" y="252867"/>
                  </a:lnTo>
                  <a:lnTo>
                    <a:pt x="98380" y="276026"/>
                  </a:lnTo>
                  <a:close/>
                </a:path>
              </a:pathLst>
            </a:custGeom>
            <a:ln w="57150">
              <a:solidFill>
                <a:srgbClr val="008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4" name="object 11">
            <a:extLst>
              <a:ext uri="{FF2B5EF4-FFF2-40B4-BE49-F238E27FC236}">
                <a16:creationId xmlns:a16="http://schemas.microsoft.com/office/drawing/2014/main" id="{FCFF4C3A-2E87-4B02-AAD2-3636721EB5E5}"/>
              </a:ext>
            </a:extLst>
          </p:cNvPr>
          <p:cNvSpPr/>
          <p:nvPr/>
        </p:nvSpPr>
        <p:spPr>
          <a:xfrm rot="1584195">
            <a:off x="4503913" y="3507564"/>
            <a:ext cx="1143485" cy="45719"/>
          </a:xfrm>
          <a:custGeom>
            <a:avLst/>
            <a:gdLst/>
            <a:ahLst/>
            <a:cxnLst/>
            <a:rect l="l" t="t" r="r" b="b"/>
            <a:pathLst>
              <a:path w="1396364" h="83820">
                <a:moveTo>
                  <a:pt x="0" y="83394"/>
                </a:moveTo>
                <a:lnTo>
                  <a:pt x="1396038" y="0"/>
                </a:lnTo>
              </a:path>
            </a:pathLst>
          </a:custGeom>
          <a:ln w="25400">
            <a:solidFill>
              <a:srgbClr val="007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11">
            <a:extLst>
              <a:ext uri="{FF2B5EF4-FFF2-40B4-BE49-F238E27FC236}">
                <a16:creationId xmlns:a16="http://schemas.microsoft.com/office/drawing/2014/main" id="{68D81455-799C-4E28-BE30-526BA093F9E7}"/>
              </a:ext>
            </a:extLst>
          </p:cNvPr>
          <p:cNvSpPr/>
          <p:nvPr/>
        </p:nvSpPr>
        <p:spPr>
          <a:xfrm rot="20125689">
            <a:off x="3749143" y="4178861"/>
            <a:ext cx="1926506" cy="45719"/>
          </a:xfrm>
          <a:custGeom>
            <a:avLst/>
            <a:gdLst/>
            <a:ahLst/>
            <a:cxnLst/>
            <a:rect l="l" t="t" r="r" b="b"/>
            <a:pathLst>
              <a:path w="1396364" h="83820">
                <a:moveTo>
                  <a:pt x="0" y="83394"/>
                </a:moveTo>
                <a:lnTo>
                  <a:pt x="1396038" y="0"/>
                </a:lnTo>
              </a:path>
            </a:pathLst>
          </a:custGeom>
          <a:ln w="25400">
            <a:solidFill>
              <a:srgbClr val="007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Title 3">
            <a:extLst>
              <a:ext uri="{FF2B5EF4-FFF2-40B4-BE49-F238E27FC236}">
                <a16:creationId xmlns:a16="http://schemas.microsoft.com/office/drawing/2014/main" id="{767591DE-9F26-43BA-911B-DA22ABAA4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260604"/>
            <a:ext cx="7886700" cy="707886"/>
          </a:xfrm>
        </p:spPr>
        <p:txBody>
          <a:bodyPr>
            <a:normAutofit/>
          </a:bodyPr>
          <a:lstStyle/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Iteration, Update Node 3</a:t>
            </a:r>
            <a:endParaRPr lang="en-AU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657594" y="3398080"/>
            <a:ext cx="737870" cy="1106170"/>
          </a:xfrm>
          <a:custGeom>
            <a:avLst/>
            <a:gdLst/>
            <a:ahLst/>
            <a:cxnLst/>
            <a:rect l="l" t="t" r="r" b="b"/>
            <a:pathLst>
              <a:path w="737870" h="1106170">
                <a:moveTo>
                  <a:pt x="0" y="1105733"/>
                </a:moveTo>
                <a:lnTo>
                  <a:pt x="737699" y="0"/>
                </a:lnTo>
              </a:path>
            </a:pathLst>
          </a:custGeom>
          <a:ln w="25400">
            <a:solidFill>
              <a:srgbClr val="007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041312" y="3223366"/>
            <a:ext cx="1522730" cy="1376680"/>
            <a:chOff x="1041312" y="3223366"/>
            <a:chExt cx="1522730" cy="1376680"/>
          </a:xfrm>
        </p:grpSpPr>
        <p:sp>
          <p:nvSpPr>
            <p:cNvPr id="4" name="object 4"/>
            <p:cNvSpPr/>
            <p:nvPr/>
          </p:nvSpPr>
          <p:spPr>
            <a:xfrm>
              <a:off x="1054012" y="3236066"/>
              <a:ext cx="1368425" cy="732790"/>
            </a:xfrm>
            <a:custGeom>
              <a:avLst/>
              <a:gdLst/>
              <a:ahLst/>
              <a:cxnLst/>
              <a:rect l="l" t="t" r="r" b="b"/>
              <a:pathLst>
                <a:path w="1368425" h="732789">
                  <a:moveTo>
                    <a:pt x="0" y="732572"/>
                  </a:moveTo>
                  <a:lnTo>
                    <a:pt x="1367823" y="0"/>
                  </a:lnTo>
                </a:path>
              </a:pathLst>
            </a:custGeom>
            <a:ln w="25400">
              <a:solidFill>
                <a:srgbClr val="0070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895797" y="3290119"/>
              <a:ext cx="655955" cy="1297305"/>
            </a:xfrm>
            <a:custGeom>
              <a:avLst/>
              <a:gdLst/>
              <a:ahLst/>
              <a:cxnLst/>
              <a:rect l="l" t="t" r="r" b="b"/>
              <a:pathLst>
                <a:path w="655955" h="1297304">
                  <a:moveTo>
                    <a:pt x="0" y="1297089"/>
                  </a:moveTo>
                  <a:lnTo>
                    <a:pt x="655354" y="0"/>
                  </a:lnTo>
                </a:path>
              </a:pathLst>
            </a:custGeom>
            <a:ln w="25400">
              <a:solidFill>
                <a:srgbClr val="0070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2078679" y="4688361"/>
            <a:ext cx="1396365" cy="83820"/>
          </a:xfrm>
          <a:custGeom>
            <a:avLst/>
            <a:gdLst/>
            <a:ahLst/>
            <a:cxnLst/>
            <a:rect l="l" t="t" r="r" b="b"/>
            <a:pathLst>
              <a:path w="1396364" h="83820">
                <a:moveTo>
                  <a:pt x="0" y="83394"/>
                </a:moveTo>
                <a:lnTo>
                  <a:pt x="1396038" y="0"/>
                </a:lnTo>
              </a:path>
            </a:pathLst>
          </a:custGeom>
          <a:ln w="25400">
            <a:solidFill>
              <a:srgbClr val="007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2012415" y="3092873"/>
            <a:ext cx="2266315" cy="1561465"/>
            <a:chOff x="2012413" y="3092871"/>
            <a:chExt cx="2266315" cy="1561465"/>
          </a:xfrm>
        </p:grpSpPr>
        <p:sp>
          <p:nvSpPr>
            <p:cNvPr id="8" name="object 8"/>
            <p:cNvSpPr/>
            <p:nvPr/>
          </p:nvSpPr>
          <p:spPr>
            <a:xfrm>
              <a:off x="2734030" y="3105571"/>
              <a:ext cx="1478915" cy="108585"/>
            </a:xfrm>
            <a:custGeom>
              <a:avLst/>
              <a:gdLst/>
              <a:ahLst/>
              <a:cxnLst/>
              <a:rect l="l" t="t" r="r" b="b"/>
              <a:pathLst>
                <a:path w="1478914" h="108585">
                  <a:moveTo>
                    <a:pt x="0" y="0"/>
                  </a:moveTo>
                  <a:lnTo>
                    <a:pt x="1478383" y="107962"/>
                  </a:lnTo>
                </a:path>
              </a:pathLst>
            </a:custGeom>
            <a:ln w="25400">
              <a:solidFill>
                <a:srgbClr val="0070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680466" y="3236066"/>
              <a:ext cx="848360" cy="1322070"/>
            </a:xfrm>
            <a:custGeom>
              <a:avLst/>
              <a:gdLst/>
              <a:ahLst/>
              <a:cxnLst/>
              <a:rect l="l" t="t" r="r" b="b"/>
              <a:pathLst>
                <a:path w="848360" h="1322070">
                  <a:moveTo>
                    <a:pt x="847812" y="1321801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0070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025113" y="3344028"/>
              <a:ext cx="2240915" cy="1297305"/>
            </a:xfrm>
            <a:custGeom>
              <a:avLst/>
              <a:gdLst/>
              <a:ahLst/>
              <a:cxnLst/>
              <a:rect l="l" t="t" r="r" b="b"/>
              <a:pathLst>
                <a:path w="2240915" h="1297304">
                  <a:moveTo>
                    <a:pt x="2240865" y="0"/>
                  </a:moveTo>
                  <a:lnTo>
                    <a:pt x="0" y="1297233"/>
                  </a:lnTo>
                </a:path>
              </a:pathLst>
            </a:custGeom>
            <a:ln w="25400">
              <a:solidFill>
                <a:srgbClr val="0070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5944508" y="3086536"/>
            <a:ext cx="1852930" cy="1932305"/>
            <a:chOff x="5944508" y="3086534"/>
            <a:chExt cx="1852930" cy="1932305"/>
          </a:xfrm>
        </p:grpSpPr>
        <p:sp>
          <p:nvSpPr>
            <p:cNvPr id="13" name="object 13"/>
            <p:cNvSpPr/>
            <p:nvPr/>
          </p:nvSpPr>
          <p:spPr>
            <a:xfrm>
              <a:off x="5957208" y="3099234"/>
              <a:ext cx="1083945" cy="720725"/>
            </a:xfrm>
            <a:custGeom>
              <a:avLst/>
              <a:gdLst/>
              <a:ahLst/>
              <a:cxnLst/>
              <a:rect l="l" t="t" r="r" b="b"/>
              <a:pathLst>
                <a:path w="1083945" h="720725">
                  <a:moveTo>
                    <a:pt x="1083463" y="0"/>
                  </a:moveTo>
                  <a:lnTo>
                    <a:pt x="0" y="720427"/>
                  </a:lnTo>
                </a:path>
              </a:pathLst>
            </a:custGeom>
            <a:ln w="25400">
              <a:solidFill>
                <a:srgbClr val="0070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957208" y="3819660"/>
              <a:ext cx="1773555" cy="276225"/>
            </a:xfrm>
            <a:custGeom>
              <a:avLst/>
              <a:gdLst/>
              <a:ahLst/>
              <a:cxnLst/>
              <a:rect l="l" t="t" r="r" b="b"/>
              <a:pathLst>
                <a:path w="1773554" h="276225">
                  <a:moveTo>
                    <a:pt x="1773438" y="275698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0070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454867" y="3153286"/>
              <a:ext cx="715645" cy="1798955"/>
            </a:xfrm>
            <a:custGeom>
              <a:avLst/>
              <a:gdLst/>
              <a:ahLst/>
              <a:cxnLst/>
              <a:rect l="l" t="t" r="r" b="b"/>
              <a:pathLst>
                <a:path w="715645" h="1798954">
                  <a:moveTo>
                    <a:pt x="0" y="1798499"/>
                  </a:moveTo>
                  <a:lnTo>
                    <a:pt x="715120" y="0"/>
                  </a:lnTo>
                </a:path>
              </a:pathLst>
            </a:custGeom>
            <a:ln w="25400">
              <a:solidFill>
                <a:srgbClr val="0070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299303" y="3099234"/>
              <a:ext cx="485140" cy="866140"/>
            </a:xfrm>
            <a:custGeom>
              <a:avLst/>
              <a:gdLst/>
              <a:ahLst/>
              <a:cxnLst/>
              <a:rect l="l" t="t" r="r" b="b"/>
              <a:pathLst>
                <a:path w="485140" h="866139">
                  <a:moveTo>
                    <a:pt x="0" y="0"/>
                  </a:moveTo>
                  <a:lnTo>
                    <a:pt x="484907" y="865630"/>
                  </a:lnTo>
                </a:path>
              </a:pathLst>
            </a:custGeom>
            <a:ln w="25400">
              <a:solidFill>
                <a:srgbClr val="0070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584183" y="4225852"/>
              <a:ext cx="1200150" cy="780415"/>
            </a:xfrm>
            <a:custGeom>
              <a:avLst/>
              <a:gdLst/>
              <a:ahLst/>
              <a:cxnLst/>
              <a:rect l="l" t="t" r="r" b="b"/>
              <a:pathLst>
                <a:path w="1200150" h="780414">
                  <a:moveTo>
                    <a:pt x="1200027" y="0"/>
                  </a:moveTo>
                  <a:lnTo>
                    <a:pt x="0" y="779986"/>
                  </a:lnTo>
                </a:path>
              </a:pathLst>
            </a:custGeom>
            <a:ln w="25400">
              <a:solidFill>
                <a:srgbClr val="0070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688251" y="1170190"/>
            <a:ext cx="4563110" cy="1068070"/>
          </a:xfrm>
          <a:prstGeom prst="rect">
            <a:avLst/>
          </a:prstGeom>
        </p:spPr>
        <p:txBody>
          <a:bodyPr vert="horz" wrap="square" lIns="0" tIns="107315" rIns="0" bIns="0" rtlCol="0">
            <a:spAutoFit/>
          </a:bodyPr>
          <a:lstStyle/>
          <a:p>
            <a:pPr marL="358140" indent="-320040">
              <a:spcBef>
                <a:spcPts val="845"/>
              </a:spcBef>
              <a:buClr>
                <a:srgbClr val="F0AD00"/>
              </a:buClr>
              <a:buSzPct val="78571"/>
              <a:buFont typeface="Wingdings 2"/>
              <a:buChar char=""/>
              <a:tabLst>
                <a:tab pos="357505" algn="l"/>
                <a:tab pos="358140" algn="l"/>
              </a:tabLst>
            </a:pPr>
            <a:r>
              <a:rPr sz="2800" spc="-15" dirty="0">
                <a:latin typeface="Calibri"/>
                <a:cs typeface="Calibri"/>
              </a:rPr>
              <a:t>Update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for</a:t>
            </a:r>
            <a:r>
              <a:rPr sz="2800" spc="-5" dirty="0">
                <a:latin typeface="Calibri"/>
                <a:cs typeface="Calibri"/>
              </a:rPr>
              <a:t> the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1</a:t>
            </a:r>
            <a:r>
              <a:rPr sz="2850" spc="-22" baseline="23391" dirty="0">
                <a:latin typeface="Calibri"/>
                <a:cs typeface="Calibri"/>
              </a:rPr>
              <a:t>st</a:t>
            </a:r>
            <a:r>
              <a:rPr sz="2850" spc="284" baseline="23391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Iteration:</a:t>
            </a:r>
            <a:endParaRPr sz="2800" dirty="0">
              <a:latin typeface="Calibri"/>
              <a:cs typeface="Calibri"/>
            </a:endParaRPr>
          </a:p>
          <a:p>
            <a:pPr marL="650875" lvl="1" indent="-274955">
              <a:spcBef>
                <a:spcPts val="740"/>
              </a:spcBef>
              <a:buClr>
                <a:srgbClr val="60B5CC"/>
              </a:buClr>
              <a:buFont typeface="Wingdings"/>
              <a:buChar char=""/>
              <a:tabLst>
                <a:tab pos="650875" algn="l"/>
              </a:tabLst>
            </a:pPr>
            <a:r>
              <a:rPr sz="2800" spc="-40" dirty="0">
                <a:latin typeface="Calibri"/>
                <a:cs typeface="Calibri"/>
              </a:rPr>
              <a:t>F</a:t>
            </a:r>
            <a:r>
              <a:rPr sz="2800" spc="-5" dirty="0">
                <a:latin typeface="Calibri"/>
                <a:cs typeface="Calibri"/>
              </a:rPr>
              <a:t>o</a:t>
            </a:r>
            <a:r>
              <a:rPr sz="2800" dirty="0">
                <a:latin typeface="Calibri"/>
                <a:cs typeface="Calibri"/>
              </a:rPr>
              <a:t>r n</a:t>
            </a:r>
            <a:r>
              <a:rPr sz="2800" spc="-5" dirty="0">
                <a:latin typeface="Calibri"/>
                <a:cs typeface="Calibri"/>
              </a:rPr>
              <a:t>o</a:t>
            </a:r>
            <a:r>
              <a:rPr sz="2800" dirty="0">
                <a:latin typeface="Calibri"/>
                <a:cs typeface="Calibri"/>
              </a:rPr>
              <a:t>de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5" dirty="0">
                <a:latin typeface="Calibri"/>
                <a:cs typeface="Calibri"/>
              </a:rPr>
              <a:t>4</a:t>
            </a:r>
            <a:r>
              <a:rPr sz="2800" dirty="0">
                <a:latin typeface="Calibri"/>
                <a:cs typeface="Calibri"/>
              </a:rPr>
              <a:t>,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600" spc="-225" dirty="0">
                <a:latin typeface="Cambria Math"/>
                <a:cs typeface="Cambria Math"/>
              </a:rPr>
              <a:t>𝑁</a:t>
            </a:r>
            <a:r>
              <a:rPr lang="en-US" sz="2850" spc="67" baseline="-16081" dirty="0">
                <a:latin typeface="Cambria Math"/>
                <a:cs typeface="Cambria Math"/>
              </a:rPr>
              <a:t>4</a:t>
            </a:r>
            <a:r>
              <a:rPr sz="2850" baseline="-16081" dirty="0">
                <a:latin typeface="Cambria Math"/>
                <a:cs typeface="Cambria Math"/>
              </a:rPr>
              <a:t> </a:t>
            </a:r>
            <a:r>
              <a:rPr sz="2850" spc="-15" baseline="-16081" dirty="0">
                <a:latin typeface="Cambria Math"/>
                <a:cs typeface="Cambria Math"/>
              </a:rPr>
              <a:t> </a:t>
            </a:r>
            <a:r>
              <a:rPr sz="2600" dirty="0">
                <a:latin typeface="Cambria Math"/>
                <a:cs typeface="Cambria Math"/>
              </a:rPr>
              <a:t>=</a:t>
            </a:r>
            <a:r>
              <a:rPr sz="2600" spc="140" dirty="0">
                <a:latin typeface="Cambria Math"/>
                <a:cs typeface="Cambria Math"/>
              </a:rPr>
              <a:t> </a:t>
            </a:r>
            <a:r>
              <a:rPr sz="2600" spc="5" dirty="0">
                <a:latin typeface="Cambria Math"/>
                <a:cs typeface="Cambria Math"/>
              </a:rPr>
              <a:t>{</a:t>
            </a:r>
            <a:r>
              <a:rPr sz="2600" spc="-5" dirty="0">
                <a:latin typeface="Cambria Math"/>
                <a:cs typeface="Cambria Math"/>
              </a:rPr>
              <a:t>1</a:t>
            </a:r>
            <a:r>
              <a:rPr sz="2600" dirty="0">
                <a:latin typeface="Cambria Math"/>
                <a:cs typeface="Cambria Math"/>
              </a:rPr>
              <a:t>,</a:t>
            </a:r>
            <a:r>
              <a:rPr sz="2600" spc="-135" dirty="0">
                <a:latin typeface="Cambria Math"/>
                <a:cs typeface="Cambria Math"/>
              </a:rPr>
              <a:t> </a:t>
            </a:r>
            <a:r>
              <a:rPr sz="2600" spc="-5" dirty="0">
                <a:latin typeface="Cambria Math"/>
                <a:cs typeface="Cambria Math"/>
              </a:rPr>
              <a:t>3</a:t>
            </a:r>
            <a:r>
              <a:rPr sz="2600" dirty="0">
                <a:latin typeface="Cambria Math"/>
                <a:cs typeface="Cambria Math"/>
              </a:rPr>
              <a:t>,</a:t>
            </a:r>
            <a:r>
              <a:rPr sz="2600" spc="-135" dirty="0">
                <a:latin typeface="Cambria Math"/>
                <a:cs typeface="Cambria Math"/>
              </a:rPr>
              <a:t> </a:t>
            </a:r>
            <a:r>
              <a:rPr sz="2600" spc="-5" dirty="0">
                <a:latin typeface="Cambria Math"/>
                <a:cs typeface="Cambria Math"/>
              </a:rPr>
              <a:t>5</a:t>
            </a:r>
            <a:r>
              <a:rPr sz="2600" dirty="0">
                <a:latin typeface="Cambria Math"/>
                <a:cs typeface="Cambria Math"/>
              </a:rPr>
              <a:t>,</a:t>
            </a:r>
            <a:r>
              <a:rPr sz="2600" spc="-135" dirty="0">
                <a:latin typeface="Cambria Math"/>
                <a:cs typeface="Cambria Math"/>
              </a:rPr>
              <a:t> </a:t>
            </a:r>
            <a:r>
              <a:rPr sz="2600" spc="-5" dirty="0">
                <a:latin typeface="Cambria Math"/>
                <a:cs typeface="Cambria Math"/>
              </a:rPr>
              <a:t>6</a:t>
            </a:r>
            <a:r>
              <a:rPr sz="2600" dirty="0">
                <a:latin typeface="Cambria Math"/>
                <a:cs typeface="Cambria Math"/>
              </a:rPr>
              <a:t>}</a:t>
            </a:r>
          </a:p>
        </p:txBody>
      </p:sp>
      <p:sp>
        <p:nvSpPr>
          <p:cNvPr id="20" name="object 20"/>
          <p:cNvSpPr/>
          <p:nvPr/>
        </p:nvSpPr>
        <p:spPr>
          <a:xfrm>
            <a:off x="3654385" y="5664108"/>
            <a:ext cx="1732914" cy="188595"/>
          </a:xfrm>
          <a:custGeom>
            <a:avLst/>
            <a:gdLst/>
            <a:ahLst/>
            <a:cxnLst/>
            <a:rect l="l" t="t" r="r" b="b"/>
            <a:pathLst>
              <a:path w="1732914" h="188595">
                <a:moveTo>
                  <a:pt x="1672546" y="0"/>
                </a:moveTo>
                <a:lnTo>
                  <a:pt x="1669867" y="7639"/>
                </a:lnTo>
                <a:lnTo>
                  <a:pt x="1680762" y="12368"/>
                </a:lnTo>
                <a:lnTo>
                  <a:pt x="1690132" y="18913"/>
                </a:lnTo>
                <a:lnTo>
                  <a:pt x="1712631" y="62470"/>
                </a:lnTo>
                <a:lnTo>
                  <a:pt x="1715409" y="93166"/>
                </a:lnTo>
                <a:lnTo>
                  <a:pt x="1714711" y="109766"/>
                </a:lnTo>
                <a:lnTo>
                  <a:pt x="1704247" y="150415"/>
                </a:lnTo>
                <a:lnTo>
                  <a:pt x="1670165" y="180577"/>
                </a:lnTo>
                <a:lnTo>
                  <a:pt x="1672546" y="188217"/>
                </a:lnTo>
                <a:lnTo>
                  <a:pt x="1708507" y="166851"/>
                </a:lnTo>
                <a:lnTo>
                  <a:pt x="1728704" y="127409"/>
                </a:lnTo>
                <a:lnTo>
                  <a:pt x="1732573" y="94158"/>
                </a:lnTo>
                <a:lnTo>
                  <a:pt x="1731602" y="76903"/>
                </a:lnTo>
                <a:lnTo>
                  <a:pt x="1717046" y="32990"/>
                </a:lnTo>
                <a:lnTo>
                  <a:pt x="1686192" y="4926"/>
                </a:lnTo>
                <a:lnTo>
                  <a:pt x="1672546" y="0"/>
                </a:lnTo>
                <a:close/>
              </a:path>
              <a:path w="1732914" h="188595">
                <a:moveTo>
                  <a:pt x="60027" y="0"/>
                </a:moveTo>
                <a:lnTo>
                  <a:pt x="24132" y="21421"/>
                </a:lnTo>
                <a:lnTo>
                  <a:pt x="3882" y="60957"/>
                </a:lnTo>
                <a:lnTo>
                  <a:pt x="0" y="94158"/>
                </a:lnTo>
                <a:lnTo>
                  <a:pt x="967" y="111450"/>
                </a:lnTo>
                <a:lnTo>
                  <a:pt x="15478" y="155326"/>
                </a:lnTo>
                <a:lnTo>
                  <a:pt x="46341" y="183297"/>
                </a:lnTo>
                <a:lnTo>
                  <a:pt x="60027" y="188217"/>
                </a:lnTo>
                <a:lnTo>
                  <a:pt x="62409" y="180577"/>
                </a:lnTo>
                <a:lnTo>
                  <a:pt x="51684" y="175827"/>
                </a:lnTo>
                <a:lnTo>
                  <a:pt x="42428" y="169217"/>
                </a:lnTo>
                <a:lnTo>
                  <a:pt x="19955" y="124841"/>
                </a:lnTo>
                <a:lnTo>
                  <a:pt x="17165" y="93166"/>
                </a:lnTo>
                <a:lnTo>
                  <a:pt x="17862" y="77108"/>
                </a:lnTo>
                <a:lnTo>
                  <a:pt x="28327" y="37454"/>
                </a:lnTo>
                <a:lnTo>
                  <a:pt x="62706" y="7639"/>
                </a:lnTo>
                <a:lnTo>
                  <a:pt x="60027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1" name="object 21"/>
          <p:cNvGrpSpPr/>
          <p:nvPr/>
        </p:nvGrpSpPr>
        <p:grpSpPr>
          <a:xfrm>
            <a:off x="4754652" y="4085990"/>
            <a:ext cx="940435" cy="1496060"/>
            <a:chOff x="4754650" y="4085990"/>
            <a:chExt cx="940435" cy="1496060"/>
          </a:xfrm>
        </p:grpSpPr>
        <p:sp>
          <p:nvSpPr>
            <p:cNvPr id="22" name="object 22"/>
            <p:cNvSpPr/>
            <p:nvPr/>
          </p:nvSpPr>
          <p:spPr>
            <a:xfrm>
              <a:off x="4783225" y="4114565"/>
              <a:ext cx="883285" cy="1438910"/>
            </a:xfrm>
            <a:custGeom>
              <a:avLst/>
              <a:gdLst/>
              <a:ahLst/>
              <a:cxnLst/>
              <a:rect l="l" t="t" r="r" b="b"/>
              <a:pathLst>
                <a:path w="883285" h="1438910">
                  <a:moveTo>
                    <a:pt x="864588" y="0"/>
                  </a:moveTo>
                  <a:lnTo>
                    <a:pt x="794043" y="18140"/>
                  </a:lnTo>
                  <a:lnTo>
                    <a:pt x="816216" y="31242"/>
                  </a:lnTo>
                  <a:lnTo>
                    <a:pt x="0" y="1412546"/>
                  </a:lnTo>
                  <a:lnTo>
                    <a:pt x="44343" y="1438748"/>
                  </a:lnTo>
                  <a:lnTo>
                    <a:pt x="860558" y="57444"/>
                  </a:lnTo>
                  <a:lnTo>
                    <a:pt x="882731" y="70545"/>
                  </a:lnTo>
                  <a:lnTo>
                    <a:pt x="864588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783225" y="4114565"/>
              <a:ext cx="883285" cy="1438910"/>
            </a:xfrm>
            <a:custGeom>
              <a:avLst/>
              <a:gdLst/>
              <a:ahLst/>
              <a:cxnLst/>
              <a:rect l="l" t="t" r="r" b="b"/>
              <a:pathLst>
                <a:path w="883285" h="1438910">
                  <a:moveTo>
                    <a:pt x="882730" y="70545"/>
                  </a:moveTo>
                  <a:lnTo>
                    <a:pt x="860558" y="57443"/>
                  </a:lnTo>
                  <a:lnTo>
                    <a:pt x="44342" y="1438748"/>
                  </a:lnTo>
                  <a:lnTo>
                    <a:pt x="0" y="1412546"/>
                  </a:lnTo>
                  <a:lnTo>
                    <a:pt x="816216" y="31241"/>
                  </a:lnTo>
                  <a:lnTo>
                    <a:pt x="794043" y="18139"/>
                  </a:lnTo>
                  <a:lnTo>
                    <a:pt x="864588" y="0"/>
                  </a:lnTo>
                  <a:lnTo>
                    <a:pt x="882730" y="70545"/>
                  </a:lnTo>
                  <a:close/>
                </a:path>
              </a:pathLst>
            </a:custGeom>
            <a:ln w="57150">
              <a:solidFill>
                <a:srgbClr val="008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3325323" y="6154420"/>
            <a:ext cx="296418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200" spc="-5" dirty="0">
                <a:latin typeface="Arial"/>
                <a:cs typeface="Arial"/>
              </a:rPr>
              <a:t>After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Node</a:t>
            </a:r>
            <a:r>
              <a:rPr sz="2200" spc="-15" dirty="0"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FF0000"/>
                </a:solidFill>
                <a:latin typeface="Arial"/>
                <a:cs typeface="Arial"/>
              </a:rPr>
              <a:t>3</a:t>
            </a:r>
            <a:r>
              <a:rPr sz="2200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is</a:t>
            </a:r>
            <a:r>
              <a:rPr sz="2200" spc="-1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updated</a:t>
            </a:r>
            <a:endParaRPr sz="2200">
              <a:latin typeface="Arial"/>
              <a:cs typeface="Arial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3462015" y="4491113"/>
            <a:ext cx="391160" cy="394970"/>
            <a:chOff x="3462015" y="4491113"/>
            <a:chExt cx="391160" cy="394970"/>
          </a:xfrm>
        </p:grpSpPr>
        <p:sp>
          <p:nvSpPr>
            <p:cNvPr id="26" name="object 26"/>
            <p:cNvSpPr/>
            <p:nvPr/>
          </p:nvSpPr>
          <p:spPr>
            <a:xfrm>
              <a:off x="3474715" y="4503813"/>
              <a:ext cx="365760" cy="369570"/>
            </a:xfrm>
            <a:custGeom>
              <a:avLst/>
              <a:gdLst/>
              <a:ahLst/>
              <a:cxnLst/>
              <a:rect l="l" t="t" r="r" b="b"/>
              <a:pathLst>
                <a:path w="365760" h="369570">
                  <a:moveTo>
                    <a:pt x="182879" y="0"/>
                  </a:moveTo>
                  <a:lnTo>
                    <a:pt x="134263" y="6592"/>
                  </a:lnTo>
                  <a:lnTo>
                    <a:pt x="90576" y="25196"/>
                  </a:lnTo>
                  <a:lnTo>
                    <a:pt x="53564" y="54052"/>
                  </a:lnTo>
                  <a:lnTo>
                    <a:pt x="24968" y="91402"/>
                  </a:lnTo>
                  <a:lnTo>
                    <a:pt x="6532" y="135487"/>
                  </a:lnTo>
                  <a:lnTo>
                    <a:pt x="0" y="184547"/>
                  </a:lnTo>
                  <a:lnTo>
                    <a:pt x="6532" y="233607"/>
                  </a:lnTo>
                  <a:lnTo>
                    <a:pt x="24968" y="277692"/>
                  </a:lnTo>
                  <a:lnTo>
                    <a:pt x="53564" y="315042"/>
                  </a:lnTo>
                  <a:lnTo>
                    <a:pt x="90576" y="343898"/>
                  </a:lnTo>
                  <a:lnTo>
                    <a:pt x="134263" y="362502"/>
                  </a:lnTo>
                  <a:lnTo>
                    <a:pt x="182879" y="369095"/>
                  </a:lnTo>
                  <a:lnTo>
                    <a:pt x="231496" y="362502"/>
                  </a:lnTo>
                  <a:lnTo>
                    <a:pt x="275183" y="343898"/>
                  </a:lnTo>
                  <a:lnTo>
                    <a:pt x="312195" y="315042"/>
                  </a:lnTo>
                  <a:lnTo>
                    <a:pt x="340791" y="277692"/>
                  </a:lnTo>
                  <a:lnTo>
                    <a:pt x="359227" y="233607"/>
                  </a:lnTo>
                  <a:lnTo>
                    <a:pt x="365760" y="184547"/>
                  </a:lnTo>
                  <a:lnTo>
                    <a:pt x="359227" y="135487"/>
                  </a:lnTo>
                  <a:lnTo>
                    <a:pt x="340791" y="91402"/>
                  </a:lnTo>
                  <a:lnTo>
                    <a:pt x="312195" y="54052"/>
                  </a:lnTo>
                  <a:lnTo>
                    <a:pt x="275183" y="25196"/>
                  </a:lnTo>
                  <a:lnTo>
                    <a:pt x="231496" y="6592"/>
                  </a:lnTo>
                  <a:lnTo>
                    <a:pt x="182879" y="0"/>
                  </a:lnTo>
                  <a:close/>
                </a:path>
              </a:pathLst>
            </a:custGeom>
            <a:solidFill>
              <a:srgbClr val="6BB76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474715" y="4503813"/>
              <a:ext cx="365760" cy="369570"/>
            </a:xfrm>
            <a:custGeom>
              <a:avLst/>
              <a:gdLst/>
              <a:ahLst/>
              <a:cxnLst/>
              <a:rect l="l" t="t" r="r" b="b"/>
              <a:pathLst>
                <a:path w="365760" h="369570">
                  <a:moveTo>
                    <a:pt x="0" y="184547"/>
                  </a:moveTo>
                  <a:lnTo>
                    <a:pt x="6532" y="135487"/>
                  </a:lnTo>
                  <a:lnTo>
                    <a:pt x="24968" y="91402"/>
                  </a:lnTo>
                  <a:lnTo>
                    <a:pt x="53564" y="54052"/>
                  </a:lnTo>
                  <a:lnTo>
                    <a:pt x="90576" y="25196"/>
                  </a:lnTo>
                  <a:lnTo>
                    <a:pt x="134263" y="6592"/>
                  </a:lnTo>
                  <a:lnTo>
                    <a:pt x="182880" y="0"/>
                  </a:lnTo>
                  <a:lnTo>
                    <a:pt x="231496" y="6592"/>
                  </a:lnTo>
                  <a:lnTo>
                    <a:pt x="275183" y="25196"/>
                  </a:lnTo>
                  <a:lnTo>
                    <a:pt x="312195" y="54052"/>
                  </a:lnTo>
                  <a:lnTo>
                    <a:pt x="340791" y="91402"/>
                  </a:lnTo>
                  <a:lnTo>
                    <a:pt x="359227" y="135487"/>
                  </a:lnTo>
                  <a:lnTo>
                    <a:pt x="365760" y="184547"/>
                  </a:lnTo>
                  <a:lnTo>
                    <a:pt x="359227" y="233607"/>
                  </a:lnTo>
                  <a:lnTo>
                    <a:pt x="340791" y="277692"/>
                  </a:lnTo>
                  <a:lnTo>
                    <a:pt x="312195" y="315042"/>
                  </a:lnTo>
                  <a:lnTo>
                    <a:pt x="275183" y="343898"/>
                  </a:lnTo>
                  <a:lnTo>
                    <a:pt x="231496" y="362502"/>
                  </a:lnTo>
                  <a:lnTo>
                    <a:pt x="182880" y="369095"/>
                  </a:lnTo>
                  <a:lnTo>
                    <a:pt x="134263" y="362502"/>
                  </a:lnTo>
                  <a:lnTo>
                    <a:pt x="90576" y="343898"/>
                  </a:lnTo>
                  <a:lnTo>
                    <a:pt x="53564" y="315042"/>
                  </a:lnTo>
                  <a:lnTo>
                    <a:pt x="24968" y="277692"/>
                  </a:lnTo>
                  <a:lnTo>
                    <a:pt x="6532" y="233607"/>
                  </a:lnTo>
                  <a:lnTo>
                    <a:pt x="0" y="184547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8" name="object 28"/>
          <p:cNvGrpSpPr/>
          <p:nvPr/>
        </p:nvGrpSpPr>
        <p:grpSpPr>
          <a:xfrm>
            <a:off x="1700217" y="4574508"/>
            <a:ext cx="391160" cy="394970"/>
            <a:chOff x="1700217" y="4574508"/>
            <a:chExt cx="391160" cy="394970"/>
          </a:xfrm>
        </p:grpSpPr>
        <p:sp>
          <p:nvSpPr>
            <p:cNvPr id="29" name="object 29"/>
            <p:cNvSpPr/>
            <p:nvPr/>
          </p:nvSpPr>
          <p:spPr>
            <a:xfrm>
              <a:off x="1712917" y="4587208"/>
              <a:ext cx="365760" cy="369570"/>
            </a:xfrm>
            <a:custGeom>
              <a:avLst/>
              <a:gdLst/>
              <a:ahLst/>
              <a:cxnLst/>
              <a:rect l="l" t="t" r="r" b="b"/>
              <a:pathLst>
                <a:path w="365760" h="369570">
                  <a:moveTo>
                    <a:pt x="182879" y="0"/>
                  </a:moveTo>
                  <a:lnTo>
                    <a:pt x="134263" y="6592"/>
                  </a:lnTo>
                  <a:lnTo>
                    <a:pt x="90576" y="25196"/>
                  </a:lnTo>
                  <a:lnTo>
                    <a:pt x="53564" y="54052"/>
                  </a:lnTo>
                  <a:lnTo>
                    <a:pt x="24968" y="91402"/>
                  </a:lnTo>
                  <a:lnTo>
                    <a:pt x="6532" y="135487"/>
                  </a:lnTo>
                  <a:lnTo>
                    <a:pt x="0" y="184547"/>
                  </a:lnTo>
                  <a:lnTo>
                    <a:pt x="6532" y="233607"/>
                  </a:lnTo>
                  <a:lnTo>
                    <a:pt x="24968" y="277692"/>
                  </a:lnTo>
                  <a:lnTo>
                    <a:pt x="53564" y="315042"/>
                  </a:lnTo>
                  <a:lnTo>
                    <a:pt x="90576" y="343898"/>
                  </a:lnTo>
                  <a:lnTo>
                    <a:pt x="134263" y="362502"/>
                  </a:lnTo>
                  <a:lnTo>
                    <a:pt x="182879" y="369095"/>
                  </a:lnTo>
                  <a:lnTo>
                    <a:pt x="231496" y="362502"/>
                  </a:lnTo>
                  <a:lnTo>
                    <a:pt x="275183" y="343898"/>
                  </a:lnTo>
                  <a:lnTo>
                    <a:pt x="312195" y="315042"/>
                  </a:lnTo>
                  <a:lnTo>
                    <a:pt x="340791" y="277692"/>
                  </a:lnTo>
                  <a:lnTo>
                    <a:pt x="359227" y="233607"/>
                  </a:lnTo>
                  <a:lnTo>
                    <a:pt x="365759" y="184547"/>
                  </a:lnTo>
                  <a:lnTo>
                    <a:pt x="359227" y="135487"/>
                  </a:lnTo>
                  <a:lnTo>
                    <a:pt x="340791" y="91402"/>
                  </a:lnTo>
                  <a:lnTo>
                    <a:pt x="312195" y="54052"/>
                  </a:lnTo>
                  <a:lnTo>
                    <a:pt x="275183" y="25196"/>
                  </a:lnTo>
                  <a:lnTo>
                    <a:pt x="231496" y="6592"/>
                  </a:lnTo>
                  <a:lnTo>
                    <a:pt x="182879" y="0"/>
                  </a:lnTo>
                  <a:close/>
                </a:path>
              </a:pathLst>
            </a:custGeom>
            <a:solidFill>
              <a:srgbClr val="D4D4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712917" y="4587208"/>
              <a:ext cx="365760" cy="369570"/>
            </a:xfrm>
            <a:custGeom>
              <a:avLst/>
              <a:gdLst/>
              <a:ahLst/>
              <a:cxnLst/>
              <a:rect l="l" t="t" r="r" b="b"/>
              <a:pathLst>
                <a:path w="365760" h="369570">
                  <a:moveTo>
                    <a:pt x="0" y="184547"/>
                  </a:moveTo>
                  <a:lnTo>
                    <a:pt x="6532" y="135487"/>
                  </a:lnTo>
                  <a:lnTo>
                    <a:pt x="24968" y="91402"/>
                  </a:lnTo>
                  <a:lnTo>
                    <a:pt x="53564" y="54052"/>
                  </a:lnTo>
                  <a:lnTo>
                    <a:pt x="90576" y="25196"/>
                  </a:lnTo>
                  <a:lnTo>
                    <a:pt x="134263" y="6592"/>
                  </a:lnTo>
                  <a:lnTo>
                    <a:pt x="182880" y="0"/>
                  </a:lnTo>
                  <a:lnTo>
                    <a:pt x="231496" y="6592"/>
                  </a:lnTo>
                  <a:lnTo>
                    <a:pt x="275183" y="25196"/>
                  </a:lnTo>
                  <a:lnTo>
                    <a:pt x="312195" y="54052"/>
                  </a:lnTo>
                  <a:lnTo>
                    <a:pt x="340791" y="91402"/>
                  </a:lnTo>
                  <a:lnTo>
                    <a:pt x="359227" y="135487"/>
                  </a:lnTo>
                  <a:lnTo>
                    <a:pt x="365760" y="184547"/>
                  </a:lnTo>
                  <a:lnTo>
                    <a:pt x="359227" y="233607"/>
                  </a:lnTo>
                  <a:lnTo>
                    <a:pt x="340791" y="277692"/>
                  </a:lnTo>
                  <a:lnTo>
                    <a:pt x="312195" y="315042"/>
                  </a:lnTo>
                  <a:lnTo>
                    <a:pt x="275183" y="343898"/>
                  </a:lnTo>
                  <a:lnTo>
                    <a:pt x="231496" y="362502"/>
                  </a:lnTo>
                  <a:lnTo>
                    <a:pt x="182880" y="369095"/>
                  </a:lnTo>
                  <a:lnTo>
                    <a:pt x="134263" y="362502"/>
                  </a:lnTo>
                  <a:lnTo>
                    <a:pt x="90576" y="343898"/>
                  </a:lnTo>
                  <a:lnTo>
                    <a:pt x="53564" y="315042"/>
                  </a:lnTo>
                  <a:lnTo>
                    <a:pt x="24968" y="277692"/>
                  </a:lnTo>
                  <a:lnTo>
                    <a:pt x="6532" y="233607"/>
                  </a:lnTo>
                  <a:lnTo>
                    <a:pt x="0" y="184547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1" name="object 31"/>
          <p:cNvGrpSpPr/>
          <p:nvPr/>
        </p:nvGrpSpPr>
        <p:grpSpPr>
          <a:xfrm>
            <a:off x="2355570" y="2908324"/>
            <a:ext cx="391160" cy="394970"/>
            <a:chOff x="2355570" y="2908324"/>
            <a:chExt cx="391160" cy="394970"/>
          </a:xfrm>
        </p:grpSpPr>
        <p:sp>
          <p:nvSpPr>
            <p:cNvPr id="32" name="object 32"/>
            <p:cNvSpPr/>
            <p:nvPr/>
          </p:nvSpPr>
          <p:spPr>
            <a:xfrm>
              <a:off x="2368270" y="2921024"/>
              <a:ext cx="365760" cy="369570"/>
            </a:xfrm>
            <a:custGeom>
              <a:avLst/>
              <a:gdLst/>
              <a:ahLst/>
              <a:cxnLst/>
              <a:rect l="l" t="t" r="r" b="b"/>
              <a:pathLst>
                <a:path w="365760" h="369570">
                  <a:moveTo>
                    <a:pt x="182879" y="0"/>
                  </a:moveTo>
                  <a:lnTo>
                    <a:pt x="134263" y="6592"/>
                  </a:lnTo>
                  <a:lnTo>
                    <a:pt x="90576" y="25196"/>
                  </a:lnTo>
                  <a:lnTo>
                    <a:pt x="53564" y="54052"/>
                  </a:lnTo>
                  <a:lnTo>
                    <a:pt x="24968" y="91402"/>
                  </a:lnTo>
                  <a:lnTo>
                    <a:pt x="6532" y="135487"/>
                  </a:lnTo>
                  <a:lnTo>
                    <a:pt x="0" y="184547"/>
                  </a:lnTo>
                  <a:lnTo>
                    <a:pt x="6532" y="233607"/>
                  </a:lnTo>
                  <a:lnTo>
                    <a:pt x="24968" y="277692"/>
                  </a:lnTo>
                  <a:lnTo>
                    <a:pt x="53564" y="315042"/>
                  </a:lnTo>
                  <a:lnTo>
                    <a:pt x="90576" y="343898"/>
                  </a:lnTo>
                  <a:lnTo>
                    <a:pt x="134263" y="362502"/>
                  </a:lnTo>
                  <a:lnTo>
                    <a:pt x="182879" y="369095"/>
                  </a:lnTo>
                  <a:lnTo>
                    <a:pt x="231496" y="362502"/>
                  </a:lnTo>
                  <a:lnTo>
                    <a:pt x="275183" y="343898"/>
                  </a:lnTo>
                  <a:lnTo>
                    <a:pt x="312195" y="315042"/>
                  </a:lnTo>
                  <a:lnTo>
                    <a:pt x="340791" y="277692"/>
                  </a:lnTo>
                  <a:lnTo>
                    <a:pt x="359227" y="233607"/>
                  </a:lnTo>
                  <a:lnTo>
                    <a:pt x="365759" y="184547"/>
                  </a:lnTo>
                  <a:lnTo>
                    <a:pt x="359227" y="135487"/>
                  </a:lnTo>
                  <a:lnTo>
                    <a:pt x="340791" y="91402"/>
                  </a:lnTo>
                  <a:lnTo>
                    <a:pt x="312195" y="54052"/>
                  </a:lnTo>
                  <a:lnTo>
                    <a:pt x="275183" y="25196"/>
                  </a:lnTo>
                  <a:lnTo>
                    <a:pt x="231496" y="6592"/>
                  </a:lnTo>
                  <a:lnTo>
                    <a:pt x="182879" y="0"/>
                  </a:lnTo>
                  <a:close/>
                </a:path>
              </a:pathLst>
            </a:custGeom>
            <a:solidFill>
              <a:srgbClr val="6BB76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368270" y="2921024"/>
              <a:ext cx="365760" cy="369570"/>
            </a:xfrm>
            <a:custGeom>
              <a:avLst/>
              <a:gdLst/>
              <a:ahLst/>
              <a:cxnLst/>
              <a:rect l="l" t="t" r="r" b="b"/>
              <a:pathLst>
                <a:path w="365760" h="369570">
                  <a:moveTo>
                    <a:pt x="0" y="184547"/>
                  </a:moveTo>
                  <a:lnTo>
                    <a:pt x="6532" y="135487"/>
                  </a:lnTo>
                  <a:lnTo>
                    <a:pt x="24968" y="91402"/>
                  </a:lnTo>
                  <a:lnTo>
                    <a:pt x="53564" y="54052"/>
                  </a:lnTo>
                  <a:lnTo>
                    <a:pt x="90576" y="25196"/>
                  </a:lnTo>
                  <a:lnTo>
                    <a:pt x="134263" y="6592"/>
                  </a:lnTo>
                  <a:lnTo>
                    <a:pt x="182880" y="0"/>
                  </a:lnTo>
                  <a:lnTo>
                    <a:pt x="231496" y="6592"/>
                  </a:lnTo>
                  <a:lnTo>
                    <a:pt x="275183" y="25196"/>
                  </a:lnTo>
                  <a:lnTo>
                    <a:pt x="312195" y="54052"/>
                  </a:lnTo>
                  <a:lnTo>
                    <a:pt x="340791" y="91402"/>
                  </a:lnTo>
                  <a:lnTo>
                    <a:pt x="359227" y="135487"/>
                  </a:lnTo>
                  <a:lnTo>
                    <a:pt x="365760" y="184547"/>
                  </a:lnTo>
                  <a:lnTo>
                    <a:pt x="359227" y="233607"/>
                  </a:lnTo>
                  <a:lnTo>
                    <a:pt x="340791" y="277692"/>
                  </a:lnTo>
                  <a:lnTo>
                    <a:pt x="312195" y="315042"/>
                  </a:lnTo>
                  <a:lnTo>
                    <a:pt x="275183" y="343898"/>
                  </a:lnTo>
                  <a:lnTo>
                    <a:pt x="231496" y="362502"/>
                  </a:lnTo>
                  <a:lnTo>
                    <a:pt x="182880" y="369095"/>
                  </a:lnTo>
                  <a:lnTo>
                    <a:pt x="134263" y="362502"/>
                  </a:lnTo>
                  <a:lnTo>
                    <a:pt x="90576" y="343898"/>
                  </a:lnTo>
                  <a:lnTo>
                    <a:pt x="53564" y="315042"/>
                  </a:lnTo>
                  <a:lnTo>
                    <a:pt x="24968" y="277692"/>
                  </a:lnTo>
                  <a:lnTo>
                    <a:pt x="6532" y="233607"/>
                  </a:lnTo>
                  <a:lnTo>
                    <a:pt x="0" y="184547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4" name="object 34"/>
          <p:cNvGrpSpPr/>
          <p:nvPr/>
        </p:nvGrpSpPr>
        <p:grpSpPr>
          <a:xfrm>
            <a:off x="675551" y="3771389"/>
            <a:ext cx="391160" cy="394970"/>
            <a:chOff x="675551" y="3771389"/>
            <a:chExt cx="391160" cy="394970"/>
          </a:xfrm>
        </p:grpSpPr>
        <p:sp>
          <p:nvSpPr>
            <p:cNvPr id="35" name="object 35"/>
            <p:cNvSpPr/>
            <p:nvPr/>
          </p:nvSpPr>
          <p:spPr>
            <a:xfrm>
              <a:off x="688251" y="3784089"/>
              <a:ext cx="365760" cy="369570"/>
            </a:xfrm>
            <a:custGeom>
              <a:avLst/>
              <a:gdLst/>
              <a:ahLst/>
              <a:cxnLst/>
              <a:rect l="l" t="t" r="r" b="b"/>
              <a:pathLst>
                <a:path w="365759" h="369570">
                  <a:moveTo>
                    <a:pt x="182879" y="0"/>
                  </a:moveTo>
                  <a:lnTo>
                    <a:pt x="134263" y="6592"/>
                  </a:lnTo>
                  <a:lnTo>
                    <a:pt x="90576" y="25196"/>
                  </a:lnTo>
                  <a:lnTo>
                    <a:pt x="53564" y="54052"/>
                  </a:lnTo>
                  <a:lnTo>
                    <a:pt x="24968" y="91402"/>
                  </a:lnTo>
                  <a:lnTo>
                    <a:pt x="6532" y="135487"/>
                  </a:lnTo>
                  <a:lnTo>
                    <a:pt x="0" y="184547"/>
                  </a:lnTo>
                  <a:lnTo>
                    <a:pt x="6532" y="233607"/>
                  </a:lnTo>
                  <a:lnTo>
                    <a:pt x="24968" y="277692"/>
                  </a:lnTo>
                  <a:lnTo>
                    <a:pt x="53564" y="315042"/>
                  </a:lnTo>
                  <a:lnTo>
                    <a:pt x="90576" y="343899"/>
                  </a:lnTo>
                  <a:lnTo>
                    <a:pt x="134263" y="362502"/>
                  </a:lnTo>
                  <a:lnTo>
                    <a:pt x="182879" y="369095"/>
                  </a:lnTo>
                  <a:lnTo>
                    <a:pt x="231496" y="362502"/>
                  </a:lnTo>
                  <a:lnTo>
                    <a:pt x="275183" y="343899"/>
                  </a:lnTo>
                  <a:lnTo>
                    <a:pt x="312195" y="315042"/>
                  </a:lnTo>
                  <a:lnTo>
                    <a:pt x="340791" y="277692"/>
                  </a:lnTo>
                  <a:lnTo>
                    <a:pt x="359227" y="233607"/>
                  </a:lnTo>
                  <a:lnTo>
                    <a:pt x="365760" y="184547"/>
                  </a:lnTo>
                  <a:lnTo>
                    <a:pt x="359227" y="135487"/>
                  </a:lnTo>
                  <a:lnTo>
                    <a:pt x="340791" y="91402"/>
                  </a:lnTo>
                  <a:lnTo>
                    <a:pt x="312195" y="54052"/>
                  </a:lnTo>
                  <a:lnTo>
                    <a:pt x="275183" y="25196"/>
                  </a:lnTo>
                  <a:lnTo>
                    <a:pt x="231496" y="6592"/>
                  </a:lnTo>
                  <a:lnTo>
                    <a:pt x="182879" y="0"/>
                  </a:lnTo>
                  <a:close/>
                </a:path>
              </a:pathLst>
            </a:custGeom>
            <a:solidFill>
              <a:srgbClr val="D4D4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88251" y="3784089"/>
              <a:ext cx="365760" cy="369570"/>
            </a:xfrm>
            <a:custGeom>
              <a:avLst/>
              <a:gdLst/>
              <a:ahLst/>
              <a:cxnLst/>
              <a:rect l="l" t="t" r="r" b="b"/>
              <a:pathLst>
                <a:path w="365759" h="369570">
                  <a:moveTo>
                    <a:pt x="0" y="184547"/>
                  </a:moveTo>
                  <a:lnTo>
                    <a:pt x="6532" y="135487"/>
                  </a:lnTo>
                  <a:lnTo>
                    <a:pt x="24968" y="91402"/>
                  </a:lnTo>
                  <a:lnTo>
                    <a:pt x="53564" y="54052"/>
                  </a:lnTo>
                  <a:lnTo>
                    <a:pt x="90576" y="25196"/>
                  </a:lnTo>
                  <a:lnTo>
                    <a:pt x="134263" y="6592"/>
                  </a:lnTo>
                  <a:lnTo>
                    <a:pt x="182880" y="0"/>
                  </a:lnTo>
                  <a:lnTo>
                    <a:pt x="231496" y="6592"/>
                  </a:lnTo>
                  <a:lnTo>
                    <a:pt x="275183" y="25196"/>
                  </a:lnTo>
                  <a:lnTo>
                    <a:pt x="312195" y="54052"/>
                  </a:lnTo>
                  <a:lnTo>
                    <a:pt x="340791" y="91402"/>
                  </a:lnTo>
                  <a:lnTo>
                    <a:pt x="359227" y="135487"/>
                  </a:lnTo>
                  <a:lnTo>
                    <a:pt x="365760" y="184547"/>
                  </a:lnTo>
                  <a:lnTo>
                    <a:pt x="359227" y="233607"/>
                  </a:lnTo>
                  <a:lnTo>
                    <a:pt x="340791" y="277692"/>
                  </a:lnTo>
                  <a:lnTo>
                    <a:pt x="312195" y="315042"/>
                  </a:lnTo>
                  <a:lnTo>
                    <a:pt x="275183" y="343898"/>
                  </a:lnTo>
                  <a:lnTo>
                    <a:pt x="231496" y="362502"/>
                  </a:lnTo>
                  <a:lnTo>
                    <a:pt x="182880" y="369095"/>
                  </a:lnTo>
                  <a:lnTo>
                    <a:pt x="134263" y="362502"/>
                  </a:lnTo>
                  <a:lnTo>
                    <a:pt x="90576" y="343898"/>
                  </a:lnTo>
                  <a:lnTo>
                    <a:pt x="53564" y="315042"/>
                  </a:lnTo>
                  <a:lnTo>
                    <a:pt x="24968" y="277692"/>
                  </a:lnTo>
                  <a:lnTo>
                    <a:pt x="6532" y="233607"/>
                  </a:lnTo>
                  <a:lnTo>
                    <a:pt x="0" y="184547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7" name="object 37"/>
          <p:cNvGrpSpPr/>
          <p:nvPr/>
        </p:nvGrpSpPr>
        <p:grpSpPr>
          <a:xfrm>
            <a:off x="4199713" y="3016285"/>
            <a:ext cx="391160" cy="394970"/>
            <a:chOff x="4199713" y="3016285"/>
            <a:chExt cx="391160" cy="394970"/>
          </a:xfrm>
        </p:grpSpPr>
        <p:sp>
          <p:nvSpPr>
            <p:cNvPr id="38" name="object 38"/>
            <p:cNvSpPr/>
            <p:nvPr/>
          </p:nvSpPr>
          <p:spPr>
            <a:xfrm>
              <a:off x="4212413" y="3028985"/>
              <a:ext cx="365760" cy="369570"/>
            </a:xfrm>
            <a:custGeom>
              <a:avLst/>
              <a:gdLst/>
              <a:ahLst/>
              <a:cxnLst/>
              <a:rect l="l" t="t" r="r" b="b"/>
              <a:pathLst>
                <a:path w="365760" h="369570">
                  <a:moveTo>
                    <a:pt x="182879" y="0"/>
                  </a:moveTo>
                  <a:lnTo>
                    <a:pt x="134263" y="6592"/>
                  </a:lnTo>
                  <a:lnTo>
                    <a:pt x="90576" y="25196"/>
                  </a:lnTo>
                  <a:lnTo>
                    <a:pt x="53564" y="54052"/>
                  </a:lnTo>
                  <a:lnTo>
                    <a:pt x="24968" y="91402"/>
                  </a:lnTo>
                  <a:lnTo>
                    <a:pt x="6532" y="135487"/>
                  </a:lnTo>
                  <a:lnTo>
                    <a:pt x="0" y="184547"/>
                  </a:lnTo>
                  <a:lnTo>
                    <a:pt x="6532" y="233607"/>
                  </a:lnTo>
                  <a:lnTo>
                    <a:pt x="24968" y="277692"/>
                  </a:lnTo>
                  <a:lnTo>
                    <a:pt x="53564" y="315042"/>
                  </a:lnTo>
                  <a:lnTo>
                    <a:pt x="90576" y="343899"/>
                  </a:lnTo>
                  <a:lnTo>
                    <a:pt x="134263" y="362502"/>
                  </a:lnTo>
                  <a:lnTo>
                    <a:pt x="182879" y="369095"/>
                  </a:lnTo>
                  <a:lnTo>
                    <a:pt x="231496" y="362502"/>
                  </a:lnTo>
                  <a:lnTo>
                    <a:pt x="275183" y="343899"/>
                  </a:lnTo>
                  <a:lnTo>
                    <a:pt x="312195" y="315042"/>
                  </a:lnTo>
                  <a:lnTo>
                    <a:pt x="340791" y="277692"/>
                  </a:lnTo>
                  <a:lnTo>
                    <a:pt x="359227" y="233607"/>
                  </a:lnTo>
                  <a:lnTo>
                    <a:pt x="365760" y="184547"/>
                  </a:lnTo>
                  <a:lnTo>
                    <a:pt x="359227" y="135487"/>
                  </a:lnTo>
                  <a:lnTo>
                    <a:pt x="340791" y="91402"/>
                  </a:lnTo>
                  <a:lnTo>
                    <a:pt x="312195" y="54052"/>
                  </a:lnTo>
                  <a:lnTo>
                    <a:pt x="275183" y="25196"/>
                  </a:lnTo>
                  <a:lnTo>
                    <a:pt x="231496" y="6592"/>
                  </a:lnTo>
                  <a:lnTo>
                    <a:pt x="182879" y="0"/>
                  </a:lnTo>
                  <a:close/>
                </a:path>
              </a:pathLst>
            </a:custGeom>
            <a:solidFill>
              <a:srgbClr val="D4D4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4212413" y="3028985"/>
              <a:ext cx="365760" cy="369570"/>
            </a:xfrm>
            <a:custGeom>
              <a:avLst/>
              <a:gdLst/>
              <a:ahLst/>
              <a:cxnLst/>
              <a:rect l="l" t="t" r="r" b="b"/>
              <a:pathLst>
                <a:path w="365760" h="369570">
                  <a:moveTo>
                    <a:pt x="0" y="184547"/>
                  </a:moveTo>
                  <a:lnTo>
                    <a:pt x="6532" y="135487"/>
                  </a:lnTo>
                  <a:lnTo>
                    <a:pt x="24968" y="91402"/>
                  </a:lnTo>
                  <a:lnTo>
                    <a:pt x="53564" y="54052"/>
                  </a:lnTo>
                  <a:lnTo>
                    <a:pt x="90576" y="25196"/>
                  </a:lnTo>
                  <a:lnTo>
                    <a:pt x="134263" y="6592"/>
                  </a:lnTo>
                  <a:lnTo>
                    <a:pt x="182880" y="0"/>
                  </a:lnTo>
                  <a:lnTo>
                    <a:pt x="231496" y="6592"/>
                  </a:lnTo>
                  <a:lnTo>
                    <a:pt x="275183" y="25196"/>
                  </a:lnTo>
                  <a:lnTo>
                    <a:pt x="312195" y="54052"/>
                  </a:lnTo>
                  <a:lnTo>
                    <a:pt x="340791" y="91402"/>
                  </a:lnTo>
                  <a:lnTo>
                    <a:pt x="359227" y="135487"/>
                  </a:lnTo>
                  <a:lnTo>
                    <a:pt x="365760" y="184547"/>
                  </a:lnTo>
                  <a:lnTo>
                    <a:pt x="359227" y="233607"/>
                  </a:lnTo>
                  <a:lnTo>
                    <a:pt x="340791" y="277692"/>
                  </a:lnTo>
                  <a:lnTo>
                    <a:pt x="312195" y="315042"/>
                  </a:lnTo>
                  <a:lnTo>
                    <a:pt x="275183" y="343898"/>
                  </a:lnTo>
                  <a:lnTo>
                    <a:pt x="231496" y="362502"/>
                  </a:lnTo>
                  <a:lnTo>
                    <a:pt x="182880" y="369095"/>
                  </a:lnTo>
                  <a:lnTo>
                    <a:pt x="134263" y="362502"/>
                  </a:lnTo>
                  <a:lnTo>
                    <a:pt x="90576" y="343898"/>
                  </a:lnTo>
                  <a:lnTo>
                    <a:pt x="53564" y="315042"/>
                  </a:lnTo>
                  <a:lnTo>
                    <a:pt x="24968" y="277692"/>
                  </a:lnTo>
                  <a:lnTo>
                    <a:pt x="6532" y="233607"/>
                  </a:lnTo>
                  <a:lnTo>
                    <a:pt x="0" y="184547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4331001" y="3066796"/>
            <a:ext cx="12890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dirty="0">
                <a:latin typeface="Calibri"/>
                <a:cs typeface="Calibri"/>
              </a:rPr>
              <a:t>5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6259287" y="4939085"/>
            <a:ext cx="391160" cy="394970"/>
            <a:chOff x="6259287" y="4939085"/>
            <a:chExt cx="391160" cy="394970"/>
          </a:xfrm>
        </p:grpSpPr>
        <p:sp>
          <p:nvSpPr>
            <p:cNvPr id="42" name="object 42"/>
            <p:cNvSpPr/>
            <p:nvPr/>
          </p:nvSpPr>
          <p:spPr>
            <a:xfrm>
              <a:off x="6271987" y="4951785"/>
              <a:ext cx="365760" cy="369570"/>
            </a:xfrm>
            <a:custGeom>
              <a:avLst/>
              <a:gdLst/>
              <a:ahLst/>
              <a:cxnLst/>
              <a:rect l="l" t="t" r="r" b="b"/>
              <a:pathLst>
                <a:path w="365759" h="369570">
                  <a:moveTo>
                    <a:pt x="182879" y="0"/>
                  </a:moveTo>
                  <a:lnTo>
                    <a:pt x="134263" y="6592"/>
                  </a:lnTo>
                  <a:lnTo>
                    <a:pt x="90576" y="25196"/>
                  </a:lnTo>
                  <a:lnTo>
                    <a:pt x="53564" y="54052"/>
                  </a:lnTo>
                  <a:lnTo>
                    <a:pt x="24968" y="91402"/>
                  </a:lnTo>
                  <a:lnTo>
                    <a:pt x="6532" y="135487"/>
                  </a:lnTo>
                  <a:lnTo>
                    <a:pt x="0" y="184547"/>
                  </a:lnTo>
                  <a:lnTo>
                    <a:pt x="6532" y="233607"/>
                  </a:lnTo>
                  <a:lnTo>
                    <a:pt x="24968" y="277692"/>
                  </a:lnTo>
                  <a:lnTo>
                    <a:pt x="53564" y="315042"/>
                  </a:lnTo>
                  <a:lnTo>
                    <a:pt x="90576" y="343898"/>
                  </a:lnTo>
                  <a:lnTo>
                    <a:pt x="134263" y="362502"/>
                  </a:lnTo>
                  <a:lnTo>
                    <a:pt x="182879" y="369095"/>
                  </a:lnTo>
                  <a:lnTo>
                    <a:pt x="231496" y="362502"/>
                  </a:lnTo>
                  <a:lnTo>
                    <a:pt x="275183" y="343898"/>
                  </a:lnTo>
                  <a:lnTo>
                    <a:pt x="312195" y="315042"/>
                  </a:lnTo>
                  <a:lnTo>
                    <a:pt x="340791" y="277692"/>
                  </a:lnTo>
                  <a:lnTo>
                    <a:pt x="359227" y="233607"/>
                  </a:lnTo>
                  <a:lnTo>
                    <a:pt x="365759" y="184547"/>
                  </a:lnTo>
                  <a:lnTo>
                    <a:pt x="359227" y="135487"/>
                  </a:lnTo>
                  <a:lnTo>
                    <a:pt x="340791" y="91402"/>
                  </a:lnTo>
                  <a:lnTo>
                    <a:pt x="312195" y="54052"/>
                  </a:lnTo>
                  <a:lnTo>
                    <a:pt x="275183" y="25196"/>
                  </a:lnTo>
                  <a:lnTo>
                    <a:pt x="231496" y="6592"/>
                  </a:lnTo>
                  <a:lnTo>
                    <a:pt x="182879" y="0"/>
                  </a:lnTo>
                  <a:close/>
                </a:path>
              </a:pathLst>
            </a:custGeom>
            <a:solidFill>
              <a:srgbClr val="C648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6271987" y="4951785"/>
              <a:ext cx="365760" cy="369570"/>
            </a:xfrm>
            <a:custGeom>
              <a:avLst/>
              <a:gdLst/>
              <a:ahLst/>
              <a:cxnLst/>
              <a:rect l="l" t="t" r="r" b="b"/>
              <a:pathLst>
                <a:path w="365759" h="369570">
                  <a:moveTo>
                    <a:pt x="0" y="184547"/>
                  </a:moveTo>
                  <a:lnTo>
                    <a:pt x="6532" y="135487"/>
                  </a:lnTo>
                  <a:lnTo>
                    <a:pt x="24968" y="91402"/>
                  </a:lnTo>
                  <a:lnTo>
                    <a:pt x="53564" y="54052"/>
                  </a:lnTo>
                  <a:lnTo>
                    <a:pt x="90576" y="25196"/>
                  </a:lnTo>
                  <a:lnTo>
                    <a:pt x="134263" y="6592"/>
                  </a:lnTo>
                  <a:lnTo>
                    <a:pt x="182880" y="0"/>
                  </a:lnTo>
                  <a:lnTo>
                    <a:pt x="231496" y="6592"/>
                  </a:lnTo>
                  <a:lnTo>
                    <a:pt x="275183" y="25196"/>
                  </a:lnTo>
                  <a:lnTo>
                    <a:pt x="312195" y="54052"/>
                  </a:lnTo>
                  <a:lnTo>
                    <a:pt x="340791" y="91402"/>
                  </a:lnTo>
                  <a:lnTo>
                    <a:pt x="359227" y="135487"/>
                  </a:lnTo>
                  <a:lnTo>
                    <a:pt x="365760" y="184547"/>
                  </a:lnTo>
                  <a:lnTo>
                    <a:pt x="359227" y="233607"/>
                  </a:lnTo>
                  <a:lnTo>
                    <a:pt x="340791" y="277692"/>
                  </a:lnTo>
                  <a:lnTo>
                    <a:pt x="312195" y="315042"/>
                  </a:lnTo>
                  <a:lnTo>
                    <a:pt x="275183" y="343898"/>
                  </a:lnTo>
                  <a:lnTo>
                    <a:pt x="231496" y="362502"/>
                  </a:lnTo>
                  <a:lnTo>
                    <a:pt x="182880" y="369095"/>
                  </a:lnTo>
                  <a:lnTo>
                    <a:pt x="134263" y="362502"/>
                  </a:lnTo>
                  <a:lnTo>
                    <a:pt x="90576" y="343898"/>
                  </a:lnTo>
                  <a:lnTo>
                    <a:pt x="53564" y="315042"/>
                  </a:lnTo>
                  <a:lnTo>
                    <a:pt x="24968" y="277692"/>
                  </a:lnTo>
                  <a:lnTo>
                    <a:pt x="6532" y="233607"/>
                  </a:lnTo>
                  <a:lnTo>
                    <a:pt x="0" y="184547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4" name="object 44"/>
          <p:cNvGrpSpPr/>
          <p:nvPr/>
        </p:nvGrpSpPr>
        <p:grpSpPr>
          <a:xfrm>
            <a:off x="7717945" y="3898111"/>
            <a:ext cx="391160" cy="394970"/>
            <a:chOff x="7717945" y="3898111"/>
            <a:chExt cx="391160" cy="394970"/>
          </a:xfrm>
        </p:grpSpPr>
        <p:sp>
          <p:nvSpPr>
            <p:cNvPr id="45" name="object 45"/>
            <p:cNvSpPr/>
            <p:nvPr/>
          </p:nvSpPr>
          <p:spPr>
            <a:xfrm>
              <a:off x="7730645" y="3910811"/>
              <a:ext cx="365760" cy="369570"/>
            </a:xfrm>
            <a:custGeom>
              <a:avLst/>
              <a:gdLst/>
              <a:ahLst/>
              <a:cxnLst/>
              <a:rect l="l" t="t" r="r" b="b"/>
              <a:pathLst>
                <a:path w="365759" h="369570">
                  <a:moveTo>
                    <a:pt x="182879" y="0"/>
                  </a:moveTo>
                  <a:lnTo>
                    <a:pt x="134263" y="6592"/>
                  </a:lnTo>
                  <a:lnTo>
                    <a:pt x="90576" y="25195"/>
                  </a:lnTo>
                  <a:lnTo>
                    <a:pt x="53564" y="54052"/>
                  </a:lnTo>
                  <a:lnTo>
                    <a:pt x="24968" y="91402"/>
                  </a:lnTo>
                  <a:lnTo>
                    <a:pt x="6532" y="135487"/>
                  </a:lnTo>
                  <a:lnTo>
                    <a:pt x="0" y="184547"/>
                  </a:lnTo>
                  <a:lnTo>
                    <a:pt x="6532" y="233607"/>
                  </a:lnTo>
                  <a:lnTo>
                    <a:pt x="24968" y="277692"/>
                  </a:lnTo>
                  <a:lnTo>
                    <a:pt x="53564" y="315042"/>
                  </a:lnTo>
                  <a:lnTo>
                    <a:pt x="90576" y="343898"/>
                  </a:lnTo>
                  <a:lnTo>
                    <a:pt x="134263" y="362502"/>
                  </a:lnTo>
                  <a:lnTo>
                    <a:pt x="182879" y="369095"/>
                  </a:lnTo>
                  <a:lnTo>
                    <a:pt x="231496" y="362502"/>
                  </a:lnTo>
                  <a:lnTo>
                    <a:pt x="275183" y="343898"/>
                  </a:lnTo>
                  <a:lnTo>
                    <a:pt x="312195" y="315042"/>
                  </a:lnTo>
                  <a:lnTo>
                    <a:pt x="340791" y="277692"/>
                  </a:lnTo>
                  <a:lnTo>
                    <a:pt x="359227" y="233607"/>
                  </a:lnTo>
                  <a:lnTo>
                    <a:pt x="365759" y="184547"/>
                  </a:lnTo>
                  <a:lnTo>
                    <a:pt x="359227" y="135487"/>
                  </a:lnTo>
                  <a:lnTo>
                    <a:pt x="340791" y="91402"/>
                  </a:lnTo>
                  <a:lnTo>
                    <a:pt x="312195" y="54052"/>
                  </a:lnTo>
                  <a:lnTo>
                    <a:pt x="275183" y="25195"/>
                  </a:lnTo>
                  <a:lnTo>
                    <a:pt x="231496" y="6592"/>
                  </a:lnTo>
                  <a:lnTo>
                    <a:pt x="182879" y="0"/>
                  </a:lnTo>
                  <a:close/>
                </a:path>
              </a:pathLst>
            </a:custGeom>
            <a:solidFill>
              <a:srgbClr val="C648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730645" y="3910811"/>
              <a:ext cx="365760" cy="369570"/>
            </a:xfrm>
            <a:custGeom>
              <a:avLst/>
              <a:gdLst/>
              <a:ahLst/>
              <a:cxnLst/>
              <a:rect l="l" t="t" r="r" b="b"/>
              <a:pathLst>
                <a:path w="365759" h="369570">
                  <a:moveTo>
                    <a:pt x="0" y="184547"/>
                  </a:moveTo>
                  <a:lnTo>
                    <a:pt x="6532" y="135487"/>
                  </a:lnTo>
                  <a:lnTo>
                    <a:pt x="24968" y="91402"/>
                  </a:lnTo>
                  <a:lnTo>
                    <a:pt x="53564" y="54052"/>
                  </a:lnTo>
                  <a:lnTo>
                    <a:pt x="90576" y="25196"/>
                  </a:lnTo>
                  <a:lnTo>
                    <a:pt x="134263" y="6592"/>
                  </a:lnTo>
                  <a:lnTo>
                    <a:pt x="182880" y="0"/>
                  </a:lnTo>
                  <a:lnTo>
                    <a:pt x="231496" y="6592"/>
                  </a:lnTo>
                  <a:lnTo>
                    <a:pt x="275183" y="25196"/>
                  </a:lnTo>
                  <a:lnTo>
                    <a:pt x="312195" y="54052"/>
                  </a:lnTo>
                  <a:lnTo>
                    <a:pt x="340791" y="91402"/>
                  </a:lnTo>
                  <a:lnTo>
                    <a:pt x="359227" y="135487"/>
                  </a:lnTo>
                  <a:lnTo>
                    <a:pt x="365760" y="184547"/>
                  </a:lnTo>
                  <a:lnTo>
                    <a:pt x="359227" y="233607"/>
                  </a:lnTo>
                  <a:lnTo>
                    <a:pt x="340791" y="277692"/>
                  </a:lnTo>
                  <a:lnTo>
                    <a:pt x="312195" y="315042"/>
                  </a:lnTo>
                  <a:lnTo>
                    <a:pt x="275183" y="343898"/>
                  </a:lnTo>
                  <a:lnTo>
                    <a:pt x="231496" y="362502"/>
                  </a:lnTo>
                  <a:lnTo>
                    <a:pt x="182880" y="369095"/>
                  </a:lnTo>
                  <a:lnTo>
                    <a:pt x="134263" y="362502"/>
                  </a:lnTo>
                  <a:lnTo>
                    <a:pt x="90576" y="343898"/>
                  </a:lnTo>
                  <a:lnTo>
                    <a:pt x="53564" y="315042"/>
                  </a:lnTo>
                  <a:lnTo>
                    <a:pt x="24968" y="277692"/>
                  </a:lnTo>
                  <a:lnTo>
                    <a:pt x="6532" y="233607"/>
                  </a:lnTo>
                  <a:lnTo>
                    <a:pt x="0" y="184547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/>
          <p:nvPr/>
        </p:nvSpPr>
        <p:spPr>
          <a:xfrm>
            <a:off x="7849234" y="3947667"/>
            <a:ext cx="12890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dirty="0">
                <a:latin typeface="Calibri"/>
                <a:cs typeface="Calibri"/>
              </a:rPr>
              <a:t>1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2023355" y="2390806"/>
            <a:ext cx="1098550" cy="835660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algn="ctr">
              <a:spcBef>
                <a:spcPts val="1280"/>
              </a:spcBef>
            </a:pPr>
            <a:r>
              <a:rPr sz="1900" spc="-55" dirty="0">
                <a:latin typeface="Cambria Math"/>
                <a:cs typeface="Cambria Math"/>
              </a:rPr>
              <a:t>𝑃(𝑌</a:t>
            </a:r>
            <a:r>
              <a:rPr lang="en-US" sz="2100" spc="-82" baseline="-15873" dirty="0">
                <a:latin typeface="Cambria Math"/>
                <a:cs typeface="Cambria Math"/>
              </a:rPr>
              <a:t>7</a:t>
            </a:r>
            <a:r>
              <a:rPr sz="1900" spc="-55" dirty="0">
                <a:latin typeface="Cambria Math"/>
                <a:cs typeface="Cambria Math"/>
              </a:rPr>
              <a:t>)</a:t>
            </a:r>
            <a:r>
              <a:rPr sz="1900" spc="75" dirty="0">
                <a:latin typeface="Cambria Math"/>
                <a:cs typeface="Cambria Math"/>
              </a:rPr>
              <a:t> </a:t>
            </a:r>
            <a:r>
              <a:rPr sz="1900" dirty="0">
                <a:latin typeface="Cambria Math"/>
                <a:cs typeface="Cambria Math"/>
              </a:rPr>
              <a:t>=</a:t>
            </a:r>
            <a:r>
              <a:rPr sz="1900" spc="85" dirty="0">
                <a:latin typeface="Cambria Math"/>
                <a:cs typeface="Cambria Math"/>
              </a:rPr>
              <a:t> </a:t>
            </a:r>
            <a:r>
              <a:rPr sz="1900" dirty="0">
                <a:latin typeface="Cambria Math"/>
                <a:cs typeface="Cambria Math"/>
              </a:rPr>
              <a:t>1</a:t>
            </a:r>
          </a:p>
          <a:p>
            <a:pPr marR="34925" algn="ctr">
              <a:spcBef>
                <a:spcPts val="994"/>
              </a:spcBef>
            </a:pPr>
            <a:r>
              <a:rPr sz="1600" dirty="0">
                <a:latin typeface="Calibri"/>
                <a:cs typeface="Calibri"/>
              </a:rPr>
              <a:t>7</a:t>
            </a:r>
          </a:p>
        </p:txBody>
      </p:sp>
      <p:sp>
        <p:nvSpPr>
          <p:cNvPr id="49" name="object 49"/>
          <p:cNvSpPr txBox="1"/>
          <p:nvPr/>
        </p:nvSpPr>
        <p:spPr>
          <a:xfrm>
            <a:off x="3105669" y="4463744"/>
            <a:ext cx="2550160" cy="1646555"/>
          </a:xfrm>
          <a:prstGeom prst="rect">
            <a:avLst/>
          </a:prstGeom>
        </p:spPr>
        <p:txBody>
          <a:bodyPr vert="horz" wrap="square" lIns="0" tIns="90805" rIns="0" bIns="0" rtlCol="0">
            <a:spAutoFit/>
          </a:bodyPr>
          <a:lstStyle/>
          <a:p>
            <a:pPr marR="1438275" algn="ctr">
              <a:spcBef>
                <a:spcPts val="715"/>
              </a:spcBef>
            </a:pPr>
            <a:r>
              <a:rPr sz="1600" dirty="0">
                <a:latin typeface="Calibri"/>
                <a:cs typeface="Calibri"/>
              </a:rPr>
              <a:t>6</a:t>
            </a:r>
          </a:p>
          <a:p>
            <a:pPr marR="1443355" algn="ctr">
              <a:spcBef>
                <a:spcPts val="730"/>
              </a:spcBef>
            </a:pPr>
            <a:r>
              <a:rPr sz="1900" spc="-25" dirty="0">
                <a:latin typeface="Cambria Math"/>
                <a:cs typeface="Cambria Math"/>
              </a:rPr>
              <a:t>𝑃(𝑌</a:t>
            </a:r>
            <a:r>
              <a:rPr lang="en-US" sz="2100" spc="-37" baseline="-15873" dirty="0">
                <a:latin typeface="Cambria Math"/>
                <a:cs typeface="Cambria Math"/>
              </a:rPr>
              <a:t>6</a:t>
            </a:r>
            <a:r>
              <a:rPr sz="1900" spc="-25" dirty="0">
                <a:latin typeface="Cambria Math"/>
                <a:cs typeface="Cambria Math"/>
              </a:rPr>
              <a:t>)</a:t>
            </a:r>
            <a:r>
              <a:rPr sz="1900" spc="75" dirty="0">
                <a:latin typeface="Cambria Math"/>
                <a:cs typeface="Cambria Math"/>
              </a:rPr>
              <a:t> </a:t>
            </a:r>
            <a:r>
              <a:rPr sz="1900" dirty="0">
                <a:latin typeface="Cambria Math"/>
                <a:cs typeface="Cambria Math"/>
              </a:rPr>
              <a:t>=</a:t>
            </a:r>
            <a:r>
              <a:rPr sz="1900" spc="90" dirty="0">
                <a:latin typeface="Cambria Math"/>
                <a:cs typeface="Cambria Math"/>
              </a:rPr>
              <a:t> </a:t>
            </a:r>
            <a:r>
              <a:rPr sz="1900" dirty="0">
                <a:latin typeface="Cambria Math"/>
                <a:cs typeface="Cambria Math"/>
              </a:rPr>
              <a:t>1</a:t>
            </a:r>
          </a:p>
          <a:p>
            <a:pPr marL="321945">
              <a:lnSpc>
                <a:spcPts val="1910"/>
              </a:lnSpc>
              <a:spcBef>
                <a:spcPts val="1500"/>
              </a:spcBef>
            </a:pPr>
            <a:r>
              <a:rPr sz="1600" spc="30" dirty="0">
                <a:solidFill>
                  <a:srgbClr val="FF0000"/>
                </a:solidFill>
                <a:latin typeface="Cambria Math"/>
                <a:cs typeface="Cambria Math"/>
              </a:rPr>
              <a:t>𝑃(𝑌</a:t>
            </a:r>
            <a:r>
              <a:rPr lang="en-US" spc="44" baseline="-16203" dirty="0">
                <a:solidFill>
                  <a:srgbClr val="FF0000"/>
                </a:solidFill>
                <a:latin typeface="Cambria Math"/>
                <a:cs typeface="Cambria Math"/>
              </a:rPr>
              <a:t>4</a:t>
            </a:r>
            <a:r>
              <a:rPr sz="1600" spc="30" dirty="0">
                <a:solidFill>
                  <a:srgbClr val="FF0000"/>
                </a:solidFill>
                <a:latin typeface="Cambria Math"/>
                <a:cs typeface="Cambria Math"/>
              </a:rPr>
              <a:t>)</a:t>
            </a:r>
            <a:endParaRPr sz="1600" dirty="0">
              <a:latin typeface="Cambria Math"/>
              <a:cs typeface="Cambria Math"/>
            </a:endParaRPr>
          </a:p>
          <a:p>
            <a:pPr marL="321945">
              <a:lnSpc>
                <a:spcPts val="1895"/>
              </a:lnSpc>
              <a:tabLst>
                <a:tab pos="614680" algn="l"/>
              </a:tabLst>
            </a:pPr>
            <a:r>
              <a:rPr sz="1600" dirty="0">
                <a:solidFill>
                  <a:srgbClr val="FF0000"/>
                </a:solidFill>
                <a:latin typeface="Cambria Math"/>
                <a:cs typeface="Cambria Math"/>
              </a:rPr>
              <a:t>=	0</a:t>
            </a:r>
            <a:r>
              <a:rPr sz="1600" spc="-10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600" dirty="0">
                <a:solidFill>
                  <a:srgbClr val="FF0000"/>
                </a:solidFill>
                <a:latin typeface="Cambria Math"/>
                <a:cs typeface="Cambria Math"/>
              </a:rPr>
              <a:t>+</a:t>
            </a:r>
            <a:r>
              <a:rPr sz="1600" spc="-5" dirty="0">
                <a:solidFill>
                  <a:srgbClr val="FF0000"/>
                </a:solidFill>
                <a:latin typeface="Cambria Math"/>
                <a:cs typeface="Cambria Math"/>
              </a:rPr>
              <a:t> 0.17</a:t>
            </a:r>
            <a:r>
              <a:rPr sz="1600" spc="-10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600" dirty="0">
                <a:solidFill>
                  <a:srgbClr val="FF0000"/>
                </a:solidFill>
                <a:latin typeface="Cambria Math"/>
                <a:cs typeface="Cambria Math"/>
              </a:rPr>
              <a:t>+ </a:t>
            </a:r>
            <a:r>
              <a:rPr sz="1600" spc="-5" dirty="0">
                <a:solidFill>
                  <a:srgbClr val="FF0000"/>
                </a:solidFill>
                <a:latin typeface="Cambria Math"/>
                <a:cs typeface="Cambria Math"/>
              </a:rPr>
              <a:t>0.5</a:t>
            </a:r>
            <a:r>
              <a:rPr sz="1600" spc="-10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600" dirty="0">
                <a:solidFill>
                  <a:srgbClr val="FF0000"/>
                </a:solidFill>
                <a:latin typeface="Cambria Math"/>
                <a:cs typeface="Cambria Math"/>
              </a:rPr>
              <a:t>+</a:t>
            </a:r>
            <a:r>
              <a:rPr sz="1600" spc="-5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600" dirty="0">
                <a:solidFill>
                  <a:srgbClr val="FF0000"/>
                </a:solidFill>
                <a:latin typeface="Cambria Math"/>
                <a:cs typeface="Cambria Math"/>
              </a:rPr>
              <a:t>1</a:t>
            </a:r>
            <a:r>
              <a:rPr sz="1600" spc="300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600" dirty="0">
                <a:solidFill>
                  <a:srgbClr val="FF0000"/>
                </a:solidFill>
                <a:latin typeface="Cambria Math"/>
                <a:cs typeface="Cambria Math"/>
              </a:rPr>
              <a:t>/4</a:t>
            </a:r>
            <a:endParaRPr sz="1600" dirty="0">
              <a:latin typeface="Cambria Math"/>
              <a:cs typeface="Cambria Math"/>
            </a:endParaRPr>
          </a:p>
          <a:p>
            <a:pPr marL="321945">
              <a:lnSpc>
                <a:spcPts val="1910"/>
              </a:lnSpc>
            </a:pPr>
            <a:r>
              <a:rPr sz="1600" dirty="0">
                <a:solidFill>
                  <a:srgbClr val="FF0000"/>
                </a:solidFill>
                <a:latin typeface="Cambria Math"/>
                <a:cs typeface="Cambria Math"/>
              </a:rPr>
              <a:t>=</a:t>
            </a:r>
            <a:r>
              <a:rPr sz="1600" spc="65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Cambria Math"/>
                <a:cs typeface="Cambria Math"/>
              </a:rPr>
              <a:t>0.42</a:t>
            </a:r>
            <a:endParaRPr sz="1600" dirty="0">
              <a:latin typeface="Cambria Math"/>
              <a:cs typeface="Cambria Math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5927437" y="4873299"/>
            <a:ext cx="1098550" cy="814705"/>
          </a:xfrm>
          <a:prstGeom prst="rect">
            <a:avLst/>
          </a:prstGeom>
        </p:spPr>
        <p:txBody>
          <a:bodyPr vert="horz" wrap="square" lIns="0" tIns="129540" rIns="0" bIns="0" rtlCol="0">
            <a:spAutoFit/>
          </a:bodyPr>
          <a:lstStyle/>
          <a:p>
            <a:pPr marR="35560" algn="ctr">
              <a:spcBef>
                <a:spcPts val="1020"/>
              </a:spcBef>
            </a:pPr>
            <a:r>
              <a:rPr sz="1600" dirty="0">
                <a:latin typeface="Calibri"/>
                <a:cs typeface="Calibri"/>
              </a:rPr>
              <a:t>2</a:t>
            </a:r>
          </a:p>
          <a:p>
            <a:pPr algn="ctr">
              <a:spcBef>
                <a:spcPts val="1090"/>
              </a:spcBef>
            </a:pPr>
            <a:r>
              <a:rPr sz="1900" spc="-130" dirty="0">
                <a:latin typeface="Cambria Math"/>
                <a:cs typeface="Cambria Math"/>
              </a:rPr>
              <a:t>𝑃(𝑌</a:t>
            </a:r>
            <a:r>
              <a:rPr lang="en-US" sz="2100" spc="-195" baseline="-15873" dirty="0">
                <a:latin typeface="Cambria Math"/>
                <a:cs typeface="Cambria Math"/>
              </a:rPr>
              <a:t>2</a:t>
            </a:r>
            <a:r>
              <a:rPr sz="1900" spc="-130" dirty="0">
                <a:latin typeface="Cambria Math"/>
                <a:cs typeface="Cambria Math"/>
              </a:rPr>
              <a:t>)</a:t>
            </a:r>
            <a:r>
              <a:rPr sz="1900" spc="75" dirty="0">
                <a:latin typeface="Cambria Math"/>
                <a:cs typeface="Cambria Math"/>
              </a:rPr>
              <a:t> </a:t>
            </a:r>
            <a:r>
              <a:rPr sz="1900" dirty="0">
                <a:latin typeface="Cambria Math"/>
                <a:cs typeface="Cambria Math"/>
              </a:rPr>
              <a:t>=</a:t>
            </a:r>
            <a:r>
              <a:rPr sz="1900" spc="80" dirty="0">
                <a:latin typeface="Cambria Math"/>
                <a:cs typeface="Cambria Math"/>
              </a:rPr>
              <a:t> </a:t>
            </a:r>
            <a:r>
              <a:rPr sz="1900" dirty="0">
                <a:latin typeface="Cambria Math"/>
                <a:cs typeface="Cambria Math"/>
              </a:rPr>
              <a:t>0</a:t>
            </a:r>
          </a:p>
        </p:txBody>
      </p:sp>
      <p:sp>
        <p:nvSpPr>
          <p:cNvPr id="51" name="object 51"/>
          <p:cNvSpPr txBox="1"/>
          <p:nvPr/>
        </p:nvSpPr>
        <p:spPr>
          <a:xfrm>
            <a:off x="230629" y="3741849"/>
            <a:ext cx="1276350" cy="735965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marL="4445" algn="ctr">
              <a:spcBef>
                <a:spcPts val="735"/>
              </a:spcBef>
            </a:pPr>
            <a:r>
              <a:rPr sz="1600" dirty="0">
                <a:latin typeface="Calibri"/>
                <a:cs typeface="Calibri"/>
              </a:rPr>
              <a:t>9</a:t>
            </a:r>
          </a:p>
          <a:p>
            <a:pPr algn="ctr">
              <a:spcBef>
                <a:spcPts val="755"/>
              </a:spcBef>
            </a:pPr>
            <a:r>
              <a:rPr sz="1900" spc="-10" dirty="0">
                <a:latin typeface="Cambria Math"/>
                <a:cs typeface="Cambria Math"/>
              </a:rPr>
              <a:t>𝑃(𝑌</a:t>
            </a:r>
            <a:r>
              <a:rPr lang="en-US" sz="2100" spc="-15" baseline="-15873" dirty="0">
                <a:latin typeface="Cambria Math"/>
                <a:cs typeface="Cambria Math"/>
              </a:rPr>
              <a:t>9</a:t>
            </a:r>
            <a:r>
              <a:rPr sz="1900" spc="-10" dirty="0">
                <a:latin typeface="Cambria Math"/>
                <a:cs typeface="Cambria Math"/>
              </a:rPr>
              <a:t>)</a:t>
            </a:r>
            <a:r>
              <a:rPr sz="1900" spc="75" dirty="0">
                <a:latin typeface="Cambria Math"/>
                <a:cs typeface="Cambria Math"/>
              </a:rPr>
              <a:t> </a:t>
            </a:r>
            <a:r>
              <a:rPr sz="1900" dirty="0">
                <a:latin typeface="Cambria Math"/>
                <a:cs typeface="Cambria Math"/>
              </a:rPr>
              <a:t>=</a:t>
            </a:r>
            <a:r>
              <a:rPr sz="1900" spc="90" dirty="0">
                <a:latin typeface="Cambria Math"/>
                <a:cs typeface="Cambria Math"/>
              </a:rPr>
              <a:t> </a:t>
            </a:r>
            <a:r>
              <a:rPr sz="1900" spc="-5" dirty="0">
                <a:latin typeface="Cambria Math"/>
                <a:cs typeface="Cambria Math"/>
              </a:rPr>
              <a:t>0.5</a:t>
            </a:r>
            <a:endParaRPr sz="1900" dirty="0">
              <a:latin typeface="Cambria Math"/>
              <a:cs typeface="Cambria Math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1238593" y="4525506"/>
            <a:ext cx="1280795" cy="775335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33020" algn="ctr">
              <a:spcBef>
                <a:spcPts val="875"/>
              </a:spcBef>
            </a:pPr>
            <a:r>
              <a:rPr sz="1600" dirty="0">
                <a:latin typeface="Calibri"/>
                <a:cs typeface="Calibri"/>
              </a:rPr>
              <a:t>8</a:t>
            </a:r>
          </a:p>
          <a:p>
            <a:pPr algn="ctr">
              <a:spcBef>
                <a:spcPts val="925"/>
              </a:spcBef>
            </a:pPr>
            <a:r>
              <a:rPr sz="1900" spc="50" dirty="0">
                <a:latin typeface="Cambria Math"/>
                <a:cs typeface="Cambria Math"/>
              </a:rPr>
              <a:t>𝑃(𝑌</a:t>
            </a:r>
            <a:r>
              <a:rPr lang="en-US" sz="2100" spc="75" baseline="-15873" dirty="0">
                <a:latin typeface="Cambria Math"/>
                <a:cs typeface="Cambria Math"/>
              </a:rPr>
              <a:t>8</a:t>
            </a:r>
            <a:r>
              <a:rPr sz="1900" spc="50" dirty="0">
                <a:latin typeface="Cambria Math"/>
                <a:cs typeface="Cambria Math"/>
              </a:rPr>
              <a:t>)</a:t>
            </a:r>
            <a:r>
              <a:rPr sz="1900" spc="80" dirty="0">
                <a:latin typeface="Cambria Math"/>
                <a:cs typeface="Cambria Math"/>
              </a:rPr>
              <a:t> </a:t>
            </a:r>
            <a:r>
              <a:rPr sz="1900" dirty="0">
                <a:latin typeface="Cambria Math"/>
                <a:cs typeface="Cambria Math"/>
              </a:rPr>
              <a:t>=</a:t>
            </a:r>
            <a:r>
              <a:rPr sz="1900" spc="90" dirty="0">
                <a:latin typeface="Cambria Math"/>
                <a:cs typeface="Cambria Math"/>
              </a:rPr>
              <a:t> </a:t>
            </a:r>
            <a:r>
              <a:rPr sz="1900" spc="-5" dirty="0">
                <a:latin typeface="Cambria Math"/>
                <a:cs typeface="Cambria Math"/>
              </a:rPr>
              <a:t>0.5</a:t>
            </a:r>
            <a:endParaRPr sz="1900" dirty="0">
              <a:latin typeface="Cambria Math"/>
              <a:cs typeface="Cambria Math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4181893" y="2775203"/>
            <a:ext cx="12890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1400" spc="225" dirty="0">
                <a:latin typeface="Cambria Math"/>
                <a:cs typeface="Cambria Math"/>
              </a:rPr>
              <a:t>5</a:t>
            </a:r>
            <a:endParaRPr sz="1400" dirty="0">
              <a:latin typeface="Cambria Math"/>
              <a:cs typeface="Cambria Math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3833116" y="2670483"/>
            <a:ext cx="1229995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900" spc="10" dirty="0">
                <a:latin typeface="Cambria Math"/>
                <a:cs typeface="Cambria Math"/>
              </a:rPr>
              <a:t>𝑃(𝑌</a:t>
            </a:r>
            <a:r>
              <a:rPr lang="en-US" sz="1900" spc="120" dirty="0">
                <a:latin typeface="Cambria Math"/>
                <a:cs typeface="Cambria Math"/>
              </a:rPr>
              <a:t> </a:t>
            </a:r>
            <a:r>
              <a:rPr sz="1900" dirty="0">
                <a:latin typeface="Cambria Math"/>
                <a:cs typeface="Cambria Math"/>
              </a:rPr>
              <a:t>)</a:t>
            </a:r>
            <a:r>
              <a:rPr sz="1900" spc="75" dirty="0">
                <a:latin typeface="Cambria Math"/>
                <a:cs typeface="Cambria Math"/>
              </a:rPr>
              <a:t> </a:t>
            </a:r>
            <a:r>
              <a:rPr sz="1900" dirty="0">
                <a:latin typeface="Cambria Math"/>
                <a:cs typeface="Cambria Math"/>
              </a:rPr>
              <a:t>=</a:t>
            </a:r>
            <a:r>
              <a:rPr sz="1900" spc="90" dirty="0">
                <a:latin typeface="Cambria Math"/>
                <a:cs typeface="Cambria Math"/>
              </a:rPr>
              <a:t> </a:t>
            </a:r>
            <a:r>
              <a:rPr sz="1900" spc="-5" dirty="0">
                <a:latin typeface="Cambria Math"/>
                <a:cs typeface="Cambria Math"/>
              </a:rPr>
              <a:t>0.5</a:t>
            </a:r>
            <a:endParaRPr sz="1900" dirty="0">
              <a:latin typeface="Cambria Math"/>
              <a:cs typeface="Cambria Math"/>
            </a:endParaRPr>
          </a:p>
        </p:txBody>
      </p:sp>
      <p:grpSp>
        <p:nvGrpSpPr>
          <p:cNvPr id="55" name="object 55"/>
          <p:cNvGrpSpPr/>
          <p:nvPr/>
        </p:nvGrpSpPr>
        <p:grpSpPr>
          <a:xfrm>
            <a:off x="5578749" y="3622412"/>
            <a:ext cx="391160" cy="394970"/>
            <a:chOff x="5578749" y="3622412"/>
            <a:chExt cx="391160" cy="394970"/>
          </a:xfrm>
        </p:grpSpPr>
        <p:sp>
          <p:nvSpPr>
            <p:cNvPr id="56" name="object 56"/>
            <p:cNvSpPr/>
            <p:nvPr/>
          </p:nvSpPr>
          <p:spPr>
            <a:xfrm>
              <a:off x="5591449" y="3635112"/>
              <a:ext cx="365760" cy="369570"/>
            </a:xfrm>
            <a:custGeom>
              <a:avLst/>
              <a:gdLst/>
              <a:ahLst/>
              <a:cxnLst/>
              <a:rect l="l" t="t" r="r" b="b"/>
              <a:pathLst>
                <a:path w="365760" h="369570">
                  <a:moveTo>
                    <a:pt x="182880" y="0"/>
                  </a:moveTo>
                  <a:lnTo>
                    <a:pt x="134263" y="6592"/>
                  </a:lnTo>
                  <a:lnTo>
                    <a:pt x="90576" y="25196"/>
                  </a:lnTo>
                  <a:lnTo>
                    <a:pt x="53564" y="54052"/>
                  </a:lnTo>
                  <a:lnTo>
                    <a:pt x="24968" y="91402"/>
                  </a:lnTo>
                  <a:lnTo>
                    <a:pt x="6532" y="135487"/>
                  </a:lnTo>
                  <a:lnTo>
                    <a:pt x="0" y="184547"/>
                  </a:lnTo>
                  <a:lnTo>
                    <a:pt x="6532" y="233607"/>
                  </a:lnTo>
                  <a:lnTo>
                    <a:pt x="24968" y="277692"/>
                  </a:lnTo>
                  <a:lnTo>
                    <a:pt x="53564" y="315042"/>
                  </a:lnTo>
                  <a:lnTo>
                    <a:pt x="90576" y="343899"/>
                  </a:lnTo>
                  <a:lnTo>
                    <a:pt x="134263" y="362502"/>
                  </a:lnTo>
                  <a:lnTo>
                    <a:pt x="182880" y="369095"/>
                  </a:lnTo>
                  <a:lnTo>
                    <a:pt x="231496" y="362502"/>
                  </a:lnTo>
                  <a:lnTo>
                    <a:pt x="275183" y="343899"/>
                  </a:lnTo>
                  <a:lnTo>
                    <a:pt x="312195" y="315042"/>
                  </a:lnTo>
                  <a:lnTo>
                    <a:pt x="340791" y="277692"/>
                  </a:lnTo>
                  <a:lnTo>
                    <a:pt x="359227" y="233607"/>
                  </a:lnTo>
                  <a:lnTo>
                    <a:pt x="365760" y="184547"/>
                  </a:lnTo>
                  <a:lnTo>
                    <a:pt x="359227" y="135487"/>
                  </a:lnTo>
                  <a:lnTo>
                    <a:pt x="340791" y="91402"/>
                  </a:lnTo>
                  <a:lnTo>
                    <a:pt x="312195" y="54052"/>
                  </a:lnTo>
                  <a:lnTo>
                    <a:pt x="275183" y="25196"/>
                  </a:lnTo>
                  <a:lnTo>
                    <a:pt x="231496" y="6592"/>
                  </a:lnTo>
                  <a:lnTo>
                    <a:pt x="182880" y="0"/>
                  </a:lnTo>
                  <a:close/>
                </a:path>
              </a:pathLst>
            </a:custGeom>
            <a:solidFill>
              <a:srgbClr val="D4D4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5591449" y="3635112"/>
              <a:ext cx="365760" cy="369570"/>
            </a:xfrm>
            <a:custGeom>
              <a:avLst/>
              <a:gdLst/>
              <a:ahLst/>
              <a:cxnLst/>
              <a:rect l="l" t="t" r="r" b="b"/>
              <a:pathLst>
                <a:path w="365760" h="369570">
                  <a:moveTo>
                    <a:pt x="0" y="184547"/>
                  </a:moveTo>
                  <a:lnTo>
                    <a:pt x="6532" y="135487"/>
                  </a:lnTo>
                  <a:lnTo>
                    <a:pt x="24968" y="91402"/>
                  </a:lnTo>
                  <a:lnTo>
                    <a:pt x="53564" y="54052"/>
                  </a:lnTo>
                  <a:lnTo>
                    <a:pt x="90576" y="25196"/>
                  </a:lnTo>
                  <a:lnTo>
                    <a:pt x="134263" y="6592"/>
                  </a:lnTo>
                  <a:lnTo>
                    <a:pt x="182880" y="0"/>
                  </a:lnTo>
                  <a:lnTo>
                    <a:pt x="231496" y="6592"/>
                  </a:lnTo>
                  <a:lnTo>
                    <a:pt x="275183" y="25196"/>
                  </a:lnTo>
                  <a:lnTo>
                    <a:pt x="312195" y="54052"/>
                  </a:lnTo>
                  <a:lnTo>
                    <a:pt x="340791" y="91402"/>
                  </a:lnTo>
                  <a:lnTo>
                    <a:pt x="359227" y="135487"/>
                  </a:lnTo>
                  <a:lnTo>
                    <a:pt x="365760" y="184547"/>
                  </a:lnTo>
                  <a:lnTo>
                    <a:pt x="359227" y="233607"/>
                  </a:lnTo>
                  <a:lnTo>
                    <a:pt x="340791" y="277692"/>
                  </a:lnTo>
                  <a:lnTo>
                    <a:pt x="312195" y="315042"/>
                  </a:lnTo>
                  <a:lnTo>
                    <a:pt x="275183" y="343898"/>
                  </a:lnTo>
                  <a:lnTo>
                    <a:pt x="231496" y="362502"/>
                  </a:lnTo>
                  <a:lnTo>
                    <a:pt x="182880" y="369095"/>
                  </a:lnTo>
                  <a:lnTo>
                    <a:pt x="134263" y="362502"/>
                  </a:lnTo>
                  <a:lnTo>
                    <a:pt x="90576" y="343898"/>
                  </a:lnTo>
                  <a:lnTo>
                    <a:pt x="53564" y="315042"/>
                  </a:lnTo>
                  <a:lnTo>
                    <a:pt x="24968" y="277692"/>
                  </a:lnTo>
                  <a:lnTo>
                    <a:pt x="6532" y="233607"/>
                  </a:lnTo>
                  <a:lnTo>
                    <a:pt x="0" y="184547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8" name="object 58"/>
          <p:cNvSpPr txBox="1"/>
          <p:nvPr/>
        </p:nvSpPr>
        <p:spPr>
          <a:xfrm>
            <a:off x="5710036" y="3673348"/>
            <a:ext cx="12890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dirty="0">
                <a:latin typeface="Calibri"/>
                <a:cs typeface="Calibri"/>
              </a:rPr>
              <a:t>4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59" name="object 59"/>
          <p:cNvGrpSpPr/>
          <p:nvPr/>
        </p:nvGrpSpPr>
        <p:grpSpPr>
          <a:xfrm>
            <a:off x="6974406" y="2771491"/>
            <a:ext cx="391160" cy="394970"/>
            <a:chOff x="6974406" y="2771491"/>
            <a:chExt cx="391160" cy="394970"/>
          </a:xfrm>
        </p:grpSpPr>
        <p:sp>
          <p:nvSpPr>
            <p:cNvPr id="60" name="object 60"/>
            <p:cNvSpPr/>
            <p:nvPr/>
          </p:nvSpPr>
          <p:spPr>
            <a:xfrm>
              <a:off x="6987106" y="2784191"/>
              <a:ext cx="365760" cy="369570"/>
            </a:xfrm>
            <a:custGeom>
              <a:avLst/>
              <a:gdLst/>
              <a:ahLst/>
              <a:cxnLst/>
              <a:rect l="l" t="t" r="r" b="b"/>
              <a:pathLst>
                <a:path w="365759" h="369569">
                  <a:moveTo>
                    <a:pt x="182880" y="0"/>
                  </a:moveTo>
                  <a:lnTo>
                    <a:pt x="134263" y="6592"/>
                  </a:lnTo>
                  <a:lnTo>
                    <a:pt x="90576" y="25196"/>
                  </a:lnTo>
                  <a:lnTo>
                    <a:pt x="53564" y="54052"/>
                  </a:lnTo>
                  <a:lnTo>
                    <a:pt x="24968" y="91402"/>
                  </a:lnTo>
                  <a:lnTo>
                    <a:pt x="6532" y="135487"/>
                  </a:lnTo>
                  <a:lnTo>
                    <a:pt x="0" y="184547"/>
                  </a:lnTo>
                  <a:lnTo>
                    <a:pt x="6532" y="233607"/>
                  </a:lnTo>
                  <a:lnTo>
                    <a:pt x="24968" y="277692"/>
                  </a:lnTo>
                  <a:lnTo>
                    <a:pt x="53564" y="315042"/>
                  </a:lnTo>
                  <a:lnTo>
                    <a:pt x="90576" y="343898"/>
                  </a:lnTo>
                  <a:lnTo>
                    <a:pt x="134263" y="362502"/>
                  </a:lnTo>
                  <a:lnTo>
                    <a:pt x="182880" y="369095"/>
                  </a:lnTo>
                  <a:lnTo>
                    <a:pt x="231496" y="362502"/>
                  </a:lnTo>
                  <a:lnTo>
                    <a:pt x="275183" y="343898"/>
                  </a:lnTo>
                  <a:lnTo>
                    <a:pt x="312195" y="315042"/>
                  </a:lnTo>
                  <a:lnTo>
                    <a:pt x="340791" y="277692"/>
                  </a:lnTo>
                  <a:lnTo>
                    <a:pt x="359227" y="233607"/>
                  </a:lnTo>
                  <a:lnTo>
                    <a:pt x="365760" y="184547"/>
                  </a:lnTo>
                  <a:lnTo>
                    <a:pt x="359227" y="135487"/>
                  </a:lnTo>
                  <a:lnTo>
                    <a:pt x="340791" y="91402"/>
                  </a:lnTo>
                  <a:lnTo>
                    <a:pt x="312195" y="54052"/>
                  </a:lnTo>
                  <a:lnTo>
                    <a:pt x="275183" y="25196"/>
                  </a:lnTo>
                  <a:lnTo>
                    <a:pt x="231496" y="6592"/>
                  </a:lnTo>
                  <a:lnTo>
                    <a:pt x="182880" y="0"/>
                  </a:lnTo>
                  <a:close/>
                </a:path>
              </a:pathLst>
            </a:custGeom>
            <a:solidFill>
              <a:srgbClr val="D4D4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6987106" y="2784191"/>
              <a:ext cx="365760" cy="369570"/>
            </a:xfrm>
            <a:custGeom>
              <a:avLst/>
              <a:gdLst/>
              <a:ahLst/>
              <a:cxnLst/>
              <a:rect l="l" t="t" r="r" b="b"/>
              <a:pathLst>
                <a:path w="365759" h="369569">
                  <a:moveTo>
                    <a:pt x="0" y="184547"/>
                  </a:moveTo>
                  <a:lnTo>
                    <a:pt x="6532" y="135487"/>
                  </a:lnTo>
                  <a:lnTo>
                    <a:pt x="24968" y="91402"/>
                  </a:lnTo>
                  <a:lnTo>
                    <a:pt x="53564" y="54052"/>
                  </a:lnTo>
                  <a:lnTo>
                    <a:pt x="90576" y="25196"/>
                  </a:lnTo>
                  <a:lnTo>
                    <a:pt x="134263" y="6592"/>
                  </a:lnTo>
                  <a:lnTo>
                    <a:pt x="182880" y="0"/>
                  </a:lnTo>
                  <a:lnTo>
                    <a:pt x="231496" y="6592"/>
                  </a:lnTo>
                  <a:lnTo>
                    <a:pt x="275183" y="25196"/>
                  </a:lnTo>
                  <a:lnTo>
                    <a:pt x="312195" y="54052"/>
                  </a:lnTo>
                  <a:lnTo>
                    <a:pt x="340791" y="91402"/>
                  </a:lnTo>
                  <a:lnTo>
                    <a:pt x="359227" y="135487"/>
                  </a:lnTo>
                  <a:lnTo>
                    <a:pt x="365760" y="184547"/>
                  </a:lnTo>
                  <a:lnTo>
                    <a:pt x="359227" y="233607"/>
                  </a:lnTo>
                  <a:lnTo>
                    <a:pt x="340791" y="277692"/>
                  </a:lnTo>
                  <a:lnTo>
                    <a:pt x="312195" y="315042"/>
                  </a:lnTo>
                  <a:lnTo>
                    <a:pt x="275183" y="343898"/>
                  </a:lnTo>
                  <a:lnTo>
                    <a:pt x="231496" y="362502"/>
                  </a:lnTo>
                  <a:lnTo>
                    <a:pt x="182880" y="369095"/>
                  </a:lnTo>
                  <a:lnTo>
                    <a:pt x="134263" y="362502"/>
                  </a:lnTo>
                  <a:lnTo>
                    <a:pt x="90576" y="343898"/>
                  </a:lnTo>
                  <a:lnTo>
                    <a:pt x="53564" y="315042"/>
                  </a:lnTo>
                  <a:lnTo>
                    <a:pt x="24968" y="277692"/>
                  </a:lnTo>
                  <a:lnTo>
                    <a:pt x="6532" y="233607"/>
                  </a:lnTo>
                  <a:lnTo>
                    <a:pt x="0" y="184547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2" name="object 62"/>
          <p:cNvSpPr txBox="1"/>
          <p:nvPr/>
        </p:nvSpPr>
        <p:spPr>
          <a:xfrm>
            <a:off x="6462352" y="2326991"/>
            <a:ext cx="1414145" cy="762635"/>
          </a:xfrm>
          <a:prstGeom prst="rect">
            <a:avLst/>
          </a:prstGeom>
        </p:spPr>
        <p:txBody>
          <a:bodyPr vert="horz" wrap="square" lIns="0" tIns="123190" rIns="0" bIns="0" rtlCol="0">
            <a:spAutoFit/>
          </a:bodyPr>
          <a:lstStyle/>
          <a:p>
            <a:pPr algn="ctr">
              <a:spcBef>
                <a:spcPts val="970"/>
              </a:spcBef>
            </a:pPr>
            <a:r>
              <a:rPr sz="1900" spc="10" dirty="0">
                <a:solidFill>
                  <a:srgbClr val="FF0000"/>
                </a:solidFill>
                <a:latin typeface="Cambria Math"/>
                <a:cs typeface="Cambria Math"/>
              </a:rPr>
              <a:t>𝑃(𝑌</a:t>
            </a:r>
            <a:r>
              <a:rPr lang="en-US" sz="2100" spc="15" baseline="-15873" dirty="0">
                <a:solidFill>
                  <a:srgbClr val="FF0000"/>
                </a:solidFill>
                <a:latin typeface="Cambria Math"/>
                <a:cs typeface="Cambria Math"/>
              </a:rPr>
              <a:t>3</a:t>
            </a:r>
            <a:r>
              <a:rPr sz="1900" spc="10" dirty="0">
                <a:solidFill>
                  <a:srgbClr val="FF0000"/>
                </a:solidFill>
                <a:latin typeface="Cambria Math"/>
                <a:cs typeface="Cambria Math"/>
              </a:rPr>
              <a:t>)</a:t>
            </a:r>
            <a:r>
              <a:rPr sz="1900" spc="70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900" dirty="0">
                <a:solidFill>
                  <a:srgbClr val="FF0000"/>
                </a:solidFill>
                <a:latin typeface="Cambria Math"/>
                <a:cs typeface="Cambria Math"/>
              </a:rPr>
              <a:t>=</a:t>
            </a:r>
            <a:r>
              <a:rPr sz="1900" spc="85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900" spc="-5" dirty="0">
                <a:solidFill>
                  <a:srgbClr val="FF0000"/>
                </a:solidFill>
                <a:latin typeface="Cambria Math"/>
                <a:cs typeface="Cambria Math"/>
              </a:rPr>
              <a:t>0.17</a:t>
            </a:r>
            <a:endParaRPr sz="1900" dirty="0">
              <a:latin typeface="Cambria Math"/>
              <a:cs typeface="Cambria Math"/>
            </a:endParaRPr>
          </a:p>
          <a:p>
            <a:pPr marL="635" algn="ctr">
              <a:spcBef>
                <a:spcPts val="730"/>
              </a:spcBef>
            </a:pPr>
            <a:r>
              <a:rPr sz="1600" dirty="0">
                <a:latin typeface="Calibri"/>
                <a:cs typeface="Calibri"/>
              </a:rPr>
              <a:t>3</a:t>
            </a:r>
          </a:p>
        </p:txBody>
      </p:sp>
      <p:sp>
        <p:nvSpPr>
          <p:cNvPr id="63" name="object 63"/>
          <p:cNvSpPr txBox="1"/>
          <p:nvPr/>
        </p:nvSpPr>
        <p:spPr>
          <a:xfrm>
            <a:off x="8144740" y="4466844"/>
            <a:ext cx="12890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1400" spc="-155" dirty="0">
                <a:latin typeface="Cambria Math"/>
                <a:cs typeface="Cambria Math"/>
              </a:rPr>
              <a:t>1</a:t>
            </a:r>
            <a:endParaRPr sz="1400" dirty="0">
              <a:latin typeface="Cambria Math"/>
              <a:cs typeface="Cambria Math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7784334" y="4373401"/>
            <a:ext cx="1042035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900" spc="10" dirty="0">
                <a:latin typeface="Cambria Math"/>
                <a:cs typeface="Cambria Math"/>
              </a:rPr>
              <a:t>𝑃(𝑌</a:t>
            </a:r>
            <a:r>
              <a:rPr lang="en-US" sz="1900" spc="80" dirty="0">
                <a:latin typeface="Cambria Math"/>
                <a:cs typeface="Cambria Math"/>
              </a:rPr>
              <a:t> </a:t>
            </a:r>
            <a:r>
              <a:rPr sz="1900" dirty="0">
                <a:latin typeface="Cambria Math"/>
                <a:cs typeface="Cambria Math"/>
              </a:rPr>
              <a:t>)</a:t>
            </a:r>
            <a:r>
              <a:rPr sz="1900" spc="75" dirty="0">
                <a:latin typeface="Cambria Math"/>
                <a:cs typeface="Cambria Math"/>
              </a:rPr>
              <a:t> </a:t>
            </a:r>
            <a:r>
              <a:rPr sz="1900" dirty="0">
                <a:latin typeface="Cambria Math"/>
                <a:cs typeface="Cambria Math"/>
              </a:rPr>
              <a:t>=</a:t>
            </a:r>
            <a:r>
              <a:rPr sz="1900" spc="85" dirty="0">
                <a:latin typeface="Cambria Math"/>
                <a:cs typeface="Cambria Math"/>
              </a:rPr>
              <a:t> </a:t>
            </a:r>
            <a:r>
              <a:rPr sz="1900" dirty="0">
                <a:latin typeface="Cambria Math"/>
                <a:cs typeface="Cambria Math"/>
              </a:rPr>
              <a:t>0</a:t>
            </a:r>
          </a:p>
        </p:txBody>
      </p:sp>
      <p:sp>
        <p:nvSpPr>
          <p:cNvPr id="65" name="object 6">
            <a:extLst>
              <a:ext uri="{FF2B5EF4-FFF2-40B4-BE49-F238E27FC236}">
                <a16:creationId xmlns:a16="http://schemas.microsoft.com/office/drawing/2014/main" id="{D632A6B2-F5E9-4529-B7DF-4DF3CF01AD11}"/>
              </a:ext>
            </a:extLst>
          </p:cNvPr>
          <p:cNvSpPr/>
          <p:nvPr/>
        </p:nvSpPr>
        <p:spPr>
          <a:xfrm rot="2252007">
            <a:off x="4496045" y="3514285"/>
            <a:ext cx="1209188" cy="70870"/>
          </a:xfrm>
          <a:custGeom>
            <a:avLst/>
            <a:gdLst/>
            <a:ahLst/>
            <a:cxnLst/>
            <a:rect l="l" t="t" r="r" b="b"/>
            <a:pathLst>
              <a:path w="1396364" h="83820">
                <a:moveTo>
                  <a:pt x="0" y="83394"/>
                </a:moveTo>
                <a:lnTo>
                  <a:pt x="1396038" y="0"/>
                </a:lnTo>
              </a:path>
            </a:pathLst>
          </a:custGeom>
          <a:ln w="25400">
            <a:solidFill>
              <a:srgbClr val="007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">
            <a:extLst>
              <a:ext uri="{FF2B5EF4-FFF2-40B4-BE49-F238E27FC236}">
                <a16:creationId xmlns:a16="http://schemas.microsoft.com/office/drawing/2014/main" id="{B3E8B2F0-3913-423B-BBB2-471D6117E467}"/>
              </a:ext>
            </a:extLst>
          </p:cNvPr>
          <p:cNvSpPr/>
          <p:nvPr/>
        </p:nvSpPr>
        <p:spPr>
          <a:xfrm rot="20381567">
            <a:off x="3763756" y="4221716"/>
            <a:ext cx="1905120" cy="45719"/>
          </a:xfrm>
          <a:custGeom>
            <a:avLst/>
            <a:gdLst/>
            <a:ahLst/>
            <a:cxnLst/>
            <a:rect l="l" t="t" r="r" b="b"/>
            <a:pathLst>
              <a:path w="1396364" h="83820">
                <a:moveTo>
                  <a:pt x="0" y="83394"/>
                </a:moveTo>
                <a:lnTo>
                  <a:pt x="1396038" y="0"/>
                </a:lnTo>
              </a:path>
            </a:pathLst>
          </a:custGeom>
          <a:ln w="25400">
            <a:solidFill>
              <a:srgbClr val="007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Title 67">
            <a:extLst>
              <a:ext uri="{FF2B5EF4-FFF2-40B4-BE49-F238E27FC236}">
                <a16:creationId xmlns:a16="http://schemas.microsoft.com/office/drawing/2014/main" id="{EB6B491F-B5CB-006E-3471-360DE6A7B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Iteration, Update Node 4</a:t>
            </a:r>
            <a:endParaRPr lang="en-AU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82995" y="1167887"/>
            <a:ext cx="4563110" cy="1068070"/>
          </a:xfrm>
          <a:prstGeom prst="rect">
            <a:avLst/>
          </a:prstGeom>
        </p:spPr>
        <p:txBody>
          <a:bodyPr vert="horz" wrap="square" lIns="0" tIns="107315" rIns="0" bIns="0" rtlCol="0">
            <a:spAutoFit/>
          </a:bodyPr>
          <a:lstStyle/>
          <a:p>
            <a:pPr marL="358140" indent="-320040">
              <a:spcBef>
                <a:spcPts val="845"/>
              </a:spcBef>
              <a:buClr>
                <a:srgbClr val="F0AD00"/>
              </a:buClr>
              <a:buSzPct val="78571"/>
              <a:buFont typeface="Wingdings 2"/>
              <a:buChar char=""/>
              <a:tabLst>
                <a:tab pos="357505" algn="l"/>
                <a:tab pos="358140" algn="l"/>
              </a:tabLst>
            </a:pPr>
            <a:r>
              <a:rPr sz="2800" spc="-15" dirty="0">
                <a:latin typeface="Calibri"/>
                <a:cs typeface="Calibri"/>
              </a:rPr>
              <a:t>Update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for</a:t>
            </a:r>
            <a:r>
              <a:rPr sz="2800" spc="-5" dirty="0">
                <a:latin typeface="Calibri"/>
                <a:cs typeface="Calibri"/>
              </a:rPr>
              <a:t> the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1</a:t>
            </a:r>
            <a:r>
              <a:rPr sz="2850" spc="-22" baseline="23391" dirty="0">
                <a:latin typeface="Calibri"/>
                <a:cs typeface="Calibri"/>
              </a:rPr>
              <a:t>st</a:t>
            </a:r>
            <a:r>
              <a:rPr sz="2850" spc="284" baseline="23391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Iteration:</a:t>
            </a:r>
            <a:endParaRPr sz="2800" dirty="0">
              <a:latin typeface="Calibri"/>
              <a:cs typeface="Calibri"/>
            </a:endParaRPr>
          </a:p>
          <a:p>
            <a:pPr marL="650875" lvl="1" indent="-274955">
              <a:spcBef>
                <a:spcPts val="740"/>
              </a:spcBef>
              <a:buClr>
                <a:srgbClr val="60B5CC"/>
              </a:buClr>
              <a:buFont typeface="Wingdings"/>
              <a:buChar char=""/>
              <a:tabLst>
                <a:tab pos="650875" algn="l"/>
              </a:tabLst>
            </a:pPr>
            <a:r>
              <a:rPr sz="2800" spc="-40" dirty="0">
                <a:latin typeface="Calibri"/>
                <a:cs typeface="Calibri"/>
              </a:rPr>
              <a:t>F</a:t>
            </a:r>
            <a:r>
              <a:rPr sz="2800" spc="-5" dirty="0">
                <a:latin typeface="Calibri"/>
                <a:cs typeface="Calibri"/>
              </a:rPr>
              <a:t>o</a:t>
            </a:r>
            <a:r>
              <a:rPr sz="2800" dirty="0">
                <a:latin typeface="Calibri"/>
                <a:cs typeface="Calibri"/>
              </a:rPr>
              <a:t>r n</a:t>
            </a:r>
            <a:r>
              <a:rPr sz="2800" spc="-5" dirty="0">
                <a:latin typeface="Calibri"/>
                <a:cs typeface="Calibri"/>
              </a:rPr>
              <a:t>o</a:t>
            </a:r>
            <a:r>
              <a:rPr sz="2800" dirty="0">
                <a:latin typeface="Calibri"/>
                <a:cs typeface="Calibri"/>
              </a:rPr>
              <a:t>de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5" dirty="0">
                <a:latin typeface="Calibri"/>
                <a:cs typeface="Calibri"/>
              </a:rPr>
              <a:t>5</a:t>
            </a:r>
            <a:r>
              <a:rPr sz="2800" dirty="0">
                <a:latin typeface="Calibri"/>
                <a:cs typeface="Calibri"/>
              </a:rPr>
              <a:t>,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600" spc="-225" dirty="0">
                <a:latin typeface="Cambria Math"/>
                <a:cs typeface="Cambria Math"/>
              </a:rPr>
              <a:t>𝑁</a:t>
            </a:r>
            <a:r>
              <a:rPr lang="en-US" sz="2850" spc="67" baseline="-16081" dirty="0">
                <a:latin typeface="Cambria Math"/>
                <a:cs typeface="Cambria Math"/>
              </a:rPr>
              <a:t>5</a:t>
            </a:r>
            <a:r>
              <a:rPr sz="2850" baseline="-16081" dirty="0">
                <a:latin typeface="Cambria Math"/>
                <a:cs typeface="Cambria Math"/>
              </a:rPr>
              <a:t> </a:t>
            </a:r>
            <a:r>
              <a:rPr sz="2850" spc="-15" baseline="-16081" dirty="0">
                <a:latin typeface="Cambria Math"/>
                <a:cs typeface="Cambria Math"/>
              </a:rPr>
              <a:t> </a:t>
            </a:r>
            <a:r>
              <a:rPr sz="2600" dirty="0">
                <a:latin typeface="Cambria Math"/>
                <a:cs typeface="Cambria Math"/>
              </a:rPr>
              <a:t>=</a:t>
            </a:r>
            <a:r>
              <a:rPr sz="2600" spc="140" dirty="0">
                <a:latin typeface="Cambria Math"/>
                <a:cs typeface="Cambria Math"/>
              </a:rPr>
              <a:t> </a:t>
            </a:r>
            <a:r>
              <a:rPr sz="2600" spc="5" dirty="0">
                <a:latin typeface="Cambria Math"/>
                <a:cs typeface="Cambria Math"/>
              </a:rPr>
              <a:t>{</a:t>
            </a:r>
            <a:r>
              <a:rPr sz="2600" spc="-5" dirty="0">
                <a:latin typeface="Cambria Math"/>
                <a:cs typeface="Cambria Math"/>
              </a:rPr>
              <a:t>4</a:t>
            </a:r>
            <a:r>
              <a:rPr sz="2600" dirty="0">
                <a:latin typeface="Cambria Math"/>
                <a:cs typeface="Cambria Math"/>
              </a:rPr>
              <a:t>,</a:t>
            </a:r>
            <a:r>
              <a:rPr sz="2600" spc="-135" dirty="0">
                <a:latin typeface="Cambria Math"/>
                <a:cs typeface="Cambria Math"/>
              </a:rPr>
              <a:t> </a:t>
            </a:r>
            <a:r>
              <a:rPr sz="2600" spc="-5" dirty="0">
                <a:latin typeface="Cambria Math"/>
                <a:cs typeface="Cambria Math"/>
              </a:rPr>
              <a:t>6</a:t>
            </a:r>
            <a:r>
              <a:rPr sz="2600" dirty="0">
                <a:latin typeface="Cambria Math"/>
                <a:cs typeface="Cambria Math"/>
              </a:rPr>
              <a:t>,</a:t>
            </a:r>
            <a:r>
              <a:rPr sz="2600" spc="-135" dirty="0">
                <a:latin typeface="Cambria Math"/>
                <a:cs typeface="Cambria Math"/>
              </a:rPr>
              <a:t> </a:t>
            </a:r>
            <a:r>
              <a:rPr sz="2600" spc="-5" dirty="0">
                <a:latin typeface="Cambria Math"/>
                <a:cs typeface="Cambria Math"/>
              </a:rPr>
              <a:t>7</a:t>
            </a:r>
            <a:r>
              <a:rPr sz="2600" dirty="0">
                <a:latin typeface="Cambria Math"/>
                <a:cs typeface="Cambria Math"/>
              </a:rPr>
              <a:t>,</a:t>
            </a:r>
            <a:r>
              <a:rPr sz="2600" spc="-135" dirty="0">
                <a:latin typeface="Cambria Math"/>
                <a:cs typeface="Cambria Math"/>
              </a:rPr>
              <a:t> </a:t>
            </a:r>
            <a:r>
              <a:rPr sz="2600" spc="-5" dirty="0">
                <a:latin typeface="Cambria Math"/>
                <a:cs typeface="Cambria Math"/>
              </a:rPr>
              <a:t>8</a:t>
            </a:r>
            <a:r>
              <a:rPr sz="2600" dirty="0">
                <a:latin typeface="Cambria Math"/>
                <a:cs typeface="Cambria Math"/>
              </a:rPr>
              <a:t>}</a:t>
            </a:r>
          </a:p>
        </p:txBody>
      </p:sp>
      <p:sp>
        <p:nvSpPr>
          <p:cNvPr id="6" name="object 6"/>
          <p:cNvSpPr/>
          <p:nvPr/>
        </p:nvSpPr>
        <p:spPr>
          <a:xfrm>
            <a:off x="3744184" y="3847464"/>
            <a:ext cx="737870" cy="1106170"/>
          </a:xfrm>
          <a:custGeom>
            <a:avLst/>
            <a:gdLst/>
            <a:ahLst/>
            <a:cxnLst/>
            <a:rect l="l" t="t" r="r" b="b"/>
            <a:pathLst>
              <a:path w="737870" h="1106170">
                <a:moveTo>
                  <a:pt x="0" y="1105733"/>
                </a:moveTo>
                <a:lnTo>
                  <a:pt x="737699" y="0"/>
                </a:lnTo>
              </a:path>
            </a:pathLst>
          </a:custGeom>
          <a:ln w="25400">
            <a:solidFill>
              <a:srgbClr val="007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40602" y="3685449"/>
            <a:ext cx="1368425" cy="732790"/>
          </a:xfrm>
          <a:custGeom>
            <a:avLst/>
            <a:gdLst/>
            <a:ahLst/>
            <a:cxnLst/>
            <a:rect l="l" t="t" r="r" b="b"/>
            <a:pathLst>
              <a:path w="1368425" h="732789">
                <a:moveTo>
                  <a:pt x="0" y="732572"/>
                </a:moveTo>
                <a:lnTo>
                  <a:pt x="1367823" y="0"/>
                </a:lnTo>
              </a:path>
            </a:pathLst>
          </a:custGeom>
          <a:ln w="25400">
            <a:solidFill>
              <a:srgbClr val="007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982388" y="3739504"/>
            <a:ext cx="655955" cy="1297305"/>
          </a:xfrm>
          <a:custGeom>
            <a:avLst/>
            <a:gdLst/>
            <a:ahLst/>
            <a:cxnLst/>
            <a:rect l="l" t="t" r="r" b="b"/>
            <a:pathLst>
              <a:path w="655955" h="1297304">
                <a:moveTo>
                  <a:pt x="0" y="1297089"/>
                </a:moveTo>
                <a:lnTo>
                  <a:pt x="655354" y="0"/>
                </a:lnTo>
              </a:path>
            </a:pathLst>
          </a:custGeom>
          <a:ln w="25400">
            <a:solidFill>
              <a:srgbClr val="007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165268" y="5137746"/>
            <a:ext cx="1396365" cy="83820"/>
          </a:xfrm>
          <a:custGeom>
            <a:avLst/>
            <a:gdLst/>
            <a:ahLst/>
            <a:cxnLst/>
            <a:rect l="l" t="t" r="r" b="b"/>
            <a:pathLst>
              <a:path w="1396364" h="83820">
                <a:moveTo>
                  <a:pt x="0" y="83394"/>
                </a:moveTo>
                <a:lnTo>
                  <a:pt x="1396038" y="0"/>
                </a:lnTo>
              </a:path>
            </a:pathLst>
          </a:custGeom>
          <a:ln w="25400">
            <a:solidFill>
              <a:srgbClr val="007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820621" y="3554956"/>
            <a:ext cx="1478915" cy="108585"/>
          </a:xfrm>
          <a:custGeom>
            <a:avLst/>
            <a:gdLst/>
            <a:ahLst/>
            <a:cxnLst/>
            <a:rect l="l" t="t" r="r" b="b"/>
            <a:pathLst>
              <a:path w="1478914" h="108585">
                <a:moveTo>
                  <a:pt x="0" y="0"/>
                </a:moveTo>
                <a:lnTo>
                  <a:pt x="1478383" y="107962"/>
                </a:lnTo>
              </a:path>
            </a:pathLst>
          </a:custGeom>
          <a:ln w="25400">
            <a:solidFill>
              <a:srgbClr val="007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767056" y="3685449"/>
            <a:ext cx="848360" cy="1322070"/>
          </a:xfrm>
          <a:custGeom>
            <a:avLst/>
            <a:gdLst/>
            <a:ahLst/>
            <a:cxnLst/>
            <a:rect l="l" t="t" r="r" b="b"/>
            <a:pathLst>
              <a:path w="848360" h="1322070">
                <a:moveTo>
                  <a:pt x="847812" y="1321801"/>
                </a:moveTo>
                <a:lnTo>
                  <a:pt x="0" y="0"/>
                </a:lnTo>
              </a:path>
            </a:pathLst>
          </a:custGeom>
          <a:ln w="25400">
            <a:solidFill>
              <a:srgbClr val="007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111704" y="3793413"/>
            <a:ext cx="2240915" cy="1297305"/>
          </a:xfrm>
          <a:custGeom>
            <a:avLst/>
            <a:gdLst/>
            <a:ahLst/>
            <a:cxnLst/>
            <a:rect l="l" t="t" r="r" b="b"/>
            <a:pathLst>
              <a:path w="2240915" h="1297304">
                <a:moveTo>
                  <a:pt x="2240865" y="0"/>
                </a:moveTo>
                <a:lnTo>
                  <a:pt x="0" y="1297233"/>
                </a:lnTo>
              </a:path>
            </a:pathLst>
          </a:custGeom>
          <a:ln w="25400">
            <a:solidFill>
              <a:srgbClr val="007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561304" y="4953197"/>
            <a:ext cx="365760" cy="369570"/>
          </a:xfrm>
          <a:custGeom>
            <a:avLst/>
            <a:gdLst/>
            <a:ahLst/>
            <a:cxnLst/>
            <a:rect l="l" t="t" r="r" b="b"/>
            <a:pathLst>
              <a:path w="365760" h="369570">
                <a:moveTo>
                  <a:pt x="182879" y="0"/>
                </a:moveTo>
                <a:lnTo>
                  <a:pt x="134263" y="6592"/>
                </a:lnTo>
                <a:lnTo>
                  <a:pt x="90576" y="25196"/>
                </a:lnTo>
                <a:lnTo>
                  <a:pt x="53564" y="54052"/>
                </a:lnTo>
                <a:lnTo>
                  <a:pt x="24968" y="91402"/>
                </a:lnTo>
                <a:lnTo>
                  <a:pt x="6532" y="135487"/>
                </a:lnTo>
                <a:lnTo>
                  <a:pt x="0" y="184547"/>
                </a:lnTo>
                <a:lnTo>
                  <a:pt x="6532" y="233607"/>
                </a:lnTo>
                <a:lnTo>
                  <a:pt x="24968" y="277692"/>
                </a:lnTo>
                <a:lnTo>
                  <a:pt x="53564" y="315042"/>
                </a:lnTo>
                <a:lnTo>
                  <a:pt x="90576" y="343898"/>
                </a:lnTo>
                <a:lnTo>
                  <a:pt x="134263" y="362502"/>
                </a:lnTo>
                <a:lnTo>
                  <a:pt x="182879" y="369095"/>
                </a:lnTo>
                <a:lnTo>
                  <a:pt x="231496" y="362502"/>
                </a:lnTo>
                <a:lnTo>
                  <a:pt x="275183" y="343898"/>
                </a:lnTo>
                <a:lnTo>
                  <a:pt x="312195" y="315042"/>
                </a:lnTo>
                <a:lnTo>
                  <a:pt x="340791" y="277692"/>
                </a:lnTo>
                <a:lnTo>
                  <a:pt x="359227" y="233607"/>
                </a:lnTo>
                <a:lnTo>
                  <a:pt x="365760" y="184547"/>
                </a:lnTo>
                <a:lnTo>
                  <a:pt x="359227" y="135487"/>
                </a:lnTo>
                <a:lnTo>
                  <a:pt x="340791" y="91402"/>
                </a:lnTo>
                <a:lnTo>
                  <a:pt x="312195" y="54052"/>
                </a:lnTo>
                <a:lnTo>
                  <a:pt x="275183" y="25196"/>
                </a:lnTo>
                <a:lnTo>
                  <a:pt x="231496" y="6592"/>
                </a:lnTo>
                <a:lnTo>
                  <a:pt x="182879" y="0"/>
                </a:lnTo>
                <a:close/>
              </a:path>
            </a:pathLst>
          </a:custGeom>
          <a:solidFill>
            <a:srgbClr val="6BB76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561304" y="4953197"/>
            <a:ext cx="365760" cy="369570"/>
          </a:xfrm>
          <a:custGeom>
            <a:avLst/>
            <a:gdLst/>
            <a:ahLst/>
            <a:cxnLst/>
            <a:rect l="l" t="t" r="r" b="b"/>
            <a:pathLst>
              <a:path w="365760" h="369570">
                <a:moveTo>
                  <a:pt x="0" y="184547"/>
                </a:moveTo>
                <a:lnTo>
                  <a:pt x="6532" y="135487"/>
                </a:lnTo>
                <a:lnTo>
                  <a:pt x="24968" y="91402"/>
                </a:lnTo>
                <a:lnTo>
                  <a:pt x="53564" y="54052"/>
                </a:lnTo>
                <a:lnTo>
                  <a:pt x="90576" y="25196"/>
                </a:lnTo>
                <a:lnTo>
                  <a:pt x="134263" y="6592"/>
                </a:lnTo>
                <a:lnTo>
                  <a:pt x="182880" y="0"/>
                </a:lnTo>
                <a:lnTo>
                  <a:pt x="231496" y="6592"/>
                </a:lnTo>
                <a:lnTo>
                  <a:pt x="275183" y="25196"/>
                </a:lnTo>
                <a:lnTo>
                  <a:pt x="312195" y="54052"/>
                </a:lnTo>
                <a:lnTo>
                  <a:pt x="340791" y="91402"/>
                </a:lnTo>
                <a:lnTo>
                  <a:pt x="359227" y="135487"/>
                </a:lnTo>
                <a:lnTo>
                  <a:pt x="365760" y="184547"/>
                </a:lnTo>
                <a:lnTo>
                  <a:pt x="359227" y="233607"/>
                </a:lnTo>
                <a:lnTo>
                  <a:pt x="340791" y="277692"/>
                </a:lnTo>
                <a:lnTo>
                  <a:pt x="312195" y="315042"/>
                </a:lnTo>
                <a:lnTo>
                  <a:pt x="275183" y="343898"/>
                </a:lnTo>
                <a:lnTo>
                  <a:pt x="231496" y="362502"/>
                </a:lnTo>
                <a:lnTo>
                  <a:pt x="182880" y="369095"/>
                </a:lnTo>
                <a:lnTo>
                  <a:pt x="134263" y="362502"/>
                </a:lnTo>
                <a:lnTo>
                  <a:pt x="90576" y="343898"/>
                </a:lnTo>
                <a:lnTo>
                  <a:pt x="53564" y="315042"/>
                </a:lnTo>
                <a:lnTo>
                  <a:pt x="24968" y="277692"/>
                </a:lnTo>
                <a:lnTo>
                  <a:pt x="6532" y="233607"/>
                </a:lnTo>
                <a:lnTo>
                  <a:pt x="0" y="184547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799507" y="5036592"/>
            <a:ext cx="365760" cy="369570"/>
          </a:xfrm>
          <a:custGeom>
            <a:avLst/>
            <a:gdLst/>
            <a:ahLst/>
            <a:cxnLst/>
            <a:rect l="l" t="t" r="r" b="b"/>
            <a:pathLst>
              <a:path w="365760" h="369570">
                <a:moveTo>
                  <a:pt x="182879" y="0"/>
                </a:moveTo>
                <a:lnTo>
                  <a:pt x="134263" y="6592"/>
                </a:lnTo>
                <a:lnTo>
                  <a:pt x="90576" y="25195"/>
                </a:lnTo>
                <a:lnTo>
                  <a:pt x="53564" y="54052"/>
                </a:lnTo>
                <a:lnTo>
                  <a:pt x="24968" y="91402"/>
                </a:lnTo>
                <a:lnTo>
                  <a:pt x="6532" y="135487"/>
                </a:lnTo>
                <a:lnTo>
                  <a:pt x="0" y="184547"/>
                </a:lnTo>
                <a:lnTo>
                  <a:pt x="6532" y="233607"/>
                </a:lnTo>
                <a:lnTo>
                  <a:pt x="24968" y="277692"/>
                </a:lnTo>
                <a:lnTo>
                  <a:pt x="53564" y="315042"/>
                </a:lnTo>
                <a:lnTo>
                  <a:pt x="90576" y="343898"/>
                </a:lnTo>
                <a:lnTo>
                  <a:pt x="134263" y="362502"/>
                </a:lnTo>
                <a:lnTo>
                  <a:pt x="182879" y="369095"/>
                </a:lnTo>
                <a:lnTo>
                  <a:pt x="231496" y="362502"/>
                </a:lnTo>
                <a:lnTo>
                  <a:pt x="275183" y="343898"/>
                </a:lnTo>
                <a:lnTo>
                  <a:pt x="312195" y="315042"/>
                </a:lnTo>
                <a:lnTo>
                  <a:pt x="340791" y="277692"/>
                </a:lnTo>
                <a:lnTo>
                  <a:pt x="359227" y="233607"/>
                </a:lnTo>
                <a:lnTo>
                  <a:pt x="365759" y="184547"/>
                </a:lnTo>
                <a:lnTo>
                  <a:pt x="359227" y="135487"/>
                </a:lnTo>
                <a:lnTo>
                  <a:pt x="340791" y="91402"/>
                </a:lnTo>
                <a:lnTo>
                  <a:pt x="312195" y="54052"/>
                </a:lnTo>
                <a:lnTo>
                  <a:pt x="275183" y="25195"/>
                </a:lnTo>
                <a:lnTo>
                  <a:pt x="231496" y="6592"/>
                </a:lnTo>
                <a:lnTo>
                  <a:pt x="182879" y="0"/>
                </a:lnTo>
                <a:close/>
              </a:path>
            </a:pathLst>
          </a:custGeom>
          <a:solidFill>
            <a:srgbClr val="D4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799507" y="5036592"/>
            <a:ext cx="365760" cy="369570"/>
          </a:xfrm>
          <a:custGeom>
            <a:avLst/>
            <a:gdLst/>
            <a:ahLst/>
            <a:cxnLst/>
            <a:rect l="l" t="t" r="r" b="b"/>
            <a:pathLst>
              <a:path w="365760" h="369570">
                <a:moveTo>
                  <a:pt x="0" y="184547"/>
                </a:moveTo>
                <a:lnTo>
                  <a:pt x="6532" y="135487"/>
                </a:lnTo>
                <a:lnTo>
                  <a:pt x="24968" y="91402"/>
                </a:lnTo>
                <a:lnTo>
                  <a:pt x="53564" y="54052"/>
                </a:lnTo>
                <a:lnTo>
                  <a:pt x="90576" y="25196"/>
                </a:lnTo>
                <a:lnTo>
                  <a:pt x="134263" y="6592"/>
                </a:lnTo>
                <a:lnTo>
                  <a:pt x="182880" y="0"/>
                </a:lnTo>
                <a:lnTo>
                  <a:pt x="231496" y="6592"/>
                </a:lnTo>
                <a:lnTo>
                  <a:pt x="275183" y="25196"/>
                </a:lnTo>
                <a:lnTo>
                  <a:pt x="312195" y="54052"/>
                </a:lnTo>
                <a:lnTo>
                  <a:pt x="340791" y="91402"/>
                </a:lnTo>
                <a:lnTo>
                  <a:pt x="359227" y="135487"/>
                </a:lnTo>
                <a:lnTo>
                  <a:pt x="365760" y="184547"/>
                </a:lnTo>
                <a:lnTo>
                  <a:pt x="359227" y="233607"/>
                </a:lnTo>
                <a:lnTo>
                  <a:pt x="340791" y="277692"/>
                </a:lnTo>
                <a:lnTo>
                  <a:pt x="312195" y="315042"/>
                </a:lnTo>
                <a:lnTo>
                  <a:pt x="275183" y="343898"/>
                </a:lnTo>
                <a:lnTo>
                  <a:pt x="231496" y="362502"/>
                </a:lnTo>
                <a:lnTo>
                  <a:pt x="182880" y="369095"/>
                </a:lnTo>
                <a:lnTo>
                  <a:pt x="134263" y="362502"/>
                </a:lnTo>
                <a:lnTo>
                  <a:pt x="90576" y="343898"/>
                </a:lnTo>
                <a:lnTo>
                  <a:pt x="53564" y="315042"/>
                </a:lnTo>
                <a:lnTo>
                  <a:pt x="24968" y="277692"/>
                </a:lnTo>
                <a:lnTo>
                  <a:pt x="6532" y="233607"/>
                </a:lnTo>
                <a:lnTo>
                  <a:pt x="0" y="184547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454860" y="3370408"/>
            <a:ext cx="365760" cy="369570"/>
          </a:xfrm>
          <a:custGeom>
            <a:avLst/>
            <a:gdLst/>
            <a:ahLst/>
            <a:cxnLst/>
            <a:rect l="l" t="t" r="r" b="b"/>
            <a:pathLst>
              <a:path w="365760" h="369570">
                <a:moveTo>
                  <a:pt x="182880" y="0"/>
                </a:moveTo>
                <a:lnTo>
                  <a:pt x="134263" y="6592"/>
                </a:lnTo>
                <a:lnTo>
                  <a:pt x="90576" y="25196"/>
                </a:lnTo>
                <a:lnTo>
                  <a:pt x="53564" y="54052"/>
                </a:lnTo>
                <a:lnTo>
                  <a:pt x="24968" y="91402"/>
                </a:lnTo>
                <a:lnTo>
                  <a:pt x="6532" y="135487"/>
                </a:lnTo>
                <a:lnTo>
                  <a:pt x="0" y="184547"/>
                </a:lnTo>
                <a:lnTo>
                  <a:pt x="6532" y="233607"/>
                </a:lnTo>
                <a:lnTo>
                  <a:pt x="24968" y="277692"/>
                </a:lnTo>
                <a:lnTo>
                  <a:pt x="53564" y="315042"/>
                </a:lnTo>
                <a:lnTo>
                  <a:pt x="90576" y="343898"/>
                </a:lnTo>
                <a:lnTo>
                  <a:pt x="134263" y="362502"/>
                </a:lnTo>
                <a:lnTo>
                  <a:pt x="182880" y="369095"/>
                </a:lnTo>
                <a:lnTo>
                  <a:pt x="231496" y="362502"/>
                </a:lnTo>
                <a:lnTo>
                  <a:pt x="275183" y="343898"/>
                </a:lnTo>
                <a:lnTo>
                  <a:pt x="312195" y="315042"/>
                </a:lnTo>
                <a:lnTo>
                  <a:pt x="340791" y="277692"/>
                </a:lnTo>
                <a:lnTo>
                  <a:pt x="359227" y="233607"/>
                </a:lnTo>
                <a:lnTo>
                  <a:pt x="365759" y="184547"/>
                </a:lnTo>
                <a:lnTo>
                  <a:pt x="359227" y="135487"/>
                </a:lnTo>
                <a:lnTo>
                  <a:pt x="340791" y="91402"/>
                </a:lnTo>
                <a:lnTo>
                  <a:pt x="312195" y="54052"/>
                </a:lnTo>
                <a:lnTo>
                  <a:pt x="275183" y="25196"/>
                </a:lnTo>
                <a:lnTo>
                  <a:pt x="231496" y="6592"/>
                </a:lnTo>
                <a:lnTo>
                  <a:pt x="182880" y="0"/>
                </a:lnTo>
                <a:close/>
              </a:path>
            </a:pathLst>
          </a:custGeom>
          <a:solidFill>
            <a:srgbClr val="6BB76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454860" y="3370408"/>
            <a:ext cx="365760" cy="369570"/>
          </a:xfrm>
          <a:custGeom>
            <a:avLst/>
            <a:gdLst/>
            <a:ahLst/>
            <a:cxnLst/>
            <a:rect l="l" t="t" r="r" b="b"/>
            <a:pathLst>
              <a:path w="365760" h="369570">
                <a:moveTo>
                  <a:pt x="0" y="184547"/>
                </a:moveTo>
                <a:lnTo>
                  <a:pt x="6532" y="135487"/>
                </a:lnTo>
                <a:lnTo>
                  <a:pt x="24968" y="91402"/>
                </a:lnTo>
                <a:lnTo>
                  <a:pt x="53564" y="54052"/>
                </a:lnTo>
                <a:lnTo>
                  <a:pt x="90576" y="25196"/>
                </a:lnTo>
                <a:lnTo>
                  <a:pt x="134263" y="6592"/>
                </a:lnTo>
                <a:lnTo>
                  <a:pt x="182880" y="0"/>
                </a:lnTo>
                <a:lnTo>
                  <a:pt x="231496" y="6592"/>
                </a:lnTo>
                <a:lnTo>
                  <a:pt x="275183" y="25196"/>
                </a:lnTo>
                <a:lnTo>
                  <a:pt x="312195" y="54052"/>
                </a:lnTo>
                <a:lnTo>
                  <a:pt x="340791" y="91402"/>
                </a:lnTo>
                <a:lnTo>
                  <a:pt x="359227" y="135487"/>
                </a:lnTo>
                <a:lnTo>
                  <a:pt x="365760" y="184547"/>
                </a:lnTo>
                <a:lnTo>
                  <a:pt x="359227" y="233607"/>
                </a:lnTo>
                <a:lnTo>
                  <a:pt x="340791" y="277692"/>
                </a:lnTo>
                <a:lnTo>
                  <a:pt x="312195" y="315042"/>
                </a:lnTo>
                <a:lnTo>
                  <a:pt x="275183" y="343898"/>
                </a:lnTo>
                <a:lnTo>
                  <a:pt x="231496" y="362502"/>
                </a:lnTo>
                <a:lnTo>
                  <a:pt x="182880" y="369095"/>
                </a:lnTo>
                <a:lnTo>
                  <a:pt x="134263" y="362502"/>
                </a:lnTo>
                <a:lnTo>
                  <a:pt x="90576" y="343898"/>
                </a:lnTo>
                <a:lnTo>
                  <a:pt x="53564" y="315042"/>
                </a:lnTo>
                <a:lnTo>
                  <a:pt x="24968" y="277692"/>
                </a:lnTo>
                <a:lnTo>
                  <a:pt x="6532" y="233607"/>
                </a:lnTo>
                <a:lnTo>
                  <a:pt x="0" y="184547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74841" y="4233473"/>
            <a:ext cx="365760" cy="369570"/>
          </a:xfrm>
          <a:custGeom>
            <a:avLst/>
            <a:gdLst/>
            <a:ahLst/>
            <a:cxnLst/>
            <a:rect l="l" t="t" r="r" b="b"/>
            <a:pathLst>
              <a:path w="365759" h="369570">
                <a:moveTo>
                  <a:pt x="182880" y="0"/>
                </a:moveTo>
                <a:lnTo>
                  <a:pt x="134263" y="6592"/>
                </a:lnTo>
                <a:lnTo>
                  <a:pt x="90576" y="25196"/>
                </a:lnTo>
                <a:lnTo>
                  <a:pt x="53564" y="54052"/>
                </a:lnTo>
                <a:lnTo>
                  <a:pt x="24968" y="91402"/>
                </a:lnTo>
                <a:lnTo>
                  <a:pt x="6532" y="135487"/>
                </a:lnTo>
                <a:lnTo>
                  <a:pt x="0" y="184547"/>
                </a:lnTo>
                <a:lnTo>
                  <a:pt x="6532" y="233607"/>
                </a:lnTo>
                <a:lnTo>
                  <a:pt x="24968" y="277692"/>
                </a:lnTo>
                <a:lnTo>
                  <a:pt x="53564" y="315042"/>
                </a:lnTo>
                <a:lnTo>
                  <a:pt x="90576" y="343898"/>
                </a:lnTo>
                <a:lnTo>
                  <a:pt x="134263" y="362502"/>
                </a:lnTo>
                <a:lnTo>
                  <a:pt x="182880" y="369095"/>
                </a:lnTo>
                <a:lnTo>
                  <a:pt x="231496" y="362502"/>
                </a:lnTo>
                <a:lnTo>
                  <a:pt x="275183" y="343898"/>
                </a:lnTo>
                <a:lnTo>
                  <a:pt x="312195" y="315042"/>
                </a:lnTo>
                <a:lnTo>
                  <a:pt x="340791" y="277692"/>
                </a:lnTo>
                <a:lnTo>
                  <a:pt x="359227" y="233607"/>
                </a:lnTo>
                <a:lnTo>
                  <a:pt x="365759" y="184547"/>
                </a:lnTo>
                <a:lnTo>
                  <a:pt x="359227" y="135487"/>
                </a:lnTo>
                <a:lnTo>
                  <a:pt x="340791" y="91402"/>
                </a:lnTo>
                <a:lnTo>
                  <a:pt x="312195" y="54052"/>
                </a:lnTo>
                <a:lnTo>
                  <a:pt x="275183" y="25196"/>
                </a:lnTo>
                <a:lnTo>
                  <a:pt x="231496" y="6592"/>
                </a:lnTo>
                <a:lnTo>
                  <a:pt x="182880" y="0"/>
                </a:lnTo>
                <a:close/>
              </a:path>
            </a:pathLst>
          </a:custGeom>
          <a:solidFill>
            <a:srgbClr val="D4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74841" y="4233473"/>
            <a:ext cx="365760" cy="369570"/>
          </a:xfrm>
          <a:custGeom>
            <a:avLst/>
            <a:gdLst/>
            <a:ahLst/>
            <a:cxnLst/>
            <a:rect l="l" t="t" r="r" b="b"/>
            <a:pathLst>
              <a:path w="365759" h="369570">
                <a:moveTo>
                  <a:pt x="0" y="184547"/>
                </a:moveTo>
                <a:lnTo>
                  <a:pt x="6532" y="135487"/>
                </a:lnTo>
                <a:lnTo>
                  <a:pt x="24968" y="91402"/>
                </a:lnTo>
                <a:lnTo>
                  <a:pt x="53564" y="54052"/>
                </a:lnTo>
                <a:lnTo>
                  <a:pt x="90576" y="25196"/>
                </a:lnTo>
                <a:lnTo>
                  <a:pt x="134263" y="6592"/>
                </a:lnTo>
                <a:lnTo>
                  <a:pt x="182880" y="0"/>
                </a:lnTo>
                <a:lnTo>
                  <a:pt x="231496" y="6592"/>
                </a:lnTo>
                <a:lnTo>
                  <a:pt x="275183" y="25196"/>
                </a:lnTo>
                <a:lnTo>
                  <a:pt x="312195" y="54052"/>
                </a:lnTo>
                <a:lnTo>
                  <a:pt x="340791" y="91402"/>
                </a:lnTo>
                <a:lnTo>
                  <a:pt x="359227" y="135487"/>
                </a:lnTo>
                <a:lnTo>
                  <a:pt x="365760" y="184547"/>
                </a:lnTo>
                <a:lnTo>
                  <a:pt x="359227" y="233607"/>
                </a:lnTo>
                <a:lnTo>
                  <a:pt x="340791" y="277692"/>
                </a:lnTo>
                <a:lnTo>
                  <a:pt x="312195" y="315042"/>
                </a:lnTo>
                <a:lnTo>
                  <a:pt x="275183" y="343898"/>
                </a:lnTo>
                <a:lnTo>
                  <a:pt x="231496" y="362502"/>
                </a:lnTo>
                <a:lnTo>
                  <a:pt x="182880" y="369095"/>
                </a:lnTo>
                <a:lnTo>
                  <a:pt x="134263" y="362502"/>
                </a:lnTo>
                <a:lnTo>
                  <a:pt x="90576" y="343898"/>
                </a:lnTo>
                <a:lnTo>
                  <a:pt x="53564" y="315042"/>
                </a:lnTo>
                <a:lnTo>
                  <a:pt x="24968" y="277692"/>
                </a:lnTo>
                <a:lnTo>
                  <a:pt x="6532" y="233607"/>
                </a:lnTo>
                <a:lnTo>
                  <a:pt x="0" y="184547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299003" y="3478369"/>
            <a:ext cx="365760" cy="369570"/>
          </a:xfrm>
          <a:custGeom>
            <a:avLst/>
            <a:gdLst/>
            <a:ahLst/>
            <a:cxnLst/>
            <a:rect l="l" t="t" r="r" b="b"/>
            <a:pathLst>
              <a:path w="365760" h="369570">
                <a:moveTo>
                  <a:pt x="182879" y="0"/>
                </a:moveTo>
                <a:lnTo>
                  <a:pt x="134263" y="6592"/>
                </a:lnTo>
                <a:lnTo>
                  <a:pt x="90576" y="25196"/>
                </a:lnTo>
                <a:lnTo>
                  <a:pt x="53564" y="54052"/>
                </a:lnTo>
                <a:lnTo>
                  <a:pt x="24968" y="91402"/>
                </a:lnTo>
                <a:lnTo>
                  <a:pt x="6532" y="135487"/>
                </a:lnTo>
                <a:lnTo>
                  <a:pt x="0" y="184547"/>
                </a:lnTo>
                <a:lnTo>
                  <a:pt x="6532" y="233607"/>
                </a:lnTo>
                <a:lnTo>
                  <a:pt x="24968" y="277692"/>
                </a:lnTo>
                <a:lnTo>
                  <a:pt x="53564" y="315042"/>
                </a:lnTo>
                <a:lnTo>
                  <a:pt x="90576" y="343898"/>
                </a:lnTo>
                <a:lnTo>
                  <a:pt x="134263" y="362502"/>
                </a:lnTo>
                <a:lnTo>
                  <a:pt x="182879" y="369095"/>
                </a:lnTo>
                <a:lnTo>
                  <a:pt x="231496" y="362502"/>
                </a:lnTo>
                <a:lnTo>
                  <a:pt x="275183" y="343898"/>
                </a:lnTo>
                <a:lnTo>
                  <a:pt x="312195" y="315042"/>
                </a:lnTo>
                <a:lnTo>
                  <a:pt x="340791" y="277692"/>
                </a:lnTo>
                <a:lnTo>
                  <a:pt x="359227" y="233607"/>
                </a:lnTo>
                <a:lnTo>
                  <a:pt x="365760" y="184547"/>
                </a:lnTo>
                <a:lnTo>
                  <a:pt x="359227" y="135487"/>
                </a:lnTo>
                <a:lnTo>
                  <a:pt x="340791" y="91402"/>
                </a:lnTo>
                <a:lnTo>
                  <a:pt x="312195" y="54052"/>
                </a:lnTo>
                <a:lnTo>
                  <a:pt x="275183" y="25196"/>
                </a:lnTo>
                <a:lnTo>
                  <a:pt x="231496" y="6592"/>
                </a:lnTo>
                <a:lnTo>
                  <a:pt x="182879" y="0"/>
                </a:lnTo>
                <a:close/>
              </a:path>
            </a:pathLst>
          </a:custGeom>
          <a:solidFill>
            <a:srgbClr val="D4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299003" y="3478369"/>
            <a:ext cx="365760" cy="369570"/>
          </a:xfrm>
          <a:custGeom>
            <a:avLst/>
            <a:gdLst/>
            <a:ahLst/>
            <a:cxnLst/>
            <a:rect l="l" t="t" r="r" b="b"/>
            <a:pathLst>
              <a:path w="365760" h="369570">
                <a:moveTo>
                  <a:pt x="0" y="184547"/>
                </a:moveTo>
                <a:lnTo>
                  <a:pt x="6532" y="135487"/>
                </a:lnTo>
                <a:lnTo>
                  <a:pt x="24968" y="91402"/>
                </a:lnTo>
                <a:lnTo>
                  <a:pt x="53564" y="54052"/>
                </a:lnTo>
                <a:lnTo>
                  <a:pt x="90576" y="25196"/>
                </a:lnTo>
                <a:lnTo>
                  <a:pt x="134263" y="6592"/>
                </a:lnTo>
                <a:lnTo>
                  <a:pt x="182880" y="0"/>
                </a:lnTo>
                <a:lnTo>
                  <a:pt x="231496" y="6592"/>
                </a:lnTo>
                <a:lnTo>
                  <a:pt x="275183" y="25196"/>
                </a:lnTo>
                <a:lnTo>
                  <a:pt x="312195" y="54052"/>
                </a:lnTo>
                <a:lnTo>
                  <a:pt x="340791" y="91402"/>
                </a:lnTo>
                <a:lnTo>
                  <a:pt x="359227" y="135487"/>
                </a:lnTo>
                <a:lnTo>
                  <a:pt x="365760" y="184547"/>
                </a:lnTo>
                <a:lnTo>
                  <a:pt x="359227" y="233607"/>
                </a:lnTo>
                <a:lnTo>
                  <a:pt x="340791" y="277692"/>
                </a:lnTo>
                <a:lnTo>
                  <a:pt x="312195" y="315042"/>
                </a:lnTo>
                <a:lnTo>
                  <a:pt x="275183" y="343898"/>
                </a:lnTo>
                <a:lnTo>
                  <a:pt x="231496" y="362502"/>
                </a:lnTo>
                <a:lnTo>
                  <a:pt x="182880" y="369095"/>
                </a:lnTo>
                <a:lnTo>
                  <a:pt x="134263" y="362502"/>
                </a:lnTo>
                <a:lnTo>
                  <a:pt x="90576" y="343898"/>
                </a:lnTo>
                <a:lnTo>
                  <a:pt x="53564" y="315042"/>
                </a:lnTo>
                <a:lnTo>
                  <a:pt x="24968" y="277692"/>
                </a:lnTo>
                <a:lnTo>
                  <a:pt x="6532" y="233607"/>
                </a:lnTo>
                <a:lnTo>
                  <a:pt x="0" y="184547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043799" y="3548618"/>
            <a:ext cx="1083945" cy="720725"/>
          </a:xfrm>
          <a:custGeom>
            <a:avLst/>
            <a:gdLst/>
            <a:ahLst/>
            <a:cxnLst/>
            <a:rect l="l" t="t" r="r" b="b"/>
            <a:pathLst>
              <a:path w="1083945" h="720725">
                <a:moveTo>
                  <a:pt x="1083463" y="0"/>
                </a:moveTo>
                <a:lnTo>
                  <a:pt x="0" y="720427"/>
                </a:lnTo>
              </a:path>
            </a:pathLst>
          </a:custGeom>
          <a:ln w="25400">
            <a:solidFill>
              <a:srgbClr val="007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043799" y="4269046"/>
            <a:ext cx="1773555" cy="276225"/>
          </a:xfrm>
          <a:custGeom>
            <a:avLst/>
            <a:gdLst/>
            <a:ahLst/>
            <a:cxnLst/>
            <a:rect l="l" t="t" r="r" b="b"/>
            <a:pathLst>
              <a:path w="1773554" h="276225">
                <a:moveTo>
                  <a:pt x="1773438" y="275698"/>
                </a:moveTo>
                <a:lnTo>
                  <a:pt x="0" y="0"/>
                </a:lnTo>
              </a:path>
            </a:pathLst>
          </a:custGeom>
          <a:ln w="25400">
            <a:solidFill>
              <a:srgbClr val="007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541458" y="3602672"/>
            <a:ext cx="715645" cy="1798955"/>
          </a:xfrm>
          <a:custGeom>
            <a:avLst/>
            <a:gdLst/>
            <a:ahLst/>
            <a:cxnLst/>
            <a:rect l="l" t="t" r="r" b="b"/>
            <a:pathLst>
              <a:path w="715645" h="1798954">
                <a:moveTo>
                  <a:pt x="0" y="1798499"/>
                </a:moveTo>
                <a:lnTo>
                  <a:pt x="715120" y="0"/>
                </a:lnTo>
              </a:path>
            </a:pathLst>
          </a:custGeom>
          <a:ln w="25400">
            <a:solidFill>
              <a:srgbClr val="007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385893" y="3548617"/>
            <a:ext cx="485140" cy="866140"/>
          </a:xfrm>
          <a:custGeom>
            <a:avLst/>
            <a:gdLst/>
            <a:ahLst/>
            <a:cxnLst/>
            <a:rect l="l" t="t" r="r" b="b"/>
            <a:pathLst>
              <a:path w="485140" h="866139">
                <a:moveTo>
                  <a:pt x="0" y="0"/>
                </a:moveTo>
                <a:lnTo>
                  <a:pt x="484907" y="865630"/>
                </a:lnTo>
              </a:path>
            </a:pathLst>
          </a:custGeom>
          <a:ln w="25400">
            <a:solidFill>
              <a:srgbClr val="007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670773" y="4675237"/>
            <a:ext cx="1200150" cy="780415"/>
          </a:xfrm>
          <a:custGeom>
            <a:avLst/>
            <a:gdLst/>
            <a:ahLst/>
            <a:cxnLst/>
            <a:rect l="l" t="t" r="r" b="b"/>
            <a:pathLst>
              <a:path w="1200150" h="780414">
                <a:moveTo>
                  <a:pt x="1200027" y="0"/>
                </a:moveTo>
                <a:lnTo>
                  <a:pt x="0" y="779986"/>
                </a:lnTo>
              </a:path>
            </a:pathLst>
          </a:custGeom>
          <a:ln w="25400">
            <a:solidFill>
              <a:srgbClr val="007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4424727" y="3505708"/>
            <a:ext cx="12890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dirty="0">
                <a:latin typeface="Calibri"/>
                <a:cs typeface="Calibri"/>
              </a:rPr>
              <a:t>5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6353015" y="4337087"/>
            <a:ext cx="1850389" cy="1435735"/>
            <a:chOff x="6353013" y="4337085"/>
            <a:chExt cx="1850389" cy="1435735"/>
          </a:xfrm>
        </p:grpSpPr>
        <p:sp>
          <p:nvSpPr>
            <p:cNvPr id="30" name="object 30"/>
            <p:cNvSpPr/>
            <p:nvPr/>
          </p:nvSpPr>
          <p:spPr>
            <a:xfrm>
              <a:off x="6365713" y="5390760"/>
              <a:ext cx="365760" cy="369570"/>
            </a:xfrm>
            <a:custGeom>
              <a:avLst/>
              <a:gdLst/>
              <a:ahLst/>
              <a:cxnLst/>
              <a:rect l="l" t="t" r="r" b="b"/>
              <a:pathLst>
                <a:path w="365759" h="369570">
                  <a:moveTo>
                    <a:pt x="182879" y="0"/>
                  </a:moveTo>
                  <a:lnTo>
                    <a:pt x="134263" y="6592"/>
                  </a:lnTo>
                  <a:lnTo>
                    <a:pt x="90576" y="25196"/>
                  </a:lnTo>
                  <a:lnTo>
                    <a:pt x="53564" y="54052"/>
                  </a:lnTo>
                  <a:lnTo>
                    <a:pt x="24968" y="91402"/>
                  </a:lnTo>
                  <a:lnTo>
                    <a:pt x="6532" y="135487"/>
                  </a:lnTo>
                  <a:lnTo>
                    <a:pt x="0" y="184547"/>
                  </a:lnTo>
                  <a:lnTo>
                    <a:pt x="6532" y="233607"/>
                  </a:lnTo>
                  <a:lnTo>
                    <a:pt x="24968" y="277692"/>
                  </a:lnTo>
                  <a:lnTo>
                    <a:pt x="53564" y="315042"/>
                  </a:lnTo>
                  <a:lnTo>
                    <a:pt x="90576" y="343898"/>
                  </a:lnTo>
                  <a:lnTo>
                    <a:pt x="134263" y="362502"/>
                  </a:lnTo>
                  <a:lnTo>
                    <a:pt x="182879" y="369094"/>
                  </a:lnTo>
                  <a:lnTo>
                    <a:pt x="231496" y="362502"/>
                  </a:lnTo>
                  <a:lnTo>
                    <a:pt x="275183" y="343898"/>
                  </a:lnTo>
                  <a:lnTo>
                    <a:pt x="312195" y="315042"/>
                  </a:lnTo>
                  <a:lnTo>
                    <a:pt x="340791" y="277692"/>
                  </a:lnTo>
                  <a:lnTo>
                    <a:pt x="359227" y="233607"/>
                  </a:lnTo>
                  <a:lnTo>
                    <a:pt x="365759" y="184547"/>
                  </a:lnTo>
                  <a:lnTo>
                    <a:pt x="359227" y="135487"/>
                  </a:lnTo>
                  <a:lnTo>
                    <a:pt x="340791" y="91402"/>
                  </a:lnTo>
                  <a:lnTo>
                    <a:pt x="312195" y="54052"/>
                  </a:lnTo>
                  <a:lnTo>
                    <a:pt x="275183" y="25196"/>
                  </a:lnTo>
                  <a:lnTo>
                    <a:pt x="231496" y="6592"/>
                  </a:lnTo>
                  <a:lnTo>
                    <a:pt x="182879" y="0"/>
                  </a:lnTo>
                  <a:close/>
                </a:path>
              </a:pathLst>
            </a:custGeom>
            <a:solidFill>
              <a:srgbClr val="C648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365713" y="5390760"/>
              <a:ext cx="365760" cy="369570"/>
            </a:xfrm>
            <a:custGeom>
              <a:avLst/>
              <a:gdLst/>
              <a:ahLst/>
              <a:cxnLst/>
              <a:rect l="l" t="t" r="r" b="b"/>
              <a:pathLst>
                <a:path w="365759" h="369570">
                  <a:moveTo>
                    <a:pt x="0" y="184547"/>
                  </a:moveTo>
                  <a:lnTo>
                    <a:pt x="6532" y="135487"/>
                  </a:lnTo>
                  <a:lnTo>
                    <a:pt x="24968" y="91402"/>
                  </a:lnTo>
                  <a:lnTo>
                    <a:pt x="53564" y="54052"/>
                  </a:lnTo>
                  <a:lnTo>
                    <a:pt x="90576" y="25196"/>
                  </a:lnTo>
                  <a:lnTo>
                    <a:pt x="134263" y="6592"/>
                  </a:lnTo>
                  <a:lnTo>
                    <a:pt x="182880" y="0"/>
                  </a:lnTo>
                  <a:lnTo>
                    <a:pt x="231496" y="6592"/>
                  </a:lnTo>
                  <a:lnTo>
                    <a:pt x="275183" y="25196"/>
                  </a:lnTo>
                  <a:lnTo>
                    <a:pt x="312195" y="54052"/>
                  </a:lnTo>
                  <a:lnTo>
                    <a:pt x="340791" y="91402"/>
                  </a:lnTo>
                  <a:lnTo>
                    <a:pt x="359227" y="135487"/>
                  </a:lnTo>
                  <a:lnTo>
                    <a:pt x="365760" y="184547"/>
                  </a:lnTo>
                  <a:lnTo>
                    <a:pt x="359227" y="233607"/>
                  </a:lnTo>
                  <a:lnTo>
                    <a:pt x="340791" y="277692"/>
                  </a:lnTo>
                  <a:lnTo>
                    <a:pt x="312195" y="315042"/>
                  </a:lnTo>
                  <a:lnTo>
                    <a:pt x="275183" y="343898"/>
                  </a:lnTo>
                  <a:lnTo>
                    <a:pt x="231496" y="362502"/>
                  </a:lnTo>
                  <a:lnTo>
                    <a:pt x="182880" y="369095"/>
                  </a:lnTo>
                  <a:lnTo>
                    <a:pt x="134263" y="362502"/>
                  </a:lnTo>
                  <a:lnTo>
                    <a:pt x="90576" y="343898"/>
                  </a:lnTo>
                  <a:lnTo>
                    <a:pt x="53564" y="315042"/>
                  </a:lnTo>
                  <a:lnTo>
                    <a:pt x="24968" y="277692"/>
                  </a:lnTo>
                  <a:lnTo>
                    <a:pt x="6532" y="233607"/>
                  </a:lnTo>
                  <a:lnTo>
                    <a:pt x="0" y="184547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824372" y="4349785"/>
              <a:ext cx="365760" cy="369570"/>
            </a:xfrm>
            <a:custGeom>
              <a:avLst/>
              <a:gdLst/>
              <a:ahLst/>
              <a:cxnLst/>
              <a:rect l="l" t="t" r="r" b="b"/>
              <a:pathLst>
                <a:path w="365759" h="369570">
                  <a:moveTo>
                    <a:pt x="182879" y="0"/>
                  </a:moveTo>
                  <a:lnTo>
                    <a:pt x="134263" y="6592"/>
                  </a:lnTo>
                  <a:lnTo>
                    <a:pt x="90576" y="25195"/>
                  </a:lnTo>
                  <a:lnTo>
                    <a:pt x="53564" y="54052"/>
                  </a:lnTo>
                  <a:lnTo>
                    <a:pt x="24968" y="91402"/>
                  </a:lnTo>
                  <a:lnTo>
                    <a:pt x="6532" y="135487"/>
                  </a:lnTo>
                  <a:lnTo>
                    <a:pt x="0" y="184547"/>
                  </a:lnTo>
                  <a:lnTo>
                    <a:pt x="6532" y="233607"/>
                  </a:lnTo>
                  <a:lnTo>
                    <a:pt x="24968" y="277692"/>
                  </a:lnTo>
                  <a:lnTo>
                    <a:pt x="53564" y="315042"/>
                  </a:lnTo>
                  <a:lnTo>
                    <a:pt x="90576" y="343898"/>
                  </a:lnTo>
                  <a:lnTo>
                    <a:pt x="134263" y="362502"/>
                  </a:lnTo>
                  <a:lnTo>
                    <a:pt x="182879" y="369095"/>
                  </a:lnTo>
                  <a:lnTo>
                    <a:pt x="231496" y="362502"/>
                  </a:lnTo>
                  <a:lnTo>
                    <a:pt x="275183" y="343898"/>
                  </a:lnTo>
                  <a:lnTo>
                    <a:pt x="312195" y="315042"/>
                  </a:lnTo>
                  <a:lnTo>
                    <a:pt x="340791" y="277692"/>
                  </a:lnTo>
                  <a:lnTo>
                    <a:pt x="359227" y="233607"/>
                  </a:lnTo>
                  <a:lnTo>
                    <a:pt x="365759" y="184547"/>
                  </a:lnTo>
                  <a:lnTo>
                    <a:pt x="359227" y="135487"/>
                  </a:lnTo>
                  <a:lnTo>
                    <a:pt x="340791" y="91402"/>
                  </a:lnTo>
                  <a:lnTo>
                    <a:pt x="312195" y="54052"/>
                  </a:lnTo>
                  <a:lnTo>
                    <a:pt x="275183" y="25195"/>
                  </a:lnTo>
                  <a:lnTo>
                    <a:pt x="231496" y="6592"/>
                  </a:lnTo>
                  <a:lnTo>
                    <a:pt x="182879" y="0"/>
                  </a:lnTo>
                  <a:close/>
                </a:path>
              </a:pathLst>
            </a:custGeom>
            <a:solidFill>
              <a:srgbClr val="C648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7824372" y="4349785"/>
              <a:ext cx="365760" cy="369570"/>
            </a:xfrm>
            <a:custGeom>
              <a:avLst/>
              <a:gdLst/>
              <a:ahLst/>
              <a:cxnLst/>
              <a:rect l="l" t="t" r="r" b="b"/>
              <a:pathLst>
                <a:path w="365759" h="369570">
                  <a:moveTo>
                    <a:pt x="0" y="184547"/>
                  </a:moveTo>
                  <a:lnTo>
                    <a:pt x="6532" y="135487"/>
                  </a:lnTo>
                  <a:lnTo>
                    <a:pt x="24968" y="91402"/>
                  </a:lnTo>
                  <a:lnTo>
                    <a:pt x="53564" y="54052"/>
                  </a:lnTo>
                  <a:lnTo>
                    <a:pt x="90576" y="25196"/>
                  </a:lnTo>
                  <a:lnTo>
                    <a:pt x="134263" y="6592"/>
                  </a:lnTo>
                  <a:lnTo>
                    <a:pt x="182880" y="0"/>
                  </a:lnTo>
                  <a:lnTo>
                    <a:pt x="231496" y="6592"/>
                  </a:lnTo>
                  <a:lnTo>
                    <a:pt x="275183" y="25196"/>
                  </a:lnTo>
                  <a:lnTo>
                    <a:pt x="312195" y="54052"/>
                  </a:lnTo>
                  <a:lnTo>
                    <a:pt x="340791" y="91402"/>
                  </a:lnTo>
                  <a:lnTo>
                    <a:pt x="359227" y="135487"/>
                  </a:lnTo>
                  <a:lnTo>
                    <a:pt x="365760" y="184547"/>
                  </a:lnTo>
                  <a:lnTo>
                    <a:pt x="359227" y="233607"/>
                  </a:lnTo>
                  <a:lnTo>
                    <a:pt x="340791" y="277692"/>
                  </a:lnTo>
                  <a:lnTo>
                    <a:pt x="312195" y="315042"/>
                  </a:lnTo>
                  <a:lnTo>
                    <a:pt x="275183" y="343898"/>
                  </a:lnTo>
                  <a:lnTo>
                    <a:pt x="231496" y="362502"/>
                  </a:lnTo>
                  <a:lnTo>
                    <a:pt x="182880" y="369095"/>
                  </a:lnTo>
                  <a:lnTo>
                    <a:pt x="134263" y="362502"/>
                  </a:lnTo>
                  <a:lnTo>
                    <a:pt x="90576" y="343898"/>
                  </a:lnTo>
                  <a:lnTo>
                    <a:pt x="53564" y="315042"/>
                  </a:lnTo>
                  <a:lnTo>
                    <a:pt x="24968" y="277692"/>
                  </a:lnTo>
                  <a:lnTo>
                    <a:pt x="6532" y="233607"/>
                  </a:lnTo>
                  <a:lnTo>
                    <a:pt x="0" y="184547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7942960" y="4386579"/>
            <a:ext cx="12890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dirty="0">
                <a:latin typeface="Calibri"/>
                <a:cs typeface="Calibri"/>
              </a:rPr>
              <a:t>1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117081" y="2829719"/>
            <a:ext cx="1098550" cy="835660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algn="ctr">
              <a:spcBef>
                <a:spcPts val="1280"/>
              </a:spcBef>
            </a:pPr>
            <a:r>
              <a:rPr sz="1900" spc="-55" dirty="0">
                <a:latin typeface="Cambria Math"/>
                <a:cs typeface="Cambria Math"/>
              </a:rPr>
              <a:t>𝑃(𝑌</a:t>
            </a:r>
            <a:r>
              <a:rPr lang="en-US" sz="2100" spc="-82" baseline="-15873" dirty="0">
                <a:latin typeface="Cambria Math"/>
                <a:cs typeface="Cambria Math"/>
              </a:rPr>
              <a:t>7</a:t>
            </a:r>
            <a:r>
              <a:rPr sz="1900" spc="-55" dirty="0">
                <a:latin typeface="Cambria Math"/>
                <a:cs typeface="Cambria Math"/>
              </a:rPr>
              <a:t>)</a:t>
            </a:r>
            <a:r>
              <a:rPr sz="1900" spc="75" dirty="0">
                <a:latin typeface="Cambria Math"/>
                <a:cs typeface="Cambria Math"/>
              </a:rPr>
              <a:t> </a:t>
            </a:r>
            <a:r>
              <a:rPr sz="1900" dirty="0">
                <a:latin typeface="Cambria Math"/>
                <a:cs typeface="Cambria Math"/>
              </a:rPr>
              <a:t>=</a:t>
            </a:r>
            <a:r>
              <a:rPr sz="1900" spc="85" dirty="0">
                <a:latin typeface="Cambria Math"/>
                <a:cs typeface="Cambria Math"/>
              </a:rPr>
              <a:t> </a:t>
            </a:r>
            <a:r>
              <a:rPr sz="1900" dirty="0">
                <a:latin typeface="Cambria Math"/>
                <a:cs typeface="Cambria Math"/>
              </a:rPr>
              <a:t>1</a:t>
            </a:r>
          </a:p>
          <a:p>
            <a:pPr marR="34925" algn="ctr">
              <a:spcBef>
                <a:spcPts val="994"/>
              </a:spcBef>
            </a:pPr>
            <a:r>
              <a:rPr sz="1600" dirty="0">
                <a:latin typeface="Calibri"/>
                <a:cs typeface="Calibri"/>
              </a:rPr>
              <a:t>7</a:t>
            </a:r>
          </a:p>
        </p:txBody>
      </p:sp>
      <p:sp>
        <p:nvSpPr>
          <p:cNvPr id="36" name="object 36"/>
          <p:cNvSpPr txBox="1"/>
          <p:nvPr/>
        </p:nvSpPr>
        <p:spPr>
          <a:xfrm>
            <a:off x="3199395" y="4902654"/>
            <a:ext cx="1098550" cy="730250"/>
          </a:xfrm>
          <a:prstGeom prst="rect">
            <a:avLst/>
          </a:prstGeom>
        </p:spPr>
        <p:txBody>
          <a:bodyPr vert="horz" wrap="square" lIns="0" tIns="90805" rIns="0" bIns="0" rtlCol="0">
            <a:spAutoFit/>
          </a:bodyPr>
          <a:lstStyle/>
          <a:p>
            <a:pPr marL="5080" algn="ctr">
              <a:spcBef>
                <a:spcPts val="715"/>
              </a:spcBef>
            </a:pPr>
            <a:r>
              <a:rPr sz="1600" dirty="0">
                <a:latin typeface="Calibri"/>
                <a:cs typeface="Calibri"/>
              </a:rPr>
              <a:t>6</a:t>
            </a:r>
          </a:p>
          <a:p>
            <a:pPr algn="ctr">
              <a:spcBef>
                <a:spcPts val="730"/>
              </a:spcBef>
            </a:pPr>
            <a:r>
              <a:rPr sz="1900" spc="-25" dirty="0">
                <a:latin typeface="Cambria Math"/>
                <a:cs typeface="Cambria Math"/>
              </a:rPr>
              <a:t>𝑃(𝑌</a:t>
            </a:r>
            <a:r>
              <a:rPr lang="en-US" sz="2100" spc="-37" baseline="-15873" dirty="0">
                <a:latin typeface="Cambria Math"/>
                <a:cs typeface="Cambria Math"/>
              </a:rPr>
              <a:t>6</a:t>
            </a:r>
            <a:r>
              <a:rPr sz="1900" spc="-25" dirty="0">
                <a:latin typeface="Cambria Math"/>
                <a:cs typeface="Cambria Math"/>
              </a:rPr>
              <a:t>)</a:t>
            </a:r>
            <a:r>
              <a:rPr sz="1900" spc="75" dirty="0">
                <a:latin typeface="Cambria Math"/>
                <a:cs typeface="Cambria Math"/>
              </a:rPr>
              <a:t> </a:t>
            </a:r>
            <a:r>
              <a:rPr sz="1900" dirty="0">
                <a:latin typeface="Cambria Math"/>
                <a:cs typeface="Cambria Math"/>
              </a:rPr>
              <a:t>=</a:t>
            </a:r>
            <a:r>
              <a:rPr sz="1900" spc="90" dirty="0">
                <a:latin typeface="Cambria Math"/>
                <a:cs typeface="Cambria Math"/>
              </a:rPr>
              <a:t> </a:t>
            </a:r>
            <a:r>
              <a:rPr sz="1900" dirty="0">
                <a:latin typeface="Cambria Math"/>
                <a:cs typeface="Cambria Math"/>
              </a:rPr>
              <a:t>1</a:t>
            </a:r>
          </a:p>
        </p:txBody>
      </p:sp>
      <p:sp>
        <p:nvSpPr>
          <p:cNvPr id="37" name="object 37"/>
          <p:cNvSpPr txBox="1"/>
          <p:nvPr/>
        </p:nvSpPr>
        <p:spPr>
          <a:xfrm>
            <a:off x="6021163" y="5312211"/>
            <a:ext cx="1098550" cy="814705"/>
          </a:xfrm>
          <a:prstGeom prst="rect">
            <a:avLst/>
          </a:prstGeom>
        </p:spPr>
        <p:txBody>
          <a:bodyPr vert="horz" wrap="square" lIns="0" tIns="129540" rIns="0" bIns="0" rtlCol="0">
            <a:spAutoFit/>
          </a:bodyPr>
          <a:lstStyle/>
          <a:p>
            <a:pPr marR="35560" algn="ctr">
              <a:spcBef>
                <a:spcPts val="1020"/>
              </a:spcBef>
            </a:pPr>
            <a:r>
              <a:rPr sz="1600" dirty="0">
                <a:latin typeface="Calibri"/>
                <a:cs typeface="Calibri"/>
              </a:rPr>
              <a:t>2</a:t>
            </a:r>
          </a:p>
          <a:p>
            <a:pPr algn="ctr">
              <a:spcBef>
                <a:spcPts val="1090"/>
              </a:spcBef>
            </a:pPr>
            <a:r>
              <a:rPr sz="1900" spc="-130" dirty="0">
                <a:latin typeface="Cambria Math"/>
                <a:cs typeface="Cambria Math"/>
              </a:rPr>
              <a:t>𝑃(𝑌</a:t>
            </a:r>
            <a:r>
              <a:rPr lang="en-US" sz="2100" spc="-195" baseline="-15873" dirty="0">
                <a:latin typeface="Cambria Math"/>
                <a:cs typeface="Cambria Math"/>
              </a:rPr>
              <a:t>2</a:t>
            </a:r>
            <a:r>
              <a:rPr sz="1900" spc="-130" dirty="0">
                <a:latin typeface="Cambria Math"/>
                <a:cs typeface="Cambria Math"/>
              </a:rPr>
              <a:t>)</a:t>
            </a:r>
            <a:r>
              <a:rPr sz="1900" spc="75" dirty="0">
                <a:latin typeface="Cambria Math"/>
                <a:cs typeface="Cambria Math"/>
              </a:rPr>
              <a:t> </a:t>
            </a:r>
            <a:r>
              <a:rPr sz="1900" dirty="0">
                <a:latin typeface="Cambria Math"/>
                <a:cs typeface="Cambria Math"/>
              </a:rPr>
              <a:t>=</a:t>
            </a:r>
            <a:r>
              <a:rPr sz="1900" spc="80" dirty="0">
                <a:latin typeface="Cambria Math"/>
                <a:cs typeface="Cambria Math"/>
              </a:rPr>
              <a:t> </a:t>
            </a:r>
            <a:r>
              <a:rPr sz="1900" dirty="0">
                <a:latin typeface="Cambria Math"/>
                <a:cs typeface="Cambria Math"/>
              </a:rPr>
              <a:t>0</a:t>
            </a:r>
          </a:p>
        </p:txBody>
      </p:sp>
      <p:sp>
        <p:nvSpPr>
          <p:cNvPr id="38" name="object 38"/>
          <p:cNvSpPr txBox="1"/>
          <p:nvPr/>
        </p:nvSpPr>
        <p:spPr>
          <a:xfrm>
            <a:off x="324355" y="4180761"/>
            <a:ext cx="1276350" cy="735965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marL="4445" algn="ctr">
              <a:spcBef>
                <a:spcPts val="735"/>
              </a:spcBef>
            </a:pPr>
            <a:r>
              <a:rPr sz="1600" dirty="0">
                <a:latin typeface="Calibri"/>
                <a:cs typeface="Calibri"/>
              </a:rPr>
              <a:t>9</a:t>
            </a:r>
          </a:p>
          <a:p>
            <a:pPr algn="ctr">
              <a:spcBef>
                <a:spcPts val="755"/>
              </a:spcBef>
            </a:pPr>
            <a:r>
              <a:rPr sz="1900" spc="-10" dirty="0">
                <a:latin typeface="Cambria Math"/>
                <a:cs typeface="Cambria Math"/>
              </a:rPr>
              <a:t>𝑃(𝑌</a:t>
            </a:r>
            <a:r>
              <a:rPr lang="en-US" sz="2100" spc="-15" baseline="-15873" dirty="0">
                <a:latin typeface="Cambria Math"/>
                <a:cs typeface="Cambria Math"/>
              </a:rPr>
              <a:t>9</a:t>
            </a:r>
            <a:r>
              <a:rPr sz="1900" spc="-10" dirty="0">
                <a:latin typeface="Cambria Math"/>
                <a:cs typeface="Cambria Math"/>
              </a:rPr>
              <a:t>)</a:t>
            </a:r>
            <a:r>
              <a:rPr sz="1900" spc="75" dirty="0">
                <a:latin typeface="Cambria Math"/>
                <a:cs typeface="Cambria Math"/>
              </a:rPr>
              <a:t> </a:t>
            </a:r>
            <a:r>
              <a:rPr sz="1900" dirty="0">
                <a:latin typeface="Cambria Math"/>
                <a:cs typeface="Cambria Math"/>
              </a:rPr>
              <a:t>=</a:t>
            </a:r>
            <a:r>
              <a:rPr sz="1900" spc="90" dirty="0">
                <a:latin typeface="Cambria Math"/>
                <a:cs typeface="Cambria Math"/>
              </a:rPr>
              <a:t> </a:t>
            </a:r>
            <a:r>
              <a:rPr sz="1900" spc="-5" dirty="0">
                <a:latin typeface="Cambria Math"/>
                <a:cs typeface="Cambria Math"/>
              </a:rPr>
              <a:t>0.5</a:t>
            </a:r>
            <a:endParaRPr sz="1900" dirty="0">
              <a:latin typeface="Cambria Math"/>
              <a:cs typeface="Cambria Math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332319" y="4964418"/>
            <a:ext cx="1280795" cy="775335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33020" algn="ctr">
              <a:spcBef>
                <a:spcPts val="875"/>
              </a:spcBef>
            </a:pPr>
            <a:r>
              <a:rPr sz="1600" dirty="0">
                <a:latin typeface="Calibri"/>
                <a:cs typeface="Calibri"/>
              </a:rPr>
              <a:t>8</a:t>
            </a:r>
          </a:p>
          <a:p>
            <a:pPr algn="ctr">
              <a:spcBef>
                <a:spcPts val="925"/>
              </a:spcBef>
            </a:pPr>
            <a:r>
              <a:rPr sz="1900" spc="50" dirty="0">
                <a:latin typeface="Cambria Math"/>
                <a:cs typeface="Cambria Math"/>
              </a:rPr>
              <a:t>𝑃(𝑌</a:t>
            </a:r>
            <a:r>
              <a:rPr lang="en-US" sz="2100" spc="75" baseline="-15873" dirty="0">
                <a:latin typeface="Cambria Math"/>
                <a:cs typeface="Cambria Math"/>
              </a:rPr>
              <a:t>8</a:t>
            </a:r>
            <a:r>
              <a:rPr sz="1900" spc="50" dirty="0">
                <a:latin typeface="Cambria Math"/>
                <a:cs typeface="Cambria Math"/>
              </a:rPr>
              <a:t>)</a:t>
            </a:r>
            <a:r>
              <a:rPr sz="1900" spc="80" dirty="0">
                <a:latin typeface="Cambria Math"/>
                <a:cs typeface="Cambria Math"/>
              </a:rPr>
              <a:t> </a:t>
            </a:r>
            <a:r>
              <a:rPr sz="1900" dirty="0">
                <a:latin typeface="Cambria Math"/>
                <a:cs typeface="Cambria Math"/>
              </a:rPr>
              <a:t>=</a:t>
            </a:r>
            <a:r>
              <a:rPr sz="1900" spc="90" dirty="0">
                <a:latin typeface="Cambria Math"/>
                <a:cs typeface="Cambria Math"/>
              </a:rPr>
              <a:t> </a:t>
            </a:r>
            <a:r>
              <a:rPr sz="1900" spc="-5" dirty="0">
                <a:latin typeface="Cambria Math"/>
                <a:cs typeface="Cambria Math"/>
              </a:rPr>
              <a:t>0.5</a:t>
            </a:r>
            <a:endParaRPr sz="1900" dirty="0">
              <a:latin typeface="Cambria Math"/>
              <a:cs typeface="Cambria Math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5415219" y="2651867"/>
            <a:ext cx="335915" cy="200025"/>
          </a:xfrm>
          <a:custGeom>
            <a:avLst/>
            <a:gdLst/>
            <a:ahLst/>
            <a:cxnLst/>
            <a:rect l="l" t="t" r="r" b="b"/>
            <a:pathLst>
              <a:path w="335914" h="200025">
                <a:moveTo>
                  <a:pt x="271658" y="0"/>
                </a:moveTo>
                <a:lnTo>
                  <a:pt x="268812" y="8116"/>
                </a:lnTo>
                <a:lnTo>
                  <a:pt x="280387" y="13140"/>
                </a:lnTo>
                <a:lnTo>
                  <a:pt x="290343" y="20095"/>
                </a:lnTo>
                <a:lnTo>
                  <a:pt x="314247" y="66374"/>
                </a:lnTo>
                <a:lnTo>
                  <a:pt x="317199" y="98988"/>
                </a:lnTo>
                <a:lnTo>
                  <a:pt x="316457" y="116627"/>
                </a:lnTo>
                <a:lnTo>
                  <a:pt x="305339" y="159816"/>
                </a:lnTo>
                <a:lnTo>
                  <a:pt x="269128" y="191863"/>
                </a:lnTo>
                <a:lnTo>
                  <a:pt x="271658" y="199981"/>
                </a:lnTo>
                <a:lnTo>
                  <a:pt x="309865" y="177280"/>
                </a:lnTo>
                <a:lnTo>
                  <a:pt x="331325" y="135372"/>
                </a:lnTo>
                <a:lnTo>
                  <a:pt x="335436" y="100042"/>
                </a:lnTo>
                <a:lnTo>
                  <a:pt x="334405" y="81709"/>
                </a:lnTo>
                <a:lnTo>
                  <a:pt x="318938" y="35052"/>
                </a:lnTo>
                <a:lnTo>
                  <a:pt x="286156" y="5234"/>
                </a:lnTo>
                <a:lnTo>
                  <a:pt x="271658" y="0"/>
                </a:lnTo>
                <a:close/>
              </a:path>
              <a:path w="335914" h="200025">
                <a:moveTo>
                  <a:pt x="63778" y="0"/>
                </a:moveTo>
                <a:lnTo>
                  <a:pt x="25639" y="22760"/>
                </a:lnTo>
                <a:lnTo>
                  <a:pt x="4124" y="64767"/>
                </a:lnTo>
                <a:lnTo>
                  <a:pt x="0" y="100042"/>
                </a:lnTo>
                <a:lnTo>
                  <a:pt x="1027" y="118416"/>
                </a:lnTo>
                <a:lnTo>
                  <a:pt x="16445" y="165035"/>
                </a:lnTo>
                <a:lnTo>
                  <a:pt x="49237" y="194753"/>
                </a:lnTo>
                <a:lnTo>
                  <a:pt x="63778" y="199981"/>
                </a:lnTo>
                <a:lnTo>
                  <a:pt x="66309" y="191863"/>
                </a:lnTo>
                <a:lnTo>
                  <a:pt x="54913" y="186816"/>
                </a:lnTo>
                <a:lnTo>
                  <a:pt x="45079" y="179793"/>
                </a:lnTo>
                <a:lnTo>
                  <a:pt x="24908" y="147041"/>
                </a:lnTo>
                <a:lnTo>
                  <a:pt x="18237" y="98988"/>
                </a:lnTo>
                <a:lnTo>
                  <a:pt x="18978" y="81927"/>
                </a:lnTo>
                <a:lnTo>
                  <a:pt x="30096" y="39795"/>
                </a:lnTo>
                <a:lnTo>
                  <a:pt x="66625" y="8116"/>
                </a:lnTo>
                <a:lnTo>
                  <a:pt x="63778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520629" y="2918567"/>
            <a:ext cx="1837689" cy="200025"/>
          </a:xfrm>
          <a:custGeom>
            <a:avLst/>
            <a:gdLst/>
            <a:ahLst/>
            <a:cxnLst/>
            <a:rect l="l" t="t" r="r" b="b"/>
            <a:pathLst>
              <a:path w="1837690" h="200025">
                <a:moveTo>
                  <a:pt x="1773623" y="0"/>
                </a:moveTo>
                <a:lnTo>
                  <a:pt x="1770776" y="8116"/>
                </a:lnTo>
                <a:lnTo>
                  <a:pt x="1782352" y="13140"/>
                </a:lnTo>
                <a:lnTo>
                  <a:pt x="1792308" y="20095"/>
                </a:lnTo>
                <a:lnTo>
                  <a:pt x="1816212" y="66374"/>
                </a:lnTo>
                <a:lnTo>
                  <a:pt x="1819164" y="98988"/>
                </a:lnTo>
                <a:lnTo>
                  <a:pt x="1818423" y="116627"/>
                </a:lnTo>
                <a:lnTo>
                  <a:pt x="1807305" y="159816"/>
                </a:lnTo>
                <a:lnTo>
                  <a:pt x="1771092" y="191863"/>
                </a:lnTo>
                <a:lnTo>
                  <a:pt x="1773623" y="199981"/>
                </a:lnTo>
                <a:lnTo>
                  <a:pt x="1811831" y="177279"/>
                </a:lnTo>
                <a:lnTo>
                  <a:pt x="1833290" y="135372"/>
                </a:lnTo>
                <a:lnTo>
                  <a:pt x="1837401" y="100042"/>
                </a:lnTo>
                <a:lnTo>
                  <a:pt x="1836370" y="81709"/>
                </a:lnTo>
                <a:lnTo>
                  <a:pt x="1820904" y="35052"/>
                </a:lnTo>
                <a:lnTo>
                  <a:pt x="1788122" y="5234"/>
                </a:lnTo>
                <a:lnTo>
                  <a:pt x="1773623" y="0"/>
                </a:lnTo>
                <a:close/>
              </a:path>
              <a:path w="1837690" h="200025">
                <a:moveTo>
                  <a:pt x="63778" y="0"/>
                </a:moveTo>
                <a:lnTo>
                  <a:pt x="25639" y="22760"/>
                </a:lnTo>
                <a:lnTo>
                  <a:pt x="4124" y="64767"/>
                </a:lnTo>
                <a:lnTo>
                  <a:pt x="0" y="100042"/>
                </a:lnTo>
                <a:lnTo>
                  <a:pt x="1027" y="118415"/>
                </a:lnTo>
                <a:lnTo>
                  <a:pt x="16445" y="165033"/>
                </a:lnTo>
                <a:lnTo>
                  <a:pt x="49237" y="194753"/>
                </a:lnTo>
                <a:lnTo>
                  <a:pt x="63778" y="199981"/>
                </a:lnTo>
                <a:lnTo>
                  <a:pt x="66309" y="191863"/>
                </a:lnTo>
                <a:lnTo>
                  <a:pt x="54913" y="186816"/>
                </a:lnTo>
                <a:lnTo>
                  <a:pt x="45079" y="179793"/>
                </a:lnTo>
                <a:lnTo>
                  <a:pt x="24908" y="147041"/>
                </a:lnTo>
                <a:lnTo>
                  <a:pt x="18237" y="98988"/>
                </a:lnTo>
                <a:lnTo>
                  <a:pt x="18978" y="81927"/>
                </a:lnTo>
                <a:lnTo>
                  <a:pt x="30096" y="39795"/>
                </a:lnTo>
                <a:lnTo>
                  <a:pt x="66625" y="8116"/>
                </a:lnTo>
                <a:lnTo>
                  <a:pt x="63778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5220200" y="2310475"/>
            <a:ext cx="3376929" cy="10643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2230">
              <a:lnSpc>
                <a:spcPts val="2100"/>
              </a:lnSpc>
              <a:spcBef>
                <a:spcPts val="100"/>
              </a:spcBef>
            </a:pPr>
            <a:r>
              <a:rPr spc="-5" dirty="0">
                <a:latin typeface="Arial"/>
                <a:cs typeface="Arial"/>
              </a:rPr>
              <a:t>After</a:t>
            </a:r>
            <a:r>
              <a:rPr spc="-15" dirty="0">
                <a:latin typeface="Arial"/>
                <a:cs typeface="Arial"/>
              </a:rPr>
              <a:t> </a:t>
            </a:r>
            <a:r>
              <a:rPr spc="-5" dirty="0">
                <a:latin typeface="Arial"/>
                <a:cs typeface="Arial"/>
              </a:rPr>
              <a:t>nodes</a:t>
            </a:r>
            <a:r>
              <a:rPr spc="-15" dirty="0">
                <a:latin typeface="Arial"/>
                <a:cs typeface="Arial"/>
              </a:rPr>
              <a:t> </a:t>
            </a:r>
            <a:r>
              <a:rPr dirty="0">
                <a:solidFill>
                  <a:srgbClr val="FF0000"/>
                </a:solidFill>
                <a:latin typeface="Arial"/>
                <a:cs typeface="Arial"/>
              </a:rPr>
              <a:t>3</a:t>
            </a:r>
            <a:r>
              <a:rPr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pc="-5" dirty="0">
                <a:latin typeface="Arial"/>
                <a:cs typeface="Arial"/>
              </a:rPr>
              <a:t>and</a:t>
            </a:r>
            <a:r>
              <a:rPr spc="-15" dirty="0">
                <a:latin typeface="Arial"/>
                <a:cs typeface="Arial"/>
              </a:rPr>
              <a:t> </a:t>
            </a:r>
            <a:r>
              <a:rPr dirty="0">
                <a:solidFill>
                  <a:srgbClr val="FF0000"/>
                </a:solidFill>
                <a:latin typeface="Arial"/>
                <a:cs typeface="Arial"/>
              </a:rPr>
              <a:t>4</a:t>
            </a:r>
            <a:r>
              <a:rPr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pc="-5" dirty="0">
                <a:latin typeface="Arial"/>
                <a:cs typeface="Arial"/>
              </a:rPr>
              <a:t>are</a:t>
            </a:r>
            <a:r>
              <a:rPr spc="-15" dirty="0">
                <a:latin typeface="Arial"/>
                <a:cs typeface="Arial"/>
              </a:rPr>
              <a:t> </a:t>
            </a:r>
            <a:r>
              <a:rPr spc="-5" dirty="0">
                <a:latin typeface="Arial"/>
                <a:cs typeface="Arial"/>
              </a:rPr>
              <a:t>updated</a:t>
            </a:r>
            <a:endParaRPr dirty="0">
              <a:latin typeface="Arial"/>
              <a:cs typeface="Arial"/>
            </a:endParaRPr>
          </a:p>
          <a:p>
            <a:pPr marL="38100">
              <a:lnSpc>
                <a:spcPts val="1980"/>
              </a:lnSpc>
            </a:pPr>
            <a:r>
              <a:rPr sz="1700" dirty="0">
                <a:solidFill>
                  <a:srgbClr val="FF0000"/>
                </a:solidFill>
                <a:latin typeface="Cambria Math"/>
                <a:cs typeface="Cambria Math"/>
              </a:rPr>
              <a:t>𝑃</a:t>
            </a:r>
            <a:r>
              <a:rPr sz="1700" spc="330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700" spc="-30" dirty="0">
                <a:solidFill>
                  <a:srgbClr val="FF0000"/>
                </a:solidFill>
                <a:latin typeface="Cambria Math"/>
                <a:cs typeface="Cambria Math"/>
              </a:rPr>
              <a:t>𝑌</a:t>
            </a:r>
            <a:r>
              <a:rPr lang="en-US" spc="-44" baseline="-16203" dirty="0">
                <a:solidFill>
                  <a:srgbClr val="FF0000"/>
                </a:solidFill>
                <a:latin typeface="Cambria Math"/>
                <a:cs typeface="Cambria Math"/>
              </a:rPr>
              <a:t>5</a:t>
            </a:r>
            <a:endParaRPr baseline="-16203" dirty="0">
              <a:latin typeface="Cambria Math"/>
              <a:cs typeface="Cambria Math"/>
            </a:endParaRPr>
          </a:p>
          <a:p>
            <a:pPr marL="59690">
              <a:lnSpc>
                <a:spcPts val="1970"/>
              </a:lnSpc>
              <a:spcBef>
                <a:spcPts val="70"/>
              </a:spcBef>
              <a:tabLst>
                <a:tab pos="371475" algn="l"/>
              </a:tabLst>
            </a:pPr>
            <a:r>
              <a:rPr sz="1700" dirty="0">
                <a:solidFill>
                  <a:srgbClr val="FF0000"/>
                </a:solidFill>
                <a:latin typeface="Cambria Math"/>
                <a:cs typeface="Cambria Math"/>
              </a:rPr>
              <a:t>=	1</a:t>
            </a:r>
            <a:r>
              <a:rPr sz="1700" spc="-15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700" dirty="0">
                <a:solidFill>
                  <a:srgbClr val="FF0000"/>
                </a:solidFill>
                <a:latin typeface="Cambria Math"/>
                <a:cs typeface="Cambria Math"/>
              </a:rPr>
              <a:t>+ </a:t>
            </a:r>
            <a:r>
              <a:rPr sz="1700" spc="-5" dirty="0">
                <a:solidFill>
                  <a:srgbClr val="FF0000"/>
                </a:solidFill>
                <a:latin typeface="Cambria Math"/>
                <a:cs typeface="Cambria Math"/>
              </a:rPr>
              <a:t>0.5</a:t>
            </a:r>
            <a:r>
              <a:rPr sz="1700" spc="-10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700" dirty="0">
                <a:solidFill>
                  <a:srgbClr val="FF0000"/>
                </a:solidFill>
                <a:latin typeface="Cambria Math"/>
                <a:cs typeface="Cambria Math"/>
              </a:rPr>
              <a:t>+</a:t>
            </a:r>
            <a:r>
              <a:rPr sz="1700" spc="-5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700" dirty="0">
                <a:solidFill>
                  <a:srgbClr val="FF0000"/>
                </a:solidFill>
                <a:latin typeface="Cambria Math"/>
                <a:cs typeface="Cambria Math"/>
              </a:rPr>
              <a:t>1</a:t>
            </a:r>
            <a:r>
              <a:rPr sz="1700" spc="-10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700" dirty="0">
                <a:solidFill>
                  <a:srgbClr val="FF0000"/>
                </a:solidFill>
                <a:latin typeface="Cambria Math"/>
                <a:cs typeface="Cambria Math"/>
              </a:rPr>
              <a:t>+ </a:t>
            </a:r>
            <a:r>
              <a:rPr sz="1700" spc="-5" dirty="0">
                <a:solidFill>
                  <a:srgbClr val="FF0000"/>
                </a:solidFill>
                <a:latin typeface="Cambria Math"/>
                <a:cs typeface="Cambria Math"/>
              </a:rPr>
              <a:t>0.42</a:t>
            </a:r>
            <a:r>
              <a:rPr sz="1700" spc="310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700" dirty="0">
                <a:solidFill>
                  <a:srgbClr val="FF0000"/>
                </a:solidFill>
                <a:latin typeface="Cambria Math"/>
                <a:cs typeface="Cambria Math"/>
              </a:rPr>
              <a:t>/4</a:t>
            </a:r>
            <a:endParaRPr sz="1700" dirty="0">
              <a:latin typeface="Cambria Math"/>
              <a:cs typeface="Cambria Math"/>
            </a:endParaRPr>
          </a:p>
          <a:p>
            <a:pPr marL="59690">
              <a:lnSpc>
                <a:spcPts val="1970"/>
              </a:lnSpc>
            </a:pPr>
            <a:r>
              <a:rPr sz="1700" dirty="0">
                <a:solidFill>
                  <a:srgbClr val="FF0000"/>
                </a:solidFill>
                <a:latin typeface="Cambria Math"/>
                <a:cs typeface="Cambria Math"/>
              </a:rPr>
              <a:t>=</a:t>
            </a:r>
            <a:r>
              <a:rPr sz="1700" spc="75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700" spc="-5" dirty="0">
                <a:solidFill>
                  <a:srgbClr val="FF0000"/>
                </a:solidFill>
                <a:latin typeface="Cambria Math"/>
                <a:cs typeface="Cambria Math"/>
              </a:rPr>
              <a:t>0.73</a:t>
            </a:r>
            <a:endParaRPr sz="1700" dirty="0">
              <a:latin typeface="Cambria Math"/>
              <a:cs typeface="Cambria Math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7857310" y="3396996"/>
            <a:ext cx="12890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1400" spc="254" dirty="0">
                <a:solidFill>
                  <a:srgbClr val="FF0000"/>
                </a:solidFill>
                <a:latin typeface="Cambria Math"/>
                <a:cs typeface="Cambria Math"/>
              </a:rPr>
              <a:t>3</a:t>
            </a:r>
            <a:endParaRPr sz="1400" dirty="0">
              <a:latin typeface="Cambria Math"/>
              <a:cs typeface="Cambria Math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7504162" y="3314804"/>
            <a:ext cx="1363345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900" spc="10" dirty="0">
                <a:solidFill>
                  <a:srgbClr val="FF0000"/>
                </a:solidFill>
                <a:latin typeface="Cambria Math"/>
                <a:cs typeface="Cambria Math"/>
              </a:rPr>
              <a:t>𝑃(𝑌</a:t>
            </a:r>
            <a:r>
              <a:rPr sz="1900" spc="114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900" dirty="0">
                <a:solidFill>
                  <a:srgbClr val="FF0000"/>
                </a:solidFill>
                <a:latin typeface="Cambria Math"/>
                <a:cs typeface="Cambria Math"/>
              </a:rPr>
              <a:t>)</a:t>
            </a:r>
            <a:r>
              <a:rPr sz="1900" spc="80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900" dirty="0">
                <a:solidFill>
                  <a:srgbClr val="FF0000"/>
                </a:solidFill>
                <a:latin typeface="Cambria Math"/>
                <a:cs typeface="Cambria Math"/>
              </a:rPr>
              <a:t>=</a:t>
            </a:r>
            <a:r>
              <a:rPr sz="1900" spc="85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900" spc="-5" dirty="0">
                <a:solidFill>
                  <a:srgbClr val="FF0000"/>
                </a:solidFill>
                <a:latin typeface="Cambria Math"/>
                <a:cs typeface="Cambria Math"/>
              </a:rPr>
              <a:t>0.17</a:t>
            </a:r>
            <a:endParaRPr sz="1900" dirty="0">
              <a:latin typeface="Cambria Math"/>
              <a:cs typeface="Cambria Math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5672477" y="3210466"/>
            <a:ext cx="1786889" cy="1245870"/>
            <a:chOff x="5672475" y="3210466"/>
            <a:chExt cx="1786889" cy="1245870"/>
          </a:xfrm>
        </p:grpSpPr>
        <p:sp>
          <p:nvSpPr>
            <p:cNvPr id="46" name="object 46"/>
            <p:cNvSpPr/>
            <p:nvPr/>
          </p:nvSpPr>
          <p:spPr>
            <a:xfrm>
              <a:off x="5685175" y="4074086"/>
              <a:ext cx="365760" cy="369570"/>
            </a:xfrm>
            <a:custGeom>
              <a:avLst/>
              <a:gdLst/>
              <a:ahLst/>
              <a:cxnLst/>
              <a:rect l="l" t="t" r="r" b="b"/>
              <a:pathLst>
                <a:path w="365760" h="369570">
                  <a:moveTo>
                    <a:pt x="182880" y="0"/>
                  </a:moveTo>
                  <a:lnTo>
                    <a:pt x="134263" y="6592"/>
                  </a:lnTo>
                  <a:lnTo>
                    <a:pt x="90576" y="25196"/>
                  </a:lnTo>
                  <a:lnTo>
                    <a:pt x="53564" y="54052"/>
                  </a:lnTo>
                  <a:lnTo>
                    <a:pt x="24968" y="91402"/>
                  </a:lnTo>
                  <a:lnTo>
                    <a:pt x="6532" y="135487"/>
                  </a:lnTo>
                  <a:lnTo>
                    <a:pt x="0" y="184547"/>
                  </a:lnTo>
                  <a:lnTo>
                    <a:pt x="6532" y="233607"/>
                  </a:lnTo>
                  <a:lnTo>
                    <a:pt x="24968" y="277692"/>
                  </a:lnTo>
                  <a:lnTo>
                    <a:pt x="53564" y="315042"/>
                  </a:lnTo>
                  <a:lnTo>
                    <a:pt x="90576" y="343899"/>
                  </a:lnTo>
                  <a:lnTo>
                    <a:pt x="134263" y="362502"/>
                  </a:lnTo>
                  <a:lnTo>
                    <a:pt x="182880" y="369095"/>
                  </a:lnTo>
                  <a:lnTo>
                    <a:pt x="231496" y="362502"/>
                  </a:lnTo>
                  <a:lnTo>
                    <a:pt x="275183" y="343899"/>
                  </a:lnTo>
                  <a:lnTo>
                    <a:pt x="312195" y="315042"/>
                  </a:lnTo>
                  <a:lnTo>
                    <a:pt x="340791" y="277692"/>
                  </a:lnTo>
                  <a:lnTo>
                    <a:pt x="359227" y="233607"/>
                  </a:lnTo>
                  <a:lnTo>
                    <a:pt x="365760" y="184547"/>
                  </a:lnTo>
                  <a:lnTo>
                    <a:pt x="359227" y="135487"/>
                  </a:lnTo>
                  <a:lnTo>
                    <a:pt x="340791" y="91402"/>
                  </a:lnTo>
                  <a:lnTo>
                    <a:pt x="312195" y="54052"/>
                  </a:lnTo>
                  <a:lnTo>
                    <a:pt x="275183" y="25196"/>
                  </a:lnTo>
                  <a:lnTo>
                    <a:pt x="231496" y="6592"/>
                  </a:lnTo>
                  <a:lnTo>
                    <a:pt x="182880" y="0"/>
                  </a:lnTo>
                  <a:close/>
                </a:path>
              </a:pathLst>
            </a:custGeom>
            <a:solidFill>
              <a:srgbClr val="D4D4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5685175" y="4074086"/>
              <a:ext cx="365760" cy="369570"/>
            </a:xfrm>
            <a:custGeom>
              <a:avLst/>
              <a:gdLst/>
              <a:ahLst/>
              <a:cxnLst/>
              <a:rect l="l" t="t" r="r" b="b"/>
              <a:pathLst>
                <a:path w="365760" h="369570">
                  <a:moveTo>
                    <a:pt x="0" y="184547"/>
                  </a:moveTo>
                  <a:lnTo>
                    <a:pt x="6532" y="135487"/>
                  </a:lnTo>
                  <a:lnTo>
                    <a:pt x="24968" y="91402"/>
                  </a:lnTo>
                  <a:lnTo>
                    <a:pt x="53564" y="54052"/>
                  </a:lnTo>
                  <a:lnTo>
                    <a:pt x="90576" y="25196"/>
                  </a:lnTo>
                  <a:lnTo>
                    <a:pt x="134263" y="6592"/>
                  </a:lnTo>
                  <a:lnTo>
                    <a:pt x="182880" y="0"/>
                  </a:lnTo>
                  <a:lnTo>
                    <a:pt x="231496" y="6592"/>
                  </a:lnTo>
                  <a:lnTo>
                    <a:pt x="275183" y="25196"/>
                  </a:lnTo>
                  <a:lnTo>
                    <a:pt x="312195" y="54052"/>
                  </a:lnTo>
                  <a:lnTo>
                    <a:pt x="340791" y="91402"/>
                  </a:lnTo>
                  <a:lnTo>
                    <a:pt x="359227" y="135487"/>
                  </a:lnTo>
                  <a:lnTo>
                    <a:pt x="365760" y="184547"/>
                  </a:lnTo>
                  <a:lnTo>
                    <a:pt x="359227" y="233607"/>
                  </a:lnTo>
                  <a:lnTo>
                    <a:pt x="340791" y="277692"/>
                  </a:lnTo>
                  <a:lnTo>
                    <a:pt x="312195" y="315042"/>
                  </a:lnTo>
                  <a:lnTo>
                    <a:pt x="275183" y="343898"/>
                  </a:lnTo>
                  <a:lnTo>
                    <a:pt x="231496" y="362502"/>
                  </a:lnTo>
                  <a:lnTo>
                    <a:pt x="182880" y="369095"/>
                  </a:lnTo>
                  <a:lnTo>
                    <a:pt x="134263" y="362502"/>
                  </a:lnTo>
                  <a:lnTo>
                    <a:pt x="90576" y="343898"/>
                  </a:lnTo>
                  <a:lnTo>
                    <a:pt x="53564" y="315042"/>
                  </a:lnTo>
                  <a:lnTo>
                    <a:pt x="24968" y="277692"/>
                  </a:lnTo>
                  <a:lnTo>
                    <a:pt x="6532" y="233607"/>
                  </a:lnTo>
                  <a:lnTo>
                    <a:pt x="0" y="184547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7080833" y="3223166"/>
              <a:ext cx="365760" cy="369570"/>
            </a:xfrm>
            <a:custGeom>
              <a:avLst/>
              <a:gdLst/>
              <a:ahLst/>
              <a:cxnLst/>
              <a:rect l="l" t="t" r="r" b="b"/>
              <a:pathLst>
                <a:path w="365759" h="369570">
                  <a:moveTo>
                    <a:pt x="182880" y="0"/>
                  </a:moveTo>
                  <a:lnTo>
                    <a:pt x="134263" y="6592"/>
                  </a:lnTo>
                  <a:lnTo>
                    <a:pt x="90576" y="25196"/>
                  </a:lnTo>
                  <a:lnTo>
                    <a:pt x="53564" y="54052"/>
                  </a:lnTo>
                  <a:lnTo>
                    <a:pt x="24968" y="91402"/>
                  </a:lnTo>
                  <a:lnTo>
                    <a:pt x="6532" y="135487"/>
                  </a:lnTo>
                  <a:lnTo>
                    <a:pt x="0" y="184547"/>
                  </a:lnTo>
                  <a:lnTo>
                    <a:pt x="6532" y="233607"/>
                  </a:lnTo>
                  <a:lnTo>
                    <a:pt x="24968" y="277692"/>
                  </a:lnTo>
                  <a:lnTo>
                    <a:pt x="53564" y="315042"/>
                  </a:lnTo>
                  <a:lnTo>
                    <a:pt x="90576" y="343898"/>
                  </a:lnTo>
                  <a:lnTo>
                    <a:pt x="134263" y="362502"/>
                  </a:lnTo>
                  <a:lnTo>
                    <a:pt x="182880" y="369095"/>
                  </a:lnTo>
                  <a:lnTo>
                    <a:pt x="231496" y="362502"/>
                  </a:lnTo>
                  <a:lnTo>
                    <a:pt x="275183" y="343898"/>
                  </a:lnTo>
                  <a:lnTo>
                    <a:pt x="312195" y="315042"/>
                  </a:lnTo>
                  <a:lnTo>
                    <a:pt x="340791" y="277692"/>
                  </a:lnTo>
                  <a:lnTo>
                    <a:pt x="359227" y="233607"/>
                  </a:lnTo>
                  <a:lnTo>
                    <a:pt x="365760" y="184547"/>
                  </a:lnTo>
                  <a:lnTo>
                    <a:pt x="359227" y="135487"/>
                  </a:lnTo>
                  <a:lnTo>
                    <a:pt x="340791" y="91402"/>
                  </a:lnTo>
                  <a:lnTo>
                    <a:pt x="312195" y="54052"/>
                  </a:lnTo>
                  <a:lnTo>
                    <a:pt x="275183" y="25196"/>
                  </a:lnTo>
                  <a:lnTo>
                    <a:pt x="231496" y="6592"/>
                  </a:lnTo>
                  <a:lnTo>
                    <a:pt x="182880" y="0"/>
                  </a:lnTo>
                  <a:close/>
                </a:path>
              </a:pathLst>
            </a:custGeom>
            <a:solidFill>
              <a:srgbClr val="D4D4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7080833" y="3223166"/>
              <a:ext cx="365760" cy="369570"/>
            </a:xfrm>
            <a:custGeom>
              <a:avLst/>
              <a:gdLst/>
              <a:ahLst/>
              <a:cxnLst/>
              <a:rect l="l" t="t" r="r" b="b"/>
              <a:pathLst>
                <a:path w="365759" h="369570">
                  <a:moveTo>
                    <a:pt x="0" y="184547"/>
                  </a:moveTo>
                  <a:lnTo>
                    <a:pt x="6532" y="135487"/>
                  </a:lnTo>
                  <a:lnTo>
                    <a:pt x="24968" y="91402"/>
                  </a:lnTo>
                  <a:lnTo>
                    <a:pt x="53564" y="54052"/>
                  </a:lnTo>
                  <a:lnTo>
                    <a:pt x="90576" y="25196"/>
                  </a:lnTo>
                  <a:lnTo>
                    <a:pt x="134263" y="6592"/>
                  </a:lnTo>
                  <a:lnTo>
                    <a:pt x="182880" y="0"/>
                  </a:lnTo>
                  <a:lnTo>
                    <a:pt x="231496" y="6592"/>
                  </a:lnTo>
                  <a:lnTo>
                    <a:pt x="275183" y="25196"/>
                  </a:lnTo>
                  <a:lnTo>
                    <a:pt x="312195" y="54052"/>
                  </a:lnTo>
                  <a:lnTo>
                    <a:pt x="340791" y="91402"/>
                  </a:lnTo>
                  <a:lnTo>
                    <a:pt x="359227" y="135487"/>
                  </a:lnTo>
                  <a:lnTo>
                    <a:pt x="365760" y="184547"/>
                  </a:lnTo>
                  <a:lnTo>
                    <a:pt x="359227" y="233607"/>
                  </a:lnTo>
                  <a:lnTo>
                    <a:pt x="340791" y="277692"/>
                  </a:lnTo>
                  <a:lnTo>
                    <a:pt x="312195" y="315042"/>
                  </a:lnTo>
                  <a:lnTo>
                    <a:pt x="275183" y="343898"/>
                  </a:lnTo>
                  <a:lnTo>
                    <a:pt x="231496" y="362502"/>
                  </a:lnTo>
                  <a:lnTo>
                    <a:pt x="182880" y="369095"/>
                  </a:lnTo>
                  <a:lnTo>
                    <a:pt x="134263" y="362502"/>
                  </a:lnTo>
                  <a:lnTo>
                    <a:pt x="90576" y="343898"/>
                  </a:lnTo>
                  <a:lnTo>
                    <a:pt x="53564" y="315042"/>
                  </a:lnTo>
                  <a:lnTo>
                    <a:pt x="24968" y="277692"/>
                  </a:lnTo>
                  <a:lnTo>
                    <a:pt x="6532" y="233607"/>
                  </a:lnTo>
                  <a:lnTo>
                    <a:pt x="0" y="184547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object 50"/>
          <p:cNvSpPr txBox="1"/>
          <p:nvPr/>
        </p:nvSpPr>
        <p:spPr>
          <a:xfrm>
            <a:off x="7199422" y="3261867"/>
            <a:ext cx="12890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dirty="0">
                <a:latin typeface="Calibri"/>
                <a:cs typeface="Calibri"/>
              </a:rPr>
              <a:t>3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5160419" y="4112260"/>
            <a:ext cx="1414145" cy="746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" algn="ctr">
              <a:spcBef>
                <a:spcPts val="100"/>
              </a:spcBef>
            </a:pPr>
            <a:r>
              <a:rPr sz="1600" dirty="0">
                <a:latin typeface="Calibri"/>
                <a:cs typeface="Calibri"/>
              </a:rPr>
              <a:t>4</a:t>
            </a:r>
          </a:p>
          <a:p>
            <a:pPr algn="ctr">
              <a:spcBef>
                <a:spcPts val="1475"/>
              </a:spcBef>
            </a:pPr>
            <a:r>
              <a:rPr sz="1900" dirty="0">
                <a:solidFill>
                  <a:srgbClr val="FF0000"/>
                </a:solidFill>
                <a:latin typeface="Cambria Math"/>
                <a:cs typeface="Cambria Math"/>
              </a:rPr>
              <a:t>𝑃(𝑌</a:t>
            </a:r>
            <a:r>
              <a:rPr lang="en-US" sz="2100" baseline="-15873" dirty="0">
                <a:solidFill>
                  <a:srgbClr val="FF0000"/>
                </a:solidFill>
                <a:latin typeface="Cambria Math"/>
                <a:cs typeface="Cambria Math"/>
              </a:rPr>
              <a:t>4</a:t>
            </a:r>
            <a:r>
              <a:rPr sz="1900" dirty="0">
                <a:solidFill>
                  <a:srgbClr val="FF0000"/>
                </a:solidFill>
                <a:latin typeface="Cambria Math"/>
                <a:cs typeface="Cambria Math"/>
              </a:rPr>
              <a:t>)</a:t>
            </a:r>
            <a:r>
              <a:rPr sz="1900" spc="75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900" dirty="0">
                <a:solidFill>
                  <a:srgbClr val="FF0000"/>
                </a:solidFill>
                <a:latin typeface="Cambria Math"/>
                <a:cs typeface="Cambria Math"/>
              </a:rPr>
              <a:t>=</a:t>
            </a:r>
            <a:r>
              <a:rPr sz="1900" spc="90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900" spc="-5" dirty="0">
                <a:solidFill>
                  <a:srgbClr val="FF0000"/>
                </a:solidFill>
                <a:latin typeface="Cambria Math"/>
                <a:cs typeface="Cambria Math"/>
              </a:rPr>
              <a:t>0.42</a:t>
            </a:r>
            <a:endParaRPr sz="1900" dirty="0">
              <a:latin typeface="Cambria Math"/>
              <a:cs typeface="Cambria Math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8116266" y="4899660"/>
            <a:ext cx="12890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1400" spc="-155" dirty="0">
                <a:latin typeface="Cambria Math"/>
                <a:cs typeface="Cambria Math"/>
              </a:rPr>
              <a:t>1</a:t>
            </a:r>
            <a:endParaRPr sz="1400" dirty="0">
              <a:latin typeface="Cambria Math"/>
              <a:cs typeface="Cambria Math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7762495" y="4802478"/>
            <a:ext cx="1042035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900" spc="10" dirty="0">
                <a:latin typeface="Cambria Math"/>
                <a:cs typeface="Cambria Math"/>
              </a:rPr>
              <a:t>𝑃(𝑌</a:t>
            </a:r>
            <a:r>
              <a:rPr lang="en-US" sz="1900" spc="80" dirty="0">
                <a:latin typeface="Cambria Math"/>
                <a:cs typeface="Cambria Math"/>
              </a:rPr>
              <a:t> </a:t>
            </a:r>
            <a:r>
              <a:rPr sz="1900" dirty="0">
                <a:latin typeface="Cambria Math"/>
                <a:cs typeface="Cambria Math"/>
              </a:rPr>
              <a:t>)</a:t>
            </a:r>
            <a:r>
              <a:rPr sz="1900" spc="75" dirty="0">
                <a:latin typeface="Cambria Math"/>
                <a:cs typeface="Cambria Math"/>
              </a:rPr>
              <a:t> </a:t>
            </a:r>
            <a:r>
              <a:rPr sz="1900" dirty="0">
                <a:latin typeface="Cambria Math"/>
                <a:cs typeface="Cambria Math"/>
              </a:rPr>
              <a:t>=</a:t>
            </a:r>
            <a:r>
              <a:rPr sz="1900" spc="85" dirty="0">
                <a:latin typeface="Cambria Math"/>
                <a:cs typeface="Cambria Math"/>
              </a:rPr>
              <a:t> </a:t>
            </a:r>
            <a:r>
              <a:rPr sz="1900" dirty="0">
                <a:latin typeface="Cambria Math"/>
                <a:cs typeface="Cambria Math"/>
              </a:rPr>
              <a:t>0</a:t>
            </a:r>
          </a:p>
        </p:txBody>
      </p:sp>
      <p:grpSp>
        <p:nvGrpSpPr>
          <p:cNvPr id="54" name="object 54"/>
          <p:cNvGrpSpPr/>
          <p:nvPr/>
        </p:nvGrpSpPr>
        <p:grpSpPr>
          <a:xfrm>
            <a:off x="4685116" y="2978550"/>
            <a:ext cx="506730" cy="521970"/>
            <a:chOff x="4685116" y="2978550"/>
            <a:chExt cx="506730" cy="521970"/>
          </a:xfrm>
        </p:grpSpPr>
        <p:sp>
          <p:nvSpPr>
            <p:cNvPr id="55" name="object 55"/>
            <p:cNvSpPr/>
            <p:nvPr/>
          </p:nvSpPr>
          <p:spPr>
            <a:xfrm>
              <a:off x="4713691" y="3007126"/>
              <a:ext cx="449580" cy="464820"/>
            </a:xfrm>
            <a:custGeom>
              <a:avLst/>
              <a:gdLst/>
              <a:ahLst/>
              <a:cxnLst/>
              <a:rect l="l" t="t" r="r" b="b"/>
              <a:pathLst>
                <a:path w="449579" h="464820">
                  <a:moveTo>
                    <a:pt x="393566" y="0"/>
                  </a:moveTo>
                  <a:lnTo>
                    <a:pt x="27786" y="382296"/>
                  </a:lnTo>
                  <a:lnTo>
                    <a:pt x="0" y="355710"/>
                  </a:lnTo>
                  <a:lnTo>
                    <a:pt x="2401" y="464456"/>
                  </a:lnTo>
                  <a:lnTo>
                    <a:pt x="111146" y="462055"/>
                  </a:lnTo>
                  <a:lnTo>
                    <a:pt x="83360" y="435469"/>
                  </a:lnTo>
                  <a:lnTo>
                    <a:pt x="449140" y="53172"/>
                  </a:lnTo>
                  <a:lnTo>
                    <a:pt x="393566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4713691" y="3007125"/>
              <a:ext cx="449580" cy="464820"/>
            </a:xfrm>
            <a:custGeom>
              <a:avLst/>
              <a:gdLst/>
              <a:ahLst/>
              <a:cxnLst/>
              <a:rect l="l" t="t" r="r" b="b"/>
              <a:pathLst>
                <a:path w="449579" h="464820">
                  <a:moveTo>
                    <a:pt x="0" y="355710"/>
                  </a:moveTo>
                  <a:lnTo>
                    <a:pt x="27786" y="382297"/>
                  </a:lnTo>
                  <a:lnTo>
                    <a:pt x="393567" y="0"/>
                  </a:lnTo>
                  <a:lnTo>
                    <a:pt x="449140" y="53172"/>
                  </a:lnTo>
                  <a:lnTo>
                    <a:pt x="83360" y="435469"/>
                  </a:lnTo>
                  <a:lnTo>
                    <a:pt x="111147" y="462055"/>
                  </a:lnTo>
                  <a:lnTo>
                    <a:pt x="2401" y="464456"/>
                  </a:lnTo>
                  <a:lnTo>
                    <a:pt x="0" y="355710"/>
                  </a:lnTo>
                  <a:close/>
                </a:path>
              </a:pathLst>
            </a:custGeom>
            <a:ln w="57149">
              <a:solidFill>
                <a:srgbClr val="008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7" name="object 6">
            <a:extLst>
              <a:ext uri="{FF2B5EF4-FFF2-40B4-BE49-F238E27FC236}">
                <a16:creationId xmlns:a16="http://schemas.microsoft.com/office/drawing/2014/main" id="{ABE6FA99-69DE-44A8-8623-95C49666C15E}"/>
              </a:ext>
            </a:extLst>
          </p:cNvPr>
          <p:cNvSpPr/>
          <p:nvPr/>
        </p:nvSpPr>
        <p:spPr>
          <a:xfrm rot="193158" flipV="1">
            <a:off x="4640642" y="3774948"/>
            <a:ext cx="1083946" cy="388034"/>
          </a:xfrm>
          <a:custGeom>
            <a:avLst/>
            <a:gdLst/>
            <a:ahLst/>
            <a:cxnLst/>
            <a:rect l="l" t="t" r="r" b="b"/>
            <a:pathLst>
              <a:path w="737870" h="1106170">
                <a:moveTo>
                  <a:pt x="0" y="1105733"/>
                </a:moveTo>
                <a:lnTo>
                  <a:pt x="737699" y="0"/>
                </a:lnTo>
              </a:path>
            </a:pathLst>
          </a:custGeom>
          <a:ln w="25400">
            <a:solidFill>
              <a:srgbClr val="007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6">
            <a:extLst>
              <a:ext uri="{FF2B5EF4-FFF2-40B4-BE49-F238E27FC236}">
                <a16:creationId xmlns:a16="http://schemas.microsoft.com/office/drawing/2014/main" id="{06C9EDDB-2511-463B-9240-7E14594F4BC6}"/>
              </a:ext>
            </a:extLst>
          </p:cNvPr>
          <p:cNvSpPr/>
          <p:nvPr/>
        </p:nvSpPr>
        <p:spPr>
          <a:xfrm>
            <a:off x="3927065" y="4180761"/>
            <a:ext cx="1747236" cy="936677"/>
          </a:xfrm>
          <a:custGeom>
            <a:avLst/>
            <a:gdLst/>
            <a:ahLst/>
            <a:cxnLst/>
            <a:rect l="l" t="t" r="r" b="b"/>
            <a:pathLst>
              <a:path w="737870" h="1106170">
                <a:moveTo>
                  <a:pt x="0" y="1105733"/>
                </a:moveTo>
                <a:lnTo>
                  <a:pt x="737699" y="0"/>
                </a:lnTo>
              </a:path>
            </a:pathLst>
          </a:custGeom>
          <a:ln w="25400">
            <a:solidFill>
              <a:srgbClr val="007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121C360-FD37-F939-97EA-5E214F985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Iteration, Update Node 5</a:t>
            </a:r>
            <a:endParaRPr lang="en-AU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41312" y="3223366"/>
            <a:ext cx="1522730" cy="1376680"/>
            <a:chOff x="1041312" y="3223366"/>
            <a:chExt cx="1522730" cy="1376680"/>
          </a:xfrm>
        </p:grpSpPr>
        <p:sp>
          <p:nvSpPr>
            <p:cNvPr id="3" name="object 3"/>
            <p:cNvSpPr/>
            <p:nvPr/>
          </p:nvSpPr>
          <p:spPr>
            <a:xfrm>
              <a:off x="1054012" y="3236066"/>
              <a:ext cx="1368425" cy="732790"/>
            </a:xfrm>
            <a:custGeom>
              <a:avLst/>
              <a:gdLst/>
              <a:ahLst/>
              <a:cxnLst/>
              <a:rect l="l" t="t" r="r" b="b"/>
              <a:pathLst>
                <a:path w="1368425" h="732789">
                  <a:moveTo>
                    <a:pt x="0" y="732572"/>
                  </a:moveTo>
                  <a:lnTo>
                    <a:pt x="1367823" y="0"/>
                  </a:lnTo>
                </a:path>
              </a:pathLst>
            </a:custGeom>
            <a:ln w="25400">
              <a:solidFill>
                <a:srgbClr val="0070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95797" y="3290119"/>
              <a:ext cx="655955" cy="1297305"/>
            </a:xfrm>
            <a:custGeom>
              <a:avLst/>
              <a:gdLst/>
              <a:ahLst/>
              <a:cxnLst/>
              <a:rect l="l" t="t" r="r" b="b"/>
              <a:pathLst>
                <a:path w="655955" h="1297304">
                  <a:moveTo>
                    <a:pt x="0" y="1297089"/>
                  </a:moveTo>
                  <a:lnTo>
                    <a:pt x="655354" y="0"/>
                  </a:lnTo>
                </a:path>
              </a:pathLst>
            </a:custGeom>
            <a:ln w="25400">
              <a:solidFill>
                <a:srgbClr val="0070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2078679" y="4688361"/>
            <a:ext cx="1396365" cy="83820"/>
          </a:xfrm>
          <a:custGeom>
            <a:avLst/>
            <a:gdLst/>
            <a:ahLst/>
            <a:cxnLst/>
            <a:rect l="l" t="t" r="r" b="b"/>
            <a:pathLst>
              <a:path w="1396364" h="83820">
                <a:moveTo>
                  <a:pt x="0" y="83394"/>
                </a:moveTo>
                <a:lnTo>
                  <a:pt x="1396038" y="0"/>
                </a:lnTo>
              </a:path>
            </a:pathLst>
          </a:custGeom>
          <a:ln w="25400">
            <a:solidFill>
              <a:srgbClr val="007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734032" y="3105573"/>
            <a:ext cx="1478915" cy="108585"/>
          </a:xfrm>
          <a:custGeom>
            <a:avLst/>
            <a:gdLst/>
            <a:ahLst/>
            <a:cxnLst/>
            <a:rect l="l" t="t" r="r" b="b"/>
            <a:pathLst>
              <a:path w="1478914" h="108585">
                <a:moveTo>
                  <a:pt x="0" y="0"/>
                </a:moveTo>
                <a:lnTo>
                  <a:pt x="1478383" y="107962"/>
                </a:lnTo>
              </a:path>
            </a:pathLst>
          </a:custGeom>
          <a:ln w="25400">
            <a:solidFill>
              <a:srgbClr val="007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657594" y="3398080"/>
            <a:ext cx="737870" cy="1106170"/>
          </a:xfrm>
          <a:custGeom>
            <a:avLst/>
            <a:gdLst/>
            <a:ahLst/>
            <a:cxnLst/>
            <a:rect l="l" t="t" r="r" b="b"/>
            <a:pathLst>
              <a:path w="737870" h="1106170">
                <a:moveTo>
                  <a:pt x="0" y="1105733"/>
                </a:moveTo>
                <a:lnTo>
                  <a:pt x="737699" y="0"/>
                </a:lnTo>
              </a:path>
            </a:pathLst>
          </a:custGeom>
          <a:ln w="25400">
            <a:solidFill>
              <a:srgbClr val="007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8"/>
          <p:cNvGrpSpPr/>
          <p:nvPr/>
        </p:nvGrpSpPr>
        <p:grpSpPr>
          <a:xfrm>
            <a:off x="2012415" y="3223366"/>
            <a:ext cx="3592195" cy="1478280"/>
            <a:chOff x="2012413" y="3223366"/>
            <a:chExt cx="3592195" cy="1478280"/>
          </a:xfrm>
        </p:grpSpPr>
        <p:sp>
          <p:nvSpPr>
            <p:cNvPr id="9" name="object 9"/>
            <p:cNvSpPr/>
            <p:nvPr/>
          </p:nvSpPr>
          <p:spPr>
            <a:xfrm>
              <a:off x="2680466" y="3236066"/>
              <a:ext cx="848360" cy="1322070"/>
            </a:xfrm>
            <a:custGeom>
              <a:avLst/>
              <a:gdLst/>
              <a:ahLst/>
              <a:cxnLst/>
              <a:rect l="l" t="t" r="r" b="b"/>
              <a:pathLst>
                <a:path w="848360" h="1322070">
                  <a:moveTo>
                    <a:pt x="847812" y="1321801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0070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025113" y="3344028"/>
              <a:ext cx="2240915" cy="1297305"/>
            </a:xfrm>
            <a:custGeom>
              <a:avLst/>
              <a:gdLst/>
              <a:ahLst/>
              <a:cxnLst/>
              <a:rect l="l" t="t" r="r" b="b"/>
              <a:pathLst>
                <a:path w="2240915" h="1297304">
                  <a:moveTo>
                    <a:pt x="2240865" y="0"/>
                  </a:moveTo>
                  <a:lnTo>
                    <a:pt x="0" y="1297233"/>
                  </a:lnTo>
                </a:path>
              </a:pathLst>
            </a:custGeom>
            <a:ln w="25400">
              <a:solidFill>
                <a:srgbClr val="0070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840475" y="3819660"/>
              <a:ext cx="1751330" cy="869315"/>
            </a:xfrm>
            <a:custGeom>
              <a:avLst/>
              <a:gdLst/>
              <a:ahLst/>
              <a:cxnLst/>
              <a:rect l="l" t="t" r="r" b="b"/>
              <a:pathLst>
                <a:path w="1751329" h="869314">
                  <a:moveTo>
                    <a:pt x="1750974" y="0"/>
                  </a:moveTo>
                  <a:lnTo>
                    <a:pt x="0" y="868701"/>
                  </a:lnTo>
                </a:path>
              </a:pathLst>
            </a:custGeom>
            <a:ln w="25400">
              <a:solidFill>
                <a:srgbClr val="0070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5944508" y="3086536"/>
            <a:ext cx="1852930" cy="1932305"/>
            <a:chOff x="5944508" y="3086534"/>
            <a:chExt cx="1852930" cy="1932305"/>
          </a:xfrm>
        </p:grpSpPr>
        <p:sp>
          <p:nvSpPr>
            <p:cNvPr id="13" name="object 13"/>
            <p:cNvSpPr/>
            <p:nvPr/>
          </p:nvSpPr>
          <p:spPr>
            <a:xfrm>
              <a:off x="5957208" y="3099234"/>
              <a:ext cx="1083945" cy="720725"/>
            </a:xfrm>
            <a:custGeom>
              <a:avLst/>
              <a:gdLst/>
              <a:ahLst/>
              <a:cxnLst/>
              <a:rect l="l" t="t" r="r" b="b"/>
              <a:pathLst>
                <a:path w="1083945" h="720725">
                  <a:moveTo>
                    <a:pt x="1083463" y="0"/>
                  </a:moveTo>
                  <a:lnTo>
                    <a:pt x="0" y="720427"/>
                  </a:lnTo>
                </a:path>
              </a:pathLst>
            </a:custGeom>
            <a:ln w="25400">
              <a:solidFill>
                <a:srgbClr val="0070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957208" y="3819660"/>
              <a:ext cx="1773555" cy="276225"/>
            </a:xfrm>
            <a:custGeom>
              <a:avLst/>
              <a:gdLst/>
              <a:ahLst/>
              <a:cxnLst/>
              <a:rect l="l" t="t" r="r" b="b"/>
              <a:pathLst>
                <a:path w="1773554" h="276225">
                  <a:moveTo>
                    <a:pt x="1773438" y="275698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0070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454867" y="3153286"/>
              <a:ext cx="715645" cy="1798955"/>
            </a:xfrm>
            <a:custGeom>
              <a:avLst/>
              <a:gdLst/>
              <a:ahLst/>
              <a:cxnLst/>
              <a:rect l="l" t="t" r="r" b="b"/>
              <a:pathLst>
                <a:path w="715645" h="1798954">
                  <a:moveTo>
                    <a:pt x="0" y="1798499"/>
                  </a:moveTo>
                  <a:lnTo>
                    <a:pt x="715120" y="0"/>
                  </a:lnTo>
                </a:path>
              </a:pathLst>
            </a:custGeom>
            <a:ln w="25400">
              <a:solidFill>
                <a:srgbClr val="0070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299303" y="3099234"/>
              <a:ext cx="485140" cy="866140"/>
            </a:xfrm>
            <a:custGeom>
              <a:avLst/>
              <a:gdLst/>
              <a:ahLst/>
              <a:cxnLst/>
              <a:rect l="l" t="t" r="r" b="b"/>
              <a:pathLst>
                <a:path w="485140" h="866139">
                  <a:moveTo>
                    <a:pt x="0" y="0"/>
                  </a:moveTo>
                  <a:lnTo>
                    <a:pt x="484907" y="865630"/>
                  </a:lnTo>
                </a:path>
              </a:pathLst>
            </a:custGeom>
            <a:ln w="25400">
              <a:solidFill>
                <a:srgbClr val="0070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584183" y="4225852"/>
              <a:ext cx="1200150" cy="780415"/>
            </a:xfrm>
            <a:custGeom>
              <a:avLst/>
              <a:gdLst/>
              <a:ahLst/>
              <a:cxnLst/>
              <a:rect l="l" t="t" r="r" b="b"/>
              <a:pathLst>
                <a:path w="1200150" h="780414">
                  <a:moveTo>
                    <a:pt x="1200027" y="0"/>
                  </a:moveTo>
                  <a:lnTo>
                    <a:pt x="0" y="779986"/>
                  </a:lnTo>
                </a:path>
              </a:pathLst>
            </a:custGeom>
            <a:ln w="25400">
              <a:solidFill>
                <a:srgbClr val="0070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0" name="object 20"/>
          <p:cNvGrpSpPr/>
          <p:nvPr/>
        </p:nvGrpSpPr>
        <p:grpSpPr>
          <a:xfrm>
            <a:off x="3462015" y="4491113"/>
            <a:ext cx="391160" cy="394970"/>
            <a:chOff x="3462015" y="4491113"/>
            <a:chExt cx="391160" cy="394970"/>
          </a:xfrm>
        </p:grpSpPr>
        <p:sp>
          <p:nvSpPr>
            <p:cNvPr id="21" name="object 21"/>
            <p:cNvSpPr/>
            <p:nvPr/>
          </p:nvSpPr>
          <p:spPr>
            <a:xfrm>
              <a:off x="3474715" y="4503813"/>
              <a:ext cx="365760" cy="369570"/>
            </a:xfrm>
            <a:custGeom>
              <a:avLst/>
              <a:gdLst/>
              <a:ahLst/>
              <a:cxnLst/>
              <a:rect l="l" t="t" r="r" b="b"/>
              <a:pathLst>
                <a:path w="365760" h="369570">
                  <a:moveTo>
                    <a:pt x="182879" y="0"/>
                  </a:moveTo>
                  <a:lnTo>
                    <a:pt x="134263" y="6592"/>
                  </a:lnTo>
                  <a:lnTo>
                    <a:pt x="90576" y="25196"/>
                  </a:lnTo>
                  <a:lnTo>
                    <a:pt x="53564" y="54052"/>
                  </a:lnTo>
                  <a:lnTo>
                    <a:pt x="24968" y="91402"/>
                  </a:lnTo>
                  <a:lnTo>
                    <a:pt x="6532" y="135487"/>
                  </a:lnTo>
                  <a:lnTo>
                    <a:pt x="0" y="184547"/>
                  </a:lnTo>
                  <a:lnTo>
                    <a:pt x="6532" y="233607"/>
                  </a:lnTo>
                  <a:lnTo>
                    <a:pt x="24968" y="277692"/>
                  </a:lnTo>
                  <a:lnTo>
                    <a:pt x="53564" y="315042"/>
                  </a:lnTo>
                  <a:lnTo>
                    <a:pt x="90576" y="343898"/>
                  </a:lnTo>
                  <a:lnTo>
                    <a:pt x="134263" y="362502"/>
                  </a:lnTo>
                  <a:lnTo>
                    <a:pt x="182879" y="369095"/>
                  </a:lnTo>
                  <a:lnTo>
                    <a:pt x="231496" y="362502"/>
                  </a:lnTo>
                  <a:lnTo>
                    <a:pt x="275183" y="343898"/>
                  </a:lnTo>
                  <a:lnTo>
                    <a:pt x="312195" y="315042"/>
                  </a:lnTo>
                  <a:lnTo>
                    <a:pt x="340791" y="277692"/>
                  </a:lnTo>
                  <a:lnTo>
                    <a:pt x="359227" y="233607"/>
                  </a:lnTo>
                  <a:lnTo>
                    <a:pt x="365760" y="184547"/>
                  </a:lnTo>
                  <a:lnTo>
                    <a:pt x="359227" y="135487"/>
                  </a:lnTo>
                  <a:lnTo>
                    <a:pt x="340791" y="91402"/>
                  </a:lnTo>
                  <a:lnTo>
                    <a:pt x="312195" y="54052"/>
                  </a:lnTo>
                  <a:lnTo>
                    <a:pt x="275183" y="25196"/>
                  </a:lnTo>
                  <a:lnTo>
                    <a:pt x="231496" y="6592"/>
                  </a:lnTo>
                  <a:lnTo>
                    <a:pt x="182879" y="0"/>
                  </a:lnTo>
                  <a:close/>
                </a:path>
              </a:pathLst>
            </a:custGeom>
            <a:solidFill>
              <a:srgbClr val="6BB76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474715" y="4503813"/>
              <a:ext cx="365760" cy="369570"/>
            </a:xfrm>
            <a:custGeom>
              <a:avLst/>
              <a:gdLst/>
              <a:ahLst/>
              <a:cxnLst/>
              <a:rect l="l" t="t" r="r" b="b"/>
              <a:pathLst>
                <a:path w="365760" h="369570">
                  <a:moveTo>
                    <a:pt x="0" y="184547"/>
                  </a:moveTo>
                  <a:lnTo>
                    <a:pt x="6532" y="135487"/>
                  </a:lnTo>
                  <a:lnTo>
                    <a:pt x="24968" y="91402"/>
                  </a:lnTo>
                  <a:lnTo>
                    <a:pt x="53564" y="54052"/>
                  </a:lnTo>
                  <a:lnTo>
                    <a:pt x="90576" y="25196"/>
                  </a:lnTo>
                  <a:lnTo>
                    <a:pt x="134263" y="6592"/>
                  </a:lnTo>
                  <a:lnTo>
                    <a:pt x="182880" y="0"/>
                  </a:lnTo>
                  <a:lnTo>
                    <a:pt x="231496" y="6592"/>
                  </a:lnTo>
                  <a:lnTo>
                    <a:pt x="275183" y="25196"/>
                  </a:lnTo>
                  <a:lnTo>
                    <a:pt x="312195" y="54052"/>
                  </a:lnTo>
                  <a:lnTo>
                    <a:pt x="340791" y="91402"/>
                  </a:lnTo>
                  <a:lnTo>
                    <a:pt x="359227" y="135487"/>
                  </a:lnTo>
                  <a:lnTo>
                    <a:pt x="365760" y="184547"/>
                  </a:lnTo>
                  <a:lnTo>
                    <a:pt x="359227" y="233607"/>
                  </a:lnTo>
                  <a:lnTo>
                    <a:pt x="340791" y="277692"/>
                  </a:lnTo>
                  <a:lnTo>
                    <a:pt x="312195" y="315042"/>
                  </a:lnTo>
                  <a:lnTo>
                    <a:pt x="275183" y="343898"/>
                  </a:lnTo>
                  <a:lnTo>
                    <a:pt x="231496" y="362502"/>
                  </a:lnTo>
                  <a:lnTo>
                    <a:pt x="182880" y="369095"/>
                  </a:lnTo>
                  <a:lnTo>
                    <a:pt x="134263" y="362502"/>
                  </a:lnTo>
                  <a:lnTo>
                    <a:pt x="90576" y="343898"/>
                  </a:lnTo>
                  <a:lnTo>
                    <a:pt x="53564" y="315042"/>
                  </a:lnTo>
                  <a:lnTo>
                    <a:pt x="24968" y="277692"/>
                  </a:lnTo>
                  <a:lnTo>
                    <a:pt x="6532" y="233607"/>
                  </a:lnTo>
                  <a:lnTo>
                    <a:pt x="0" y="184547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3" name="object 23"/>
          <p:cNvGrpSpPr/>
          <p:nvPr/>
        </p:nvGrpSpPr>
        <p:grpSpPr>
          <a:xfrm>
            <a:off x="1700217" y="4574508"/>
            <a:ext cx="391160" cy="394970"/>
            <a:chOff x="1700217" y="4574508"/>
            <a:chExt cx="391160" cy="394970"/>
          </a:xfrm>
        </p:grpSpPr>
        <p:sp>
          <p:nvSpPr>
            <p:cNvPr id="24" name="object 24"/>
            <p:cNvSpPr/>
            <p:nvPr/>
          </p:nvSpPr>
          <p:spPr>
            <a:xfrm>
              <a:off x="1712917" y="4587208"/>
              <a:ext cx="365760" cy="369570"/>
            </a:xfrm>
            <a:custGeom>
              <a:avLst/>
              <a:gdLst/>
              <a:ahLst/>
              <a:cxnLst/>
              <a:rect l="l" t="t" r="r" b="b"/>
              <a:pathLst>
                <a:path w="365760" h="369570">
                  <a:moveTo>
                    <a:pt x="182879" y="0"/>
                  </a:moveTo>
                  <a:lnTo>
                    <a:pt x="134263" y="6592"/>
                  </a:lnTo>
                  <a:lnTo>
                    <a:pt x="90576" y="25196"/>
                  </a:lnTo>
                  <a:lnTo>
                    <a:pt x="53564" y="54052"/>
                  </a:lnTo>
                  <a:lnTo>
                    <a:pt x="24968" y="91402"/>
                  </a:lnTo>
                  <a:lnTo>
                    <a:pt x="6532" y="135487"/>
                  </a:lnTo>
                  <a:lnTo>
                    <a:pt x="0" y="184547"/>
                  </a:lnTo>
                  <a:lnTo>
                    <a:pt x="6532" y="233607"/>
                  </a:lnTo>
                  <a:lnTo>
                    <a:pt x="24968" y="277692"/>
                  </a:lnTo>
                  <a:lnTo>
                    <a:pt x="53564" y="315042"/>
                  </a:lnTo>
                  <a:lnTo>
                    <a:pt x="90576" y="343898"/>
                  </a:lnTo>
                  <a:lnTo>
                    <a:pt x="134263" y="362502"/>
                  </a:lnTo>
                  <a:lnTo>
                    <a:pt x="182879" y="369095"/>
                  </a:lnTo>
                  <a:lnTo>
                    <a:pt x="231496" y="362502"/>
                  </a:lnTo>
                  <a:lnTo>
                    <a:pt x="275183" y="343898"/>
                  </a:lnTo>
                  <a:lnTo>
                    <a:pt x="312195" y="315042"/>
                  </a:lnTo>
                  <a:lnTo>
                    <a:pt x="340791" y="277692"/>
                  </a:lnTo>
                  <a:lnTo>
                    <a:pt x="359227" y="233607"/>
                  </a:lnTo>
                  <a:lnTo>
                    <a:pt x="365759" y="184547"/>
                  </a:lnTo>
                  <a:lnTo>
                    <a:pt x="359227" y="135487"/>
                  </a:lnTo>
                  <a:lnTo>
                    <a:pt x="340791" y="91402"/>
                  </a:lnTo>
                  <a:lnTo>
                    <a:pt x="312195" y="54052"/>
                  </a:lnTo>
                  <a:lnTo>
                    <a:pt x="275183" y="25196"/>
                  </a:lnTo>
                  <a:lnTo>
                    <a:pt x="231496" y="6592"/>
                  </a:lnTo>
                  <a:lnTo>
                    <a:pt x="182879" y="0"/>
                  </a:lnTo>
                  <a:close/>
                </a:path>
              </a:pathLst>
            </a:custGeom>
            <a:solidFill>
              <a:srgbClr val="D4D4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712917" y="4587208"/>
              <a:ext cx="365760" cy="369570"/>
            </a:xfrm>
            <a:custGeom>
              <a:avLst/>
              <a:gdLst/>
              <a:ahLst/>
              <a:cxnLst/>
              <a:rect l="l" t="t" r="r" b="b"/>
              <a:pathLst>
                <a:path w="365760" h="369570">
                  <a:moveTo>
                    <a:pt x="0" y="184547"/>
                  </a:moveTo>
                  <a:lnTo>
                    <a:pt x="6532" y="135487"/>
                  </a:lnTo>
                  <a:lnTo>
                    <a:pt x="24968" y="91402"/>
                  </a:lnTo>
                  <a:lnTo>
                    <a:pt x="53564" y="54052"/>
                  </a:lnTo>
                  <a:lnTo>
                    <a:pt x="90576" y="25196"/>
                  </a:lnTo>
                  <a:lnTo>
                    <a:pt x="134263" y="6592"/>
                  </a:lnTo>
                  <a:lnTo>
                    <a:pt x="182880" y="0"/>
                  </a:lnTo>
                  <a:lnTo>
                    <a:pt x="231496" y="6592"/>
                  </a:lnTo>
                  <a:lnTo>
                    <a:pt x="275183" y="25196"/>
                  </a:lnTo>
                  <a:lnTo>
                    <a:pt x="312195" y="54052"/>
                  </a:lnTo>
                  <a:lnTo>
                    <a:pt x="340791" y="91402"/>
                  </a:lnTo>
                  <a:lnTo>
                    <a:pt x="359227" y="135487"/>
                  </a:lnTo>
                  <a:lnTo>
                    <a:pt x="365760" y="184547"/>
                  </a:lnTo>
                  <a:lnTo>
                    <a:pt x="359227" y="233607"/>
                  </a:lnTo>
                  <a:lnTo>
                    <a:pt x="340791" y="277692"/>
                  </a:lnTo>
                  <a:lnTo>
                    <a:pt x="312195" y="315042"/>
                  </a:lnTo>
                  <a:lnTo>
                    <a:pt x="275183" y="343898"/>
                  </a:lnTo>
                  <a:lnTo>
                    <a:pt x="231496" y="362502"/>
                  </a:lnTo>
                  <a:lnTo>
                    <a:pt x="182880" y="369095"/>
                  </a:lnTo>
                  <a:lnTo>
                    <a:pt x="134263" y="362502"/>
                  </a:lnTo>
                  <a:lnTo>
                    <a:pt x="90576" y="343898"/>
                  </a:lnTo>
                  <a:lnTo>
                    <a:pt x="53564" y="315042"/>
                  </a:lnTo>
                  <a:lnTo>
                    <a:pt x="24968" y="277692"/>
                  </a:lnTo>
                  <a:lnTo>
                    <a:pt x="6532" y="233607"/>
                  </a:lnTo>
                  <a:lnTo>
                    <a:pt x="0" y="184547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6" name="object 26"/>
          <p:cNvGrpSpPr/>
          <p:nvPr/>
        </p:nvGrpSpPr>
        <p:grpSpPr>
          <a:xfrm>
            <a:off x="2355570" y="2908324"/>
            <a:ext cx="391160" cy="394970"/>
            <a:chOff x="2355570" y="2908324"/>
            <a:chExt cx="391160" cy="394970"/>
          </a:xfrm>
        </p:grpSpPr>
        <p:sp>
          <p:nvSpPr>
            <p:cNvPr id="27" name="object 27"/>
            <p:cNvSpPr/>
            <p:nvPr/>
          </p:nvSpPr>
          <p:spPr>
            <a:xfrm>
              <a:off x="2368270" y="2921024"/>
              <a:ext cx="365760" cy="369570"/>
            </a:xfrm>
            <a:custGeom>
              <a:avLst/>
              <a:gdLst/>
              <a:ahLst/>
              <a:cxnLst/>
              <a:rect l="l" t="t" r="r" b="b"/>
              <a:pathLst>
                <a:path w="365760" h="369570">
                  <a:moveTo>
                    <a:pt x="182879" y="0"/>
                  </a:moveTo>
                  <a:lnTo>
                    <a:pt x="134263" y="6592"/>
                  </a:lnTo>
                  <a:lnTo>
                    <a:pt x="90576" y="25196"/>
                  </a:lnTo>
                  <a:lnTo>
                    <a:pt x="53564" y="54052"/>
                  </a:lnTo>
                  <a:lnTo>
                    <a:pt x="24968" y="91402"/>
                  </a:lnTo>
                  <a:lnTo>
                    <a:pt x="6532" y="135487"/>
                  </a:lnTo>
                  <a:lnTo>
                    <a:pt x="0" y="184547"/>
                  </a:lnTo>
                  <a:lnTo>
                    <a:pt x="6532" y="233607"/>
                  </a:lnTo>
                  <a:lnTo>
                    <a:pt x="24968" y="277692"/>
                  </a:lnTo>
                  <a:lnTo>
                    <a:pt x="53564" y="315042"/>
                  </a:lnTo>
                  <a:lnTo>
                    <a:pt x="90576" y="343898"/>
                  </a:lnTo>
                  <a:lnTo>
                    <a:pt x="134263" y="362502"/>
                  </a:lnTo>
                  <a:lnTo>
                    <a:pt x="182879" y="369095"/>
                  </a:lnTo>
                  <a:lnTo>
                    <a:pt x="231496" y="362502"/>
                  </a:lnTo>
                  <a:lnTo>
                    <a:pt x="275183" y="343898"/>
                  </a:lnTo>
                  <a:lnTo>
                    <a:pt x="312195" y="315042"/>
                  </a:lnTo>
                  <a:lnTo>
                    <a:pt x="340791" y="277692"/>
                  </a:lnTo>
                  <a:lnTo>
                    <a:pt x="359227" y="233607"/>
                  </a:lnTo>
                  <a:lnTo>
                    <a:pt x="365759" y="184547"/>
                  </a:lnTo>
                  <a:lnTo>
                    <a:pt x="359227" y="135487"/>
                  </a:lnTo>
                  <a:lnTo>
                    <a:pt x="340791" y="91402"/>
                  </a:lnTo>
                  <a:lnTo>
                    <a:pt x="312195" y="54052"/>
                  </a:lnTo>
                  <a:lnTo>
                    <a:pt x="275183" y="25196"/>
                  </a:lnTo>
                  <a:lnTo>
                    <a:pt x="231496" y="6592"/>
                  </a:lnTo>
                  <a:lnTo>
                    <a:pt x="182879" y="0"/>
                  </a:lnTo>
                  <a:close/>
                </a:path>
              </a:pathLst>
            </a:custGeom>
            <a:solidFill>
              <a:srgbClr val="6BB76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368270" y="2921024"/>
              <a:ext cx="365760" cy="369570"/>
            </a:xfrm>
            <a:custGeom>
              <a:avLst/>
              <a:gdLst/>
              <a:ahLst/>
              <a:cxnLst/>
              <a:rect l="l" t="t" r="r" b="b"/>
              <a:pathLst>
                <a:path w="365760" h="369570">
                  <a:moveTo>
                    <a:pt x="0" y="184547"/>
                  </a:moveTo>
                  <a:lnTo>
                    <a:pt x="6532" y="135487"/>
                  </a:lnTo>
                  <a:lnTo>
                    <a:pt x="24968" y="91402"/>
                  </a:lnTo>
                  <a:lnTo>
                    <a:pt x="53564" y="54052"/>
                  </a:lnTo>
                  <a:lnTo>
                    <a:pt x="90576" y="25196"/>
                  </a:lnTo>
                  <a:lnTo>
                    <a:pt x="134263" y="6592"/>
                  </a:lnTo>
                  <a:lnTo>
                    <a:pt x="182880" y="0"/>
                  </a:lnTo>
                  <a:lnTo>
                    <a:pt x="231496" y="6592"/>
                  </a:lnTo>
                  <a:lnTo>
                    <a:pt x="275183" y="25196"/>
                  </a:lnTo>
                  <a:lnTo>
                    <a:pt x="312195" y="54052"/>
                  </a:lnTo>
                  <a:lnTo>
                    <a:pt x="340791" y="91402"/>
                  </a:lnTo>
                  <a:lnTo>
                    <a:pt x="359227" y="135487"/>
                  </a:lnTo>
                  <a:lnTo>
                    <a:pt x="365760" y="184547"/>
                  </a:lnTo>
                  <a:lnTo>
                    <a:pt x="359227" y="233607"/>
                  </a:lnTo>
                  <a:lnTo>
                    <a:pt x="340791" y="277692"/>
                  </a:lnTo>
                  <a:lnTo>
                    <a:pt x="312195" y="315042"/>
                  </a:lnTo>
                  <a:lnTo>
                    <a:pt x="275183" y="343898"/>
                  </a:lnTo>
                  <a:lnTo>
                    <a:pt x="231496" y="362502"/>
                  </a:lnTo>
                  <a:lnTo>
                    <a:pt x="182880" y="369095"/>
                  </a:lnTo>
                  <a:lnTo>
                    <a:pt x="134263" y="362502"/>
                  </a:lnTo>
                  <a:lnTo>
                    <a:pt x="90576" y="343898"/>
                  </a:lnTo>
                  <a:lnTo>
                    <a:pt x="53564" y="315042"/>
                  </a:lnTo>
                  <a:lnTo>
                    <a:pt x="24968" y="277692"/>
                  </a:lnTo>
                  <a:lnTo>
                    <a:pt x="6532" y="233607"/>
                  </a:lnTo>
                  <a:lnTo>
                    <a:pt x="0" y="184547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9" name="object 29"/>
          <p:cNvGrpSpPr/>
          <p:nvPr/>
        </p:nvGrpSpPr>
        <p:grpSpPr>
          <a:xfrm>
            <a:off x="675551" y="3771389"/>
            <a:ext cx="391160" cy="394970"/>
            <a:chOff x="675551" y="3771389"/>
            <a:chExt cx="391160" cy="394970"/>
          </a:xfrm>
        </p:grpSpPr>
        <p:sp>
          <p:nvSpPr>
            <p:cNvPr id="30" name="object 30"/>
            <p:cNvSpPr/>
            <p:nvPr/>
          </p:nvSpPr>
          <p:spPr>
            <a:xfrm>
              <a:off x="688251" y="3784089"/>
              <a:ext cx="365760" cy="369570"/>
            </a:xfrm>
            <a:custGeom>
              <a:avLst/>
              <a:gdLst/>
              <a:ahLst/>
              <a:cxnLst/>
              <a:rect l="l" t="t" r="r" b="b"/>
              <a:pathLst>
                <a:path w="365759" h="369570">
                  <a:moveTo>
                    <a:pt x="182879" y="0"/>
                  </a:moveTo>
                  <a:lnTo>
                    <a:pt x="134263" y="6592"/>
                  </a:lnTo>
                  <a:lnTo>
                    <a:pt x="90576" y="25196"/>
                  </a:lnTo>
                  <a:lnTo>
                    <a:pt x="53564" y="54052"/>
                  </a:lnTo>
                  <a:lnTo>
                    <a:pt x="24968" y="91402"/>
                  </a:lnTo>
                  <a:lnTo>
                    <a:pt x="6532" y="135487"/>
                  </a:lnTo>
                  <a:lnTo>
                    <a:pt x="0" y="184547"/>
                  </a:lnTo>
                  <a:lnTo>
                    <a:pt x="6532" y="233607"/>
                  </a:lnTo>
                  <a:lnTo>
                    <a:pt x="24968" y="277692"/>
                  </a:lnTo>
                  <a:lnTo>
                    <a:pt x="53564" y="315042"/>
                  </a:lnTo>
                  <a:lnTo>
                    <a:pt x="90576" y="343899"/>
                  </a:lnTo>
                  <a:lnTo>
                    <a:pt x="134263" y="362502"/>
                  </a:lnTo>
                  <a:lnTo>
                    <a:pt x="182879" y="369095"/>
                  </a:lnTo>
                  <a:lnTo>
                    <a:pt x="231496" y="362502"/>
                  </a:lnTo>
                  <a:lnTo>
                    <a:pt x="275183" y="343899"/>
                  </a:lnTo>
                  <a:lnTo>
                    <a:pt x="312195" y="315042"/>
                  </a:lnTo>
                  <a:lnTo>
                    <a:pt x="340791" y="277692"/>
                  </a:lnTo>
                  <a:lnTo>
                    <a:pt x="359227" y="233607"/>
                  </a:lnTo>
                  <a:lnTo>
                    <a:pt x="365760" y="184547"/>
                  </a:lnTo>
                  <a:lnTo>
                    <a:pt x="359227" y="135487"/>
                  </a:lnTo>
                  <a:lnTo>
                    <a:pt x="340791" y="91402"/>
                  </a:lnTo>
                  <a:lnTo>
                    <a:pt x="312195" y="54052"/>
                  </a:lnTo>
                  <a:lnTo>
                    <a:pt x="275183" y="25196"/>
                  </a:lnTo>
                  <a:lnTo>
                    <a:pt x="231496" y="6592"/>
                  </a:lnTo>
                  <a:lnTo>
                    <a:pt x="182879" y="0"/>
                  </a:lnTo>
                  <a:close/>
                </a:path>
              </a:pathLst>
            </a:custGeom>
            <a:solidFill>
              <a:srgbClr val="D4D4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88251" y="3784089"/>
              <a:ext cx="365760" cy="369570"/>
            </a:xfrm>
            <a:custGeom>
              <a:avLst/>
              <a:gdLst/>
              <a:ahLst/>
              <a:cxnLst/>
              <a:rect l="l" t="t" r="r" b="b"/>
              <a:pathLst>
                <a:path w="365759" h="369570">
                  <a:moveTo>
                    <a:pt x="0" y="184547"/>
                  </a:moveTo>
                  <a:lnTo>
                    <a:pt x="6532" y="135487"/>
                  </a:lnTo>
                  <a:lnTo>
                    <a:pt x="24968" y="91402"/>
                  </a:lnTo>
                  <a:lnTo>
                    <a:pt x="53564" y="54052"/>
                  </a:lnTo>
                  <a:lnTo>
                    <a:pt x="90576" y="25196"/>
                  </a:lnTo>
                  <a:lnTo>
                    <a:pt x="134263" y="6592"/>
                  </a:lnTo>
                  <a:lnTo>
                    <a:pt x="182880" y="0"/>
                  </a:lnTo>
                  <a:lnTo>
                    <a:pt x="231496" y="6592"/>
                  </a:lnTo>
                  <a:lnTo>
                    <a:pt x="275183" y="25196"/>
                  </a:lnTo>
                  <a:lnTo>
                    <a:pt x="312195" y="54052"/>
                  </a:lnTo>
                  <a:lnTo>
                    <a:pt x="340791" y="91402"/>
                  </a:lnTo>
                  <a:lnTo>
                    <a:pt x="359227" y="135487"/>
                  </a:lnTo>
                  <a:lnTo>
                    <a:pt x="365760" y="184547"/>
                  </a:lnTo>
                  <a:lnTo>
                    <a:pt x="359227" y="233607"/>
                  </a:lnTo>
                  <a:lnTo>
                    <a:pt x="340791" y="277692"/>
                  </a:lnTo>
                  <a:lnTo>
                    <a:pt x="312195" y="315042"/>
                  </a:lnTo>
                  <a:lnTo>
                    <a:pt x="275183" y="343898"/>
                  </a:lnTo>
                  <a:lnTo>
                    <a:pt x="231496" y="362502"/>
                  </a:lnTo>
                  <a:lnTo>
                    <a:pt x="182880" y="369095"/>
                  </a:lnTo>
                  <a:lnTo>
                    <a:pt x="134263" y="362502"/>
                  </a:lnTo>
                  <a:lnTo>
                    <a:pt x="90576" y="343898"/>
                  </a:lnTo>
                  <a:lnTo>
                    <a:pt x="53564" y="315042"/>
                  </a:lnTo>
                  <a:lnTo>
                    <a:pt x="24968" y="277692"/>
                  </a:lnTo>
                  <a:lnTo>
                    <a:pt x="6532" y="233607"/>
                  </a:lnTo>
                  <a:lnTo>
                    <a:pt x="0" y="184547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2" name="object 32"/>
          <p:cNvGrpSpPr/>
          <p:nvPr/>
        </p:nvGrpSpPr>
        <p:grpSpPr>
          <a:xfrm>
            <a:off x="4199713" y="3016285"/>
            <a:ext cx="391160" cy="394970"/>
            <a:chOff x="4199713" y="3016285"/>
            <a:chExt cx="391160" cy="394970"/>
          </a:xfrm>
        </p:grpSpPr>
        <p:sp>
          <p:nvSpPr>
            <p:cNvPr id="33" name="object 33"/>
            <p:cNvSpPr/>
            <p:nvPr/>
          </p:nvSpPr>
          <p:spPr>
            <a:xfrm>
              <a:off x="4212413" y="3028985"/>
              <a:ext cx="365760" cy="369570"/>
            </a:xfrm>
            <a:custGeom>
              <a:avLst/>
              <a:gdLst/>
              <a:ahLst/>
              <a:cxnLst/>
              <a:rect l="l" t="t" r="r" b="b"/>
              <a:pathLst>
                <a:path w="365760" h="369570">
                  <a:moveTo>
                    <a:pt x="182879" y="0"/>
                  </a:moveTo>
                  <a:lnTo>
                    <a:pt x="134263" y="6592"/>
                  </a:lnTo>
                  <a:lnTo>
                    <a:pt x="90576" y="25196"/>
                  </a:lnTo>
                  <a:lnTo>
                    <a:pt x="53564" y="54052"/>
                  </a:lnTo>
                  <a:lnTo>
                    <a:pt x="24968" y="91402"/>
                  </a:lnTo>
                  <a:lnTo>
                    <a:pt x="6532" y="135487"/>
                  </a:lnTo>
                  <a:lnTo>
                    <a:pt x="0" y="184547"/>
                  </a:lnTo>
                  <a:lnTo>
                    <a:pt x="6532" y="233607"/>
                  </a:lnTo>
                  <a:lnTo>
                    <a:pt x="24968" y="277692"/>
                  </a:lnTo>
                  <a:lnTo>
                    <a:pt x="53564" y="315042"/>
                  </a:lnTo>
                  <a:lnTo>
                    <a:pt x="90576" y="343899"/>
                  </a:lnTo>
                  <a:lnTo>
                    <a:pt x="134263" y="362502"/>
                  </a:lnTo>
                  <a:lnTo>
                    <a:pt x="182879" y="369095"/>
                  </a:lnTo>
                  <a:lnTo>
                    <a:pt x="231496" y="362502"/>
                  </a:lnTo>
                  <a:lnTo>
                    <a:pt x="275183" y="343899"/>
                  </a:lnTo>
                  <a:lnTo>
                    <a:pt x="312195" y="315042"/>
                  </a:lnTo>
                  <a:lnTo>
                    <a:pt x="340791" y="277692"/>
                  </a:lnTo>
                  <a:lnTo>
                    <a:pt x="359227" y="233607"/>
                  </a:lnTo>
                  <a:lnTo>
                    <a:pt x="365760" y="184547"/>
                  </a:lnTo>
                  <a:lnTo>
                    <a:pt x="359227" y="135487"/>
                  </a:lnTo>
                  <a:lnTo>
                    <a:pt x="340791" y="91402"/>
                  </a:lnTo>
                  <a:lnTo>
                    <a:pt x="312195" y="54052"/>
                  </a:lnTo>
                  <a:lnTo>
                    <a:pt x="275183" y="25196"/>
                  </a:lnTo>
                  <a:lnTo>
                    <a:pt x="231496" y="6592"/>
                  </a:lnTo>
                  <a:lnTo>
                    <a:pt x="182879" y="0"/>
                  </a:lnTo>
                  <a:close/>
                </a:path>
              </a:pathLst>
            </a:custGeom>
            <a:solidFill>
              <a:srgbClr val="D4D4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212413" y="3028985"/>
              <a:ext cx="365760" cy="369570"/>
            </a:xfrm>
            <a:custGeom>
              <a:avLst/>
              <a:gdLst/>
              <a:ahLst/>
              <a:cxnLst/>
              <a:rect l="l" t="t" r="r" b="b"/>
              <a:pathLst>
                <a:path w="365760" h="369570">
                  <a:moveTo>
                    <a:pt x="0" y="184547"/>
                  </a:moveTo>
                  <a:lnTo>
                    <a:pt x="6532" y="135487"/>
                  </a:lnTo>
                  <a:lnTo>
                    <a:pt x="24968" y="91402"/>
                  </a:lnTo>
                  <a:lnTo>
                    <a:pt x="53564" y="54052"/>
                  </a:lnTo>
                  <a:lnTo>
                    <a:pt x="90576" y="25196"/>
                  </a:lnTo>
                  <a:lnTo>
                    <a:pt x="134263" y="6592"/>
                  </a:lnTo>
                  <a:lnTo>
                    <a:pt x="182880" y="0"/>
                  </a:lnTo>
                  <a:lnTo>
                    <a:pt x="231496" y="6592"/>
                  </a:lnTo>
                  <a:lnTo>
                    <a:pt x="275183" y="25196"/>
                  </a:lnTo>
                  <a:lnTo>
                    <a:pt x="312195" y="54052"/>
                  </a:lnTo>
                  <a:lnTo>
                    <a:pt x="340791" y="91402"/>
                  </a:lnTo>
                  <a:lnTo>
                    <a:pt x="359227" y="135487"/>
                  </a:lnTo>
                  <a:lnTo>
                    <a:pt x="365760" y="184547"/>
                  </a:lnTo>
                  <a:lnTo>
                    <a:pt x="359227" y="233607"/>
                  </a:lnTo>
                  <a:lnTo>
                    <a:pt x="340791" y="277692"/>
                  </a:lnTo>
                  <a:lnTo>
                    <a:pt x="312195" y="315042"/>
                  </a:lnTo>
                  <a:lnTo>
                    <a:pt x="275183" y="343898"/>
                  </a:lnTo>
                  <a:lnTo>
                    <a:pt x="231496" y="362502"/>
                  </a:lnTo>
                  <a:lnTo>
                    <a:pt x="182880" y="369095"/>
                  </a:lnTo>
                  <a:lnTo>
                    <a:pt x="134263" y="362502"/>
                  </a:lnTo>
                  <a:lnTo>
                    <a:pt x="90576" y="343898"/>
                  </a:lnTo>
                  <a:lnTo>
                    <a:pt x="53564" y="315042"/>
                  </a:lnTo>
                  <a:lnTo>
                    <a:pt x="24968" y="277692"/>
                  </a:lnTo>
                  <a:lnTo>
                    <a:pt x="6532" y="233607"/>
                  </a:lnTo>
                  <a:lnTo>
                    <a:pt x="0" y="184547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4331001" y="3066796"/>
            <a:ext cx="12890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dirty="0">
                <a:latin typeface="Calibri"/>
                <a:cs typeface="Calibri"/>
              </a:rPr>
              <a:t>5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6259287" y="4939085"/>
            <a:ext cx="391160" cy="394970"/>
            <a:chOff x="6259287" y="4939085"/>
            <a:chExt cx="391160" cy="394970"/>
          </a:xfrm>
        </p:grpSpPr>
        <p:sp>
          <p:nvSpPr>
            <p:cNvPr id="37" name="object 37"/>
            <p:cNvSpPr/>
            <p:nvPr/>
          </p:nvSpPr>
          <p:spPr>
            <a:xfrm>
              <a:off x="6271987" y="4951785"/>
              <a:ext cx="365760" cy="369570"/>
            </a:xfrm>
            <a:custGeom>
              <a:avLst/>
              <a:gdLst/>
              <a:ahLst/>
              <a:cxnLst/>
              <a:rect l="l" t="t" r="r" b="b"/>
              <a:pathLst>
                <a:path w="365759" h="369570">
                  <a:moveTo>
                    <a:pt x="182879" y="0"/>
                  </a:moveTo>
                  <a:lnTo>
                    <a:pt x="134263" y="6592"/>
                  </a:lnTo>
                  <a:lnTo>
                    <a:pt x="90576" y="25196"/>
                  </a:lnTo>
                  <a:lnTo>
                    <a:pt x="53564" y="54052"/>
                  </a:lnTo>
                  <a:lnTo>
                    <a:pt x="24968" y="91402"/>
                  </a:lnTo>
                  <a:lnTo>
                    <a:pt x="6532" y="135487"/>
                  </a:lnTo>
                  <a:lnTo>
                    <a:pt x="0" y="184547"/>
                  </a:lnTo>
                  <a:lnTo>
                    <a:pt x="6532" y="233607"/>
                  </a:lnTo>
                  <a:lnTo>
                    <a:pt x="24968" y="277692"/>
                  </a:lnTo>
                  <a:lnTo>
                    <a:pt x="53564" y="315042"/>
                  </a:lnTo>
                  <a:lnTo>
                    <a:pt x="90576" y="343898"/>
                  </a:lnTo>
                  <a:lnTo>
                    <a:pt x="134263" y="362502"/>
                  </a:lnTo>
                  <a:lnTo>
                    <a:pt x="182879" y="369095"/>
                  </a:lnTo>
                  <a:lnTo>
                    <a:pt x="231496" y="362502"/>
                  </a:lnTo>
                  <a:lnTo>
                    <a:pt x="275183" y="343898"/>
                  </a:lnTo>
                  <a:lnTo>
                    <a:pt x="312195" y="315042"/>
                  </a:lnTo>
                  <a:lnTo>
                    <a:pt x="340791" y="277692"/>
                  </a:lnTo>
                  <a:lnTo>
                    <a:pt x="359227" y="233607"/>
                  </a:lnTo>
                  <a:lnTo>
                    <a:pt x="365759" y="184547"/>
                  </a:lnTo>
                  <a:lnTo>
                    <a:pt x="359227" y="135487"/>
                  </a:lnTo>
                  <a:lnTo>
                    <a:pt x="340791" y="91402"/>
                  </a:lnTo>
                  <a:lnTo>
                    <a:pt x="312195" y="54052"/>
                  </a:lnTo>
                  <a:lnTo>
                    <a:pt x="275183" y="25196"/>
                  </a:lnTo>
                  <a:lnTo>
                    <a:pt x="231496" y="6592"/>
                  </a:lnTo>
                  <a:lnTo>
                    <a:pt x="182879" y="0"/>
                  </a:lnTo>
                  <a:close/>
                </a:path>
              </a:pathLst>
            </a:custGeom>
            <a:solidFill>
              <a:srgbClr val="C648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6271987" y="4951785"/>
              <a:ext cx="365760" cy="369570"/>
            </a:xfrm>
            <a:custGeom>
              <a:avLst/>
              <a:gdLst/>
              <a:ahLst/>
              <a:cxnLst/>
              <a:rect l="l" t="t" r="r" b="b"/>
              <a:pathLst>
                <a:path w="365759" h="369570">
                  <a:moveTo>
                    <a:pt x="0" y="184547"/>
                  </a:moveTo>
                  <a:lnTo>
                    <a:pt x="6532" y="135487"/>
                  </a:lnTo>
                  <a:lnTo>
                    <a:pt x="24968" y="91402"/>
                  </a:lnTo>
                  <a:lnTo>
                    <a:pt x="53564" y="54052"/>
                  </a:lnTo>
                  <a:lnTo>
                    <a:pt x="90576" y="25196"/>
                  </a:lnTo>
                  <a:lnTo>
                    <a:pt x="134263" y="6592"/>
                  </a:lnTo>
                  <a:lnTo>
                    <a:pt x="182880" y="0"/>
                  </a:lnTo>
                  <a:lnTo>
                    <a:pt x="231496" y="6592"/>
                  </a:lnTo>
                  <a:lnTo>
                    <a:pt x="275183" y="25196"/>
                  </a:lnTo>
                  <a:lnTo>
                    <a:pt x="312195" y="54052"/>
                  </a:lnTo>
                  <a:lnTo>
                    <a:pt x="340791" y="91402"/>
                  </a:lnTo>
                  <a:lnTo>
                    <a:pt x="359227" y="135487"/>
                  </a:lnTo>
                  <a:lnTo>
                    <a:pt x="365760" y="184547"/>
                  </a:lnTo>
                  <a:lnTo>
                    <a:pt x="359227" y="233607"/>
                  </a:lnTo>
                  <a:lnTo>
                    <a:pt x="340791" y="277692"/>
                  </a:lnTo>
                  <a:lnTo>
                    <a:pt x="312195" y="315042"/>
                  </a:lnTo>
                  <a:lnTo>
                    <a:pt x="275183" y="343898"/>
                  </a:lnTo>
                  <a:lnTo>
                    <a:pt x="231496" y="362502"/>
                  </a:lnTo>
                  <a:lnTo>
                    <a:pt x="182880" y="369095"/>
                  </a:lnTo>
                  <a:lnTo>
                    <a:pt x="134263" y="362502"/>
                  </a:lnTo>
                  <a:lnTo>
                    <a:pt x="90576" y="343898"/>
                  </a:lnTo>
                  <a:lnTo>
                    <a:pt x="53564" y="315042"/>
                  </a:lnTo>
                  <a:lnTo>
                    <a:pt x="24968" y="277692"/>
                  </a:lnTo>
                  <a:lnTo>
                    <a:pt x="6532" y="233607"/>
                  </a:lnTo>
                  <a:lnTo>
                    <a:pt x="0" y="184547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9" name="object 39"/>
          <p:cNvGrpSpPr/>
          <p:nvPr/>
        </p:nvGrpSpPr>
        <p:grpSpPr>
          <a:xfrm>
            <a:off x="7717945" y="3898111"/>
            <a:ext cx="391160" cy="394970"/>
            <a:chOff x="7717945" y="3898111"/>
            <a:chExt cx="391160" cy="394970"/>
          </a:xfrm>
        </p:grpSpPr>
        <p:sp>
          <p:nvSpPr>
            <p:cNvPr id="40" name="object 40"/>
            <p:cNvSpPr/>
            <p:nvPr/>
          </p:nvSpPr>
          <p:spPr>
            <a:xfrm>
              <a:off x="7730645" y="3910811"/>
              <a:ext cx="365760" cy="369570"/>
            </a:xfrm>
            <a:custGeom>
              <a:avLst/>
              <a:gdLst/>
              <a:ahLst/>
              <a:cxnLst/>
              <a:rect l="l" t="t" r="r" b="b"/>
              <a:pathLst>
                <a:path w="365759" h="369570">
                  <a:moveTo>
                    <a:pt x="182879" y="0"/>
                  </a:moveTo>
                  <a:lnTo>
                    <a:pt x="134263" y="6592"/>
                  </a:lnTo>
                  <a:lnTo>
                    <a:pt x="90576" y="25195"/>
                  </a:lnTo>
                  <a:lnTo>
                    <a:pt x="53564" y="54052"/>
                  </a:lnTo>
                  <a:lnTo>
                    <a:pt x="24968" y="91402"/>
                  </a:lnTo>
                  <a:lnTo>
                    <a:pt x="6532" y="135487"/>
                  </a:lnTo>
                  <a:lnTo>
                    <a:pt x="0" y="184547"/>
                  </a:lnTo>
                  <a:lnTo>
                    <a:pt x="6532" y="233607"/>
                  </a:lnTo>
                  <a:lnTo>
                    <a:pt x="24968" y="277692"/>
                  </a:lnTo>
                  <a:lnTo>
                    <a:pt x="53564" y="315042"/>
                  </a:lnTo>
                  <a:lnTo>
                    <a:pt x="90576" y="343898"/>
                  </a:lnTo>
                  <a:lnTo>
                    <a:pt x="134263" y="362502"/>
                  </a:lnTo>
                  <a:lnTo>
                    <a:pt x="182879" y="369095"/>
                  </a:lnTo>
                  <a:lnTo>
                    <a:pt x="231496" y="362502"/>
                  </a:lnTo>
                  <a:lnTo>
                    <a:pt x="275183" y="343898"/>
                  </a:lnTo>
                  <a:lnTo>
                    <a:pt x="312195" y="315042"/>
                  </a:lnTo>
                  <a:lnTo>
                    <a:pt x="340791" y="277692"/>
                  </a:lnTo>
                  <a:lnTo>
                    <a:pt x="359227" y="233607"/>
                  </a:lnTo>
                  <a:lnTo>
                    <a:pt x="365759" y="184547"/>
                  </a:lnTo>
                  <a:lnTo>
                    <a:pt x="359227" y="135487"/>
                  </a:lnTo>
                  <a:lnTo>
                    <a:pt x="340791" y="91402"/>
                  </a:lnTo>
                  <a:lnTo>
                    <a:pt x="312195" y="54052"/>
                  </a:lnTo>
                  <a:lnTo>
                    <a:pt x="275183" y="25195"/>
                  </a:lnTo>
                  <a:lnTo>
                    <a:pt x="231496" y="6592"/>
                  </a:lnTo>
                  <a:lnTo>
                    <a:pt x="182879" y="0"/>
                  </a:lnTo>
                  <a:close/>
                </a:path>
              </a:pathLst>
            </a:custGeom>
            <a:solidFill>
              <a:srgbClr val="C648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7730645" y="3910811"/>
              <a:ext cx="365760" cy="369570"/>
            </a:xfrm>
            <a:custGeom>
              <a:avLst/>
              <a:gdLst/>
              <a:ahLst/>
              <a:cxnLst/>
              <a:rect l="l" t="t" r="r" b="b"/>
              <a:pathLst>
                <a:path w="365759" h="369570">
                  <a:moveTo>
                    <a:pt x="0" y="184547"/>
                  </a:moveTo>
                  <a:lnTo>
                    <a:pt x="6532" y="135487"/>
                  </a:lnTo>
                  <a:lnTo>
                    <a:pt x="24968" y="91402"/>
                  </a:lnTo>
                  <a:lnTo>
                    <a:pt x="53564" y="54052"/>
                  </a:lnTo>
                  <a:lnTo>
                    <a:pt x="90576" y="25196"/>
                  </a:lnTo>
                  <a:lnTo>
                    <a:pt x="134263" y="6592"/>
                  </a:lnTo>
                  <a:lnTo>
                    <a:pt x="182880" y="0"/>
                  </a:lnTo>
                  <a:lnTo>
                    <a:pt x="231496" y="6592"/>
                  </a:lnTo>
                  <a:lnTo>
                    <a:pt x="275183" y="25196"/>
                  </a:lnTo>
                  <a:lnTo>
                    <a:pt x="312195" y="54052"/>
                  </a:lnTo>
                  <a:lnTo>
                    <a:pt x="340791" y="91402"/>
                  </a:lnTo>
                  <a:lnTo>
                    <a:pt x="359227" y="135487"/>
                  </a:lnTo>
                  <a:lnTo>
                    <a:pt x="365760" y="184547"/>
                  </a:lnTo>
                  <a:lnTo>
                    <a:pt x="359227" y="233607"/>
                  </a:lnTo>
                  <a:lnTo>
                    <a:pt x="340791" y="277692"/>
                  </a:lnTo>
                  <a:lnTo>
                    <a:pt x="312195" y="315042"/>
                  </a:lnTo>
                  <a:lnTo>
                    <a:pt x="275183" y="343898"/>
                  </a:lnTo>
                  <a:lnTo>
                    <a:pt x="231496" y="362502"/>
                  </a:lnTo>
                  <a:lnTo>
                    <a:pt x="182880" y="369095"/>
                  </a:lnTo>
                  <a:lnTo>
                    <a:pt x="134263" y="362502"/>
                  </a:lnTo>
                  <a:lnTo>
                    <a:pt x="90576" y="343898"/>
                  </a:lnTo>
                  <a:lnTo>
                    <a:pt x="53564" y="315042"/>
                  </a:lnTo>
                  <a:lnTo>
                    <a:pt x="24968" y="277692"/>
                  </a:lnTo>
                  <a:lnTo>
                    <a:pt x="6532" y="233607"/>
                  </a:lnTo>
                  <a:lnTo>
                    <a:pt x="0" y="184547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2" name="object 42"/>
          <p:cNvGrpSpPr/>
          <p:nvPr/>
        </p:nvGrpSpPr>
        <p:grpSpPr>
          <a:xfrm>
            <a:off x="4511912" y="3331328"/>
            <a:ext cx="1458595" cy="685800"/>
            <a:chOff x="4511910" y="3331328"/>
            <a:chExt cx="1458595" cy="685800"/>
          </a:xfrm>
        </p:grpSpPr>
        <p:sp>
          <p:nvSpPr>
            <p:cNvPr id="43" name="object 43"/>
            <p:cNvSpPr/>
            <p:nvPr/>
          </p:nvSpPr>
          <p:spPr>
            <a:xfrm>
              <a:off x="4524610" y="3344028"/>
              <a:ext cx="1067435" cy="476250"/>
            </a:xfrm>
            <a:custGeom>
              <a:avLst/>
              <a:gdLst/>
              <a:ahLst/>
              <a:cxnLst/>
              <a:rect l="l" t="t" r="r" b="b"/>
              <a:pathLst>
                <a:path w="1067435" h="476250">
                  <a:moveTo>
                    <a:pt x="1066839" y="475633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0070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5591449" y="3635112"/>
              <a:ext cx="365760" cy="369570"/>
            </a:xfrm>
            <a:custGeom>
              <a:avLst/>
              <a:gdLst/>
              <a:ahLst/>
              <a:cxnLst/>
              <a:rect l="l" t="t" r="r" b="b"/>
              <a:pathLst>
                <a:path w="365760" h="369570">
                  <a:moveTo>
                    <a:pt x="182880" y="0"/>
                  </a:moveTo>
                  <a:lnTo>
                    <a:pt x="134263" y="6592"/>
                  </a:lnTo>
                  <a:lnTo>
                    <a:pt x="90576" y="25196"/>
                  </a:lnTo>
                  <a:lnTo>
                    <a:pt x="53564" y="54052"/>
                  </a:lnTo>
                  <a:lnTo>
                    <a:pt x="24968" y="91402"/>
                  </a:lnTo>
                  <a:lnTo>
                    <a:pt x="6532" y="135487"/>
                  </a:lnTo>
                  <a:lnTo>
                    <a:pt x="0" y="184547"/>
                  </a:lnTo>
                  <a:lnTo>
                    <a:pt x="6532" y="233607"/>
                  </a:lnTo>
                  <a:lnTo>
                    <a:pt x="24968" y="277692"/>
                  </a:lnTo>
                  <a:lnTo>
                    <a:pt x="53564" y="315042"/>
                  </a:lnTo>
                  <a:lnTo>
                    <a:pt x="90576" y="343899"/>
                  </a:lnTo>
                  <a:lnTo>
                    <a:pt x="134263" y="362502"/>
                  </a:lnTo>
                  <a:lnTo>
                    <a:pt x="182880" y="369095"/>
                  </a:lnTo>
                  <a:lnTo>
                    <a:pt x="231496" y="362502"/>
                  </a:lnTo>
                  <a:lnTo>
                    <a:pt x="275183" y="343899"/>
                  </a:lnTo>
                  <a:lnTo>
                    <a:pt x="312195" y="315042"/>
                  </a:lnTo>
                  <a:lnTo>
                    <a:pt x="340791" y="277692"/>
                  </a:lnTo>
                  <a:lnTo>
                    <a:pt x="359227" y="233607"/>
                  </a:lnTo>
                  <a:lnTo>
                    <a:pt x="365760" y="184547"/>
                  </a:lnTo>
                  <a:lnTo>
                    <a:pt x="359227" y="135487"/>
                  </a:lnTo>
                  <a:lnTo>
                    <a:pt x="340791" y="91402"/>
                  </a:lnTo>
                  <a:lnTo>
                    <a:pt x="312195" y="54052"/>
                  </a:lnTo>
                  <a:lnTo>
                    <a:pt x="275183" y="25196"/>
                  </a:lnTo>
                  <a:lnTo>
                    <a:pt x="231496" y="6592"/>
                  </a:lnTo>
                  <a:lnTo>
                    <a:pt x="182880" y="0"/>
                  </a:lnTo>
                  <a:close/>
                </a:path>
              </a:pathLst>
            </a:custGeom>
            <a:solidFill>
              <a:srgbClr val="D4D4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5591449" y="3635112"/>
              <a:ext cx="365760" cy="369570"/>
            </a:xfrm>
            <a:custGeom>
              <a:avLst/>
              <a:gdLst/>
              <a:ahLst/>
              <a:cxnLst/>
              <a:rect l="l" t="t" r="r" b="b"/>
              <a:pathLst>
                <a:path w="365760" h="369570">
                  <a:moveTo>
                    <a:pt x="0" y="184547"/>
                  </a:moveTo>
                  <a:lnTo>
                    <a:pt x="6532" y="135487"/>
                  </a:lnTo>
                  <a:lnTo>
                    <a:pt x="24968" y="91402"/>
                  </a:lnTo>
                  <a:lnTo>
                    <a:pt x="53564" y="54052"/>
                  </a:lnTo>
                  <a:lnTo>
                    <a:pt x="90576" y="25196"/>
                  </a:lnTo>
                  <a:lnTo>
                    <a:pt x="134263" y="6592"/>
                  </a:lnTo>
                  <a:lnTo>
                    <a:pt x="182880" y="0"/>
                  </a:lnTo>
                  <a:lnTo>
                    <a:pt x="231496" y="6592"/>
                  </a:lnTo>
                  <a:lnTo>
                    <a:pt x="275183" y="25196"/>
                  </a:lnTo>
                  <a:lnTo>
                    <a:pt x="312195" y="54052"/>
                  </a:lnTo>
                  <a:lnTo>
                    <a:pt x="340791" y="91402"/>
                  </a:lnTo>
                  <a:lnTo>
                    <a:pt x="359227" y="135487"/>
                  </a:lnTo>
                  <a:lnTo>
                    <a:pt x="365760" y="184547"/>
                  </a:lnTo>
                  <a:lnTo>
                    <a:pt x="359227" y="233607"/>
                  </a:lnTo>
                  <a:lnTo>
                    <a:pt x="340791" y="277692"/>
                  </a:lnTo>
                  <a:lnTo>
                    <a:pt x="312195" y="315042"/>
                  </a:lnTo>
                  <a:lnTo>
                    <a:pt x="275183" y="343898"/>
                  </a:lnTo>
                  <a:lnTo>
                    <a:pt x="231496" y="362502"/>
                  </a:lnTo>
                  <a:lnTo>
                    <a:pt x="182880" y="369095"/>
                  </a:lnTo>
                  <a:lnTo>
                    <a:pt x="134263" y="362502"/>
                  </a:lnTo>
                  <a:lnTo>
                    <a:pt x="90576" y="343898"/>
                  </a:lnTo>
                  <a:lnTo>
                    <a:pt x="53564" y="315042"/>
                  </a:lnTo>
                  <a:lnTo>
                    <a:pt x="24968" y="277692"/>
                  </a:lnTo>
                  <a:lnTo>
                    <a:pt x="6532" y="233607"/>
                  </a:lnTo>
                  <a:lnTo>
                    <a:pt x="0" y="184547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7849234" y="3947667"/>
            <a:ext cx="12890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dirty="0">
                <a:latin typeface="Calibri"/>
                <a:cs typeface="Calibri"/>
              </a:rPr>
              <a:t>1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2023355" y="2390806"/>
            <a:ext cx="1098550" cy="835660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algn="ctr">
              <a:spcBef>
                <a:spcPts val="1280"/>
              </a:spcBef>
            </a:pPr>
            <a:r>
              <a:rPr sz="1900" spc="-55" dirty="0">
                <a:latin typeface="Cambria Math"/>
                <a:cs typeface="Cambria Math"/>
              </a:rPr>
              <a:t>𝑃(𝑌</a:t>
            </a:r>
            <a:r>
              <a:rPr lang="en-US" sz="2100" spc="-82" baseline="-15873" dirty="0">
                <a:latin typeface="Cambria Math"/>
                <a:cs typeface="Cambria Math"/>
              </a:rPr>
              <a:t>7</a:t>
            </a:r>
            <a:r>
              <a:rPr sz="1900" spc="-55" dirty="0">
                <a:latin typeface="Cambria Math"/>
                <a:cs typeface="Cambria Math"/>
              </a:rPr>
              <a:t>)</a:t>
            </a:r>
            <a:r>
              <a:rPr sz="1900" spc="75" dirty="0">
                <a:latin typeface="Cambria Math"/>
                <a:cs typeface="Cambria Math"/>
              </a:rPr>
              <a:t> </a:t>
            </a:r>
            <a:r>
              <a:rPr sz="1900" dirty="0">
                <a:latin typeface="Cambria Math"/>
                <a:cs typeface="Cambria Math"/>
              </a:rPr>
              <a:t>=</a:t>
            </a:r>
            <a:r>
              <a:rPr sz="1900" spc="85" dirty="0">
                <a:latin typeface="Cambria Math"/>
                <a:cs typeface="Cambria Math"/>
              </a:rPr>
              <a:t> </a:t>
            </a:r>
            <a:r>
              <a:rPr sz="1900" dirty="0">
                <a:latin typeface="Cambria Math"/>
                <a:cs typeface="Cambria Math"/>
              </a:rPr>
              <a:t>1</a:t>
            </a:r>
          </a:p>
          <a:p>
            <a:pPr marR="34925" algn="ctr">
              <a:spcBef>
                <a:spcPts val="994"/>
              </a:spcBef>
            </a:pPr>
            <a:r>
              <a:rPr sz="1600" dirty="0">
                <a:latin typeface="Calibri"/>
                <a:cs typeface="Calibri"/>
              </a:rPr>
              <a:t>7</a:t>
            </a:r>
          </a:p>
        </p:txBody>
      </p:sp>
      <p:sp>
        <p:nvSpPr>
          <p:cNvPr id="48" name="object 48"/>
          <p:cNvSpPr txBox="1"/>
          <p:nvPr/>
        </p:nvSpPr>
        <p:spPr>
          <a:xfrm>
            <a:off x="3105669" y="4412407"/>
            <a:ext cx="1098550" cy="842644"/>
          </a:xfrm>
          <a:prstGeom prst="rect">
            <a:avLst/>
          </a:prstGeom>
        </p:spPr>
        <p:txBody>
          <a:bodyPr vert="horz" wrap="square" lIns="0" tIns="142240" rIns="0" bIns="0" rtlCol="0">
            <a:spAutoFit/>
          </a:bodyPr>
          <a:lstStyle/>
          <a:p>
            <a:pPr marL="5080" algn="ctr">
              <a:spcBef>
                <a:spcPts val="1120"/>
              </a:spcBef>
            </a:pPr>
            <a:r>
              <a:rPr sz="1600" dirty="0">
                <a:latin typeface="Calibri"/>
                <a:cs typeface="Calibri"/>
              </a:rPr>
              <a:t>6</a:t>
            </a:r>
          </a:p>
          <a:p>
            <a:pPr algn="ctr">
              <a:spcBef>
                <a:spcPts val="1210"/>
              </a:spcBef>
            </a:pPr>
            <a:r>
              <a:rPr sz="1900" spc="-25" dirty="0">
                <a:latin typeface="Cambria Math"/>
                <a:cs typeface="Cambria Math"/>
              </a:rPr>
              <a:t>𝑃(𝑌</a:t>
            </a:r>
            <a:r>
              <a:rPr lang="en-US" sz="2100" spc="-37" baseline="-15873" dirty="0">
                <a:latin typeface="Cambria Math"/>
                <a:cs typeface="Cambria Math"/>
              </a:rPr>
              <a:t>6</a:t>
            </a:r>
            <a:r>
              <a:rPr sz="1900" spc="-25" dirty="0">
                <a:latin typeface="Cambria Math"/>
                <a:cs typeface="Cambria Math"/>
              </a:rPr>
              <a:t>)</a:t>
            </a:r>
            <a:r>
              <a:rPr sz="1900" spc="75" dirty="0">
                <a:latin typeface="Cambria Math"/>
                <a:cs typeface="Cambria Math"/>
              </a:rPr>
              <a:t> </a:t>
            </a:r>
            <a:r>
              <a:rPr sz="1900" dirty="0">
                <a:latin typeface="Cambria Math"/>
                <a:cs typeface="Cambria Math"/>
              </a:rPr>
              <a:t>=</a:t>
            </a:r>
            <a:r>
              <a:rPr sz="1900" spc="90" dirty="0">
                <a:latin typeface="Cambria Math"/>
                <a:cs typeface="Cambria Math"/>
              </a:rPr>
              <a:t> </a:t>
            </a:r>
            <a:r>
              <a:rPr sz="1900" dirty="0">
                <a:latin typeface="Cambria Math"/>
                <a:cs typeface="Cambria Math"/>
              </a:rPr>
              <a:t>1</a:t>
            </a:r>
          </a:p>
        </p:txBody>
      </p:sp>
      <p:sp>
        <p:nvSpPr>
          <p:cNvPr id="49" name="object 49"/>
          <p:cNvSpPr txBox="1"/>
          <p:nvPr/>
        </p:nvSpPr>
        <p:spPr>
          <a:xfrm>
            <a:off x="5927437" y="4873299"/>
            <a:ext cx="1098550" cy="814705"/>
          </a:xfrm>
          <a:prstGeom prst="rect">
            <a:avLst/>
          </a:prstGeom>
        </p:spPr>
        <p:txBody>
          <a:bodyPr vert="horz" wrap="square" lIns="0" tIns="129540" rIns="0" bIns="0" rtlCol="0">
            <a:spAutoFit/>
          </a:bodyPr>
          <a:lstStyle/>
          <a:p>
            <a:pPr marR="35560" algn="ctr">
              <a:spcBef>
                <a:spcPts val="1020"/>
              </a:spcBef>
            </a:pPr>
            <a:r>
              <a:rPr sz="1600" dirty="0">
                <a:latin typeface="Calibri"/>
                <a:cs typeface="Calibri"/>
              </a:rPr>
              <a:t>2</a:t>
            </a:r>
          </a:p>
          <a:p>
            <a:pPr algn="ctr">
              <a:spcBef>
                <a:spcPts val="1090"/>
              </a:spcBef>
            </a:pPr>
            <a:r>
              <a:rPr sz="1900" spc="-130" dirty="0">
                <a:latin typeface="Cambria Math"/>
                <a:cs typeface="Cambria Math"/>
              </a:rPr>
              <a:t>𝑃(𝑌</a:t>
            </a:r>
            <a:r>
              <a:rPr lang="en-US" sz="2100" spc="-195" baseline="-15873" dirty="0">
                <a:latin typeface="Cambria Math"/>
                <a:cs typeface="Cambria Math"/>
              </a:rPr>
              <a:t>2</a:t>
            </a:r>
            <a:r>
              <a:rPr sz="1900" spc="-130" dirty="0">
                <a:latin typeface="Cambria Math"/>
                <a:cs typeface="Cambria Math"/>
              </a:rPr>
              <a:t>)</a:t>
            </a:r>
            <a:r>
              <a:rPr sz="1900" spc="75" dirty="0">
                <a:latin typeface="Cambria Math"/>
                <a:cs typeface="Cambria Math"/>
              </a:rPr>
              <a:t> </a:t>
            </a:r>
            <a:r>
              <a:rPr sz="1900" dirty="0">
                <a:latin typeface="Cambria Math"/>
                <a:cs typeface="Cambria Math"/>
              </a:rPr>
              <a:t>=</a:t>
            </a:r>
            <a:r>
              <a:rPr sz="1900" spc="80" dirty="0">
                <a:latin typeface="Cambria Math"/>
                <a:cs typeface="Cambria Math"/>
              </a:rPr>
              <a:t> </a:t>
            </a:r>
            <a:r>
              <a:rPr sz="1900" dirty="0">
                <a:latin typeface="Cambria Math"/>
                <a:cs typeface="Cambria Math"/>
              </a:rPr>
              <a:t>0</a:t>
            </a:r>
          </a:p>
        </p:txBody>
      </p:sp>
      <p:sp>
        <p:nvSpPr>
          <p:cNvPr id="50" name="object 50"/>
          <p:cNvSpPr txBox="1"/>
          <p:nvPr/>
        </p:nvSpPr>
        <p:spPr>
          <a:xfrm>
            <a:off x="321942" y="3741849"/>
            <a:ext cx="1093470" cy="735965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marL="4445" algn="ctr">
              <a:spcBef>
                <a:spcPts val="735"/>
              </a:spcBef>
            </a:pPr>
            <a:r>
              <a:rPr sz="1600" dirty="0">
                <a:latin typeface="Calibri"/>
                <a:cs typeface="Calibri"/>
              </a:rPr>
              <a:t>9</a:t>
            </a:r>
          </a:p>
          <a:p>
            <a:pPr algn="ctr">
              <a:spcBef>
                <a:spcPts val="755"/>
              </a:spcBef>
            </a:pPr>
            <a:r>
              <a:rPr sz="1900" spc="-10" dirty="0">
                <a:solidFill>
                  <a:srgbClr val="FF0000"/>
                </a:solidFill>
                <a:latin typeface="Cambria Math"/>
                <a:cs typeface="Cambria Math"/>
              </a:rPr>
              <a:t>𝑃(𝑌</a:t>
            </a:r>
            <a:r>
              <a:rPr lang="en-US" sz="2100" spc="-15" baseline="-15873" dirty="0">
                <a:solidFill>
                  <a:srgbClr val="FF0000"/>
                </a:solidFill>
                <a:latin typeface="Cambria Math"/>
                <a:cs typeface="Cambria Math"/>
              </a:rPr>
              <a:t>9</a:t>
            </a:r>
            <a:r>
              <a:rPr sz="1900" spc="-10" dirty="0">
                <a:solidFill>
                  <a:srgbClr val="FF0000"/>
                </a:solidFill>
                <a:latin typeface="Cambria Math"/>
                <a:cs typeface="Cambria Math"/>
              </a:rPr>
              <a:t>)</a:t>
            </a:r>
            <a:r>
              <a:rPr sz="1900" spc="75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900" dirty="0">
                <a:solidFill>
                  <a:srgbClr val="FF0000"/>
                </a:solidFill>
                <a:latin typeface="Cambria Math"/>
                <a:cs typeface="Cambria Math"/>
              </a:rPr>
              <a:t>=</a:t>
            </a:r>
            <a:r>
              <a:rPr sz="1900" spc="90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900" dirty="0">
                <a:solidFill>
                  <a:srgbClr val="FF0000"/>
                </a:solidFill>
                <a:latin typeface="Cambria Math"/>
                <a:cs typeface="Cambria Math"/>
              </a:rPr>
              <a:t>1</a:t>
            </a:r>
            <a:endParaRPr sz="1900" dirty="0">
              <a:latin typeface="Cambria Math"/>
              <a:cs typeface="Cambria Math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1171919" y="4525506"/>
            <a:ext cx="1414145" cy="775335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33655" algn="ctr">
              <a:spcBef>
                <a:spcPts val="875"/>
              </a:spcBef>
            </a:pPr>
            <a:r>
              <a:rPr sz="1600" dirty="0">
                <a:latin typeface="Calibri"/>
                <a:cs typeface="Calibri"/>
              </a:rPr>
              <a:t>8</a:t>
            </a:r>
          </a:p>
          <a:p>
            <a:pPr algn="ctr">
              <a:spcBef>
                <a:spcPts val="925"/>
              </a:spcBef>
            </a:pPr>
            <a:r>
              <a:rPr sz="1900" spc="50" dirty="0">
                <a:solidFill>
                  <a:srgbClr val="FF0000"/>
                </a:solidFill>
                <a:latin typeface="Cambria Math"/>
                <a:cs typeface="Cambria Math"/>
              </a:rPr>
              <a:t>𝑃(𝑌</a:t>
            </a:r>
            <a:r>
              <a:rPr lang="en-US" sz="2100" spc="75" baseline="-15873" dirty="0">
                <a:solidFill>
                  <a:srgbClr val="FF0000"/>
                </a:solidFill>
                <a:latin typeface="Cambria Math"/>
                <a:cs typeface="Cambria Math"/>
              </a:rPr>
              <a:t>8</a:t>
            </a:r>
            <a:r>
              <a:rPr sz="1900" spc="50" dirty="0">
                <a:solidFill>
                  <a:srgbClr val="FF0000"/>
                </a:solidFill>
                <a:latin typeface="Cambria Math"/>
                <a:cs typeface="Cambria Math"/>
              </a:rPr>
              <a:t>)</a:t>
            </a:r>
            <a:r>
              <a:rPr sz="1900" spc="75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900" dirty="0">
                <a:solidFill>
                  <a:srgbClr val="FF0000"/>
                </a:solidFill>
                <a:latin typeface="Cambria Math"/>
                <a:cs typeface="Cambria Math"/>
              </a:rPr>
              <a:t>=</a:t>
            </a:r>
            <a:r>
              <a:rPr sz="1900" spc="90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900" spc="-5" dirty="0">
                <a:solidFill>
                  <a:srgbClr val="FF0000"/>
                </a:solidFill>
                <a:latin typeface="Cambria Math"/>
                <a:cs typeface="Cambria Math"/>
              </a:rPr>
              <a:t>0.91</a:t>
            </a:r>
            <a:endParaRPr sz="1900" dirty="0">
              <a:latin typeface="Cambria Math"/>
              <a:cs typeface="Cambria Math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4115218" y="2775203"/>
            <a:ext cx="12890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1400" spc="225" dirty="0">
                <a:solidFill>
                  <a:srgbClr val="FF0000"/>
                </a:solidFill>
                <a:latin typeface="Cambria Math"/>
                <a:cs typeface="Cambria Math"/>
              </a:rPr>
              <a:t>5</a:t>
            </a:r>
            <a:endParaRPr sz="1400" dirty="0">
              <a:latin typeface="Cambria Math"/>
              <a:cs typeface="Cambria Math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3763929" y="2659562"/>
            <a:ext cx="1363345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900" spc="10" dirty="0">
                <a:solidFill>
                  <a:srgbClr val="FF0000"/>
                </a:solidFill>
                <a:latin typeface="Cambria Math"/>
                <a:cs typeface="Cambria Math"/>
              </a:rPr>
              <a:t>𝑃(𝑌</a:t>
            </a:r>
            <a:r>
              <a:rPr sz="1900" spc="114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900" dirty="0">
                <a:solidFill>
                  <a:srgbClr val="FF0000"/>
                </a:solidFill>
                <a:latin typeface="Cambria Math"/>
                <a:cs typeface="Cambria Math"/>
              </a:rPr>
              <a:t>)</a:t>
            </a:r>
            <a:r>
              <a:rPr sz="1900" spc="80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900" dirty="0">
                <a:solidFill>
                  <a:srgbClr val="FF0000"/>
                </a:solidFill>
                <a:latin typeface="Cambria Math"/>
                <a:cs typeface="Cambria Math"/>
              </a:rPr>
              <a:t>=</a:t>
            </a:r>
            <a:r>
              <a:rPr sz="1900" spc="85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900" spc="-5" dirty="0">
                <a:solidFill>
                  <a:srgbClr val="FF0000"/>
                </a:solidFill>
                <a:latin typeface="Cambria Math"/>
                <a:cs typeface="Cambria Math"/>
              </a:rPr>
              <a:t>0.73</a:t>
            </a:r>
            <a:endParaRPr sz="1900" dirty="0">
              <a:latin typeface="Cambria Math"/>
              <a:cs typeface="Cambria Math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6475052" y="2437384"/>
            <a:ext cx="1388745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spcBef>
                <a:spcPts val="100"/>
              </a:spcBef>
            </a:pPr>
            <a:r>
              <a:rPr sz="1900" spc="10" dirty="0">
                <a:solidFill>
                  <a:srgbClr val="FF0000"/>
                </a:solidFill>
                <a:latin typeface="Cambria Math"/>
                <a:cs typeface="Cambria Math"/>
              </a:rPr>
              <a:t>𝑃(𝑌</a:t>
            </a:r>
            <a:r>
              <a:rPr lang="en-US" sz="2100" spc="15" baseline="-15873" dirty="0">
                <a:solidFill>
                  <a:srgbClr val="FF0000"/>
                </a:solidFill>
                <a:latin typeface="Cambria Math"/>
                <a:cs typeface="Cambria Math"/>
              </a:rPr>
              <a:t>3</a:t>
            </a:r>
            <a:r>
              <a:rPr sz="1900" spc="10" dirty="0">
                <a:solidFill>
                  <a:srgbClr val="FF0000"/>
                </a:solidFill>
                <a:latin typeface="Cambria Math"/>
                <a:cs typeface="Cambria Math"/>
              </a:rPr>
              <a:t>)</a:t>
            </a:r>
            <a:r>
              <a:rPr sz="1900" spc="60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900" dirty="0">
                <a:solidFill>
                  <a:srgbClr val="FF0000"/>
                </a:solidFill>
                <a:latin typeface="Cambria Math"/>
                <a:cs typeface="Cambria Math"/>
              </a:rPr>
              <a:t>=</a:t>
            </a:r>
            <a:r>
              <a:rPr sz="1900" spc="75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900" spc="-5" dirty="0">
                <a:solidFill>
                  <a:srgbClr val="FF0000"/>
                </a:solidFill>
                <a:latin typeface="Cambria Math"/>
                <a:cs typeface="Cambria Math"/>
              </a:rPr>
              <a:t>0.17</a:t>
            </a:r>
            <a:endParaRPr sz="1900" dirty="0">
              <a:latin typeface="Cambria Math"/>
              <a:cs typeface="Cambria Math"/>
            </a:endParaRPr>
          </a:p>
        </p:txBody>
      </p:sp>
      <p:grpSp>
        <p:nvGrpSpPr>
          <p:cNvPr id="55" name="object 55"/>
          <p:cNvGrpSpPr/>
          <p:nvPr/>
        </p:nvGrpSpPr>
        <p:grpSpPr>
          <a:xfrm>
            <a:off x="6974406" y="2771491"/>
            <a:ext cx="391160" cy="394970"/>
            <a:chOff x="6974406" y="2771491"/>
            <a:chExt cx="391160" cy="394970"/>
          </a:xfrm>
        </p:grpSpPr>
        <p:sp>
          <p:nvSpPr>
            <p:cNvPr id="56" name="object 56"/>
            <p:cNvSpPr/>
            <p:nvPr/>
          </p:nvSpPr>
          <p:spPr>
            <a:xfrm>
              <a:off x="6987106" y="2784191"/>
              <a:ext cx="365760" cy="369570"/>
            </a:xfrm>
            <a:custGeom>
              <a:avLst/>
              <a:gdLst/>
              <a:ahLst/>
              <a:cxnLst/>
              <a:rect l="l" t="t" r="r" b="b"/>
              <a:pathLst>
                <a:path w="365759" h="369569">
                  <a:moveTo>
                    <a:pt x="182880" y="0"/>
                  </a:moveTo>
                  <a:lnTo>
                    <a:pt x="134263" y="6592"/>
                  </a:lnTo>
                  <a:lnTo>
                    <a:pt x="90576" y="25196"/>
                  </a:lnTo>
                  <a:lnTo>
                    <a:pt x="53564" y="54052"/>
                  </a:lnTo>
                  <a:lnTo>
                    <a:pt x="24968" y="91402"/>
                  </a:lnTo>
                  <a:lnTo>
                    <a:pt x="6532" y="135487"/>
                  </a:lnTo>
                  <a:lnTo>
                    <a:pt x="0" y="184547"/>
                  </a:lnTo>
                  <a:lnTo>
                    <a:pt x="6532" y="233607"/>
                  </a:lnTo>
                  <a:lnTo>
                    <a:pt x="24968" y="277692"/>
                  </a:lnTo>
                  <a:lnTo>
                    <a:pt x="53564" y="315042"/>
                  </a:lnTo>
                  <a:lnTo>
                    <a:pt x="90576" y="343898"/>
                  </a:lnTo>
                  <a:lnTo>
                    <a:pt x="134263" y="362502"/>
                  </a:lnTo>
                  <a:lnTo>
                    <a:pt x="182880" y="369095"/>
                  </a:lnTo>
                  <a:lnTo>
                    <a:pt x="231496" y="362502"/>
                  </a:lnTo>
                  <a:lnTo>
                    <a:pt x="275183" y="343898"/>
                  </a:lnTo>
                  <a:lnTo>
                    <a:pt x="312195" y="315042"/>
                  </a:lnTo>
                  <a:lnTo>
                    <a:pt x="340791" y="277692"/>
                  </a:lnTo>
                  <a:lnTo>
                    <a:pt x="359227" y="233607"/>
                  </a:lnTo>
                  <a:lnTo>
                    <a:pt x="365760" y="184547"/>
                  </a:lnTo>
                  <a:lnTo>
                    <a:pt x="359227" y="135487"/>
                  </a:lnTo>
                  <a:lnTo>
                    <a:pt x="340791" y="91402"/>
                  </a:lnTo>
                  <a:lnTo>
                    <a:pt x="312195" y="54052"/>
                  </a:lnTo>
                  <a:lnTo>
                    <a:pt x="275183" y="25196"/>
                  </a:lnTo>
                  <a:lnTo>
                    <a:pt x="231496" y="6592"/>
                  </a:lnTo>
                  <a:lnTo>
                    <a:pt x="182880" y="0"/>
                  </a:lnTo>
                  <a:close/>
                </a:path>
              </a:pathLst>
            </a:custGeom>
            <a:solidFill>
              <a:srgbClr val="D4D4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6987106" y="2784191"/>
              <a:ext cx="365760" cy="369570"/>
            </a:xfrm>
            <a:custGeom>
              <a:avLst/>
              <a:gdLst/>
              <a:ahLst/>
              <a:cxnLst/>
              <a:rect l="l" t="t" r="r" b="b"/>
              <a:pathLst>
                <a:path w="365759" h="369569">
                  <a:moveTo>
                    <a:pt x="0" y="184547"/>
                  </a:moveTo>
                  <a:lnTo>
                    <a:pt x="6532" y="135487"/>
                  </a:lnTo>
                  <a:lnTo>
                    <a:pt x="24968" y="91402"/>
                  </a:lnTo>
                  <a:lnTo>
                    <a:pt x="53564" y="54052"/>
                  </a:lnTo>
                  <a:lnTo>
                    <a:pt x="90576" y="25196"/>
                  </a:lnTo>
                  <a:lnTo>
                    <a:pt x="134263" y="6592"/>
                  </a:lnTo>
                  <a:lnTo>
                    <a:pt x="182880" y="0"/>
                  </a:lnTo>
                  <a:lnTo>
                    <a:pt x="231496" y="6592"/>
                  </a:lnTo>
                  <a:lnTo>
                    <a:pt x="275183" y="25196"/>
                  </a:lnTo>
                  <a:lnTo>
                    <a:pt x="312195" y="54052"/>
                  </a:lnTo>
                  <a:lnTo>
                    <a:pt x="340791" y="91402"/>
                  </a:lnTo>
                  <a:lnTo>
                    <a:pt x="359227" y="135487"/>
                  </a:lnTo>
                  <a:lnTo>
                    <a:pt x="365760" y="184547"/>
                  </a:lnTo>
                  <a:lnTo>
                    <a:pt x="359227" y="233607"/>
                  </a:lnTo>
                  <a:lnTo>
                    <a:pt x="340791" y="277692"/>
                  </a:lnTo>
                  <a:lnTo>
                    <a:pt x="312195" y="315042"/>
                  </a:lnTo>
                  <a:lnTo>
                    <a:pt x="275183" y="343898"/>
                  </a:lnTo>
                  <a:lnTo>
                    <a:pt x="231496" y="362502"/>
                  </a:lnTo>
                  <a:lnTo>
                    <a:pt x="182880" y="369095"/>
                  </a:lnTo>
                  <a:lnTo>
                    <a:pt x="134263" y="362502"/>
                  </a:lnTo>
                  <a:lnTo>
                    <a:pt x="90576" y="343898"/>
                  </a:lnTo>
                  <a:lnTo>
                    <a:pt x="53564" y="315042"/>
                  </a:lnTo>
                  <a:lnTo>
                    <a:pt x="24968" y="277692"/>
                  </a:lnTo>
                  <a:lnTo>
                    <a:pt x="6532" y="233607"/>
                  </a:lnTo>
                  <a:lnTo>
                    <a:pt x="0" y="184547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8" name="object 58"/>
          <p:cNvSpPr txBox="1"/>
          <p:nvPr/>
        </p:nvSpPr>
        <p:spPr>
          <a:xfrm>
            <a:off x="7105696" y="2819908"/>
            <a:ext cx="12890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dirty="0">
                <a:latin typeface="Calibri"/>
                <a:cs typeface="Calibri"/>
              </a:rPr>
              <a:t>3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8144740" y="4466844"/>
            <a:ext cx="12890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1400" spc="-155" dirty="0">
                <a:latin typeface="Cambria Math"/>
                <a:cs typeface="Cambria Math"/>
              </a:rPr>
              <a:t>1</a:t>
            </a:r>
            <a:endParaRPr sz="1400" dirty="0">
              <a:latin typeface="Cambria Math"/>
              <a:cs typeface="Cambria Math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7796002" y="4346333"/>
            <a:ext cx="1042035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900" spc="10" dirty="0">
                <a:latin typeface="Cambria Math"/>
                <a:cs typeface="Cambria Math"/>
              </a:rPr>
              <a:t>𝑃(𝑌</a:t>
            </a:r>
            <a:r>
              <a:rPr lang="en-US" sz="1900" spc="80" dirty="0">
                <a:latin typeface="Cambria Math"/>
                <a:cs typeface="Cambria Math"/>
              </a:rPr>
              <a:t> </a:t>
            </a:r>
            <a:r>
              <a:rPr sz="1900" dirty="0">
                <a:latin typeface="Cambria Math"/>
                <a:cs typeface="Cambria Math"/>
              </a:rPr>
              <a:t>)</a:t>
            </a:r>
            <a:r>
              <a:rPr sz="1900" spc="75" dirty="0">
                <a:latin typeface="Cambria Math"/>
                <a:cs typeface="Cambria Math"/>
              </a:rPr>
              <a:t> </a:t>
            </a:r>
            <a:r>
              <a:rPr sz="1900" dirty="0">
                <a:latin typeface="Cambria Math"/>
                <a:cs typeface="Cambria Math"/>
              </a:rPr>
              <a:t>=</a:t>
            </a:r>
            <a:r>
              <a:rPr sz="1900" spc="85" dirty="0">
                <a:latin typeface="Cambria Math"/>
                <a:cs typeface="Cambria Math"/>
              </a:rPr>
              <a:t> </a:t>
            </a:r>
            <a:r>
              <a:rPr sz="1900" dirty="0">
                <a:latin typeface="Cambria Math"/>
                <a:cs typeface="Cambria Math"/>
              </a:rPr>
              <a:t>0</a:t>
            </a:r>
          </a:p>
        </p:txBody>
      </p:sp>
      <p:sp>
        <p:nvSpPr>
          <p:cNvPr id="61" name="object 61"/>
          <p:cNvSpPr txBox="1"/>
          <p:nvPr/>
        </p:nvSpPr>
        <p:spPr>
          <a:xfrm>
            <a:off x="5066693" y="3673348"/>
            <a:ext cx="1414145" cy="746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" algn="ctr">
              <a:spcBef>
                <a:spcPts val="100"/>
              </a:spcBef>
            </a:pPr>
            <a:r>
              <a:rPr sz="1600" dirty="0">
                <a:latin typeface="Calibri"/>
                <a:cs typeface="Calibri"/>
              </a:rPr>
              <a:t>4</a:t>
            </a:r>
          </a:p>
          <a:p>
            <a:pPr algn="ctr">
              <a:spcBef>
                <a:spcPts val="1475"/>
              </a:spcBef>
            </a:pPr>
            <a:r>
              <a:rPr sz="1900" dirty="0">
                <a:solidFill>
                  <a:srgbClr val="FF0000"/>
                </a:solidFill>
                <a:latin typeface="Cambria Math"/>
                <a:cs typeface="Cambria Math"/>
              </a:rPr>
              <a:t>𝑃(𝑌</a:t>
            </a:r>
            <a:r>
              <a:rPr lang="en-US" sz="2100" baseline="-15873" dirty="0">
                <a:solidFill>
                  <a:srgbClr val="FF0000"/>
                </a:solidFill>
                <a:latin typeface="Cambria Math"/>
                <a:cs typeface="Cambria Math"/>
              </a:rPr>
              <a:t>4</a:t>
            </a:r>
            <a:r>
              <a:rPr sz="1900" dirty="0">
                <a:solidFill>
                  <a:srgbClr val="FF0000"/>
                </a:solidFill>
                <a:latin typeface="Cambria Math"/>
                <a:cs typeface="Cambria Math"/>
              </a:rPr>
              <a:t>)</a:t>
            </a:r>
            <a:r>
              <a:rPr sz="1900" spc="75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900" dirty="0">
                <a:solidFill>
                  <a:srgbClr val="FF0000"/>
                </a:solidFill>
                <a:latin typeface="Cambria Math"/>
                <a:cs typeface="Cambria Math"/>
              </a:rPr>
              <a:t>=</a:t>
            </a:r>
            <a:r>
              <a:rPr sz="1900" spc="90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900" spc="-5" dirty="0">
                <a:solidFill>
                  <a:srgbClr val="FF0000"/>
                </a:solidFill>
                <a:latin typeface="Cambria Math"/>
                <a:cs typeface="Cambria Math"/>
              </a:rPr>
              <a:t>0.42</a:t>
            </a:r>
            <a:endParaRPr sz="1900" dirty="0">
              <a:latin typeface="Cambria Math"/>
              <a:cs typeface="Cambria Math"/>
            </a:endParaRPr>
          </a:p>
        </p:txBody>
      </p:sp>
      <p:sp>
        <p:nvSpPr>
          <p:cNvPr id="62" name="object 3">
            <a:extLst>
              <a:ext uri="{FF2B5EF4-FFF2-40B4-BE49-F238E27FC236}">
                <a16:creationId xmlns:a16="http://schemas.microsoft.com/office/drawing/2014/main" id="{7F768C03-20C3-8216-0912-2B08DCB99A4D}"/>
              </a:ext>
            </a:extLst>
          </p:cNvPr>
          <p:cNvSpPr txBox="1"/>
          <p:nvPr/>
        </p:nvSpPr>
        <p:spPr>
          <a:xfrm>
            <a:off x="682994" y="1167887"/>
            <a:ext cx="7461745" cy="970137"/>
          </a:xfrm>
          <a:prstGeom prst="rect">
            <a:avLst/>
          </a:prstGeom>
        </p:spPr>
        <p:txBody>
          <a:bodyPr vert="horz" wrap="square" lIns="0" tIns="107315" rIns="0" bIns="0" rtlCol="0">
            <a:spAutoFit/>
          </a:bodyPr>
          <a:lstStyle/>
          <a:p>
            <a:pPr marL="358140" indent="-320040">
              <a:spcBef>
                <a:spcPts val="845"/>
              </a:spcBef>
              <a:buClr>
                <a:srgbClr val="F0AD00"/>
              </a:buClr>
              <a:buSzPct val="78571"/>
              <a:buFont typeface="Wingdings 2"/>
              <a:buChar char=""/>
              <a:tabLst>
                <a:tab pos="357505" algn="l"/>
                <a:tab pos="358140" algn="l"/>
              </a:tabLst>
            </a:pPr>
            <a:r>
              <a:rPr lang="en-US" sz="2800" spc="-10" dirty="0"/>
              <a:t>After</a:t>
            </a:r>
            <a:r>
              <a:rPr lang="en-US" sz="2800" spc="-5" dirty="0"/>
              <a:t> </a:t>
            </a:r>
            <a:r>
              <a:rPr lang="en-US" sz="2800" spc="-20" dirty="0"/>
              <a:t>Iteration</a:t>
            </a:r>
            <a:r>
              <a:rPr lang="en-US" sz="2800" spc="5" dirty="0"/>
              <a:t> </a:t>
            </a:r>
            <a:r>
              <a:rPr lang="en-US" sz="2800" dirty="0"/>
              <a:t>1</a:t>
            </a:r>
            <a:r>
              <a:rPr lang="en-US" sz="2800" spc="5" dirty="0"/>
              <a:t> </a:t>
            </a:r>
            <a:br>
              <a:rPr lang="en-US" sz="2800" spc="5" dirty="0"/>
            </a:br>
            <a:r>
              <a:rPr lang="en-US" sz="2800" dirty="0"/>
              <a:t>(a</a:t>
            </a:r>
            <a:r>
              <a:rPr lang="en-US" sz="2800" spc="5" dirty="0"/>
              <a:t> </a:t>
            </a:r>
            <a:r>
              <a:rPr lang="en-US" sz="2800" spc="-15" dirty="0"/>
              <a:t>round</a:t>
            </a:r>
            <a:r>
              <a:rPr lang="en-US" sz="2800" dirty="0"/>
              <a:t> </a:t>
            </a:r>
            <a:r>
              <a:rPr lang="en-US" sz="2800" spc="-5" dirty="0"/>
              <a:t>of</a:t>
            </a:r>
            <a:r>
              <a:rPr lang="en-US" sz="2800" dirty="0"/>
              <a:t> </a:t>
            </a:r>
            <a:r>
              <a:rPr lang="en-US" sz="2800" spc="-10" dirty="0"/>
              <a:t>updates</a:t>
            </a:r>
            <a:r>
              <a:rPr lang="en-US" sz="2800" dirty="0"/>
              <a:t> </a:t>
            </a:r>
            <a:r>
              <a:rPr lang="en-US" sz="2800" spc="-25" dirty="0"/>
              <a:t>for</a:t>
            </a:r>
            <a:r>
              <a:rPr lang="en-US" sz="2800" dirty="0"/>
              <a:t> all </a:t>
            </a:r>
            <a:r>
              <a:rPr lang="en-US" sz="2800" spc="-710" dirty="0"/>
              <a:t> </a:t>
            </a:r>
            <a:r>
              <a:rPr lang="en-US" sz="2800" dirty="0"/>
              <a:t>unlabeled </a:t>
            </a:r>
            <a:r>
              <a:rPr lang="en-US" sz="2800" spc="-5" dirty="0"/>
              <a:t>nodes)</a:t>
            </a:r>
            <a:endParaRPr sz="2600" dirty="0">
              <a:latin typeface="Cambria Math"/>
              <a:cs typeface="Cambria Math"/>
            </a:endParaRPr>
          </a:p>
        </p:txBody>
      </p:sp>
      <p:sp>
        <p:nvSpPr>
          <p:cNvPr id="63" name="Title 62">
            <a:extLst>
              <a:ext uri="{FF2B5EF4-FFF2-40B4-BE49-F238E27FC236}">
                <a16:creationId xmlns:a16="http://schemas.microsoft.com/office/drawing/2014/main" id="{B87B4146-1EA4-FB74-688B-B9821E70A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 of 1</a:t>
            </a:r>
            <a:r>
              <a:rPr lang="en-US" baseline="30000" dirty="0"/>
              <a:t>st</a:t>
            </a:r>
            <a:r>
              <a:rPr lang="en-US" dirty="0"/>
              <a:t> Iteration</a:t>
            </a:r>
            <a:endParaRPr lang="en-AU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680466" y="3236066"/>
            <a:ext cx="848360" cy="1322070"/>
          </a:xfrm>
          <a:custGeom>
            <a:avLst/>
            <a:gdLst/>
            <a:ahLst/>
            <a:cxnLst/>
            <a:rect l="l" t="t" r="r" b="b"/>
            <a:pathLst>
              <a:path w="848360" h="1322070">
                <a:moveTo>
                  <a:pt x="847812" y="1321801"/>
                </a:moveTo>
                <a:lnTo>
                  <a:pt x="0" y="0"/>
                </a:lnTo>
              </a:path>
            </a:pathLst>
          </a:custGeom>
          <a:ln w="25400">
            <a:solidFill>
              <a:srgbClr val="007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657594" y="3398080"/>
            <a:ext cx="737870" cy="1106170"/>
          </a:xfrm>
          <a:custGeom>
            <a:avLst/>
            <a:gdLst/>
            <a:ahLst/>
            <a:cxnLst/>
            <a:rect l="l" t="t" r="r" b="b"/>
            <a:pathLst>
              <a:path w="737870" h="1106170">
                <a:moveTo>
                  <a:pt x="0" y="1105733"/>
                </a:moveTo>
                <a:lnTo>
                  <a:pt x="737699" y="0"/>
                </a:lnTo>
              </a:path>
            </a:pathLst>
          </a:custGeom>
          <a:ln w="25400">
            <a:solidFill>
              <a:srgbClr val="007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1041312" y="3223366"/>
            <a:ext cx="1522730" cy="1376680"/>
            <a:chOff x="1041312" y="3223366"/>
            <a:chExt cx="1522730" cy="1376680"/>
          </a:xfrm>
        </p:grpSpPr>
        <p:sp>
          <p:nvSpPr>
            <p:cNvPr id="5" name="object 5"/>
            <p:cNvSpPr/>
            <p:nvPr/>
          </p:nvSpPr>
          <p:spPr>
            <a:xfrm>
              <a:off x="1054012" y="3236066"/>
              <a:ext cx="1368425" cy="732790"/>
            </a:xfrm>
            <a:custGeom>
              <a:avLst/>
              <a:gdLst/>
              <a:ahLst/>
              <a:cxnLst/>
              <a:rect l="l" t="t" r="r" b="b"/>
              <a:pathLst>
                <a:path w="1368425" h="732789">
                  <a:moveTo>
                    <a:pt x="0" y="732572"/>
                  </a:moveTo>
                  <a:lnTo>
                    <a:pt x="1367823" y="0"/>
                  </a:lnTo>
                </a:path>
              </a:pathLst>
            </a:custGeom>
            <a:ln w="25400">
              <a:solidFill>
                <a:srgbClr val="0070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895797" y="3290119"/>
              <a:ext cx="655955" cy="1297305"/>
            </a:xfrm>
            <a:custGeom>
              <a:avLst/>
              <a:gdLst/>
              <a:ahLst/>
              <a:cxnLst/>
              <a:rect l="l" t="t" r="r" b="b"/>
              <a:pathLst>
                <a:path w="655955" h="1297304">
                  <a:moveTo>
                    <a:pt x="0" y="1297089"/>
                  </a:moveTo>
                  <a:lnTo>
                    <a:pt x="655354" y="0"/>
                  </a:lnTo>
                </a:path>
              </a:pathLst>
            </a:custGeom>
            <a:ln w="25400">
              <a:solidFill>
                <a:srgbClr val="0070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2078679" y="4688361"/>
            <a:ext cx="1396365" cy="83820"/>
          </a:xfrm>
          <a:custGeom>
            <a:avLst/>
            <a:gdLst/>
            <a:ahLst/>
            <a:cxnLst/>
            <a:rect l="l" t="t" r="r" b="b"/>
            <a:pathLst>
              <a:path w="1396364" h="83820">
                <a:moveTo>
                  <a:pt x="0" y="83394"/>
                </a:moveTo>
                <a:lnTo>
                  <a:pt x="1396038" y="0"/>
                </a:lnTo>
              </a:path>
            </a:pathLst>
          </a:custGeom>
          <a:ln w="25400">
            <a:solidFill>
              <a:srgbClr val="007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734032" y="3105573"/>
            <a:ext cx="1478915" cy="108585"/>
          </a:xfrm>
          <a:custGeom>
            <a:avLst/>
            <a:gdLst/>
            <a:ahLst/>
            <a:cxnLst/>
            <a:rect l="l" t="t" r="r" b="b"/>
            <a:pathLst>
              <a:path w="1478914" h="108585">
                <a:moveTo>
                  <a:pt x="0" y="0"/>
                </a:moveTo>
                <a:lnTo>
                  <a:pt x="1478383" y="107962"/>
                </a:lnTo>
              </a:path>
            </a:pathLst>
          </a:custGeom>
          <a:ln w="25400">
            <a:solidFill>
              <a:srgbClr val="007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025115" y="3344030"/>
            <a:ext cx="2240915" cy="1297305"/>
          </a:xfrm>
          <a:custGeom>
            <a:avLst/>
            <a:gdLst/>
            <a:ahLst/>
            <a:cxnLst/>
            <a:rect l="l" t="t" r="r" b="b"/>
            <a:pathLst>
              <a:path w="2240915" h="1297304">
                <a:moveTo>
                  <a:pt x="2240865" y="0"/>
                </a:moveTo>
                <a:lnTo>
                  <a:pt x="0" y="1297233"/>
                </a:lnTo>
              </a:path>
            </a:pathLst>
          </a:custGeom>
          <a:ln w="25400">
            <a:solidFill>
              <a:srgbClr val="007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11"/>
          <p:cNvGrpSpPr/>
          <p:nvPr/>
        </p:nvGrpSpPr>
        <p:grpSpPr>
          <a:xfrm>
            <a:off x="5944508" y="3086536"/>
            <a:ext cx="1852930" cy="1932305"/>
            <a:chOff x="5944508" y="3086534"/>
            <a:chExt cx="1852930" cy="1932305"/>
          </a:xfrm>
        </p:grpSpPr>
        <p:sp>
          <p:nvSpPr>
            <p:cNvPr id="12" name="object 12"/>
            <p:cNvSpPr/>
            <p:nvPr/>
          </p:nvSpPr>
          <p:spPr>
            <a:xfrm>
              <a:off x="5957208" y="3099234"/>
              <a:ext cx="1083945" cy="720725"/>
            </a:xfrm>
            <a:custGeom>
              <a:avLst/>
              <a:gdLst/>
              <a:ahLst/>
              <a:cxnLst/>
              <a:rect l="l" t="t" r="r" b="b"/>
              <a:pathLst>
                <a:path w="1083945" h="720725">
                  <a:moveTo>
                    <a:pt x="1083463" y="0"/>
                  </a:moveTo>
                  <a:lnTo>
                    <a:pt x="0" y="720427"/>
                  </a:lnTo>
                </a:path>
              </a:pathLst>
            </a:custGeom>
            <a:ln w="25400">
              <a:solidFill>
                <a:srgbClr val="0070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957208" y="3819660"/>
              <a:ext cx="1773555" cy="276225"/>
            </a:xfrm>
            <a:custGeom>
              <a:avLst/>
              <a:gdLst/>
              <a:ahLst/>
              <a:cxnLst/>
              <a:rect l="l" t="t" r="r" b="b"/>
              <a:pathLst>
                <a:path w="1773554" h="276225">
                  <a:moveTo>
                    <a:pt x="1773438" y="275698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0070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454867" y="3153286"/>
              <a:ext cx="715645" cy="1798955"/>
            </a:xfrm>
            <a:custGeom>
              <a:avLst/>
              <a:gdLst/>
              <a:ahLst/>
              <a:cxnLst/>
              <a:rect l="l" t="t" r="r" b="b"/>
              <a:pathLst>
                <a:path w="715645" h="1798954">
                  <a:moveTo>
                    <a:pt x="0" y="1798499"/>
                  </a:moveTo>
                  <a:lnTo>
                    <a:pt x="715120" y="0"/>
                  </a:lnTo>
                </a:path>
              </a:pathLst>
            </a:custGeom>
            <a:ln w="25400">
              <a:solidFill>
                <a:srgbClr val="0070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299303" y="3099234"/>
              <a:ext cx="485140" cy="866140"/>
            </a:xfrm>
            <a:custGeom>
              <a:avLst/>
              <a:gdLst/>
              <a:ahLst/>
              <a:cxnLst/>
              <a:rect l="l" t="t" r="r" b="b"/>
              <a:pathLst>
                <a:path w="485140" h="866139">
                  <a:moveTo>
                    <a:pt x="0" y="0"/>
                  </a:moveTo>
                  <a:lnTo>
                    <a:pt x="484907" y="865630"/>
                  </a:lnTo>
                </a:path>
              </a:pathLst>
            </a:custGeom>
            <a:ln w="25400">
              <a:solidFill>
                <a:srgbClr val="0070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584183" y="4225852"/>
              <a:ext cx="1200150" cy="780415"/>
            </a:xfrm>
            <a:custGeom>
              <a:avLst/>
              <a:gdLst/>
              <a:ahLst/>
              <a:cxnLst/>
              <a:rect l="l" t="t" r="r" b="b"/>
              <a:pathLst>
                <a:path w="1200150" h="780414">
                  <a:moveTo>
                    <a:pt x="1200027" y="0"/>
                  </a:moveTo>
                  <a:lnTo>
                    <a:pt x="0" y="779986"/>
                  </a:lnTo>
                </a:path>
              </a:pathLst>
            </a:custGeom>
            <a:ln w="25400">
              <a:solidFill>
                <a:srgbClr val="0070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9" name="object 19"/>
          <p:cNvGrpSpPr/>
          <p:nvPr/>
        </p:nvGrpSpPr>
        <p:grpSpPr>
          <a:xfrm>
            <a:off x="3462015" y="4491113"/>
            <a:ext cx="391160" cy="394970"/>
            <a:chOff x="3462015" y="4491113"/>
            <a:chExt cx="391160" cy="394970"/>
          </a:xfrm>
        </p:grpSpPr>
        <p:sp>
          <p:nvSpPr>
            <p:cNvPr id="20" name="object 20"/>
            <p:cNvSpPr/>
            <p:nvPr/>
          </p:nvSpPr>
          <p:spPr>
            <a:xfrm>
              <a:off x="3474715" y="4503813"/>
              <a:ext cx="365760" cy="369570"/>
            </a:xfrm>
            <a:custGeom>
              <a:avLst/>
              <a:gdLst/>
              <a:ahLst/>
              <a:cxnLst/>
              <a:rect l="l" t="t" r="r" b="b"/>
              <a:pathLst>
                <a:path w="365760" h="369570">
                  <a:moveTo>
                    <a:pt x="182879" y="0"/>
                  </a:moveTo>
                  <a:lnTo>
                    <a:pt x="134263" y="6592"/>
                  </a:lnTo>
                  <a:lnTo>
                    <a:pt x="90576" y="25196"/>
                  </a:lnTo>
                  <a:lnTo>
                    <a:pt x="53564" y="54052"/>
                  </a:lnTo>
                  <a:lnTo>
                    <a:pt x="24968" y="91402"/>
                  </a:lnTo>
                  <a:lnTo>
                    <a:pt x="6532" y="135487"/>
                  </a:lnTo>
                  <a:lnTo>
                    <a:pt x="0" y="184547"/>
                  </a:lnTo>
                  <a:lnTo>
                    <a:pt x="6532" y="233607"/>
                  </a:lnTo>
                  <a:lnTo>
                    <a:pt x="24968" y="277692"/>
                  </a:lnTo>
                  <a:lnTo>
                    <a:pt x="53564" y="315042"/>
                  </a:lnTo>
                  <a:lnTo>
                    <a:pt x="90576" y="343898"/>
                  </a:lnTo>
                  <a:lnTo>
                    <a:pt x="134263" y="362502"/>
                  </a:lnTo>
                  <a:lnTo>
                    <a:pt x="182879" y="369095"/>
                  </a:lnTo>
                  <a:lnTo>
                    <a:pt x="231496" y="362502"/>
                  </a:lnTo>
                  <a:lnTo>
                    <a:pt x="275183" y="343898"/>
                  </a:lnTo>
                  <a:lnTo>
                    <a:pt x="312195" y="315042"/>
                  </a:lnTo>
                  <a:lnTo>
                    <a:pt x="340791" y="277692"/>
                  </a:lnTo>
                  <a:lnTo>
                    <a:pt x="359227" y="233607"/>
                  </a:lnTo>
                  <a:lnTo>
                    <a:pt x="365760" y="184547"/>
                  </a:lnTo>
                  <a:lnTo>
                    <a:pt x="359227" y="135487"/>
                  </a:lnTo>
                  <a:lnTo>
                    <a:pt x="340791" y="91402"/>
                  </a:lnTo>
                  <a:lnTo>
                    <a:pt x="312195" y="54052"/>
                  </a:lnTo>
                  <a:lnTo>
                    <a:pt x="275183" y="25196"/>
                  </a:lnTo>
                  <a:lnTo>
                    <a:pt x="231496" y="6592"/>
                  </a:lnTo>
                  <a:lnTo>
                    <a:pt x="182879" y="0"/>
                  </a:lnTo>
                  <a:close/>
                </a:path>
              </a:pathLst>
            </a:custGeom>
            <a:solidFill>
              <a:srgbClr val="6BB76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474715" y="4503813"/>
              <a:ext cx="365760" cy="369570"/>
            </a:xfrm>
            <a:custGeom>
              <a:avLst/>
              <a:gdLst/>
              <a:ahLst/>
              <a:cxnLst/>
              <a:rect l="l" t="t" r="r" b="b"/>
              <a:pathLst>
                <a:path w="365760" h="369570">
                  <a:moveTo>
                    <a:pt x="0" y="184547"/>
                  </a:moveTo>
                  <a:lnTo>
                    <a:pt x="6532" y="135487"/>
                  </a:lnTo>
                  <a:lnTo>
                    <a:pt x="24968" y="91402"/>
                  </a:lnTo>
                  <a:lnTo>
                    <a:pt x="53564" y="54052"/>
                  </a:lnTo>
                  <a:lnTo>
                    <a:pt x="90576" y="25196"/>
                  </a:lnTo>
                  <a:lnTo>
                    <a:pt x="134263" y="6592"/>
                  </a:lnTo>
                  <a:lnTo>
                    <a:pt x="182880" y="0"/>
                  </a:lnTo>
                  <a:lnTo>
                    <a:pt x="231496" y="6592"/>
                  </a:lnTo>
                  <a:lnTo>
                    <a:pt x="275183" y="25196"/>
                  </a:lnTo>
                  <a:lnTo>
                    <a:pt x="312195" y="54052"/>
                  </a:lnTo>
                  <a:lnTo>
                    <a:pt x="340791" y="91402"/>
                  </a:lnTo>
                  <a:lnTo>
                    <a:pt x="359227" y="135487"/>
                  </a:lnTo>
                  <a:lnTo>
                    <a:pt x="365760" y="184547"/>
                  </a:lnTo>
                  <a:lnTo>
                    <a:pt x="359227" y="233607"/>
                  </a:lnTo>
                  <a:lnTo>
                    <a:pt x="340791" y="277692"/>
                  </a:lnTo>
                  <a:lnTo>
                    <a:pt x="312195" y="315042"/>
                  </a:lnTo>
                  <a:lnTo>
                    <a:pt x="275183" y="343898"/>
                  </a:lnTo>
                  <a:lnTo>
                    <a:pt x="231496" y="362502"/>
                  </a:lnTo>
                  <a:lnTo>
                    <a:pt x="182880" y="369095"/>
                  </a:lnTo>
                  <a:lnTo>
                    <a:pt x="134263" y="362502"/>
                  </a:lnTo>
                  <a:lnTo>
                    <a:pt x="90576" y="343898"/>
                  </a:lnTo>
                  <a:lnTo>
                    <a:pt x="53564" y="315042"/>
                  </a:lnTo>
                  <a:lnTo>
                    <a:pt x="24968" y="277692"/>
                  </a:lnTo>
                  <a:lnTo>
                    <a:pt x="6532" y="233607"/>
                  </a:lnTo>
                  <a:lnTo>
                    <a:pt x="0" y="184547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3593303" y="4542028"/>
            <a:ext cx="12890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dirty="0">
                <a:latin typeface="Calibri"/>
                <a:cs typeface="Calibri"/>
              </a:rPr>
              <a:t>6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1700217" y="4574508"/>
            <a:ext cx="391160" cy="394970"/>
            <a:chOff x="1700217" y="4574508"/>
            <a:chExt cx="391160" cy="394970"/>
          </a:xfrm>
        </p:grpSpPr>
        <p:sp>
          <p:nvSpPr>
            <p:cNvPr id="24" name="object 24"/>
            <p:cNvSpPr/>
            <p:nvPr/>
          </p:nvSpPr>
          <p:spPr>
            <a:xfrm>
              <a:off x="1712917" y="4587208"/>
              <a:ext cx="365760" cy="369570"/>
            </a:xfrm>
            <a:custGeom>
              <a:avLst/>
              <a:gdLst/>
              <a:ahLst/>
              <a:cxnLst/>
              <a:rect l="l" t="t" r="r" b="b"/>
              <a:pathLst>
                <a:path w="365760" h="369570">
                  <a:moveTo>
                    <a:pt x="182879" y="0"/>
                  </a:moveTo>
                  <a:lnTo>
                    <a:pt x="134263" y="6592"/>
                  </a:lnTo>
                  <a:lnTo>
                    <a:pt x="90576" y="25196"/>
                  </a:lnTo>
                  <a:lnTo>
                    <a:pt x="53564" y="54052"/>
                  </a:lnTo>
                  <a:lnTo>
                    <a:pt x="24968" y="91402"/>
                  </a:lnTo>
                  <a:lnTo>
                    <a:pt x="6532" y="135487"/>
                  </a:lnTo>
                  <a:lnTo>
                    <a:pt x="0" y="184547"/>
                  </a:lnTo>
                  <a:lnTo>
                    <a:pt x="6532" y="233607"/>
                  </a:lnTo>
                  <a:lnTo>
                    <a:pt x="24968" y="277692"/>
                  </a:lnTo>
                  <a:lnTo>
                    <a:pt x="53564" y="315042"/>
                  </a:lnTo>
                  <a:lnTo>
                    <a:pt x="90576" y="343898"/>
                  </a:lnTo>
                  <a:lnTo>
                    <a:pt x="134263" y="362502"/>
                  </a:lnTo>
                  <a:lnTo>
                    <a:pt x="182879" y="369095"/>
                  </a:lnTo>
                  <a:lnTo>
                    <a:pt x="231496" y="362502"/>
                  </a:lnTo>
                  <a:lnTo>
                    <a:pt x="275183" y="343898"/>
                  </a:lnTo>
                  <a:lnTo>
                    <a:pt x="312195" y="315042"/>
                  </a:lnTo>
                  <a:lnTo>
                    <a:pt x="340791" y="277692"/>
                  </a:lnTo>
                  <a:lnTo>
                    <a:pt x="359227" y="233607"/>
                  </a:lnTo>
                  <a:lnTo>
                    <a:pt x="365759" y="184547"/>
                  </a:lnTo>
                  <a:lnTo>
                    <a:pt x="359227" y="135487"/>
                  </a:lnTo>
                  <a:lnTo>
                    <a:pt x="340791" y="91402"/>
                  </a:lnTo>
                  <a:lnTo>
                    <a:pt x="312195" y="54052"/>
                  </a:lnTo>
                  <a:lnTo>
                    <a:pt x="275183" y="25196"/>
                  </a:lnTo>
                  <a:lnTo>
                    <a:pt x="231496" y="6592"/>
                  </a:lnTo>
                  <a:lnTo>
                    <a:pt x="182879" y="0"/>
                  </a:lnTo>
                  <a:close/>
                </a:path>
              </a:pathLst>
            </a:custGeom>
            <a:solidFill>
              <a:srgbClr val="D4D4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712917" y="4587208"/>
              <a:ext cx="365760" cy="369570"/>
            </a:xfrm>
            <a:custGeom>
              <a:avLst/>
              <a:gdLst/>
              <a:ahLst/>
              <a:cxnLst/>
              <a:rect l="l" t="t" r="r" b="b"/>
              <a:pathLst>
                <a:path w="365760" h="369570">
                  <a:moveTo>
                    <a:pt x="0" y="184547"/>
                  </a:moveTo>
                  <a:lnTo>
                    <a:pt x="6532" y="135487"/>
                  </a:lnTo>
                  <a:lnTo>
                    <a:pt x="24968" y="91402"/>
                  </a:lnTo>
                  <a:lnTo>
                    <a:pt x="53564" y="54052"/>
                  </a:lnTo>
                  <a:lnTo>
                    <a:pt x="90576" y="25196"/>
                  </a:lnTo>
                  <a:lnTo>
                    <a:pt x="134263" y="6592"/>
                  </a:lnTo>
                  <a:lnTo>
                    <a:pt x="182880" y="0"/>
                  </a:lnTo>
                  <a:lnTo>
                    <a:pt x="231496" y="6592"/>
                  </a:lnTo>
                  <a:lnTo>
                    <a:pt x="275183" y="25196"/>
                  </a:lnTo>
                  <a:lnTo>
                    <a:pt x="312195" y="54052"/>
                  </a:lnTo>
                  <a:lnTo>
                    <a:pt x="340791" y="91402"/>
                  </a:lnTo>
                  <a:lnTo>
                    <a:pt x="359227" y="135487"/>
                  </a:lnTo>
                  <a:lnTo>
                    <a:pt x="365760" y="184547"/>
                  </a:lnTo>
                  <a:lnTo>
                    <a:pt x="359227" y="233607"/>
                  </a:lnTo>
                  <a:lnTo>
                    <a:pt x="340791" y="277692"/>
                  </a:lnTo>
                  <a:lnTo>
                    <a:pt x="312195" y="315042"/>
                  </a:lnTo>
                  <a:lnTo>
                    <a:pt x="275183" y="343898"/>
                  </a:lnTo>
                  <a:lnTo>
                    <a:pt x="231496" y="362502"/>
                  </a:lnTo>
                  <a:lnTo>
                    <a:pt x="182880" y="369095"/>
                  </a:lnTo>
                  <a:lnTo>
                    <a:pt x="134263" y="362502"/>
                  </a:lnTo>
                  <a:lnTo>
                    <a:pt x="90576" y="343898"/>
                  </a:lnTo>
                  <a:lnTo>
                    <a:pt x="53564" y="315042"/>
                  </a:lnTo>
                  <a:lnTo>
                    <a:pt x="24968" y="277692"/>
                  </a:lnTo>
                  <a:lnTo>
                    <a:pt x="6532" y="233607"/>
                  </a:lnTo>
                  <a:lnTo>
                    <a:pt x="0" y="184547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1831504" y="4624323"/>
            <a:ext cx="12890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dirty="0">
                <a:latin typeface="Calibri"/>
                <a:cs typeface="Calibri"/>
              </a:rPr>
              <a:t>8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2355570" y="2908324"/>
            <a:ext cx="391160" cy="394970"/>
            <a:chOff x="2355570" y="2908324"/>
            <a:chExt cx="391160" cy="394970"/>
          </a:xfrm>
        </p:grpSpPr>
        <p:sp>
          <p:nvSpPr>
            <p:cNvPr id="28" name="object 28"/>
            <p:cNvSpPr/>
            <p:nvPr/>
          </p:nvSpPr>
          <p:spPr>
            <a:xfrm>
              <a:off x="2368270" y="2921024"/>
              <a:ext cx="365760" cy="369570"/>
            </a:xfrm>
            <a:custGeom>
              <a:avLst/>
              <a:gdLst/>
              <a:ahLst/>
              <a:cxnLst/>
              <a:rect l="l" t="t" r="r" b="b"/>
              <a:pathLst>
                <a:path w="365760" h="369570">
                  <a:moveTo>
                    <a:pt x="182879" y="0"/>
                  </a:moveTo>
                  <a:lnTo>
                    <a:pt x="134263" y="6592"/>
                  </a:lnTo>
                  <a:lnTo>
                    <a:pt x="90576" y="25196"/>
                  </a:lnTo>
                  <a:lnTo>
                    <a:pt x="53564" y="54052"/>
                  </a:lnTo>
                  <a:lnTo>
                    <a:pt x="24968" y="91402"/>
                  </a:lnTo>
                  <a:lnTo>
                    <a:pt x="6532" y="135487"/>
                  </a:lnTo>
                  <a:lnTo>
                    <a:pt x="0" y="184547"/>
                  </a:lnTo>
                  <a:lnTo>
                    <a:pt x="6532" y="233607"/>
                  </a:lnTo>
                  <a:lnTo>
                    <a:pt x="24968" y="277692"/>
                  </a:lnTo>
                  <a:lnTo>
                    <a:pt x="53564" y="315042"/>
                  </a:lnTo>
                  <a:lnTo>
                    <a:pt x="90576" y="343898"/>
                  </a:lnTo>
                  <a:lnTo>
                    <a:pt x="134263" y="362502"/>
                  </a:lnTo>
                  <a:lnTo>
                    <a:pt x="182879" y="369095"/>
                  </a:lnTo>
                  <a:lnTo>
                    <a:pt x="231496" y="362502"/>
                  </a:lnTo>
                  <a:lnTo>
                    <a:pt x="275183" y="343898"/>
                  </a:lnTo>
                  <a:lnTo>
                    <a:pt x="312195" y="315042"/>
                  </a:lnTo>
                  <a:lnTo>
                    <a:pt x="340791" y="277692"/>
                  </a:lnTo>
                  <a:lnTo>
                    <a:pt x="359227" y="233607"/>
                  </a:lnTo>
                  <a:lnTo>
                    <a:pt x="365759" y="184547"/>
                  </a:lnTo>
                  <a:lnTo>
                    <a:pt x="359227" y="135487"/>
                  </a:lnTo>
                  <a:lnTo>
                    <a:pt x="340791" y="91402"/>
                  </a:lnTo>
                  <a:lnTo>
                    <a:pt x="312195" y="54052"/>
                  </a:lnTo>
                  <a:lnTo>
                    <a:pt x="275183" y="25196"/>
                  </a:lnTo>
                  <a:lnTo>
                    <a:pt x="231496" y="6592"/>
                  </a:lnTo>
                  <a:lnTo>
                    <a:pt x="182879" y="0"/>
                  </a:lnTo>
                  <a:close/>
                </a:path>
              </a:pathLst>
            </a:custGeom>
            <a:solidFill>
              <a:srgbClr val="6BB76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368270" y="2921024"/>
              <a:ext cx="365760" cy="369570"/>
            </a:xfrm>
            <a:custGeom>
              <a:avLst/>
              <a:gdLst/>
              <a:ahLst/>
              <a:cxnLst/>
              <a:rect l="l" t="t" r="r" b="b"/>
              <a:pathLst>
                <a:path w="365760" h="369570">
                  <a:moveTo>
                    <a:pt x="0" y="184547"/>
                  </a:moveTo>
                  <a:lnTo>
                    <a:pt x="6532" y="135487"/>
                  </a:lnTo>
                  <a:lnTo>
                    <a:pt x="24968" y="91402"/>
                  </a:lnTo>
                  <a:lnTo>
                    <a:pt x="53564" y="54052"/>
                  </a:lnTo>
                  <a:lnTo>
                    <a:pt x="90576" y="25196"/>
                  </a:lnTo>
                  <a:lnTo>
                    <a:pt x="134263" y="6592"/>
                  </a:lnTo>
                  <a:lnTo>
                    <a:pt x="182880" y="0"/>
                  </a:lnTo>
                  <a:lnTo>
                    <a:pt x="231496" y="6592"/>
                  </a:lnTo>
                  <a:lnTo>
                    <a:pt x="275183" y="25196"/>
                  </a:lnTo>
                  <a:lnTo>
                    <a:pt x="312195" y="54052"/>
                  </a:lnTo>
                  <a:lnTo>
                    <a:pt x="340791" y="91402"/>
                  </a:lnTo>
                  <a:lnTo>
                    <a:pt x="359227" y="135487"/>
                  </a:lnTo>
                  <a:lnTo>
                    <a:pt x="365760" y="184547"/>
                  </a:lnTo>
                  <a:lnTo>
                    <a:pt x="359227" y="233607"/>
                  </a:lnTo>
                  <a:lnTo>
                    <a:pt x="340791" y="277692"/>
                  </a:lnTo>
                  <a:lnTo>
                    <a:pt x="312195" y="315042"/>
                  </a:lnTo>
                  <a:lnTo>
                    <a:pt x="275183" y="343898"/>
                  </a:lnTo>
                  <a:lnTo>
                    <a:pt x="231496" y="362502"/>
                  </a:lnTo>
                  <a:lnTo>
                    <a:pt x="182880" y="369095"/>
                  </a:lnTo>
                  <a:lnTo>
                    <a:pt x="134263" y="362502"/>
                  </a:lnTo>
                  <a:lnTo>
                    <a:pt x="90576" y="343898"/>
                  </a:lnTo>
                  <a:lnTo>
                    <a:pt x="53564" y="315042"/>
                  </a:lnTo>
                  <a:lnTo>
                    <a:pt x="24968" y="277692"/>
                  </a:lnTo>
                  <a:lnTo>
                    <a:pt x="6532" y="233607"/>
                  </a:lnTo>
                  <a:lnTo>
                    <a:pt x="0" y="184547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0" name="object 30"/>
          <p:cNvGrpSpPr/>
          <p:nvPr/>
        </p:nvGrpSpPr>
        <p:grpSpPr>
          <a:xfrm>
            <a:off x="675551" y="3771389"/>
            <a:ext cx="391160" cy="394970"/>
            <a:chOff x="675551" y="3771389"/>
            <a:chExt cx="391160" cy="394970"/>
          </a:xfrm>
        </p:grpSpPr>
        <p:sp>
          <p:nvSpPr>
            <p:cNvPr id="31" name="object 31"/>
            <p:cNvSpPr/>
            <p:nvPr/>
          </p:nvSpPr>
          <p:spPr>
            <a:xfrm>
              <a:off x="688251" y="3784089"/>
              <a:ext cx="365760" cy="369570"/>
            </a:xfrm>
            <a:custGeom>
              <a:avLst/>
              <a:gdLst/>
              <a:ahLst/>
              <a:cxnLst/>
              <a:rect l="l" t="t" r="r" b="b"/>
              <a:pathLst>
                <a:path w="365759" h="369570">
                  <a:moveTo>
                    <a:pt x="182879" y="0"/>
                  </a:moveTo>
                  <a:lnTo>
                    <a:pt x="134263" y="6592"/>
                  </a:lnTo>
                  <a:lnTo>
                    <a:pt x="90576" y="25196"/>
                  </a:lnTo>
                  <a:lnTo>
                    <a:pt x="53564" y="54052"/>
                  </a:lnTo>
                  <a:lnTo>
                    <a:pt x="24968" y="91402"/>
                  </a:lnTo>
                  <a:lnTo>
                    <a:pt x="6532" y="135487"/>
                  </a:lnTo>
                  <a:lnTo>
                    <a:pt x="0" y="184547"/>
                  </a:lnTo>
                  <a:lnTo>
                    <a:pt x="6532" y="233607"/>
                  </a:lnTo>
                  <a:lnTo>
                    <a:pt x="24968" y="277692"/>
                  </a:lnTo>
                  <a:lnTo>
                    <a:pt x="53564" y="315042"/>
                  </a:lnTo>
                  <a:lnTo>
                    <a:pt x="90576" y="343899"/>
                  </a:lnTo>
                  <a:lnTo>
                    <a:pt x="134263" y="362502"/>
                  </a:lnTo>
                  <a:lnTo>
                    <a:pt x="182879" y="369095"/>
                  </a:lnTo>
                  <a:lnTo>
                    <a:pt x="231496" y="362502"/>
                  </a:lnTo>
                  <a:lnTo>
                    <a:pt x="275183" y="343899"/>
                  </a:lnTo>
                  <a:lnTo>
                    <a:pt x="312195" y="315042"/>
                  </a:lnTo>
                  <a:lnTo>
                    <a:pt x="340791" y="277692"/>
                  </a:lnTo>
                  <a:lnTo>
                    <a:pt x="359227" y="233607"/>
                  </a:lnTo>
                  <a:lnTo>
                    <a:pt x="365760" y="184547"/>
                  </a:lnTo>
                  <a:lnTo>
                    <a:pt x="359227" y="135487"/>
                  </a:lnTo>
                  <a:lnTo>
                    <a:pt x="340791" y="91402"/>
                  </a:lnTo>
                  <a:lnTo>
                    <a:pt x="312195" y="54052"/>
                  </a:lnTo>
                  <a:lnTo>
                    <a:pt x="275183" y="25196"/>
                  </a:lnTo>
                  <a:lnTo>
                    <a:pt x="231496" y="6592"/>
                  </a:lnTo>
                  <a:lnTo>
                    <a:pt x="182879" y="0"/>
                  </a:lnTo>
                  <a:close/>
                </a:path>
              </a:pathLst>
            </a:custGeom>
            <a:solidFill>
              <a:srgbClr val="D4D4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88251" y="3784089"/>
              <a:ext cx="365760" cy="369570"/>
            </a:xfrm>
            <a:custGeom>
              <a:avLst/>
              <a:gdLst/>
              <a:ahLst/>
              <a:cxnLst/>
              <a:rect l="l" t="t" r="r" b="b"/>
              <a:pathLst>
                <a:path w="365759" h="369570">
                  <a:moveTo>
                    <a:pt x="0" y="184547"/>
                  </a:moveTo>
                  <a:lnTo>
                    <a:pt x="6532" y="135487"/>
                  </a:lnTo>
                  <a:lnTo>
                    <a:pt x="24968" y="91402"/>
                  </a:lnTo>
                  <a:lnTo>
                    <a:pt x="53564" y="54052"/>
                  </a:lnTo>
                  <a:lnTo>
                    <a:pt x="90576" y="25196"/>
                  </a:lnTo>
                  <a:lnTo>
                    <a:pt x="134263" y="6592"/>
                  </a:lnTo>
                  <a:lnTo>
                    <a:pt x="182880" y="0"/>
                  </a:lnTo>
                  <a:lnTo>
                    <a:pt x="231496" y="6592"/>
                  </a:lnTo>
                  <a:lnTo>
                    <a:pt x="275183" y="25196"/>
                  </a:lnTo>
                  <a:lnTo>
                    <a:pt x="312195" y="54052"/>
                  </a:lnTo>
                  <a:lnTo>
                    <a:pt x="340791" y="91402"/>
                  </a:lnTo>
                  <a:lnTo>
                    <a:pt x="359227" y="135487"/>
                  </a:lnTo>
                  <a:lnTo>
                    <a:pt x="365760" y="184547"/>
                  </a:lnTo>
                  <a:lnTo>
                    <a:pt x="359227" y="233607"/>
                  </a:lnTo>
                  <a:lnTo>
                    <a:pt x="340791" y="277692"/>
                  </a:lnTo>
                  <a:lnTo>
                    <a:pt x="312195" y="315042"/>
                  </a:lnTo>
                  <a:lnTo>
                    <a:pt x="275183" y="343898"/>
                  </a:lnTo>
                  <a:lnTo>
                    <a:pt x="231496" y="362502"/>
                  </a:lnTo>
                  <a:lnTo>
                    <a:pt x="182880" y="369095"/>
                  </a:lnTo>
                  <a:lnTo>
                    <a:pt x="134263" y="362502"/>
                  </a:lnTo>
                  <a:lnTo>
                    <a:pt x="90576" y="343898"/>
                  </a:lnTo>
                  <a:lnTo>
                    <a:pt x="53564" y="315042"/>
                  </a:lnTo>
                  <a:lnTo>
                    <a:pt x="24968" y="277692"/>
                  </a:lnTo>
                  <a:lnTo>
                    <a:pt x="6532" y="233607"/>
                  </a:lnTo>
                  <a:lnTo>
                    <a:pt x="0" y="184547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3" name="object 33"/>
          <p:cNvGrpSpPr/>
          <p:nvPr/>
        </p:nvGrpSpPr>
        <p:grpSpPr>
          <a:xfrm>
            <a:off x="4199713" y="3016285"/>
            <a:ext cx="391160" cy="394970"/>
            <a:chOff x="4199713" y="3016285"/>
            <a:chExt cx="391160" cy="394970"/>
          </a:xfrm>
        </p:grpSpPr>
        <p:sp>
          <p:nvSpPr>
            <p:cNvPr id="34" name="object 34"/>
            <p:cNvSpPr/>
            <p:nvPr/>
          </p:nvSpPr>
          <p:spPr>
            <a:xfrm>
              <a:off x="4212413" y="3028985"/>
              <a:ext cx="365760" cy="369570"/>
            </a:xfrm>
            <a:custGeom>
              <a:avLst/>
              <a:gdLst/>
              <a:ahLst/>
              <a:cxnLst/>
              <a:rect l="l" t="t" r="r" b="b"/>
              <a:pathLst>
                <a:path w="365760" h="369570">
                  <a:moveTo>
                    <a:pt x="182879" y="0"/>
                  </a:moveTo>
                  <a:lnTo>
                    <a:pt x="134263" y="6592"/>
                  </a:lnTo>
                  <a:lnTo>
                    <a:pt x="90576" y="25196"/>
                  </a:lnTo>
                  <a:lnTo>
                    <a:pt x="53564" y="54052"/>
                  </a:lnTo>
                  <a:lnTo>
                    <a:pt x="24968" y="91402"/>
                  </a:lnTo>
                  <a:lnTo>
                    <a:pt x="6532" y="135487"/>
                  </a:lnTo>
                  <a:lnTo>
                    <a:pt x="0" y="184547"/>
                  </a:lnTo>
                  <a:lnTo>
                    <a:pt x="6532" y="233607"/>
                  </a:lnTo>
                  <a:lnTo>
                    <a:pt x="24968" y="277692"/>
                  </a:lnTo>
                  <a:lnTo>
                    <a:pt x="53564" y="315042"/>
                  </a:lnTo>
                  <a:lnTo>
                    <a:pt x="90576" y="343899"/>
                  </a:lnTo>
                  <a:lnTo>
                    <a:pt x="134263" y="362502"/>
                  </a:lnTo>
                  <a:lnTo>
                    <a:pt x="182879" y="369095"/>
                  </a:lnTo>
                  <a:lnTo>
                    <a:pt x="231496" y="362502"/>
                  </a:lnTo>
                  <a:lnTo>
                    <a:pt x="275183" y="343899"/>
                  </a:lnTo>
                  <a:lnTo>
                    <a:pt x="312195" y="315042"/>
                  </a:lnTo>
                  <a:lnTo>
                    <a:pt x="340791" y="277692"/>
                  </a:lnTo>
                  <a:lnTo>
                    <a:pt x="359227" y="233607"/>
                  </a:lnTo>
                  <a:lnTo>
                    <a:pt x="365760" y="184547"/>
                  </a:lnTo>
                  <a:lnTo>
                    <a:pt x="359227" y="135487"/>
                  </a:lnTo>
                  <a:lnTo>
                    <a:pt x="340791" y="91402"/>
                  </a:lnTo>
                  <a:lnTo>
                    <a:pt x="312195" y="54052"/>
                  </a:lnTo>
                  <a:lnTo>
                    <a:pt x="275183" y="25196"/>
                  </a:lnTo>
                  <a:lnTo>
                    <a:pt x="231496" y="6592"/>
                  </a:lnTo>
                  <a:lnTo>
                    <a:pt x="182879" y="0"/>
                  </a:lnTo>
                  <a:close/>
                </a:path>
              </a:pathLst>
            </a:custGeom>
            <a:solidFill>
              <a:srgbClr val="D4D4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212413" y="3028985"/>
              <a:ext cx="365760" cy="369570"/>
            </a:xfrm>
            <a:custGeom>
              <a:avLst/>
              <a:gdLst/>
              <a:ahLst/>
              <a:cxnLst/>
              <a:rect l="l" t="t" r="r" b="b"/>
              <a:pathLst>
                <a:path w="365760" h="369570">
                  <a:moveTo>
                    <a:pt x="0" y="184547"/>
                  </a:moveTo>
                  <a:lnTo>
                    <a:pt x="6532" y="135487"/>
                  </a:lnTo>
                  <a:lnTo>
                    <a:pt x="24968" y="91402"/>
                  </a:lnTo>
                  <a:lnTo>
                    <a:pt x="53564" y="54052"/>
                  </a:lnTo>
                  <a:lnTo>
                    <a:pt x="90576" y="25196"/>
                  </a:lnTo>
                  <a:lnTo>
                    <a:pt x="134263" y="6592"/>
                  </a:lnTo>
                  <a:lnTo>
                    <a:pt x="182880" y="0"/>
                  </a:lnTo>
                  <a:lnTo>
                    <a:pt x="231496" y="6592"/>
                  </a:lnTo>
                  <a:lnTo>
                    <a:pt x="275183" y="25196"/>
                  </a:lnTo>
                  <a:lnTo>
                    <a:pt x="312195" y="54052"/>
                  </a:lnTo>
                  <a:lnTo>
                    <a:pt x="340791" y="91402"/>
                  </a:lnTo>
                  <a:lnTo>
                    <a:pt x="359227" y="135487"/>
                  </a:lnTo>
                  <a:lnTo>
                    <a:pt x="365760" y="184547"/>
                  </a:lnTo>
                  <a:lnTo>
                    <a:pt x="359227" y="233607"/>
                  </a:lnTo>
                  <a:lnTo>
                    <a:pt x="340791" y="277692"/>
                  </a:lnTo>
                  <a:lnTo>
                    <a:pt x="312195" y="315042"/>
                  </a:lnTo>
                  <a:lnTo>
                    <a:pt x="275183" y="343898"/>
                  </a:lnTo>
                  <a:lnTo>
                    <a:pt x="231496" y="362502"/>
                  </a:lnTo>
                  <a:lnTo>
                    <a:pt x="182880" y="369095"/>
                  </a:lnTo>
                  <a:lnTo>
                    <a:pt x="134263" y="362502"/>
                  </a:lnTo>
                  <a:lnTo>
                    <a:pt x="90576" y="343898"/>
                  </a:lnTo>
                  <a:lnTo>
                    <a:pt x="53564" y="315042"/>
                  </a:lnTo>
                  <a:lnTo>
                    <a:pt x="24968" y="277692"/>
                  </a:lnTo>
                  <a:lnTo>
                    <a:pt x="6532" y="233607"/>
                  </a:lnTo>
                  <a:lnTo>
                    <a:pt x="0" y="184547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4331001" y="3066796"/>
            <a:ext cx="12890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dirty="0">
                <a:latin typeface="Calibri"/>
                <a:cs typeface="Calibri"/>
              </a:rPr>
              <a:t>5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6259287" y="4939085"/>
            <a:ext cx="391160" cy="394970"/>
            <a:chOff x="6259287" y="4939085"/>
            <a:chExt cx="391160" cy="394970"/>
          </a:xfrm>
        </p:grpSpPr>
        <p:sp>
          <p:nvSpPr>
            <p:cNvPr id="38" name="object 38"/>
            <p:cNvSpPr/>
            <p:nvPr/>
          </p:nvSpPr>
          <p:spPr>
            <a:xfrm>
              <a:off x="6271987" y="4951785"/>
              <a:ext cx="365760" cy="369570"/>
            </a:xfrm>
            <a:custGeom>
              <a:avLst/>
              <a:gdLst/>
              <a:ahLst/>
              <a:cxnLst/>
              <a:rect l="l" t="t" r="r" b="b"/>
              <a:pathLst>
                <a:path w="365759" h="369570">
                  <a:moveTo>
                    <a:pt x="182879" y="0"/>
                  </a:moveTo>
                  <a:lnTo>
                    <a:pt x="134263" y="6592"/>
                  </a:lnTo>
                  <a:lnTo>
                    <a:pt x="90576" y="25196"/>
                  </a:lnTo>
                  <a:lnTo>
                    <a:pt x="53564" y="54052"/>
                  </a:lnTo>
                  <a:lnTo>
                    <a:pt x="24968" y="91402"/>
                  </a:lnTo>
                  <a:lnTo>
                    <a:pt x="6532" y="135487"/>
                  </a:lnTo>
                  <a:lnTo>
                    <a:pt x="0" y="184547"/>
                  </a:lnTo>
                  <a:lnTo>
                    <a:pt x="6532" y="233607"/>
                  </a:lnTo>
                  <a:lnTo>
                    <a:pt x="24968" y="277692"/>
                  </a:lnTo>
                  <a:lnTo>
                    <a:pt x="53564" y="315042"/>
                  </a:lnTo>
                  <a:lnTo>
                    <a:pt x="90576" y="343898"/>
                  </a:lnTo>
                  <a:lnTo>
                    <a:pt x="134263" y="362502"/>
                  </a:lnTo>
                  <a:lnTo>
                    <a:pt x="182879" y="369095"/>
                  </a:lnTo>
                  <a:lnTo>
                    <a:pt x="231496" y="362502"/>
                  </a:lnTo>
                  <a:lnTo>
                    <a:pt x="275183" y="343898"/>
                  </a:lnTo>
                  <a:lnTo>
                    <a:pt x="312195" y="315042"/>
                  </a:lnTo>
                  <a:lnTo>
                    <a:pt x="340791" y="277692"/>
                  </a:lnTo>
                  <a:lnTo>
                    <a:pt x="359227" y="233607"/>
                  </a:lnTo>
                  <a:lnTo>
                    <a:pt x="365759" y="184547"/>
                  </a:lnTo>
                  <a:lnTo>
                    <a:pt x="359227" y="135487"/>
                  </a:lnTo>
                  <a:lnTo>
                    <a:pt x="340791" y="91402"/>
                  </a:lnTo>
                  <a:lnTo>
                    <a:pt x="312195" y="54052"/>
                  </a:lnTo>
                  <a:lnTo>
                    <a:pt x="275183" y="25196"/>
                  </a:lnTo>
                  <a:lnTo>
                    <a:pt x="231496" y="6592"/>
                  </a:lnTo>
                  <a:lnTo>
                    <a:pt x="182879" y="0"/>
                  </a:lnTo>
                  <a:close/>
                </a:path>
              </a:pathLst>
            </a:custGeom>
            <a:solidFill>
              <a:srgbClr val="C648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6271987" y="4951785"/>
              <a:ext cx="365760" cy="369570"/>
            </a:xfrm>
            <a:custGeom>
              <a:avLst/>
              <a:gdLst/>
              <a:ahLst/>
              <a:cxnLst/>
              <a:rect l="l" t="t" r="r" b="b"/>
              <a:pathLst>
                <a:path w="365759" h="369570">
                  <a:moveTo>
                    <a:pt x="0" y="184547"/>
                  </a:moveTo>
                  <a:lnTo>
                    <a:pt x="6532" y="135487"/>
                  </a:lnTo>
                  <a:lnTo>
                    <a:pt x="24968" y="91402"/>
                  </a:lnTo>
                  <a:lnTo>
                    <a:pt x="53564" y="54052"/>
                  </a:lnTo>
                  <a:lnTo>
                    <a:pt x="90576" y="25196"/>
                  </a:lnTo>
                  <a:lnTo>
                    <a:pt x="134263" y="6592"/>
                  </a:lnTo>
                  <a:lnTo>
                    <a:pt x="182880" y="0"/>
                  </a:lnTo>
                  <a:lnTo>
                    <a:pt x="231496" y="6592"/>
                  </a:lnTo>
                  <a:lnTo>
                    <a:pt x="275183" y="25196"/>
                  </a:lnTo>
                  <a:lnTo>
                    <a:pt x="312195" y="54052"/>
                  </a:lnTo>
                  <a:lnTo>
                    <a:pt x="340791" y="91402"/>
                  </a:lnTo>
                  <a:lnTo>
                    <a:pt x="359227" y="135487"/>
                  </a:lnTo>
                  <a:lnTo>
                    <a:pt x="365760" y="184547"/>
                  </a:lnTo>
                  <a:lnTo>
                    <a:pt x="359227" y="233607"/>
                  </a:lnTo>
                  <a:lnTo>
                    <a:pt x="340791" y="277692"/>
                  </a:lnTo>
                  <a:lnTo>
                    <a:pt x="312195" y="315042"/>
                  </a:lnTo>
                  <a:lnTo>
                    <a:pt x="275183" y="343898"/>
                  </a:lnTo>
                  <a:lnTo>
                    <a:pt x="231496" y="362502"/>
                  </a:lnTo>
                  <a:lnTo>
                    <a:pt x="182880" y="369095"/>
                  </a:lnTo>
                  <a:lnTo>
                    <a:pt x="134263" y="362502"/>
                  </a:lnTo>
                  <a:lnTo>
                    <a:pt x="90576" y="343898"/>
                  </a:lnTo>
                  <a:lnTo>
                    <a:pt x="53564" y="315042"/>
                  </a:lnTo>
                  <a:lnTo>
                    <a:pt x="24968" y="277692"/>
                  </a:lnTo>
                  <a:lnTo>
                    <a:pt x="6532" y="233607"/>
                  </a:lnTo>
                  <a:lnTo>
                    <a:pt x="0" y="184547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0" name="object 40"/>
          <p:cNvGrpSpPr/>
          <p:nvPr/>
        </p:nvGrpSpPr>
        <p:grpSpPr>
          <a:xfrm>
            <a:off x="7717945" y="3898111"/>
            <a:ext cx="391160" cy="394970"/>
            <a:chOff x="7717945" y="3898111"/>
            <a:chExt cx="391160" cy="394970"/>
          </a:xfrm>
        </p:grpSpPr>
        <p:sp>
          <p:nvSpPr>
            <p:cNvPr id="41" name="object 41"/>
            <p:cNvSpPr/>
            <p:nvPr/>
          </p:nvSpPr>
          <p:spPr>
            <a:xfrm>
              <a:off x="7730645" y="3910811"/>
              <a:ext cx="365760" cy="369570"/>
            </a:xfrm>
            <a:custGeom>
              <a:avLst/>
              <a:gdLst/>
              <a:ahLst/>
              <a:cxnLst/>
              <a:rect l="l" t="t" r="r" b="b"/>
              <a:pathLst>
                <a:path w="365759" h="369570">
                  <a:moveTo>
                    <a:pt x="182879" y="0"/>
                  </a:moveTo>
                  <a:lnTo>
                    <a:pt x="134263" y="6592"/>
                  </a:lnTo>
                  <a:lnTo>
                    <a:pt x="90576" y="25195"/>
                  </a:lnTo>
                  <a:lnTo>
                    <a:pt x="53564" y="54052"/>
                  </a:lnTo>
                  <a:lnTo>
                    <a:pt x="24968" y="91402"/>
                  </a:lnTo>
                  <a:lnTo>
                    <a:pt x="6532" y="135487"/>
                  </a:lnTo>
                  <a:lnTo>
                    <a:pt x="0" y="184547"/>
                  </a:lnTo>
                  <a:lnTo>
                    <a:pt x="6532" y="233607"/>
                  </a:lnTo>
                  <a:lnTo>
                    <a:pt x="24968" y="277692"/>
                  </a:lnTo>
                  <a:lnTo>
                    <a:pt x="53564" y="315042"/>
                  </a:lnTo>
                  <a:lnTo>
                    <a:pt x="90576" y="343898"/>
                  </a:lnTo>
                  <a:lnTo>
                    <a:pt x="134263" y="362502"/>
                  </a:lnTo>
                  <a:lnTo>
                    <a:pt x="182879" y="369095"/>
                  </a:lnTo>
                  <a:lnTo>
                    <a:pt x="231496" y="362502"/>
                  </a:lnTo>
                  <a:lnTo>
                    <a:pt x="275183" y="343898"/>
                  </a:lnTo>
                  <a:lnTo>
                    <a:pt x="312195" y="315042"/>
                  </a:lnTo>
                  <a:lnTo>
                    <a:pt x="340791" y="277692"/>
                  </a:lnTo>
                  <a:lnTo>
                    <a:pt x="359227" y="233607"/>
                  </a:lnTo>
                  <a:lnTo>
                    <a:pt x="365759" y="184547"/>
                  </a:lnTo>
                  <a:lnTo>
                    <a:pt x="359227" y="135487"/>
                  </a:lnTo>
                  <a:lnTo>
                    <a:pt x="340791" y="91402"/>
                  </a:lnTo>
                  <a:lnTo>
                    <a:pt x="312195" y="54052"/>
                  </a:lnTo>
                  <a:lnTo>
                    <a:pt x="275183" y="25195"/>
                  </a:lnTo>
                  <a:lnTo>
                    <a:pt x="231496" y="6592"/>
                  </a:lnTo>
                  <a:lnTo>
                    <a:pt x="182879" y="0"/>
                  </a:lnTo>
                  <a:close/>
                </a:path>
              </a:pathLst>
            </a:custGeom>
            <a:solidFill>
              <a:srgbClr val="C648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7730645" y="3910811"/>
              <a:ext cx="365760" cy="369570"/>
            </a:xfrm>
            <a:custGeom>
              <a:avLst/>
              <a:gdLst/>
              <a:ahLst/>
              <a:cxnLst/>
              <a:rect l="l" t="t" r="r" b="b"/>
              <a:pathLst>
                <a:path w="365759" h="369570">
                  <a:moveTo>
                    <a:pt x="0" y="184547"/>
                  </a:moveTo>
                  <a:lnTo>
                    <a:pt x="6532" y="135487"/>
                  </a:lnTo>
                  <a:lnTo>
                    <a:pt x="24968" y="91402"/>
                  </a:lnTo>
                  <a:lnTo>
                    <a:pt x="53564" y="54052"/>
                  </a:lnTo>
                  <a:lnTo>
                    <a:pt x="90576" y="25196"/>
                  </a:lnTo>
                  <a:lnTo>
                    <a:pt x="134263" y="6592"/>
                  </a:lnTo>
                  <a:lnTo>
                    <a:pt x="182880" y="0"/>
                  </a:lnTo>
                  <a:lnTo>
                    <a:pt x="231496" y="6592"/>
                  </a:lnTo>
                  <a:lnTo>
                    <a:pt x="275183" y="25196"/>
                  </a:lnTo>
                  <a:lnTo>
                    <a:pt x="312195" y="54052"/>
                  </a:lnTo>
                  <a:lnTo>
                    <a:pt x="340791" y="91402"/>
                  </a:lnTo>
                  <a:lnTo>
                    <a:pt x="359227" y="135487"/>
                  </a:lnTo>
                  <a:lnTo>
                    <a:pt x="365760" y="184547"/>
                  </a:lnTo>
                  <a:lnTo>
                    <a:pt x="359227" y="233607"/>
                  </a:lnTo>
                  <a:lnTo>
                    <a:pt x="340791" y="277692"/>
                  </a:lnTo>
                  <a:lnTo>
                    <a:pt x="312195" y="315042"/>
                  </a:lnTo>
                  <a:lnTo>
                    <a:pt x="275183" y="343898"/>
                  </a:lnTo>
                  <a:lnTo>
                    <a:pt x="231496" y="362502"/>
                  </a:lnTo>
                  <a:lnTo>
                    <a:pt x="182880" y="369095"/>
                  </a:lnTo>
                  <a:lnTo>
                    <a:pt x="134263" y="362502"/>
                  </a:lnTo>
                  <a:lnTo>
                    <a:pt x="90576" y="343898"/>
                  </a:lnTo>
                  <a:lnTo>
                    <a:pt x="53564" y="315042"/>
                  </a:lnTo>
                  <a:lnTo>
                    <a:pt x="24968" y="277692"/>
                  </a:lnTo>
                  <a:lnTo>
                    <a:pt x="6532" y="233607"/>
                  </a:lnTo>
                  <a:lnTo>
                    <a:pt x="0" y="184547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7849234" y="3947667"/>
            <a:ext cx="12890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dirty="0">
                <a:latin typeface="Calibri"/>
                <a:cs typeface="Calibri"/>
              </a:rPr>
              <a:t>1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2023355" y="2390806"/>
            <a:ext cx="1098550" cy="835660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algn="ctr">
              <a:spcBef>
                <a:spcPts val="1280"/>
              </a:spcBef>
            </a:pPr>
            <a:r>
              <a:rPr sz="1900" spc="-55" dirty="0">
                <a:latin typeface="Cambria Math"/>
                <a:cs typeface="Cambria Math"/>
              </a:rPr>
              <a:t>𝑃(𝑌</a:t>
            </a:r>
            <a:r>
              <a:rPr lang="en-US" sz="2100" spc="-82" baseline="-15873" dirty="0">
                <a:latin typeface="Cambria Math"/>
                <a:cs typeface="Cambria Math"/>
              </a:rPr>
              <a:t>7</a:t>
            </a:r>
            <a:r>
              <a:rPr sz="1900" spc="-55" dirty="0">
                <a:latin typeface="Cambria Math"/>
                <a:cs typeface="Cambria Math"/>
              </a:rPr>
              <a:t>)</a:t>
            </a:r>
            <a:r>
              <a:rPr sz="1900" spc="75" dirty="0">
                <a:latin typeface="Cambria Math"/>
                <a:cs typeface="Cambria Math"/>
              </a:rPr>
              <a:t> </a:t>
            </a:r>
            <a:r>
              <a:rPr sz="1900" dirty="0">
                <a:latin typeface="Cambria Math"/>
                <a:cs typeface="Cambria Math"/>
              </a:rPr>
              <a:t>=</a:t>
            </a:r>
            <a:r>
              <a:rPr sz="1900" spc="85" dirty="0">
                <a:latin typeface="Cambria Math"/>
                <a:cs typeface="Cambria Math"/>
              </a:rPr>
              <a:t> </a:t>
            </a:r>
            <a:r>
              <a:rPr sz="1900" dirty="0">
                <a:latin typeface="Cambria Math"/>
                <a:cs typeface="Cambria Math"/>
              </a:rPr>
              <a:t>1</a:t>
            </a:r>
          </a:p>
          <a:p>
            <a:pPr marR="34925" algn="ctr">
              <a:spcBef>
                <a:spcPts val="994"/>
              </a:spcBef>
            </a:pPr>
            <a:r>
              <a:rPr sz="1600" dirty="0">
                <a:latin typeface="Calibri"/>
                <a:cs typeface="Calibri"/>
              </a:rPr>
              <a:t>7</a:t>
            </a:r>
          </a:p>
        </p:txBody>
      </p:sp>
      <p:sp>
        <p:nvSpPr>
          <p:cNvPr id="45" name="object 45"/>
          <p:cNvSpPr txBox="1"/>
          <p:nvPr/>
        </p:nvSpPr>
        <p:spPr>
          <a:xfrm>
            <a:off x="4115218" y="2775203"/>
            <a:ext cx="12890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1400" spc="225" dirty="0">
                <a:solidFill>
                  <a:srgbClr val="FF0000"/>
                </a:solidFill>
                <a:latin typeface="Cambria Math"/>
                <a:cs typeface="Cambria Math"/>
              </a:rPr>
              <a:t>5</a:t>
            </a:r>
            <a:endParaRPr sz="1400" dirty="0">
              <a:latin typeface="Cambria Math"/>
              <a:cs typeface="Cambria Math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3754491" y="2649089"/>
            <a:ext cx="1363345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900" spc="10" dirty="0">
                <a:solidFill>
                  <a:srgbClr val="FF0000"/>
                </a:solidFill>
                <a:latin typeface="Cambria Math"/>
                <a:cs typeface="Cambria Math"/>
              </a:rPr>
              <a:t>𝑃(𝑌</a:t>
            </a:r>
            <a:r>
              <a:rPr sz="1900" spc="114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900" dirty="0">
                <a:solidFill>
                  <a:srgbClr val="FF0000"/>
                </a:solidFill>
                <a:latin typeface="Cambria Math"/>
                <a:cs typeface="Cambria Math"/>
              </a:rPr>
              <a:t>)</a:t>
            </a:r>
            <a:r>
              <a:rPr sz="1900" spc="80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900" dirty="0">
                <a:solidFill>
                  <a:srgbClr val="FF0000"/>
                </a:solidFill>
                <a:latin typeface="Cambria Math"/>
                <a:cs typeface="Cambria Math"/>
              </a:rPr>
              <a:t>=</a:t>
            </a:r>
            <a:r>
              <a:rPr sz="1900" spc="85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900" spc="-5" dirty="0">
                <a:solidFill>
                  <a:srgbClr val="FF0000"/>
                </a:solidFill>
                <a:latin typeface="Cambria Math"/>
                <a:cs typeface="Cambria Math"/>
              </a:rPr>
              <a:t>0.85</a:t>
            </a:r>
            <a:endParaRPr sz="1900" dirty="0">
              <a:latin typeface="Cambria Math"/>
              <a:cs typeface="Cambria Math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5578749" y="3622412"/>
            <a:ext cx="391160" cy="394970"/>
            <a:chOff x="5578749" y="3622412"/>
            <a:chExt cx="391160" cy="394970"/>
          </a:xfrm>
        </p:grpSpPr>
        <p:sp>
          <p:nvSpPr>
            <p:cNvPr id="48" name="object 48"/>
            <p:cNvSpPr/>
            <p:nvPr/>
          </p:nvSpPr>
          <p:spPr>
            <a:xfrm>
              <a:off x="5591449" y="3635112"/>
              <a:ext cx="365760" cy="369570"/>
            </a:xfrm>
            <a:custGeom>
              <a:avLst/>
              <a:gdLst/>
              <a:ahLst/>
              <a:cxnLst/>
              <a:rect l="l" t="t" r="r" b="b"/>
              <a:pathLst>
                <a:path w="365760" h="369570">
                  <a:moveTo>
                    <a:pt x="182880" y="0"/>
                  </a:moveTo>
                  <a:lnTo>
                    <a:pt x="134263" y="6592"/>
                  </a:lnTo>
                  <a:lnTo>
                    <a:pt x="90576" y="25196"/>
                  </a:lnTo>
                  <a:lnTo>
                    <a:pt x="53564" y="54052"/>
                  </a:lnTo>
                  <a:lnTo>
                    <a:pt x="24968" y="91402"/>
                  </a:lnTo>
                  <a:lnTo>
                    <a:pt x="6532" y="135487"/>
                  </a:lnTo>
                  <a:lnTo>
                    <a:pt x="0" y="184547"/>
                  </a:lnTo>
                  <a:lnTo>
                    <a:pt x="6532" y="233607"/>
                  </a:lnTo>
                  <a:lnTo>
                    <a:pt x="24968" y="277692"/>
                  </a:lnTo>
                  <a:lnTo>
                    <a:pt x="53564" y="315042"/>
                  </a:lnTo>
                  <a:lnTo>
                    <a:pt x="90576" y="343899"/>
                  </a:lnTo>
                  <a:lnTo>
                    <a:pt x="134263" y="362502"/>
                  </a:lnTo>
                  <a:lnTo>
                    <a:pt x="182880" y="369095"/>
                  </a:lnTo>
                  <a:lnTo>
                    <a:pt x="231496" y="362502"/>
                  </a:lnTo>
                  <a:lnTo>
                    <a:pt x="275183" y="343899"/>
                  </a:lnTo>
                  <a:lnTo>
                    <a:pt x="312195" y="315042"/>
                  </a:lnTo>
                  <a:lnTo>
                    <a:pt x="340791" y="277692"/>
                  </a:lnTo>
                  <a:lnTo>
                    <a:pt x="359227" y="233607"/>
                  </a:lnTo>
                  <a:lnTo>
                    <a:pt x="365760" y="184547"/>
                  </a:lnTo>
                  <a:lnTo>
                    <a:pt x="359227" y="135487"/>
                  </a:lnTo>
                  <a:lnTo>
                    <a:pt x="340791" y="91402"/>
                  </a:lnTo>
                  <a:lnTo>
                    <a:pt x="312195" y="54052"/>
                  </a:lnTo>
                  <a:lnTo>
                    <a:pt x="275183" y="25196"/>
                  </a:lnTo>
                  <a:lnTo>
                    <a:pt x="231496" y="6592"/>
                  </a:lnTo>
                  <a:lnTo>
                    <a:pt x="182880" y="0"/>
                  </a:lnTo>
                  <a:close/>
                </a:path>
              </a:pathLst>
            </a:custGeom>
            <a:solidFill>
              <a:srgbClr val="D4D4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5591449" y="3635112"/>
              <a:ext cx="365760" cy="369570"/>
            </a:xfrm>
            <a:custGeom>
              <a:avLst/>
              <a:gdLst/>
              <a:ahLst/>
              <a:cxnLst/>
              <a:rect l="l" t="t" r="r" b="b"/>
              <a:pathLst>
                <a:path w="365760" h="369570">
                  <a:moveTo>
                    <a:pt x="0" y="184547"/>
                  </a:moveTo>
                  <a:lnTo>
                    <a:pt x="6532" y="135487"/>
                  </a:lnTo>
                  <a:lnTo>
                    <a:pt x="24968" y="91402"/>
                  </a:lnTo>
                  <a:lnTo>
                    <a:pt x="53564" y="54052"/>
                  </a:lnTo>
                  <a:lnTo>
                    <a:pt x="90576" y="25196"/>
                  </a:lnTo>
                  <a:lnTo>
                    <a:pt x="134263" y="6592"/>
                  </a:lnTo>
                  <a:lnTo>
                    <a:pt x="182880" y="0"/>
                  </a:lnTo>
                  <a:lnTo>
                    <a:pt x="231496" y="6592"/>
                  </a:lnTo>
                  <a:lnTo>
                    <a:pt x="275183" y="25196"/>
                  </a:lnTo>
                  <a:lnTo>
                    <a:pt x="312195" y="54052"/>
                  </a:lnTo>
                  <a:lnTo>
                    <a:pt x="340791" y="91402"/>
                  </a:lnTo>
                  <a:lnTo>
                    <a:pt x="359227" y="135487"/>
                  </a:lnTo>
                  <a:lnTo>
                    <a:pt x="365760" y="184547"/>
                  </a:lnTo>
                  <a:lnTo>
                    <a:pt x="359227" y="233607"/>
                  </a:lnTo>
                  <a:lnTo>
                    <a:pt x="340791" y="277692"/>
                  </a:lnTo>
                  <a:lnTo>
                    <a:pt x="312195" y="315042"/>
                  </a:lnTo>
                  <a:lnTo>
                    <a:pt x="275183" y="343898"/>
                  </a:lnTo>
                  <a:lnTo>
                    <a:pt x="231496" y="362502"/>
                  </a:lnTo>
                  <a:lnTo>
                    <a:pt x="182880" y="369095"/>
                  </a:lnTo>
                  <a:lnTo>
                    <a:pt x="134263" y="362502"/>
                  </a:lnTo>
                  <a:lnTo>
                    <a:pt x="90576" y="343898"/>
                  </a:lnTo>
                  <a:lnTo>
                    <a:pt x="53564" y="315042"/>
                  </a:lnTo>
                  <a:lnTo>
                    <a:pt x="24968" y="277692"/>
                  </a:lnTo>
                  <a:lnTo>
                    <a:pt x="6532" y="233607"/>
                  </a:lnTo>
                  <a:lnTo>
                    <a:pt x="0" y="184547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0" name="object 50"/>
          <p:cNvGrpSpPr/>
          <p:nvPr/>
        </p:nvGrpSpPr>
        <p:grpSpPr>
          <a:xfrm>
            <a:off x="6974406" y="2771491"/>
            <a:ext cx="391160" cy="394970"/>
            <a:chOff x="6974406" y="2771491"/>
            <a:chExt cx="391160" cy="394970"/>
          </a:xfrm>
        </p:grpSpPr>
        <p:sp>
          <p:nvSpPr>
            <p:cNvPr id="51" name="object 51"/>
            <p:cNvSpPr/>
            <p:nvPr/>
          </p:nvSpPr>
          <p:spPr>
            <a:xfrm>
              <a:off x="6987106" y="2784191"/>
              <a:ext cx="365760" cy="369570"/>
            </a:xfrm>
            <a:custGeom>
              <a:avLst/>
              <a:gdLst/>
              <a:ahLst/>
              <a:cxnLst/>
              <a:rect l="l" t="t" r="r" b="b"/>
              <a:pathLst>
                <a:path w="365759" h="369569">
                  <a:moveTo>
                    <a:pt x="182880" y="0"/>
                  </a:moveTo>
                  <a:lnTo>
                    <a:pt x="134263" y="6592"/>
                  </a:lnTo>
                  <a:lnTo>
                    <a:pt x="90576" y="25196"/>
                  </a:lnTo>
                  <a:lnTo>
                    <a:pt x="53564" y="54052"/>
                  </a:lnTo>
                  <a:lnTo>
                    <a:pt x="24968" y="91402"/>
                  </a:lnTo>
                  <a:lnTo>
                    <a:pt x="6532" y="135487"/>
                  </a:lnTo>
                  <a:lnTo>
                    <a:pt x="0" y="184547"/>
                  </a:lnTo>
                  <a:lnTo>
                    <a:pt x="6532" y="233607"/>
                  </a:lnTo>
                  <a:lnTo>
                    <a:pt x="24968" y="277692"/>
                  </a:lnTo>
                  <a:lnTo>
                    <a:pt x="53564" y="315042"/>
                  </a:lnTo>
                  <a:lnTo>
                    <a:pt x="90576" y="343898"/>
                  </a:lnTo>
                  <a:lnTo>
                    <a:pt x="134263" y="362502"/>
                  </a:lnTo>
                  <a:lnTo>
                    <a:pt x="182880" y="369095"/>
                  </a:lnTo>
                  <a:lnTo>
                    <a:pt x="231496" y="362502"/>
                  </a:lnTo>
                  <a:lnTo>
                    <a:pt x="275183" y="343898"/>
                  </a:lnTo>
                  <a:lnTo>
                    <a:pt x="312195" y="315042"/>
                  </a:lnTo>
                  <a:lnTo>
                    <a:pt x="340791" y="277692"/>
                  </a:lnTo>
                  <a:lnTo>
                    <a:pt x="359227" y="233607"/>
                  </a:lnTo>
                  <a:lnTo>
                    <a:pt x="365760" y="184547"/>
                  </a:lnTo>
                  <a:lnTo>
                    <a:pt x="359227" y="135487"/>
                  </a:lnTo>
                  <a:lnTo>
                    <a:pt x="340791" y="91402"/>
                  </a:lnTo>
                  <a:lnTo>
                    <a:pt x="312195" y="54052"/>
                  </a:lnTo>
                  <a:lnTo>
                    <a:pt x="275183" y="25196"/>
                  </a:lnTo>
                  <a:lnTo>
                    <a:pt x="231496" y="6592"/>
                  </a:lnTo>
                  <a:lnTo>
                    <a:pt x="182880" y="0"/>
                  </a:lnTo>
                  <a:close/>
                </a:path>
              </a:pathLst>
            </a:custGeom>
            <a:solidFill>
              <a:srgbClr val="D4D4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6987106" y="2784191"/>
              <a:ext cx="365760" cy="369570"/>
            </a:xfrm>
            <a:custGeom>
              <a:avLst/>
              <a:gdLst/>
              <a:ahLst/>
              <a:cxnLst/>
              <a:rect l="l" t="t" r="r" b="b"/>
              <a:pathLst>
                <a:path w="365759" h="369569">
                  <a:moveTo>
                    <a:pt x="0" y="184547"/>
                  </a:moveTo>
                  <a:lnTo>
                    <a:pt x="6532" y="135487"/>
                  </a:lnTo>
                  <a:lnTo>
                    <a:pt x="24968" y="91402"/>
                  </a:lnTo>
                  <a:lnTo>
                    <a:pt x="53564" y="54052"/>
                  </a:lnTo>
                  <a:lnTo>
                    <a:pt x="90576" y="25196"/>
                  </a:lnTo>
                  <a:lnTo>
                    <a:pt x="134263" y="6592"/>
                  </a:lnTo>
                  <a:lnTo>
                    <a:pt x="182880" y="0"/>
                  </a:lnTo>
                  <a:lnTo>
                    <a:pt x="231496" y="6592"/>
                  </a:lnTo>
                  <a:lnTo>
                    <a:pt x="275183" y="25196"/>
                  </a:lnTo>
                  <a:lnTo>
                    <a:pt x="312195" y="54052"/>
                  </a:lnTo>
                  <a:lnTo>
                    <a:pt x="340791" y="91402"/>
                  </a:lnTo>
                  <a:lnTo>
                    <a:pt x="359227" y="135487"/>
                  </a:lnTo>
                  <a:lnTo>
                    <a:pt x="365760" y="184547"/>
                  </a:lnTo>
                  <a:lnTo>
                    <a:pt x="359227" y="233607"/>
                  </a:lnTo>
                  <a:lnTo>
                    <a:pt x="340791" y="277692"/>
                  </a:lnTo>
                  <a:lnTo>
                    <a:pt x="312195" y="315042"/>
                  </a:lnTo>
                  <a:lnTo>
                    <a:pt x="275183" y="343898"/>
                  </a:lnTo>
                  <a:lnTo>
                    <a:pt x="231496" y="362502"/>
                  </a:lnTo>
                  <a:lnTo>
                    <a:pt x="182880" y="369095"/>
                  </a:lnTo>
                  <a:lnTo>
                    <a:pt x="134263" y="362502"/>
                  </a:lnTo>
                  <a:lnTo>
                    <a:pt x="90576" y="343898"/>
                  </a:lnTo>
                  <a:lnTo>
                    <a:pt x="53564" y="315042"/>
                  </a:lnTo>
                  <a:lnTo>
                    <a:pt x="24968" y="277692"/>
                  </a:lnTo>
                  <a:lnTo>
                    <a:pt x="6532" y="233607"/>
                  </a:lnTo>
                  <a:lnTo>
                    <a:pt x="0" y="184547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6462352" y="2326991"/>
            <a:ext cx="1414145" cy="762635"/>
          </a:xfrm>
          <a:prstGeom prst="rect">
            <a:avLst/>
          </a:prstGeom>
        </p:spPr>
        <p:txBody>
          <a:bodyPr vert="horz" wrap="square" lIns="0" tIns="123190" rIns="0" bIns="0" rtlCol="0">
            <a:spAutoFit/>
          </a:bodyPr>
          <a:lstStyle/>
          <a:p>
            <a:pPr algn="ctr">
              <a:spcBef>
                <a:spcPts val="970"/>
              </a:spcBef>
            </a:pPr>
            <a:r>
              <a:rPr sz="1900" spc="10" dirty="0">
                <a:solidFill>
                  <a:srgbClr val="FF0000"/>
                </a:solidFill>
                <a:latin typeface="Cambria Math"/>
                <a:cs typeface="Cambria Math"/>
              </a:rPr>
              <a:t>𝑃(𝑌</a:t>
            </a:r>
            <a:r>
              <a:rPr lang="en-US" sz="2100" spc="15" baseline="-15873" dirty="0">
                <a:solidFill>
                  <a:srgbClr val="FF0000"/>
                </a:solidFill>
                <a:latin typeface="Cambria Math"/>
                <a:cs typeface="Cambria Math"/>
              </a:rPr>
              <a:t>3</a:t>
            </a:r>
            <a:r>
              <a:rPr sz="1900" spc="10" dirty="0">
                <a:solidFill>
                  <a:srgbClr val="FF0000"/>
                </a:solidFill>
                <a:latin typeface="Cambria Math"/>
                <a:cs typeface="Cambria Math"/>
              </a:rPr>
              <a:t>)</a:t>
            </a:r>
            <a:r>
              <a:rPr sz="1900" spc="70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900" dirty="0">
                <a:solidFill>
                  <a:srgbClr val="FF0000"/>
                </a:solidFill>
                <a:latin typeface="Cambria Math"/>
                <a:cs typeface="Cambria Math"/>
              </a:rPr>
              <a:t>=</a:t>
            </a:r>
            <a:r>
              <a:rPr sz="1900" spc="85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900" spc="-5" dirty="0">
                <a:solidFill>
                  <a:srgbClr val="FF0000"/>
                </a:solidFill>
                <a:latin typeface="Cambria Math"/>
                <a:cs typeface="Cambria Math"/>
              </a:rPr>
              <a:t>0.14</a:t>
            </a:r>
            <a:endParaRPr sz="1900" dirty="0">
              <a:latin typeface="Cambria Math"/>
              <a:cs typeface="Cambria Math"/>
            </a:endParaRPr>
          </a:p>
          <a:p>
            <a:pPr marL="635" algn="ctr">
              <a:spcBef>
                <a:spcPts val="730"/>
              </a:spcBef>
            </a:pPr>
            <a:r>
              <a:rPr sz="1600" dirty="0">
                <a:latin typeface="Calibri"/>
                <a:cs typeface="Calibri"/>
              </a:rPr>
              <a:t>3</a:t>
            </a:r>
          </a:p>
        </p:txBody>
      </p:sp>
      <p:sp>
        <p:nvSpPr>
          <p:cNvPr id="58" name="object 58"/>
          <p:cNvSpPr txBox="1"/>
          <p:nvPr/>
        </p:nvSpPr>
        <p:spPr>
          <a:xfrm>
            <a:off x="3131069" y="4951811"/>
            <a:ext cx="1047750" cy="293029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spcBef>
                <a:spcPts val="5"/>
              </a:spcBef>
            </a:pPr>
            <a:r>
              <a:rPr sz="1900" spc="-25" dirty="0">
                <a:latin typeface="Cambria Math"/>
                <a:cs typeface="Cambria Math"/>
              </a:rPr>
              <a:t>𝑃(𝑌</a:t>
            </a:r>
            <a:r>
              <a:rPr lang="en-US" sz="2100" spc="-37" baseline="-15873" dirty="0">
                <a:latin typeface="Cambria Math"/>
                <a:cs typeface="Cambria Math"/>
              </a:rPr>
              <a:t>6</a:t>
            </a:r>
            <a:r>
              <a:rPr sz="1900" spc="-25" dirty="0">
                <a:latin typeface="Cambria Math"/>
                <a:cs typeface="Cambria Math"/>
              </a:rPr>
              <a:t>)</a:t>
            </a:r>
            <a:r>
              <a:rPr sz="1900" spc="65" dirty="0">
                <a:latin typeface="Cambria Math"/>
                <a:cs typeface="Cambria Math"/>
              </a:rPr>
              <a:t> </a:t>
            </a:r>
            <a:r>
              <a:rPr sz="1900" dirty="0">
                <a:latin typeface="Cambria Math"/>
                <a:cs typeface="Cambria Math"/>
              </a:rPr>
              <a:t>=</a:t>
            </a:r>
            <a:r>
              <a:rPr sz="1900" spc="80" dirty="0">
                <a:latin typeface="Cambria Math"/>
                <a:cs typeface="Cambria Math"/>
              </a:rPr>
              <a:t> </a:t>
            </a:r>
            <a:r>
              <a:rPr sz="1900" dirty="0">
                <a:latin typeface="Cambria Math"/>
                <a:cs typeface="Cambria Math"/>
              </a:rPr>
              <a:t>1</a:t>
            </a:r>
          </a:p>
        </p:txBody>
      </p:sp>
      <p:sp>
        <p:nvSpPr>
          <p:cNvPr id="59" name="object 59"/>
          <p:cNvSpPr txBox="1"/>
          <p:nvPr/>
        </p:nvSpPr>
        <p:spPr>
          <a:xfrm>
            <a:off x="1197318" y="4997531"/>
            <a:ext cx="1536712" cy="293029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spcBef>
                <a:spcPts val="5"/>
              </a:spcBef>
            </a:pPr>
            <a:r>
              <a:rPr sz="1900" spc="50" dirty="0">
                <a:solidFill>
                  <a:srgbClr val="FF0000"/>
                </a:solidFill>
                <a:latin typeface="Cambria Math"/>
                <a:cs typeface="Cambria Math"/>
              </a:rPr>
              <a:t>𝑃(𝑌</a:t>
            </a:r>
            <a:r>
              <a:rPr lang="en-US" sz="2100" spc="75" baseline="-15873" dirty="0">
                <a:solidFill>
                  <a:srgbClr val="FF0000"/>
                </a:solidFill>
                <a:latin typeface="Cambria Math"/>
                <a:cs typeface="Cambria Math"/>
              </a:rPr>
              <a:t>8</a:t>
            </a:r>
            <a:r>
              <a:rPr sz="1900" spc="50" dirty="0">
                <a:solidFill>
                  <a:srgbClr val="FF0000"/>
                </a:solidFill>
                <a:latin typeface="Cambria Math"/>
                <a:cs typeface="Cambria Math"/>
              </a:rPr>
              <a:t>)</a:t>
            </a:r>
            <a:r>
              <a:rPr sz="1900" spc="65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900" dirty="0">
                <a:solidFill>
                  <a:srgbClr val="FF0000"/>
                </a:solidFill>
                <a:latin typeface="Cambria Math"/>
                <a:cs typeface="Cambria Math"/>
              </a:rPr>
              <a:t>=</a:t>
            </a:r>
            <a:r>
              <a:rPr sz="1900" spc="80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900" spc="-5" dirty="0">
                <a:solidFill>
                  <a:srgbClr val="FF0000"/>
                </a:solidFill>
                <a:latin typeface="Cambria Math"/>
                <a:cs typeface="Cambria Math"/>
              </a:rPr>
              <a:t>0.95</a:t>
            </a:r>
            <a:endParaRPr sz="1900" dirty="0">
              <a:latin typeface="Cambria Math"/>
              <a:cs typeface="Cambria Math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5952837" y="4999807"/>
            <a:ext cx="1047750" cy="682238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R="35560" algn="ctr">
              <a:spcBef>
                <a:spcPts val="20"/>
              </a:spcBef>
            </a:pPr>
            <a:r>
              <a:rPr sz="1600" dirty="0">
                <a:latin typeface="Calibri"/>
                <a:cs typeface="Calibri"/>
              </a:rPr>
              <a:t>2</a:t>
            </a:r>
          </a:p>
          <a:p>
            <a:pPr algn="ctr">
              <a:spcBef>
                <a:spcPts val="1095"/>
              </a:spcBef>
            </a:pPr>
            <a:r>
              <a:rPr sz="1900" spc="-130" dirty="0">
                <a:latin typeface="Cambria Math"/>
                <a:cs typeface="Cambria Math"/>
              </a:rPr>
              <a:t>𝑃(𝑌</a:t>
            </a:r>
            <a:r>
              <a:rPr lang="en-US" sz="2100" spc="-195" baseline="-15873" dirty="0">
                <a:latin typeface="Cambria Math"/>
                <a:cs typeface="Cambria Math"/>
              </a:rPr>
              <a:t>2</a:t>
            </a:r>
            <a:r>
              <a:rPr sz="1900" spc="-130" dirty="0">
                <a:latin typeface="Cambria Math"/>
                <a:cs typeface="Cambria Math"/>
              </a:rPr>
              <a:t>)</a:t>
            </a:r>
            <a:r>
              <a:rPr sz="1900" spc="65" dirty="0">
                <a:latin typeface="Cambria Math"/>
                <a:cs typeface="Cambria Math"/>
              </a:rPr>
              <a:t> </a:t>
            </a:r>
            <a:r>
              <a:rPr sz="1900" dirty="0">
                <a:latin typeface="Cambria Math"/>
                <a:cs typeface="Cambria Math"/>
              </a:rPr>
              <a:t>=</a:t>
            </a:r>
            <a:r>
              <a:rPr sz="1900" spc="75" dirty="0">
                <a:latin typeface="Cambria Math"/>
                <a:cs typeface="Cambria Math"/>
              </a:rPr>
              <a:t> </a:t>
            </a:r>
            <a:r>
              <a:rPr sz="1900" dirty="0">
                <a:latin typeface="Cambria Math"/>
                <a:cs typeface="Cambria Math"/>
              </a:rPr>
              <a:t>0</a:t>
            </a:r>
          </a:p>
        </p:txBody>
      </p:sp>
      <p:sp>
        <p:nvSpPr>
          <p:cNvPr id="54" name="object 54"/>
          <p:cNvSpPr txBox="1"/>
          <p:nvPr/>
        </p:nvSpPr>
        <p:spPr>
          <a:xfrm>
            <a:off x="8152213" y="4473074"/>
            <a:ext cx="12890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1400" spc="-155" dirty="0">
                <a:latin typeface="Cambria Math"/>
                <a:cs typeface="Cambria Math"/>
              </a:rPr>
              <a:t>1</a:t>
            </a:r>
            <a:endParaRPr sz="1400" dirty="0">
              <a:latin typeface="Cambria Math"/>
              <a:cs typeface="Cambria Math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7820153" y="4361688"/>
            <a:ext cx="1042035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900" spc="10" dirty="0">
                <a:latin typeface="Cambria Math"/>
                <a:cs typeface="Cambria Math"/>
              </a:rPr>
              <a:t>𝑃(𝑌</a:t>
            </a:r>
            <a:r>
              <a:rPr sz="1900" spc="80" dirty="0">
                <a:latin typeface="Cambria Math"/>
                <a:cs typeface="Cambria Math"/>
              </a:rPr>
              <a:t> </a:t>
            </a:r>
            <a:r>
              <a:rPr sz="1900" dirty="0">
                <a:latin typeface="Cambria Math"/>
                <a:cs typeface="Cambria Math"/>
              </a:rPr>
              <a:t>)</a:t>
            </a:r>
            <a:r>
              <a:rPr sz="1900" spc="75" dirty="0">
                <a:latin typeface="Cambria Math"/>
                <a:cs typeface="Cambria Math"/>
              </a:rPr>
              <a:t> </a:t>
            </a:r>
            <a:r>
              <a:rPr sz="1900" dirty="0">
                <a:latin typeface="Cambria Math"/>
                <a:cs typeface="Cambria Math"/>
              </a:rPr>
              <a:t>=</a:t>
            </a:r>
            <a:r>
              <a:rPr sz="1900" spc="85" dirty="0">
                <a:latin typeface="Cambria Math"/>
                <a:cs typeface="Cambria Math"/>
              </a:rPr>
              <a:t> </a:t>
            </a:r>
            <a:r>
              <a:rPr sz="1900" dirty="0">
                <a:latin typeface="Cambria Math"/>
                <a:cs typeface="Cambria Math"/>
              </a:rPr>
              <a:t>0</a:t>
            </a:r>
          </a:p>
        </p:txBody>
      </p:sp>
      <p:sp>
        <p:nvSpPr>
          <p:cNvPr id="56" name="object 56"/>
          <p:cNvSpPr txBox="1"/>
          <p:nvPr/>
        </p:nvSpPr>
        <p:spPr>
          <a:xfrm>
            <a:off x="5066693" y="3673348"/>
            <a:ext cx="1414145" cy="746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" algn="ctr">
              <a:spcBef>
                <a:spcPts val="100"/>
              </a:spcBef>
            </a:pPr>
            <a:r>
              <a:rPr sz="1600" dirty="0">
                <a:latin typeface="Calibri"/>
                <a:cs typeface="Calibri"/>
              </a:rPr>
              <a:t>4</a:t>
            </a:r>
          </a:p>
          <a:p>
            <a:pPr algn="ctr">
              <a:spcBef>
                <a:spcPts val="1475"/>
              </a:spcBef>
            </a:pPr>
            <a:r>
              <a:rPr sz="1900" dirty="0">
                <a:solidFill>
                  <a:srgbClr val="FF0000"/>
                </a:solidFill>
                <a:latin typeface="Cambria Math"/>
                <a:cs typeface="Cambria Math"/>
              </a:rPr>
              <a:t>𝑃(𝑌</a:t>
            </a:r>
            <a:r>
              <a:rPr lang="en-US" sz="2100" baseline="-15873" dirty="0">
                <a:solidFill>
                  <a:srgbClr val="FF0000"/>
                </a:solidFill>
                <a:latin typeface="Cambria Math"/>
                <a:cs typeface="Cambria Math"/>
              </a:rPr>
              <a:t>4</a:t>
            </a:r>
            <a:r>
              <a:rPr sz="1900" dirty="0">
                <a:solidFill>
                  <a:srgbClr val="FF0000"/>
                </a:solidFill>
                <a:latin typeface="Cambria Math"/>
                <a:cs typeface="Cambria Math"/>
              </a:rPr>
              <a:t>)</a:t>
            </a:r>
            <a:r>
              <a:rPr sz="1900" spc="75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900" dirty="0">
                <a:solidFill>
                  <a:srgbClr val="FF0000"/>
                </a:solidFill>
                <a:latin typeface="Cambria Math"/>
                <a:cs typeface="Cambria Math"/>
              </a:rPr>
              <a:t>=</a:t>
            </a:r>
            <a:r>
              <a:rPr sz="1900" spc="90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900" spc="-5" dirty="0">
                <a:solidFill>
                  <a:srgbClr val="FF0000"/>
                </a:solidFill>
                <a:latin typeface="Cambria Math"/>
                <a:cs typeface="Cambria Math"/>
              </a:rPr>
              <a:t>0.47</a:t>
            </a:r>
            <a:endParaRPr sz="1900" dirty="0">
              <a:latin typeface="Cambria Math"/>
              <a:cs typeface="Cambria Math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216965" y="3741847"/>
            <a:ext cx="1270000" cy="1071880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marL="38100" algn="ctr">
              <a:spcBef>
                <a:spcPts val="735"/>
              </a:spcBef>
            </a:pPr>
            <a:r>
              <a:rPr sz="1600" dirty="0">
                <a:latin typeface="Calibri"/>
                <a:cs typeface="Calibri"/>
              </a:rPr>
              <a:t>9</a:t>
            </a:r>
          </a:p>
          <a:p>
            <a:pPr marL="33655" algn="ctr">
              <a:spcBef>
                <a:spcPts val="755"/>
              </a:spcBef>
            </a:pPr>
            <a:r>
              <a:rPr sz="1900" spc="-10" dirty="0">
                <a:latin typeface="Cambria Math"/>
                <a:cs typeface="Cambria Math"/>
              </a:rPr>
              <a:t>𝑃(𝑌</a:t>
            </a:r>
            <a:r>
              <a:rPr lang="en-US" sz="2100" spc="-15" baseline="-15873" dirty="0">
                <a:latin typeface="Cambria Math"/>
                <a:cs typeface="Cambria Math"/>
              </a:rPr>
              <a:t>9</a:t>
            </a:r>
            <a:r>
              <a:rPr sz="1900" spc="-10" dirty="0">
                <a:latin typeface="Cambria Math"/>
                <a:cs typeface="Cambria Math"/>
              </a:rPr>
              <a:t>)</a:t>
            </a:r>
            <a:r>
              <a:rPr sz="1900" spc="85" dirty="0">
                <a:latin typeface="Cambria Math"/>
                <a:cs typeface="Cambria Math"/>
              </a:rPr>
              <a:t> </a:t>
            </a:r>
            <a:r>
              <a:rPr sz="1900" dirty="0">
                <a:latin typeface="Cambria Math"/>
                <a:cs typeface="Cambria Math"/>
              </a:rPr>
              <a:t>=</a:t>
            </a:r>
            <a:r>
              <a:rPr sz="1900" spc="100" dirty="0">
                <a:latin typeface="Cambria Math"/>
                <a:cs typeface="Cambria Math"/>
              </a:rPr>
              <a:t> </a:t>
            </a:r>
            <a:r>
              <a:rPr sz="1900" dirty="0">
                <a:latin typeface="Cambria Math"/>
                <a:cs typeface="Cambria Math"/>
              </a:rPr>
              <a:t>1</a:t>
            </a:r>
          </a:p>
          <a:p>
            <a:pPr algn="ctr">
              <a:spcBef>
                <a:spcPts val="484"/>
              </a:spcBef>
            </a:pPr>
            <a:r>
              <a:rPr b="1" spc="-5" dirty="0">
                <a:solidFill>
                  <a:srgbClr val="00B050"/>
                </a:solidFill>
                <a:latin typeface="Arial"/>
                <a:cs typeface="Arial"/>
              </a:rPr>
              <a:t>Converged</a:t>
            </a:r>
            <a:endParaRPr dirty="0">
              <a:latin typeface="Arial"/>
              <a:cs typeface="Arial"/>
            </a:endParaRPr>
          </a:p>
        </p:txBody>
      </p:sp>
      <p:sp>
        <p:nvSpPr>
          <p:cNvPr id="61" name="object 3">
            <a:extLst>
              <a:ext uri="{FF2B5EF4-FFF2-40B4-BE49-F238E27FC236}">
                <a16:creationId xmlns:a16="http://schemas.microsoft.com/office/drawing/2014/main" id="{2490E564-286F-4C82-ADBA-BB4DD681EF9D}"/>
              </a:ext>
            </a:extLst>
          </p:cNvPr>
          <p:cNvSpPr/>
          <p:nvPr/>
        </p:nvSpPr>
        <p:spPr>
          <a:xfrm rot="1726045">
            <a:off x="4137304" y="3447285"/>
            <a:ext cx="1155187" cy="1529852"/>
          </a:xfrm>
          <a:custGeom>
            <a:avLst/>
            <a:gdLst/>
            <a:ahLst/>
            <a:cxnLst/>
            <a:rect l="l" t="t" r="r" b="b"/>
            <a:pathLst>
              <a:path w="737870" h="1106170">
                <a:moveTo>
                  <a:pt x="0" y="1105733"/>
                </a:moveTo>
                <a:lnTo>
                  <a:pt x="737699" y="0"/>
                </a:lnTo>
              </a:path>
            </a:pathLst>
          </a:custGeom>
          <a:ln w="25400">
            <a:solidFill>
              <a:srgbClr val="007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8">
            <a:extLst>
              <a:ext uri="{FF2B5EF4-FFF2-40B4-BE49-F238E27FC236}">
                <a16:creationId xmlns:a16="http://schemas.microsoft.com/office/drawing/2014/main" id="{FA29F267-A532-4AF5-BFD4-77D08376657D}"/>
              </a:ext>
            </a:extLst>
          </p:cNvPr>
          <p:cNvSpPr/>
          <p:nvPr/>
        </p:nvSpPr>
        <p:spPr>
          <a:xfrm rot="1712623">
            <a:off x="4515869" y="3502155"/>
            <a:ext cx="1149218" cy="45719"/>
          </a:xfrm>
          <a:custGeom>
            <a:avLst/>
            <a:gdLst/>
            <a:ahLst/>
            <a:cxnLst/>
            <a:rect l="l" t="t" r="r" b="b"/>
            <a:pathLst>
              <a:path w="1478914" h="108585">
                <a:moveTo>
                  <a:pt x="0" y="0"/>
                </a:moveTo>
                <a:lnTo>
                  <a:pt x="1478383" y="107962"/>
                </a:lnTo>
              </a:path>
            </a:pathLst>
          </a:custGeom>
          <a:ln w="25400">
            <a:solidFill>
              <a:srgbClr val="007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3">
            <a:extLst>
              <a:ext uri="{FF2B5EF4-FFF2-40B4-BE49-F238E27FC236}">
                <a16:creationId xmlns:a16="http://schemas.microsoft.com/office/drawing/2014/main" id="{76B26FDF-0725-B682-C119-2674D55534A9}"/>
              </a:ext>
            </a:extLst>
          </p:cNvPr>
          <p:cNvSpPr txBox="1"/>
          <p:nvPr/>
        </p:nvSpPr>
        <p:spPr>
          <a:xfrm>
            <a:off x="682994" y="1167887"/>
            <a:ext cx="7461745" cy="539250"/>
          </a:xfrm>
          <a:prstGeom prst="rect">
            <a:avLst/>
          </a:prstGeom>
        </p:spPr>
        <p:txBody>
          <a:bodyPr vert="horz" wrap="square" lIns="0" tIns="107315" rIns="0" bIns="0" rtlCol="0">
            <a:spAutoFit/>
          </a:bodyPr>
          <a:lstStyle/>
          <a:p>
            <a:pPr marL="358140" indent="-320040">
              <a:spcBef>
                <a:spcPts val="845"/>
              </a:spcBef>
              <a:buClr>
                <a:srgbClr val="F0AD00"/>
              </a:buClr>
              <a:buSzPct val="78571"/>
              <a:buFont typeface="Wingdings 2"/>
              <a:buChar char=""/>
              <a:tabLst>
                <a:tab pos="357505" algn="l"/>
                <a:tab pos="358140" algn="l"/>
              </a:tabLst>
            </a:pPr>
            <a:r>
              <a:rPr lang="en-US" sz="2800" spc="-10" dirty="0"/>
              <a:t>After</a:t>
            </a:r>
            <a:r>
              <a:rPr lang="en-US" sz="2800" spc="-5" dirty="0"/>
              <a:t> </a:t>
            </a:r>
            <a:r>
              <a:rPr lang="en-US" sz="2800" spc="-20" dirty="0"/>
              <a:t>Iteration</a:t>
            </a:r>
            <a:r>
              <a:rPr lang="en-US" sz="2800" spc="5" dirty="0"/>
              <a:t> 2</a:t>
            </a:r>
            <a:endParaRPr sz="2600" dirty="0">
              <a:latin typeface="Cambria Math"/>
              <a:cs typeface="Cambria Math"/>
            </a:endParaRPr>
          </a:p>
        </p:txBody>
      </p:sp>
      <p:sp>
        <p:nvSpPr>
          <p:cNvPr id="65" name="Title 62">
            <a:extLst>
              <a:ext uri="{FF2B5EF4-FFF2-40B4-BE49-F238E27FC236}">
                <a16:creationId xmlns:a16="http://schemas.microsoft.com/office/drawing/2014/main" id="{68126A5E-C11D-D792-CA2F-DFB7F7458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260350"/>
            <a:ext cx="7886700" cy="708025"/>
          </a:xfrm>
        </p:spPr>
        <p:txBody>
          <a:bodyPr/>
          <a:lstStyle/>
          <a:p>
            <a:r>
              <a:rPr lang="en-US" dirty="0"/>
              <a:t>After 2</a:t>
            </a:r>
            <a:r>
              <a:rPr lang="en-US" baseline="30000" dirty="0"/>
              <a:t>nd</a:t>
            </a:r>
            <a:r>
              <a:rPr lang="en-US" dirty="0"/>
              <a:t> Iteration</a:t>
            </a:r>
            <a:endParaRPr lang="en-A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486883" y="2820592"/>
            <a:ext cx="299720" cy="513080"/>
          </a:xfrm>
          <a:custGeom>
            <a:avLst/>
            <a:gdLst/>
            <a:ahLst/>
            <a:cxnLst/>
            <a:rect l="l" t="t" r="r" b="b"/>
            <a:pathLst>
              <a:path w="299720" h="513079">
                <a:moveTo>
                  <a:pt x="299663" y="0"/>
                </a:moveTo>
                <a:lnTo>
                  <a:pt x="0" y="512521"/>
                </a:lnTo>
              </a:path>
            </a:pathLst>
          </a:custGeom>
          <a:ln w="25400">
            <a:solidFill>
              <a:srgbClr val="007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16284" y="2183288"/>
            <a:ext cx="781685" cy="1070610"/>
            <a:chOff x="716282" y="2183288"/>
            <a:chExt cx="781685" cy="1070610"/>
          </a:xfrm>
        </p:grpSpPr>
        <p:sp>
          <p:nvSpPr>
            <p:cNvPr id="4" name="object 4"/>
            <p:cNvSpPr/>
            <p:nvPr/>
          </p:nvSpPr>
          <p:spPr>
            <a:xfrm>
              <a:off x="911861" y="2195988"/>
              <a:ext cx="573405" cy="325755"/>
            </a:xfrm>
            <a:custGeom>
              <a:avLst/>
              <a:gdLst/>
              <a:ahLst/>
              <a:cxnLst/>
              <a:rect l="l" t="t" r="r" b="b"/>
              <a:pathLst>
                <a:path w="573405" h="325755">
                  <a:moveTo>
                    <a:pt x="0" y="0"/>
                  </a:moveTo>
                  <a:lnTo>
                    <a:pt x="572835" y="325513"/>
                  </a:lnTo>
                </a:path>
              </a:pathLst>
            </a:custGeom>
            <a:ln w="25400">
              <a:solidFill>
                <a:srgbClr val="0070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28982" y="2380532"/>
              <a:ext cx="342900" cy="860425"/>
            </a:xfrm>
            <a:custGeom>
              <a:avLst/>
              <a:gdLst/>
              <a:ahLst/>
              <a:cxnLst/>
              <a:rect l="l" t="t" r="r" b="b"/>
              <a:pathLst>
                <a:path w="342900" h="860425">
                  <a:moveTo>
                    <a:pt x="0" y="0"/>
                  </a:moveTo>
                  <a:lnTo>
                    <a:pt x="342900" y="860424"/>
                  </a:lnTo>
                </a:path>
              </a:pathLst>
            </a:custGeom>
            <a:ln w="25400">
              <a:solidFill>
                <a:srgbClr val="0070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1254764" y="3425506"/>
            <a:ext cx="985519" cy="125095"/>
          </a:xfrm>
          <a:custGeom>
            <a:avLst/>
            <a:gdLst/>
            <a:ahLst/>
            <a:cxnLst/>
            <a:rect l="l" t="t" r="r" b="b"/>
            <a:pathLst>
              <a:path w="985519" h="125095">
                <a:moveTo>
                  <a:pt x="0" y="0"/>
                </a:moveTo>
                <a:lnTo>
                  <a:pt x="985201" y="125016"/>
                </a:lnTo>
              </a:path>
            </a:pathLst>
          </a:custGeom>
          <a:ln w="25400">
            <a:solidFill>
              <a:srgbClr val="007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605725" y="3371454"/>
            <a:ext cx="671195" cy="179070"/>
          </a:xfrm>
          <a:custGeom>
            <a:avLst/>
            <a:gdLst/>
            <a:ahLst/>
            <a:cxnLst/>
            <a:rect l="l" t="t" r="r" b="b"/>
            <a:pathLst>
              <a:path w="671195" h="179070">
                <a:moveTo>
                  <a:pt x="0" y="179068"/>
                </a:moveTo>
                <a:lnTo>
                  <a:pt x="670665" y="0"/>
                </a:lnTo>
              </a:path>
            </a:pathLst>
          </a:custGeom>
          <a:ln w="25400">
            <a:solidFill>
              <a:srgbClr val="007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201199" y="2782491"/>
            <a:ext cx="283845" cy="513080"/>
          </a:xfrm>
          <a:custGeom>
            <a:avLst/>
            <a:gdLst/>
            <a:ahLst/>
            <a:cxnLst/>
            <a:rect l="l" t="t" r="r" b="b"/>
            <a:pathLst>
              <a:path w="283844" h="513079">
                <a:moveTo>
                  <a:pt x="283499" y="0"/>
                </a:moveTo>
                <a:lnTo>
                  <a:pt x="0" y="512519"/>
                </a:lnTo>
              </a:path>
            </a:pathLst>
          </a:custGeom>
          <a:ln w="25400">
            <a:solidFill>
              <a:srgbClr val="007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2157928" y="2179638"/>
            <a:ext cx="567690" cy="1199515"/>
            <a:chOff x="2157928" y="2179636"/>
            <a:chExt cx="567690" cy="1199515"/>
          </a:xfrm>
        </p:grpSpPr>
        <p:sp>
          <p:nvSpPr>
            <p:cNvPr id="10" name="object 10"/>
            <p:cNvSpPr/>
            <p:nvPr/>
          </p:nvSpPr>
          <p:spPr>
            <a:xfrm>
              <a:off x="2170628" y="2246389"/>
              <a:ext cx="252729" cy="1120140"/>
            </a:xfrm>
            <a:custGeom>
              <a:avLst/>
              <a:gdLst/>
              <a:ahLst/>
              <a:cxnLst/>
              <a:rect l="l" t="t" r="r" b="b"/>
              <a:pathLst>
                <a:path w="252730" h="1120139">
                  <a:moveTo>
                    <a:pt x="252213" y="1119585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0070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299944" y="2192336"/>
              <a:ext cx="412750" cy="329565"/>
            </a:xfrm>
            <a:custGeom>
              <a:avLst/>
              <a:gdLst/>
              <a:ahLst/>
              <a:cxnLst/>
              <a:rect l="l" t="t" r="r" b="b"/>
              <a:pathLst>
                <a:path w="412750" h="329564">
                  <a:moveTo>
                    <a:pt x="0" y="0"/>
                  </a:moveTo>
                  <a:lnTo>
                    <a:pt x="412683" y="329164"/>
                  </a:lnTo>
                </a:path>
              </a:pathLst>
            </a:custGeom>
            <a:ln w="25400">
              <a:solidFill>
                <a:srgbClr val="0070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/>
          <p:nvPr/>
        </p:nvSpPr>
        <p:spPr>
          <a:xfrm>
            <a:off x="589283" y="3556002"/>
            <a:ext cx="353695" cy="431165"/>
          </a:xfrm>
          <a:custGeom>
            <a:avLst/>
            <a:gdLst/>
            <a:ahLst/>
            <a:cxnLst/>
            <a:rect l="l" t="t" r="r" b="b"/>
            <a:pathLst>
              <a:path w="353694" h="431164">
                <a:moveTo>
                  <a:pt x="353284" y="0"/>
                </a:moveTo>
                <a:lnTo>
                  <a:pt x="0" y="430764"/>
                </a:lnTo>
              </a:path>
            </a:pathLst>
          </a:custGeom>
          <a:ln w="25400">
            <a:solidFill>
              <a:srgbClr val="007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01199" y="3556000"/>
            <a:ext cx="401955" cy="443230"/>
          </a:xfrm>
          <a:custGeom>
            <a:avLst/>
            <a:gdLst/>
            <a:ahLst/>
            <a:cxnLst/>
            <a:rect l="l" t="t" r="r" b="b"/>
            <a:pathLst>
              <a:path w="401955" h="443229">
                <a:moveTo>
                  <a:pt x="0" y="0"/>
                </a:moveTo>
                <a:lnTo>
                  <a:pt x="401387" y="443144"/>
                </a:lnTo>
              </a:path>
            </a:pathLst>
          </a:custGeom>
          <a:ln w="25400">
            <a:solidFill>
              <a:srgbClr val="007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4" name="object 14"/>
          <p:cNvGrpSpPr/>
          <p:nvPr/>
        </p:nvGrpSpPr>
        <p:grpSpPr>
          <a:xfrm>
            <a:off x="6010048" y="2221386"/>
            <a:ext cx="789305" cy="1070610"/>
            <a:chOff x="6010046" y="2221386"/>
            <a:chExt cx="789305" cy="1070610"/>
          </a:xfrm>
        </p:grpSpPr>
        <p:sp>
          <p:nvSpPr>
            <p:cNvPr id="15" name="object 15"/>
            <p:cNvSpPr/>
            <p:nvPr/>
          </p:nvSpPr>
          <p:spPr>
            <a:xfrm>
              <a:off x="6194196" y="2234086"/>
              <a:ext cx="592455" cy="325755"/>
            </a:xfrm>
            <a:custGeom>
              <a:avLst/>
              <a:gdLst/>
              <a:ahLst/>
              <a:cxnLst/>
              <a:rect l="l" t="t" r="r" b="b"/>
              <a:pathLst>
                <a:path w="592454" h="325755">
                  <a:moveTo>
                    <a:pt x="0" y="0"/>
                  </a:moveTo>
                  <a:lnTo>
                    <a:pt x="592347" y="325515"/>
                  </a:lnTo>
                </a:path>
              </a:pathLst>
            </a:custGeom>
            <a:ln w="25400">
              <a:solidFill>
                <a:srgbClr val="0070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022746" y="2418633"/>
              <a:ext cx="342900" cy="860425"/>
            </a:xfrm>
            <a:custGeom>
              <a:avLst/>
              <a:gdLst/>
              <a:ahLst/>
              <a:cxnLst/>
              <a:rect l="l" t="t" r="r" b="b"/>
              <a:pathLst>
                <a:path w="342900" h="860425">
                  <a:moveTo>
                    <a:pt x="0" y="0"/>
                  </a:moveTo>
                  <a:lnTo>
                    <a:pt x="342900" y="860424"/>
                  </a:lnTo>
                </a:path>
              </a:pathLst>
            </a:custGeom>
            <a:ln w="25400">
              <a:solidFill>
                <a:srgbClr val="0070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/>
          <p:nvPr/>
        </p:nvSpPr>
        <p:spPr>
          <a:xfrm>
            <a:off x="6537097" y="3463606"/>
            <a:ext cx="1008380" cy="125095"/>
          </a:xfrm>
          <a:custGeom>
            <a:avLst/>
            <a:gdLst/>
            <a:ahLst/>
            <a:cxnLst/>
            <a:rect l="l" t="t" r="r" b="b"/>
            <a:pathLst>
              <a:path w="1008379" h="125095">
                <a:moveTo>
                  <a:pt x="0" y="0"/>
                </a:moveTo>
                <a:lnTo>
                  <a:pt x="1008063" y="125016"/>
                </a:lnTo>
              </a:path>
            </a:pathLst>
          </a:custGeom>
          <a:ln w="25400">
            <a:solidFill>
              <a:srgbClr val="007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888062" y="3409552"/>
            <a:ext cx="690245" cy="179070"/>
          </a:xfrm>
          <a:custGeom>
            <a:avLst/>
            <a:gdLst/>
            <a:ahLst/>
            <a:cxnLst/>
            <a:rect l="l" t="t" r="r" b="b"/>
            <a:pathLst>
              <a:path w="690245" h="179070">
                <a:moveTo>
                  <a:pt x="0" y="179069"/>
                </a:moveTo>
                <a:lnTo>
                  <a:pt x="690179" y="0"/>
                </a:lnTo>
              </a:path>
            </a:pathLst>
          </a:custGeom>
          <a:ln w="25400">
            <a:solidFill>
              <a:srgbClr val="007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883049" y="3594104"/>
            <a:ext cx="361950" cy="431165"/>
          </a:xfrm>
          <a:custGeom>
            <a:avLst/>
            <a:gdLst/>
            <a:ahLst/>
            <a:cxnLst/>
            <a:rect l="l" t="t" r="r" b="b"/>
            <a:pathLst>
              <a:path w="361950" h="431164">
                <a:moveTo>
                  <a:pt x="361367" y="0"/>
                </a:moveTo>
                <a:lnTo>
                  <a:pt x="0" y="430764"/>
                </a:lnTo>
              </a:path>
            </a:pathLst>
          </a:custGeom>
          <a:ln w="25400">
            <a:solidFill>
              <a:srgbClr val="007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486885" y="3594101"/>
            <a:ext cx="421005" cy="443230"/>
          </a:xfrm>
          <a:custGeom>
            <a:avLst/>
            <a:gdLst/>
            <a:ahLst/>
            <a:cxnLst/>
            <a:rect l="l" t="t" r="r" b="b"/>
            <a:pathLst>
              <a:path w="421004" h="443229">
                <a:moveTo>
                  <a:pt x="0" y="0"/>
                </a:moveTo>
                <a:lnTo>
                  <a:pt x="420897" y="443144"/>
                </a:lnTo>
              </a:path>
            </a:pathLst>
          </a:custGeom>
          <a:ln w="25400">
            <a:solidFill>
              <a:srgbClr val="007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743329" y="2192338"/>
            <a:ext cx="298450" cy="329565"/>
          </a:xfrm>
          <a:custGeom>
            <a:avLst/>
            <a:gdLst/>
            <a:ahLst/>
            <a:cxnLst/>
            <a:rect l="l" t="t" r="r" b="b"/>
            <a:pathLst>
              <a:path w="298450" h="329564">
                <a:moveTo>
                  <a:pt x="297985" y="0"/>
                </a:moveTo>
                <a:lnTo>
                  <a:pt x="0" y="329164"/>
                </a:lnTo>
              </a:path>
            </a:pathLst>
          </a:custGeom>
          <a:ln w="25400">
            <a:solidFill>
              <a:srgbClr val="007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048524" y="2230439"/>
            <a:ext cx="298450" cy="329565"/>
          </a:xfrm>
          <a:custGeom>
            <a:avLst/>
            <a:gdLst/>
            <a:ahLst/>
            <a:cxnLst/>
            <a:rect l="l" t="t" r="r" b="b"/>
            <a:pathLst>
              <a:path w="298450" h="329564">
                <a:moveTo>
                  <a:pt x="297985" y="0"/>
                </a:moveTo>
                <a:lnTo>
                  <a:pt x="0" y="329163"/>
                </a:lnTo>
              </a:path>
            </a:pathLst>
          </a:custGeom>
          <a:ln w="25400">
            <a:solidFill>
              <a:srgbClr val="007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743330" y="2782492"/>
            <a:ext cx="550545" cy="637540"/>
          </a:xfrm>
          <a:custGeom>
            <a:avLst/>
            <a:gdLst/>
            <a:ahLst/>
            <a:cxnLst/>
            <a:rect l="l" t="t" r="r" b="b"/>
            <a:pathLst>
              <a:path w="550544" h="637539">
                <a:moveTo>
                  <a:pt x="550199" y="637535"/>
                </a:moveTo>
                <a:lnTo>
                  <a:pt x="0" y="0"/>
                </a:lnTo>
              </a:path>
            </a:pathLst>
          </a:custGeom>
          <a:ln w="25400">
            <a:solidFill>
              <a:srgbClr val="007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048526" y="2820590"/>
            <a:ext cx="550545" cy="637540"/>
          </a:xfrm>
          <a:custGeom>
            <a:avLst/>
            <a:gdLst/>
            <a:ahLst/>
            <a:cxnLst/>
            <a:rect l="l" t="t" r="r" b="b"/>
            <a:pathLst>
              <a:path w="550545" h="637539">
                <a:moveTo>
                  <a:pt x="550199" y="637536"/>
                </a:moveTo>
                <a:lnTo>
                  <a:pt x="0" y="0"/>
                </a:lnTo>
              </a:path>
            </a:pathLst>
          </a:custGeom>
          <a:ln w="25400">
            <a:solidFill>
              <a:srgbClr val="007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605141" y="2230439"/>
            <a:ext cx="412750" cy="329565"/>
          </a:xfrm>
          <a:custGeom>
            <a:avLst/>
            <a:gdLst/>
            <a:ahLst/>
            <a:cxnLst/>
            <a:rect l="l" t="t" r="r" b="b"/>
            <a:pathLst>
              <a:path w="412750" h="329564">
                <a:moveTo>
                  <a:pt x="0" y="0"/>
                </a:moveTo>
                <a:lnTo>
                  <a:pt x="412681" y="329163"/>
                </a:lnTo>
              </a:path>
            </a:pathLst>
          </a:custGeom>
          <a:ln w="25400">
            <a:solidFill>
              <a:srgbClr val="007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7" name="object 27"/>
          <p:cNvGrpSpPr/>
          <p:nvPr/>
        </p:nvGrpSpPr>
        <p:grpSpPr>
          <a:xfrm>
            <a:off x="1975048" y="1864594"/>
            <a:ext cx="391160" cy="394970"/>
            <a:chOff x="1975048" y="1864594"/>
            <a:chExt cx="391160" cy="394970"/>
          </a:xfrm>
        </p:grpSpPr>
        <p:sp>
          <p:nvSpPr>
            <p:cNvPr id="28" name="object 28"/>
            <p:cNvSpPr/>
            <p:nvPr/>
          </p:nvSpPr>
          <p:spPr>
            <a:xfrm>
              <a:off x="1987748" y="1877294"/>
              <a:ext cx="365760" cy="369570"/>
            </a:xfrm>
            <a:custGeom>
              <a:avLst/>
              <a:gdLst/>
              <a:ahLst/>
              <a:cxnLst/>
              <a:rect l="l" t="t" r="r" b="b"/>
              <a:pathLst>
                <a:path w="365760" h="369569">
                  <a:moveTo>
                    <a:pt x="182880" y="0"/>
                  </a:moveTo>
                  <a:lnTo>
                    <a:pt x="134263" y="6592"/>
                  </a:lnTo>
                  <a:lnTo>
                    <a:pt x="90576" y="25196"/>
                  </a:lnTo>
                  <a:lnTo>
                    <a:pt x="53564" y="54052"/>
                  </a:lnTo>
                  <a:lnTo>
                    <a:pt x="24968" y="91402"/>
                  </a:lnTo>
                  <a:lnTo>
                    <a:pt x="6532" y="135487"/>
                  </a:lnTo>
                  <a:lnTo>
                    <a:pt x="0" y="184547"/>
                  </a:lnTo>
                  <a:lnTo>
                    <a:pt x="6532" y="233607"/>
                  </a:lnTo>
                  <a:lnTo>
                    <a:pt x="24968" y="277692"/>
                  </a:lnTo>
                  <a:lnTo>
                    <a:pt x="53564" y="315042"/>
                  </a:lnTo>
                  <a:lnTo>
                    <a:pt x="90576" y="343898"/>
                  </a:lnTo>
                  <a:lnTo>
                    <a:pt x="134263" y="362502"/>
                  </a:lnTo>
                  <a:lnTo>
                    <a:pt x="182880" y="369095"/>
                  </a:lnTo>
                  <a:lnTo>
                    <a:pt x="231496" y="362502"/>
                  </a:lnTo>
                  <a:lnTo>
                    <a:pt x="275183" y="343898"/>
                  </a:lnTo>
                  <a:lnTo>
                    <a:pt x="312195" y="315042"/>
                  </a:lnTo>
                  <a:lnTo>
                    <a:pt x="340791" y="277692"/>
                  </a:lnTo>
                  <a:lnTo>
                    <a:pt x="359227" y="233607"/>
                  </a:lnTo>
                  <a:lnTo>
                    <a:pt x="365759" y="184547"/>
                  </a:lnTo>
                  <a:lnTo>
                    <a:pt x="359227" y="135487"/>
                  </a:lnTo>
                  <a:lnTo>
                    <a:pt x="340791" y="91402"/>
                  </a:lnTo>
                  <a:lnTo>
                    <a:pt x="312195" y="54052"/>
                  </a:lnTo>
                  <a:lnTo>
                    <a:pt x="275183" y="25196"/>
                  </a:lnTo>
                  <a:lnTo>
                    <a:pt x="231496" y="6592"/>
                  </a:lnTo>
                  <a:lnTo>
                    <a:pt x="182880" y="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987748" y="1877294"/>
              <a:ext cx="365760" cy="369570"/>
            </a:xfrm>
            <a:custGeom>
              <a:avLst/>
              <a:gdLst/>
              <a:ahLst/>
              <a:cxnLst/>
              <a:rect l="l" t="t" r="r" b="b"/>
              <a:pathLst>
                <a:path w="365760" h="369569">
                  <a:moveTo>
                    <a:pt x="0" y="184547"/>
                  </a:moveTo>
                  <a:lnTo>
                    <a:pt x="6532" y="135487"/>
                  </a:lnTo>
                  <a:lnTo>
                    <a:pt x="24968" y="91402"/>
                  </a:lnTo>
                  <a:lnTo>
                    <a:pt x="53564" y="54052"/>
                  </a:lnTo>
                  <a:lnTo>
                    <a:pt x="90576" y="25196"/>
                  </a:lnTo>
                  <a:lnTo>
                    <a:pt x="134263" y="6592"/>
                  </a:lnTo>
                  <a:lnTo>
                    <a:pt x="182880" y="0"/>
                  </a:lnTo>
                  <a:lnTo>
                    <a:pt x="231496" y="6592"/>
                  </a:lnTo>
                  <a:lnTo>
                    <a:pt x="275183" y="25196"/>
                  </a:lnTo>
                  <a:lnTo>
                    <a:pt x="312195" y="54052"/>
                  </a:lnTo>
                  <a:lnTo>
                    <a:pt x="340791" y="91402"/>
                  </a:lnTo>
                  <a:lnTo>
                    <a:pt x="359227" y="135487"/>
                  </a:lnTo>
                  <a:lnTo>
                    <a:pt x="365760" y="184547"/>
                  </a:lnTo>
                  <a:lnTo>
                    <a:pt x="359227" y="233607"/>
                  </a:lnTo>
                  <a:lnTo>
                    <a:pt x="340791" y="277692"/>
                  </a:lnTo>
                  <a:lnTo>
                    <a:pt x="312195" y="315042"/>
                  </a:lnTo>
                  <a:lnTo>
                    <a:pt x="275183" y="343898"/>
                  </a:lnTo>
                  <a:lnTo>
                    <a:pt x="231496" y="362502"/>
                  </a:lnTo>
                  <a:lnTo>
                    <a:pt x="182880" y="369095"/>
                  </a:lnTo>
                  <a:lnTo>
                    <a:pt x="134263" y="362502"/>
                  </a:lnTo>
                  <a:lnTo>
                    <a:pt x="90576" y="343898"/>
                  </a:lnTo>
                  <a:lnTo>
                    <a:pt x="53564" y="315042"/>
                  </a:lnTo>
                  <a:lnTo>
                    <a:pt x="24968" y="277692"/>
                  </a:lnTo>
                  <a:lnTo>
                    <a:pt x="6532" y="233607"/>
                  </a:lnTo>
                  <a:lnTo>
                    <a:pt x="0" y="184547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0" name="object 30"/>
          <p:cNvGrpSpPr/>
          <p:nvPr/>
        </p:nvGrpSpPr>
        <p:grpSpPr>
          <a:xfrm>
            <a:off x="1418431" y="2454749"/>
            <a:ext cx="391160" cy="394970"/>
            <a:chOff x="1418431" y="2454749"/>
            <a:chExt cx="391160" cy="394970"/>
          </a:xfrm>
        </p:grpSpPr>
        <p:sp>
          <p:nvSpPr>
            <p:cNvPr id="31" name="object 31"/>
            <p:cNvSpPr/>
            <p:nvPr/>
          </p:nvSpPr>
          <p:spPr>
            <a:xfrm>
              <a:off x="1431131" y="2467449"/>
              <a:ext cx="365760" cy="369570"/>
            </a:xfrm>
            <a:custGeom>
              <a:avLst/>
              <a:gdLst/>
              <a:ahLst/>
              <a:cxnLst/>
              <a:rect l="l" t="t" r="r" b="b"/>
              <a:pathLst>
                <a:path w="365760" h="369569">
                  <a:moveTo>
                    <a:pt x="182880" y="0"/>
                  </a:moveTo>
                  <a:lnTo>
                    <a:pt x="134263" y="6592"/>
                  </a:lnTo>
                  <a:lnTo>
                    <a:pt x="90576" y="25196"/>
                  </a:lnTo>
                  <a:lnTo>
                    <a:pt x="53564" y="54052"/>
                  </a:lnTo>
                  <a:lnTo>
                    <a:pt x="24968" y="91402"/>
                  </a:lnTo>
                  <a:lnTo>
                    <a:pt x="6532" y="135487"/>
                  </a:lnTo>
                  <a:lnTo>
                    <a:pt x="0" y="184547"/>
                  </a:lnTo>
                  <a:lnTo>
                    <a:pt x="6532" y="233607"/>
                  </a:lnTo>
                  <a:lnTo>
                    <a:pt x="24968" y="277692"/>
                  </a:lnTo>
                  <a:lnTo>
                    <a:pt x="53564" y="315042"/>
                  </a:lnTo>
                  <a:lnTo>
                    <a:pt x="90576" y="343898"/>
                  </a:lnTo>
                  <a:lnTo>
                    <a:pt x="134263" y="362502"/>
                  </a:lnTo>
                  <a:lnTo>
                    <a:pt x="182880" y="369095"/>
                  </a:lnTo>
                  <a:lnTo>
                    <a:pt x="231496" y="362502"/>
                  </a:lnTo>
                  <a:lnTo>
                    <a:pt x="275183" y="343898"/>
                  </a:lnTo>
                  <a:lnTo>
                    <a:pt x="312195" y="315042"/>
                  </a:lnTo>
                  <a:lnTo>
                    <a:pt x="340791" y="277692"/>
                  </a:lnTo>
                  <a:lnTo>
                    <a:pt x="359227" y="233607"/>
                  </a:lnTo>
                  <a:lnTo>
                    <a:pt x="365760" y="184547"/>
                  </a:lnTo>
                  <a:lnTo>
                    <a:pt x="359227" y="135487"/>
                  </a:lnTo>
                  <a:lnTo>
                    <a:pt x="340791" y="91402"/>
                  </a:lnTo>
                  <a:lnTo>
                    <a:pt x="312195" y="54052"/>
                  </a:lnTo>
                  <a:lnTo>
                    <a:pt x="275183" y="25196"/>
                  </a:lnTo>
                  <a:lnTo>
                    <a:pt x="231496" y="6592"/>
                  </a:lnTo>
                  <a:lnTo>
                    <a:pt x="182880" y="0"/>
                  </a:lnTo>
                  <a:close/>
                </a:path>
              </a:pathLst>
            </a:custGeom>
            <a:solidFill>
              <a:srgbClr val="6BB76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431131" y="2467449"/>
              <a:ext cx="365760" cy="369570"/>
            </a:xfrm>
            <a:custGeom>
              <a:avLst/>
              <a:gdLst/>
              <a:ahLst/>
              <a:cxnLst/>
              <a:rect l="l" t="t" r="r" b="b"/>
              <a:pathLst>
                <a:path w="365760" h="369569">
                  <a:moveTo>
                    <a:pt x="0" y="184547"/>
                  </a:moveTo>
                  <a:lnTo>
                    <a:pt x="6532" y="135487"/>
                  </a:lnTo>
                  <a:lnTo>
                    <a:pt x="24968" y="91402"/>
                  </a:lnTo>
                  <a:lnTo>
                    <a:pt x="53564" y="54052"/>
                  </a:lnTo>
                  <a:lnTo>
                    <a:pt x="90576" y="25196"/>
                  </a:lnTo>
                  <a:lnTo>
                    <a:pt x="134263" y="6592"/>
                  </a:lnTo>
                  <a:lnTo>
                    <a:pt x="182880" y="0"/>
                  </a:lnTo>
                  <a:lnTo>
                    <a:pt x="231496" y="6592"/>
                  </a:lnTo>
                  <a:lnTo>
                    <a:pt x="275183" y="25196"/>
                  </a:lnTo>
                  <a:lnTo>
                    <a:pt x="312195" y="54052"/>
                  </a:lnTo>
                  <a:lnTo>
                    <a:pt x="340791" y="91402"/>
                  </a:lnTo>
                  <a:lnTo>
                    <a:pt x="359227" y="135487"/>
                  </a:lnTo>
                  <a:lnTo>
                    <a:pt x="365760" y="184547"/>
                  </a:lnTo>
                  <a:lnTo>
                    <a:pt x="359227" y="233607"/>
                  </a:lnTo>
                  <a:lnTo>
                    <a:pt x="340791" y="277692"/>
                  </a:lnTo>
                  <a:lnTo>
                    <a:pt x="312195" y="315042"/>
                  </a:lnTo>
                  <a:lnTo>
                    <a:pt x="275183" y="343898"/>
                  </a:lnTo>
                  <a:lnTo>
                    <a:pt x="231496" y="362502"/>
                  </a:lnTo>
                  <a:lnTo>
                    <a:pt x="182880" y="369095"/>
                  </a:lnTo>
                  <a:lnTo>
                    <a:pt x="134263" y="362502"/>
                  </a:lnTo>
                  <a:lnTo>
                    <a:pt x="90576" y="343898"/>
                  </a:lnTo>
                  <a:lnTo>
                    <a:pt x="53564" y="315042"/>
                  </a:lnTo>
                  <a:lnTo>
                    <a:pt x="24968" y="277692"/>
                  </a:lnTo>
                  <a:lnTo>
                    <a:pt x="6532" y="233607"/>
                  </a:lnTo>
                  <a:lnTo>
                    <a:pt x="0" y="184547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3" name="object 33"/>
          <p:cNvGrpSpPr/>
          <p:nvPr/>
        </p:nvGrpSpPr>
        <p:grpSpPr>
          <a:xfrm>
            <a:off x="2227261" y="3353275"/>
            <a:ext cx="391160" cy="394970"/>
            <a:chOff x="2227261" y="3353275"/>
            <a:chExt cx="391160" cy="394970"/>
          </a:xfrm>
        </p:grpSpPr>
        <p:sp>
          <p:nvSpPr>
            <p:cNvPr id="34" name="object 34"/>
            <p:cNvSpPr/>
            <p:nvPr/>
          </p:nvSpPr>
          <p:spPr>
            <a:xfrm>
              <a:off x="2239961" y="3365975"/>
              <a:ext cx="365760" cy="369570"/>
            </a:xfrm>
            <a:custGeom>
              <a:avLst/>
              <a:gdLst/>
              <a:ahLst/>
              <a:cxnLst/>
              <a:rect l="l" t="t" r="r" b="b"/>
              <a:pathLst>
                <a:path w="365760" h="369570">
                  <a:moveTo>
                    <a:pt x="182880" y="0"/>
                  </a:moveTo>
                  <a:lnTo>
                    <a:pt x="134263" y="6592"/>
                  </a:lnTo>
                  <a:lnTo>
                    <a:pt x="90576" y="25196"/>
                  </a:lnTo>
                  <a:lnTo>
                    <a:pt x="53564" y="54052"/>
                  </a:lnTo>
                  <a:lnTo>
                    <a:pt x="24968" y="91402"/>
                  </a:lnTo>
                  <a:lnTo>
                    <a:pt x="6532" y="135487"/>
                  </a:lnTo>
                  <a:lnTo>
                    <a:pt x="0" y="184547"/>
                  </a:lnTo>
                  <a:lnTo>
                    <a:pt x="6532" y="233607"/>
                  </a:lnTo>
                  <a:lnTo>
                    <a:pt x="24968" y="277692"/>
                  </a:lnTo>
                  <a:lnTo>
                    <a:pt x="53564" y="315042"/>
                  </a:lnTo>
                  <a:lnTo>
                    <a:pt x="90576" y="343898"/>
                  </a:lnTo>
                  <a:lnTo>
                    <a:pt x="134263" y="362502"/>
                  </a:lnTo>
                  <a:lnTo>
                    <a:pt x="182880" y="369095"/>
                  </a:lnTo>
                  <a:lnTo>
                    <a:pt x="231496" y="362502"/>
                  </a:lnTo>
                  <a:lnTo>
                    <a:pt x="275183" y="343898"/>
                  </a:lnTo>
                  <a:lnTo>
                    <a:pt x="312195" y="315042"/>
                  </a:lnTo>
                  <a:lnTo>
                    <a:pt x="340791" y="277692"/>
                  </a:lnTo>
                  <a:lnTo>
                    <a:pt x="359227" y="233607"/>
                  </a:lnTo>
                  <a:lnTo>
                    <a:pt x="365760" y="184547"/>
                  </a:lnTo>
                  <a:lnTo>
                    <a:pt x="359227" y="135487"/>
                  </a:lnTo>
                  <a:lnTo>
                    <a:pt x="340791" y="91402"/>
                  </a:lnTo>
                  <a:lnTo>
                    <a:pt x="312195" y="54052"/>
                  </a:lnTo>
                  <a:lnTo>
                    <a:pt x="275183" y="25196"/>
                  </a:lnTo>
                  <a:lnTo>
                    <a:pt x="231496" y="6592"/>
                  </a:lnTo>
                  <a:lnTo>
                    <a:pt x="182880" y="0"/>
                  </a:lnTo>
                  <a:close/>
                </a:path>
              </a:pathLst>
            </a:custGeom>
            <a:solidFill>
              <a:srgbClr val="6BB76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239961" y="3365975"/>
              <a:ext cx="365760" cy="369570"/>
            </a:xfrm>
            <a:custGeom>
              <a:avLst/>
              <a:gdLst/>
              <a:ahLst/>
              <a:cxnLst/>
              <a:rect l="l" t="t" r="r" b="b"/>
              <a:pathLst>
                <a:path w="365760" h="369570">
                  <a:moveTo>
                    <a:pt x="0" y="184547"/>
                  </a:moveTo>
                  <a:lnTo>
                    <a:pt x="6532" y="135487"/>
                  </a:lnTo>
                  <a:lnTo>
                    <a:pt x="24968" y="91402"/>
                  </a:lnTo>
                  <a:lnTo>
                    <a:pt x="53564" y="54052"/>
                  </a:lnTo>
                  <a:lnTo>
                    <a:pt x="90576" y="25196"/>
                  </a:lnTo>
                  <a:lnTo>
                    <a:pt x="134263" y="6592"/>
                  </a:lnTo>
                  <a:lnTo>
                    <a:pt x="182880" y="0"/>
                  </a:lnTo>
                  <a:lnTo>
                    <a:pt x="231496" y="6592"/>
                  </a:lnTo>
                  <a:lnTo>
                    <a:pt x="275183" y="25196"/>
                  </a:lnTo>
                  <a:lnTo>
                    <a:pt x="312195" y="54052"/>
                  </a:lnTo>
                  <a:lnTo>
                    <a:pt x="340791" y="91402"/>
                  </a:lnTo>
                  <a:lnTo>
                    <a:pt x="359227" y="135487"/>
                  </a:lnTo>
                  <a:lnTo>
                    <a:pt x="365760" y="184547"/>
                  </a:lnTo>
                  <a:lnTo>
                    <a:pt x="359227" y="233607"/>
                  </a:lnTo>
                  <a:lnTo>
                    <a:pt x="340791" y="277692"/>
                  </a:lnTo>
                  <a:lnTo>
                    <a:pt x="312195" y="315042"/>
                  </a:lnTo>
                  <a:lnTo>
                    <a:pt x="275183" y="343898"/>
                  </a:lnTo>
                  <a:lnTo>
                    <a:pt x="231496" y="362502"/>
                  </a:lnTo>
                  <a:lnTo>
                    <a:pt x="182880" y="369095"/>
                  </a:lnTo>
                  <a:lnTo>
                    <a:pt x="134263" y="362502"/>
                  </a:lnTo>
                  <a:lnTo>
                    <a:pt x="90576" y="343898"/>
                  </a:lnTo>
                  <a:lnTo>
                    <a:pt x="53564" y="315042"/>
                  </a:lnTo>
                  <a:lnTo>
                    <a:pt x="24968" y="277692"/>
                  </a:lnTo>
                  <a:lnTo>
                    <a:pt x="6532" y="233607"/>
                  </a:lnTo>
                  <a:lnTo>
                    <a:pt x="0" y="184547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6" name="object 36"/>
          <p:cNvGrpSpPr/>
          <p:nvPr/>
        </p:nvGrpSpPr>
        <p:grpSpPr>
          <a:xfrm>
            <a:off x="876300" y="3228258"/>
            <a:ext cx="391160" cy="394970"/>
            <a:chOff x="876300" y="3228258"/>
            <a:chExt cx="391160" cy="394970"/>
          </a:xfrm>
        </p:grpSpPr>
        <p:sp>
          <p:nvSpPr>
            <p:cNvPr id="37" name="object 37"/>
            <p:cNvSpPr/>
            <p:nvPr/>
          </p:nvSpPr>
          <p:spPr>
            <a:xfrm>
              <a:off x="889000" y="3240958"/>
              <a:ext cx="365760" cy="369570"/>
            </a:xfrm>
            <a:custGeom>
              <a:avLst/>
              <a:gdLst/>
              <a:ahLst/>
              <a:cxnLst/>
              <a:rect l="l" t="t" r="r" b="b"/>
              <a:pathLst>
                <a:path w="365759" h="369570">
                  <a:moveTo>
                    <a:pt x="182880" y="0"/>
                  </a:moveTo>
                  <a:lnTo>
                    <a:pt x="134263" y="6592"/>
                  </a:lnTo>
                  <a:lnTo>
                    <a:pt x="90576" y="25196"/>
                  </a:lnTo>
                  <a:lnTo>
                    <a:pt x="53564" y="54052"/>
                  </a:lnTo>
                  <a:lnTo>
                    <a:pt x="24968" y="91402"/>
                  </a:lnTo>
                  <a:lnTo>
                    <a:pt x="6532" y="135487"/>
                  </a:lnTo>
                  <a:lnTo>
                    <a:pt x="0" y="184547"/>
                  </a:lnTo>
                  <a:lnTo>
                    <a:pt x="6532" y="233607"/>
                  </a:lnTo>
                  <a:lnTo>
                    <a:pt x="24968" y="277692"/>
                  </a:lnTo>
                  <a:lnTo>
                    <a:pt x="53564" y="315042"/>
                  </a:lnTo>
                  <a:lnTo>
                    <a:pt x="90576" y="343898"/>
                  </a:lnTo>
                  <a:lnTo>
                    <a:pt x="134263" y="362502"/>
                  </a:lnTo>
                  <a:lnTo>
                    <a:pt x="182880" y="369095"/>
                  </a:lnTo>
                  <a:lnTo>
                    <a:pt x="231496" y="362502"/>
                  </a:lnTo>
                  <a:lnTo>
                    <a:pt x="275183" y="343898"/>
                  </a:lnTo>
                  <a:lnTo>
                    <a:pt x="312195" y="315042"/>
                  </a:lnTo>
                  <a:lnTo>
                    <a:pt x="340791" y="277692"/>
                  </a:lnTo>
                  <a:lnTo>
                    <a:pt x="359227" y="233607"/>
                  </a:lnTo>
                  <a:lnTo>
                    <a:pt x="365759" y="184547"/>
                  </a:lnTo>
                  <a:lnTo>
                    <a:pt x="359227" y="135487"/>
                  </a:lnTo>
                  <a:lnTo>
                    <a:pt x="340791" y="91402"/>
                  </a:lnTo>
                  <a:lnTo>
                    <a:pt x="312195" y="54052"/>
                  </a:lnTo>
                  <a:lnTo>
                    <a:pt x="275183" y="25196"/>
                  </a:lnTo>
                  <a:lnTo>
                    <a:pt x="231496" y="6592"/>
                  </a:lnTo>
                  <a:lnTo>
                    <a:pt x="182880" y="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89000" y="3240958"/>
              <a:ext cx="365760" cy="369570"/>
            </a:xfrm>
            <a:custGeom>
              <a:avLst/>
              <a:gdLst/>
              <a:ahLst/>
              <a:cxnLst/>
              <a:rect l="l" t="t" r="r" b="b"/>
              <a:pathLst>
                <a:path w="365759" h="369570">
                  <a:moveTo>
                    <a:pt x="0" y="184547"/>
                  </a:moveTo>
                  <a:lnTo>
                    <a:pt x="6532" y="135487"/>
                  </a:lnTo>
                  <a:lnTo>
                    <a:pt x="24968" y="91402"/>
                  </a:lnTo>
                  <a:lnTo>
                    <a:pt x="53564" y="54052"/>
                  </a:lnTo>
                  <a:lnTo>
                    <a:pt x="90576" y="25196"/>
                  </a:lnTo>
                  <a:lnTo>
                    <a:pt x="134263" y="6592"/>
                  </a:lnTo>
                  <a:lnTo>
                    <a:pt x="182880" y="0"/>
                  </a:lnTo>
                  <a:lnTo>
                    <a:pt x="231496" y="6592"/>
                  </a:lnTo>
                  <a:lnTo>
                    <a:pt x="275183" y="25196"/>
                  </a:lnTo>
                  <a:lnTo>
                    <a:pt x="312195" y="54052"/>
                  </a:lnTo>
                  <a:lnTo>
                    <a:pt x="340791" y="91402"/>
                  </a:lnTo>
                  <a:lnTo>
                    <a:pt x="359227" y="135487"/>
                  </a:lnTo>
                  <a:lnTo>
                    <a:pt x="365760" y="184547"/>
                  </a:lnTo>
                  <a:lnTo>
                    <a:pt x="359227" y="233607"/>
                  </a:lnTo>
                  <a:lnTo>
                    <a:pt x="340791" y="277692"/>
                  </a:lnTo>
                  <a:lnTo>
                    <a:pt x="312195" y="315042"/>
                  </a:lnTo>
                  <a:lnTo>
                    <a:pt x="275183" y="343898"/>
                  </a:lnTo>
                  <a:lnTo>
                    <a:pt x="231496" y="362502"/>
                  </a:lnTo>
                  <a:lnTo>
                    <a:pt x="182880" y="369095"/>
                  </a:lnTo>
                  <a:lnTo>
                    <a:pt x="134263" y="362502"/>
                  </a:lnTo>
                  <a:lnTo>
                    <a:pt x="90576" y="343898"/>
                  </a:lnTo>
                  <a:lnTo>
                    <a:pt x="53564" y="315042"/>
                  </a:lnTo>
                  <a:lnTo>
                    <a:pt x="24968" y="277692"/>
                  </a:lnTo>
                  <a:lnTo>
                    <a:pt x="6532" y="233607"/>
                  </a:lnTo>
                  <a:lnTo>
                    <a:pt x="0" y="184547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9" name="object 39"/>
          <p:cNvGrpSpPr/>
          <p:nvPr/>
        </p:nvGrpSpPr>
        <p:grpSpPr>
          <a:xfrm>
            <a:off x="533400" y="1998740"/>
            <a:ext cx="391160" cy="394970"/>
            <a:chOff x="533400" y="1998740"/>
            <a:chExt cx="391160" cy="394970"/>
          </a:xfrm>
        </p:grpSpPr>
        <p:sp>
          <p:nvSpPr>
            <p:cNvPr id="40" name="object 40"/>
            <p:cNvSpPr/>
            <p:nvPr/>
          </p:nvSpPr>
          <p:spPr>
            <a:xfrm>
              <a:off x="546100" y="2011440"/>
              <a:ext cx="365760" cy="369570"/>
            </a:xfrm>
            <a:custGeom>
              <a:avLst/>
              <a:gdLst/>
              <a:ahLst/>
              <a:cxnLst/>
              <a:rect l="l" t="t" r="r" b="b"/>
              <a:pathLst>
                <a:path w="365759" h="369569">
                  <a:moveTo>
                    <a:pt x="182879" y="0"/>
                  </a:moveTo>
                  <a:lnTo>
                    <a:pt x="134263" y="6592"/>
                  </a:lnTo>
                  <a:lnTo>
                    <a:pt x="90576" y="25196"/>
                  </a:lnTo>
                  <a:lnTo>
                    <a:pt x="53564" y="54052"/>
                  </a:lnTo>
                  <a:lnTo>
                    <a:pt x="24968" y="91402"/>
                  </a:lnTo>
                  <a:lnTo>
                    <a:pt x="6532" y="135487"/>
                  </a:lnTo>
                  <a:lnTo>
                    <a:pt x="0" y="184547"/>
                  </a:lnTo>
                  <a:lnTo>
                    <a:pt x="6532" y="233607"/>
                  </a:lnTo>
                  <a:lnTo>
                    <a:pt x="24968" y="277692"/>
                  </a:lnTo>
                  <a:lnTo>
                    <a:pt x="53564" y="315042"/>
                  </a:lnTo>
                  <a:lnTo>
                    <a:pt x="90576" y="343898"/>
                  </a:lnTo>
                  <a:lnTo>
                    <a:pt x="134263" y="362502"/>
                  </a:lnTo>
                  <a:lnTo>
                    <a:pt x="182879" y="369095"/>
                  </a:lnTo>
                  <a:lnTo>
                    <a:pt x="231496" y="362502"/>
                  </a:lnTo>
                  <a:lnTo>
                    <a:pt x="275183" y="343898"/>
                  </a:lnTo>
                  <a:lnTo>
                    <a:pt x="312195" y="315042"/>
                  </a:lnTo>
                  <a:lnTo>
                    <a:pt x="340791" y="277692"/>
                  </a:lnTo>
                  <a:lnTo>
                    <a:pt x="359227" y="233607"/>
                  </a:lnTo>
                  <a:lnTo>
                    <a:pt x="365759" y="184547"/>
                  </a:lnTo>
                  <a:lnTo>
                    <a:pt x="359227" y="135487"/>
                  </a:lnTo>
                  <a:lnTo>
                    <a:pt x="340791" y="91402"/>
                  </a:lnTo>
                  <a:lnTo>
                    <a:pt x="312195" y="54052"/>
                  </a:lnTo>
                  <a:lnTo>
                    <a:pt x="275183" y="25196"/>
                  </a:lnTo>
                  <a:lnTo>
                    <a:pt x="231496" y="6592"/>
                  </a:lnTo>
                  <a:lnTo>
                    <a:pt x="182879" y="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546100" y="2011440"/>
              <a:ext cx="365760" cy="369570"/>
            </a:xfrm>
            <a:custGeom>
              <a:avLst/>
              <a:gdLst/>
              <a:ahLst/>
              <a:cxnLst/>
              <a:rect l="l" t="t" r="r" b="b"/>
              <a:pathLst>
                <a:path w="365759" h="369569">
                  <a:moveTo>
                    <a:pt x="0" y="184547"/>
                  </a:moveTo>
                  <a:lnTo>
                    <a:pt x="6532" y="135487"/>
                  </a:lnTo>
                  <a:lnTo>
                    <a:pt x="24968" y="91402"/>
                  </a:lnTo>
                  <a:lnTo>
                    <a:pt x="53564" y="54052"/>
                  </a:lnTo>
                  <a:lnTo>
                    <a:pt x="90576" y="25196"/>
                  </a:lnTo>
                  <a:lnTo>
                    <a:pt x="134263" y="6592"/>
                  </a:lnTo>
                  <a:lnTo>
                    <a:pt x="182880" y="0"/>
                  </a:lnTo>
                  <a:lnTo>
                    <a:pt x="231496" y="6592"/>
                  </a:lnTo>
                  <a:lnTo>
                    <a:pt x="275183" y="25196"/>
                  </a:lnTo>
                  <a:lnTo>
                    <a:pt x="312195" y="54052"/>
                  </a:lnTo>
                  <a:lnTo>
                    <a:pt x="340791" y="91402"/>
                  </a:lnTo>
                  <a:lnTo>
                    <a:pt x="359227" y="135487"/>
                  </a:lnTo>
                  <a:lnTo>
                    <a:pt x="365760" y="184547"/>
                  </a:lnTo>
                  <a:lnTo>
                    <a:pt x="359227" y="233607"/>
                  </a:lnTo>
                  <a:lnTo>
                    <a:pt x="340791" y="277692"/>
                  </a:lnTo>
                  <a:lnTo>
                    <a:pt x="312195" y="315042"/>
                  </a:lnTo>
                  <a:lnTo>
                    <a:pt x="275183" y="343898"/>
                  </a:lnTo>
                  <a:lnTo>
                    <a:pt x="231496" y="362502"/>
                  </a:lnTo>
                  <a:lnTo>
                    <a:pt x="182880" y="369095"/>
                  </a:lnTo>
                  <a:lnTo>
                    <a:pt x="134263" y="362502"/>
                  </a:lnTo>
                  <a:lnTo>
                    <a:pt x="90576" y="343898"/>
                  </a:lnTo>
                  <a:lnTo>
                    <a:pt x="53564" y="315042"/>
                  </a:lnTo>
                  <a:lnTo>
                    <a:pt x="24968" y="277692"/>
                  </a:lnTo>
                  <a:lnTo>
                    <a:pt x="6532" y="233607"/>
                  </a:lnTo>
                  <a:lnTo>
                    <a:pt x="0" y="184547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2" name="object 42"/>
          <p:cNvGrpSpPr/>
          <p:nvPr/>
        </p:nvGrpSpPr>
        <p:grpSpPr>
          <a:xfrm>
            <a:off x="2646362" y="2454749"/>
            <a:ext cx="391160" cy="394970"/>
            <a:chOff x="2646362" y="2454749"/>
            <a:chExt cx="391160" cy="394970"/>
          </a:xfrm>
        </p:grpSpPr>
        <p:sp>
          <p:nvSpPr>
            <p:cNvPr id="43" name="object 43"/>
            <p:cNvSpPr/>
            <p:nvPr/>
          </p:nvSpPr>
          <p:spPr>
            <a:xfrm>
              <a:off x="2659062" y="2467449"/>
              <a:ext cx="365760" cy="369570"/>
            </a:xfrm>
            <a:custGeom>
              <a:avLst/>
              <a:gdLst/>
              <a:ahLst/>
              <a:cxnLst/>
              <a:rect l="l" t="t" r="r" b="b"/>
              <a:pathLst>
                <a:path w="365760" h="369569">
                  <a:moveTo>
                    <a:pt x="182880" y="0"/>
                  </a:moveTo>
                  <a:lnTo>
                    <a:pt x="134263" y="6592"/>
                  </a:lnTo>
                  <a:lnTo>
                    <a:pt x="90576" y="25196"/>
                  </a:lnTo>
                  <a:lnTo>
                    <a:pt x="53564" y="54052"/>
                  </a:lnTo>
                  <a:lnTo>
                    <a:pt x="24968" y="91402"/>
                  </a:lnTo>
                  <a:lnTo>
                    <a:pt x="6532" y="135487"/>
                  </a:lnTo>
                  <a:lnTo>
                    <a:pt x="0" y="184547"/>
                  </a:lnTo>
                  <a:lnTo>
                    <a:pt x="6532" y="233607"/>
                  </a:lnTo>
                  <a:lnTo>
                    <a:pt x="24968" y="277692"/>
                  </a:lnTo>
                  <a:lnTo>
                    <a:pt x="53564" y="315042"/>
                  </a:lnTo>
                  <a:lnTo>
                    <a:pt x="90576" y="343898"/>
                  </a:lnTo>
                  <a:lnTo>
                    <a:pt x="134263" y="362502"/>
                  </a:lnTo>
                  <a:lnTo>
                    <a:pt x="182880" y="369095"/>
                  </a:lnTo>
                  <a:lnTo>
                    <a:pt x="231496" y="362502"/>
                  </a:lnTo>
                  <a:lnTo>
                    <a:pt x="275183" y="343898"/>
                  </a:lnTo>
                  <a:lnTo>
                    <a:pt x="312195" y="315042"/>
                  </a:lnTo>
                  <a:lnTo>
                    <a:pt x="340791" y="277692"/>
                  </a:lnTo>
                  <a:lnTo>
                    <a:pt x="359227" y="233607"/>
                  </a:lnTo>
                  <a:lnTo>
                    <a:pt x="365760" y="184547"/>
                  </a:lnTo>
                  <a:lnTo>
                    <a:pt x="359227" y="135487"/>
                  </a:lnTo>
                  <a:lnTo>
                    <a:pt x="340791" y="91402"/>
                  </a:lnTo>
                  <a:lnTo>
                    <a:pt x="312195" y="54052"/>
                  </a:lnTo>
                  <a:lnTo>
                    <a:pt x="275183" y="25196"/>
                  </a:lnTo>
                  <a:lnTo>
                    <a:pt x="231496" y="6592"/>
                  </a:lnTo>
                  <a:lnTo>
                    <a:pt x="182880" y="0"/>
                  </a:lnTo>
                  <a:close/>
                </a:path>
              </a:pathLst>
            </a:custGeom>
            <a:solidFill>
              <a:srgbClr val="C648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2659062" y="2467449"/>
              <a:ext cx="365760" cy="369570"/>
            </a:xfrm>
            <a:custGeom>
              <a:avLst/>
              <a:gdLst/>
              <a:ahLst/>
              <a:cxnLst/>
              <a:rect l="l" t="t" r="r" b="b"/>
              <a:pathLst>
                <a:path w="365760" h="369569">
                  <a:moveTo>
                    <a:pt x="0" y="184547"/>
                  </a:moveTo>
                  <a:lnTo>
                    <a:pt x="6532" y="135487"/>
                  </a:lnTo>
                  <a:lnTo>
                    <a:pt x="24968" y="91402"/>
                  </a:lnTo>
                  <a:lnTo>
                    <a:pt x="53564" y="54052"/>
                  </a:lnTo>
                  <a:lnTo>
                    <a:pt x="90576" y="25196"/>
                  </a:lnTo>
                  <a:lnTo>
                    <a:pt x="134263" y="6592"/>
                  </a:lnTo>
                  <a:lnTo>
                    <a:pt x="182880" y="0"/>
                  </a:lnTo>
                  <a:lnTo>
                    <a:pt x="231496" y="6592"/>
                  </a:lnTo>
                  <a:lnTo>
                    <a:pt x="275183" y="25196"/>
                  </a:lnTo>
                  <a:lnTo>
                    <a:pt x="312195" y="54052"/>
                  </a:lnTo>
                  <a:lnTo>
                    <a:pt x="340791" y="91402"/>
                  </a:lnTo>
                  <a:lnTo>
                    <a:pt x="359227" y="135487"/>
                  </a:lnTo>
                  <a:lnTo>
                    <a:pt x="365760" y="184547"/>
                  </a:lnTo>
                  <a:lnTo>
                    <a:pt x="359227" y="233607"/>
                  </a:lnTo>
                  <a:lnTo>
                    <a:pt x="340791" y="277692"/>
                  </a:lnTo>
                  <a:lnTo>
                    <a:pt x="312195" y="315042"/>
                  </a:lnTo>
                  <a:lnTo>
                    <a:pt x="275183" y="343898"/>
                  </a:lnTo>
                  <a:lnTo>
                    <a:pt x="231496" y="362502"/>
                  </a:lnTo>
                  <a:lnTo>
                    <a:pt x="182880" y="369095"/>
                  </a:lnTo>
                  <a:lnTo>
                    <a:pt x="134263" y="362502"/>
                  </a:lnTo>
                  <a:lnTo>
                    <a:pt x="90576" y="343898"/>
                  </a:lnTo>
                  <a:lnTo>
                    <a:pt x="53564" y="315042"/>
                  </a:lnTo>
                  <a:lnTo>
                    <a:pt x="24968" y="277692"/>
                  </a:lnTo>
                  <a:lnTo>
                    <a:pt x="6532" y="233607"/>
                  </a:lnTo>
                  <a:lnTo>
                    <a:pt x="0" y="184547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5" name="object 45"/>
          <p:cNvGrpSpPr/>
          <p:nvPr/>
        </p:nvGrpSpPr>
        <p:grpSpPr>
          <a:xfrm>
            <a:off x="3210123" y="3043712"/>
            <a:ext cx="391160" cy="394970"/>
            <a:chOff x="3210123" y="3043712"/>
            <a:chExt cx="391160" cy="394970"/>
          </a:xfrm>
        </p:grpSpPr>
        <p:sp>
          <p:nvSpPr>
            <p:cNvPr id="46" name="object 46"/>
            <p:cNvSpPr/>
            <p:nvPr/>
          </p:nvSpPr>
          <p:spPr>
            <a:xfrm>
              <a:off x="3222823" y="3056412"/>
              <a:ext cx="365760" cy="369570"/>
            </a:xfrm>
            <a:custGeom>
              <a:avLst/>
              <a:gdLst/>
              <a:ahLst/>
              <a:cxnLst/>
              <a:rect l="l" t="t" r="r" b="b"/>
              <a:pathLst>
                <a:path w="365760" h="369570">
                  <a:moveTo>
                    <a:pt x="182879" y="0"/>
                  </a:moveTo>
                  <a:lnTo>
                    <a:pt x="134263" y="6592"/>
                  </a:lnTo>
                  <a:lnTo>
                    <a:pt x="90576" y="25195"/>
                  </a:lnTo>
                  <a:lnTo>
                    <a:pt x="53564" y="54052"/>
                  </a:lnTo>
                  <a:lnTo>
                    <a:pt x="24968" y="91402"/>
                  </a:lnTo>
                  <a:lnTo>
                    <a:pt x="6532" y="135487"/>
                  </a:lnTo>
                  <a:lnTo>
                    <a:pt x="0" y="184547"/>
                  </a:lnTo>
                  <a:lnTo>
                    <a:pt x="6532" y="233607"/>
                  </a:lnTo>
                  <a:lnTo>
                    <a:pt x="24968" y="277692"/>
                  </a:lnTo>
                  <a:lnTo>
                    <a:pt x="53564" y="315042"/>
                  </a:lnTo>
                  <a:lnTo>
                    <a:pt x="90576" y="343898"/>
                  </a:lnTo>
                  <a:lnTo>
                    <a:pt x="134263" y="362502"/>
                  </a:lnTo>
                  <a:lnTo>
                    <a:pt x="182879" y="369095"/>
                  </a:lnTo>
                  <a:lnTo>
                    <a:pt x="231496" y="362502"/>
                  </a:lnTo>
                  <a:lnTo>
                    <a:pt x="275183" y="343898"/>
                  </a:lnTo>
                  <a:lnTo>
                    <a:pt x="312195" y="315042"/>
                  </a:lnTo>
                  <a:lnTo>
                    <a:pt x="340791" y="277692"/>
                  </a:lnTo>
                  <a:lnTo>
                    <a:pt x="359227" y="233607"/>
                  </a:lnTo>
                  <a:lnTo>
                    <a:pt x="365760" y="184547"/>
                  </a:lnTo>
                  <a:lnTo>
                    <a:pt x="359227" y="135487"/>
                  </a:lnTo>
                  <a:lnTo>
                    <a:pt x="340791" y="91402"/>
                  </a:lnTo>
                  <a:lnTo>
                    <a:pt x="312195" y="54052"/>
                  </a:lnTo>
                  <a:lnTo>
                    <a:pt x="275183" y="25195"/>
                  </a:lnTo>
                  <a:lnTo>
                    <a:pt x="231496" y="6592"/>
                  </a:lnTo>
                  <a:lnTo>
                    <a:pt x="182879" y="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3222823" y="3056412"/>
              <a:ext cx="365760" cy="369570"/>
            </a:xfrm>
            <a:custGeom>
              <a:avLst/>
              <a:gdLst/>
              <a:ahLst/>
              <a:cxnLst/>
              <a:rect l="l" t="t" r="r" b="b"/>
              <a:pathLst>
                <a:path w="365760" h="369570">
                  <a:moveTo>
                    <a:pt x="0" y="184547"/>
                  </a:moveTo>
                  <a:lnTo>
                    <a:pt x="6532" y="135487"/>
                  </a:lnTo>
                  <a:lnTo>
                    <a:pt x="24968" y="91402"/>
                  </a:lnTo>
                  <a:lnTo>
                    <a:pt x="53564" y="54052"/>
                  </a:lnTo>
                  <a:lnTo>
                    <a:pt x="90576" y="25196"/>
                  </a:lnTo>
                  <a:lnTo>
                    <a:pt x="134263" y="6592"/>
                  </a:lnTo>
                  <a:lnTo>
                    <a:pt x="182880" y="0"/>
                  </a:lnTo>
                  <a:lnTo>
                    <a:pt x="231496" y="6592"/>
                  </a:lnTo>
                  <a:lnTo>
                    <a:pt x="275183" y="25196"/>
                  </a:lnTo>
                  <a:lnTo>
                    <a:pt x="312195" y="54052"/>
                  </a:lnTo>
                  <a:lnTo>
                    <a:pt x="340791" y="91402"/>
                  </a:lnTo>
                  <a:lnTo>
                    <a:pt x="359227" y="135487"/>
                  </a:lnTo>
                  <a:lnTo>
                    <a:pt x="365760" y="184547"/>
                  </a:lnTo>
                  <a:lnTo>
                    <a:pt x="359227" y="233607"/>
                  </a:lnTo>
                  <a:lnTo>
                    <a:pt x="340791" y="277692"/>
                  </a:lnTo>
                  <a:lnTo>
                    <a:pt x="312195" y="315042"/>
                  </a:lnTo>
                  <a:lnTo>
                    <a:pt x="275183" y="343898"/>
                  </a:lnTo>
                  <a:lnTo>
                    <a:pt x="231496" y="362502"/>
                  </a:lnTo>
                  <a:lnTo>
                    <a:pt x="182880" y="369095"/>
                  </a:lnTo>
                  <a:lnTo>
                    <a:pt x="134263" y="362502"/>
                  </a:lnTo>
                  <a:lnTo>
                    <a:pt x="90576" y="343898"/>
                  </a:lnTo>
                  <a:lnTo>
                    <a:pt x="53564" y="315042"/>
                  </a:lnTo>
                  <a:lnTo>
                    <a:pt x="24968" y="277692"/>
                  </a:lnTo>
                  <a:lnTo>
                    <a:pt x="6532" y="233607"/>
                  </a:lnTo>
                  <a:lnTo>
                    <a:pt x="0" y="184547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8" name="object 48"/>
          <p:cNvGrpSpPr/>
          <p:nvPr/>
        </p:nvGrpSpPr>
        <p:grpSpPr>
          <a:xfrm>
            <a:off x="393700" y="3974066"/>
            <a:ext cx="391160" cy="394970"/>
            <a:chOff x="393700" y="3974066"/>
            <a:chExt cx="391160" cy="394970"/>
          </a:xfrm>
        </p:grpSpPr>
        <p:sp>
          <p:nvSpPr>
            <p:cNvPr id="49" name="object 49"/>
            <p:cNvSpPr/>
            <p:nvPr/>
          </p:nvSpPr>
          <p:spPr>
            <a:xfrm>
              <a:off x="406400" y="3986766"/>
              <a:ext cx="365760" cy="369570"/>
            </a:xfrm>
            <a:custGeom>
              <a:avLst/>
              <a:gdLst/>
              <a:ahLst/>
              <a:cxnLst/>
              <a:rect l="l" t="t" r="r" b="b"/>
              <a:pathLst>
                <a:path w="365759" h="369570">
                  <a:moveTo>
                    <a:pt x="182879" y="0"/>
                  </a:moveTo>
                  <a:lnTo>
                    <a:pt x="134263" y="6592"/>
                  </a:lnTo>
                  <a:lnTo>
                    <a:pt x="90576" y="25196"/>
                  </a:lnTo>
                  <a:lnTo>
                    <a:pt x="53564" y="54052"/>
                  </a:lnTo>
                  <a:lnTo>
                    <a:pt x="24968" y="91402"/>
                  </a:lnTo>
                  <a:lnTo>
                    <a:pt x="6532" y="135487"/>
                  </a:lnTo>
                  <a:lnTo>
                    <a:pt x="0" y="184547"/>
                  </a:lnTo>
                  <a:lnTo>
                    <a:pt x="6532" y="233607"/>
                  </a:lnTo>
                  <a:lnTo>
                    <a:pt x="24968" y="277692"/>
                  </a:lnTo>
                  <a:lnTo>
                    <a:pt x="53564" y="315042"/>
                  </a:lnTo>
                  <a:lnTo>
                    <a:pt x="90576" y="343898"/>
                  </a:lnTo>
                  <a:lnTo>
                    <a:pt x="134263" y="362502"/>
                  </a:lnTo>
                  <a:lnTo>
                    <a:pt x="182879" y="369095"/>
                  </a:lnTo>
                  <a:lnTo>
                    <a:pt x="231496" y="362502"/>
                  </a:lnTo>
                  <a:lnTo>
                    <a:pt x="275183" y="343898"/>
                  </a:lnTo>
                  <a:lnTo>
                    <a:pt x="312195" y="315042"/>
                  </a:lnTo>
                  <a:lnTo>
                    <a:pt x="340791" y="277692"/>
                  </a:lnTo>
                  <a:lnTo>
                    <a:pt x="359227" y="233607"/>
                  </a:lnTo>
                  <a:lnTo>
                    <a:pt x="365759" y="184547"/>
                  </a:lnTo>
                  <a:lnTo>
                    <a:pt x="359227" y="135487"/>
                  </a:lnTo>
                  <a:lnTo>
                    <a:pt x="340791" y="91402"/>
                  </a:lnTo>
                  <a:lnTo>
                    <a:pt x="312195" y="54052"/>
                  </a:lnTo>
                  <a:lnTo>
                    <a:pt x="275183" y="25196"/>
                  </a:lnTo>
                  <a:lnTo>
                    <a:pt x="231496" y="6592"/>
                  </a:lnTo>
                  <a:lnTo>
                    <a:pt x="182879" y="0"/>
                  </a:lnTo>
                  <a:close/>
                </a:path>
              </a:pathLst>
            </a:custGeom>
            <a:solidFill>
              <a:srgbClr val="C648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406400" y="3986766"/>
              <a:ext cx="365760" cy="369570"/>
            </a:xfrm>
            <a:custGeom>
              <a:avLst/>
              <a:gdLst/>
              <a:ahLst/>
              <a:cxnLst/>
              <a:rect l="l" t="t" r="r" b="b"/>
              <a:pathLst>
                <a:path w="365759" h="369570">
                  <a:moveTo>
                    <a:pt x="0" y="184547"/>
                  </a:moveTo>
                  <a:lnTo>
                    <a:pt x="6532" y="135487"/>
                  </a:lnTo>
                  <a:lnTo>
                    <a:pt x="24968" y="91402"/>
                  </a:lnTo>
                  <a:lnTo>
                    <a:pt x="53564" y="54052"/>
                  </a:lnTo>
                  <a:lnTo>
                    <a:pt x="90576" y="25196"/>
                  </a:lnTo>
                  <a:lnTo>
                    <a:pt x="134263" y="6592"/>
                  </a:lnTo>
                  <a:lnTo>
                    <a:pt x="182880" y="0"/>
                  </a:lnTo>
                  <a:lnTo>
                    <a:pt x="231496" y="6592"/>
                  </a:lnTo>
                  <a:lnTo>
                    <a:pt x="275183" y="25196"/>
                  </a:lnTo>
                  <a:lnTo>
                    <a:pt x="312195" y="54052"/>
                  </a:lnTo>
                  <a:lnTo>
                    <a:pt x="340791" y="91402"/>
                  </a:lnTo>
                  <a:lnTo>
                    <a:pt x="359227" y="135487"/>
                  </a:lnTo>
                  <a:lnTo>
                    <a:pt x="365760" y="184547"/>
                  </a:lnTo>
                  <a:lnTo>
                    <a:pt x="359227" y="233607"/>
                  </a:lnTo>
                  <a:lnTo>
                    <a:pt x="340791" y="277692"/>
                  </a:lnTo>
                  <a:lnTo>
                    <a:pt x="312195" y="315042"/>
                  </a:lnTo>
                  <a:lnTo>
                    <a:pt x="275183" y="343898"/>
                  </a:lnTo>
                  <a:lnTo>
                    <a:pt x="231496" y="362502"/>
                  </a:lnTo>
                  <a:lnTo>
                    <a:pt x="182880" y="369095"/>
                  </a:lnTo>
                  <a:lnTo>
                    <a:pt x="134263" y="362502"/>
                  </a:lnTo>
                  <a:lnTo>
                    <a:pt x="90576" y="343898"/>
                  </a:lnTo>
                  <a:lnTo>
                    <a:pt x="53564" y="315042"/>
                  </a:lnTo>
                  <a:lnTo>
                    <a:pt x="24968" y="277692"/>
                  </a:lnTo>
                  <a:lnTo>
                    <a:pt x="6532" y="233607"/>
                  </a:lnTo>
                  <a:lnTo>
                    <a:pt x="0" y="184547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1" name="object 51"/>
          <p:cNvGrpSpPr/>
          <p:nvPr/>
        </p:nvGrpSpPr>
        <p:grpSpPr>
          <a:xfrm>
            <a:off x="1418431" y="3986446"/>
            <a:ext cx="391160" cy="394970"/>
            <a:chOff x="1418431" y="3986446"/>
            <a:chExt cx="391160" cy="394970"/>
          </a:xfrm>
        </p:grpSpPr>
        <p:sp>
          <p:nvSpPr>
            <p:cNvPr id="52" name="object 52"/>
            <p:cNvSpPr/>
            <p:nvPr/>
          </p:nvSpPr>
          <p:spPr>
            <a:xfrm>
              <a:off x="1431131" y="3999146"/>
              <a:ext cx="365760" cy="369570"/>
            </a:xfrm>
            <a:custGeom>
              <a:avLst/>
              <a:gdLst/>
              <a:ahLst/>
              <a:cxnLst/>
              <a:rect l="l" t="t" r="r" b="b"/>
              <a:pathLst>
                <a:path w="365760" h="369570">
                  <a:moveTo>
                    <a:pt x="182880" y="0"/>
                  </a:moveTo>
                  <a:lnTo>
                    <a:pt x="134263" y="6592"/>
                  </a:lnTo>
                  <a:lnTo>
                    <a:pt x="90576" y="25196"/>
                  </a:lnTo>
                  <a:lnTo>
                    <a:pt x="53564" y="54052"/>
                  </a:lnTo>
                  <a:lnTo>
                    <a:pt x="24968" y="91402"/>
                  </a:lnTo>
                  <a:lnTo>
                    <a:pt x="6532" y="135487"/>
                  </a:lnTo>
                  <a:lnTo>
                    <a:pt x="0" y="184547"/>
                  </a:lnTo>
                  <a:lnTo>
                    <a:pt x="6532" y="233607"/>
                  </a:lnTo>
                  <a:lnTo>
                    <a:pt x="24968" y="277692"/>
                  </a:lnTo>
                  <a:lnTo>
                    <a:pt x="53564" y="315042"/>
                  </a:lnTo>
                  <a:lnTo>
                    <a:pt x="90576" y="343898"/>
                  </a:lnTo>
                  <a:lnTo>
                    <a:pt x="134263" y="362502"/>
                  </a:lnTo>
                  <a:lnTo>
                    <a:pt x="182880" y="369095"/>
                  </a:lnTo>
                  <a:lnTo>
                    <a:pt x="231496" y="362502"/>
                  </a:lnTo>
                  <a:lnTo>
                    <a:pt x="275183" y="343898"/>
                  </a:lnTo>
                  <a:lnTo>
                    <a:pt x="312195" y="315042"/>
                  </a:lnTo>
                  <a:lnTo>
                    <a:pt x="340791" y="277692"/>
                  </a:lnTo>
                  <a:lnTo>
                    <a:pt x="359227" y="233607"/>
                  </a:lnTo>
                  <a:lnTo>
                    <a:pt x="365760" y="184547"/>
                  </a:lnTo>
                  <a:lnTo>
                    <a:pt x="359227" y="135487"/>
                  </a:lnTo>
                  <a:lnTo>
                    <a:pt x="340791" y="91402"/>
                  </a:lnTo>
                  <a:lnTo>
                    <a:pt x="312195" y="54052"/>
                  </a:lnTo>
                  <a:lnTo>
                    <a:pt x="275183" y="25196"/>
                  </a:lnTo>
                  <a:lnTo>
                    <a:pt x="231496" y="6592"/>
                  </a:lnTo>
                  <a:lnTo>
                    <a:pt x="182880" y="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1431131" y="3999146"/>
              <a:ext cx="365760" cy="369570"/>
            </a:xfrm>
            <a:custGeom>
              <a:avLst/>
              <a:gdLst/>
              <a:ahLst/>
              <a:cxnLst/>
              <a:rect l="l" t="t" r="r" b="b"/>
              <a:pathLst>
                <a:path w="365760" h="369570">
                  <a:moveTo>
                    <a:pt x="0" y="184547"/>
                  </a:moveTo>
                  <a:lnTo>
                    <a:pt x="6532" y="135487"/>
                  </a:lnTo>
                  <a:lnTo>
                    <a:pt x="24968" y="91402"/>
                  </a:lnTo>
                  <a:lnTo>
                    <a:pt x="53564" y="54052"/>
                  </a:lnTo>
                  <a:lnTo>
                    <a:pt x="90576" y="25196"/>
                  </a:lnTo>
                  <a:lnTo>
                    <a:pt x="134263" y="6592"/>
                  </a:lnTo>
                  <a:lnTo>
                    <a:pt x="182880" y="0"/>
                  </a:lnTo>
                  <a:lnTo>
                    <a:pt x="231496" y="6592"/>
                  </a:lnTo>
                  <a:lnTo>
                    <a:pt x="275183" y="25196"/>
                  </a:lnTo>
                  <a:lnTo>
                    <a:pt x="312195" y="54052"/>
                  </a:lnTo>
                  <a:lnTo>
                    <a:pt x="340791" y="91402"/>
                  </a:lnTo>
                  <a:lnTo>
                    <a:pt x="359227" y="135487"/>
                  </a:lnTo>
                  <a:lnTo>
                    <a:pt x="365760" y="184547"/>
                  </a:lnTo>
                  <a:lnTo>
                    <a:pt x="359227" y="233607"/>
                  </a:lnTo>
                  <a:lnTo>
                    <a:pt x="340791" y="277692"/>
                  </a:lnTo>
                  <a:lnTo>
                    <a:pt x="312195" y="315042"/>
                  </a:lnTo>
                  <a:lnTo>
                    <a:pt x="275183" y="343898"/>
                  </a:lnTo>
                  <a:lnTo>
                    <a:pt x="231496" y="362502"/>
                  </a:lnTo>
                  <a:lnTo>
                    <a:pt x="182880" y="369095"/>
                  </a:lnTo>
                  <a:lnTo>
                    <a:pt x="134263" y="362502"/>
                  </a:lnTo>
                  <a:lnTo>
                    <a:pt x="90576" y="343898"/>
                  </a:lnTo>
                  <a:lnTo>
                    <a:pt x="53564" y="315042"/>
                  </a:lnTo>
                  <a:lnTo>
                    <a:pt x="24968" y="277692"/>
                  </a:lnTo>
                  <a:lnTo>
                    <a:pt x="6532" y="233607"/>
                  </a:lnTo>
                  <a:lnTo>
                    <a:pt x="0" y="184547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4" name="object 54"/>
          <p:cNvGrpSpPr/>
          <p:nvPr/>
        </p:nvGrpSpPr>
        <p:grpSpPr>
          <a:xfrm>
            <a:off x="7280244" y="1902696"/>
            <a:ext cx="391160" cy="394970"/>
            <a:chOff x="7280244" y="1902696"/>
            <a:chExt cx="391160" cy="394970"/>
          </a:xfrm>
        </p:grpSpPr>
        <p:sp>
          <p:nvSpPr>
            <p:cNvPr id="55" name="object 55"/>
            <p:cNvSpPr/>
            <p:nvPr/>
          </p:nvSpPr>
          <p:spPr>
            <a:xfrm>
              <a:off x="7292944" y="1915396"/>
              <a:ext cx="365760" cy="369570"/>
            </a:xfrm>
            <a:custGeom>
              <a:avLst/>
              <a:gdLst/>
              <a:ahLst/>
              <a:cxnLst/>
              <a:rect l="l" t="t" r="r" b="b"/>
              <a:pathLst>
                <a:path w="365759" h="369569">
                  <a:moveTo>
                    <a:pt x="182879" y="0"/>
                  </a:moveTo>
                  <a:lnTo>
                    <a:pt x="134263" y="6592"/>
                  </a:lnTo>
                  <a:lnTo>
                    <a:pt x="90576" y="25196"/>
                  </a:lnTo>
                  <a:lnTo>
                    <a:pt x="53564" y="54052"/>
                  </a:lnTo>
                  <a:lnTo>
                    <a:pt x="24968" y="91402"/>
                  </a:lnTo>
                  <a:lnTo>
                    <a:pt x="6532" y="135487"/>
                  </a:lnTo>
                  <a:lnTo>
                    <a:pt x="0" y="184547"/>
                  </a:lnTo>
                  <a:lnTo>
                    <a:pt x="6532" y="233607"/>
                  </a:lnTo>
                  <a:lnTo>
                    <a:pt x="24968" y="277692"/>
                  </a:lnTo>
                  <a:lnTo>
                    <a:pt x="53564" y="315042"/>
                  </a:lnTo>
                  <a:lnTo>
                    <a:pt x="90576" y="343898"/>
                  </a:lnTo>
                  <a:lnTo>
                    <a:pt x="134263" y="362502"/>
                  </a:lnTo>
                  <a:lnTo>
                    <a:pt x="182879" y="369095"/>
                  </a:lnTo>
                  <a:lnTo>
                    <a:pt x="231496" y="362502"/>
                  </a:lnTo>
                  <a:lnTo>
                    <a:pt x="275183" y="343898"/>
                  </a:lnTo>
                  <a:lnTo>
                    <a:pt x="312195" y="315042"/>
                  </a:lnTo>
                  <a:lnTo>
                    <a:pt x="340791" y="277692"/>
                  </a:lnTo>
                  <a:lnTo>
                    <a:pt x="359227" y="233607"/>
                  </a:lnTo>
                  <a:lnTo>
                    <a:pt x="365759" y="184547"/>
                  </a:lnTo>
                  <a:lnTo>
                    <a:pt x="359227" y="135487"/>
                  </a:lnTo>
                  <a:lnTo>
                    <a:pt x="340791" y="91402"/>
                  </a:lnTo>
                  <a:lnTo>
                    <a:pt x="312195" y="54052"/>
                  </a:lnTo>
                  <a:lnTo>
                    <a:pt x="275183" y="25196"/>
                  </a:lnTo>
                  <a:lnTo>
                    <a:pt x="231496" y="6592"/>
                  </a:lnTo>
                  <a:lnTo>
                    <a:pt x="182879" y="0"/>
                  </a:lnTo>
                  <a:close/>
                </a:path>
              </a:pathLst>
            </a:custGeom>
            <a:solidFill>
              <a:srgbClr val="6BB76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7292944" y="1915396"/>
              <a:ext cx="365760" cy="369570"/>
            </a:xfrm>
            <a:custGeom>
              <a:avLst/>
              <a:gdLst/>
              <a:ahLst/>
              <a:cxnLst/>
              <a:rect l="l" t="t" r="r" b="b"/>
              <a:pathLst>
                <a:path w="365759" h="369569">
                  <a:moveTo>
                    <a:pt x="0" y="184547"/>
                  </a:moveTo>
                  <a:lnTo>
                    <a:pt x="6532" y="135487"/>
                  </a:lnTo>
                  <a:lnTo>
                    <a:pt x="24968" y="91402"/>
                  </a:lnTo>
                  <a:lnTo>
                    <a:pt x="53564" y="54052"/>
                  </a:lnTo>
                  <a:lnTo>
                    <a:pt x="90576" y="25196"/>
                  </a:lnTo>
                  <a:lnTo>
                    <a:pt x="134263" y="6592"/>
                  </a:lnTo>
                  <a:lnTo>
                    <a:pt x="182880" y="0"/>
                  </a:lnTo>
                  <a:lnTo>
                    <a:pt x="231496" y="6592"/>
                  </a:lnTo>
                  <a:lnTo>
                    <a:pt x="275183" y="25196"/>
                  </a:lnTo>
                  <a:lnTo>
                    <a:pt x="312195" y="54052"/>
                  </a:lnTo>
                  <a:lnTo>
                    <a:pt x="340791" y="91402"/>
                  </a:lnTo>
                  <a:lnTo>
                    <a:pt x="359227" y="135487"/>
                  </a:lnTo>
                  <a:lnTo>
                    <a:pt x="365760" y="184547"/>
                  </a:lnTo>
                  <a:lnTo>
                    <a:pt x="359227" y="233607"/>
                  </a:lnTo>
                  <a:lnTo>
                    <a:pt x="340791" y="277692"/>
                  </a:lnTo>
                  <a:lnTo>
                    <a:pt x="312195" y="315042"/>
                  </a:lnTo>
                  <a:lnTo>
                    <a:pt x="275183" y="343898"/>
                  </a:lnTo>
                  <a:lnTo>
                    <a:pt x="231496" y="362502"/>
                  </a:lnTo>
                  <a:lnTo>
                    <a:pt x="182880" y="369095"/>
                  </a:lnTo>
                  <a:lnTo>
                    <a:pt x="134263" y="362502"/>
                  </a:lnTo>
                  <a:lnTo>
                    <a:pt x="90576" y="343898"/>
                  </a:lnTo>
                  <a:lnTo>
                    <a:pt x="53564" y="315042"/>
                  </a:lnTo>
                  <a:lnTo>
                    <a:pt x="24968" y="277692"/>
                  </a:lnTo>
                  <a:lnTo>
                    <a:pt x="6532" y="233607"/>
                  </a:lnTo>
                  <a:lnTo>
                    <a:pt x="0" y="184547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7" name="object 57"/>
          <p:cNvGrpSpPr/>
          <p:nvPr/>
        </p:nvGrpSpPr>
        <p:grpSpPr>
          <a:xfrm>
            <a:off x="6723626" y="2492849"/>
            <a:ext cx="391160" cy="394970"/>
            <a:chOff x="6723626" y="2492849"/>
            <a:chExt cx="391160" cy="394970"/>
          </a:xfrm>
        </p:grpSpPr>
        <p:sp>
          <p:nvSpPr>
            <p:cNvPr id="58" name="object 58"/>
            <p:cNvSpPr/>
            <p:nvPr/>
          </p:nvSpPr>
          <p:spPr>
            <a:xfrm>
              <a:off x="6736326" y="2505549"/>
              <a:ext cx="365760" cy="369570"/>
            </a:xfrm>
            <a:custGeom>
              <a:avLst/>
              <a:gdLst/>
              <a:ahLst/>
              <a:cxnLst/>
              <a:rect l="l" t="t" r="r" b="b"/>
              <a:pathLst>
                <a:path w="365759" h="369569">
                  <a:moveTo>
                    <a:pt x="182879" y="0"/>
                  </a:moveTo>
                  <a:lnTo>
                    <a:pt x="134263" y="6592"/>
                  </a:lnTo>
                  <a:lnTo>
                    <a:pt x="90576" y="25196"/>
                  </a:lnTo>
                  <a:lnTo>
                    <a:pt x="53564" y="54052"/>
                  </a:lnTo>
                  <a:lnTo>
                    <a:pt x="24968" y="91402"/>
                  </a:lnTo>
                  <a:lnTo>
                    <a:pt x="6532" y="135487"/>
                  </a:lnTo>
                  <a:lnTo>
                    <a:pt x="0" y="184547"/>
                  </a:lnTo>
                  <a:lnTo>
                    <a:pt x="6532" y="233607"/>
                  </a:lnTo>
                  <a:lnTo>
                    <a:pt x="24968" y="277692"/>
                  </a:lnTo>
                  <a:lnTo>
                    <a:pt x="53564" y="315042"/>
                  </a:lnTo>
                  <a:lnTo>
                    <a:pt x="90576" y="343898"/>
                  </a:lnTo>
                  <a:lnTo>
                    <a:pt x="134263" y="362502"/>
                  </a:lnTo>
                  <a:lnTo>
                    <a:pt x="182879" y="369095"/>
                  </a:lnTo>
                  <a:lnTo>
                    <a:pt x="231496" y="362502"/>
                  </a:lnTo>
                  <a:lnTo>
                    <a:pt x="275183" y="343898"/>
                  </a:lnTo>
                  <a:lnTo>
                    <a:pt x="312195" y="315042"/>
                  </a:lnTo>
                  <a:lnTo>
                    <a:pt x="340791" y="277692"/>
                  </a:lnTo>
                  <a:lnTo>
                    <a:pt x="359227" y="233607"/>
                  </a:lnTo>
                  <a:lnTo>
                    <a:pt x="365759" y="184547"/>
                  </a:lnTo>
                  <a:lnTo>
                    <a:pt x="359227" y="135487"/>
                  </a:lnTo>
                  <a:lnTo>
                    <a:pt x="340791" y="91402"/>
                  </a:lnTo>
                  <a:lnTo>
                    <a:pt x="312195" y="54052"/>
                  </a:lnTo>
                  <a:lnTo>
                    <a:pt x="275183" y="25196"/>
                  </a:lnTo>
                  <a:lnTo>
                    <a:pt x="231496" y="6592"/>
                  </a:lnTo>
                  <a:lnTo>
                    <a:pt x="182879" y="0"/>
                  </a:lnTo>
                  <a:close/>
                </a:path>
              </a:pathLst>
            </a:custGeom>
            <a:solidFill>
              <a:srgbClr val="6BB76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6736326" y="2505549"/>
              <a:ext cx="365760" cy="369570"/>
            </a:xfrm>
            <a:custGeom>
              <a:avLst/>
              <a:gdLst/>
              <a:ahLst/>
              <a:cxnLst/>
              <a:rect l="l" t="t" r="r" b="b"/>
              <a:pathLst>
                <a:path w="365759" h="369569">
                  <a:moveTo>
                    <a:pt x="0" y="184547"/>
                  </a:moveTo>
                  <a:lnTo>
                    <a:pt x="6532" y="135487"/>
                  </a:lnTo>
                  <a:lnTo>
                    <a:pt x="24968" y="91402"/>
                  </a:lnTo>
                  <a:lnTo>
                    <a:pt x="53564" y="54052"/>
                  </a:lnTo>
                  <a:lnTo>
                    <a:pt x="90576" y="25196"/>
                  </a:lnTo>
                  <a:lnTo>
                    <a:pt x="134263" y="6592"/>
                  </a:lnTo>
                  <a:lnTo>
                    <a:pt x="182880" y="0"/>
                  </a:lnTo>
                  <a:lnTo>
                    <a:pt x="231496" y="6592"/>
                  </a:lnTo>
                  <a:lnTo>
                    <a:pt x="275183" y="25196"/>
                  </a:lnTo>
                  <a:lnTo>
                    <a:pt x="312195" y="54052"/>
                  </a:lnTo>
                  <a:lnTo>
                    <a:pt x="340791" y="91402"/>
                  </a:lnTo>
                  <a:lnTo>
                    <a:pt x="359227" y="135487"/>
                  </a:lnTo>
                  <a:lnTo>
                    <a:pt x="365760" y="184547"/>
                  </a:lnTo>
                  <a:lnTo>
                    <a:pt x="359227" y="233607"/>
                  </a:lnTo>
                  <a:lnTo>
                    <a:pt x="340791" y="277692"/>
                  </a:lnTo>
                  <a:lnTo>
                    <a:pt x="312195" y="315042"/>
                  </a:lnTo>
                  <a:lnTo>
                    <a:pt x="275183" y="343898"/>
                  </a:lnTo>
                  <a:lnTo>
                    <a:pt x="231496" y="362502"/>
                  </a:lnTo>
                  <a:lnTo>
                    <a:pt x="182880" y="369095"/>
                  </a:lnTo>
                  <a:lnTo>
                    <a:pt x="134263" y="362502"/>
                  </a:lnTo>
                  <a:lnTo>
                    <a:pt x="90576" y="343898"/>
                  </a:lnTo>
                  <a:lnTo>
                    <a:pt x="53564" y="315042"/>
                  </a:lnTo>
                  <a:lnTo>
                    <a:pt x="24968" y="277692"/>
                  </a:lnTo>
                  <a:lnTo>
                    <a:pt x="6532" y="233607"/>
                  </a:lnTo>
                  <a:lnTo>
                    <a:pt x="0" y="184547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0" name="object 60"/>
          <p:cNvGrpSpPr/>
          <p:nvPr/>
        </p:nvGrpSpPr>
        <p:grpSpPr>
          <a:xfrm>
            <a:off x="7532457" y="3391376"/>
            <a:ext cx="391160" cy="394970"/>
            <a:chOff x="7532457" y="3391376"/>
            <a:chExt cx="391160" cy="394970"/>
          </a:xfrm>
        </p:grpSpPr>
        <p:sp>
          <p:nvSpPr>
            <p:cNvPr id="61" name="object 61"/>
            <p:cNvSpPr/>
            <p:nvPr/>
          </p:nvSpPr>
          <p:spPr>
            <a:xfrm>
              <a:off x="7545157" y="3404076"/>
              <a:ext cx="365760" cy="369570"/>
            </a:xfrm>
            <a:custGeom>
              <a:avLst/>
              <a:gdLst/>
              <a:ahLst/>
              <a:cxnLst/>
              <a:rect l="l" t="t" r="r" b="b"/>
              <a:pathLst>
                <a:path w="365759" h="369570">
                  <a:moveTo>
                    <a:pt x="182879" y="0"/>
                  </a:moveTo>
                  <a:lnTo>
                    <a:pt x="134263" y="6592"/>
                  </a:lnTo>
                  <a:lnTo>
                    <a:pt x="90576" y="25196"/>
                  </a:lnTo>
                  <a:lnTo>
                    <a:pt x="53564" y="54052"/>
                  </a:lnTo>
                  <a:lnTo>
                    <a:pt x="24968" y="91402"/>
                  </a:lnTo>
                  <a:lnTo>
                    <a:pt x="6532" y="135487"/>
                  </a:lnTo>
                  <a:lnTo>
                    <a:pt x="0" y="184547"/>
                  </a:lnTo>
                  <a:lnTo>
                    <a:pt x="6532" y="233607"/>
                  </a:lnTo>
                  <a:lnTo>
                    <a:pt x="24968" y="277692"/>
                  </a:lnTo>
                  <a:lnTo>
                    <a:pt x="53564" y="315042"/>
                  </a:lnTo>
                  <a:lnTo>
                    <a:pt x="90576" y="343898"/>
                  </a:lnTo>
                  <a:lnTo>
                    <a:pt x="134263" y="362502"/>
                  </a:lnTo>
                  <a:lnTo>
                    <a:pt x="182879" y="369095"/>
                  </a:lnTo>
                  <a:lnTo>
                    <a:pt x="231496" y="362502"/>
                  </a:lnTo>
                  <a:lnTo>
                    <a:pt x="275183" y="343898"/>
                  </a:lnTo>
                  <a:lnTo>
                    <a:pt x="312195" y="315042"/>
                  </a:lnTo>
                  <a:lnTo>
                    <a:pt x="340791" y="277692"/>
                  </a:lnTo>
                  <a:lnTo>
                    <a:pt x="359227" y="233607"/>
                  </a:lnTo>
                  <a:lnTo>
                    <a:pt x="365759" y="184547"/>
                  </a:lnTo>
                  <a:lnTo>
                    <a:pt x="359227" y="135487"/>
                  </a:lnTo>
                  <a:lnTo>
                    <a:pt x="340791" y="91402"/>
                  </a:lnTo>
                  <a:lnTo>
                    <a:pt x="312195" y="54052"/>
                  </a:lnTo>
                  <a:lnTo>
                    <a:pt x="275183" y="25196"/>
                  </a:lnTo>
                  <a:lnTo>
                    <a:pt x="231496" y="6592"/>
                  </a:lnTo>
                  <a:lnTo>
                    <a:pt x="182879" y="0"/>
                  </a:lnTo>
                  <a:close/>
                </a:path>
              </a:pathLst>
            </a:custGeom>
            <a:solidFill>
              <a:srgbClr val="6BB76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7545157" y="3404076"/>
              <a:ext cx="365760" cy="369570"/>
            </a:xfrm>
            <a:custGeom>
              <a:avLst/>
              <a:gdLst/>
              <a:ahLst/>
              <a:cxnLst/>
              <a:rect l="l" t="t" r="r" b="b"/>
              <a:pathLst>
                <a:path w="365759" h="369570">
                  <a:moveTo>
                    <a:pt x="0" y="184547"/>
                  </a:moveTo>
                  <a:lnTo>
                    <a:pt x="6532" y="135487"/>
                  </a:lnTo>
                  <a:lnTo>
                    <a:pt x="24968" y="91402"/>
                  </a:lnTo>
                  <a:lnTo>
                    <a:pt x="53564" y="54052"/>
                  </a:lnTo>
                  <a:lnTo>
                    <a:pt x="90576" y="25196"/>
                  </a:lnTo>
                  <a:lnTo>
                    <a:pt x="134263" y="6592"/>
                  </a:lnTo>
                  <a:lnTo>
                    <a:pt x="182880" y="0"/>
                  </a:lnTo>
                  <a:lnTo>
                    <a:pt x="231496" y="6592"/>
                  </a:lnTo>
                  <a:lnTo>
                    <a:pt x="275183" y="25196"/>
                  </a:lnTo>
                  <a:lnTo>
                    <a:pt x="312195" y="54052"/>
                  </a:lnTo>
                  <a:lnTo>
                    <a:pt x="340791" y="91402"/>
                  </a:lnTo>
                  <a:lnTo>
                    <a:pt x="359227" y="135487"/>
                  </a:lnTo>
                  <a:lnTo>
                    <a:pt x="365760" y="184547"/>
                  </a:lnTo>
                  <a:lnTo>
                    <a:pt x="359227" y="233607"/>
                  </a:lnTo>
                  <a:lnTo>
                    <a:pt x="340791" y="277692"/>
                  </a:lnTo>
                  <a:lnTo>
                    <a:pt x="312195" y="315042"/>
                  </a:lnTo>
                  <a:lnTo>
                    <a:pt x="275183" y="343898"/>
                  </a:lnTo>
                  <a:lnTo>
                    <a:pt x="231496" y="362502"/>
                  </a:lnTo>
                  <a:lnTo>
                    <a:pt x="182880" y="369095"/>
                  </a:lnTo>
                  <a:lnTo>
                    <a:pt x="134263" y="362502"/>
                  </a:lnTo>
                  <a:lnTo>
                    <a:pt x="90576" y="343898"/>
                  </a:lnTo>
                  <a:lnTo>
                    <a:pt x="53564" y="315042"/>
                  </a:lnTo>
                  <a:lnTo>
                    <a:pt x="24968" y="277692"/>
                  </a:lnTo>
                  <a:lnTo>
                    <a:pt x="6532" y="233607"/>
                  </a:lnTo>
                  <a:lnTo>
                    <a:pt x="0" y="184547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3" name="object 63"/>
          <p:cNvGrpSpPr/>
          <p:nvPr/>
        </p:nvGrpSpPr>
        <p:grpSpPr>
          <a:xfrm>
            <a:off x="6181495" y="3266359"/>
            <a:ext cx="391160" cy="394970"/>
            <a:chOff x="6181495" y="3266359"/>
            <a:chExt cx="391160" cy="394970"/>
          </a:xfrm>
        </p:grpSpPr>
        <p:sp>
          <p:nvSpPr>
            <p:cNvPr id="64" name="object 64"/>
            <p:cNvSpPr/>
            <p:nvPr/>
          </p:nvSpPr>
          <p:spPr>
            <a:xfrm>
              <a:off x="6194195" y="3279059"/>
              <a:ext cx="365760" cy="369570"/>
            </a:xfrm>
            <a:custGeom>
              <a:avLst/>
              <a:gdLst/>
              <a:ahLst/>
              <a:cxnLst/>
              <a:rect l="l" t="t" r="r" b="b"/>
              <a:pathLst>
                <a:path w="365759" h="369570">
                  <a:moveTo>
                    <a:pt x="182879" y="0"/>
                  </a:moveTo>
                  <a:lnTo>
                    <a:pt x="134263" y="6592"/>
                  </a:lnTo>
                  <a:lnTo>
                    <a:pt x="90576" y="25196"/>
                  </a:lnTo>
                  <a:lnTo>
                    <a:pt x="53564" y="54052"/>
                  </a:lnTo>
                  <a:lnTo>
                    <a:pt x="24968" y="91402"/>
                  </a:lnTo>
                  <a:lnTo>
                    <a:pt x="6532" y="135487"/>
                  </a:lnTo>
                  <a:lnTo>
                    <a:pt x="0" y="184547"/>
                  </a:lnTo>
                  <a:lnTo>
                    <a:pt x="6532" y="233607"/>
                  </a:lnTo>
                  <a:lnTo>
                    <a:pt x="24968" y="277692"/>
                  </a:lnTo>
                  <a:lnTo>
                    <a:pt x="53564" y="315042"/>
                  </a:lnTo>
                  <a:lnTo>
                    <a:pt x="90576" y="343898"/>
                  </a:lnTo>
                  <a:lnTo>
                    <a:pt x="134263" y="362502"/>
                  </a:lnTo>
                  <a:lnTo>
                    <a:pt x="182879" y="369095"/>
                  </a:lnTo>
                  <a:lnTo>
                    <a:pt x="231496" y="362502"/>
                  </a:lnTo>
                  <a:lnTo>
                    <a:pt x="275183" y="343898"/>
                  </a:lnTo>
                  <a:lnTo>
                    <a:pt x="312195" y="315042"/>
                  </a:lnTo>
                  <a:lnTo>
                    <a:pt x="340791" y="277692"/>
                  </a:lnTo>
                  <a:lnTo>
                    <a:pt x="359227" y="233607"/>
                  </a:lnTo>
                  <a:lnTo>
                    <a:pt x="365759" y="184547"/>
                  </a:lnTo>
                  <a:lnTo>
                    <a:pt x="359227" y="135487"/>
                  </a:lnTo>
                  <a:lnTo>
                    <a:pt x="340791" y="91402"/>
                  </a:lnTo>
                  <a:lnTo>
                    <a:pt x="312195" y="54052"/>
                  </a:lnTo>
                  <a:lnTo>
                    <a:pt x="275183" y="25196"/>
                  </a:lnTo>
                  <a:lnTo>
                    <a:pt x="231496" y="6592"/>
                  </a:lnTo>
                  <a:lnTo>
                    <a:pt x="182879" y="0"/>
                  </a:lnTo>
                  <a:close/>
                </a:path>
              </a:pathLst>
            </a:custGeom>
            <a:solidFill>
              <a:srgbClr val="6BB76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6194195" y="3279059"/>
              <a:ext cx="365760" cy="369570"/>
            </a:xfrm>
            <a:custGeom>
              <a:avLst/>
              <a:gdLst/>
              <a:ahLst/>
              <a:cxnLst/>
              <a:rect l="l" t="t" r="r" b="b"/>
              <a:pathLst>
                <a:path w="365759" h="369570">
                  <a:moveTo>
                    <a:pt x="0" y="184547"/>
                  </a:moveTo>
                  <a:lnTo>
                    <a:pt x="6532" y="135487"/>
                  </a:lnTo>
                  <a:lnTo>
                    <a:pt x="24968" y="91402"/>
                  </a:lnTo>
                  <a:lnTo>
                    <a:pt x="53564" y="54052"/>
                  </a:lnTo>
                  <a:lnTo>
                    <a:pt x="90576" y="25196"/>
                  </a:lnTo>
                  <a:lnTo>
                    <a:pt x="134263" y="6592"/>
                  </a:lnTo>
                  <a:lnTo>
                    <a:pt x="182880" y="0"/>
                  </a:lnTo>
                  <a:lnTo>
                    <a:pt x="231496" y="6592"/>
                  </a:lnTo>
                  <a:lnTo>
                    <a:pt x="275183" y="25196"/>
                  </a:lnTo>
                  <a:lnTo>
                    <a:pt x="312195" y="54052"/>
                  </a:lnTo>
                  <a:lnTo>
                    <a:pt x="340791" y="91402"/>
                  </a:lnTo>
                  <a:lnTo>
                    <a:pt x="359227" y="135487"/>
                  </a:lnTo>
                  <a:lnTo>
                    <a:pt x="365760" y="184547"/>
                  </a:lnTo>
                  <a:lnTo>
                    <a:pt x="359227" y="233607"/>
                  </a:lnTo>
                  <a:lnTo>
                    <a:pt x="340791" y="277692"/>
                  </a:lnTo>
                  <a:lnTo>
                    <a:pt x="312195" y="315042"/>
                  </a:lnTo>
                  <a:lnTo>
                    <a:pt x="275183" y="343898"/>
                  </a:lnTo>
                  <a:lnTo>
                    <a:pt x="231496" y="362502"/>
                  </a:lnTo>
                  <a:lnTo>
                    <a:pt x="182880" y="369095"/>
                  </a:lnTo>
                  <a:lnTo>
                    <a:pt x="134263" y="362502"/>
                  </a:lnTo>
                  <a:lnTo>
                    <a:pt x="90576" y="343898"/>
                  </a:lnTo>
                  <a:lnTo>
                    <a:pt x="53564" y="315042"/>
                  </a:lnTo>
                  <a:lnTo>
                    <a:pt x="24968" y="277692"/>
                  </a:lnTo>
                  <a:lnTo>
                    <a:pt x="6532" y="233607"/>
                  </a:lnTo>
                  <a:lnTo>
                    <a:pt x="0" y="184547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6" name="object 66"/>
          <p:cNvGrpSpPr/>
          <p:nvPr/>
        </p:nvGrpSpPr>
        <p:grpSpPr>
          <a:xfrm>
            <a:off x="5838595" y="2036842"/>
            <a:ext cx="391160" cy="394970"/>
            <a:chOff x="5838595" y="2036842"/>
            <a:chExt cx="391160" cy="394970"/>
          </a:xfrm>
        </p:grpSpPr>
        <p:sp>
          <p:nvSpPr>
            <p:cNvPr id="67" name="object 67"/>
            <p:cNvSpPr/>
            <p:nvPr/>
          </p:nvSpPr>
          <p:spPr>
            <a:xfrm>
              <a:off x="5851295" y="2049542"/>
              <a:ext cx="365760" cy="369570"/>
            </a:xfrm>
            <a:custGeom>
              <a:avLst/>
              <a:gdLst/>
              <a:ahLst/>
              <a:cxnLst/>
              <a:rect l="l" t="t" r="r" b="b"/>
              <a:pathLst>
                <a:path w="365760" h="369569">
                  <a:moveTo>
                    <a:pt x="182879" y="0"/>
                  </a:moveTo>
                  <a:lnTo>
                    <a:pt x="134263" y="6592"/>
                  </a:lnTo>
                  <a:lnTo>
                    <a:pt x="90576" y="25195"/>
                  </a:lnTo>
                  <a:lnTo>
                    <a:pt x="53564" y="54052"/>
                  </a:lnTo>
                  <a:lnTo>
                    <a:pt x="24968" y="91402"/>
                  </a:lnTo>
                  <a:lnTo>
                    <a:pt x="6532" y="135487"/>
                  </a:lnTo>
                  <a:lnTo>
                    <a:pt x="0" y="184547"/>
                  </a:lnTo>
                  <a:lnTo>
                    <a:pt x="6532" y="233607"/>
                  </a:lnTo>
                  <a:lnTo>
                    <a:pt x="24968" y="277692"/>
                  </a:lnTo>
                  <a:lnTo>
                    <a:pt x="53564" y="315042"/>
                  </a:lnTo>
                  <a:lnTo>
                    <a:pt x="90576" y="343898"/>
                  </a:lnTo>
                  <a:lnTo>
                    <a:pt x="134263" y="362502"/>
                  </a:lnTo>
                  <a:lnTo>
                    <a:pt x="182879" y="369095"/>
                  </a:lnTo>
                  <a:lnTo>
                    <a:pt x="231496" y="362502"/>
                  </a:lnTo>
                  <a:lnTo>
                    <a:pt x="275183" y="343898"/>
                  </a:lnTo>
                  <a:lnTo>
                    <a:pt x="312195" y="315042"/>
                  </a:lnTo>
                  <a:lnTo>
                    <a:pt x="340791" y="277692"/>
                  </a:lnTo>
                  <a:lnTo>
                    <a:pt x="359227" y="233607"/>
                  </a:lnTo>
                  <a:lnTo>
                    <a:pt x="365760" y="184547"/>
                  </a:lnTo>
                  <a:lnTo>
                    <a:pt x="359227" y="135487"/>
                  </a:lnTo>
                  <a:lnTo>
                    <a:pt x="340791" y="91402"/>
                  </a:lnTo>
                  <a:lnTo>
                    <a:pt x="312195" y="54052"/>
                  </a:lnTo>
                  <a:lnTo>
                    <a:pt x="275183" y="25195"/>
                  </a:lnTo>
                  <a:lnTo>
                    <a:pt x="231496" y="6592"/>
                  </a:lnTo>
                  <a:lnTo>
                    <a:pt x="182879" y="0"/>
                  </a:lnTo>
                  <a:close/>
                </a:path>
              </a:pathLst>
            </a:custGeom>
            <a:solidFill>
              <a:srgbClr val="6BB76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5851295" y="2049542"/>
              <a:ext cx="365760" cy="369570"/>
            </a:xfrm>
            <a:custGeom>
              <a:avLst/>
              <a:gdLst/>
              <a:ahLst/>
              <a:cxnLst/>
              <a:rect l="l" t="t" r="r" b="b"/>
              <a:pathLst>
                <a:path w="365760" h="369569">
                  <a:moveTo>
                    <a:pt x="0" y="184547"/>
                  </a:moveTo>
                  <a:lnTo>
                    <a:pt x="6532" y="135487"/>
                  </a:lnTo>
                  <a:lnTo>
                    <a:pt x="24968" y="91402"/>
                  </a:lnTo>
                  <a:lnTo>
                    <a:pt x="53564" y="54052"/>
                  </a:lnTo>
                  <a:lnTo>
                    <a:pt x="90576" y="25196"/>
                  </a:lnTo>
                  <a:lnTo>
                    <a:pt x="134263" y="6592"/>
                  </a:lnTo>
                  <a:lnTo>
                    <a:pt x="182880" y="0"/>
                  </a:lnTo>
                  <a:lnTo>
                    <a:pt x="231496" y="6592"/>
                  </a:lnTo>
                  <a:lnTo>
                    <a:pt x="275183" y="25196"/>
                  </a:lnTo>
                  <a:lnTo>
                    <a:pt x="312195" y="54052"/>
                  </a:lnTo>
                  <a:lnTo>
                    <a:pt x="340791" y="91402"/>
                  </a:lnTo>
                  <a:lnTo>
                    <a:pt x="359227" y="135487"/>
                  </a:lnTo>
                  <a:lnTo>
                    <a:pt x="365760" y="184547"/>
                  </a:lnTo>
                  <a:lnTo>
                    <a:pt x="359227" y="233607"/>
                  </a:lnTo>
                  <a:lnTo>
                    <a:pt x="340791" y="277692"/>
                  </a:lnTo>
                  <a:lnTo>
                    <a:pt x="312195" y="315042"/>
                  </a:lnTo>
                  <a:lnTo>
                    <a:pt x="275183" y="343898"/>
                  </a:lnTo>
                  <a:lnTo>
                    <a:pt x="231496" y="362502"/>
                  </a:lnTo>
                  <a:lnTo>
                    <a:pt x="182880" y="369095"/>
                  </a:lnTo>
                  <a:lnTo>
                    <a:pt x="134263" y="362502"/>
                  </a:lnTo>
                  <a:lnTo>
                    <a:pt x="90576" y="343898"/>
                  </a:lnTo>
                  <a:lnTo>
                    <a:pt x="53564" y="315042"/>
                  </a:lnTo>
                  <a:lnTo>
                    <a:pt x="24968" y="277692"/>
                  </a:lnTo>
                  <a:lnTo>
                    <a:pt x="6532" y="233607"/>
                  </a:lnTo>
                  <a:lnTo>
                    <a:pt x="0" y="184547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9" name="object 69"/>
          <p:cNvGrpSpPr/>
          <p:nvPr/>
        </p:nvGrpSpPr>
        <p:grpSpPr>
          <a:xfrm>
            <a:off x="7951557" y="2492849"/>
            <a:ext cx="391160" cy="394970"/>
            <a:chOff x="7951557" y="2492849"/>
            <a:chExt cx="391160" cy="394970"/>
          </a:xfrm>
        </p:grpSpPr>
        <p:sp>
          <p:nvSpPr>
            <p:cNvPr id="70" name="object 70"/>
            <p:cNvSpPr/>
            <p:nvPr/>
          </p:nvSpPr>
          <p:spPr>
            <a:xfrm>
              <a:off x="7964257" y="2505549"/>
              <a:ext cx="365760" cy="369570"/>
            </a:xfrm>
            <a:custGeom>
              <a:avLst/>
              <a:gdLst/>
              <a:ahLst/>
              <a:cxnLst/>
              <a:rect l="l" t="t" r="r" b="b"/>
              <a:pathLst>
                <a:path w="365759" h="369569">
                  <a:moveTo>
                    <a:pt x="182879" y="0"/>
                  </a:moveTo>
                  <a:lnTo>
                    <a:pt x="134263" y="6592"/>
                  </a:lnTo>
                  <a:lnTo>
                    <a:pt x="90576" y="25196"/>
                  </a:lnTo>
                  <a:lnTo>
                    <a:pt x="53564" y="54052"/>
                  </a:lnTo>
                  <a:lnTo>
                    <a:pt x="24968" y="91402"/>
                  </a:lnTo>
                  <a:lnTo>
                    <a:pt x="6532" y="135487"/>
                  </a:lnTo>
                  <a:lnTo>
                    <a:pt x="0" y="184547"/>
                  </a:lnTo>
                  <a:lnTo>
                    <a:pt x="6532" y="233607"/>
                  </a:lnTo>
                  <a:lnTo>
                    <a:pt x="24968" y="277692"/>
                  </a:lnTo>
                  <a:lnTo>
                    <a:pt x="53564" y="315042"/>
                  </a:lnTo>
                  <a:lnTo>
                    <a:pt x="90576" y="343898"/>
                  </a:lnTo>
                  <a:lnTo>
                    <a:pt x="134263" y="362502"/>
                  </a:lnTo>
                  <a:lnTo>
                    <a:pt x="182879" y="369095"/>
                  </a:lnTo>
                  <a:lnTo>
                    <a:pt x="231496" y="362502"/>
                  </a:lnTo>
                  <a:lnTo>
                    <a:pt x="275183" y="343898"/>
                  </a:lnTo>
                  <a:lnTo>
                    <a:pt x="312195" y="315042"/>
                  </a:lnTo>
                  <a:lnTo>
                    <a:pt x="340791" y="277692"/>
                  </a:lnTo>
                  <a:lnTo>
                    <a:pt x="359227" y="233607"/>
                  </a:lnTo>
                  <a:lnTo>
                    <a:pt x="365759" y="184547"/>
                  </a:lnTo>
                  <a:lnTo>
                    <a:pt x="359227" y="135487"/>
                  </a:lnTo>
                  <a:lnTo>
                    <a:pt x="340791" y="91402"/>
                  </a:lnTo>
                  <a:lnTo>
                    <a:pt x="312195" y="54052"/>
                  </a:lnTo>
                  <a:lnTo>
                    <a:pt x="275183" y="25196"/>
                  </a:lnTo>
                  <a:lnTo>
                    <a:pt x="231496" y="6592"/>
                  </a:lnTo>
                  <a:lnTo>
                    <a:pt x="182879" y="0"/>
                  </a:lnTo>
                  <a:close/>
                </a:path>
              </a:pathLst>
            </a:custGeom>
            <a:solidFill>
              <a:srgbClr val="C648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7964257" y="2505549"/>
              <a:ext cx="365760" cy="369570"/>
            </a:xfrm>
            <a:custGeom>
              <a:avLst/>
              <a:gdLst/>
              <a:ahLst/>
              <a:cxnLst/>
              <a:rect l="l" t="t" r="r" b="b"/>
              <a:pathLst>
                <a:path w="365759" h="369569">
                  <a:moveTo>
                    <a:pt x="0" y="184547"/>
                  </a:moveTo>
                  <a:lnTo>
                    <a:pt x="6532" y="135487"/>
                  </a:lnTo>
                  <a:lnTo>
                    <a:pt x="24968" y="91402"/>
                  </a:lnTo>
                  <a:lnTo>
                    <a:pt x="53564" y="54052"/>
                  </a:lnTo>
                  <a:lnTo>
                    <a:pt x="90576" y="25196"/>
                  </a:lnTo>
                  <a:lnTo>
                    <a:pt x="134263" y="6592"/>
                  </a:lnTo>
                  <a:lnTo>
                    <a:pt x="182880" y="0"/>
                  </a:lnTo>
                  <a:lnTo>
                    <a:pt x="231496" y="6592"/>
                  </a:lnTo>
                  <a:lnTo>
                    <a:pt x="275183" y="25196"/>
                  </a:lnTo>
                  <a:lnTo>
                    <a:pt x="312195" y="54052"/>
                  </a:lnTo>
                  <a:lnTo>
                    <a:pt x="340791" y="91402"/>
                  </a:lnTo>
                  <a:lnTo>
                    <a:pt x="359227" y="135487"/>
                  </a:lnTo>
                  <a:lnTo>
                    <a:pt x="365760" y="184547"/>
                  </a:lnTo>
                  <a:lnTo>
                    <a:pt x="359227" y="233607"/>
                  </a:lnTo>
                  <a:lnTo>
                    <a:pt x="340791" y="277692"/>
                  </a:lnTo>
                  <a:lnTo>
                    <a:pt x="312195" y="315042"/>
                  </a:lnTo>
                  <a:lnTo>
                    <a:pt x="275183" y="343898"/>
                  </a:lnTo>
                  <a:lnTo>
                    <a:pt x="231496" y="362502"/>
                  </a:lnTo>
                  <a:lnTo>
                    <a:pt x="182880" y="369095"/>
                  </a:lnTo>
                  <a:lnTo>
                    <a:pt x="134263" y="362502"/>
                  </a:lnTo>
                  <a:lnTo>
                    <a:pt x="90576" y="343898"/>
                  </a:lnTo>
                  <a:lnTo>
                    <a:pt x="53564" y="315042"/>
                  </a:lnTo>
                  <a:lnTo>
                    <a:pt x="24968" y="277692"/>
                  </a:lnTo>
                  <a:lnTo>
                    <a:pt x="6532" y="233607"/>
                  </a:lnTo>
                  <a:lnTo>
                    <a:pt x="0" y="184547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2" name="object 72"/>
          <p:cNvGrpSpPr/>
          <p:nvPr/>
        </p:nvGrpSpPr>
        <p:grpSpPr>
          <a:xfrm>
            <a:off x="5698895" y="4012166"/>
            <a:ext cx="391160" cy="394970"/>
            <a:chOff x="5698895" y="4012166"/>
            <a:chExt cx="391160" cy="394970"/>
          </a:xfrm>
        </p:grpSpPr>
        <p:sp>
          <p:nvSpPr>
            <p:cNvPr id="73" name="object 73"/>
            <p:cNvSpPr/>
            <p:nvPr/>
          </p:nvSpPr>
          <p:spPr>
            <a:xfrm>
              <a:off x="5711595" y="4024866"/>
              <a:ext cx="365760" cy="369570"/>
            </a:xfrm>
            <a:custGeom>
              <a:avLst/>
              <a:gdLst/>
              <a:ahLst/>
              <a:cxnLst/>
              <a:rect l="l" t="t" r="r" b="b"/>
              <a:pathLst>
                <a:path w="365760" h="369570">
                  <a:moveTo>
                    <a:pt x="182879" y="0"/>
                  </a:moveTo>
                  <a:lnTo>
                    <a:pt x="134263" y="6592"/>
                  </a:lnTo>
                  <a:lnTo>
                    <a:pt x="90576" y="25196"/>
                  </a:lnTo>
                  <a:lnTo>
                    <a:pt x="53564" y="54052"/>
                  </a:lnTo>
                  <a:lnTo>
                    <a:pt x="24968" y="91402"/>
                  </a:lnTo>
                  <a:lnTo>
                    <a:pt x="6532" y="135487"/>
                  </a:lnTo>
                  <a:lnTo>
                    <a:pt x="0" y="184547"/>
                  </a:lnTo>
                  <a:lnTo>
                    <a:pt x="6532" y="233607"/>
                  </a:lnTo>
                  <a:lnTo>
                    <a:pt x="24968" y="277692"/>
                  </a:lnTo>
                  <a:lnTo>
                    <a:pt x="53564" y="315042"/>
                  </a:lnTo>
                  <a:lnTo>
                    <a:pt x="90576" y="343898"/>
                  </a:lnTo>
                  <a:lnTo>
                    <a:pt x="134263" y="362502"/>
                  </a:lnTo>
                  <a:lnTo>
                    <a:pt x="182879" y="369095"/>
                  </a:lnTo>
                  <a:lnTo>
                    <a:pt x="231496" y="362502"/>
                  </a:lnTo>
                  <a:lnTo>
                    <a:pt x="275183" y="343898"/>
                  </a:lnTo>
                  <a:lnTo>
                    <a:pt x="312195" y="315042"/>
                  </a:lnTo>
                  <a:lnTo>
                    <a:pt x="340791" y="277692"/>
                  </a:lnTo>
                  <a:lnTo>
                    <a:pt x="359227" y="233607"/>
                  </a:lnTo>
                  <a:lnTo>
                    <a:pt x="365760" y="184547"/>
                  </a:lnTo>
                  <a:lnTo>
                    <a:pt x="359227" y="135487"/>
                  </a:lnTo>
                  <a:lnTo>
                    <a:pt x="340791" y="91402"/>
                  </a:lnTo>
                  <a:lnTo>
                    <a:pt x="312195" y="54052"/>
                  </a:lnTo>
                  <a:lnTo>
                    <a:pt x="275183" y="25196"/>
                  </a:lnTo>
                  <a:lnTo>
                    <a:pt x="231496" y="6592"/>
                  </a:lnTo>
                  <a:lnTo>
                    <a:pt x="182879" y="0"/>
                  </a:lnTo>
                  <a:close/>
                </a:path>
              </a:pathLst>
            </a:custGeom>
            <a:solidFill>
              <a:srgbClr val="C648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5711595" y="4024866"/>
              <a:ext cx="365760" cy="369570"/>
            </a:xfrm>
            <a:custGeom>
              <a:avLst/>
              <a:gdLst/>
              <a:ahLst/>
              <a:cxnLst/>
              <a:rect l="l" t="t" r="r" b="b"/>
              <a:pathLst>
                <a:path w="365760" h="369570">
                  <a:moveTo>
                    <a:pt x="0" y="184547"/>
                  </a:moveTo>
                  <a:lnTo>
                    <a:pt x="6532" y="135487"/>
                  </a:lnTo>
                  <a:lnTo>
                    <a:pt x="24968" y="91402"/>
                  </a:lnTo>
                  <a:lnTo>
                    <a:pt x="53564" y="54052"/>
                  </a:lnTo>
                  <a:lnTo>
                    <a:pt x="90576" y="25196"/>
                  </a:lnTo>
                  <a:lnTo>
                    <a:pt x="134263" y="6592"/>
                  </a:lnTo>
                  <a:lnTo>
                    <a:pt x="182880" y="0"/>
                  </a:lnTo>
                  <a:lnTo>
                    <a:pt x="231496" y="6592"/>
                  </a:lnTo>
                  <a:lnTo>
                    <a:pt x="275183" y="25196"/>
                  </a:lnTo>
                  <a:lnTo>
                    <a:pt x="312195" y="54052"/>
                  </a:lnTo>
                  <a:lnTo>
                    <a:pt x="340791" y="91402"/>
                  </a:lnTo>
                  <a:lnTo>
                    <a:pt x="359227" y="135487"/>
                  </a:lnTo>
                  <a:lnTo>
                    <a:pt x="365760" y="184547"/>
                  </a:lnTo>
                  <a:lnTo>
                    <a:pt x="359227" y="233607"/>
                  </a:lnTo>
                  <a:lnTo>
                    <a:pt x="340791" y="277692"/>
                  </a:lnTo>
                  <a:lnTo>
                    <a:pt x="312195" y="315042"/>
                  </a:lnTo>
                  <a:lnTo>
                    <a:pt x="275183" y="343898"/>
                  </a:lnTo>
                  <a:lnTo>
                    <a:pt x="231496" y="362502"/>
                  </a:lnTo>
                  <a:lnTo>
                    <a:pt x="182880" y="369095"/>
                  </a:lnTo>
                  <a:lnTo>
                    <a:pt x="134263" y="362502"/>
                  </a:lnTo>
                  <a:lnTo>
                    <a:pt x="90576" y="343898"/>
                  </a:lnTo>
                  <a:lnTo>
                    <a:pt x="53564" y="315042"/>
                  </a:lnTo>
                  <a:lnTo>
                    <a:pt x="24968" y="277692"/>
                  </a:lnTo>
                  <a:lnTo>
                    <a:pt x="6532" y="233607"/>
                  </a:lnTo>
                  <a:lnTo>
                    <a:pt x="0" y="184547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5" name="object 75"/>
          <p:cNvGrpSpPr/>
          <p:nvPr/>
        </p:nvGrpSpPr>
        <p:grpSpPr>
          <a:xfrm>
            <a:off x="6723626" y="4024547"/>
            <a:ext cx="391160" cy="394970"/>
            <a:chOff x="6723626" y="4024547"/>
            <a:chExt cx="391160" cy="394970"/>
          </a:xfrm>
        </p:grpSpPr>
        <p:sp>
          <p:nvSpPr>
            <p:cNvPr id="76" name="object 76"/>
            <p:cNvSpPr/>
            <p:nvPr/>
          </p:nvSpPr>
          <p:spPr>
            <a:xfrm>
              <a:off x="6736326" y="4037247"/>
              <a:ext cx="365760" cy="369570"/>
            </a:xfrm>
            <a:custGeom>
              <a:avLst/>
              <a:gdLst/>
              <a:ahLst/>
              <a:cxnLst/>
              <a:rect l="l" t="t" r="r" b="b"/>
              <a:pathLst>
                <a:path w="365759" h="369570">
                  <a:moveTo>
                    <a:pt x="182879" y="0"/>
                  </a:moveTo>
                  <a:lnTo>
                    <a:pt x="134263" y="6592"/>
                  </a:lnTo>
                  <a:lnTo>
                    <a:pt x="90576" y="25196"/>
                  </a:lnTo>
                  <a:lnTo>
                    <a:pt x="53564" y="54052"/>
                  </a:lnTo>
                  <a:lnTo>
                    <a:pt x="24968" y="91402"/>
                  </a:lnTo>
                  <a:lnTo>
                    <a:pt x="6532" y="135487"/>
                  </a:lnTo>
                  <a:lnTo>
                    <a:pt x="0" y="184547"/>
                  </a:lnTo>
                  <a:lnTo>
                    <a:pt x="6532" y="233607"/>
                  </a:lnTo>
                  <a:lnTo>
                    <a:pt x="24968" y="277692"/>
                  </a:lnTo>
                  <a:lnTo>
                    <a:pt x="53564" y="315042"/>
                  </a:lnTo>
                  <a:lnTo>
                    <a:pt x="90576" y="343898"/>
                  </a:lnTo>
                  <a:lnTo>
                    <a:pt x="134263" y="362502"/>
                  </a:lnTo>
                  <a:lnTo>
                    <a:pt x="182879" y="369095"/>
                  </a:lnTo>
                  <a:lnTo>
                    <a:pt x="231496" y="362502"/>
                  </a:lnTo>
                  <a:lnTo>
                    <a:pt x="275183" y="343898"/>
                  </a:lnTo>
                  <a:lnTo>
                    <a:pt x="312195" y="315042"/>
                  </a:lnTo>
                  <a:lnTo>
                    <a:pt x="340791" y="277692"/>
                  </a:lnTo>
                  <a:lnTo>
                    <a:pt x="359227" y="233607"/>
                  </a:lnTo>
                  <a:lnTo>
                    <a:pt x="365759" y="184547"/>
                  </a:lnTo>
                  <a:lnTo>
                    <a:pt x="359227" y="135487"/>
                  </a:lnTo>
                  <a:lnTo>
                    <a:pt x="340791" y="91402"/>
                  </a:lnTo>
                  <a:lnTo>
                    <a:pt x="312195" y="54052"/>
                  </a:lnTo>
                  <a:lnTo>
                    <a:pt x="275183" y="25196"/>
                  </a:lnTo>
                  <a:lnTo>
                    <a:pt x="231496" y="6592"/>
                  </a:lnTo>
                  <a:lnTo>
                    <a:pt x="182879" y="0"/>
                  </a:lnTo>
                  <a:close/>
                </a:path>
              </a:pathLst>
            </a:custGeom>
            <a:solidFill>
              <a:srgbClr val="C648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6736326" y="4037247"/>
              <a:ext cx="365760" cy="369570"/>
            </a:xfrm>
            <a:custGeom>
              <a:avLst/>
              <a:gdLst/>
              <a:ahLst/>
              <a:cxnLst/>
              <a:rect l="l" t="t" r="r" b="b"/>
              <a:pathLst>
                <a:path w="365759" h="369570">
                  <a:moveTo>
                    <a:pt x="0" y="184547"/>
                  </a:moveTo>
                  <a:lnTo>
                    <a:pt x="6532" y="135487"/>
                  </a:lnTo>
                  <a:lnTo>
                    <a:pt x="24968" y="91402"/>
                  </a:lnTo>
                  <a:lnTo>
                    <a:pt x="53564" y="54052"/>
                  </a:lnTo>
                  <a:lnTo>
                    <a:pt x="90576" y="25196"/>
                  </a:lnTo>
                  <a:lnTo>
                    <a:pt x="134263" y="6592"/>
                  </a:lnTo>
                  <a:lnTo>
                    <a:pt x="182880" y="0"/>
                  </a:lnTo>
                  <a:lnTo>
                    <a:pt x="231496" y="6592"/>
                  </a:lnTo>
                  <a:lnTo>
                    <a:pt x="275183" y="25196"/>
                  </a:lnTo>
                  <a:lnTo>
                    <a:pt x="312195" y="54052"/>
                  </a:lnTo>
                  <a:lnTo>
                    <a:pt x="340791" y="91402"/>
                  </a:lnTo>
                  <a:lnTo>
                    <a:pt x="359227" y="135487"/>
                  </a:lnTo>
                  <a:lnTo>
                    <a:pt x="365760" y="184547"/>
                  </a:lnTo>
                  <a:lnTo>
                    <a:pt x="359227" y="233607"/>
                  </a:lnTo>
                  <a:lnTo>
                    <a:pt x="340791" y="277692"/>
                  </a:lnTo>
                  <a:lnTo>
                    <a:pt x="312195" y="315042"/>
                  </a:lnTo>
                  <a:lnTo>
                    <a:pt x="275183" y="343898"/>
                  </a:lnTo>
                  <a:lnTo>
                    <a:pt x="231496" y="362502"/>
                  </a:lnTo>
                  <a:lnTo>
                    <a:pt x="182880" y="369095"/>
                  </a:lnTo>
                  <a:lnTo>
                    <a:pt x="134263" y="362502"/>
                  </a:lnTo>
                  <a:lnTo>
                    <a:pt x="90576" y="343898"/>
                  </a:lnTo>
                  <a:lnTo>
                    <a:pt x="53564" y="315042"/>
                  </a:lnTo>
                  <a:lnTo>
                    <a:pt x="24968" y="277692"/>
                  </a:lnTo>
                  <a:lnTo>
                    <a:pt x="6532" y="233607"/>
                  </a:lnTo>
                  <a:lnTo>
                    <a:pt x="0" y="184547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8" name="object 78"/>
          <p:cNvGrpSpPr/>
          <p:nvPr/>
        </p:nvGrpSpPr>
        <p:grpSpPr>
          <a:xfrm>
            <a:off x="3965449" y="2421116"/>
            <a:ext cx="1774189" cy="855980"/>
            <a:chOff x="3965447" y="2421116"/>
            <a:chExt cx="1774189" cy="855980"/>
          </a:xfrm>
        </p:grpSpPr>
        <p:pic>
          <p:nvPicPr>
            <p:cNvPr id="79" name="object 7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65447" y="2965704"/>
              <a:ext cx="1773936" cy="310896"/>
            </a:xfrm>
            <a:prstGeom prst="rect">
              <a:avLst/>
            </a:prstGeom>
          </p:spPr>
        </p:pic>
        <p:sp>
          <p:nvSpPr>
            <p:cNvPr id="80" name="object 80"/>
            <p:cNvSpPr/>
            <p:nvPr/>
          </p:nvSpPr>
          <p:spPr>
            <a:xfrm>
              <a:off x="4006470" y="3037361"/>
              <a:ext cx="1578610" cy="114300"/>
            </a:xfrm>
            <a:custGeom>
              <a:avLst/>
              <a:gdLst/>
              <a:ahLst/>
              <a:cxnLst/>
              <a:rect l="l" t="t" r="r" b="b"/>
              <a:pathLst>
                <a:path w="1578610" h="114300">
                  <a:moveTo>
                    <a:pt x="1463831" y="76199"/>
                  </a:moveTo>
                  <a:lnTo>
                    <a:pt x="1463831" y="114300"/>
                  </a:lnTo>
                  <a:lnTo>
                    <a:pt x="1540031" y="76200"/>
                  </a:lnTo>
                  <a:lnTo>
                    <a:pt x="1463831" y="76199"/>
                  </a:lnTo>
                  <a:close/>
                </a:path>
                <a:path w="1578610" h="114300">
                  <a:moveTo>
                    <a:pt x="1463831" y="68579"/>
                  </a:moveTo>
                  <a:lnTo>
                    <a:pt x="1463831" y="76199"/>
                  </a:lnTo>
                  <a:lnTo>
                    <a:pt x="1482883" y="76200"/>
                  </a:lnTo>
                  <a:lnTo>
                    <a:pt x="1482883" y="68579"/>
                  </a:lnTo>
                  <a:lnTo>
                    <a:pt x="1463831" y="68579"/>
                  </a:lnTo>
                  <a:close/>
                </a:path>
                <a:path w="1578610" h="114300">
                  <a:moveTo>
                    <a:pt x="1463831" y="60959"/>
                  </a:moveTo>
                  <a:lnTo>
                    <a:pt x="1463831" y="68579"/>
                  </a:lnTo>
                  <a:lnTo>
                    <a:pt x="1482883" y="68579"/>
                  </a:lnTo>
                  <a:lnTo>
                    <a:pt x="1482883" y="76200"/>
                  </a:lnTo>
                  <a:lnTo>
                    <a:pt x="1540033" y="76198"/>
                  </a:lnTo>
                  <a:lnTo>
                    <a:pt x="1570511" y="60960"/>
                  </a:lnTo>
                  <a:lnTo>
                    <a:pt x="1463831" y="60959"/>
                  </a:lnTo>
                  <a:close/>
                </a:path>
                <a:path w="1578610" h="114300">
                  <a:moveTo>
                    <a:pt x="0" y="68578"/>
                  </a:moveTo>
                  <a:lnTo>
                    <a:pt x="0" y="76198"/>
                  </a:lnTo>
                  <a:lnTo>
                    <a:pt x="1463831" y="76199"/>
                  </a:lnTo>
                  <a:lnTo>
                    <a:pt x="1463831" y="68579"/>
                  </a:lnTo>
                  <a:lnTo>
                    <a:pt x="0" y="68578"/>
                  </a:lnTo>
                  <a:close/>
                </a:path>
                <a:path w="1578610" h="114300">
                  <a:moveTo>
                    <a:pt x="1463831" y="38099"/>
                  </a:moveTo>
                  <a:lnTo>
                    <a:pt x="1463831" y="60959"/>
                  </a:lnTo>
                  <a:lnTo>
                    <a:pt x="1482883" y="60960"/>
                  </a:lnTo>
                  <a:lnTo>
                    <a:pt x="1482883" y="38100"/>
                  </a:lnTo>
                  <a:lnTo>
                    <a:pt x="1463831" y="38099"/>
                  </a:lnTo>
                  <a:close/>
                </a:path>
                <a:path w="1578610" h="114300">
                  <a:moveTo>
                    <a:pt x="1463831" y="0"/>
                  </a:moveTo>
                  <a:lnTo>
                    <a:pt x="1463831" y="38099"/>
                  </a:lnTo>
                  <a:lnTo>
                    <a:pt x="1482883" y="38100"/>
                  </a:lnTo>
                  <a:lnTo>
                    <a:pt x="1482883" y="60960"/>
                  </a:lnTo>
                  <a:lnTo>
                    <a:pt x="1570513" y="60958"/>
                  </a:lnTo>
                  <a:lnTo>
                    <a:pt x="1578131" y="57150"/>
                  </a:lnTo>
                  <a:lnTo>
                    <a:pt x="1463831" y="0"/>
                  </a:lnTo>
                  <a:close/>
                </a:path>
                <a:path w="1578610" h="114300">
                  <a:moveTo>
                    <a:pt x="0" y="38098"/>
                  </a:moveTo>
                  <a:lnTo>
                    <a:pt x="0" y="60958"/>
                  </a:lnTo>
                  <a:lnTo>
                    <a:pt x="1463831" y="60959"/>
                  </a:lnTo>
                  <a:lnTo>
                    <a:pt x="1463831" y="38099"/>
                  </a:lnTo>
                  <a:lnTo>
                    <a:pt x="0" y="3809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1" name="object 8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73919" y="2421116"/>
              <a:ext cx="627379" cy="627379"/>
            </a:xfrm>
            <a:prstGeom prst="rect">
              <a:avLst/>
            </a:prstGeom>
          </p:spPr>
        </p:pic>
      </p:grpSp>
      <p:sp>
        <p:nvSpPr>
          <p:cNvPr id="82" name="object 82"/>
          <p:cNvSpPr txBox="1"/>
          <p:nvPr/>
        </p:nvSpPr>
        <p:spPr>
          <a:xfrm>
            <a:off x="485140" y="1555496"/>
            <a:ext cx="19685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700" b="1" dirty="0">
                <a:latin typeface="Times New Roman"/>
                <a:cs typeface="Times New Roman"/>
              </a:rPr>
              <a:t>?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1868387" y="1543303"/>
            <a:ext cx="19685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700" b="1" dirty="0">
                <a:latin typeface="Times New Roman"/>
                <a:cs typeface="Times New Roman"/>
              </a:rPr>
              <a:t>?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751308" y="2890520"/>
            <a:ext cx="19685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700" b="1" dirty="0">
                <a:latin typeface="Times New Roman"/>
                <a:cs typeface="Times New Roman"/>
              </a:rPr>
              <a:t>?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3258242" y="2637535"/>
            <a:ext cx="19685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700" b="1" dirty="0">
                <a:latin typeface="Times New Roman"/>
                <a:cs typeface="Times New Roman"/>
              </a:rPr>
              <a:t>?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1693293" y="3615944"/>
            <a:ext cx="19685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700" b="1" dirty="0">
                <a:latin typeface="Times New Roman"/>
                <a:cs typeface="Times New Roman"/>
              </a:rPr>
              <a:t>?</a:t>
            </a:r>
            <a:endParaRPr sz="2700">
              <a:latin typeface="Times New Roman"/>
              <a:cs typeface="Times New Roman"/>
            </a:endParaRPr>
          </a:p>
        </p:txBody>
      </p:sp>
      <p:grpSp>
        <p:nvGrpSpPr>
          <p:cNvPr id="87" name="object 87"/>
          <p:cNvGrpSpPr/>
          <p:nvPr/>
        </p:nvGrpSpPr>
        <p:grpSpPr>
          <a:xfrm>
            <a:off x="8460740" y="3198844"/>
            <a:ext cx="391160" cy="394970"/>
            <a:chOff x="8460740" y="3198844"/>
            <a:chExt cx="391160" cy="394970"/>
          </a:xfrm>
        </p:grpSpPr>
        <p:sp>
          <p:nvSpPr>
            <p:cNvPr id="88" name="object 88"/>
            <p:cNvSpPr/>
            <p:nvPr/>
          </p:nvSpPr>
          <p:spPr>
            <a:xfrm>
              <a:off x="8473440" y="3211544"/>
              <a:ext cx="365760" cy="369570"/>
            </a:xfrm>
            <a:custGeom>
              <a:avLst/>
              <a:gdLst/>
              <a:ahLst/>
              <a:cxnLst/>
              <a:rect l="l" t="t" r="r" b="b"/>
              <a:pathLst>
                <a:path w="365759" h="369570">
                  <a:moveTo>
                    <a:pt x="182879" y="0"/>
                  </a:moveTo>
                  <a:lnTo>
                    <a:pt x="134263" y="6592"/>
                  </a:lnTo>
                  <a:lnTo>
                    <a:pt x="90576" y="25195"/>
                  </a:lnTo>
                  <a:lnTo>
                    <a:pt x="53564" y="54052"/>
                  </a:lnTo>
                  <a:lnTo>
                    <a:pt x="24968" y="91402"/>
                  </a:lnTo>
                  <a:lnTo>
                    <a:pt x="6532" y="135487"/>
                  </a:lnTo>
                  <a:lnTo>
                    <a:pt x="0" y="184547"/>
                  </a:lnTo>
                  <a:lnTo>
                    <a:pt x="6532" y="233607"/>
                  </a:lnTo>
                  <a:lnTo>
                    <a:pt x="24968" y="277692"/>
                  </a:lnTo>
                  <a:lnTo>
                    <a:pt x="53564" y="315042"/>
                  </a:lnTo>
                  <a:lnTo>
                    <a:pt x="90576" y="343898"/>
                  </a:lnTo>
                  <a:lnTo>
                    <a:pt x="134263" y="362502"/>
                  </a:lnTo>
                  <a:lnTo>
                    <a:pt x="182879" y="369095"/>
                  </a:lnTo>
                  <a:lnTo>
                    <a:pt x="231496" y="362502"/>
                  </a:lnTo>
                  <a:lnTo>
                    <a:pt x="275183" y="343898"/>
                  </a:lnTo>
                  <a:lnTo>
                    <a:pt x="312195" y="315042"/>
                  </a:lnTo>
                  <a:lnTo>
                    <a:pt x="340791" y="277692"/>
                  </a:lnTo>
                  <a:lnTo>
                    <a:pt x="359227" y="233607"/>
                  </a:lnTo>
                  <a:lnTo>
                    <a:pt x="365759" y="184547"/>
                  </a:lnTo>
                  <a:lnTo>
                    <a:pt x="359227" y="135487"/>
                  </a:lnTo>
                  <a:lnTo>
                    <a:pt x="340791" y="91402"/>
                  </a:lnTo>
                  <a:lnTo>
                    <a:pt x="312195" y="54052"/>
                  </a:lnTo>
                  <a:lnTo>
                    <a:pt x="275183" y="25195"/>
                  </a:lnTo>
                  <a:lnTo>
                    <a:pt x="231496" y="6592"/>
                  </a:lnTo>
                  <a:lnTo>
                    <a:pt x="182879" y="0"/>
                  </a:lnTo>
                  <a:close/>
                </a:path>
              </a:pathLst>
            </a:custGeom>
            <a:solidFill>
              <a:srgbClr val="C648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8473440" y="3211544"/>
              <a:ext cx="365760" cy="369570"/>
            </a:xfrm>
            <a:custGeom>
              <a:avLst/>
              <a:gdLst/>
              <a:ahLst/>
              <a:cxnLst/>
              <a:rect l="l" t="t" r="r" b="b"/>
              <a:pathLst>
                <a:path w="365759" h="369570">
                  <a:moveTo>
                    <a:pt x="0" y="184547"/>
                  </a:moveTo>
                  <a:lnTo>
                    <a:pt x="6532" y="135487"/>
                  </a:lnTo>
                  <a:lnTo>
                    <a:pt x="24968" y="91402"/>
                  </a:lnTo>
                  <a:lnTo>
                    <a:pt x="53564" y="54052"/>
                  </a:lnTo>
                  <a:lnTo>
                    <a:pt x="90576" y="25196"/>
                  </a:lnTo>
                  <a:lnTo>
                    <a:pt x="134263" y="6592"/>
                  </a:lnTo>
                  <a:lnTo>
                    <a:pt x="182880" y="0"/>
                  </a:lnTo>
                  <a:lnTo>
                    <a:pt x="231496" y="6592"/>
                  </a:lnTo>
                  <a:lnTo>
                    <a:pt x="275183" y="25196"/>
                  </a:lnTo>
                  <a:lnTo>
                    <a:pt x="312195" y="54052"/>
                  </a:lnTo>
                  <a:lnTo>
                    <a:pt x="340791" y="91402"/>
                  </a:lnTo>
                  <a:lnTo>
                    <a:pt x="359227" y="135487"/>
                  </a:lnTo>
                  <a:lnTo>
                    <a:pt x="365760" y="184547"/>
                  </a:lnTo>
                  <a:lnTo>
                    <a:pt x="359227" y="233607"/>
                  </a:lnTo>
                  <a:lnTo>
                    <a:pt x="340791" y="277692"/>
                  </a:lnTo>
                  <a:lnTo>
                    <a:pt x="312195" y="315042"/>
                  </a:lnTo>
                  <a:lnTo>
                    <a:pt x="275183" y="343898"/>
                  </a:lnTo>
                  <a:lnTo>
                    <a:pt x="231496" y="362502"/>
                  </a:lnTo>
                  <a:lnTo>
                    <a:pt x="182880" y="369095"/>
                  </a:lnTo>
                  <a:lnTo>
                    <a:pt x="134263" y="362502"/>
                  </a:lnTo>
                  <a:lnTo>
                    <a:pt x="90576" y="343898"/>
                  </a:lnTo>
                  <a:lnTo>
                    <a:pt x="53564" y="315042"/>
                  </a:lnTo>
                  <a:lnTo>
                    <a:pt x="24968" y="277692"/>
                  </a:lnTo>
                  <a:lnTo>
                    <a:pt x="6532" y="233607"/>
                  </a:lnTo>
                  <a:lnTo>
                    <a:pt x="0" y="184547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0" name="object 90"/>
          <p:cNvSpPr txBox="1"/>
          <p:nvPr/>
        </p:nvSpPr>
        <p:spPr>
          <a:xfrm>
            <a:off x="889000" y="4624924"/>
            <a:ext cx="6734175" cy="2357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6240" indent="-320675">
              <a:lnSpc>
                <a:spcPts val="3829"/>
              </a:lnSpc>
              <a:spcBef>
                <a:spcPts val="100"/>
              </a:spcBef>
              <a:buClr>
                <a:srgbClr val="F0AD00"/>
              </a:buClr>
              <a:buSzPct val="81250"/>
              <a:buFont typeface="Wingdings 2"/>
              <a:buChar char=""/>
              <a:tabLst>
                <a:tab pos="396240" algn="l"/>
                <a:tab pos="396875" algn="l"/>
              </a:tabLst>
            </a:pPr>
            <a:r>
              <a:rPr sz="3200" spc="-10" dirty="0">
                <a:latin typeface="Calibri"/>
                <a:cs typeface="Calibri"/>
              </a:rPr>
              <a:t>Given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labels of some nodes</a:t>
            </a:r>
            <a:endParaRPr sz="3200" dirty="0">
              <a:latin typeface="Calibri"/>
              <a:cs typeface="Calibri"/>
            </a:endParaRPr>
          </a:p>
          <a:p>
            <a:pPr marL="396240" indent="-320675">
              <a:lnSpc>
                <a:spcPts val="3829"/>
              </a:lnSpc>
              <a:buClr>
                <a:srgbClr val="F0AD00"/>
              </a:buClr>
              <a:buSzPct val="81250"/>
              <a:buFont typeface="Wingdings 2"/>
              <a:buChar char=""/>
              <a:tabLst>
                <a:tab pos="396240" algn="l"/>
                <a:tab pos="396875" algn="l"/>
              </a:tabLst>
            </a:pPr>
            <a:r>
              <a:rPr sz="3200" spc="-25" dirty="0">
                <a:latin typeface="Calibri"/>
                <a:cs typeface="Calibri"/>
              </a:rPr>
              <a:t>Let’s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predict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labels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of unlabeled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nodes</a:t>
            </a:r>
            <a:endParaRPr sz="3200" dirty="0">
              <a:latin typeface="Calibri"/>
              <a:cs typeface="Calibri"/>
            </a:endParaRPr>
          </a:p>
          <a:p>
            <a:pPr marL="396240" marR="541655" indent="-320040">
              <a:lnSpc>
                <a:spcPts val="3790"/>
              </a:lnSpc>
              <a:spcBef>
                <a:spcPts val="215"/>
              </a:spcBef>
              <a:buClr>
                <a:srgbClr val="F0AD00"/>
              </a:buClr>
              <a:buSzPct val="81250"/>
              <a:buFont typeface="Wingdings 2"/>
              <a:buChar char=""/>
              <a:tabLst>
                <a:tab pos="396240" algn="l"/>
                <a:tab pos="396875" algn="l"/>
              </a:tabLst>
            </a:pPr>
            <a:r>
              <a:rPr sz="3200" dirty="0">
                <a:latin typeface="Calibri"/>
                <a:cs typeface="Calibri"/>
              </a:rPr>
              <a:t>This is </a:t>
            </a:r>
            <a:r>
              <a:rPr sz="3200" spc="-10" dirty="0">
                <a:latin typeface="Calibri"/>
                <a:cs typeface="Calibri"/>
              </a:rPr>
              <a:t>called </a:t>
            </a:r>
            <a:r>
              <a:rPr sz="3200" dirty="0">
                <a:latin typeface="Calibri"/>
                <a:cs typeface="Calibri"/>
              </a:rPr>
              <a:t>semi-supervised node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classification</a:t>
            </a:r>
            <a:endParaRPr sz="3200" dirty="0">
              <a:latin typeface="Calibri"/>
              <a:cs typeface="Calibri"/>
            </a:endParaRPr>
          </a:p>
          <a:p>
            <a:pPr marL="12700">
              <a:spcBef>
                <a:spcPts val="1825"/>
              </a:spcBef>
            </a:pPr>
            <a:endParaRPr sz="900" dirty="0">
              <a:latin typeface="Calibri"/>
              <a:cs typeface="Calibri"/>
            </a:endParaRPr>
          </a:p>
        </p:txBody>
      </p:sp>
      <p:sp>
        <p:nvSpPr>
          <p:cNvPr id="92" name="Title 91">
            <a:extLst>
              <a:ext uri="{FF2B5EF4-FFF2-40B4-BE49-F238E27FC236}">
                <a16:creationId xmlns:a16="http://schemas.microsoft.com/office/drawing/2014/main" id="{DC24B1A6-DC0B-B904-BF74-553B7C5ED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Node Classification</a:t>
            </a:r>
            <a:endParaRPr lang="en-AU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680466" y="3236066"/>
            <a:ext cx="848360" cy="1322070"/>
          </a:xfrm>
          <a:custGeom>
            <a:avLst/>
            <a:gdLst/>
            <a:ahLst/>
            <a:cxnLst/>
            <a:rect l="l" t="t" r="r" b="b"/>
            <a:pathLst>
              <a:path w="848360" h="1322070">
                <a:moveTo>
                  <a:pt x="847812" y="1321801"/>
                </a:moveTo>
                <a:lnTo>
                  <a:pt x="0" y="0"/>
                </a:lnTo>
              </a:path>
            </a:pathLst>
          </a:custGeom>
          <a:ln w="25400">
            <a:solidFill>
              <a:srgbClr val="007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657594" y="3398080"/>
            <a:ext cx="737870" cy="1106170"/>
          </a:xfrm>
          <a:custGeom>
            <a:avLst/>
            <a:gdLst/>
            <a:ahLst/>
            <a:cxnLst/>
            <a:rect l="l" t="t" r="r" b="b"/>
            <a:pathLst>
              <a:path w="737870" h="1106170">
                <a:moveTo>
                  <a:pt x="0" y="1105733"/>
                </a:moveTo>
                <a:lnTo>
                  <a:pt x="737699" y="0"/>
                </a:lnTo>
              </a:path>
            </a:pathLst>
          </a:custGeom>
          <a:ln w="25400">
            <a:solidFill>
              <a:srgbClr val="007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1041312" y="3223366"/>
            <a:ext cx="1522730" cy="1376680"/>
            <a:chOff x="1041312" y="3223366"/>
            <a:chExt cx="1522730" cy="1376680"/>
          </a:xfrm>
        </p:grpSpPr>
        <p:sp>
          <p:nvSpPr>
            <p:cNvPr id="5" name="object 5"/>
            <p:cNvSpPr/>
            <p:nvPr/>
          </p:nvSpPr>
          <p:spPr>
            <a:xfrm>
              <a:off x="1054012" y="3236066"/>
              <a:ext cx="1368425" cy="732790"/>
            </a:xfrm>
            <a:custGeom>
              <a:avLst/>
              <a:gdLst/>
              <a:ahLst/>
              <a:cxnLst/>
              <a:rect l="l" t="t" r="r" b="b"/>
              <a:pathLst>
                <a:path w="1368425" h="732789">
                  <a:moveTo>
                    <a:pt x="0" y="732572"/>
                  </a:moveTo>
                  <a:lnTo>
                    <a:pt x="1367823" y="0"/>
                  </a:lnTo>
                </a:path>
              </a:pathLst>
            </a:custGeom>
            <a:ln w="25400">
              <a:solidFill>
                <a:srgbClr val="0070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895797" y="3290119"/>
              <a:ext cx="655955" cy="1297305"/>
            </a:xfrm>
            <a:custGeom>
              <a:avLst/>
              <a:gdLst/>
              <a:ahLst/>
              <a:cxnLst/>
              <a:rect l="l" t="t" r="r" b="b"/>
              <a:pathLst>
                <a:path w="655955" h="1297304">
                  <a:moveTo>
                    <a:pt x="0" y="1297089"/>
                  </a:moveTo>
                  <a:lnTo>
                    <a:pt x="655354" y="0"/>
                  </a:lnTo>
                </a:path>
              </a:pathLst>
            </a:custGeom>
            <a:ln w="25400">
              <a:solidFill>
                <a:srgbClr val="0070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2078679" y="4688361"/>
            <a:ext cx="1396365" cy="83820"/>
          </a:xfrm>
          <a:custGeom>
            <a:avLst/>
            <a:gdLst/>
            <a:ahLst/>
            <a:cxnLst/>
            <a:rect l="l" t="t" r="r" b="b"/>
            <a:pathLst>
              <a:path w="1396364" h="83820">
                <a:moveTo>
                  <a:pt x="0" y="83394"/>
                </a:moveTo>
                <a:lnTo>
                  <a:pt x="1396038" y="0"/>
                </a:lnTo>
              </a:path>
            </a:pathLst>
          </a:custGeom>
          <a:ln w="25400">
            <a:solidFill>
              <a:srgbClr val="007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734032" y="3105573"/>
            <a:ext cx="1478915" cy="108585"/>
          </a:xfrm>
          <a:custGeom>
            <a:avLst/>
            <a:gdLst/>
            <a:ahLst/>
            <a:cxnLst/>
            <a:rect l="l" t="t" r="r" b="b"/>
            <a:pathLst>
              <a:path w="1478914" h="108585">
                <a:moveTo>
                  <a:pt x="0" y="0"/>
                </a:moveTo>
                <a:lnTo>
                  <a:pt x="1478383" y="107962"/>
                </a:lnTo>
              </a:path>
            </a:pathLst>
          </a:custGeom>
          <a:ln w="25400">
            <a:solidFill>
              <a:srgbClr val="007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025115" y="3344030"/>
            <a:ext cx="2240915" cy="1297305"/>
          </a:xfrm>
          <a:custGeom>
            <a:avLst/>
            <a:gdLst/>
            <a:ahLst/>
            <a:cxnLst/>
            <a:rect l="l" t="t" r="r" b="b"/>
            <a:pathLst>
              <a:path w="2240915" h="1297304">
                <a:moveTo>
                  <a:pt x="2240865" y="0"/>
                </a:moveTo>
                <a:lnTo>
                  <a:pt x="0" y="1297233"/>
                </a:lnTo>
              </a:path>
            </a:pathLst>
          </a:custGeom>
          <a:ln w="25400">
            <a:solidFill>
              <a:srgbClr val="007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11"/>
          <p:cNvGrpSpPr/>
          <p:nvPr/>
        </p:nvGrpSpPr>
        <p:grpSpPr>
          <a:xfrm>
            <a:off x="5944508" y="3086536"/>
            <a:ext cx="1852930" cy="1932305"/>
            <a:chOff x="5944508" y="3086534"/>
            <a:chExt cx="1852930" cy="1932305"/>
          </a:xfrm>
        </p:grpSpPr>
        <p:sp>
          <p:nvSpPr>
            <p:cNvPr id="12" name="object 12"/>
            <p:cNvSpPr/>
            <p:nvPr/>
          </p:nvSpPr>
          <p:spPr>
            <a:xfrm>
              <a:off x="5957208" y="3099234"/>
              <a:ext cx="1083945" cy="720725"/>
            </a:xfrm>
            <a:custGeom>
              <a:avLst/>
              <a:gdLst/>
              <a:ahLst/>
              <a:cxnLst/>
              <a:rect l="l" t="t" r="r" b="b"/>
              <a:pathLst>
                <a:path w="1083945" h="720725">
                  <a:moveTo>
                    <a:pt x="1083463" y="0"/>
                  </a:moveTo>
                  <a:lnTo>
                    <a:pt x="0" y="720427"/>
                  </a:lnTo>
                </a:path>
              </a:pathLst>
            </a:custGeom>
            <a:ln w="25400">
              <a:solidFill>
                <a:srgbClr val="0070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957208" y="3819660"/>
              <a:ext cx="1773555" cy="276225"/>
            </a:xfrm>
            <a:custGeom>
              <a:avLst/>
              <a:gdLst/>
              <a:ahLst/>
              <a:cxnLst/>
              <a:rect l="l" t="t" r="r" b="b"/>
              <a:pathLst>
                <a:path w="1773554" h="276225">
                  <a:moveTo>
                    <a:pt x="1773438" y="275698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0070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454867" y="3153286"/>
              <a:ext cx="715645" cy="1798955"/>
            </a:xfrm>
            <a:custGeom>
              <a:avLst/>
              <a:gdLst/>
              <a:ahLst/>
              <a:cxnLst/>
              <a:rect l="l" t="t" r="r" b="b"/>
              <a:pathLst>
                <a:path w="715645" h="1798954">
                  <a:moveTo>
                    <a:pt x="0" y="1798499"/>
                  </a:moveTo>
                  <a:lnTo>
                    <a:pt x="715120" y="0"/>
                  </a:lnTo>
                </a:path>
              </a:pathLst>
            </a:custGeom>
            <a:ln w="25400">
              <a:solidFill>
                <a:srgbClr val="0070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299303" y="3099234"/>
              <a:ext cx="485140" cy="866140"/>
            </a:xfrm>
            <a:custGeom>
              <a:avLst/>
              <a:gdLst/>
              <a:ahLst/>
              <a:cxnLst/>
              <a:rect l="l" t="t" r="r" b="b"/>
              <a:pathLst>
                <a:path w="485140" h="866139">
                  <a:moveTo>
                    <a:pt x="0" y="0"/>
                  </a:moveTo>
                  <a:lnTo>
                    <a:pt x="484907" y="865630"/>
                  </a:lnTo>
                </a:path>
              </a:pathLst>
            </a:custGeom>
            <a:ln w="25400">
              <a:solidFill>
                <a:srgbClr val="0070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584183" y="4225852"/>
              <a:ext cx="1200150" cy="780415"/>
            </a:xfrm>
            <a:custGeom>
              <a:avLst/>
              <a:gdLst/>
              <a:ahLst/>
              <a:cxnLst/>
              <a:rect l="l" t="t" r="r" b="b"/>
              <a:pathLst>
                <a:path w="1200150" h="780414">
                  <a:moveTo>
                    <a:pt x="1200027" y="0"/>
                  </a:moveTo>
                  <a:lnTo>
                    <a:pt x="0" y="779986"/>
                  </a:lnTo>
                </a:path>
              </a:pathLst>
            </a:custGeom>
            <a:ln w="25400">
              <a:solidFill>
                <a:srgbClr val="0070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9" name="object 19"/>
          <p:cNvGrpSpPr/>
          <p:nvPr/>
        </p:nvGrpSpPr>
        <p:grpSpPr>
          <a:xfrm>
            <a:off x="3462015" y="4491113"/>
            <a:ext cx="391160" cy="394970"/>
            <a:chOff x="3462015" y="4491113"/>
            <a:chExt cx="391160" cy="394970"/>
          </a:xfrm>
        </p:grpSpPr>
        <p:sp>
          <p:nvSpPr>
            <p:cNvPr id="20" name="object 20"/>
            <p:cNvSpPr/>
            <p:nvPr/>
          </p:nvSpPr>
          <p:spPr>
            <a:xfrm>
              <a:off x="3474715" y="4503813"/>
              <a:ext cx="365760" cy="369570"/>
            </a:xfrm>
            <a:custGeom>
              <a:avLst/>
              <a:gdLst/>
              <a:ahLst/>
              <a:cxnLst/>
              <a:rect l="l" t="t" r="r" b="b"/>
              <a:pathLst>
                <a:path w="365760" h="369570">
                  <a:moveTo>
                    <a:pt x="182879" y="0"/>
                  </a:moveTo>
                  <a:lnTo>
                    <a:pt x="134263" y="6592"/>
                  </a:lnTo>
                  <a:lnTo>
                    <a:pt x="90576" y="25196"/>
                  </a:lnTo>
                  <a:lnTo>
                    <a:pt x="53564" y="54052"/>
                  </a:lnTo>
                  <a:lnTo>
                    <a:pt x="24968" y="91402"/>
                  </a:lnTo>
                  <a:lnTo>
                    <a:pt x="6532" y="135487"/>
                  </a:lnTo>
                  <a:lnTo>
                    <a:pt x="0" y="184547"/>
                  </a:lnTo>
                  <a:lnTo>
                    <a:pt x="6532" y="233607"/>
                  </a:lnTo>
                  <a:lnTo>
                    <a:pt x="24968" y="277692"/>
                  </a:lnTo>
                  <a:lnTo>
                    <a:pt x="53564" y="315042"/>
                  </a:lnTo>
                  <a:lnTo>
                    <a:pt x="90576" y="343898"/>
                  </a:lnTo>
                  <a:lnTo>
                    <a:pt x="134263" y="362502"/>
                  </a:lnTo>
                  <a:lnTo>
                    <a:pt x="182879" y="369095"/>
                  </a:lnTo>
                  <a:lnTo>
                    <a:pt x="231496" y="362502"/>
                  </a:lnTo>
                  <a:lnTo>
                    <a:pt x="275183" y="343898"/>
                  </a:lnTo>
                  <a:lnTo>
                    <a:pt x="312195" y="315042"/>
                  </a:lnTo>
                  <a:lnTo>
                    <a:pt x="340791" y="277692"/>
                  </a:lnTo>
                  <a:lnTo>
                    <a:pt x="359227" y="233607"/>
                  </a:lnTo>
                  <a:lnTo>
                    <a:pt x="365760" y="184547"/>
                  </a:lnTo>
                  <a:lnTo>
                    <a:pt x="359227" y="135487"/>
                  </a:lnTo>
                  <a:lnTo>
                    <a:pt x="340791" y="91402"/>
                  </a:lnTo>
                  <a:lnTo>
                    <a:pt x="312195" y="54052"/>
                  </a:lnTo>
                  <a:lnTo>
                    <a:pt x="275183" y="25196"/>
                  </a:lnTo>
                  <a:lnTo>
                    <a:pt x="231496" y="6592"/>
                  </a:lnTo>
                  <a:lnTo>
                    <a:pt x="182879" y="0"/>
                  </a:lnTo>
                  <a:close/>
                </a:path>
              </a:pathLst>
            </a:custGeom>
            <a:solidFill>
              <a:srgbClr val="6BB76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474715" y="4503813"/>
              <a:ext cx="365760" cy="369570"/>
            </a:xfrm>
            <a:custGeom>
              <a:avLst/>
              <a:gdLst/>
              <a:ahLst/>
              <a:cxnLst/>
              <a:rect l="l" t="t" r="r" b="b"/>
              <a:pathLst>
                <a:path w="365760" h="369570">
                  <a:moveTo>
                    <a:pt x="0" y="184547"/>
                  </a:moveTo>
                  <a:lnTo>
                    <a:pt x="6532" y="135487"/>
                  </a:lnTo>
                  <a:lnTo>
                    <a:pt x="24968" y="91402"/>
                  </a:lnTo>
                  <a:lnTo>
                    <a:pt x="53564" y="54052"/>
                  </a:lnTo>
                  <a:lnTo>
                    <a:pt x="90576" y="25196"/>
                  </a:lnTo>
                  <a:lnTo>
                    <a:pt x="134263" y="6592"/>
                  </a:lnTo>
                  <a:lnTo>
                    <a:pt x="182880" y="0"/>
                  </a:lnTo>
                  <a:lnTo>
                    <a:pt x="231496" y="6592"/>
                  </a:lnTo>
                  <a:lnTo>
                    <a:pt x="275183" y="25196"/>
                  </a:lnTo>
                  <a:lnTo>
                    <a:pt x="312195" y="54052"/>
                  </a:lnTo>
                  <a:lnTo>
                    <a:pt x="340791" y="91402"/>
                  </a:lnTo>
                  <a:lnTo>
                    <a:pt x="359227" y="135487"/>
                  </a:lnTo>
                  <a:lnTo>
                    <a:pt x="365760" y="184547"/>
                  </a:lnTo>
                  <a:lnTo>
                    <a:pt x="359227" y="233607"/>
                  </a:lnTo>
                  <a:lnTo>
                    <a:pt x="340791" y="277692"/>
                  </a:lnTo>
                  <a:lnTo>
                    <a:pt x="312195" y="315042"/>
                  </a:lnTo>
                  <a:lnTo>
                    <a:pt x="275183" y="343898"/>
                  </a:lnTo>
                  <a:lnTo>
                    <a:pt x="231496" y="362502"/>
                  </a:lnTo>
                  <a:lnTo>
                    <a:pt x="182880" y="369095"/>
                  </a:lnTo>
                  <a:lnTo>
                    <a:pt x="134263" y="362502"/>
                  </a:lnTo>
                  <a:lnTo>
                    <a:pt x="90576" y="343898"/>
                  </a:lnTo>
                  <a:lnTo>
                    <a:pt x="53564" y="315042"/>
                  </a:lnTo>
                  <a:lnTo>
                    <a:pt x="24968" y="277692"/>
                  </a:lnTo>
                  <a:lnTo>
                    <a:pt x="6532" y="233607"/>
                  </a:lnTo>
                  <a:lnTo>
                    <a:pt x="0" y="184547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2" name="object 22"/>
          <p:cNvGrpSpPr/>
          <p:nvPr/>
        </p:nvGrpSpPr>
        <p:grpSpPr>
          <a:xfrm>
            <a:off x="1700217" y="4574508"/>
            <a:ext cx="391160" cy="394970"/>
            <a:chOff x="1700217" y="4574508"/>
            <a:chExt cx="391160" cy="394970"/>
          </a:xfrm>
        </p:grpSpPr>
        <p:sp>
          <p:nvSpPr>
            <p:cNvPr id="23" name="object 23"/>
            <p:cNvSpPr/>
            <p:nvPr/>
          </p:nvSpPr>
          <p:spPr>
            <a:xfrm>
              <a:off x="1712917" y="4587208"/>
              <a:ext cx="365760" cy="369570"/>
            </a:xfrm>
            <a:custGeom>
              <a:avLst/>
              <a:gdLst/>
              <a:ahLst/>
              <a:cxnLst/>
              <a:rect l="l" t="t" r="r" b="b"/>
              <a:pathLst>
                <a:path w="365760" h="369570">
                  <a:moveTo>
                    <a:pt x="182879" y="0"/>
                  </a:moveTo>
                  <a:lnTo>
                    <a:pt x="134263" y="6592"/>
                  </a:lnTo>
                  <a:lnTo>
                    <a:pt x="90576" y="25196"/>
                  </a:lnTo>
                  <a:lnTo>
                    <a:pt x="53564" y="54052"/>
                  </a:lnTo>
                  <a:lnTo>
                    <a:pt x="24968" y="91402"/>
                  </a:lnTo>
                  <a:lnTo>
                    <a:pt x="6532" y="135487"/>
                  </a:lnTo>
                  <a:lnTo>
                    <a:pt x="0" y="184547"/>
                  </a:lnTo>
                  <a:lnTo>
                    <a:pt x="6532" y="233607"/>
                  </a:lnTo>
                  <a:lnTo>
                    <a:pt x="24968" y="277692"/>
                  </a:lnTo>
                  <a:lnTo>
                    <a:pt x="53564" y="315042"/>
                  </a:lnTo>
                  <a:lnTo>
                    <a:pt x="90576" y="343898"/>
                  </a:lnTo>
                  <a:lnTo>
                    <a:pt x="134263" y="362502"/>
                  </a:lnTo>
                  <a:lnTo>
                    <a:pt x="182879" y="369095"/>
                  </a:lnTo>
                  <a:lnTo>
                    <a:pt x="231496" y="362502"/>
                  </a:lnTo>
                  <a:lnTo>
                    <a:pt x="275183" y="343898"/>
                  </a:lnTo>
                  <a:lnTo>
                    <a:pt x="312195" y="315042"/>
                  </a:lnTo>
                  <a:lnTo>
                    <a:pt x="340791" y="277692"/>
                  </a:lnTo>
                  <a:lnTo>
                    <a:pt x="359227" y="233607"/>
                  </a:lnTo>
                  <a:lnTo>
                    <a:pt x="365759" y="184547"/>
                  </a:lnTo>
                  <a:lnTo>
                    <a:pt x="359227" y="135487"/>
                  </a:lnTo>
                  <a:lnTo>
                    <a:pt x="340791" y="91402"/>
                  </a:lnTo>
                  <a:lnTo>
                    <a:pt x="312195" y="54052"/>
                  </a:lnTo>
                  <a:lnTo>
                    <a:pt x="275183" y="25196"/>
                  </a:lnTo>
                  <a:lnTo>
                    <a:pt x="231496" y="6592"/>
                  </a:lnTo>
                  <a:lnTo>
                    <a:pt x="182879" y="0"/>
                  </a:lnTo>
                  <a:close/>
                </a:path>
              </a:pathLst>
            </a:custGeom>
            <a:solidFill>
              <a:srgbClr val="D4D4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712917" y="4587208"/>
              <a:ext cx="365760" cy="369570"/>
            </a:xfrm>
            <a:custGeom>
              <a:avLst/>
              <a:gdLst/>
              <a:ahLst/>
              <a:cxnLst/>
              <a:rect l="l" t="t" r="r" b="b"/>
              <a:pathLst>
                <a:path w="365760" h="369570">
                  <a:moveTo>
                    <a:pt x="0" y="184547"/>
                  </a:moveTo>
                  <a:lnTo>
                    <a:pt x="6532" y="135487"/>
                  </a:lnTo>
                  <a:lnTo>
                    <a:pt x="24968" y="91402"/>
                  </a:lnTo>
                  <a:lnTo>
                    <a:pt x="53564" y="54052"/>
                  </a:lnTo>
                  <a:lnTo>
                    <a:pt x="90576" y="25196"/>
                  </a:lnTo>
                  <a:lnTo>
                    <a:pt x="134263" y="6592"/>
                  </a:lnTo>
                  <a:lnTo>
                    <a:pt x="182880" y="0"/>
                  </a:lnTo>
                  <a:lnTo>
                    <a:pt x="231496" y="6592"/>
                  </a:lnTo>
                  <a:lnTo>
                    <a:pt x="275183" y="25196"/>
                  </a:lnTo>
                  <a:lnTo>
                    <a:pt x="312195" y="54052"/>
                  </a:lnTo>
                  <a:lnTo>
                    <a:pt x="340791" y="91402"/>
                  </a:lnTo>
                  <a:lnTo>
                    <a:pt x="359227" y="135487"/>
                  </a:lnTo>
                  <a:lnTo>
                    <a:pt x="365760" y="184547"/>
                  </a:lnTo>
                  <a:lnTo>
                    <a:pt x="359227" y="233607"/>
                  </a:lnTo>
                  <a:lnTo>
                    <a:pt x="340791" y="277692"/>
                  </a:lnTo>
                  <a:lnTo>
                    <a:pt x="312195" y="315042"/>
                  </a:lnTo>
                  <a:lnTo>
                    <a:pt x="275183" y="343898"/>
                  </a:lnTo>
                  <a:lnTo>
                    <a:pt x="231496" y="362502"/>
                  </a:lnTo>
                  <a:lnTo>
                    <a:pt x="182880" y="369095"/>
                  </a:lnTo>
                  <a:lnTo>
                    <a:pt x="134263" y="362502"/>
                  </a:lnTo>
                  <a:lnTo>
                    <a:pt x="90576" y="343898"/>
                  </a:lnTo>
                  <a:lnTo>
                    <a:pt x="53564" y="315042"/>
                  </a:lnTo>
                  <a:lnTo>
                    <a:pt x="24968" y="277692"/>
                  </a:lnTo>
                  <a:lnTo>
                    <a:pt x="6532" y="233607"/>
                  </a:lnTo>
                  <a:lnTo>
                    <a:pt x="0" y="184547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1831504" y="4624323"/>
            <a:ext cx="12890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dirty="0">
                <a:latin typeface="Calibri"/>
                <a:cs typeface="Calibri"/>
              </a:rPr>
              <a:t>8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2355570" y="2908324"/>
            <a:ext cx="391160" cy="394970"/>
            <a:chOff x="2355570" y="2908324"/>
            <a:chExt cx="391160" cy="394970"/>
          </a:xfrm>
        </p:grpSpPr>
        <p:sp>
          <p:nvSpPr>
            <p:cNvPr id="27" name="object 27"/>
            <p:cNvSpPr/>
            <p:nvPr/>
          </p:nvSpPr>
          <p:spPr>
            <a:xfrm>
              <a:off x="2368270" y="2921024"/>
              <a:ext cx="365760" cy="369570"/>
            </a:xfrm>
            <a:custGeom>
              <a:avLst/>
              <a:gdLst/>
              <a:ahLst/>
              <a:cxnLst/>
              <a:rect l="l" t="t" r="r" b="b"/>
              <a:pathLst>
                <a:path w="365760" h="369570">
                  <a:moveTo>
                    <a:pt x="182879" y="0"/>
                  </a:moveTo>
                  <a:lnTo>
                    <a:pt x="134263" y="6592"/>
                  </a:lnTo>
                  <a:lnTo>
                    <a:pt x="90576" y="25196"/>
                  </a:lnTo>
                  <a:lnTo>
                    <a:pt x="53564" y="54052"/>
                  </a:lnTo>
                  <a:lnTo>
                    <a:pt x="24968" y="91402"/>
                  </a:lnTo>
                  <a:lnTo>
                    <a:pt x="6532" y="135487"/>
                  </a:lnTo>
                  <a:lnTo>
                    <a:pt x="0" y="184547"/>
                  </a:lnTo>
                  <a:lnTo>
                    <a:pt x="6532" y="233607"/>
                  </a:lnTo>
                  <a:lnTo>
                    <a:pt x="24968" y="277692"/>
                  </a:lnTo>
                  <a:lnTo>
                    <a:pt x="53564" y="315042"/>
                  </a:lnTo>
                  <a:lnTo>
                    <a:pt x="90576" y="343898"/>
                  </a:lnTo>
                  <a:lnTo>
                    <a:pt x="134263" y="362502"/>
                  </a:lnTo>
                  <a:lnTo>
                    <a:pt x="182879" y="369095"/>
                  </a:lnTo>
                  <a:lnTo>
                    <a:pt x="231496" y="362502"/>
                  </a:lnTo>
                  <a:lnTo>
                    <a:pt x="275183" y="343898"/>
                  </a:lnTo>
                  <a:lnTo>
                    <a:pt x="312195" y="315042"/>
                  </a:lnTo>
                  <a:lnTo>
                    <a:pt x="340791" y="277692"/>
                  </a:lnTo>
                  <a:lnTo>
                    <a:pt x="359227" y="233607"/>
                  </a:lnTo>
                  <a:lnTo>
                    <a:pt x="365759" y="184547"/>
                  </a:lnTo>
                  <a:lnTo>
                    <a:pt x="359227" y="135487"/>
                  </a:lnTo>
                  <a:lnTo>
                    <a:pt x="340791" y="91402"/>
                  </a:lnTo>
                  <a:lnTo>
                    <a:pt x="312195" y="54052"/>
                  </a:lnTo>
                  <a:lnTo>
                    <a:pt x="275183" y="25196"/>
                  </a:lnTo>
                  <a:lnTo>
                    <a:pt x="231496" y="6592"/>
                  </a:lnTo>
                  <a:lnTo>
                    <a:pt x="182879" y="0"/>
                  </a:lnTo>
                  <a:close/>
                </a:path>
              </a:pathLst>
            </a:custGeom>
            <a:solidFill>
              <a:srgbClr val="6BB76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368270" y="2921024"/>
              <a:ext cx="365760" cy="369570"/>
            </a:xfrm>
            <a:custGeom>
              <a:avLst/>
              <a:gdLst/>
              <a:ahLst/>
              <a:cxnLst/>
              <a:rect l="l" t="t" r="r" b="b"/>
              <a:pathLst>
                <a:path w="365760" h="369570">
                  <a:moveTo>
                    <a:pt x="0" y="184547"/>
                  </a:moveTo>
                  <a:lnTo>
                    <a:pt x="6532" y="135487"/>
                  </a:lnTo>
                  <a:lnTo>
                    <a:pt x="24968" y="91402"/>
                  </a:lnTo>
                  <a:lnTo>
                    <a:pt x="53564" y="54052"/>
                  </a:lnTo>
                  <a:lnTo>
                    <a:pt x="90576" y="25196"/>
                  </a:lnTo>
                  <a:lnTo>
                    <a:pt x="134263" y="6592"/>
                  </a:lnTo>
                  <a:lnTo>
                    <a:pt x="182880" y="0"/>
                  </a:lnTo>
                  <a:lnTo>
                    <a:pt x="231496" y="6592"/>
                  </a:lnTo>
                  <a:lnTo>
                    <a:pt x="275183" y="25196"/>
                  </a:lnTo>
                  <a:lnTo>
                    <a:pt x="312195" y="54052"/>
                  </a:lnTo>
                  <a:lnTo>
                    <a:pt x="340791" y="91402"/>
                  </a:lnTo>
                  <a:lnTo>
                    <a:pt x="359227" y="135487"/>
                  </a:lnTo>
                  <a:lnTo>
                    <a:pt x="365760" y="184547"/>
                  </a:lnTo>
                  <a:lnTo>
                    <a:pt x="359227" y="233607"/>
                  </a:lnTo>
                  <a:lnTo>
                    <a:pt x="340791" y="277692"/>
                  </a:lnTo>
                  <a:lnTo>
                    <a:pt x="312195" y="315042"/>
                  </a:lnTo>
                  <a:lnTo>
                    <a:pt x="275183" y="343898"/>
                  </a:lnTo>
                  <a:lnTo>
                    <a:pt x="231496" y="362502"/>
                  </a:lnTo>
                  <a:lnTo>
                    <a:pt x="182880" y="369095"/>
                  </a:lnTo>
                  <a:lnTo>
                    <a:pt x="134263" y="362502"/>
                  </a:lnTo>
                  <a:lnTo>
                    <a:pt x="90576" y="343898"/>
                  </a:lnTo>
                  <a:lnTo>
                    <a:pt x="53564" y="315042"/>
                  </a:lnTo>
                  <a:lnTo>
                    <a:pt x="24968" y="277692"/>
                  </a:lnTo>
                  <a:lnTo>
                    <a:pt x="6532" y="233607"/>
                  </a:lnTo>
                  <a:lnTo>
                    <a:pt x="0" y="184547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9" name="object 29"/>
          <p:cNvGrpSpPr/>
          <p:nvPr/>
        </p:nvGrpSpPr>
        <p:grpSpPr>
          <a:xfrm>
            <a:off x="675551" y="3771389"/>
            <a:ext cx="391160" cy="394970"/>
            <a:chOff x="675551" y="3771389"/>
            <a:chExt cx="391160" cy="394970"/>
          </a:xfrm>
        </p:grpSpPr>
        <p:sp>
          <p:nvSpPr>
            <p:cNvPr id="30" name="object 30"/>
            <p:cNvSpPr/>
            <p:nvPr/>
          </p:nvSpPr>
          <p:spPr>
            <a:xfrm>
              <a:off x="688251" y="3784089"/>
              <a:ext cx="365760" cy="369570"/>
            </a:xfrm>
            <a:custGeom>
              <a:avLst/>
              <a:gdLst/>
              <a:ahLst/>
              <a:cxnLst/>
              <a:rect l="l" t="t" r="r" b="b"/>
              <a:pathLst>
                <a:path w="365759" h="369570">
                  <a:moveTo>
                    <a:pt x="182879" y="0"/>
                  </a:moveTo>
                  <a:lnTo>
                    <a:pt x="134263" y="6592"/>
                  </a:lnTo>
                  <a:lnTo>
                    <a:pt x="90576" y="25196"/>
                  </a:lnTo>
                  <a:lnTo>
                    <a:pt x="53564" y="54052"/>
                  </a:lnTo>
                  <a:lnTo>
                    <a:pt x="24968" y="91402"/>
                  </a:lnTo>
                  <a:lnTo>
                    <a:pt x="6532" y="135487"/>
                  </a:lnTo>
                  <a:lnTo>
                    <a:pt x="0" y="184547"/>
                  </a:lnTo>
                  <a:lnTo>
                    <a:pt x="6532" y="233607"/>
                  </a:lnTo>
                  <a:lnTo>
                    <a:pt x="24968" y="277692"/>
                  </a:lnTo>
                  <a:lnTo>
                    <a:pt x="53564" y="315042"/>
                  </a:lnTo>
                  <a:lnTo>
                    <a:pt x="90576" y="343899"/>
                  </a:lnTo>
                  <a:lnTo>
                    <a:pt x="134263" y="362502"/>
                  </a:lnTo>
                  <a:lnTo>
                    <a:pt x="182879" y="369095"/>
                  </a:lnTo>
                  <a:lnTo>
                    <a:pt x="231496" y="362502"/>
                  </a:lnTo>
                  <a:lnTo>
                    <a:pt x="275183" y="343899"/>
                  </a:lnTo>
                  <a:lnTo>
                    <a:pt x="312195" y="315042"/>
                  </a:lnTo>
                  <a:lnTo>
                    <a:pt x="340791" y="277692"/>
                  </a:lnTo>
                  <a:lnTo>
                    <a:pt x="359227" y="233607"/>
                  </a:lnTo>
                  <a:lnTo>
                    <a:pt x="365760" y="184547"/>
                  </a:lnTo>
                  <a:lnTo>
                    <a:pt x="359227" y="135487"/>
                  </a:lnTo>
                  <a:lnTo>
                    <a:pt x="340791" y="91402"/>
                  </a:lnTo>
                  <a:lnTo>
                    <a:pt x="312195" y="54052"/>
                  </a:lnTo>
                  <a:lnTo>
                    <a:pt x="275183" y="25196"/>
                  </a:lnTo>
                  <a:lnTo>
                    <a:pt x="231496" y="6592"/>
                  </a:lnTo>
                  <a:lnTo>
                    <a:pt x="182879" y="0"/>
                  </a:lnTo>
                  <a:close/>
                </a:path>
              </a:pathLst>
            </a:custGeom>
            <a:solidFill>
              <a:srgbClr val="D4D4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88251" y="3784089"/>
              <a:ext cx="365760" cy="369570"/>
            </a:xfrm>
            <a:custGeom>
              <a:avLst/>
              <a:gdLst/>
              <a:ahLst/>
              <a:cxnLst/>
              <a:rect l="l" t="t" r="r" b="b"/>
              <a:pathLst>
                <a:path w="365759" h="369570">
                  <a:moveTo>
                    <a:pt x="0" y="184547"/>
                  </a:moveTo>
                  <a:lnTo>
                    <a:pt x="6532" y="135487"/>
                  </a:lnTo>
                  <a:lnTo>
                    <a:pt x="24968" y="91402"/>
                  </a:lnTo>
                  <a:lnTo>
                    <a:pt x="53564" y="54052"/>
                  </a:lnTo>
                  <a:lnTo>
                    <a:pt x="90576" y="25196"/>
                  </a:lnTo>
                  <a:lnTo>
                    <a:pt x="134263" y="6592"/>
                  </a:lnTo>
                  <a:lnTo>
                    <a:pt x="182880" y="0"/>
                  </a:lnTo>
                  <a:lnTo>
                    <a:pt x="231496" y="6592"/>
                  </a:lnTo>
                  <a:lnTo>
                    <a:pt x="275183" y="25196"/>
                  </a:lnTo>
                  <a:lnTo>
                    <a:pt x="312195" y="54052"/>
                  </a:lnTo>
                  <a:lnTo>
                    <a:pt x="340791" y="91402"/>
                  </a:lnTo>
                  <a:lnTo>
                    <a:pt x="359227" y="135487"/>
                  </a:lnTo>
                  <a:lnTo>
                    <a:pt x="365760" y="184547"/>
                  </a:lnTo>
                  <a:lnTo>
                    <a:pt x="359227" y="233607"/>
                  </a:lnTo>
                  <a:lnTo>
                    <a:pt x="340791" y="277692"/>
                  </a:lnTo>
                  <a:lnTo>
                    <a:pt x="312195" y="315042"/>
                  </a:lnTo>
                  <a:lnTo>
                    <a:pt x="275183" y="343898"/>
                  </a:lnTo>
                  <a:lnTo>
                    <a:pt x="231496" y="362502"/>
                  </a:lnTo>
                  <a:lnTo>
                    <a:pt x="182880" y="369095"/>
                  </a:lnTo>
                  <a:lnTo>
                    <a:pt x="134263" y="362502"/>
                  </a:lnTo>
                  <a:lnTo>
                    <a:pt x="90576" y="343898"/>
                  </a:lnTo>
                  <a:lnTo>
                    <a:pt x="53564" y="315042"/>
                  </a:lnTo>
                  <a:lnTo>
                    <a:pt x="24968" y="277692"/>
                  </a:lnTo>
                  <a:lnTo>
                    <a:pt x="6532" y="233607"/>
                  </a:lnTo>
                  <a:lnTo>
                    <a:pt x="0" y="184547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2" name="object 32"/>
          <p:cNvGrpSpPr/>
          <p:nvPr/>
        </p:nvGrpSpPr>
        <p:grpSpPr>
          <a:xfrm>
            <a:off x="4199713" y="3016285"/>
            <a:ext cx="391160" cy="394970"/>
            <a:chOff x="4199713" y="3016285"/>
            <a:chExt cx="391160" cy="394970"/>
          </a:xfrm>
        </p:grpSpPr>
        <p:sp>
          <p:nvSpPr>
            <p:cNvPr id="33" name="object 33"/>
            <p:cNvSpPr/>
            <p:nvPr/>
          </p:nvSpPr>
          <p:spPr>
            <a:xfrm>
              <a:off x="4212413" y="3028985"/>
              <a:ext cx="365760" cy="369570"/>
            </a:xfrm>
            <a:custGeom>
              <a:avLst/>
              <a:gdLst/>
              <a:ahLst/>
              <a:cxnLst/>
              <a:rect l="l" t="t" r="r" b="b"/>
              <a:pathLst>
                <a:path w="365760" h="369570">
                  <a:moveTo>
                    <a:pt x="182879" y="0"/>
                  </a:moveTo>
                  <a:lnTo>
                    <a:pt x="134263" y="6592"/>
                  </a:lnTo>
                  <a:lnTo>
                    <a:pt x="90576" y="25196"/>
                  </a:lnTo>
                  <a:lnTo>
                    <a:pt x="53564" y="54052"/>
                  </a:lnTo>
                  <a:lnTo>
                    <a:pt x="24968" y="91402"/>
                  </a:lnTo>
                  <a:lnTo>
                    <a:pt x="6532" y="135487"/>
                  </a:lnTo>
                  <a:lnTo>
                    <a:pt x="0" y="184547"/>
                  </a:lnTo>
                  <a:lnTo>
                    <a:pt x="6532" y="233607"/>
                  </a:lnTo>
                  <a:lnTo>
                    <a:pt x="24968" y="277692"/>
                  </a:lnTo>
                  <a:lnTo>
                    <a:pt x="53564" y="315042"/>
                  </a:lnTo>
                  <a:lnTo>
                    <a:pt x="90576" y="343899"/>
                  </a:lnTo>
                  <a:lnTo>
                    <a:pt x="134263" y="362502"/>
                  </a:lnTo>
                  <a:lnTo>
                    <a:pt x="182879" y="369095"/>
                  </a:lnTo>
                  <a:lnTo>
                    <a:pt x="231496" y="362502"/>
                  </a:lnTo>
                  <a:lnTo>
                    <a:pt x="275183" y="343899"/>
                  </a:lnTo>
                  <a:lnTo>
                    <a:pt x="312195" y="315042"/>
                  </a:lnTo>
                  <a:lnTo>
                    <a:pt x="340791" y="277692"/>
                  </a:lnTo>
                  <a:lnTo>
                    <a:pt x="359227" y="233607"/>
                  </a:lnTo>
                  <a:lnTo>
                    <a:pt x="365760" y="184547"/>
                  </a:lnTo>
                  <a:lnTo>
                    <a:pt x="359227" y="135487"/>
                  </a:lnTo>
                  <a:lnTo>
                    <a:pt x="340791" y="91402"/>
                  </a:lnTo>
                  <a:lnTo>
                    <a:pt x="312195" y="54052"/>
                  </a:lnTo>
                  <a:lnTo>
                    <a:pt x="275183" y="25196"/>
                  </a:lnTo>
                  <a:lnTo>
                    <a:pt x="231496" y="6592"/>
                  </a:lnTo>
                  <a:lnTo>
                    <a:pt x="182879" y="0"/>
                  </a:lnTo>
                  <a:close/>
                </a:path>
              </a:pathLst>
            </a:custGeom>
            <a:solidFill>
              <a:srgbClr val="D4D4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212413" y="3028985"/>
              <a:ext cx="365760" cy="369570"/>
            </a:xfrm>
            <a:custGeom>
              <a:avLst/>
              <a:gdLst/>
              <a:ahLst/>
              <a:cxnLst/>
              <a:rect l="l" t="t" r="r" b="b"/>
              <a:pathLst>
                <a:path w="365760" h="369570">
                  <a:moveTo>
                    <a:pt x="0" y="184547"/>
                  </a:moveTo>
                  <a:lnTo>
                    <a:pt x="6532" y="135487"/>
                  </a:lnTo>
                  <a:lnTo>
                    <a:pt x="24968" y="91402"/>
                  </a:lnTo>
                  <a:lnTo>
                    <a:pt x="53564" y="54052"/>
                  </a:lnTo>
                  <a:lnTo>
                    <a:pt x="90576" y="25196"/>
                  </a:lnTo>
                  <a:lnTo>
                    <a:pt x="134263" y="6592"/>
                  </a:lnTo>
                  <a:lnTo>
                    <a:pt x="182880" y="0"/>
                  </a:lnTo>
                  <a:lnTo>
                    <a:pt x="231496" y="6592"/>
                  </a:lnTo>
                  <a:lnTo>
                    <a:pt x="275183" y="25196"/>
                  </a:lnTo>
                  <a:lnTo>
                    <a:pt x="312195" y="54052"/>
                  </a:lnTo>
                  <a:lnTo>
                    <a:pt x="340791" y="91402"/>
                  </a:lnTo>
                  <a:lnTo>
                    <a:pt x="359227" y="135487"/>
                  </a:lnTo>
                  <a:lnTo>
                    <a:pt x="365760" y="184547"/>
                  </a:lnTo>
                  <a:lnTo>
                    <a:pt x="359227" y="233607"/>
                  </a:lnTo>
                  <a:lnTo>
                    <a:pt x="340791" y="277692"/>
                  </a:lnTo>
                  <a:lnTo>
                    <a:pt x="312195" y="315042"/>
                  </a:lnTo>
                  <a:lnTo>
                    <a:pt x="275183" y="343898"/>
                  </a:lnTo>
                  <a:lnTo>
                    <a:pt x="231496" y="362502"/>
                  </a:lnTo>
                  <a:lnTo>
                    <a:pt x="182880" y="369095"/>
                  </a:lnTo>
                  <a:lnTo>
                    <a:pt x="134263" y="362502"/>
                  </a:lnTo>
                  <a:lnTo>
                    <a:pt x="90576" y="343898"/>
                  </a:lnTo>
                  <a:lnTo>
                    <a:pt x="53564" y="315042"/>
                  </a:lnTo>
                  <a:lnTo>
                    <a:pt x="24968" y="277692"/>
                  </a:lnTo>
                  <a:lnTo>
                    <a:pt x="6532" y="233607"/>
                  </a:lnTo>
                  <a:lnTo>
                    <a:pt x="0" y="184547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4331001" y="3066796"/>
            <a:ext cx="12890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dirty="0">
                <a:latin typeface="Calibri"/>
                <a:cs typeface="Calibri"/>
              </a:rPr>
              <a:t>5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6259287" y="4939085"/>
            <a:ext cx="391160" cy="394970"/>
            <a:chOff x="6259287" y="4939085"/>
            <a:chExt cx="391160" cy="394970"/>
          </a:xfrm>
        </p:grpSpPr>
        <p:sp>
          <p:nvSpPr>
            <p:cNvPr id="37" name="object 37"/>
            <p:cNvSpPr/>
            <p:nvPr/>
          </p:nvSpPr>
          <p:spPr>
            <a:xfrm>
              <a:off x="6271987" y="4951785"/>
              <a:ext cx="365760" cy="369570"/>
            </a:xfrm>
            <a:custGeom>
              <a:avLst/>
              <a:gdLst/>
              <a:ahLst/>
              <a:cxnLst/>
              <a:rect l="l" t="t" r="r" b="b"/>
              <a:pathLst>
                <a:path w="365759" h="369570">
                  <a:moveTo>
                    <a:pt x="182879" y="0"/>
                  </a:moveTo>
                  <a:lnTo>
                    <a:pt x="134263" y="6592"/>
                  </a:lnTo>
                  <a:lnTo>
                    <a:pt x="90576" y="25196"/>
                  </a:lnTo>
                  <a:lnTo>
                    <a:pt x="53564" y="54052"/>
                  </a:lnTo>
                  <a:lnTo>
                    <a:pt x="24968" y="91402"/>
                  </a:lnTo>
                  <a:lnTo>
                    <a:pt x="6532" y="135487"/>
                  </a:lnTo>
                  <a:lnTo>
                    <a:pt x="0" y="184547"/>
                  </a:lnTo>
                  <a:lnTo>
                    <a:pt x="6532" y="233607"/>
                  </a:lnTo>
                  <a:lnTo>
                    <a:pt x="24968" y="277692"/>
                  </a:lnTo>
                  <a:lnTo>
                    <a:pt x="53564" y="315042"/>
                  </a:lnTo>
                  <a:lnTo>
                    <a:pt x="90576" y="343898"/>
                  </a:lnTo>
                  <a:lnTo>
                    <a:pt x="134263" y="362502"/>
                  </a:lnTo>
                  <a:lnTo>
                    <a:pt x="182879" y="369095"/>
                  </a:lnTo>
                  <a:lnTo>
                    <a:pt x="231496" y="362502"/>
                  </a:lnTo>
                  <a:lnTo>
                    <a:pt x="275183" y="343898"/>
                  </a:lnTo>
                  <a:lnTo>
                    <a:pt x="312195" y="315042"/>
                  </a:lnTo>
                  <a:lnTo>
                    <a:pt x="340791" y="277692"/>
                  </a:lnTo>
                  <a:lnTo>
                    <a:pt x="359227" y="233607"/>
                  </a:lnTo>
                  <a:lnTo>
                    <a:pt x="365759" y="184547"/>
                  </a:lnTo>
                  <a:lnTo>
                    <a:pt x="359227" y="135487"/>
                  </a:lnTo>
                  <a:lnTo>
                    <a:pt x="340791" y="91402"/>
                  </a:lnTo>
                  <a:lnTo>
                    <a:pt x="312195" y="54052"/>
                  </a:lnTo>
                  <a:lnTo>
                    <a:pt x="275183" y="25196"/>
                  </a:lnTo>
                  <a:lnTo>
                    <a:pt x="231496" y="6592"/>
                  </a:lnTo>
                  <a:lnTo>
                    <a:pt x="182879" y="0"/>
                  </a:lnTo>
                  <a:close/>
                </a:path>
              </a:pathLst>
            </a:custGeom>
            <a:solidFill>
              <a:srgbClr val="C648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6271987" y="4951785"/>
              <a:ext cx="365760" cy="369570"/>
            </a:xfrm>
            <a:custGeom>
              <a:avLst/>
              <a:gdLst/>
              <a:ahLst/>
              <a:cxnLst/>
              <a:rect l="l" t="t" r="r" b="b"/>
              <a:pathLst>
                <a:path w="365759" h="369570">
                  <a:moveTo>
                    <a:pt x="0" y="184547"/>
                  </a:moveTo>
                  <a:lnTo>
                    <a:pt x="6532" y="135487"/>
                  </a:lnTo>
                  <a:lnTo>
                    <a:pt x="24968" y="91402"/>
                  </a:lnTo>
                  <a:lnTo>
                    <a:pt x="53564" y="54052"/>
                  </a:lnTo>
                  <a:lnTo>
                    <a:pt x="90576" y="25196"/>
                  </a:lnTo>
                  <a:lnTo>
                    <a:pt x="134263" y="6592"/>
                  </a:lnTo>
                  <a:lnTo>
                    <a:pt x="182880" y="0"/>
                  </a:lnTo>
                  <a:lnTo>
                    <a:pt x="231496" y="6592"/>
                  </a:lnTo>
                  <a:lnTo>
                    <a:pt x="275183" y="25196"/>
                  </a:lnTo>
                  <a:lnTo>
                    <a:pt x="312195" y="54052"/>
                  </a:lnTo>
                  <a:lnTo>
                    <a:pt x="340791" y="91402"/>
                  </a:lnTo>
                  <a:lnTo>
                    <a:pt x="359227" y="135487"/>
                  </a:lnTo>
                  <a:lnTo>
                    <a:pt x="365760" y="184547"/>
                  </a:lnTo>
                  <a:lnTo>
                    <a:pt x="359227" y="233607"/>
                  </a:lnTo>
                  <a:lnTo>
                    <a:pt x="340791" y="277692"/>
                  </a:lnTo>
                  <a:lnTo>
                    <a:pt x="312195" y="315042"/>
                  </a:lnTo>
                  <a:lnTo>
                    <a:pt x="275183" y="343898"/>
                  </a:lnTo>
                  <a:lnTo>
                    <a:pt x="231496" y="362502"/>
                  </a:lnTo>
                  <a:lnTo>
                    <a:pt x="182880" y="369095"/>
                  </a:lnTo>
                  <a:lnTo>
                    <a:pt x="134263" y="362502"/>
                  </a:lnTo>
                  <a:lnTo>
                    <a:pt x="90576" y="343898"/>
                  </a:lnTo>
                  <a:lnTo>
                    <a:pt x="53564" y="315042"/>
                  </a:lnTo>
                  <a:lnTo>
                    <a:pt x="24968" y="277692"/>
                  </a:lnTo>
                  <a:lnTo>
                    <a:pt x="6532" y="233607"/>
                  </a:lnTo>
                  <a:lnTo>
                    <a:pt x="0" y="184547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6390575" y="4990084"/>
            <a:ext cx="12890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dirty="0">
                <a:latin typeface="Calibri"/>
                <a:cs typeface="Calibri"/>
              </a:rPr>
              <a:t>2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7717945" y="3898111"/>
            <a:ext cx="391160" cy="394970"/>
            <a:chOff x="7717945" y="3898111"/>
            <a:chExt cx="391160" cy="394970"/>
          </a:xfrm>
        </p:grpSpPr>
        <p:sp>
          <p:nvSpPr>
            <p:cNvPr id="41" name="object 41"/>
            <p:cNvSpPr/>
            <p:nvPr/>
          </p:nvSpPr>
          <p:spPr>
            <a:xfrm>
              <a:off x="7730645" y="3910811"/>
              <a:ext cx="365760" cy="369570"/>
            </a:xfrm>
            <a:custGeom>
              <a:avLst/>
              <a:gdLst/>
              <a:ahLst/>
              <a:cxnLst/>
              <a:rect l="l" t="t" r="r" b="b"/>
              <a:pathLst>
                <a:path w="365759" h="369570">
                  <a:moveTo>
                    <a:pt x="182879" y="0"/>
                  </a:moveTo>
                  <a:lnTo>
                    <a:pt x="134263" y="6592"/>
                  </a:lnTo>
                  <a:lnTo>
                    <a:pt x="90576" y="25195"/>
                  </a:lnTo>
                  <a:lnTo>
                    <a:pt x="53564" y="54052"/>
                  </a:lnTo>
                  <a:lnTo>
                    <a:pt x="24968" y="91402"/>
                  </a:lnTo>
                  <a:lnTo>
                    <a:pt x="6532" y="135487"/>
                  </a:lnTo>
                  <a:lnTo>
                    <a:pt x="0" y="184547"/>
                  </a:lnTo>
                  <a:lnTo>
                    <a:pt x="6532" y="233607"/>
                  </a:lnTo>
                  <a:lnTo>
                    <a:pt x="24968" y="277692"/>
                  </a:lnTo>
                  <a:lnTo>
                    <a:pt x="53564" y="315042"/>
                  </a:lnTo>
                  <a:lnTo>
                    <a:pt x="90576" y="343898"/>
                  </a:lnTo>
                  <a:lnTo>
                    <a:pt x="134263" y="362502"/>
                  </a:lnTo>
                  <a:lnTo>
                    <a:pt x="182879" y="369095"/>
                  </a:lnTo>
                  <a:lnTo>
                    <a:pt x="231496" y="362502"/>
                  </a:lnTo>
                  <a:lnTo>
                    <a:pt x="275183" y="343898"/>
                  </a:lnTo>
                  <a:lnTo>
                    <a:pt x="312195" y="315042"/>
                  </a:lnTo>
                  <a:lnTo>
                    <a:pt x="340791" y="277692"/>
                  </a:lnTo>
                  <a:lnTo>
                    <a:pt x="359227" y="233607"/>
                  </a:lnTo>
                  <a:lnTo>
                    <a:pt x="365759" y="184547"/>
                  </a:lnTo>
                  <a:lnTo>
                    <a:pt x="359227" y="135487"/>
                  </a:lnTo>
                  <a:lnTo>
                    <a:pt x="340791" y="91402"/>
                  </a:lnTo>
                  <a:lnTo>
                    <a:pt x="312195" y="54052"/>
                  </a:lnTo>
                  <a:lnTo>
                    <a:pt x="275183" y="25195"/>
                  </a:lnTo>
                  <a:lnTo>
                    <a:pt x="231496" y="6592"/>
                  </a:lnTo>
                  <a:lnTo>
                    <a:pt x="182879" y="0"/>
                  </a:lnTo>
                  <a:close/>
                </a:path>
              </a:pathLst>
            </a:custGeom>
            <a:solidFill>
              <a:srgbClr val="C648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7730645" y="3910811"/>
              <a:ext cx="365760" cy="369570"/>
            </a:xfrm>
            <a:custGeom>
              <a:avLst/>
              <a:gdLst/>
              <a:ahLst/>
              <a:cxnLst/>
              <a:rect l="l" t="t" r="r" b="b"/>
              <a:pathLst>
                <a:path w="365759" h="369570">
                  <a:moveTo>
                    <a:pt x="0" y="184547"/>
                  </a:moveTo>
                  <a:lnTo>
                    <a:pt x="6532" y="135487"/>
                  </a:lnTo>
                  <a:lnTo>
                    <a:pt x="24968" y="91402"/>
                  </a:lnTo>
                  <a:lnTo>
                    <a:pt x="53564" y="54052"/>
                  </a:lnTo>
                  <a:lnTo>
                    <a:pt x="90576" y="25196"/>
                  </a:lnTo>
                  <a:lnTo>
                    <a:pt x="134263" y="6592"/>
                  </a:lnTo>
                  <a:lnTo>
                    <a:pt x="182880" y="0"/>
                  </a:lnTo>
                  <a:lnTo>
                    <a:pt x="231496" y="6592"/>
                  </a:lnTo>
                  <a:lnTo>
                    <a:pt x="275183" y="25196"/>
                  </a:lnTo>
                  <a:lnTo>
                    <a:pt x="312195" y="54052"/>
                  </a:lnTo>
                  <a:lnTo>
                    <a:pt x="340791" y="91402"/>
                  </a:lnTo>
                  <a:lnTo>
                    <a:pt x="359227" y="135487"/>
                  </a:lnTo>
                  <a:lnTo>
                    <a:pt x="365760" y="184547"/>
                  </a:lnTo>
                  <a:lnTo>
                    <a:pt x="359227" y="233607"/>
                  </a:lnTo>
                  <a:lnTo>
                    <a:pt x="340791" y="277692"/>
                  </a:lnTo>
                  <a:lnTo>
                    <a:pt x="312195" y="315042"/>
                  </a:lnTo>
                  <a:lnTo>
                    <a:pt x="275183" y="343898"/>
                  </a:lnTo>
                  <a:lnTo>
                    <a:pt x="231496" y="362502"/>
                  </a:lnTo>
                  <a:lnTo>
                    <a:pt x="182880" y="369095"/>
                  </a:lnTo>
                  <a:lnTo>
                    <a:pt x="134263" y="362502"/>
                  </a:lnTo>
                  <a:lnTo>
                    <a:pt x="90576" y="343898"/>
                  </a:lnTo>
                  <a:lnTo>
                    <a:pt x="53564" y="315042"/>
                  </a:lnTo>
                  <a:lnTo>
                    <a:pt x="24968" y="277692"/>
                  </a:lnTo>
                  <a:lnTo>
                    <a:pt x="6532" y="233607"/>
                  </a:lnTo>
                  <a:lnTo>
                    <a:pt x="0" y="184547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7849234" y="3947667"/>
            <a:ext cx="12890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dirty="0">
                <a:latin typeface="Calibri"/>
                <a:cs typeface="Calibri"/>
              </a:rPr>
              <a:t>1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2023355" y="2390806"/>
            <a:ext cx="1098550" cy="835660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algn="ctr">
              <a:spcBef>
                <a:spcPts val="1280"/>
              </a:spcBef>
            </a:pPr>
            <a:r>
              <a:rPr sz="1900" spc="-55" dirty="0">
                <a:latin typeface="Cambria Math"/>
                <a:cs typeface="Cambria Math"/>
              </a:rPr>
              <a:t>𝑃(𝑌</a:t>
            </a:r>
            <a:r>
              <a:rPr lang="en-US" sz="2100" spc="-82" baseline="-15873" dirty="0">
                <a:latin typeface="Cambria Math"/>
                <a:cs typeface="Cambria Math"/>
              </a:rPr>
              <a:t>7</a:t>
            </a:r>
            <a:r>
              <a:rPr sz="1900" spc="-55" dirty="0">
                <a:latin typeface="Cambria Math"/>
                <a:cs typeface="Cambria Math"/>
              </a:rPr>
              <a:t>)</a:t>
            </a:r>
            <a:r>
              <a:rPr sz="1900" spc="75" dirty="0">
                <a:latin typeface="Cambria Math"/>
                <a:cs typeface="Cambria Math"/>
              </a:rPr>
              <a:t> </a:t>
            </a:r>
            <a:r>
              <a:rPr sz="1900" dirty="0">
                <a:latin typeface="Cambria Math"/>
                <a:cs typeface="Cambria Math"/>
              </a:rPr>
              <a:t>=</a:t>
            </a:r>
            <a:r>
              <a:rPr sz="1900" spc="85" dirty="0">
                <a:latin typeface="Cambria Math"/>
                <a:cs typeface="Cambria Math"/>
              </a:rPr>
              <a:t> </a:t>
            </a:r>
            <a:r>
              <a:rPr sz="1900" dirty="0">
                <a:latin typeface="Cambria Math"/>
                <a:cs typeface="Cambria Math"/>
              </a:rPr>
              <a:t>1</a:t>
            </a:r>
          </a:p>
          <a:p>
            <a:pPr marR="34925" algn="ctr">
              <a:spcBef>
                <a:spcPts val="994"/>
              </a:spcBef>
            </a:pPr>
            <a:r>
              <a:rPr sz="1600" dirty="0">
                <a:latin typeface="Calibri"/>
                <a:cs typeface="Calibri"/>
              </a:rPr>
              <a:t>7</a:t>
            </a:r>
          </a:p>
        </p:txBody>
      </p:sp>
      <p:sp>
        <p:nvSpPr>
          <p:cNvPr id="45" name="object 45"/>
          <p:cNvSpPr txBox="1"/>
          <p:nvPr/>
        </p:nvSpPr>
        <p:spPr>
          <a:xfrm>
            <a:off x="3105669" y="4412407"/>
            <a:ext cx="1098550" cy="842644"/>
          </a:xfrm>
          <a:prstGeom prst="rect">
            <a:avLst/>
          </a:prstGeom>
        </p:spPr>
        <p:txBody>
          <a:bodyPr vert="horz" wrap="square" lIns="0" tIns="142240" rIns="0" bIns="0" rtlCol="0">
            <a:spAutoFit/>
          </a:bodyPr>
          <a:lstStyle/>
          <a:p>
            <a:pPr marL="5080" algn="ctr">
              <a:spcBef>
                <a:spcPts val="1120"/>
              </a:spcBef>
            </a:pPr>
            <a:r>
              <a:rPr sz="1600" dirty="0">
                <a:latin typeface="Calibri"/>
                <a:cs typeface="Calibri"/>
              </a:rPr>
              <a:t>6</a:t>
            </a:r>
          </a:p>
          <a:p>
            <a:pPr algn="ctr">
              <a:spcBef>
                <a:spcPts val="1210"/>
              </a:spcBef>
            </a:pPr>
            <a:r>
              <a:rPr sz="1900" spc="-25" dirty="0">
                <a:latin typeface="Cambria Math"/>
                <a:cs typeface="Cambria Math"/>
              </a:rPr>
              <a:t>𝑃(𝑌</a:t>
            </a:r>
            <a:r>
              <a:rPr lang="en-US" sz="2100" spc="-37" baseline="-15873" dirty="0">
                <a:latin typeface="Cambria Math"/>
                <a:cs typeface="Cambria Math"/>
              </a:rPr>
              <a:t>6</a:t>
            </a:r>
            <a:r>
              <a:rPr sz="1900" spc="-25" dirty="0">
                <a:latin typeface="Cambria Math"/>
                <a:cs typeface="Cambria Math"/>
              </a:rPr>
              <a:t>)</a:t>
            </a:r>
            <a:r>
              <a:rPr sz="1900" spc="75" dirty="0">
                <a:latin typeface="Cambria Math"/>
                <a:cs typeface="Cambria Math"/>
              </a:rPr>
              <a:t> </a:t>
            </a:r>
            <a:r>
              <a:rPr sz="1900" dirty="0">
                <a:latin typeface="Cambria Math"/>
                <a:cs typeface="Cambria Math"/>
              </a:rPr>
              <a:t>=</a:t>
            </a:r>
            <a:r>
              <a:rPr sz="1900" spc="90" dirty="0">
                <a:latin typeface="Cambria Math"/>
                <a:cs typeface="Cambria Math"/>
              </a:rPr>
              <a:t> </a:t>
            </a:r>
            <a:r>
              <a:rPr sz="1900" dirty="0">
                <a:latin typeface="Cambria Math"/>
                <a:cs typeface="Cambria Math"/>
              </a:rPr>
              <a:t>1</a:t>
            </a:r>
          </a:p>
        </p:txBody>
      </p:sp>
      <p:sp>
        <p:nvSpPr>
          <p:cNvPr id="46" name="object 46"/>
          <p:cNvSpPr txBox="1"/>
          <p:nvPr/>
        </p:nvSpPr>
        <p:spPr>
          <a:xfrm>
            <a:off x="1171919" y="4985511"/>
            <a:ext cx="1621679" cy="3052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spcBef>
                <a:spcPts val="100"/>
              </a:spcBef>
            </a:pPr>
            <a:r>
              <a:rPr sz="1900" spc="50" dirty="0">
                <a:latin typeface="Cambria Math"/>
                <a:cs typeface="Cambria Math"/>
              </a:rPr>
              <a:t>𝑃(𝑌</a:t>
            </a:r>
            <a:r>
              <a:rPr lang="en-US" sz="2100" spc="75" baseline="-15873" dirty="0">
                <a:latin typeface="Cambria Math"/>
                <a:cs typeface="Cambria Math"/>
              </a:rPr>
              <a:t>8</a:t>
            </a:r>
            <a:r>
              <a:rPr sz="1900" spc="50" dirty="0">
                <a:latin typeface="Cambria Math"/>
                <a:cs typeface="Cambria Math"/>
              </a:rPr>
              <a:t>)</a:t>
            </a:r>
            <a:r>
              <a:rPr sz="1900" spc="70" dirty="0">
                <a:latin typeface="Cambria Math"/>
                <a:cs typeface="Cambria Math"/>
              </a:rPr>
              <a:t> </a:t>
            </a:r>
            <a:r>
              <a:rPr sz="1900" dirty="0">
                <a:latin typeface="Cambria Math"/>
                <a:cs typeface="Cambria Math"/>
              </a:rPr>
              <a:t>=</a:t>
            </a:r>
            <a:r>
              <a:rPr sz="1900" spc="85" dirty="0">
                <a:latin typeface="Cambria Math"/>
                <a:cs typeface="Cambria Math"/>
              </a:rPr>
              <a:t> </a:t>
            </a:r>
            <a:r>
              <a:rPr sz="1900" spc="-5" dirty="0">
                <a:latin typeface="Cambria Math"/>
                <a:cs typeface="Cambria Math"/>
              </a:rPr>
              <a:t>0.95</a:t>
            </a:r>
            <a:endParaRPr sz="1900" dirty="0">
              <a:latin typeface="Cambria Math"/>
              <a:cs typeface="Cambria Math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4115218" y="2775203"/>
            <a:ext cx="12890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1400" spc="225" dirty="0">
                <a:solidFill>
                  <a:srgbClr val="FF0000"/>
                </a:solidFill>
                <a:latin typeface="Cambria Math"/>
                <a:cs typeface="Cambria Math"/>
              </a:rPr>
              <a:t>5</a:t>
            </a:r>
            <a:endParaRPr sz="1400" dirty="0">
              <a:latin typeface="Cambria Math"/>
              <a:cs typeface="Cambria Math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3749766" y="2661280"/>
            <a:ext cx="1363345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900" spc="10" dirty="0">
                <a:solidFill>
                  <a:srgbClr val="FF0000"/>
                </a:solidFill>
                <a:latin typeface="Cambria Math"/>
                <a:cs typeface="Cambria Math"/>
              </a:rPr>
              <a:t>𝑃(𝑌</a:t>
            </a:r>
            <a:r>
              <a:rPr lang="en-US" sz="1900" spc="114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900" dirty="0">
                <a:solidFill>
                  <a:srgbClr val="FF0000"/>
                </a:solidFill>
                <a:latin typeface="Cambria Math"/>
                <a:cs typeface="Cambria Math"/>
              </a:rPr>
              <a:t>)</a:t>
            </a:r>
            <a:r>
              <a:rPr sz="1900" spc="80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900" dirty="0">
                <a:solidFill>
                  <a:srgbClr val="FF0000"/>
                </a:solidFill>
                <a:latin typeface="Cambria Math"/>
                <a:cs typeface="Cambria Math"/>
              </a:rPr>
              <a:t>=</a:t>
            </a:r>
            <a:r>
              <a:rPr sz="1900" spc="85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900" spc="-5" dirty="0">
                <a:solidFill>
                  <a:srgbClr val="FF0000"/>
                </a:solidFill>
                <a:latin typeface="Cambria Math"/>
                <a:cs typeface="Cambria Math"/>
              </a:rPr>
              <a:t>0.86</a:t>
            </a:r>
            <a:endParaRPr sz="1900" dirty="0">
              <a:latin typeface="Cambria Math"/>
              <a:cs typeface="Cambria Math"/>
            </a:endParaRPr>
          </a:p>
        </p:txBody>
      </p:sp>
      <p:grpSp>
        <p:nvGrpSpPr>
          <p:cNvPr id="49" name="object 49"/>
          <p:cNvGrpSpPr/>
          <p:nvPr/>
        </p:nvGrpSpPr>
        <p:grpSpPr>
          <a:xfrm>
            <a:off x="5578749" y="3622412"/>
            <a:ext cx="391160" cy="394970"/>
            <a:chOff x="5578749" y="3622412"/>
            <a:chExt cx="391160" cy="394970"/>
          </a:xfrm>
        </p:grpSpPr>
        <p:sp>
          <p:nvSpPr>
            <p:cNvPr id="50" name="object 50"/>
            <p:cNvSpPr/>
            <p:nvPr/>
          </p:nvSpPr>
          <p:spPr>
            <a:xfrm>
              <a:off x="5591449" y="3635112"/>
              <a:ext cx="365760" cy="369570"/>
            </a:xfrm>
            <a:custGeom>
              <a:avLst/>
              <a:gdLst/>
              <a:ahLst/>
              <a:cxnLst/>
              <a:rect l="l" t="t" r="r" b="b"/>
              <a:pathLst>
                <a:path w="365760" h="369570">
                  <a:moveTo>
                    <a:pt x="182880" y="0"/>
                  </a:moveTo>
                  <a:lnTo>
                    <a:pt x="134263" y="6592"/>
                  </a:lnTo>
                  <a:lnTo>
                    <a:pt x="90576" y="25196"/>
                  </a:lnTo>
                  <a:lnTo>
                    <a:pt x="53564" y="54052"/>
                  </a:lnTo>
                  <a:lnTo>
                    <a:pt x="24968" y="91402"/>
                  </a:lnTo>
                  <a:lnTo>
                    <a:pt x="6532" y="135487"/>
                  </a:lnTo>
                  <a:lnTo>
                    <a:pt x="0" y="184547"/>
                  </a:lnTo>
                  <a:lnTo>
                    <a:pt x="6532" y="233607"/>
                  </a:lnTo>
                  <a:lnTo>
                    <a:pt x="24968" y="277692"/>
                  </a:lnTo>
                  <a:lnTo>
                    <a:pt x="53564" y="315042"/>
                  </a:lnTo>
                  <a:lnTo>
                    <a:pt x="90576" y="343899"/>
                  </a:lnTo>
                  <a:lnTo>
                    <a:pt x="134263" y="362502"/>
                  </a:lnTo>
                  <a:lnTo>
                    <a:pt x="182880" y="369095"/>
                  </a:lnTo>
                  <a:lnTo>
                    <a:pt x="231496" y="362502"/>
                  </a:lnTo>
                  <a:lnTo>
                    <a:pt x="275183" y="343899"/>
                  </a:lnTo>
                  <a:lnTo>
                    <a:pt x="312195" y="315042"/>
                  </a:lnTo>
                  <a:lnTo>
                    <a:pt x="340791" y="277692"/>
                  </a:lnTo>
                  <a:lnTo>
                    <a:pt x="359227" y="233607"/>
                  </a:lnTo>
                  <a:lnTo>
                    <a:pt x="365760" y="184547"/>
                  </a:lnTo>
                  <a:lnTo>
                    <a:pt x="359227" y="135487"/>
                  </a:lnTo>
                  <a:lnTo>
                    <a:pt x="340791" y="91402"/>
                  </a:lnTo>
                  <a:lnTo>
                    <a:pt x="312195" y="54052"/>
                  </a:lnTo>
                  <a:lnTo>
                    <a:pt x="275183" y="25196"/>
                  </a:lnTo>
                  <a:lnTo>
                    <a:pt x="231496" y="6592"/>
                  </a:lnTo>
                  <a:lnTo>
                    <a:pt x="182880" y="0"/>
                  </a:lnTo>
                  <a:close/>
                </a:path>
              </a:pathLst>
            </a:custGeom>
            <a:solidFill>
              <a:srgbClr val="D4D4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5591449" y="3635112"/>
              <a:ext cx="365760" cy="369570"/>
            </a:xfrm>
            <a:custGeom>
              <a:avLst/>
              <a:gdLst/>
              <a:ahLst/>
              <a:cxnLst/>
              <a:rect l="l" t="t" r="r" b="b"/>
              <a:pathLst>
                <a:path w="365760" h="369570">
                  <a:moveTo>
                    <a:pt x="0" y="184547"/>
                  </a:moveTo>
                  <a:lnTo>
                    <a:pt x="6532" y="135487"/>
                  </a:lnTo>
                  <a:lnTo>
                    <a:pt x="24968" y="91402"/>
                  </a:lnTo>
                  <a:lnTo>
                    <a:pt x="53564" y="54052"/>
                  </a:lnTo>
                  <a:lnTo>
                    <a:pt x="90576" y="25196"/>
                  </a:lnTo>
                  <a:lnTo>
                    <a:pt x="134263" y="6592"/>
                  </a:lnTo>
                  <a:lnTo>
                    <a:pt x="182880" y="0"/>
                  </a:lnTo>
                  <a:lnTo>
                    <a:pt x="231496" y="6592"/>
                  </a:lnTo>
                  <a:lnTo>
                    <a:pt x="275183" y="25196"/>
                  </a:lnTo>
                  <a:lnTo>
                    <a:pt x="312195" y="54052"/>
                  </a:lnTo>
                  <a:lnTo>
                    <a:pt x="340791" y="91402"/>
                  </a:lnTo>
                  <a:lnTo>
                    <a:pt x="359227" y="135487"/>
                  </a:lnTo>
                  <a:lnTo>
                    <a:pt x="365760" y="184547"/>
                  </a:lnTo>
                  <a:lnTo>
                    <a:pt x="359227" y="233607"/>
                  </a:lnTo>
                  <a:lnTo>
                    <a:pt x="340791" y="277692"/>
                  </a:lnTo>
                  <a:lnTo>
                    <a:pt x="312195" y="315042"/>
                  </a:lnTo>
                  <a:lnTo>
                    <a:pt x="275183" y="343898"/>
                  </a:lnTo>
                  <a:lnTo>
                    <a:pt x="231496" y="362502"/>
                  </a:lnTo>
                  <a:lnTo>
                    <a:pt x="182880" y="369095"/>
                  </a:lnTo>
                  <a:lnTo>
                    <a:pt x="134263" y="362502"/>
                  </a:lnTo>
                  <a:lnTo>
                    <a:pt x="90576" y="343898"/>
                  </a:lnTo>
                  <a:lnTo>
                    <a:pt x="53564" y="315042"/>
                  </a:lnTo>
                  <a:lnTo>
                    <a:pt x="24968" y="277692"/>
                  </a:lnTo>
                  <a:lnTo>
                    <a:pt x="6532" y="233607"/>
                  </a:lnTo>
                  <a:lnTo>
                    <a:pt x="0" y="184547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2" name="object 52"/>
          <p:cNvGrpSpPr/>
          <p:nvPr/>
        </p:nvGrpSpPr>
        <p:grpSpPr>
          <a:xfrm>
            <a:off x="6974406" y="2771491"/>
            <a:ext cx="391160" cy="394970"/>
            <a:chOff x="6974406" y="2771491"/>
            <a:chExt cx="391160" cy="394970"/>
          </a:xfrm>
        </p:grpSpPr>
        <p:sp>
          <p:nvSpPr>
            <p:cNvPr id="53" name="object 53"/>
            <p:cNvSpPr/>
            <p:nvPr/>
          </p:nvSpPr>
          <p:spPr>
            <a:xfrm>
              <a:off x="6987106" y="2784191"/>
              <a:ext cx="365760" cy="369570"/>
            </a:xfrm>
            <a:custGeom>
              <a:avLst/>
              <a:gdLst/>
              <a:ahLst/>
              <a:cxnLst/>
              <a:rect l="l" t="t" r="r" b="b"/>
              <a:pathLst>
                <a:path w="365759" h="369569">
                  <a:moveTo>
                    <a:pt x="182880" y="0"/>
                  </a:moveTo>
                  <a:lnTo>
                    <a:pt x="134263" y="6592"/>
                  </a:lnTo>
                  <a:lnTo>
                    <a:pt x="90576" y="25196"/>
                  </a:lnTo>
                  <a:lnTo>
                    <a:pt x="53564" y="54052"/>
                  </a:lnTo>
                  <a:lnTo>
                    <a:pt x="24968" y="91402"/>
                  </a:lnTo>
                  <a:lnTo>
                    <a:pt x="6532" y="135487"/>
                  </a:lnTo>
                  <a:lnTo>
                    <a:pt x="0" y="184547"/>
                  </a:lnTo>
                  <a:lnTo>
                    <a:pt x="6532" y="233607"/>
                  </a:lnTo>
                  <a:lnTo>
                    <a:pt x="24968" y="277692"/>
                  </a:lnTo>
                  <a:lnTo>
                    <a:pt x="53564" y="315042"/>
                  </a:lnTo>
                  <a:lnTo>
                    <a:pt x="90576" y="343898"/>
                  </a:lnTo>
                  <a:lnTo>
                    <a:pt x="134263" y="362502"/>
                  </a:lnTo>
                  <a:lnTo>
                    <a:pt x="182880" y="369095"/>
                  </a:lnTo>
                  <a:lnTo>
                    <a:pt x="231496" y="362502"/>
                  </a:lnTo>
                  <a:lnTo>
                    <a:pt x="275183" y="343898"/>
                  </a:lnTo>
                  <a:lnTo>
                    <a:pt x="312195" y="315042"/>
                  </a:lnTo>
                  <a:lnTo>
                    <a:pt x="340791" y="277692"/>
                  </a:lnTo>
                  <a:lnTo>
                    <a:pt x="359227" y="233607"/>
                  </a:lnTo>
                  <a:lnTo>
                    <a:pt x="365760" y="184547"/>
                  </a:lnTo>
                  <a:lnTo>
                    <a:pt x="359227" y="135487"/>
                  </a:lnTo>
                  <a:lnTo>
                    <a:pt x="340791" y="91402"/>
                  </a:lnTo>
                  <a:lnTo>
                    <a:pt x="312195" y="54052"/>
                  </a:lnTo>
                  <a:lnTo>
                    <a:pt x="275183" y="25196"/>
                  </a:lnTo>
                  <a:lnTo>
                    <a:pt x="231496" y="6592"/>
                  </a:lnTo>
                  <a:lnTo>
                    <a:pt x="182880" y="0"/>
                  </a:lnTo>
                  <a:close/>
                </a:path>
              </a:pathLst>
            </a:custGeom>
            <a:solidFill>
              <a:srgbClr val="D4D4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6987106" y="2784191"/>
              <a:ext cx="365760" cy="369570"/>
            </a:xfrm>
            <a:custGeom>
              <a:avLst/>
              <a:gdLst/>
              <a:ahLst/>
              <a:cxnLst/>
              <a:rect l="l" t="t" r="r" b="b"/>
              <a:pathLst>
                <a:path w="365759" h="369569">
                  <a:moveTo>
                    <a:pt x="0" y="184547"/>
                  </a:moveTo>
                  <a:lnTo>
                    <a:pt x="6532" y="135487"/>
                  </a:lnTo>
                  <a:lnTo>
                    <a:pt x="24968" y="91402"/>
                  </a:lnTo>
                  <a:lnTo>
                    <a:pt x="53564" y="54052"/>
                  </a:lnTo>
                  <a:lnTo>
                    <a:pt x="90576" y="25196"/>
                  </a:lnTo>
                  <a:lnTo>
                    <a:pt x="134263" y="6592"/>
                  </a:lnTo>
                  <a:lnTo>
                    <a:pt x="182880" y="0"/>
                  </a:lnTo>
                  <a:lnTo>
                    <a:pt x="231496" y="6592"/>
                  </a:lnTo>
                  <a:lnTo>
                    <a:pt x="275183" y="25196"/>
                  </a:lnTo>
                  <a:lnTo>
                    <a:pt x="312195" y="54052"/>
                  </a:lnTo>
                  <a:lnTo>
                    <a:pt x="340791" y="91402"/>
                  </a:lnTo>
                  <a:lnTo>
                    <a:pt x="359227" y="135487"/>
                  </a:lnTo>
                  <a:lnTo>
                    <a:pt x="365760" y="184547"/>
                  </a:lnTo>
                  <a:lnTo>
                    <a:pt x="359227" y="233607"/>
                  </a:lnTo>
                  <a:lnTo>
                    <a:pt x="340791" y="277692"/>
                  </a:lnTo>
                  <a:lnTo>
                    <a:pt x="312195" y="315042"/>
                  </a:lnTo>
                  <a:lnTo>
                    <a:pt x="275183" y="343898"/>
                  </a:lnTo>
                  <a:lnTo>
                    <a:pt x="231496" y="362502"/>
                  </a:lnTo>
                  <a:lnTo>
                    <a:pt x="182880" y="369095"/>
                  </a:lnTo>
                  <a:lnTo>
                    <a:pt x="134263" y="362502"/>
                  </a:lnTo>
                  <a:lnTo>
                    <a:pt x="90576" y="343898"/>
                  </a:lnTo>
                  <a:lnTo>
                    <a:pt x="53564" y="315042"/>
                  </a:lnTo>
                  <a:lnTo>
                    <a:pt x="24968" y="277692"/>
                  </a:lnTo>
                  <a:lnTo>
                    <a:pt x="6532" y="233607"/>
                  </a:lnTo>
                  <a:lnTo>
                    <a:pt x="0" y="184547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5" name="object 55"/>
          <p:cNvSpPr txBox="1"/>
          <p:nvPr/>
        </p:nvSpPr>
        <p:spPr>
          <a:xfrm>
            <a:off x="6462352" y="2326991"/>
            <a:ext cx="1414145" cy="762635"/>
          </a:xfrm>
          <a:prstGeom prst="rect">
            <a:avLst/>
          </a:prstGeom>
        </p:spPr>
        <p:txBody>
          <a:bodyPr vert="horz" wrap="square" lIns="0" tIns="123190" rIns="0" bIns="0" rtlCol="0">
            <a:spAutoFit/>
          </a:bodyPr>
          <a:lstStyle/>
          <a:p>
            <a:pPr algn="ctr">
              <a:spcBef>
                <a:spcPts val="970"/>
              </a:spcBef>
            </a:pPr>
            <a:r>
              <a:rPr sz="1900" spc="10" dirty="0">
                <a:solidFill>
                  <a:srgbClr val="FF0000"/>
                </a:solidFill>
                <a:latin typeface="Cambria Math"/>
                <a:cs typeface="Cambria Math"/>
              </a:rPr>
              <a:t>𝑃(𝑌</a:t>
            </a:r>
            <a:r>
              <a:rPr lang="en-US" sz="2100" spc="15" baseline="-15873" dirty="0">
                <a:solidFill>
                  <a:srgbClr val="FF0000"/>
                </a:solidFill>
                <a:latin typeface="Cambria Math"/>
                <a:cs typeface="Cambria Math"/>
              </a:rPr>
              <a:t>3</a:t>
            </a:r>
            <a:r>
              <a:rPr sz="1900" spc="10" dirty="0">
                <a:solidFill>
                  <a:srgbClr val="FF0000"/>
                </a:solidFill>
                <a:latin typeface="Cambria Math"/>
                <a:cs typeface="Cambria Math"/>
              </a:rPr>
              <a:t>)</a:t>
            </a:r>
            <a:r>
              <a:rPr sz="1900" spc="70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900" dirty="0">
                <a:solidFill>
                  <a:srgbClr val="FF0000"/>
                </a:solidFill>
                <a:latin typeface="Cambria Math"/>
                <a:cs typeface="Cambria Math"/>
              </a:rPr>
              <a:t>=</a:t>
            </a:r>
            <a:r>
              <a:rPr sz="1900" spc="85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900" spc="-5" dirty="0">
                <a:solidFill>
                  <a:srgbClr val="FF0000"/>
                </a:solidFill>
                <a:latin typeface="Cambria Math"/>
                <a:cs typeface="Cambria Math"/>
              </a:rPr>
              <a:t>0.16</a:t>
            </a:r>
            <a:endParaRPr sz="1900" dirty="0">
              <a:latin typeface="Cambria Math"/>
              <a:cs typeface="Cambria Math"/>
            </a:endParaRPr>
          </a:p>
          <a:p>
            <a:pPr marL="635" algn="ctr">
              <a:spcBef>
                <a:spcPts val="730"/>
              </a:spcBef>
            </a:pPr>
            <a:r>
              <a:rPr sz="1600" dirty="0">
                <a:latin typeface="Calibri"/>
                <a:cs typeface="Calibri"/>
              </a:rPr>
              <a:t>3</a:t>
            </a:r>
          </a:p>
        </p:txBody>
      </p:sp>
      <p:sp>
        <p:nvSpPr>
          <p:cNvPr id="60" name="object 60"/>
          <p:cNvSpPr txBox="1"/>
          <p:nvPr/>
        </p:nvSpPr>
        <p:spPr>
          <a:xfrm>
            <a:off x="1263501" y="5352098"/>
            <a:ext cx="1219200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b="1" spc="-5" dirty="0">
                <a:solidFill>
                  <a:srgbClr val="00B050"/>
                </a:solidFill>
                <a:latin typeface="Arial"/>
                <a:cs typeface="Arial"/>
              </a:rPr>
              <a:t>Converged</a:t>
            </a:r>
            <a:endParaRPr>
              <a:latin typeface="Arial"/>
              <a:cs typeface="Arial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5952837" y="5384627"/>
            <a:ext cx="1047750" cy="293029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spcBef>
                <a:spcPts val="5"/>
              </a:spcBef>
            </a:pPr>
            <a:r>
              <a:rPr sz="1900" spc="-130" dirty="0">
                <a:latin typeface="Cambria Math"/>
                <a:cs typeface="Cambria Math"/>
              </a:rPr>
              <a:t>𝑃(𝑌</a:t>
            </a:r>
            <a:r>
              <a:rPr lang="en-US" sz="2100" spc="-195" baseline="-15873" dirty="0">
                <a:latin typeface="Cambria Math"/>
                <a:cs typeface="Cambria Math"/>
              </a:rPr>
              <a:t>2</a:t>
            </a:r>
            <a:r>
              <a:rPr sz="1900" spc="-130" dirty="0">
                <a:latin typeface="Cambria Math"/>
                <a:cs typeface="Cambria Math"/>
              </a:rPr>
              <a:t>)</a:t>
            </a:r>
            <a:r>
              <a:rPr sz="1900" spc="60" dirty="0">
                <a:latin typeface="Cambria Math"/>
                <a:cs typeface="Cambria Math"/>
              </a:rPr>
              <a:t> </a:t>
            </a:r>
            <a:r>
              <a:rPr sz="1900" dirty="0">
                <a:latin typeface="Cambria Math"/>
                <a:cs typeface="Cambria Math"/>
              </a:rPr>
              <a:t>=</a:t>
            </a:r>
            <a:r>
              <a:rPr sz="1900" spc="70" dirty="0">
                <a:latin typeface="Cambria Math"/>
                <a:cs typeface="Cambria Math"/>
              </a:rPr>
              <a:t> </a:t>
            </a:r>
            <a:r>
              <a:rPr sz="1900" dirty="0">
                <a:latin typeface="Cambria Math"/>
                <a:cs typeface="Cambria Math"/>
              </a:rPr>
              <a:t>0</a:t>
            </a:r>
          </a:p>
        </p:txBody>
      </p:sp>
      <p:sp>
        <p:nvSpPr>
          <p:cNvPr id="56" name="object 56"/>
          <p:cNvSpPr txBox="1"/>
          <p:nvPr/>
        </p:nvSpPr>
        <p:spPr>
          <a:xfrm>
            <a:off x="8179320" y="4495500"/>
            <a:ext cx="12890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1400" spc="-155" dirty="0">
                <a:latin typeface="Cambria Math"/>
                <a:cs typeface="Cambria Math"/>
              </a:rPr>
              <a:t>1</a:t>
            </a:r>
            <a:endParaRPr sz="1400" dirty="0">
              <a:latin typeface="Cambria Math"/>
              <a:cs typeface="Cambria Math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7788696" y="4354576"/>
            <a:ext cx="1042035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900" spc="10" dirty="0">
                <a:latin typeface="Cambria Math"/>
                <a:cs typeface="Cambria Math"/>
              </a:rPr>
              <a:t>𝑃(𝑌</a:t>
            </a:r>
            <a:r>
              <a:rPr lang="en-US" sz="1900" spc="80" dirty="0">
                <a:latin typeface="Cambria Math"/>
                <a:cs typeface="Cambria Math"/>
              </a:rPr>
              <a:t> </a:t>
            </a:r>
            <a:r>
              <a:rPr sz="1900" dirty="0">
                <a:latin typeface="Cambria Math"/>
                <a:cs typeface="Cambria Math"/>
              </a:rPr>
              <a:t>)</a:t>
            </a:r>
            <a:r>
              <a:rPr sz="1900" spc="75" dirty="0">
                <a:latin typeface="Cambria Math"/>
                <a:cs typeface="Cambria Math"/>
              </a:rPr>
              <a:t> </a:t>
            </a:r>
            <a:r>
              <a:rPr sz="1900" dirty="0">
                <a:latin typeface="Cambria Math"/>
                <a:cs typeface="Cambria Math"/>
              </a:rPr>
              <a:t>=</a:t>
            </a:r>
            <a:r>
              <a:rPr sz="1900" spc="85" dirty="0">
                <a:latin typeface="Cambria Math"/>
                <a:cs typeface="Cambria Math"/>
              </a:rPr>
              <a:t> </a:t>
            </a:r>
            <a:r>
              <a:rPr sz="1900" dirty="0">
                <a:latin typeface="Cambria Math"/>
                <a:cs typeface="Cambria Math"/>
              </a:rPr>
              <a:t>0</a:t>
            </a:r>
          </a:p>
        </p:txBody>
      </p:sp>
      <p:sp>
        <p:nvSpPr>
          <p:cNvPr id="58" name="object 58"/>
          <p:cNvSpPr txBox="1"/>
          <p:nvPr/>
        </p:nvSpPr>
        <p:spPr>
          <a:xfrm>
            <a:off x="5133368" y="3673348"/>
            <a:ext cx="1280795" cy="746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" algn="ctr">
              <a:spcBef>
                <a:spcPts val="100"/>
              </a:spcBef>
            </a:pPr>
            <a:r>
              <a:rPr sz="1600" dirty="0">
                <a:latin typeface="Calibri"/>
                <a:cs typeface="Calibri"/>
              </a:rPr>
              <a:t>4</a:t>
            </a:r>
          </a:p>
          <a:p>
            <a:pPr algn="ctr">
              <a:spcBef>
                <a:spcPts val="1475"/>
              </a:spcBef>
            </a:pPr>
            <a:r>
              <a:rPr sz="1900" dirty="0">
                <a:solidFill>
                  <a:srgbClr val="FF0000"/>
                </a:solidFill>
                <a:latin typeface="Cambria Math"/>
                <a:cs typeface="Cambria Math"/>
              </a:rPr>
              <a:t>𝑃(𝑌</a:t>
            </a:r>
            <a:r>
              <a:rPr lang="en-US" sz="2100" baseline="-15873" dirty="0">
                <a:solidFill>
                  <a:srgbClr val="FF0000"/>
                </a:solidFill>
                <a:latin typeface="Cambria Math"/>
                <a:cs typeface="Cambria Math"/>
              </a:rPr>
              <a:t>4</a:t>
            </a:r>
            <a:r>
              <a:rPr sz="1900" dirty="0">
                <a:solidFill>
                  <a:srgbClr val="FF0000"/>
                </a:solidFill>
                <a:latin typeface="Cambria Math"/>
                <a:cs typeface="Cambria Math"/>
              </a:rPr>
              <a:t>)</a:t>
            </a:r>
            <a:r>
              <a:rPr sz="1900" spc="80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900" dirty="0">
                <a:solidFill>
                  <a:srgbClr val="FF0000"/>
                </a:solidFill>
                <a:latin typeface="Cambria Math"/>
                <a:cs typeface="Cambria Math"/>
              </a:rPr>
              <a:t>=</a:t>
            </a:r>
            <a:r>
              <a:rPr sz="1900" spc="90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900" spc="-5" dirty="0">
                <a:solidFill>
                  <a:srgbClr val="FF0000"/>
                </a:solidFill>
                <a:latin typeface="Cambria Math"/>
                <a:cs typeface="Cambria Math"/>
              </a:rPr>
              <a:t>0.5</a:t>
            </a:r>
            <a:endParaRPr sz="1900" dirty="0">
              <a:latin typeface="Cambria Math"/>
              <a:cs typeface="Cambria Math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216965" y="3741847"/>
            <a:ext cx="1270000" cy="1071880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marL="38100" algn="ctr">
              <a:spcBef>
                <a:spcPts val="735"/>
              </a:spcBef>
            </a:pPr>
            <a:r>
              <a:rPr sz="1600" dirty="0">
                <a:latin typeface="Calibri"/>
                <a:cs typeface="Calibri"/>
              </a:rPr>
              <a:t>9</a:t>
            </a:r>
          </a:p>
          <a:p>
            <a:pPr marL="33655" algn="ctr">
              <a:spcBef>
                <a:spcPts val="755"/>
              </a:spcBef>
            </a:pPr>
            <a:r>
              <a:rPr sz="1900" spc="-10" dirty="0">
                <a:latin typeface="Cambria Math"/>
                <a:cs typeface="Cambria Math"/>
              </a:rPr>
              <a:t>𝑃(𝑌</a:t>
            </a:r>
            <a:r>
              <a:rPr lang="en-US" sz="2100" spc="-15" baseline="-15873" dirty="0">
                <a:latin typeface="Cambria Math"/>
                <a:cs typeface="Cambria Math"/>
              </a:rPr>
              <a:t>9</a:t>
            </a:r>
            <a:r>
              <a:rPr sz="1900" spc="-10" dirty="0">
                <a:latin typeface="Cambria Math"/>
                <a:cs typeface="Cambria Math"/>
              </a:rPr>
              <a:t>)</a:t>
            </a:r>
            <a:r>
              <a:rPr sz="1900" spc="85" dirty="0">
                <a:latin typeface="Cambria Math"/>
                <a:cs typeface="Cambria Math"/>
              </a:rPr>
              <a:t> </a:t>
            </a:r>
            <a:r>
              <a:rPr sz="1900" dirty="0">
                <a:latin typeface="Cambria Math"/>
                <a:cs typeface="Cambria Math"/>
              </a:rPr>
              <a:t>=</a:t>
            </a:r>
            <a:r>
              <a:rPr sz="1900" spc="100" dirty="0">
                <a:latin typeface="Cambria Math"/>
                <a:cs typeface="Cambria Math"/>
              </a:rPr>
              <a:t> </a:t>
            </a:r>
            <a:r>
              <a:rPr sz="1900" dirty="0">
                <a:latin typeface="Cambria Math"/>
                <a:cs typeface="Cambria Math"/>
              </a:rPr>
              <a:t>1</a:t>
            </a:r>
          </a:p>
          <a:p>
            <a:pPr algn="ctr">
              <a:spcBef>
                <a:spcPts val="484"/>
              </a:spcBef>
            </a:pPr>
            <a:r>
              <a:rPr b="1" spc="-5" dirty="0">
                <a:solidFill>
                  <a:srgbClr val="00B050"/>
                </a:solidFill>
                <a:latin typeface="Arial"/>
                <a:cs typeface="Arial"/>
              </a:rPr>
              <a:t>Converged</a:t>
            </a:r>
            <a:endParaRPr dirty="0">
              <a:latin typeface="Arial"/>
              <a:cs typeface="Arial"/>
            </a:endParaRPr>
          </a:p>
        </p:txBody>
      </p:sp>
      <p:sp>
        <p:nvSpPr>
          <p:cNvPr id="62" name="object 3">
            <a:extLst>
              <a:ext uri="{FF2B5EF4-FFF2-40B4-BE49-F238E27FC236}">
                <a16:creationId xmlns:a16="http://schemas.microsoft.com/office/drawing/2014/main" id="{000CC469-4A95-4CC2-95AC-BA21D241A786}"/>
              </a:ext>
            </a:extLst>
          </p:cNvPr>
          <p:cNvSpPr/>
          <p:nvPr/>
        </p:nvSpPr>
        <p:spPr>
          <a:xfrm flipH="1">
            <a:off x="4547862" y="3334580"/>
            <a:ext cx="1040366" cy="407267"/>
          </a:xfrm>
          <a:custGeom>
            <a:avLst/>
            <a:gdLst/>
            <a:ahLst/>
            <a:cxnLst/>
            <a:rect l="l" t="t" r="r" b="b"/>
            <a:pathLst>
              <a:path w="737870" h="1106170">
                <a:moveTo>
                  <a:pt x="0" y="1105733"/>
                </a:moveTo>
                <a:lnTo>
                  <a:pt x="737699" y="0"/>
                </a:lnTo>
              </a:path>
            </a:pathLst>
          </a:custGeom>
          <a:ln w="25400">
            <a:solidFill>
              <a:srgbClr val="007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3">
            <a:extLst>
              <a:ext uri="{FF2B5EF4-FFF2-40B4-BE49-F238E27FC236}">
                <a16:creationId xmlns:a16="http://schemas.microsoft.com/office/drawing/2014/main" id="{579D9B8E-511B-48D1-A6B4-5FBEB70AB032}"/>
              </a:ext>
            </a:extLst>
          </p:cNvPr>
          <p:cNvSpPr/>
          <p:nvPr/>
        </p:nvSpPr>
        <p:spPr>
          <a:xfrm flipH="1" flipV="1">
            <a:off x="3840475" y="3928923"/>
            <a:ext cx="1756327" cy="712083"/>
          </a:xfrm>
          <a:custGeom>
            <a:avLst/>
            <a:gdLst/>
            <a:ahLst/>
            <a:cxnLst/>
            <a:rect l="l" t="t" r="r" b="b"/>
            <a:pathLst>
              <a:path w="737870" h="1106170">
                <a:moveTo>
                  <a:pt x="0" y="1105733"/>
                </a:moveTo>
                <a:lnTo>
                  <a:pt x="737699" y="0"/>
                </a:lnTo>
              </a:path>
            </a:pathLst>
          </a:custGeom>
          <a:ln w="25400">
            <a:solidFill>
              <a:srgbClr val="007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3">
            <a:extLst>
              <a:ext uri="{FF2B5EF4-FFF2-40B4-BE49-F238E27FC236}">
                <a16:creationId xmlns:a16="http://schemas.microsoft.com/office/drawing/2014/main" id="{F6DBCF58-AD1A-70EC-D936-64C1EC5CDFAF}"/>
              </a:ext>
            </a:extLst>
          </p:cNvPr>
          <p:cNvSpPr txBox="1"/>
          <p:nvPr/>
        </p:nvSpPr>
        <p:spPr>
          <a:xfrm>
            <a:off x="682994" y="1167887"/>
            <a:ext cx="7461745" cy="539250"/>
          </a:xfrm>
          <a:prstGeom prst="rect">
            <a:avLst/>
          </a:prstGeom>
        </p:spPr>
        <p:txBody>
          <a:bodyPr vert="horz" wrap="square" lIns="0" tIns="107315" rIns="0" bIns="0" rtlCol="0">
            <a:spAutoFit/>
          </a:bodyPr>
          <a:lstStyle/>
          <a:p>
            <a:pPr marL="358140" indent="-320040">
              <a:spcBef>
                <a:spcPts val="845"/>
              </a:spcBef>
              <a:buClr>
                <a:srgbClr val="F0AD00"/>
              </a:buClr>
              <a:buSzPct val="78571"/>
              <a:buFont typeface="Wingdings 2"/>
              <a:buChar char=""/>
              <a:tabLst>
                <a:tab pos="357505" algn="l"/>
                <a:tab pos="358140" algn="l"/>
              </a:tabLst>
            </a:pPr>
            <a:r>
              <a:rPr lang="en-US" sz="2800" spc="-10" dirty="0"/>
              <a:t>After</a:t>
            </a:r>
            <a:r>
              <a:rPr lang="en-US" sz="2800" spc="-5" dirty="0"/>
              <a:t> </a:t>
            </a:r>
            <a:r>
              <a:rPr lang="en-US" sz="2800" spc="-20" dirty="0"/>
              <a:t>Iteration</a:t>
            </a:r>
            <a:r>
              <a:rPr lang="en-US" sz="2800" spc="5" dirty="0"/>
              <a:t> 3</a:t>
            </a:r>
            <a:endParaRPr sz="2600" dirty="0">
              <a:latin typeface="Cambria Math"/>
              <a:cs typeface="Cambria Math"/>
            </a:endParaRPr>
          </a:p>
        </p:txBody>
      </p:sp>
      <p:sp>
        <p:nvSpPr>
          <p:cNvPr id="65" name="Title 62">
            <a:extLst>
              <a:ext uri="{FF2B5EF4-FFF2-40B4-BE49-F238E27FC236}">
                <a16:creationId xmlns:a16="http://schemas.microsoft.com/office/drawing/2014/main" id="{3739C5ED-4703-5863-3AED-87CFF6BA6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260350"/>
            <a:ext cx="7886700" cy="708025"/>
          </a:xfrm>
        </p:spPr>
        <p:txBody>
          <a:bodyPr/>
          <a:lstStyle/>
          <a:p>
            <a:r>
              <a:rPr lang="en-US" dirty="0"/>
              <a:t> After 3</a:t>
            </a:r>
            <a:r>
              <a:rPr lang="en-US" baseline="30000" dirty="0"/>
              <a:t>rd</a:t>
            </a:r>
            <a:r>
              <a:rPr lang="en-US" dirty="0"/>
              <a:t> Iteration</a:t>
            </a:r>
            <a:endParaRPr lang="en-AU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61">
            <a:extLst>
              <a:ext uri="{FF2B5EF4-FFF2-40B4-BE49-F238E27FC236}">
                <a16:creationId xmlns:a16="http://schemas.microsoft.com/office/drawing/2014/main" id="{5742B89C-7846-448E-AC4A-4C28B2EF55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652" y="2123440"/>
            <a:ext cx="9033348" cy="3809610"/>
          </a:xfrm>
          <a:prstGeom prst="rect">
            <a:avLst/>
          </a:prstGeom>
        </p:spPr>
      </p:pic>
      <p:sp>
        <p:nvSpPr>
          <p:cNvPr id="5" name="object 3">
            <a:extLst>
              <a:ext uri="{FF2B5EF4-FFF2-40B4-BE49-F238E27FC236}">
                <a16:creationId xmlns:a16="http://schemas.microsoft.com/office/drawing/2014/main" id="{00A233ED-8816-B6F6-5788-D81F42F9130B}"/>
              </a:ext>
            </a:extLst>
          </p:cNvPr>
          <p:cNvSpPr txBox="1"/>
          <p:nvPr/>
        </p:nvSpPr>
        <p:spPr>
          <a:xfrm>
            <a:off x="682994" y="1167887"/>
            <a:ext cx="7461745" cy="539250"/>
          </a:xfrm>
          <a:prstGeom prst="rect">
            <a:avLst/>
          </a:prstGeom>
        </p:spPr>
        <p:txBody>
          <a:bodyPr vert="horz" wrap="square" lIns="0" tIns="107315" rIns="0" bIns="0" rtlCol="0">
            <a:spAutoFit/>
          </a:bodyPr>
          <a:lstStyle/>
          <a:p>
            <a:pPr marL="358140" indent="-320040">
              <a:spcBef>
                <a:spcPts val="845"/>
              </a:spcBef>
              <a:buClr>
                <a:srgbClr val="F0AD00"/>
              </a:buClr>
              <a:buSzPct val="78571"/>
              <a:buFont typeface="Wingdings 2"/>
              <a:buChar char=""/>
              <a:tabLst>
                <a:tab pos="357505" algn="l"/>
                <a:tab pos="358140" algn="l"/>
              </a:tabLst>
            </a:pPr>
            <a:r>
              <a:rPr lang="en-US" sz="2800" spc="-10" dirty="0"/>
              <a:t>After</a:t>
            </a:r>
            <a:r>
              <a:rPr lang="en-US" sz="2800" spc="-5" dirty="0"/>
              <a:t> </a:t>
            </a:r>
            <a:r>
              <a:rPr lang="en-US" sz="2800" spc="-20" dirty="0"/>
              <a:t>Iteration</a:t>
            </a:r>
            <a:r>
              <a:rPr lang="en-US" sz="2800" spc="5" dirty="0"/>
              <a:t> 4</a:t>
            </a:r>
            <a:endParaRPr sz="2600" dirty="0">
              <a:latin typeface="Cambria Math"/>
              <a:cs typeface="Cambria Math"/>
            </a:endParaRPr>
          </a:p>
        </p:txBody>
      </p:sp>
      <p:sp>
        <p:nvSpPr>
          <p:cNvPr id="7" name="Title 62">
            <a:extLst>
              <a:ext uri="{FF2B5EF4-FFF2-40B4-BE49-F238E27FC236}">
                <a16:creationId xmlns:a16="http://schemas.microsoft.com/office/drawing/2014/main" id="{5D653C98-C7DE-08D2-A584-AFE5DFBA1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260350"/>
            <a:ext cx="7886700" cy="708025"/>
          </a:xfrm>
        </p:spPr>
        <p:txBody>
          <a:bodyPr/>
          <a:lstStyle/>
          <a:p>
            <a:r>
              <a:rPr lang="en-US" dirty="0"/>
              <a:t>After 4</a:t>
            </a:r>
            <a:r>
              <a:rPr lang="en-US" baseline="30000" dirty="0"/>
              <a:t>th</a:t>
            </a:r>
            <a:r>
              <a:rPr lang="en-US" dirty="0"/>
              <a:t> Iteration</a:t>
            </a:r>
            <a:endParaRPr lang="en-AU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18"/>
          <p:cNvSpPr txBox="1"/>
          <p:nvPr/>
        </p:nvSpPr>
        <p:spPr>
          <a:xfrm>
            <a:off x="303783" y="1267686"/>
            <a:ext cx="8122284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2740" indent="-320040">
              <a:spcBef>
                <a:spcPts val="100"/>
              </a:spcBef>
              <a:buClr>
                <a:srgbClr val="F0AD00"/>
              </a:buClr>
              <a:buSzPct val="80769"/>
              <a:buFont typeface="Wingdings 2"/>
              <a:buChar char=""/>
              <a:tabLst>
                <a:tab pos="332105" algn="l"/>
                <a:tab pos="332740" algn="l"/>
              </a:tabLst>
            </a:pPr>
            <a:r>
              <a:rPr sz="2600" spc="-5" dirty="0">
                <a:latin typeface="Calibri"/>
                <a:cs typeface="Calibri"/>
              </a:rPr>
              <a:t>All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scores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stabilize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after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4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iterations.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50" dirty="0">
                <a:latin typeface="Calibri"/>
                <a:cs typeface="Calibri"/>
              </a:rPr>
              <a:t>We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therefore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predict:</a:t>
            </a:r>
            <a:endParaRPr sz="2600" dirty="0">
              <a:latin typeface="Calibri"/>
              <a:cs typeface="Calibri"/>
            </a:endParaRPr>
          </a:p>
        </p:txBody>
      </p:sp>
      <p:pic>
        <p:nvPicPr>
          <p:cNvPr id="66" name="Picture 65">
            <a:extLst>
              <a:ext uri="{FF2B5EF4-FFF2-40B4-BE49-F238E27FC236}">
                <a16:creationId xmlns:a16="http://schemas.microsoft.com/office/drawing/2014/main" id="{8B800D81-CA90-42D7-A2C6-EF38D158D6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219" y="1988522"/>
            <a:ext cx="8863781" cy="475719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017C4B7-95B4-3083-527E-EC3098DAF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Convergence</a:t>
            </a:r>
            <a:endParaRPr lang="en-AU" dirty="0"/>
          </a:p>
        </p:txBody>
      </p:sp>
      <p:sp>
        <p:nvSpPr>
          <p:cNvPr id="6" name="object 7">
            <a:extLst>
              <a:ext uri="{FF2B5EF4-FFF2-40B4-BE49-F238E27FC236}">
                <a16:creationId xmlns:a16="http://schemas.microsoft.com/office/drawing/2014/main" id="{F9BE88C6-9FF1-9A02-7882-84DC4A41A982}"/>
              </a:ext>
            </a:extLst>
          </p:cNvPr>
          <p:cNvSpPr txBox="1">
            <a:spLocks/>
          </p:cNvSpPr>
          <p:nvPr/>
        </p:nvSpPr>
        <p:spPr>
          <a:xfrm>
            <a:off x="8442706" y="6369595"/>
            <a:ext cx="46990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 kern="0"/>
            </a:defPPr>
            <a:lvl1pPr marL="0" algn="l" defTabSz="457200" rtl="0" eaLnBrk="1" latinLnBrk="0" hangingPunct="1">
              <a:defRPr sz="900" b="0" i="0" kern="1200">
                <a:solidFill>
                  <a:srgbClr val="3E3E3E"/>
                </a:solidFill>
                <a:latin typeface="Corbel"/>
                <a:ea typeface="+mn-ea"/>
                <a:cs typeface="Corbe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5250">
              <a:spcBef>
                <a:spcPts val="55"/>
              </a:spcBef>
            </a:pPr>
            <a:fld id="{81D60167-4931-47E6-BA6A-407CBD079E47}" type="slidenum">
              <a:rPr lang="en-HK" sz="1800" smtClean="0"/>
              <a:pPr marL="95250">
                <a:spcBef>
                  <a:spcPts val="55"/>
                </a:spcBef>
              </a:pPr>
              <a:t>32</a:t>
            </a:fld>
            <a:endParaRPr lang="en-HK" sz="1800" spc="-25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04508" y="1506740"/>
            <a:ext cx="4456430" cy="19672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2740" indent="-320040">
              <a:spcBef>
                <a:spcPts val="100"/>
              </a:spcBef>
              <a:buClr>
                <a:srgbClr val="F0AD00"/>
              </a:buClr>
              <a:buSzPct val="81250"/>
              <a:buFont typeface="Wingdings 2"/>
              <a:buChar char=""/>
              <a:tabLst>
                <a:tab pos="332105" algn="l"/>
                <a:tab pos="332740" algn="l"/>
              </a:tabLst>
            </a:pPr>
            <a:r>
              <a:rPr sz="3200" spc="-10" dirty="0">
                <a:solidFill>
                  <a:srgbClr val="A6A6A6"/>
                </a:solidFill>
                <a:latin typeface="Calibri"/>
                <a:cs typeface="Calibri"/>
              </a:rPr>
              <a:t>Relational</a:t>
            </a:r>
            <a:r>
              <a:rPr sz="3200" spc="-1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A6A6A6"/>
                </a:solidFill>
                <a:latin typeface="Calibri"/>
                <a:cs typeface="Calibri"/>
              </a:rPr>
              <a:t>classifiers</a:t>
            </a:r>
            <a:endParaRPr sz="3200" dirty="0">
              <a:latin typeface="Calibri"/>
              <a:cs typeface="Calibri"/>
            </a:endParaRPr>
          </a:p>
          <a:p>
            <a:pPr>
              <a:spcBef>
                <a:spcPts val="15"/>
              </a:spcBef>
              <a:buClr>
                <a:srgbClr val="F0AD00"/>
              </a:buClr>
              <a:buFont typeface="Wingdings 2"/>
              <a:buChar char=""/>
            </a:pPr>
            <a:endParaRPr sz="3150" dirty="0">
              <a:latin typeface="Calibri"/>
              <a:cs typeface="Calibri"/>
            </a:endParaRPr>
          </a:p>
          <a:p>
            <a:pPr marL="332740" indent="-320040">
              <a:buClr>
                <a:srgbClr val="F0AD00"/>
              </a:buClr>
              <a:buSzPct val="81250"/>
              <a:buFont typeface="Wingdings 2"/>
              <a:buChar char=""/>
              <a:tabLst>
                <a:tab pos="332105" algn="l"/>
                <a:tab pos="332740" algn="l"/>
              </a:tabLst>
            </a:pPr>
            <a:r>
              <a:rPr sz="3200" b="1" spc="-25" dirty="0">
                <a:solidFill>
                  <a:srgbClr val="0000FF"/>
                </a:solidFill>
                <a:latin typeface="Calibri"/>
                <a:cs typeface="Calibri"/>
              </a:rPr>
              <a:t>Iterative</a:t>
            </a:r>
            <a:r>
              <a:rPr sz="3200" b="1" spc="-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3200" b="1" spc="-10" dirty="0">
                <a:solidFill>
                  <a:srgbClr val="0000FF"/>
                </a:solidFill>
                <a:latin typeface="Calibri"/>
                <a:cs typeface="Calibri"/>
              </a:rPr>
              <a:t>classification</a:t>
            </a:r>
            <a:endParaRPr sz="3200" dirty="0">
              <a:latin typeface="Calibri"/>
              <a:cs typeface="Calibri"/>
            </a:endParaRPr>
          </a:p>
          <a:p>
            <a:pPr>
              <a:spcBef>
                <a:spcPts val="20"/>
              </a:spcBef>
              <a:buClr>
                <a:srgbClr val="F0AD00"/>
              </a:buClr>
            </a:pPr>
            <a:endParaRPr sz="3150" dirty="0">
              <a:latin typeface="Calibri"/>
              <a:cs typeface="Calibri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34970DF-7B35-5B0C-D3E7-1ACFF9727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Collective Classification Models</a:t>
            </a:r>
            <a:endParaRPr lang="en-AU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64889" y="1305580"/>
            <a:ext cx="7736205" cy="2951480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370840" marR="619125" indent="-320040">
              <a:lnSpc>
                <a:spcPts val="3790"/>
              </a:lnSpc>
              <a:spcBef>
                <a:spcPts val="265"/>
              </a:spcBef>
              <a:buClr>
                <a:srgbClr val="F0AD00"/>
              </a:buClr>
              <a:buSzPct val="81250"/>
              <a:buFont typeface="Wingdings 2"/>
              <a:buChar char=""/>
              <a:tabLst>
                <a:tab pos="370205" algn="l"/>
                <a:tab pos="370840" algn="l"/>
              </a:tabLst>
            </a:pPr>
            <a:r>
              <a:rPr sz="3200" b="1" spc="-10" dirty="0">
                <a:latin typeface="Calibri"/>
                <a:cs typeface="Calibri"/>
              </a:rPr>
              <a:t>Relational</a:t>
            </a:r>
            <a:r>
              <a:rPr sz="3200" b="1" spc="-5" dirty="0">
                <a:latin typeface="Calibri"/>
                <a:cs typeface="Calibri"/>
              </a:rPr>
              <a:t> </a:t>
            </a:r>
            <a:r>
              <a:rPr sz="3200" b="1" spc="-10" dirty="0">
                <a:latin typeface="Calibri"/>
                <a:cs typeface="Calibri"/>
              </a:rPr>
              <a:t>classifiers</a:t>
            </a:r>
            <a:r>
              <a:rPr sz="3200" b="1" spc="-5" dirty="0">
                <a:latin typeface="Calibri"/>
                <a:cs typeface="Calibri"/>
              </a:rPr>
              <a:t> </a:t>
            </a:r>
            <a:r>
              <a:rPr sz="3200" b="1" spc="-5" dirty="0">
                <a:solidFill>
                  <a:srgbClr val="FF0000"/>
                </a:solidFill>
                <a:latin typeface="Calibri"/>
                <a:cs typeface="Calibri"/>
              </a:rPr>
              <a:t>do</a:t>
            </a:r>
            <a:r>
              <a:rPr sz="3200" b="1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FF0000"/>
                </a:solidFill>
                <a:latin typeface="Calibri"/>
                <a:cs typeface="Calibri"/>
              </a:rPr>
              <a:t>not </a:t>
            </a:r>
            <a:r>
              <a:rPr sz="3200" b="1" spc="-5" dirty="0">
                <a:solidFill>
                  <a:srgbClr val="FF0000"/>
                </a:solidFill>
                <a:latin typeface="Calibri"/>
                <a:cs typeface="Calibri"/>
              </a:rPr>
              <a:t>use</a:t>
            </a:r>
            <a:r>
              <a:rPr sz="3200" b="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b="1" spc="-5" dirty="0">
                <a:solidFill>
                  <a:srgbClr val="FF0000"/>
                </a:solidFill>
                <a:latin typeface="Calibri"/>
                <a:cs typeface="Calibri"/>
              </a:rPr>
              <a:t>node </a:t>
            </a:r>
            <a:r>
              <a:rPr sz="3200" b="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b="1" spc="-15" dirty="0">
                <a:solidFill>
                  <a:srgbClr val="FF0000"/>
                </a:solidFill>
                <a:latin typeface="Calibri"/>
                <a:cs typeface="Calibri"/>
              </a:rPr>
              <a:t>attributes</a:t>
            </a:r>
            <a:r>
              <a:rPr sz="3200" b="1" spc="-15" dirty="0">
                <a:latin typeface="Calibri"/>
                <a:cs typeface="Calibri"/>
              </a:rPr>
              <a:t>.</a:t>
            </a:r>
            <a:r>
              <a:rPr sz="3200" b="1" spc="-10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How </a:t>
            </a:r>
            <a:r>
              <a:rPr sz="3200" b="1" spc="-10" dirty="0">
                <a:latin typeface="Calibri"/>
                <a:cs typeface="Calibri"/>
              </a:rPr>
              <a:t>can </a:t>
            </a:r>
            <a:r>
              <a:rPr sz="3200" b="1" dirty="0">
                <a:latin typeface="Calibri"/>
                <a:cs typeface="Calibri"/>
              </a:rPr>
              <a:t>one</a:t>
            </a:r>
            <a:r>
              <a:rPr sz="3200" b="1" spc="-5" dirty="0">
                <a:latin typeface="Calibri"/>
                <a:cs typeface="Calibri"/>
              </a:rPr>
              <a:t> </a:t>
            </a:r>
            <a:r>
              <a:rPr sz="3200" b="1" spc="-25" dirty="0">
                <a:latin typeface="Calibri"/>
                <a:cs typeface="Calibri"/>
              </a:rPr>
              <a:t>leverage</a:t>
            </a:r>
            <a:r>
              <a:rPr sz="3200" b="1" spc="-5" dirty="0">
                <a:latin typeface="Calibri"/>
                <a:cs typeface="Calibri"/>
              </a:rPr>
              <a:t> them?</a:t>
            </a:r>
            <a:endParaRPr sz="3200" dirty="0">
              <a:latin typeface="Calibri"/>
              <a:cs typeface="Calibri"/>
            </a:endParaRPr>
          </a:p>
          <a:p>
            <a:pPr>
              <a:spcBef>
                <a:spcPts val="15"/>
              </a:spcBef>
              <a:buClr>
                <a:srgbClr val="F0AD00"/>
              </a:buClr>
              <a:buFont typeface="Wingdings 2"/>
              <a:buChar char=""/>
            </a:pPr>
            <a:endParaRPr sz="3050" dirty="0">
              <a:latin typeface="Calibri"/>
              <a:cs typeface="Calibri"/>
            </a:endParaRPr>
          </a:p>
          <a:p>
            <a:pPr marL="370840" marR="43180" indent="-320040">
              <a:lnSpc>
                <a:spcPct val="100299"/>
              </a:lnSpc>
              <a:buClr>
                <a:srgbClr val="F0AD00"/>
              </a:buClr>
              <a:buSzPct val="81250"/>
              <a:buFont typeface="Wingdings 2"/>
              <a:buChar char=""/>
              <a:tabLst>
                <a:tab pos="370205" algn="l"/>
                <a:tab pos="370840" algn="l"/>
              </a:tabLst>
            </a:pPr>
            <a:r>
              <a:rPr sz="3200" b="1" spc="-5" dirty="0">
                <a:solidFill>
                  <a:srgbClr val="008000"/>
                </a:solidFill>
                <a:latin typeface="Calibri"/>
                <a:cs typeface="Calibri"/>
              </a:rPr>
              <a:t>Main</a:t>
            </a:r>
            <a:r>
              <a:rPr sz="3200" b="1" dirty="0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sz="3200" b="1" spc="-5" dirty="0">
                <a:solidFill>
                  <a:srgbClr val="008000"/>
                </a:solidFill>
                <a:latin typeface="Calibri"/>
                <a:cs typeface="Calibri"/>
              </a:rPr>
              <a:t>idea</a:t>
            </a:r>
            <a:r>
              <a:rPr sz="3200" b="1" dirty="0">
                <a:solidFill>
                  <a:srgbClr val="008000"/>
                </a:solidFill>
                <a:latin typeface="Calibri"/>
                <a:cs typeface="Calibri"/>
              </a:rPr>
              <a:t> of</a:t>
            </a:r>
            <a:r>
              <a:rPr sz="3200" b="1" spc="10" dirty="0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sz="3200" b="1" spc="-25" dirty="0">
                <a:solidFill>
                  <a:srgbClr val="008000"/>
                </a:solidFill>
                <a:latin typeface="Calibri"/>
                <a:cs typeface="Calibri"/>
              </a:rPr>
              <a:t>iterative</a:t>
            </a:r>
            <a:r>
              <a:rPr sz="3200" b="1" spc="5" dirty="0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sz="3200" b="1" spc="-10" dirty="0">
                <a:solidFill>
                  <a:srgbClr val="008000"/>
                </a:solidFill>
                <a:latin typeface="Calibri"/>
                <a:cs typeface="Calibri"/>
              </a:rPr>
              <a:t>classification:</a:t>
            </a:r>
            <a:r>
              <a:rPr sz="3200" b="1" spc="10" dirty="0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Classify </a:t>
            </a:r>
            <a:r>
              <a:rPr sz="3200" spc="-70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node </a:t>
            </a:r>
            <a:r>
              <a:rPr sz="3200" dirty="0">
                <a:latin typeface="Cambria Math"/>
                <a:cs typeface="Cambria Math"/>
              </a:rPr>
              <a:t>𝑣 </a:t>
            </a:r>
            <a:r>
              <a:rPr sz="3200" spc="-5" dirty="0">
                <a:latin typeface="Calibri"/>
                <a:cs typeface="Calibri"/>
              </a:rPr>
              <a:t>based on </a:t>
            </a:r>
            <a:r>
              <a:rPr sz="3200" dirty="0">
                <a:latin typeface="Calibri"/>
                <a:cs typeface="Calibri"/>
              </a:rPr>
              <a:t>its </a:t>
            </a:r>
            <a:r>
              <a:rPr sz="3200" b="1" spc="-15" dirty="0">
                <a:solidFill>
                  <a:srgbClr val="0000FF"/>
                </a:solidFill>
                <a:latin typeface="Calibri"/>
                <a:cs typeface="Calibri"/>
              </a:rPr>
              <a:t>attributes </a:t>
            </a:r>
            <a:r>
              <a:rPr sz="3200" spc="-5" dirty="0">
                <a:solidFill>
                  <a:srgbClr val="0000FF"/>
                </a:solidFill>
                <a:latin typeface="Cambria Math"/>
                <a:cs typeface="Cambria Math"/>
              </a:rPr>
              <a:t>𝒇</a:t>
            </a:r>
            <a:r>
              <a:rPr sz="3450" spc="-7" baseline="-15700" dirty="0">
                <a:solidFill>
                  <a:srgbClr val="0000FF"/>
                </a:solidFill>
                <a:latin typeface="Cambria Math"/>
                <a:cs typeface="Cambria Math"/>
              </a:rPr>
              <a:t>𝒗</a:t>
            </a:r>
            <a:r>
              <a:rPr sz="3450" baseline="-15700" dirty="0">
                <a:solidFill>
                  <a:srgbClr val="0000FF"/>
                </a:solidFill>
                <a:latin typeface="Cambria Math"/>
                <a:cs typeface="Cambria Math"/>
              </a:rPr>
              <a:t> </a:t>
            </a:r>
            <a:r>
              <a:rPr sz="3200" dirty="0">
                <a:solidFill>
                  <a:srgbClr val="0000FF"/>
                </a:solidFill>
                <a:latin typeface="Calibri"/>
                <a:cs typeface="Calibri"/>
              </a:rPr>
              <a:t>as </a:t>
            </a:r>
            <a:r>
              <a:rPr sz="3200" spc="-10" dirty="0">
                <a:solidFill>
                  <a:srgbClr val="0000FF"/>
                </a:solidFill>
                <a:latin typeface="Calibri"/>
                <a:cs typeface="Calibri"/>
              </a:rPr>
              <a:t>well </a:t>
            </a:r>
            <a:r>
              <a:rPr sz="3200" dirty="0">
                <a:solidFill>
                  <a:srgbClr val="0000FF"/>
                </a:solidFill>
                <a:latin typeface="Calibri"/>
                <a:cs typeface="Calibri"/>
              </a:rPr>
              <a:t>as </a:t>
            </a:r>
            <a:r>
              <a:rPr sz="3200" spc="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3200" b="1" spc="-5" dirty="0">
                <a:solidFill>
                  <a:srgbClr val="0000FF"/>
                </a:solidFill>
                <a:latin typeface="Calibri"/>
                <a:cs typeface="Calibri"/>
              </a:rPr>
              <a:t>labels</a:t>
            </a:r>
            <a:r>
              <a:rPr sz="3200" b="1" spc="-1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0000FF"/>
                </a:solidFill>
                <a:latin typeface="Cambria Math"/>
                <a:cs typeface="Cambria Math"/>
              </a:rPr>
              <a:t>𝒛</a:t>
            </a:r>
            <a:r>
              <a:rPr sz="3450" spc="-7" baseline="-15700" dirty="0">
                <a:solidFill>
                  <a:srgbClr val="0000FF"/>
                </a:solidFill>
                <a:latin typeface="Cambria Math"/>
                <a:cs typeface="Cambria Math"/>
              </a:rPr>
              <a:t>𝒗</a:t>
            </a:r>
            <a:r>
              <a:rPr sz="3450" spc="547" baseline="-15700" dirty="0">
                <a:solidFill>
                  <a:srgbClr val="0000FF"/>
                </a:solidFill>
                <a:latin typeface="Cambria Math"/>
                <a:cs typeface="Cambria Math"/>
              </a:rPr>
              <a:t> </a:t>
            </a:r>
            <a:r>
              <a:rPr sz="3200" spc="-5" dirty="0">
                <a:latin typeface="Calibri"/>
                <a:cs typeface="Calibri"/>
              </a:rPr>
              <a:t>of </a:t>
            </a:r>
            <a:r>
              <a:rPr sz="3200" dirty="0">
                <a:latin typeface="Calibri"/>
                <a:cs typeface="Calibri"/>
              </a:rPr>
              <a:t>neighbor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set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dirty="0">
                <a:latin typeface="Cambria Math"/>
                <a:cs typeface="Cambria Math"/>
              </a:rPr>
              <a:t>𝑵</a:t>
            </a:r>
            <a:r>
              <a:rPr sz="3450" baseline="-15700" dirty="0">
                <a:latin typeface="Cambria Math"/>
                <a:cs typeface="Cambria Math"/>
              </a:rPr>
              <a:t>𝒗</a:t>
            </a: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AFE29C0F-B6D6-583D-3F12-9D5202396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260350"/>
            <a:ext cx="7886700" cy="708025"/>
          </a:xfrm>
        </p:spPr>
        <p:txBody>
          <a:bodyPr>
            <a:normAutofit/>
          </a:bodyPr>
          <a:lstStyle/>
          <a:p>
            <a:r>
              <a:rPr lang="en-US" dirty="0"/>
              <a:t>Iterative Classification</a:t>
            </a:r>
            <a:endParaRPr lang="en-AU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object 4"/>
              <p:cNvSpPr txBox="1"/>
              <p:nvPr/>
            </p:nvSpPr>
            <p:spPr>
              <a:xfrm>
                <a:off x="581283" y="1030126"/>
                <a:ext cx="8328659" cy="5579989"/>
              </a:xfrm>
              <a:prstGeom prst="rect">
                <a:avLst/>
              </a:prstGeom>
            </p:spPr>
            <p:txBody>
              <a:bodyPr vert="horz" wrap="square" lIns="0" tIns="108585" rIns="0" bIns="0" rtlCol="0">
                <a:spAutoFit/>
              </a:bodyPr>
              <a:lstStyle/>
              <a:p>
                <a:pPr marL="358140" indent="-320040">
                  <a:spcBef>
                    <a:spcPts val="855"/>
                  </a:spcBef>
                  <a:buClr>
                    <a:srgbClr val="F0AD00"/>
                  </a:buClr>
                  <a:buSzPct val="81250"/>
                  <a:buFont typeface="Wingdings 2"/>
                  <a:buChar char=""/>
                  <a:tabLst>
                    <a:tab pos="357505" algn="l"/>
                    <a:tab pos="358140" algn="l"/>
                  </a:tabLst>
                </a:pPr>
                <a:r>
                  <a:rPr lang="en-AU" sz="3200" b="1" spc="-5" dirty="0">
                    <a:latin typeface="Calibri"/>
                    <a:cs typeface="Calibri"/>
                  </a:rPr>
                  <a:t>Input:</a:t>
                </a:r>
                <a:r>
                  <a:rPr lang="en-AU" sz="3200" b="1" spc="-10" dirty="0">
                    <a:latin typeface="Calibri"/>
                    <a:cs typeface="Calibri"/>
                  </a:rPr>
                  <a:t> </a:t>
                </a:r>
                <a:r>
                  <a:rPr lang="en-AU" sz="3200" b="1" spc="-20" dirty="0">
                    <a:latin typeface="Calibri"/>
                    <a:cs typeface="Calibri"/>
                  </a:rPr>
                  <a:t>Graph</a:t>
                </a:r>
                <a:endParaRPr lang="en-AU" sz="3200" dirty="0">
                  <a:latin typeface="Calibri"/>
                  <a:cs typeface="Calibri"/>
                </a:endParaRPr>
              </a:p>
              <a:p>
                <a:pPr marL="650875" lvl="1" indent="-274955">
                  <a:spcBef>
                    <a:spcPts val="665"/>
                  </a:spcBef>
                  <a:buClr>
                    <a:srgbClr val="60B5CC"/>
                  </a:buClr>
                  <a:buFont typeface="Wingdings"/>
                  <a:buChar char=""/>
                  <a:tabLst>
                    <a:tab pos="650875" algn="l"/>
                  </a:tabLst>
                </a:pPr>
                <a:r>
                  <a:rPr lang="en-AU" sz="2800" dirty="0">
                    <a:latin typeface="Cambria Math"/>
                    <a:cs typeface="Cambria Math"/>
                  </a:rPr>
                  <a:t>𝑓</a:t>
                </a:r>
                <a14:m>
                  <m:oMath xmlns:m="http://schemas.openxmlformats.org/officeDocument/2006/math">
                    <m:r>
                      <a:rPr lang="en-AU" sz="3000" i="1" baseline="-16666" dirty="0">
                        <a:latin typeface="Cambria Math" panose="02040503050406030204" pitchFamily="18" charset="0"/>
                        <a:cs typeface="Cambria Math"/>
                      </a:rPr>
                      <m:t>𝑣</m:t>
                    </m:r>
                  </m:oMath>
                </a14:m>
                <a:r>
                  <a:rPr lang="en-AU" sz="3000" spc="562" baseline="-16666" dirty="0">
                    <a:latin typeface="Cambria Math"/>
                    <a:cs typeface="Cambria Math"/>
                  </a:rPr>
                  <a:t> </a:t>
                </a:r>
                <a:r>
                  <a:rPr lang="en-AU" sz="2800" dirty="0">
                    <a:latin typeface="Calibri"/>
                    <a:cs typeface="Calibri"/>
                  </a:rPr>
                  <a:t>: </a:t>
                </a:r>
                <a:r>
                  <a:rPr lang="en-AU" sz="2800" spc="-25" dirty="0">
                    <a:latin typeface="Calibri"/>
                    <a:cs typeface="Calibri"/>
                  </a:rPr>
                  <a:t>feature</a:t>
                </a:r>
                <a:r>
                  <a:rPr lang="en-AU" sz="2800" spc="-5" dirty="0">
                    <a:latin typeface="Calibri"/>
                    <a:cs typeface="Calibri"/>
                  </a:rPr>
                  <a:t> </a:t>
                </a:r>
                <a:r>
                  <a:rPr lang="en-AU" sz="2800" spc="-15" dirty="0">
                    <a:latin typeface="Calibri"/>
                    <a:cs typeface="Calibri"/>
                  </a:rPr>
                  <a:t>vector</a:t>
                </a:r>
                <a:r>
                  <a:rPr lang="en-AU" sz="2800" dirty="0">
                    <a:latin typeface="Calibri"/>
                    <a:cs typeface="Calibri"/>
                  </a:rPr>
                  <a:t> </a:t>
                </a:r>
                <a:r>
                  <a:rPr lang="en-AU" sz="2800" spc="-25" dirty="0">
                    <a:latin typeface="Calibri"/>
                    <a:cs typeface="Calibri"/>
                  </a:rPr>
                  <a:t>for</a:t>
                </a:r>
                <a:r>
                  <a:rPr lang="en-AU" sz="2800" spc="-5" dirty="0">
                    <a:latin typeface="Calibri"/>
                    <a:cs typeface="Calibri"/>
                  </a:rPr>
                  <a:t> node</a:t>
                </a:r>
                <a:r>
                  <a:rPr lang="en-AU" sz="2800" spc="-10" dirty="0">
                    <a:latin typeface="Calibri"/>
                    <a:cs typeface="Calibri"/>
                  </a:rPr>
                  <a:t> </a:t>
                </a:r>
                <a:r>
                  <a:rPr lang="en-AU" sz="2800" dirty="0">
                    <a:latin typeface="Cambria Math"/>
                    <a:cs typeface="Cambria Math"/>
                  </a:rPr>
                  <a:t>𝑣</a:t>
                </a:r>
              </a:p>
              <a:p>
                <a:pPr marL="650875" lvl="1" indent="-274955">
                  <a:lnSpc>
                    <a:spcPts val="3329"/>
                  </a:lnSpc>
                  <a:spcBef>
                    <a:spcPts val="745"/>
                  </a:spcBef>
                  <a:buClr>
                    <a:srgbClr val="60B5CC"/>
                  </a:buClr>
                  <a:buFont typeface="Wingdings"/>
                  <a:buChar char=""/>
                  <a:tabLst>
                    <a:tab pos="650875" algn="l"/>
                  </a:tabLst>
                </a:pPr>
                <a:r>
                  <a:rPr lang="en-AU" sz="2800" spc="-5" dirty="0">
                    <a:latin typeface="Calibri"/>
                    <a:cs typeface="Calibri"/>
                  </a:rPr>
                  <a:t>Some</a:t>
                </a:r>
                <a:r>
                  <a:rPr lang="en-AU" sz="2800" spc="-10" dirty="0">
                    <a:latin typeface="Calibri"/>
                    <a:cs typeface="Calibri"/>
                  </a:rPr>
                  <a:t> </a:t>
                </a:r>
                <a:r>
                  <a:rPr lang="en-AU" sz="2800" spc="-5" dirty="0">
                    <a:latin typeface="Calibri"/>
                    <a:cs typeface="Calibri"/>
                  </a:rPr>
                  <a:t>nodes</a:t>
                </a:r>
                <a:r>
                  <a:rPr lang="en-AU" sz="2800" dirty="0">
                    <a:latin typeface="Calibri"/>
                    <a:cs typeface="Calibri"/>
                  </a:rPr>
                  <a:t> </a:t>
                </a:r>
                <a:r>
                  <a:rPr lang="en-AU" sz="2800" dirty="0">
                    <a:latin typeface="Cambria Math"/>
                    <a:cs typeface="Cambria Math"/>
                  </a:rPr>
                  <a:t>𝑣</a:t>
                </a:r>
                <a:r>
                  <a:rPr lang="en-AU" sz="2800" spc="95" dirty="0">
                    <a:latin typeface="Cambria Math"/>
                    <a:cs typeface="Cambria Math"/>
                  </a:rPr>
                  <a:t> </a:t>
                </a:r>
                <a:r>
                  <a:rPr lang="en-AU" sz="2800" spc="-20" dirty="0">
                    <a:latin typeface="Calibri"/>
                    <a:cs typeface="Calibri"/>
                  </a:rPr>
                  <a:t>are</a:t>
                </a:r>
                <a:r>
                  <a:rPr lang="en-AU" sz="2800" spc="-10" dirty="0">
                    <a:latin typeface="Calibri"/>
                    <a:cs typeface="Calibri"/>
                  </a:rPr>
                  <a:t> </a:t>
                </a:r>
                <a:r>
                  <a:rPr lang="en-AU" sz="2800" spc="-5" dirty="0">
                    <a:latin typeface="Calibri"/>
                    <a:cs typeface="Calibri"/>
                  </a:rPr>
                  <a:t>labeled</a:t>
                </a:r>
                <a:r>
                  <a:rPr lang="en-AU" sz="2800" dirty="0">
                    <a:latin typeface="Calibri"/>
                    <a:cs typeface="Calibri"/>
                  </a:rPr>
                  <a:t> </a:t>
                </a:r>
                <a:r>
                  <a:rPr lang="en-AU" sz="2800" spc="-5" dirty="0">
                    <a:latin typeface="Calibri"/>
                    <a:cs typeface="Calibri"/>
                  </a:rPr>
                  <a:t>with</a:t>
                </a:r>
                <a:r>
                  <a:rPr lang="en-AU" sz="2800" spc="5" dirty="0">
                    <a:latin typeface="Calibri"/>
                    <a:cs typeface="Calibri"/>
                  </a:rPr>
                  <a:t> </a:t>
                </a:r>
                <a:r>
                  <a:rPr lang="en-AU" sz="2800" spc="45" dirty="0">
                    <a:latin typeface="Cambria Math"/>
                    <a:cs typeface="Cambria Math"/>
                  </a:rPr>
                  <a:t>𝑌</a:t>
                </a:r>
                <a14:m>
                  <m:oMath xmlns:m="http://schemas.openxmlformats.org/officeDocument/2006/math">
                    <m:r>
                      <a:rPr lang="en-AU" sz="3000" i="1" spc="67" baseline="-15277" dirty="0">
                        <a:latin typeface="Cambria Math" panose="02040503050406030204" pitchFamily="18" charset="0"/>
                        <a:cs typeface="Cambria Math"/>
                      </a:rPr>
                      <m:t>𝑣</m:t>
                    </m:r>
                  </m:oMath>
                </a14:m>
                <a:endParaRPr lang="en-AU" sz="3000" baseline="-15277" dirty="0">
                  <a:latin typeface="Cambria Math"/>
                  <a:cs typeface="Cambria Math"/>
                </a:endParaRPr>
              </a:p>
              <a:p>
                <a:pPr marL="358140" indent="-320040">
                  <a:lnSpc>
                    <a:spcPts val="3785"/>
                  </a:lnSpc>
                  <a:buClr>
                    <a:srgbClr val="F0AD00"/>
                  </a:buClr>
                  <a:buSzPct val="81250"/>
                  <a:buFont typeface="Wingdings 2"/>
                  <a:buChar char=""/>
                  <a:tabLst>
                    <a:tab pos="357505" algn="l"/>
                    <a:tab pos="358140" algn="l"/>
                  </a:tabLst>
                </a:pPr>
                <a:r>
                  <a:rPr lang="en-AU" sz="3200" b="1" spc="-55" dirty="0">
                    <a:latin typeface="Calibri"/>
                    <a:cs typeface="Calibri"/>
                  </a:rPr>
                  <a:t>Task:</a:t>
                </a:r>
                <a:r>
                  <a:rPr lang="en-AU" sz="3200" b="1" spc="-5" dirty="0">
                    <a:latin typeface="Calibri"/>
                    <a:cs typeface="Calibri"/>
                  </a:rPr>
                  <a:t> </a:t>
                </a:r>
                <a:r>
                  <a:rPr lang="en-AU" sz="3200" spc="-10" dirty="0">
                    <a:latin typeface="Calibri"/>
                    <a:cs typeface="Calibri"/>
                  </a:rPr>
                  <a:t>Predict</a:t>
                </a:r>
                <a:r>
                  <a:rPr lang="en-AU" sz="3200" spc="-5" dirty="0">
                    <a:latin typeface="Calibri"/>
                    <a:cs typeface="Calibri"/>
                  </a:rPr>
                  <a:t> </a:t>
                </a:r>
                <a:r>
                  <a:rPr lang="en-AU" sz="3200" dirty="0">
                    <a:latin typeface="Calibri"/>
                    <a:cs typeface="Calibri"/>
                  </a:rPr>
                  <a:t>label</a:t>
                </a:r>
                <a:r>
                  <a:rPr lang="en-AU" sz="3200" spc="-5" dirty="0">
                    <a:latin typeface="Calibri"/>
                    <a:cs typeface="Calibri"/>
                  </a:rPr>
                  <a:t> </a:t>
                </a:r>
                <a:r>
                  <a:rPr lang="en-AU" sz="3200" dirty="0">
                    <a:latin typeface="Calibri"/>
                    <a:cs typeface="Calibri"/>
                  </a:rPr>
                  <a:t>of</a:t>
                </a:r>
                <a:r>
                  <a:rPr lang="en-AU" sz="3200" spc="-10" dirty="0">
                    <a:latin typeface="Calibri"/>
                    <a:cs typeface="Calibri"/>
                  </a:rPr>
                  <a:t> </a:t>
                </a:r>
                <a:r>
                  <a:rPr lang="en-AU" sz="3200" dirty="0">
                    <a:latin typeface="Calibri"/>
                    <a:cs typeface="Calibri"/>
                  </a:rPr>
                  <a:t>unlabelled</a:t>
                </a:r>
                <a:r>
                  <a:rPr lang="en-AU" sz="3200" spc="-5" dirty="0">
                    <a:latin typeface="Calibri"/>
                    <a:cs typeface="Calibri"/>
                  </a:rPr>
                  <a:t> </a:t>
                </a:r>
                <a:r>
                  <a:rPr lang="en-AU" sz="3200" dirty="0">
                    <a:latin typeface="Calibri"/>
                    <a:cs typeface="Calibri"/>
                  </a:rPr>
                  <a:t>nodes</a:t>
                </a:r>
                <a:br>
                  <a:rPr lang="en-AU" sz="3200" dirty="0">
                    <a:latin typeface="Calibri"/>
                    <a:cs typeface="Calibri"/>
                  </a:rPr>
                </a:br>
                <a:endParaRPr lang="en-AU" sz="3200" dirty="0">
                  <a:latin typeface="Calibri"/>
                  <a:cs typeface="Calibri"/>
                </a:endParaRPr>
              </a:p>
              <a:p>
                <a:pPr marL="358140" indent="-320040">
                  <a:lnSpc>
                    <a:spcPts val="3815"/>
                  </a:lnSpc>
                  <a:buClr>
                    <a:srgbClr val="F0AD00"/>
                  </a:buClr>
                  <a:buSzPct val="81250"/>
                  <a:buFont typeface="Wingdings 2"/>
                  <a:buChar char=""/>
                  <a:tabLst>
                    <a:tab pos="357505" algn="l"/>
                    <a:tab pos="358140" algn="l"/>
                  </a:tabLst>
                </a:pPr>
                <a:r>
                  <a:rPr lang="en-AU" sz="3200" b="1" spc="-10" dirty="0">
                    <a:solidFill>
                      <a:srgbClr val="00B0F0"/>
                    </a:solidFill>
                    <a:latin typeface="Calibri"/>
                    <a:cs typeface="Calibri"/>
                  </a:rPr>
                  <a:t>Approach:</a:t>
                </a:r>
                <a:r>
                  <a:rPr lang="en-AU" sz="3200" b="1" dirty="0">
                    <a:solidFill>
                      <a:srgbClr val="00B0F0"/>
                    </a:solidFill>
                    <a:latin typeface="Calibri"/>
                    <a:cs typeface="Calibri"/>
                  </a:rPr>
                  <a:t> </a:t>
                </a:r>
                <a:r>
                  <a:rPr lang="en-AU" sz="3200" b="1" spc="-50" dirty="0">
                    <a:solidFill>
                      <a:srgbClr val="00B0F0"/>
                    </a:solidFill>
                    <a:latin typeface="Calibri"/>
                    <a:cs typeface="Calibri"/>
                  </a:rPr>
                  <a:t>Train</a:t>
                </a:r>
                <a:r>
                  <a:rPr lang="en-AU" sz="3200" b="1" spc="-10" dirty="0">
                    <a:solidFill>
                      <a:srgbClr val="00B0F0"/>
                    </a:solidFill>
                    <a:latin typeface="Calibri"/>
                    <a:cs typeface="Calibri"/>
                  </a:rPr>
                  <a:t> two</a:t>
                </a:r>
                <a:r>
                  <a:rPr lang="en-AU" sz="3200" b="1" dirty="0">
                    <a:solidFill>
                      <a:srgbClr val="00B0F0"/>
                    </a:solidFill>
                    <a:latin typeface="Calibri"/>
                    <a:cs typeface="Calibri"/>
                  </a:rPr>
                  <a:t> </a:t>
                </a:r>
                <a:r>
                  <a:rPr lang="en-AU" sz="3200" b="1" spc="-10" dirty="0">
                    <a:solidFill>
                      <a:srgbClr val="00B0F0"/>
                    </a:solidFill>
                    <a:latin typeface="Calibri"/>
                    <a:cs typeface="Calibri"/>
                  </a:rPr>
                  <a:t>classifiers:</a:t>
                </a:r>
                <a:endParaRPr lang="en-AU" sz="3200" dirty="0">
                  <a:latin typeface="Calibri"/>
                  <a:cs typeface="Calibri"/>
                </a:endParaRPr>
              </a:p>
              <a:p>
                <a:pPr marL="358140" marR="922019" indent="-320040">
                  <a:lnSpc>
                    <a:spcPts val="3790"/>
                  </a:lnSpc>
                  <a:spcBef>
                    <a:spcPts val="240"/>
                  </a:spcBef>
                  <a:buClr>
                    <a:srgbClr val="F0AD00"/>
                  </a:buClr>
                  <a:buSzPct val="81250"/>
                  <a:buFont typeface="Wingdings 2"/>
                  <a:buChar char=""/>
                  <a:tabLst>
                    <a:tab pos="357505" algn="l"/>
                    <a:tab pos="358140" algn="l"/>
                  </a:tabLst>
                </a:pPr>
                <a:r>
                  <a:rPr lang="en-AU" sz="3200" spc="-110" dirty="0">
                    <a:solidFill>
                      <a:srgbClr val="D60093"/>
                    </a:solidFill>
                    <a:latin typeface="Cambria Math"/>
                    <a:cs typeface="Cambria Math"/>
                  </a:rPr>
                  <a:t>𝜙</a:t>
                </a:r>
                <a:r>
                  <a:rPr lang="en-AU" sz="3450" spc="-165" baseline="-15700" dirty="0">
                    <a:solidFill>
                      <a:srgbClr val="D60093"/>
                    </a:solidFill>
                    <a:latin typeface="Cambria Math"/>
                    <a:cs typeface="Cambria Math"/>
                  </a:rPr>
                  <a:t>1</a:t>
                </a:r>
                <a:r>
                  <a:rPr lang="en-AU" sz="3200" spc="-110" dirty="0">
                    <a:solidFill>
                      <a:srgbClr val="D60093"/>
                    </a:solidFill>
                    <a:latin typeface="Cambria Math"/>
                    <a:cs typeface="Cambria Math"/>
                  </a:rPr>
                  <a:t>(𝑓</a:t>
                </a:r>
                <a14:m>
                  <m:oMath xmlns:m="http://schemas.openxmlformats.org/officeDocument/2006/math">
                    <m:r>
                      <a:rPr lang="zh-CN" altLang="en-AU" sz="3450" i="1" spc="-165" baseline="-15700" dirty="0">
                        <a:solidFill>
                          <a:srgbClr val="D60093"/>
                        </a:solidFill>
                        <a:latin typeface="Cambria Math" panose="02040503050406030204" pitchFamily="18" charset="0"/>
                        <a:cs typeface="Cambria Math"/>
                      </a:rPr>
                      <m:t>𝑣</m:t>
                    </m:r>
                  </m:oMath>
                </a14:m>
                <a:r>
                  <a:rPr lang="en-AU" sz="3200" spc="-110" dirty="0">
                    <a:solidFill>
                      <a:srgbClr val="D60093"/>
                    </a:solidFill>
                    <a:latin typeface="Cambria Math"/>
                    <a:cs typeface="Cambria Math"/>
                  </a:rPr>
                  <a:t>)</a:t>
                </a:r>
                <a:r>
                  <a:rPr lang="en-AU" sz="3200" spc="-20" dirty="0">
                    <a:solidFill>
                      <a:srgbClr val="D60093"/>
                    </a:solidFill>
                    <a:latin typeface="Cambria Math"/>
                    <a:cs typeface="Cambria Math"/>
                  </a:rPr>
                  <a:t> </a:t>
                </a:r>
                <a:r>
                  <a:rPr lang="en-AU" sz="3200" dirty="0">
                    <a:solidFill>
                      <a:srgbClr val="D60093"/>
                    </a:solidFill>
                    <a:latin typeface="Calibri"/>
                    <a:cs typeface="Calibri"/>
                  </a:rPr>
                  <a:t>= </a:t>
                </a:r>
                <a:r>
                  <a:rPr lang="en-AU" sz="3200" spc="-10" dirty="0">
                    <a:latin typeface="Calibri"/>
                    <a:cs typeface="Calibri"/>
                  </a:rPr>
                  <a:t>Predict </a:t>
                </a:r>
                <a:r>
                  <a:rPr lang="en-AU" sz="3200" dirty="0">
                    <a:latin typeface="Calibri"/>
                    <a:cs typeface="Calibri"/>
                  </a:rPr>
                  <a:t>node</a:t>
                </a:r>
                <a:r>
                  <a:rPr lang="en-AU" sz="3200" spc="-10" dirty="0">
                    <a:latin typeface="Calibri"/>
                    <a:cs typeface="Calibri"/>
                  </a:rPr>
                  <a:t> </a:t>
                </a:r>
                <a:r>
                  <a:rPr lang="en-AU" sz="3200" dirty="0">
                    <a:latin typeface="Calibri"/>
                    <a:cs typeface="Calibri"/>
                  </a:rPr>
                  <a:t>label </a:t>
                </a:r>
                <a:r>
                  <a:rPr lang="en-AU" sz="3200" spc="-5" dirty="0">
                    <a:latin typeface="Calibri"/>
                    <a:cs typeface="Calibri"/>
                  </a:rPr>
                  <a:t>based </a:t>
                </a:r>
                <a:r>
                  <a:rPr lang="en-AU" sz="3200" dirty="0">
                    <a:latin typeface="Calibri"/>
                    <a:cs typeface="Calibri"/>
                  </a:rPr>
                  <a:t>on node </a:t>
                </a:r>
                <a:r>
                  <a:rPr lang="en-AU" sz="3200" spc="-710" dirty="0">
                    <a:latin typeface="Calibri"/>
                    <a:cs typeface="Calibri"/>
                  </a:rPr>
                  <a:t> </a:t>
                </a:r>
                <a:r>
                  <a:rPr lang="en-AU" sz="3200" spc="-25" dirty="0">
                    <a:latin typeface="Calibri"/>
                    <a:cs typeface="Calibri"/>
                  </a:rPr>
                  <a:t>feature</a:t>
                </a:r>
                <a:r>
                  <a:rPr lang="en-AU" sz="3200" spc="-10" dirty="0">
                    <a:latin typeface="Calibri"/>
                    <a:cs typeface="Calibri"/>
                  </a:rPr>
                  <a:t> </a:t>
                </a:r>
                <a:r>
                  <a:rPr lang="en-AU" sz="3200" spc="-15" dirty="0">
                    <a:latin typeface="Calibri"/>
                    <a:cs typeface="Calibri"/>
                  </a:rPr>
                  <a:t>vector</a:t>
                </a:r>
                <a:r>
                  <a:rPr lang="en-AU" sz="3200" dirty="0">
                    <a:latin typeface="Calibri"/>
                    <a:cs typeface="Calibri"/>
                  </a:rPr>
                  <a:t> </a:t>
                </a:r>
                <a:r>
                  <a:rPr lang="en-AU" sz="3200" spc="-114" dirty="0">
                    <a:latin typeface="Cambria Math"/>
                    <a:cs typeface="Cambria Math"/>
                  </a:rPr>
                  <a:t>𝑓</a:t>
                </a:r>
                <a14:m>
                  <m:oMath xmlns:m="http://schemas.openxmlformats.org/officeDocument/2006/math">
                    <m:r>
                      <a:rPr lang="en-AU" sz="3450" i="1" spc="-172" baseline="-15700" dirty="0">
                        <a:latin typeface="Cambria Math" panose="02040503050406030204" pitchFamily="18" charset="0"/>
                        <a:cs typeface="Cambria Math"/>
                      </a:rPr>
                      <m:t>𝑣</m:t>
                    </m:r>
                  </m:oMath>
                </a14:m>
                <a:endParaRPr lang="en-AU" sz="3450" baseline="-15700" dirty="0">
                  <a:latin typeface="Cambria Math"/>
                  <a:cs typeface="Cambria Math"/>
                </a:endParaRPr>
              </a:p>
              <a:p>
                <a:pPr marL="358140" indent="-320040">
                  <a:lnSpc>
                    <a:spcPts val="3760"/>
                  </a:lnSpc>
                  <a:buClr>
                    <a:srgbClr val="F0AD00"/>
                  </a:buClr>
                  <a:buSzPct val="81250"/>
                  <a:buFont typeface="Wingdings 2"/>
                  <a:buChar char=""/>
                  <a:tabLst>
                    <a:tab pos="357505" algn="l"/>
                    <a:tab pos="358140" algn="l"/>
                    <a:tab pos="992505" algn="l"/>
                    <a:tab pos="2122170" algn="l"/>
                  </a:tabLst>
                </a:pPr>
                <a:r>
                  <a:rPr lang="en-AU" sz="3200" spc="390" dirty="0">
                    <a:solidFill>
                      <a:srgbClr val="0000FF"/>
                    </a:solidFill>
                    <a:latin typeface="Cambria Math"/>
                    <a:cs typeface="Cambria Math"/>
                  </a:rPr>
                  <a:t>𝜙</a:t>
                </a:r>
                <a14:m>
                  <m:oMath xmlns:m="http://schemas.openxmlformats.org/officeDocument/2006/math">
                    <m:r>
                      <a:rPr lang="en-AU" sz="3450" i="1" spc="585" baseline="-15700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Cambria Math"/>
                      </a:rPr>
                      <m:t>2	</m:t>
                    </m:r>
                    <m:d>
                      <m:dPr>
                        <m:ctrlPr>
                          <a:rPr lang="en-US" sz="3200" b="0" i="1" spc="-5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Cambria Math"/>
                          </a:rPr>
                        </m:ctrlPr>
                      </m:dPr>
                      <m:e>
                        <m:r>
                          <a:rPr lang="en-US" sz="3200" b="0" i="1" spc="-5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Cambria Math"/>
                          </a:rPr>
                          <m:t>𝑓</m:t>
                        </m:r>
                        <m:r>
                          <a:rPr lang="en-AU" sz="3450" i="1" spc="-7" baseline="-15700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Cambria Math"/>
                          </a:rPr>
                          <m:t>𝑣</m:t>
                        </m:r>
                        <m:r>
                          <a:rPr lang="en-AU" sz="3200" i="1" spc="-5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Cambria Math"/>
                          </a:rPr>
                          <m:t>,</m:t>
                        </m:r>
                        <m:r>
                          <a:rPr lang="en-AU" sz="3200" i="1" spc="-165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Cambria Math"/>
                          </a:rPr>
                          <m:t> </m:t>
                        </m:r>
                        <m:r>
                          <a:rPr lang="en-AU" sz="3200" i="1" spc="160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Cambria Math"/>
                          </a:rPr>
                          <m:t>𝑧</m:t>
                        </m:r>
                        <m:r>
                          <a:rPr lang="en-AU" sz="3450" i="1" spc="240" baseline="-15700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Cambria Math"/>
                          </a:rPr>
                          <m:t>𝑣</m:t>
                        </m:r>
                      </m:e>
                    </m:d>
                    <m:r>
                      <a:rPr lang="en-US" sz="3450" b="0" i="1" spc="240" baseline="-1570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Cambria Math"/>
                      </a:rPr>
                      <m:t> </m:t>
                    </m:r>
                  </m:oMath>
                </a14:m>
                <a:r>
                  <a:rPr lang="en-AU" sz="3200" dirty="0">
                    <a:latin typeface="Calibri"/>
                    <a:cs typeface="Calibri"/>
                  </a:rPr>
                  <a:t>= </a:t>
                </a:r>
                <a:r>
                  <a:rPr lang="en-AU" sz="3200" spc="-10" dirty="0">
                    <a:latin typeface="Calibri"/>
                    <a:cs typeface="Calibri"/>
                  </a:rPr>
                  <a:t>Predict</a:t>
                </a:r>
                <a:r>
                  <a:rPr lang="en-AU" sz="3200" dirty="0">
                    <a:latin typeface="Calibri"/>
                    <a:cs typeface="Calibri"/>
                  </a:rPr>
                  <a:t> </a:t>
                </a:r>
                <a:r>
                  <a:rPr lang="en-AU" sz="3200" spc="-5" dirty="0">
                    <a:latin typeface="Calibri"/>
                    <a:cs typeface="Calibri"/>
                  </a:rPr>
                  <a:t>label based</a:t>
                </a:r>
                <a:r>
                  <a:rPr lang="en-AU" sz="3200" dirty="0">
                    <a:latin typeface="Calibri"/>
                    <a:cs typeface="Calibri"/>
                  </a:rPr>
                  <a:t> </a:t>
                </a:r>
                <a:r>
                  <a:rPr lang="en-AU" sz="3200" spc="-5" dirty="0">
                    <a:latin typeface="Calibri"/>
                    <a:cs typeface="Calibri"/>
                  </a:rPr>
                  <a:t>on</a:t>
                </a:r>
                <a:r>
                  <a:rPr lang="en-AU" sz="3200" dirty="0">
                    <a:latin typeface="Calibri"/>
                    <a:cs typeface="Calibri"/>
                  </a:rPr>
                  <a:t> node</a:t>
                </a:r>
                <a:r>
                  <a:rPr lang="en-AU" sz="3200" spc="-10" dirty="0">
                    <a:latin typeface="Calibri"/>
                    <a:cs typeface="Calibri"/>
                  </a:rPr>
                  <a:t> </a:t>
                </a:r>
                <a:r>
                  <a:rPr lang="en-AU" sz="3200" spc="-25" dirty="0">
                    <a:latin typeface="Calibri"/>
                    <a:cs typeface="Calibri"/>
                  </a:rPr>
                  <a:t>feature</a:t>
                </a:r>
                <a:r>
                  <a:rPr lang="en-AU" sz="3200" dirty="0">
                    <a:latin typeface="Calibri"/>
                    <a:cs typeface="Calibri"/>
                  </a:rPr>
                  <a:t> </a:t>
                </a:r>
                <a:r>
                  <a:rPr lang="en-AU" sz="3200" spc="-15" dirty="0">
                    <a:latin typeface="Calibri"/>
                    <a:cs typeface="Calibri"/>
                  </a:rPr>
                  <a:t>vector </a:t>
                </a:r>
                <a:r>
                  <a:rPr lang="en-AU" sz="2800" spc="-114" dirty="0">
                    <a:latin typeface="Cambria Math"/>
                    <a:cs typeface="Cambria Math"/>
                  </a:rPr>
                  <a:t>𝑓</a:t>
                </a:r>
                <a14:m>
                  <m:oMath xmlns:m="http://schemas.openxmlformats.org/officeDocument/2006/math">
                    <m:r>
                      <a:rPr lang="en-AU" sz="3200" i="1" spc="-172" baseline="-15700" dirty="0">
                        <a:latin typeface="Cambria Math" panose="02040503050406030204" pitchFamily="18" charset="0"/>
                        <a:cs typeface="Cambria Math"/>
                      </a:rPr>
                      <m:t>𝑣</m:t>
                    </m:r>
                    <m:r>
                      <a:rPr lang="en-US" sz="3200" b="0" i="0" spc="-172" baseline="-15700" dirty="0" smtClean="0">
                        <a:latin typeface="Cambria Math" panose="02040503050406030204" pitchFamily="18" charset="0"/>
                        <a:cs typeface="Cambria Math"/>
                      </a:rPr>
                      <m:t> </m:t>
                    </m:r>
                  </m:oMath>
                </a14:m>
                <a:r>
                  <a:rPr lang="en-AU" sz="3200" dirty="0">
                    <a:latin typeface="Calibri"/>
                    <a:cs typeface="Calibri"/>
                  </a:rPr>
                  <a:t>and summary</a:t>
                </a:r>
                <a:r>
                  <a:rPr lang="en-AU" sz="3200" spc="-5" dirty="0">
                    <a:latin typeface="Calibri"/>
                    <a:cs typeface="Calibri"/>
                  </a:rPr>
                  <a:t> </a:t>
                </a:r>
                <a:r>
                  <a:rPr lang="en-AU" sz="3200" spc="160" dirty="0">
                    <a:latin typeface="Cambria Math"/>
                    <a:cs typeface="Cambria Math"/>
                  </a:rPr>
                  <a:t>𝑧</a:t>
                </a:r>
                <a14:m>
                  <m:oMath xmlns:m="http://schemas.openxmlformats.org/officeDocument/2006/math">
                    <m:r>
                      <a:rPr lang="en-AU" sz="3450" i="1" spc="240" baseline="-15700" dirty="0">
                        <a:latin typeface="Cambria Math" panose="02040503050406030204" pitchFamily="18" charset="0"/>
                        <a:cs typeface="Cambria Math"/>
                      </a:rPr>
                      <m:t>𝑣</m:t>
                    </m:r>
                  </m:oMath>
                </a14:m>
                <a:r>
                  <a:rPr lang="en-AU" sz="3450" spc="637" baseline="-15700" dirty="0">
                    <a:latin typeface="Cambria Math"/>
                    <a:cs typeface="Cambria Math"/>
                  </a:rPr>
                  <a:t> </a:t>
                </a:r>
                <a:r>
                  <a:rPr lang="en-AU" sz="3200" spc="-5" dirty="0">
                    <a:latin typeface="Calibri"/>
                    <a:cs typeface="Calibri"/>
                  </a:rPr>
                  <a:t>of</a:t>
                </a:r>
                <a:r>
                  <a:rPr lang="en-AU" sz="3200" spc="-10" dirty="0">
                    <a:latin typeface="Calibri"/>
                    <a:cs typeface="Calibri"/>
                  </a:rPr>
                  <a:t> </a:t>
                </a:r>
                <a:r>
                  <a:rPr lang="en-AU" sz="3200" dirty="0">
                    <a:latin typeface="Calibri"/>
                    <a:cs typeface="Calibri"/>
                  </a:rPr>
                  <a:t>labels</a:t>
                </a:r>
                <a:r>
                  <a:rPr lang="en-AU" sz="3200" spc="-10" dirty="0">
                    <a:latin typeface="Calibri"/>
                    <a:cs typeface="Calibri"/>
                  </a:rPr>
                  <a:t> </a:t>
                </a:r>
                <a:r>
                  <a:rPr lang="en-AU" sz="3200" spc="-5" dirty="0">
                    <a:latin typeface="Calibri"/>
                    <a:cs typeface="Calibri"/>
                  </a:rPr>
                  <a:t>of</a:t>
                </a:r>
                <a:r>
                  <a:rPr lang="en-AU" sz="3200" spc="5" dirty="0">
                    <a:latin typeface="Calibri"/>
                    <a:cs typeface="Calibri"/>
                  </a:rPr>
                  <a:t> </a:t>
                </a:r>
                <a:r>
                  <a:rPr lang="en-AU" sz="3200" spc="-100" dirty="0">
                    <a:latin typeface="Cambria Math"/>
                    <a:cs typeface="Cambria Math"/>
                  </a:rPr>
                  <a:t>𝑣</a:t>
                </a:r>
                <a:r>
                  <a:rPr lang="en-AU" sz="3200" spc="-100" dirty="0">
                    <a:latin typeface="Calibri"/>
                    <a:cs typeface="Calibri"/>
                  </a:rPr>
                  <a:t>’s </a:t>
                </a:r>
                <a:r>
                  <a:rPr lang="en-AU" sz="3200" spc="-710" dirty="0">
                    <a:latin typeface="Calibri"/>
                    <a:cs typeface="Calibri"/>
                  </a:rPr>
                  <a:t> </a:t>
                </a:r>
                <a:r>
                  <a:rPr lang="en-AU" sz="3200" spc="-10" dirty="0">
                    <a:latin typeface="Calibri"/>
                    <a:cs typeface="Calibri"/>
                  </a:rPr>
                  <a:t>neighbors.</a:t>
                </a:r>
                <a:endParaRPr sz="3200" dirty="0">
                  <a:latin typeface="Calibri"/>
                  <a:cs typeface="Calibri"/>
                </a:endParaRPr>
              </a:p>
            </p:txBody>
          </p:sp>
        </mc:Choice>
        <mc:Fallback xmlns="">
          <p:sp>
            <p:nvSpPr>
              <p:cNvPr id="4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283" y="1030126"/>
                <a:ext cx="8328659" cy="5579989"/>
              </a:xfrm>
              <a:prstGeom prst="rect">
                <a:avLst/>
              </a:prstGeom>
              <a:blipFill>
                <a:blip r:embed="rId3"/>
                <a:stretch>
                  <a:fillRect l="-1683" t="-328" r="-3731" b="-349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3">
            <a:extLst>
              <a:ext uri="{FF2B5EF4-FFF2-40B4-BE49-F238E27FC236}">
                <a16:creationId xmlns:a16="http://schemas.microsoft.com/office/drawing/2014/main" id="{31C84DCA-A916-A54F-FAEC-13EDE2958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260350"/>
            <a:ext cx="7886700" cy="708025"/>
          </a:xfrm>
        </p:spPr>
        <p:txBody>
          <a:bodyPr>
            <a:normAutofit/>
          </a:bodyPr>
          <a:lstStyle/>
          <a:p>
            <a:r>
              <a:rPr lang="en-US" dirty="0"/>
              <a:t>Iterative Classification</a:t>
            </a:r>
            <a:endParaRPr lang="en-AU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object 4"/>
              <p:cNvSpPr txBox="1"/>
              <p:nvPr/>
            </p:nvSpPr>
            <p:spPr>
              <a:xfrm>
                <a:off x="690880" y="1264879"/>
                <a:ext cx="8300720" cy="2749727"/>
              </a:xfrm>
              <a:prstGeom prst="rect">
                <a:avLst/>
              </a:prstGeom>
            </p:spPr>
            <p:txBody>
              <a:bodyPr vert="horz" wrap="square" lIns="0" tIns="71120" rIns="0" bIns="0" rtlCol="0">
                <a:spAutoFit/>
              </a:bodyPr>
              <a:lstStyle/>
              <a:p>
                <a:pPr marL="25400">
                  <a:lnSpc>
                    <a:spcPts val="3410"/>
                  </a:lnSpc>
                  <a:spcBef>
                    <a:spcPts val="100"/>
                  </a:spcBef>
                </a:pPr>
                <a:r>
                  <a:rPr lang="en-US" sz="3000" b="1" spc="-5" dirty="0">
                    <a:solidFill>
                      <a:srgbClr val="60B5CC"/>
                    </a:solidFill>
                  </a:rPr>
                  <a:t>How </a:t>
                </a:r>
                <a:r>
                  <a:rPr lang="en-US" sz="3000" b="1" dirty="0">
                    <a:solidFill>
                      <a:srgbClr val="60B5CC"/>
                    </a:solidFill>
                  </a:rPr>
                  <a:t>do</a:t>
                </a:r>
                <a:r>
                  <a:rPr lang="en-US" sz="3000" b="1" spc="-5" dirty="0">
                    <a:solidFill>
                      <a:srgbClr val="60B5CC"/>
                    </a:solidFill>
                  </a:rPr>
                  <a:t> </a:t>
                </a:r>
                <a:r>
                  <a:rPr lang="en-US" sz="3000" b="1" spc="-15" dirty="0">
                    <a:solidFill>
                      <a:srgbClr val="60B5CC"/>
                    </a:solidFill>
                  </a:rPr>
                  <a:t>we</a:t>
                </a:r>
                <a:r>
                  <a:rPr lang="en-US" sz="3000" b="1" spc="-5" dirty="0">
                    <a:solidFill>
                      <a:srgbClr val="60B5CC"/>
                    </a:solidFill>
                  </a:rPr>
                  <a:t> </a:t>
                </a:r>
                <a:r>
                  <a:rPr lang="en-US" sz="3000" b="1" spc="-15" dirty="0">
                    <a:solidFill>
                      <a:srgbClr val="60B5CC"/>
                    </a:solidFill>
                  </a:rPr>
                  <a:t>compute</a:t>
                </a:r>
                <a:r>
                  <a:rPr lang="en-US" sz="3000" b="1" spc="-5" dirty="0">
                    <a:solidFill>
                      <a:srgbClr val="60B5CC"/>
                    </a:solidFill>
                  </a:rPr>
                  <a:t> the</a:t>
                </a:r>
                <a:r>
                  <a:rPr lang="en-US" sz="3000" b="1" spc="-10" dirty="0">
                    <a:solidFill>
                      <a:srgbClr val="60B5CC"/>
                    </a:solidFill>
                  </a:rPr>
                  <a:t> </a:t>
                </a:r>
                <a:r>
                  <a:rPr lang="en-US" sz="3000" b="1" spc="-5" dirty="0">
                    <a:solidFill>
                      <a:srgbClr val="60B5CC"/>
                    </a:solidFill>
                  </a:rPr>
                  <a:t>summary</a:t>
                </a:r>
                <a:r>
                  <a:rPr lang="en-US" sz="3000" b="1" dirty="0">
                    <a:solidFill>
                      <a:srgbClr val="60B5CC"/>
                    </a:solidFill>
                  </a:rPr>
                  <a:t> </a:t>
                </a:r>
                <a:r>
                  <a:rPr lang="en-US" sz="3000" dirty="0">
                    <a:solidFill>
                      <a:srgbClr val="60B5CC"/>
                    </a:solidFill>
                    <a:latin typeface="Cambria Math"/>
                    <a:cs typeface="Cambria Math"/>
                  </a:rPr>
                  <a:t>𝒛</a:t>
                </a:r>
                <a:r>
                  <a:rPr lang="en-US" sz="3300" baseline="-15151" dirty="0">
                    <a:solidFill>
                      <a:srgbClr val="60B5CC"/>
                    </a:solidFill>
                    <a:latin typeface="Cambria Math"/>
                    <a:cs typeface="Cambria Math"/>
                  </a:rPr>
                  <a:t>𝒗</a:t>
                </a:r>
                <a:r>
                  <a:rPr lang="en-US" sz="3300" spc="457" baseline="-15151" dirty="0">
                    <a:solidFill>
                      <a:srgbClr val="60B5CC"/>
                    </a:solidFill>
                    <a:latin typeface="Cambria Math"/>
                    <a:cs typeface="Cambria Math"/>
                  </a:rPr>
                  <a:t> </a:t>
                </a:r>
                <a:r>
                  <a:rPr lang="en-US" sz="3000" b="1" spc="-5" dirty="0">
                    <a:solidFill>
                      <a:srgbClr val="60B5CC"/>
                    </a:solidFill>
                  </a:rPr>
                  <a:t>of labels of</a:t>
                </a:r>
                <a:endParaRPr lang="en-US" sz="3000" dirty="0"/>
              </a:p>
              <a:p>
                <a:pPr marL="25400">
                  <a:lnSpc>
                    <a:spcPts val="3410"/>
                  </a:lnSpc>
                </a:pPr>
                <a:r>
                  <a:rPr lang="en-US" sz="3000" spc="-60" dirty="0">
                    <a:solidFill>
                      <a:srgbClr val="60B5CC"/>
                    </a:solidFill>
                    <a:latin typeface="Cambria Math"/>
                    <a:cs typeface="Cambria Math"/>
                  </a:rPr>
                  <a:t>𝒗</a:t>
                </a:r>
                <a:r>
                  <a:rPr lang="en-US" sz="3000" b="1" spc="-60" dirty="0">
                    <a:solidFill>
                      <a:srgbClr val="60B5CC"/>
                    </a:solidFill>
                  </a:rPr>
                  <a:t>’s</a:t>
                </a:r>
                <a:r>
                  <a:rPr lang="en-US" sz="3000" b="1" spc="-15" dirty="0">
                    <a:solidFill>
                      <a:srgbClr val="60B5CC"/>
                    </a:solidFill>
                  </a:rPr>
                  <a:t> </a:t>
                </a:r>
                <a:r>
                  <a:rPr lang="en-US" sz="3000" b="1" spc="-5" dirty="0">
                    <a:solidFill>
                      <a:srgbClr val="60B5CC"/>
                    </a:solidFill>
                  </a:rPr>
                  <a:t>neighbors</a:t>
                </a:r>
                <a:r>
                  <a:rPr lang="en-US" sz="3000" b="1" spc="-20" dirty="0">
                    <a:solidFill>
                      <a:srgbClr val="60B5CC"/>
                    </a:solidFill>
                  </a:rPr>
                  <a:t> </a:t>
                </a:r>
                <a:r>
                  <a:rPr lang="en-US" sz="3000" spc="35" dirty="0">
                    <a:solidFill>
                      <a:srgbClr val="60B5CC"/>
                    </a:solidFill>
                    <a:latin typeface="Cambria Math"/>
                    <a:cs typeface="Cambria Math"/>
                  </a:rPr>
                  <a:t>𝑵</a:t>
                </a:r>
                <a:r>
                  <a:rPr lang="en-US" sz="3300" spc="52" baseline="-15151" dirty="0">
                    <a:solidFill>
                      <a:srgbClr val="60B5CC"/>
                    </a:solidFill>
                    <a:latin typeface="Cambria Math"/>
                    <a:cs typeface="Cambria Math"/>
                  </a:rPr>
                  <a:t>𝒗</a:t>
                </a:r>
                <a:r>
                  <a:rPr lang="en-US" sz="3000" b="1" spc="35" dirty="0">
                    <a:solidFill>
                      <a:srgbClr val="60B5CC"/>
                    </a:solidFill>
                  </a:rPr>
                  <a:t>?</a:t>
                </a:r>
              </a:p>
              <a:p>
                <a:pPr marL="25400">
                  <a:lnSpc>
                    <a:spcPts val="3410"/>
                  </a:lnSpc>
                </a:pPr>
                <a:r>
                  <a:rPr sz="3000" spc="-5" dirty="0">
                    <a:latin typeface="Calibri"/>
                    <a:cs typeface="Calibri"/>
                  </a:rPr>
                  <a:t>Ideas:</a:t>
                </a:r>
                <a:r>
                  <a:rPr sz="3000" spc="-15" dirty="0">
                    <a:latin typeface="Calibri"/>
                    <a:cs typeface="Calibri"/>
                  </a:rPr>
                  <a:t> </a:t>
                </a:r>
                <a:r>
                  <a:rPr sz="3000" dirty="0">
                    <a:latin typeface="Cambria Math"/>
                    <a:cs typeface="Cambria Math"/>
                  </a:rPr>
                  <a:t>𝒛</a:t>
                </a:r>
                <a:r>
                  <a:rPr sz="3300" baseline="-15151" dirty="0">
                    <a:latin typeface="Cambria Math"/>
                    <a:cs typeface="Cambria Math"/>
                  </a:rPr>
                  <a:t>𝒗</a:t>
                </a:r>
                <a:r>
                  <a:rPr sz="3300" spc="434" baseline="-15151" dirty="0">
                    <a:latin typeface="Cambria Math"/>
                    <a:cs typeface="Cambria Math"/>
                  </a:rPr>
                  <a:t> </a:t>
                </a:r>
                <a:r>
                  <a:rPr sz="3000" b="1" dirty="0">
                    <a:latin typeface="Calibri"/>
                    <a:cs typeface="Calibri"/>
                  </a:rPr>
                  <a:t>=</a:t>
                </a:r>
                <a:r>
                  <a:rPr sz="3000" b="1" spc="-10" dirty="0">
                    <a:latin typeface="Calibri"/>
                    <a:cs typeface="Calibri"/>
                  </a:rPr>
                  <a:t> </a:t>
                </a:r>
                <a:r>
                  <a:rPr sz="3000" b="1" spc="-15" dirty="0">
                    <a:latin typeface="Calibri"/>
                    <a:cs typeface="Calibri"/>
                  </a:rPr>
                  <a:t>vector</a:t>
                </a:r>
                <a:r>
                  <a:rPr lang="en-US" sz="3000" b="1" spc="-15" dirty="0">
                    <a:latin typeface="Calibri"/>
                    <a:cs typeface="Calibri"/>
                  </a:rPr>
                  <a:t> </a:t>
                </a:r>
                <a:r>
                  <a:rPr lang="en-US" sz="3000" b="1" dirty="0">
                    <a:solidFill>
                      <a:srgbClr val="D60093"/>
                    </a:solidFill>
                    <a:latin typeface="Calibri"/>
                    <a:cs typeface="Calibri"/>
                  </a:rPr>
                  <a:t>captures</a:t>
                </a:r>
                <a:r>
                  <a:rPr lang="en-US" sz="3000" b="1" spc="-35" dirty="0">
                    <a:solidFill>
                      <a:srgbClr val="D60093"/>
                    </a:solidFill>
                    <a:latin typeface="Calibri"/>
                    <a:cs typeface="Calibri"/>
                  </a:rPr>
                  <a:t> </a:t>
                </a:r>
                <a:r>
                  <a:rPr lang="en-US" sz="3000" b="1" dirty="0">
                    <a:solidFill>
                      <a:srgbClr val="D60093"/>
                    </a:solidFill>
                    <a:latin typeface="Calibri"/>
                    <a:cs typeface="Calibri"/>
                  </a:rPr>
                  <a:t>labels</a:t>
                </a:r>
                <a:r>
                  <a:rPr lang="en-US" sz="3000" b="1" spc="-40" dirty="0">
                    <a:solidFill>
                      <a:srgbClr val="D60093"/>
                    </a:solidFill>
                    <a:latin typeface="Calibri"/>
                    <a:cs typeface="Calibri"/>
                  </a:rPr>
                  <a:t> </a:t>
                </a:r>
                <a:r>
                  <a:rPr lang="en-US" sz="3000" b="1" dirty="0">
                    <a:solidFill>
                      <a:srgbClr val="D60093"/>
                    </a:solidFill>
                    <a:latin typeface="Calibri"/>
                    <a:cs typeface="Calibri"/>
                  </a:rPr>
                  <a:t>around</a:t>
                </a:r>
                <a:r>
                  <a:rPr lang="en-US" sz="3000" b="1" spc="-35" dirty="0">
                    <a:solidFill>
                      <a:srgbClr val="D60093"/>
                    </a:solidFill>
                    <a:latin typeface="Calibri"/>
                    <a:cs typeface="Calibri"/>
                  </a:rPr>
                  <a:t> </a:t>
                </a:r>
                <a:r>
                  <a:rPr lang="en-US" sz="3000" b="1" dirty="0">
                    <a:solidFill>
                      <a:srgbClr val="D60093"/>
                    </a:solidFill>
                    <a:latin typeface="Calibri"/>
                    <a:cs typeface="Calibri"/>
                  </a:rPr>
                  <a:t>node</a:t>
                </a:r>
                <a:r>
                  <a:rPr lang="en-US" sz="3000" b="1" spc="-35" dirty="0">
                    <a:solidFill>
                      <a:srgbClr val="D60093"/>
                    </a:solidFill>
                    <a:latin typeface="Calibri"/>
                    <a:cs typeface="Calibri"/>
                  </a:rPr>
                  <a:t> </a:t>
                </a:r>
                <a:r>
                  <a:rPr lang="en-US" sz="3000" spc="-50" dirty="0">
                    <a:solidFill>
                      <a:srgbClr val="D60093"/>
                    </a:solidFill>
                    <a:latin typeface="Cambria Math"/>
                    <a:cs typeface="Cambria Math"/>
                  </a:rPr>
                  <a:t>𝒗</a:t>
                </a:r>
                <a:endParaRPr sz="3000" dirty="0">
                  <a:latin typeface="Calibri"/>
                  <a:cs typeface="Calibri"/>
                </a:endParaRPr>
              </a:p>
              <a:p>
                <a:pPr marL="638175" lvl="1" indent="-274955">
                  <a:lnSpc>
                    <a:spcPts val="2965"/>
                  </a:lnSpc>
                  <a:spcBef>
                    <a:spcPts val="400"/>
                  </a:spcBef>
                  <a:buClr>
                    <a:srgbClr val="60B5CC"/>
                  </a:buClr>
                  <a:buFont typeface="Wingdings"/>
                  <a:buChar char=""/>
                  <a:tabLst>
                    <a:tab pos="638175" algn="l"/>
                  </a:tabLst>
                </a:pPr>
                <a:r>
                  <a:rPr sz="2600" spc="-15" dirty="0">
                    <a:latin typeface="Calibri"/>
                    <a:cs typeface="Calibri"/>
                  </a:rPr>
                  <a:t>Histogram</a:t>
                </a:r>
                <a:r>
                  <a:rPr sz="2600" spc="-10" dirty="0">
                    <a:latin typeface="Calibri"/>
                    <a:cs typeface="Calibri"/>
                  </a:rPr>
                  <a:t> </a:t>
                </a:r>
                <a:r>
                  <a:rPr sz="2600" dirty="0">
                    <a:latin typeface="Calibri"/>
                    <a:cs typeface="Calibri"/>
                  </a:rPr>
                  <a:t>of</a:t>
                </a:r>
                <a:r>
                  <a:rPr sz="2600" spc="-10" dirty="0">
                    <a:latin typeface="Calibri"/>
                    <a:cs typeface="Calibri"/>
                  </a:rPr>
                  <a:t> </a:t>
                </a:r>
                <a:r>
                  <a:rPr sz="2600" spc="-5" dirty="0">
                    <a:latin typeface="Calibri"/>
                    <a:cs typeface="Calibri"/>
                  </a:rPr>
                  <a:t>the</a:t>
                </a:r>
                <a:r>
                  <a:rPr sz="2600" spc="-10" dirty="0">
                    <a:latin typeface="Calibri"/>
                    <a:cs typeface="Calibri"/>
                  </a:rPr>
                  <a:t> </a:t>
                </a:r>
                <a:r>
                  <a:rPr sz="2600" spc="-5" dirty="0">
                    <a:latin typeface="Calibri"/>
                    <a:cs typeface="Calibri"/>
                  </a:rPr>
                  <a:t>number</a:t>
                </a:r>
                <a:r>
                  <a:rPr sz="2600" spc="5" dirty="0">
                    <a:latin typeface="Calibri"/>
                    <a:cs typeface="Calibri"/>
                  </a:rPr>
                  <a:t> </a:t>
                </a:r>
                <a:r>
                  <a:rPr sz="2600" spc="-5" dirty="0">
                    <a:latin typeface="Calibri"/>
                    <a:cs typeface="Calibri"/>
                  </a:rPr>
                  <a:t>(or</a:t>
                </a:r>
                <a:r>
                  <a:rPr sz="2600" spc="5" dirty="0">
                    <a:latin typeface="Calibri"/>
                    <a:cs typeface="Calibri"/>
                  </a:rPr>
                  <a:t> </a:t>
                </a:r>
                <a:r>
                  <a:rPr sz="2600" spc="-10" dirty="0">
                    <a:latin typeface="Calibri"/>
                    <a:cs typeface="Calibri"/>
                  </a:rPr>
                  <a:t>fraction)</a:t>
                </a:r>
                <a:r>
                  <a:rPr sz="2600" spc="-5" dirty="0">
                    <a:latin typeface="Calibri"/>
                    <a:cs typeface="Calibri"/>
                  </a:rPr>
                  <a:t> </a:t>
                </a:r>
                <a:r>
                  <a:rPr sz="2600" dirty="0">
                    <a:latin typeface="Calibri"/>
                    <a:cs typeface="Calibri"/>
                  </a:rPr>
                  <a:t>of</a:t>
                </a:r>
                <a:r>
                  <a:rPr sz="2600" spc="-10" dirty="0">
                    <a:latin typeface="Calibri"/>
                    <a:cs typeface="Calibri"/>
                  </a:rPr>
                  <a:t> </a:t>
                </a:r>
                <a:r>
                  <a:rPr sz="2600" spc="-5" dirty="0">
                    <a:latin typeface="Calibri"/>
                    <a:cs typeface="Calibri"/>
                  </a:rPr>
                  <a:t>each label</a:t>
                </a:r>
                <a:r>
                  <a:rPr sz="2600" dirty="0">
                    <a:latin typeface="Calibri"/>
                    <a:cs typeface="Calibri"/>
                  </a:rPr>
                  <a:t> in</a:t>
                </a:r>
                <a:r>
                  <a:rPr lang="en-US" sz="2600" dirty="0">
                    <a:latin typeface="Calibri"/>
                    <a:cs typeface="Calibri"/>
                  </a:rPr>
                  <a:t> </a:t>
                </a:r>
                <a:r>
                  <a:rPr sz="2600" spc="150" dirty="0">
                    <a:latin typeface="Cambria Math"/>
                    <a:cs typeface="Cambria Math"/>
                  </a:rPr>
                  <a:t>𝑁</a:t>
                </a:r>
                <a14:m>
                  <m:oMath xmlns:m="http://schemas.openxmlformats.org/officeDocument/2006/math">
                    <m:r>
                      <a:rPr lang="en-US" sz="2850" i="1" spc="225" baseline="-16081" dirty="0">
                        <a:latin typeface="Cambria Math" panose="02040503050406030204" pitchFamily="18" charset="0"/>
                        <a:cs typeface="Cambria Math"/>
                      </a:rPr>
                      <m:t>𝑣</m:t>
                    </m:r>
                  </m:oMath>
                </a14:m>
                <a:endParaRPr sz="2850" baseline="-16081" dirty="0">
                  <a:latin typeface="Cambria Math"/>
                  <a:cs typeface="Cambria Math"/>
                </a:endParaRPr>
              </a:p>
              <a:p>
                <a:pPr marL="638175" lvl="1" indent="-274955">
                  <a:spcBef>
                    <a:spcPts val="265"/>
                  </a:spcBef>
                  <a:buClr>
                    <a:srgbClr val="60B5CC"/>
                  </a:buClr>
                  <a:buFont typeface="Wingdings"/>
                  <a:buChar char=""/>
                  <a:tabLst>
                    <a:tab pos="638175" algn="l"/>
                  </a:tabLst>
                </a:pPr>
                <a:r>
                  <a:rPr sz="2600" spc="-10" dirty="0">
                    <a:latin typeface="Calibri"/>
                    <a:cs typeface="Calibri"/>
                  </a:rPr>
                  <a:t>Most common </a:t>
                </a:r>
                <a:r>
                  <a:rPr sz="2600" spc="-5" dirty="0">
                    <a:latin typeface="Calibri"/>
                    <a:cs typeface="Calibri"/>
                  </a:rPr>
                  <a:t>label </a:t>
                </a:r>
                <a:r>
                  <a:rPr sz="2600" dirty="0">
                    <a:latin typeface="Calibri"/>
                    <a:cs typeface="Calibri"/>
                  </a:rPr>
                  <a:t>in</a:t>
                </a:r>
                <a:r>
                  <a:rPr sz="2600" spc="-15" dirty="0">
                    <a:latin typeface="Calibri"/>
                    <a:cs typeface="Calibri"/>
                  </a:rPr>
                  <a:t> </a:t>
                </a:r>
                <a:r>
                  <a:rPr sz="2600" spc="150" dirty="0">
                    <a:latin typeface="Cambria Math"/>
                    <a:cs typeface="Cambria Math"/>
                  </a:rPr>
                  <a:t>𝑁</a:t>
                </a:r>
                <a14:m>
                  <m:oMath xmlns:m="http://schemas.openxmlformats.org/officeDocument/2006/math">
                    <m:r>
                      <a:rPr lang="en-US" sz="2850" i="1" spc="225" baseline="-16081" dirty="0">
                        <a:latin typeface="Cambria Math" panose="02040503050406030204" pitchFamily="18" charset="0"/>
                        <a:cs typeface="Cambria Math"/>
                      </a:rPr>
                      <m:t>𝑣</m:t>
                    </m:r>
                  </m:oMath>
                </a14:m>
                <a:endParaRPr sz="2850" baseline="-16081" dirty="0">
                  <a:latin typeface="Cambria Math"/>
                  <a:cs typeface="Cambria Math"/>
                </a:endParaRPr>
              </a:p>
              <a:p>
                <a:pPr marL="638175" lvl="1" indent="-274955">
                  <a:spcBef>
                    <a:spcPts val="285"/>
                  </a:spcBef>
                  <a:buClr>
                    <a:srgbClr val="60B5CC"/>
                  </a:buClr>
                  <a:buFont typeface="Wingdings"/>
                  <a:buChar char=""/>
                  <a:tabLst>
                    <a:tab pos="638175" algn="l"/>
                  </a:tabLst>
                </a:pPr>
                <a:r>
                  <a:rPr sz="2600" spc="-5" dirty="0">
                    <a:latin typeface="Calibri"/>
                    <a:cs typeface="Calibri"/>
                  </a:rPr>
                  <a:t>Number </a:t>
                </a:r>
                <a:r>
                  <a:rPr sz="2600" dirty="0">
                    <a:latin typeface="Calibri"/>
                    <a:cs typeface="Calibri"/>
                  </a:rPr>
                  <a:t>of</a:t>
                </a:r>
                <a:r>
                  <a:rPr sz="2600" spc="-15" dirty="0">
                    <a:latin typeface="Calibri"/>
                    <a:cs typeface="Calibri"/>
                  </a:rPr>
                  <a:t> </a:t>
                </a:r>
                <a:r>
                  <a:rPr sz="2600" spc="-25" dirty="0">
                    <a:latin typeface="Calibri"/>
                    <a:cs typeface="Calibri"/>
                  </a:rPr>
                  <a:t>different</a:t>
                </a:r>
                <a:r>
                  <a:rPr sz="2600" spc="-5" dirty="0">
                    <a:latin typeface="Calibri"/>
                    <a:cs typeface="Calibri"/>
                  </a:rPr>
                  <a:t> labels</a:t>
                </a:r>
                <a:r>
                  <a:rPr sz="2600" spc="-10" dirty="0">
                    <a:latin typeface="Calibri"/>
                    <a:cs typeface="Calibri"/>
                  </a:rPr>
                  <a:t> </a:t>
                </a:r>
                <a:r>
                  <a:rPr sz="2600" dirty="0">
                    <a:latin typeface="Calibri"/>
                    <a:cs typeface="Calibri"/>
                  </a:rPr>
                  <a:t>in</a:t>
                </a:r>
                <a:r>
                  <a:rPr sz="2600" spc="-10" dirty="0">
                    <a:latin typeface="Calibri"/>
                    <a:cs typeface="Calibri"/>
                  </a:rPr>
                  <a:t> </a:t>
                </a:r>
                <a:r>
                  <a:rPr sz="2600" spc="150" dirty="0">
                    <a:latin typeface="Cambria Math"/>
                    <a:cs typeface="Cambria Math"/>
                  </a:rPr>
                  <a:t>𝑁</a:t>
                </a:r>
                <a14:m>
                  <m:oMath xmlns:m="http://schemas.openxmlformats.org/officeDocument/2006/math">
                    <m:r>
                      <a:rPr lang="en-US" sz="2850" i="1" spc="225" baseline="-16081" dirty="0">
                        <a:latin typeface="Cambria Math" panose="02040503050406030204" pitchFamily="18" charset="0"/>
                        <a:cs typeface="Cambria Math"/>
                      </a:rPr>
                      <m:t>𝑣</m:t>
                    </m:r>
                  </m:oMath>
                </a14:m>
                <a:endParaRPr sz="2850" baseline="-16081" dirty="0">
                  <a:latin typeface="Cambria Math"/>
                  <a:cs typeface="Cambria Math"/>
                </a:endParaRPr>
              </a:p>
            </p:txBody>
          </p:sp>
        </mc:Choice>
        <mc:Fallback xmlns="">
          <p:sp>
            <p:nvSpPr>
              <p:cNvPr id="4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880" y="1264879"/>
                <a:ext cx="8300720" cy="2749727"/>
              </a:xfrm>
              <a:prstGeom prst="rect">
                <a:avLst/>
              </a:prstGeom>
              <a:blipFill>
                <a:blip r:embed="rId3"/>
                <a:stretch>
                  <a:fillRect l="-2496" t="-3097" b="-641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object 5"/>
          <p:cNvGrpSpPr/>
          <p:nvPr/>
        </p:nvGrpSpPr>
        <p:grpSpPr>
          <a:xfrm>
            <a:off x="2361793" y="4265848"/>
            <a:ext cx="5014595" cy="2512695"/>
            <a:chOff x="2361791" y="4265846"/>
            <a:chExt cx="5014595" cy="2512695"/>
          </a:xfrm>
        </p:grpSpPr>
        <p:sp>
          <p:nvSpPr>
            <p:cNvPr id="6" name="object 6"/>
            <p:cNvSpPr/>
            <p:nvPr/>
          </p:nvSpPr>
          <p:spPr>
            <a:xfrm>
              <a:off x="2374491" y="4278546"/>
              <a:ext cx="731520" cy="731520"/>
            </a:xfrm>
            <a:custGeom>
              <a:avLst/>
              <a:gdLst/>
              <a:ahLst/>
              <a:cxnLst/>
              <a:rect l="l" t="t" r="r" b="b"/>
              <a:pathLst>
                <a:path w="731519" h="731520">
                  <a:moveTo>
                    <a:pt x="365759" y="0"/>
                  </a:moveTo>
                  <a:lnTo>
                    <a:pt x="319879" y="2849"/>
                  </a:lnTo>
                  <a:lnTo>
                    <a:pt x="275700" y="11170"/>
                  </a:lnTo>
                  <a:lnTo>
                    <a:pt x="233564" y="24619"/>
                  </a:lnTo>
                  <a:lnTo>
                    <a:pt x="193814" y="42854"/>
                  </a:lnTo>
                  <a:lnTo>
                    <a:pt x="156793" y="65531"/>
                  </a:lnTo>
                  <a:lnTo>
                    <a:pt x="122844" y="92309"/>
                  </a:lnTo>
                  <a:lnTo>
                    <a:pt x="92309" y="122844"/>
                  </a:lnTo>
                  <a:lnTo>
                    <a:pt x="65531" y="156793"/>
                  </a:lnTo>
                  <a:lnTo>
                    <a:pt x="42854" y="193814"/>
                  </a:lnTo>
                  <a:lnTo>
                    <a:pt x="24619" y="233564"/>
                  </a:lnTo>
                  <a:lnTo>
                    <a:pt x="11170" y="275700"/>
                  </a:lnTo>
                  <a:lnTo>
                    <a:pt x="2849" y="319879"/>
                  </a:lnTo>
                  <a:lnTo>
                    <a:pt x="0" y="365759"/>
                  </a:lnTo>
                  <a:lnTo>
                    <a:pt x="2849" y="411640"/>
                  </a:lnTo>
                  <a:lnTo>
                    <a:pt x="11170" y="455819"/>
                  </a:lnTo>
                  <a:lnTo>
                    <a:pt x="24619" y="497955"/>
                  </a:lnTo>
                  <a:lnTo>
                    <a:pt x="42854" y="537705"/>
                  </a:lnTo>
                  <a:lnTo>
                    <a:pt x="65531" y="574726"/>
                  </a:lnTo>
                  <a:lnTo>
                    <a:pt x="92309" y="608675"/>
                  </a:lnTo>
                  <a:lnTo>
                    <a:pt x="122844" y="639210"/>
                  </a:lnTo>
                  <a:lnTo>
                    <a:pt x="156793" y="665987"/>
                  </a:lnTo>
                  <a:lnTo>
                    <a:pt x="193814" y="688665"/>
                  </a:lnTo>
                  <a:lnTo>
                    <a:pt x="233564" y="706900"/>
                  </a:lnTo>
                  <a:lnTo>
                    <a:pt x="275700" y="720349"/>
                  </a:lnTo>
                  <a:lnTo>
                    <a:pt x="319879" y="728670"/>
                  </a:lnTo>
                  <a:lnTo>
                    <a:pt x="365759" y="731519"/>
                  </a:lnTo>
                  <a:lnTo>
                    <a:pt x="411640" y="728670"/>
                  </a:lnTo>
                  <a:lnTo>
                    <a:pt x="455819" y="720349"/>
                  </a:lnTo>
                  <a:lnTo>
                    <a:pt x="497955" y="706900"/>
                  </a:lnTo>
                  <a:lnTo>
                    <a:pt x="537705" y="688665"/>
                  </a:lnTo>
                  <a:lnTo>
                    <a:pt x="574726" y="665987"/>
                  </a:lnTo>
                  <a:lnTo>
                    <a:pt x="608675" y="639210"/>
                  </a:lnTo>
                  <a:lnTo>
                    <a:pt x="639210" y="608675"/>
                  </a:lnTo>
                  <a:lnTo>
                    <a:pt x="665987" y="574726"/>
                  </a:lnTo>
                  <a:lnTo>
                    <a:pt x="688665" y="537705"/>
                  </a:lnTo>
                  <a:lnTo>
                    <a:pt x="706900" y="497955"/>
                  </a:lnTo>
                  <a:lnTo>
                    <a:pt x="720349" y="455819"/>
                  </a:lnTo>
                  <a:lnTo>
                    <a:pt x="728670" y="411640"/>
                  </a:lnTo>
                  <a:lnTo>
                    <a:pt x="731519" y="365759"/>
                  </a:lnTo>
                  <a:lnTo>
                    <a:pt x="728670" y="319879"/>
                  </a:lnTo>
                  <a:lnTo>
                    <a:pt x="720349" y="275700"/>
                  </a:lnTo>
                  <a:lnTo>
                    <a:pt x="706900" y="233564"/>
                  </a:lnTo>
                  <a:lnTo>
                    <a:pt x="688665" y="193814"/>
                  </a:lnTo>
                  <a:lnTo>
                    <a:pt x="665987" y="156793"/>
                  </a:lnTo>
                  <a:lnTo>
                    <a:pt x="639210" y="122844"/>
                  </a:lnTo>
                  <a:lnTo>
                    <a:pt x="608675" y="92309"/>
                  </a:lnTo>
                  <a:lnTo>
                    <a:pt x="574726" y="65531"/>
                  </a:lnTo>
                  <a:lnTo>
                    <a:pt x="537705" y="42854"/>
                  </a:lnTo>
                  <a:lnTo>
                    <a:pt x="497955" y="24619"/>
                  </a:lnTo>
                  <a:lnTo>
                    <a:pt x="455819" y="11170"/>
                  </a:lnTo>
                  <a:lnTo>
                    <a:pt x="411640" y="2849"/>
                  </a:lnTo>
                  <a:lnTo>
                    <a:pt x="365759" y="0"/>
                  </a:lnTo>
                  <a:close/>
                </a:path>
              </a:pathLst>
            </a:custGeom>
            <a:solidFill>
              <a:srgbClr val="6BB76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374491" y="4278546"/>
              <a:ext cx="731520" cy="731520"/>
            </a:xfrm>
            <a:custGeom>
              <a:avLst/>
              <a:gdLst/>
              <a:ahLst/>
              <a:cxnLst/>
              <a:rect l="l" t="t" r="r" b="b"/>
              <a:pathLst>
                <a:path w="731519" h="731520">
                  <a:moveTo>
                    <a:pt x="0" y="365760"/>
                  </a:moveTo>
                  <a:lnTo>
                    <a:pt x="2849" y="319879"/>
                  </a:lnTo>
                  <a:lnTo>
                    <a:pt x="11170" y="275700"/>
                  </a:lnTo>
                  <a:lnTo>
                    <a:pt x="24619" y="233564"/>
                  </a:lnTo>
                  <a:lnTo>
                    <a:pt x="42854" y="193814"/>
                  </a:lnTo>
                  <a:lnTo>
                    <a:pt x="65531" y="156793"/>
                  </a:lnTo>
                  <a:lnTo>
                    <a:pt x="92309" y="122844"/>
                  </a:lnTo>
                  <a:lnTo>
                    <a:pt x="122844" y="92309"/>
                  </a:lnTo>
                  <a:lnTo>
                    <a:pt x="156793" y="65531"/>
                  </a:lnTo>
                  <a:lnTo>
                    <a:pt x="193814" y="42854"/>
                  </a:lnTo>
                  <a:lnTo>
                    <a:pt x="233564" y="24619"/>
                  </a:lnTo>
                  <a:lnTo>
                    <a:pt x="275700" y="11170"/>
                  </a:lnTo>
                  <a:lnTo>
                    <a:pt x="319879" y="2849"/>
                  </a:lnTo>
                  <a:lnTo>
                    <a:pt x="365760" y="0"/>
                  </a:lnTo>
                  <a:lnTo>
                    <a:pt x="411640" y="2849"/>
                  </a:lnTo>
                  <a:lnTo>
                    <a:pt x="455819" y="11170"/>
                  </a:lnTo>
                  <a:lnTo>
                    <a:pt x="497955" y="24619"/>
                  </a:lnTo>
                  <a:lnTo>
                    <a:pt x="537705" y="42854"/>
                  </a:lnTo>
                  <a:lnTo>
                    <a:pt x="574726" y="65531"/>
                  </a:lnTo>
                  <a:lnTo>
                    <a:pt x="608675" y="92309"/>
                  </a:lnTo>
                  <a:lnTo>
                    <a:pt x="639210" y="122844"/>
                  </a:lnTo>
                  <a:lnTo>
                    <a:pt x="665988" y="156793"/>
                  </a:lnTo>
                  <a:lnTo>
                    <a:pt x="688665" y="193814"/>
                  </a:lnTo>
                  <a:lnTo>
                    <a:pt x="706900" y="233564"/>
                  </a:lnTo>
                  <a:lnTo>
                    <a:pt x="720349" y="275700"/>
                  </a:lnTo>
                  <a:lnTo>
                    <a:pt x="728670" y="319879"/>
                  </a:lnTo>
                  <a:lnTo>
                    <a:pt x="731520" y="365760"/>
                  </a:lnTo>
                  <a:lnTo>
                    <a:pt x="728670" y="411640"/>
                  </a:lnTo>
                  <a:lnTo>
                    <a:pt x="720349" y="455819"/>
                  </a:lnTo>
                  <a:lnTo>
                    <a:pt x="706900" y="497955"/>
                  </a:lnTo>
                  <a:lnTo>
                    <a:pt x="688665" y="537705"/>
                  </a:lnTo>
                  <a:lnTo>
                    <a:pt x="665988" y="574726"/>
                  </a:lnTo>
                  <a:lnTo>
                    <a:pt x="639210" y="608675"/>
                  </a:lnTo>
                  <a:lnTo>
                    <a:pt x="608675" y="639210"/>
                  </a:lnTo>
                  <a:lnTo>
                    <a:pt x="574726" y="665988"/>
                  </a:lnTo>
                  <a:lnTo>
                    <a:pt x="537705" y="688665"/>
                  </a:lnTo>
                  <a:lnTo>
                    <a:pt x="497955" y="706900"/>
                  </a:lnTo>
                  <a:lnTo>
                    <a:pt x="455819" y="720349"/>
                  </a:lnTo>
                  <a:lnTo>
                    <a:pt x="411640" y="728670"/>
                  </a:lnTo>
                  <a:lnTo>
                    <a:pt x="365760" y="731520"/>
                  </a:lnTo>
                  <a:lnTo>
                    <a:pt x="319879" y="728670"/>
                  </a:lnTo>
                  <a:lnTo>
                    <a:pt x="275700" y="720349"/>
                  </a:lnTo>
                  <a:lnTo>
                    <a:pt x="233564" y="706900"/>
                  </a:lnTo>
                  <a:lnTo>
                    <a:pt x="193814" y="688665"/>
                  </a:lnTo>
                  <a:lnTo>
                    <a:pt x="156793" y="665988"/>
                  </a:lnTo>
                  <a:lnTo>
                    <a:pt x="122844" y="639210"/>
                  </a:lnTo>
                  <a:lnTo>
                    <a:pt x="92309" y="608675"/>
                  </a:lnTo>
                  <a:lnTo>
                    <a:pt x="65531" y="574726"/>
                  </a:lnTo>
                  <a:lnTo>
                    <a:pt x="42854" y="537705"/>
                  </a:lnTo>
                  <a:lnTo>
                    <a:pt x="24619" y="497955"/>
                  </a:lnTo>
                  <a:lnTo>
                    <a:pt x="11170" y="455819"/>
                  </a:lnTo>
                  <a:lnTo>
                    <a:pt x="2849" y="411640"/>
                  </a:lnTo>
                  <a:lnTo>
                    <a:pt x="0" y="36576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374491" y="6034069"/>
              <a:ext cx="731520" cy="731520"/>
            </a:xfrm>
            <a:custGeom>
              <a:avLst/>
              <a:gdLst/>
              <a:ahLst/>
              <a:cxnLst/>
              <a:rect l="l" t="t" r="r" b="b"/>
              <a:pathLst>
                <a:path w="731519" h="731520">
                  <a:moveTo>
                    <a:pt x="365759" y="0"/>
                  </a:moveTo>
                  <a:lnTo>
                    <a:pt x="319879" y="2849"/>
                  </a:lnTo>
                  <a:lnTo>
                    <a:pt x="275700" y="11170"/>
                  </a:lnTo>
                  <a:lnTo>
                    <a:pt x="233564" y="24619"/>
                  </a:lnTo>
                  <a:lnTo>
                    <a:pt x="193814" y="42854"/>
                  </a:lnTo>
                  <a:lnTo>
                    <a:pt x="156793" y="65532"/>
                  </a:lnTo>
                  <a:lnTo>
                    <a:pt x="122844" y="92309"/>
                  </a:lnTo>
                  <a:lnTo>
                    <a:pt x="92309" y="122844"/>
                  </a:lnTo>
                  <a:lnTo>
                    <a:pt x="65531" y="156793"/>
                  </a:lnTo>
                  <a:lnTo>
                    <a:pt x="42854" y="193814"/>
                  </a:lnTo>
                  <a:lnTo>
                    <a:pt x="24619" y="233564"/>
                  </a:lnTo>
                  <a:lnTo>
                    <a:pt x="11170" y="275700"/>
                  </a:lnTo>
                  <a:lnTo>
                    <a:pt x="2849" y="319879"/>
                  </a:lnTo>
                  <a:lnTo>
                    <a:pt x="0" y="365760"/>
                  </a:lnTo>
                  <a:lnTo>
                    <a:pt x="2849" y="411640"/>
                  </a:lnTo>
                  <a:lnTo>
                    <a:pt x="11170" y="455819"/>
                  </a:lnTo>
                  <a:lnTo>
                    <a:pt x="24619" y="497955"/>
                  </a:lnTo>
                  <a:lnTo>
                    <a:pt x="42854" y="537705"/>
                  </a:lnTo>
                  <a:lnTo>
                    <a:pt x="65531" y="574726"/>
                  </a:lnTo>
                  <a:lnTo>
                    <a:pt x="92309" y="608675"/>
                  </a:lnTo>
                  <a:lnTo>
                    <a:pt x="122844" y="639210"/>
                  </a:lnTo>
                  <a:lnTo>
                    <a:pt x="156793" y="665988"/>
                  </a:lnTo>
                  <a:lnTo>
                    <a:pt x="193814" y="688665"/>
                  </a:lnTo>
                  <a:lnTo>
                    <a:pt x="233564" y="706900"/>
                  </a:lnTo>
                  <a:lnTo>
                    <a:pt x="275700" y="720349"/>
                  </a:lnTo>
                  <a:lnTo>
                    <a:pt x="319879" y="728670"/>
                  </a:lnTo>
                  <a:lnTo>
                    <a:pt x="365759" y="731520"/>
                  </a:lnTo>
                  <a:lnTo>
                    <a:pt x="411640" y="728670"/>
                  </a:lnTo>
                  <a:lnTo>
                    <a:pt x="455819" y="720349"/>
                  </a:lnTo>
                  <a:lnTo>
                    <a:pt x="497955" y="706900"/>
                  </a:lnTo>
                  <a:lnTo>
                    <a:pt x="537705" y="688665"/>
                  </a:lnTo>
                  <a:lnTo>
                    <a:pt x="574726" y="665988"/>
                  </a:lnTo>
                  <a:lnTo>
                    <a:pt x="608675" y="639210"/>
                  </a:lnTo>
                  <a:lnTo>
                    <a:pt x="639210" y="608675"/>
                  </a:lnTo>
                  <a:lnTo>
                    <a:pt x="665987" y="574726"/>
                  </a:lnTo>
                  <a:lnTo>
                    <a:pt x="688665" y="537705"/>
                  </a:lnTo>
                  <a:lnTo>
                    <a:pt x="706900" y="497955"/>
                  </a:lnTo>
                  <a:lnTo>
                    <a:pt x="720349" y="455819"/>
                  </a:lnTo>
                  <a:lnTo>
                    <a:pt x="728670" y="411640"/>
                  </a:lnTo>
                  <a:lnTo>
                    <a:pt x="731519" y="365760"/>
                  </a:lnTo>
                  <a:lnTo>
                    <a:pt x="728670" y="319879"/>
                  </a:lnTo>
                  <a:lnTo>
                    <a:pt x="720349" y="275700"/>
                  </a:lnTo>
                  <a:lnTo>
                    <a:pt x="706900" y="233564"/>
                  </a:lnTo>
                  <a:lnTo>
                    <a:pt x="688665" y="193814"/>
                  </a:lnTo>
                  <a:lnTo>
                    <a:pt x="665987" y="156793"/>
                  </a:lnTo>
                  <a:lnTo>
                    <a:pt x="639210" y="122844"/>
                  </a:lnTo>
                  <a:lnTo>
                    <a:pt x="608675" y="92309"/>
                  </a:lnTo>
                  <a:lnTo>
                    <a:pt x="574726" y="65532"/>
                  </a:lnTo>
                  <a:lnTo>
                    <a:pt x="537705" y="42854"/>
                  </a:lnTo>
                  <a:lnTo>
                    <a:pt x="497955" y="24619"/>
                  </a:lnTo>
                  <a:lnTo>
                    <a:pt x="455819" y="11170"/>
                  </a:lnTo>
                  <a:lnTo>
                    <a:pt x="411640" y="2849"/>
                  </a:lnTo>
                  <a:lnTo>
                    <a:pt x="365759" y="0"/>
                  </a:lnTo>
                  <a:close/>
                </a:path>
              </a:pathLst>
            </a:custGeom>
            <a:solidFill>
              <a:srgbClr val="6BB76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374491" y="6034069"/>
              <a:ext cx="731520" cy="731520"/>
            </a:xfrm>
            <a:custGeom>
              <a:avLst/>
              <a:gdLst/>
              <a:ahLst/>
              <a:cxnLst/>
              <a:rect l="l" t="t" r="r" b="b"/>
              <a:pathLst>
                <a:path w="731519" h="731520">
                  <a:moveTo>
                    <a:pt x="0" y="365760"/>
                  </a:moveTo>
                  <a:lnTo>
                    <a:pt x="2849" y="319879"/>
                  </a:lnTo>
                  <a:lnTo>
                    <a:pt x="11170" y="275700"/>
                  </a:lnTo>
                  <a:lnTo>
                    <a:pt x="24619" y="233564"/>
                  </a:lnTo>
                  <a:lnTo>
                    <a:pt x="42854" y="193814"/>
                  </a:lnTo>
                  <a:lnTo>
                    <a:pt x="65531" y="156793"/>
                  </a:lnTo>
                  <a:lnTo>
                    <a:pt x="92309" y="122844"/>
                  </a:lnTo>
                  <a:lnTo>
                    <a:pt x="122844" y="92309"/>
                  </a:lnTo>
                  <a:lnTo>
                    <a:pt x="156793" y="65531"/>
                  </a:lnTo>
                  <a:lnTo>
                    <a:pt x="193814" y="42854"/>
                  </a:lnTo>
                  <a:lnTo>
                    <a:pt x="233564" y="24619"/>
                  </a:lnTo>
                  <a:lnTo>
                    <a:pt x="275700" y="11170"/>
                  </a:lnTo>
                  <a:lnTo>
                    <a:pt x="319879" y="2849"/>
                  </a:lnTo>
                  <a:lnTo>
                    <a:pt x="365760" y="0"/>
                  </a:lnTo>
                  <a:lnTo>
                    <a:pt x="411640" y="2849"/>
                  </a:lnTo>
                  <a:lnTo>
                    <a:pt x="455819" y="11170"/>
                  </a:lnTo>
                  <a:lnTo>
                    <a:pt x="497955" y="24619"/>
                  </a:lnTo>
                  <a:lnTo>
                    <a:pt x="537705" y="42854"/>
                  </a:lnTo>
                  <a:lnTo>
                    <a:pt x="574726" y="65531"/>
                  </a:lnTo>
                  <a:lnTo>
                    <a:pt x="608675" y="92309"/>
                  </a:lnTo>
                  <a:lnTo>
                    <a:pt x="639210" y="122844"/>
                  </a:lnTo>
                  <a:lnTo>
                    <a:pt x="665988" y="156793"/>
                  </a:lnTo>
                  <a:lnTo>
                    <a:pt x="688665" y="193814"/>
                  </a:lnTo>
                  <a:lnTo>
                    <a:pt x="706900" y="233564"/>
                  </a:lnTo>
                  <a:lnTo>
                    <a:pt x="720349" y="275700"/>
                  </a:lnTo>
                  <a:lnTo>
                    <a:pt x="728670" y="319879"/>
                  </a:lnTo>
                  <a:lnTo>
                    <a:pt x="731520" y="365760"/>
                  </a:lnTo>
                  <a:lnTo>
                    <a:pt x="728670" y="411640"/>
                  </a:lnTo>
                  <a:lnTo>
                    <a:pt x="720349" y="455819"/>
                  </a:lnTo>
                  <a:lnTo>
                    <a:pt x="706900" y="497955"/>
                  </a:lnTo>
                  <a:lnTo>
                    <a:pt x="688665" y="537705"/>
                  </a:lnTo>
                  <a:lnTo>
                    <a:pt x="665988" y="574726"/>
                  </a:lnTo>
                  <a:lnTo>
                    <a:pt x="639210" y="608675"/>
                  </a:lnTo>
                  <a:lnTo>
                    <a:pt x="608675" y="639210"/>
                  </a:lnTo>
                  <a:lnTo>
                    <a:pt x="574726" y="665988"/>
                  </a:lnTo>
                  <a:lnTo>
                    <a:pt x="537705" y="688665"/>
                  </a:lnTo>
                  <a:lnTo>
                    <a:pt x="497955" y="706900"/>
                  </a:lnTo>
                  <a:lnTo>
                    <a:pt x="455819" y="720349"/>
                  </a:lnTo>
                  <a:lnTo>
                    <a:pt x="411640" y="728670"/>
                  </a:lnTo>
                  <a:lnTo>
                    <a:pt x="365760" y="731520"/>
                  </a:lnTo>
                  <a:lnTo>
                    <a:pt x="319879" y="728670"/>
                  </a:lnTo>
                  <a:lnTo>
                    <a:pt x="275700" y="720349"/>
                  </a:lnTo>
                  <a:lnTo>
                    <a:pt x="233564" y="706900"/>
                  </a:lnTo>
                  <a:lnTo>
                    <a:pt x="193814" y="688665"/>
                  </a:lnTo>
                  <a:lnTo>
                    <a:pt x="156793" y="665988"/>
                  </a:lnTo>
                  <a:lnTo>
                    <a:pt x="122844" y="639210"/>
                  </a:lnTo>
                  <a:lnTo>
                    <a:pt x="92309" y="608675"/>
                  </a:lnTo>
                  <a:lnTo>
                    <a:pt x="65531" y="574726"/>
                  </a:lnTo>
                  <a:lnTo>
                    <a:pt x="42854" y="537705"/>
                  </a:lnTo>
                  <a:lnTo>
                    <a:pt x="24619" y="497955"/>
                  </a:lnTo>
                  <a:lnTo>
                    <a:pt x="11170" y="455819"/>
                  </a:lnTo>
                  <a:lnTo>
                    <a:pt x="2849" y="411640"/>
                  </a:lnTo>
                  <a:lnTo>
                    <a:pt x="0" y="36576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697389" y="5010066"/>
              <a:ext cx="85725" cy="1038860"/>
            </a:xfrm>
            <a:custGeom>
              <a:avLst/>
              <a:gdLst/>
              <a:ahLst/>
              <a:cxnLst/>
              <a:rect l="l" t="t" r="r" b="b"/>
              <a:pathLst>
                <a:path w="85725" h="1038860">
                  <a:moveTo>
                    <a:pt x="50753" y="57150"/>
                  </a:moveTo>
                  <a:lnTo>
                    <a:pt x="34970" y="57150"/>
                  </a:lnTo>
                  <a:lnTo>
                    <a:pt x="28575" y="63545"/>
                  </a:lnTo>
                  <a:lnTo>
                    <a:pt x="28573" y="1031894"/>
                  </a:lnTo>
                  <a:lnTo>
                    <a:pt x="34970" y="1038291"/>
                  </a:lnTo>
                  <a:lnTo>
                    <a:pt x="50751" y="1038291"/>
                  </a:lnTo>
                  <a:lnTo>
                    <a:pt x="57148" y="1031894"/>
                  </a:lnTo>
                  <a:lnTo>
                    <a:pt x="57150" y="63545"/>
                  </a:lnTo>
                  <a:lnTo>
                    <a:pt x="50753" y="57150"/>
                  </a:lnTo>
                  <a:close/>
                </a:path>
                <a:path w="85725" h="1038860">
                  <a:moveTo>
                    <a:pt x="42862" y="0"/>
                  </a:moveTo>
                  <a:lnTo>
                    <a:pt x="0" y="85725"/>
                  </a:lnTo>
                  <a:lnTo>
                    <a:pt x="28574" y="85725"/>
                  </a:lnTo>
                  <a:lnTo>
                    <a:pt x="28575" y="63545"/>
                  </a:lnTo>
                  <a:lnTo>
                    <a:pt x="34970" y="57150"/>
                  </a:lnTo>
                  <a:lnTo>
                    <a:pt x="71437" y="57150"/>
                  </a:lnTo>
                  <a:lnTo>
                    <a:pt x="42862" y="0"/>
                  </a:lnTo>
                  <a:close/>
                </a:path>
                <a:path w="85725" h="1038860">
                  <a:moveTo>
                    <a:pt x="71437" y="57150"/>
                  </a:moveTo>
                  <a:lnTo>
                    <a:pt x="50753" y="57150"/>
                  </a:lnTo>
                  <a:lnTo>
                    <a:pt x="57150" y="63545"/>
                  </a:lnTo>
                  <a:lnTo>
                    <a:pt x="57149" y="85725"/>
                  </a:lnTo>
                  <a:lnTo>
                    <a:pt x="85725" y="85725"/>
                  </a:lnTo>
                  <a:lnTo>
                    <a:pt x="71437" y="57150"/>
                  </a:lnTo>
                  <a:close/>
                </a:path>
              </a:pathLst>
            </a:custGeom>
            <a:solidFill>
              <a:srgbClr val="007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72000" y="5089598"/>
              <a:ext cx="731520" cy="731520"/>
            </a:xfrm>
            <a:custGeom>
              <a:avLst/>
              <a:gdLst/>
              <a:ahLst/>
              <a:cxnLst/>
              <a:rect l="l" t="t" r="r" b="b"/>
              <a:pathLst>
                <a:path w="731520" h="731520">
                  <a:moveTo>
                    <a:pt x="365760" y="0"/>
                  </a:moveTo>
                  <a:lnTo>
                    <a:pt x="319879" y="2849"/>
                  </a:lnTo>
                  <a:lnTo>
                    <a:pt x="275700" y="11170"/>
                  </a:lnTo>
                  <a:lnTo>
                    <a:pt x="233564" y="24619"/>
                  </a:lnTo>
                  <a:lnTo>
                    <a:pt x="193814" y="42854"/>
                  </a:lnTo>
                  <a:lnTo>
                    <a:pt x="156793" y="65531"/>
                  </a:lnTo>
                  <a:lnTo>
                    <a:pt x="122844" y="92309"/>
                  </a:lnTo>
                  <a:lnTo>
                    <a:pt x="92309" y="122844"/>
                  </a:lnTo>
                  <a:lnTo>
                    <a:pt x="65531" y="156793"/>
                  </a:lnTo>
                  <a:lnTo>
                    <a:pt x="42854" y="193814"/>
                  </a:lnTo>
                  <a:lnTo>
                    <a:pt x="24619" y="233564"/>
                  </a:lnTo>
                  <a:lnTo>
                    <a:pt x="11170" y="275700"/>
                  </a:lnTo>
                  <a:lnTo>
                    <a:pt x="2849" y="319879"/>
                  </a:lnTo>
                  <a:lnTo>
                    <a:pt x="0" y="365759"/>
                  </a:lnTo>
                  <a:lnTo>
                    <a:pt x="2849" y="411640"/>
                  </a:lnTo>
                  <a:lnTo>
                    <a:pt x="11170" y="455819"/>
                  </a:lnTo>
                  <a:lnTo>
                    <a:pt x="24619" y="497955"/>
                  </a:lnTo>
                  <a:lnTo>
                    <a:pt x="42854" y="537705"/>
                  </a:lnTo>
                  <a:lnTo>
                    <a:pt x="65531" y="574726"/>
                  </a:lnTo>
                  <a:lnTo>
                    <a:pt x="92309" y="608675"/>
                  </a:lnTo>
                  <a:lnTo>
                    <a:pt x="122844" y="639209"/>
                  </a:lnTo>
                  <a:lnTo>
                    <a:pt x="156793" y="665987"/>
                  </a:lnTo>
                  <a:lnTo>
                    <a:pt x="193814" y="688664"/>
                  </a:lnTo>
                  <a:lnTo>
                    <a:pt x="233564" y="706899"/>
                  </a:lnTo>
                  <a:lnTo>
                    <a:pt x="275700" y="720348"/>
                  </a:lnTo>
                  <a:lnTo>
                    <a:pt x="319879" y="728669"/>
                  </a:lnTo>
                  <a:lnTo>
                    <a:pt x="365760" y="731519"/>
                  </a:lnTo>
                  <a:lnTo>
                    <a:pt x="411640" y="728669"/>
                  </a:lnTo>
                  <a:lnTo>
                    <a:pt x="455819" y="720348"/>
                  </a:lnTo>
                  <a:lnTo>
                    <a:pt x="497955" y="706899"/>
                  </a:lnTo>
                  <a:lnTo>
                    <a:pt x="537705" y="688664"/>
                  </a:lnTo>
                  <a:lnTo>
                    <a:pt x="574726" y="665987"/>
                  </a:lnTo>
                  <a:lnTo>
                    <a:pt x="608675" y="639209"/>
                  </a:lnTo>
                  <a:lnTo>
                    <a:pt x="639210" y="608675"/>
                  </a:lnTo>
                  <a:lnTo>
                    <a:pt x="665988" y="574726"/>
                  </a:lnTo>
                  <a:lnTo>
                    <a:pt x="688665" y="537705"/>
                  </a:lnTo>
                  <a:lnTo>
                    <a:pt x="706900" y="497955"/>
                  </a:lnTo>
                  <a:lnTo>
                    <a:pt x="720349" y="455819"/>
                  </a:lnTo>
                  <a:lnTo>
                    <a:pt x="728670" y="411640"/>
                  </a:lnTo>
                  <a:lnTo>
                    <a:pt x="731520" y="365759"/>
                  </a:lnTo>
                  <a:lnTo>
                    <a:pt x="728670" y="319879"/>
                  </a:lnTo>
                  <a:lnTo>
                    <a:pt x="720349" y="275700"/>
                  </a:lnTo>
                  <a:lnTo>
                    <a:pt x="706900" y="233564"/>
                  </a:lnTo>
                  <a:lnTo>
                    <a:pt x="688665" y="193814"/>
                  </a:lnTo>
                  <a:lnTo>
                    <a:pt x="665988" y="156793"/>
                  </a:lnTo>
                  <a:lnTo>
                    <a:pt x="639210" y="122844"/>
                  </a:lnTo>
                  <a:lnTo>
                    <a:pt x="608675" y="92309"/>
                  </a:lnTo>
                  <a:lnTo>
                    <a:pt x="574726" y="65531"/>
                  </a:lnTo>
                  <a:lnTo>
                    <a:pt x="537705" y="42854"/>
                  </a:lnTo>
                  <a:lnTo>
                    <a:pt x="497955" y="24619"/>
                  </a:lnTo>
                  <a:lnTo>
                    <a:pt x="455819" y="11170"/>
                  </a:lnTo>
                  <a:lnTo>
                    <a:pt x="411640" y="2849"/>
                  </a:lnTo>
                  <a:lnTo>
                    <a:pt x="365760" y="0"/>
                  </a:lnTo>
                  <a:close/>
                </a:path>
              </a:pathLst>
            </a:custGeom>
            <a:solidFill>
              <a:srgbClr val="60B5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72000" y="5089598"/>
              <a:ext cx="731520" cy="731520"/>
            </a:xfrm>
            <a:custGeom>
              <a:avLst/>
              <a:gdLst/>
              <a:ahLst/>
              <a:cxnLst/>
              <a:rect l="l" t="t" r="r" b="b"/>
              <a:pathLst>
                <a:path w="731520" h="731520">
                  <a:moveTo>
                    <a:pt x="0" y="365760"/>
                  </a:moveTo>
                  <a:lnTo>
                    <a:pt x="2849" y="319879"/>
                  </a:lnTo>
                  <a:lnTo>
                    <a:pt x="11170" y="275700"/>
                  </a:lnTo>
                  <a:lnTo>
                    <a:pt x="24619" y="233564"/>
                  </a:lnTo>
                  <a:lnTo>
                    <a:pt x="42854" y="193814"/>
                  </a:lnTo>
                  <a:lnTo>
                    <a:pt x="65531" y="156793"/>
                  </a:lnTo>
                  <a:lnTo>
                    <a:pt x="92309" y="122844"/>
                  </a:lnTo>
                  <a:lnTo>
                    <a:pt x="122844" y="92309"/>
                  </a:lnTo>
                  <a:lnTo>
                    <a:pt x="156793" y="65531"/>
                  </a:lnTo>
                  <a:lnTo>
                    <a:pt x="193814" y="42854"/>
                  </a:lnTo>
                  <a:lnTo>
                    <a:pt x="233564" y="24619"/>
                  </a:lnTo>
                  <a:lnTo>
                    <a:pt x="275700" y="11170"/>
                  </a:lnTo>
                  <a:lnTo>
                    <a:pt x="319879" y="2849"/>
                  </a:lnTo>
                  <a:lnTo>
                    <a:pt x="365760" y="0"/>
                  </a:lnTo>
                  <a:lnTo>
                    <a:pt x="411640" y="2849"/>
                  </a:lnTo>
                  <a:lnTo>
                    <a:pt x="455819" y="11170"/>
                  </a:lnTo>
                  <a:lnTo>
                    <a:pt x="497955" y="24619"/>
                  </a:lnTo>
                  <a:lnTo>
                    <a:pt x="537705" y="42854"/>
                  </a:lnTo>
                  <a:lnTo>
                    <a:pt x="574726" y="65531"/>
                  </a:lnTo>
                  <a:lnTo>
                    <a:pt x="608675" y="92309"/>
                  </a:lnTo>
                  <a:lnTo>
                    <a:pt x="639210" y="122844"/>
                  </a:lnTo>
                  <a:lnTo>
                    <a:pt x="665988" y="156793"/>
                  </a:lnTo>
                  <a:lnTo>
                    <a:pt x="688665" y="193814"/>
                  </a:lnTo>
                  <a:lnTo>
                    <a:pt x="706900" y="233564"/>
                  </a:lnTo>
                  <a:lnTo>
                    <a:pt x="720349" y="275700"/>
                  </a:lnTo>
                  <a:lnTo>
                    <a:pt x="728670" y="319879"/>
                  </a:lnTo>
                  <a:lnTo>
                    <a:pt x="731520" y="365760"/>
                  </a:lnTo>
                  <a:lnTo>
                    <a:pt x="728670" y="411640"/>
                  </a:lnTo>
                  <a:lnTo>
                    <a:pt x="720349" y="455819"/>
                  </a:lnTo>
                  <a:lnTo>
                    <a:pt x="706900" y="497955"/>
                  </a:lnTo>
                  <a:lnTo>
                    <a:pt x="688665" y="537705"/>
                  </a:lnTo>
                  <a:lnTo>
                    <a:pt x="665988" y="574726"/>
                  </a:lnTo>
                  <a:lnTo>
                    <a:pt x="639210" y="608675"/>
                  </a:lnTo>
                  <a:lnTo>
                    <a:pt x="608675" y="639210"/>
                  </a:lnTo>
                  <a:lnTo>
                    <a:pt x="574726" y="665988"/>
                  </a:lnTo>
                  <a:lnTo>
                    <a:pt x="537705" y="688665"/>
                  </a:lnTo>
                  <a:lnTo>
                    <a:pt x="497955" y="706900"/>
                  </a:lnTo>
                  <a:lnTo>
                    <a:pt x="455819" y="720349"/>
                  </a:lnTo>
                  <a:lnTo>
                    <a:pt x="411640" y="728670"/>
                  </a:lnTo>
                  <a:lnTo>
                    <a:pt x="365760" y="731520"/>
                  </a:lnTo>
                  <a:lnTo>
                    <a:pt x="319879" y="728670"/>
                  </a:lnTo>
                  <a:lnTo>
                    <a:pt x="275700" y="720349"/>
                  </a:lnTo>
                  <a:lnTo>
                    <a:pt x="233564" y="706900"/>
                  </a:lnTo>
                  <a:lnTo>
                    <a:pt x="193814" y="688665"/>
                  </a:lnTo>
                  <a:lnTo>
                    <a:pt x="156793" y="665988"/>
                  </a:lnTo>
                  <a:lnTo>
                    <a:pt x="122844" y="639210"/>
                  </a:lnTo>
                  <a:lnTo>
                    <a:pt x="92309" y="608675"/>
                  </a:lnTo>
                  <a:lnTo>
                    <a:pt x="65531" y="574726"/>
                  </a:lnTo>
                  <a:lnTo>
                    <a:pt x="42854" y="537705"/>
                  </a:lnTo>
                  <a:lnTo>
                    <a:pt x="24619" y="497955"/>
                  </a:lnTo>
                  <a:lnTo>
                    <a:pt x="11170" y="455819"/>
                  </a:lnTo>
                  <a:lnTo>
                    <a:pt x="2849" y="411640"/>
                  </a:lnTo>
                  <a:lnTo>
                    <a:pt x="0" y="36576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089681" y="4627994"/>
              <a:ext cx="1498600" cy="1772285"/>
            </a:xfrm>
            <a:custGeom>
              <a:avLst/>
              <a:gdLst/>
              <a:ahLst/>
              <a:cxnLst/>
              <a:rect l="l" t="t" r="r" b="b"/>
              <a:pathLst>
                <a:path w="1498600" h="1772285">
                  <a:moveTo>
                    <a:pt x="1498600" y="826262"/>
                  </a:moveTo>
                  <a:lnTo>
                    <a:pt x="1490052" y="813003"/>
                  </a:lnTo>
                  <a:lnTo>
                    <a:pt x="1481213" y="811085"/>
                  </a:lnTo>
                  <a:lnTo>
                    <a:pt x="1474216" y="815594"/>
                  </a:lnTo>
                  <a:lnTo>
                    <a:pt x="1469771" y="809104"/>
                  </a:lnTo>
                  <a:lnTo>
                    <a:pt x="1428051" y="748360"/>
                  </a:lnTo>
                  <a:lnTo>
                    <a:pt x="1414221" y="773366"/>
                  </a:lnTo>
                  <a:lnTo>
                    <a:pt x="16332" y="0"/>
                  </a:lnTo>
                  <a:lnTo>
                    <a:pt x="7645" y="2501"/>
                  </a:lnTo>
                  <a:lnTo>
                    <a:pt x="0" y="16306"/>
                  </a:lnTo>
                  <a:lnTo>
                    <a:pt x="2501" y="24993"/>
                  </a:lnTo>
                  <a:lnTo>
                    <a:pt x="1400390" y="798372"/>
                  </a:lnTo>
                  <a:lnTo>
                    <a:pt x="1386547" y="823379"/>
                  </a:lnTo>
                  <a:lnTo>
                    <a:pt x="1457540" y="826338"/>
                  </a:lnTo>
                  <a:lnTo>
                    <a:pt x="80645" y="1713407"/>
                  </a:lnTo>
                  <a:lnTo>
                    <a:pt x="65176" y="1689379"/>
                  </a:lnTo>
                  <a:lnTo>
                    <a:pt x="16319" y="1771840"/>
                  </a:lnTo>
                  <a:lnTo>
                    <a:pt x="111607" y="1761451"/>
                  </a:lnTo>
                  <a:lnTo>
                    <a:pt x="103860" y="1749437"/>
                  </a:lnTo>
                  <a:lnTo>
                    <a:pt x="96126" y="1737423"/>
                  </a:lnTo>
                  <a:lnTo>
                    <a:pt x="1496682" y="835101"/>
                  </a:lnTo>
                  <a:lnTo>
                    <a:pt x="1498600" y="826262"/>
                  </a:lnTo>
                  <a:close/>
                </a:path>
              </a:pathLst>
            </a:custGeom>
            <a:solidFill>
              <a:srgbClr val="007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631857" y="5101474"/>
              <a:ext cx="731520" cy="731520"/>
            </a:xfrm>
            <a:custGeom>
              <a:avLst/>
              <a:gdLst/>
              <a:ahLst/>
              <a:cxnLst/>
              <a:rect l="l" t="t" r="r" b="b"/>
              <a:pathLst>
                <a:path w="731520" h="731520">
                  <a:moveTo>
                    <a:pt x="365760" y="0"/>
                  </a:moveTo>
                  <a:lnTo>
                    <a:pt x="319879" y="2849"/>
                  </a:lnTo>
                  <a:lnTo>
                    <a:pt x="275700" y="11170"/>
                  </a:lnTo>
                  <a:lnTo>
                    <a:pt x="233564" y="24619"/>
                  </a:lnTo>
                  <a:lnTo>
                    <a:pt x="193814" y="42854"/>
                  </a:lnTo>
                  <a:lnTo>
                    <a:pt x="156793" y="65531"/>
                  </a:lnTo>
                  <a:lnTo>
                    <a:pt x="122844" y="92309"/>
                  </a:lnTo>
                  <a:lnTo>
                    <a:pt x="92309" y="122843"/>
                  </a:lnTo>
                  <a:lnTo>
                    <a:pt x="65531" y="156792"/>
                  </a:lnTo>
                  <a:lnTo>
                    <a:pt x="42854" y="193813"/>
                  </a:lnTo>
                  <a:lnTo>
                    <a:pt x="24619" y="233563"/>
                  </a:lnTo>
                  <a:lnTo>
                    <a:pt x="11170" y="275699"/>
                  </a:lnTo>
                  <a:lnTo>
                    <a:pt x="2849" y="319879"/>
                  </a:lnTo>
                  <a:lnTo>
                    <a:pt x="0" y="365759"/>
                  </a:lnTo>
                  <a:lnTo>
                    <a:pt x="2849" y="411640"/>
                  </a:lnTo>
                  <a:lnTo>
                    <a:pt x="11170" y="455819"/>
                  </a:lnTo>
                  <a:lnTo>
                    <a:pt x="24619" y="497955"/>
                  </a:lnTo>
                  <a:lnTo>
                    <a:pt x="42854" y="537705"/>
                  </a:lnTo>
                  <a:lnTo>
                    <a:pt x="65532" y="574726"/>
                  </a:lnTo>
                  <a:lnTo>
                    <a:pt x="92309" y="608675"/>
                  </a:lnTo>
                  <a:lnTo>
                    <a:pt x="122844" y="639209"/>
                  </a:lnTo>
                  <a:lnTo>
                    <a:pt x="156793" y="665987"/>
                  </a:lnTo>
                  <a:lnTo>
                    <a:pt x="193814" y="688664"/>
                  </a:lnTo>
                  <a:lnTo>
                    <a:pt x="233564" y="706899"/>
                  </a:lnTo>
                  <a:lnTo>
                    <a:pt x="275700" y="720348"/>
                  </a:lnTo>
                  <a:lnTo>
                    <a:pt x="319879" y="728669"/>
                  </a:lnTo>
                  <a:lnTo>
                    <a:pt x="365760" y="731519"/>
                  </a:lnTo>
                  <a:lnTo>
                    <a:pt x="411640" y="728669"/>
                  </a:lnTo>
                  <a:lnTo>
                    <a:pt x="455819" y="720348"/>
                  </a:lnTo>
                  <a:lnTo>
                    <a:pt x="497955" y="706899"/>
                  </a:lnTo>
                  <a:lnTo>
                    <a:pt x="537705" y="688664"/>
                  </a:lnTo>
                  <a:lnTo>
                    <a:pt x="574726" y="665987"/>
                  </a:lnTo>
                  <a:lnTo>
                    <a:pt x="608675" y="639209"/>
                  </a:lnTo>
                  <a:lnTo>
                    <a:pt x="639210" y="608675"/>
                  </a:lnTo>
                  <a:lnTo>
                    <a:pt x="665988" y="574726"/>
                  </a:lnTo>
                  <a:lnTo>
                    <a:pt x="688665" y="537705"/>
                  </a:lnTo>
                  <a:lnTo>
                    <a:pt x="706900" y="497955"/>
                  </a:lnTo>
                  <a:lnTo>
                    <a:pt x="720349" y="455819"/>
                  </a:lnTo>
                  <a:lnTo>
                    <a:pt x="728670" y="411640"/>
                  </a:lnTo>
                  <a:lnTo>
                    <a:pt x="731520" y="365759"/>
                  </a:lnTo>
                  <a:lnTo>
                    <a:pt x="728670" y="319879"/>
                  </a:lnTo>
                  <a:lnTo>
                    <a:pt x="720349" y="275699"/>
                  </a:lnTo>
                  <a:lnTo>
                    <a:pt x="706900" y="233563"/>
                  </a:lnTo>
                  <a:lnTo>
                    <a:pt x="688665" y="193813"/>
                  </a:lnTo>
                  <a:lnTo>
                    <a:pt x="665988" y="156792"/>
                  </a:lnTo>
                  <a:lnTo>
                    <a:pt x="639210" y="122843"/>
                  </a:lnTo>
                  <a:lnTo>
                    <a:pt x="608675" y="92309"/>
                  </a:lnTo>
                  <a:lnTo>
                    <a:pt x="574726" y="65531"/>
                  </a:lnTo>
                  <a:lnTo>
                    <a:pt x="537705" y="42854"/>
                  </a:lnTo>
                  <a:lnTo>
                    <a:pt x="497955" y="24619"/>
                  </a:lnTo>
                  <a:lnTo>
                    <a:pt x="455819" y="11170"/>
                  </a:lnTo>
                  <a:lnTo>
                    <a:pt x="411640" y="2849"/>
                  </a:lnTo>
                  <a:lnTo>
                    <a:pt x="365760" y="0"/>
                  </a:lnTo>
                  <a:close/>
                </a:path>
              </a:pathLst>
            </a:custGeom>
            <a:solidFill>
              <a:srgbClr val="C648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631857" y="5101474"/>
              <a:ext cx="731520" cy="731520"/>
            </a:xfrm>
            <a:custGeom>
              <a:avLst/>
              <a:gdLst/>
              <a:ahLst/>
              <a:cxnLst/>
              <a:rect l="l" t="t" r="r" b="b"/>
              <a:pathLst>
                <a:path w="731520" h="731520">
                  <a:moveTo>
                    <a:pt x="0" y="365760"/>
                  </a:moveTo>
                  <a:lnTo>
                    <a:pt x="2849" y="319879"/>
                  </a:lnTo>
                  <a:lnTo>
                    <a:pt x="11170" y="275700"/>
                  </a:lnTo>
                  <a:lnTo>
                    <a:pt x="24619" y="233564"/>
                  </a:lnTo>
                  <a:lnTo>
                    <a:pt x="42854" y="193814"/>
                  </a:lnTo>
                  <a:lnTo>
                    <a:pt x="65531" y="156793"/>
                  </a:lnTo>
                  <a:lnTo>
                    <a:pt x="92309" y="122844"/>
                  </a:lnTo>
                  <a:lnTo>
                    <a:pt x="122844" y="92309"/>
                  </a:lnTo>
                  <a:lnTo>
                    <a:pt x="156793" y="65531"/>
                  </a:lnTo>
                  <a:lnTo>
                    <a:pt x="193814" y="42854"/>
                  </a:lnTo>
                  <a:lnTo>
                    <a:pt x="233564" y="24619"/>
                  </a:lnTo>
                  <a:lnTo>
                    <a:pt x="275700" y="11170"/>
                  </a:lnTo>
                  <a:lnTo>
                    <a:pt x="319879" y="2849"/>
                  </a:lnTo>
                  <a:lnTo>
                    <a:pt x="365760" y="0"/>
                  </a:lnTo>
                  <a:lnTo>
                    <a:pt x="411640" y="2849"/>
                  </a:lnTo>
                  <a:lnTo>
                    <a:pt x="455819" y="11170"/>
                  </a:lnTo>
                  <a:lnTo>
                    <a:pt x="497955" y="24619"/>
                  </a:lnTo>
                  <a:lnTo>
                    <a:pt x="537705" y="42854"/>
                  </a:lnTo>
                  <a:lnTo>
                    <a:pt x="574726" y="65531"/>
                  </a:lnTo>
                  <a:lnTo>
                    <a:pt x="608675" y="92309"/>
                  </a:lnTo>
                  <a:lnTo>
                    <a:pt x="639210" y="122844"/>
                  </a:lnTo>
                  <a:lnTo>
                    <a:pt x="665988" y="156793"/>
                  </a:lnTo>
                  <a:lnTo>
                    <a:pt x="688665" y="193814"/>
                  </a:lnTo>
                  <a:lnTo>
                    <a:pt x="706900" y="233564"/>
                  </a:lnTo>
                  <a:lnTo>
                    <a:pt x="720349" y="275700"/>
                  </a:lnTo>
                  <a:lnTo>
                    <a:pt x="728670" y="319879"/>
                  </a:lnTo>
                  <a:lnTo>
                    <a:pt x="731520" y="365760"/>
                  </a:lnTo>
                  <a:lnTo>
                    <a:pt x="728670" y="411640"/>
                  </a:lnTo>
                  <a:lnTo>
                    <a:pt x="720349" y="455819"/>
                  </a:lnTo>
                  <a:lnTo>
                    <a:pt x="706900" y="497955"/>
                  </a:lnTo>
                  <a:lnTo>
                    <a:pt x="688665" y="537705"/>
                  </a:lnTo>
                  <a:lnTo>
                    <a:pt x="665988" y="574726"/>
                  </a:lnTo>
                  <a:lnTo>
                    <a:pt x="639210" y="608675"/>
                  </a:lnTo>
                  <a:lnTo>
                    <a:pt x="608675" y="639210"/>
                  </a:lnTo>
                  <a:lnTo>
                    <a:pt x="574726" y="665988"/>
                  </a:lnTo>
                  <a:lnTo>
                    <a:pt x="537705" y="688665"/>
                  </a:lnTo>
                  <a:lnTo>
                    <a:pt x="497955" y="706900"/>
                  </a:lnTo>
                  <a:lnTo>
                    <a:pt x="455819" y="720349"/>
                  </a:lnTo>
                  <a:lnTo>
                    <a:pt x="411640" y="728670"/>
                  </a:lnTo>
                  <a:lnTo>
                    <a:pt x="365760" y="731520"/>
                  </a:lnTo>
                  <a:lnTo>
                    <a:pt x="319879" y="728670"/>
                  </a:lnTo>
                  <a:lnTo>
                    <a:pt x="275700" y="720349"/>
                  </a:lnTo>
                  <a:lnTo>
                    <a:pt x="233564" y="706900"/>
                  </a:lnTo>
                  <a:lnTo>
                    <a:pt x="193814" y="688665"/>
                  </a:lnTo>
                  <a:lnTo>
                    <a:pt x="156793" y="665988"/>
                  </a:lnTo>
                  <a:lnTo>
                    <a:pt x="122844" y="639210"/>
                  </a:lnTo>
                  <a:lnTo>
                    <a:pt x="92309" y="608675"/>
                  </a:lnTo>
                  <a:lnTo>
                    <a:pt x="65531" y="574726"/>
                  </a:lnTo>
                  <a:lnTo>
                    <a:pt x="42854" y="537705"/>
                  </a:lnTo>
                  <a:lnTo>
                    <a:pt x="24619" y="497955"/>
                  </a:lnTo>
                  <a:lnTo>
                    <a:pt x="11170" y="455819"/>
                  </a:lnTo>
                  <a:lnTo>
                    <a:pt x="2849" y="411640"/>
                  </a:lnTo>
                  <a:lnTo>
                    <a:pt x="0" y="36576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289162" y="5423607"/>
              <a:ext cx="1343025" cy="85725"/>
            </a:xfrm>
            <a:custGeom>
              <a:avLst/>
              <a:gdLst/>
              <a:ahLst/>
              <a:cxnLst/>
              <a:rect l="l" t="t" r="r" b="b"/>
              <a:pathLst>
                <a:path w="1343025" h="85725">
                  <a:moveTo>
                    <a:pt x="1257357" y="0"/>
                  </a:moveTo>
                  <a:lnTo>
                    <a:pt x="1257101" y="28573"/>
                  </a:lnTo>
                  <a:lnTo>
                    <a:pt x="1279277" y="28771"/>
                  </a:lnTo>
                  <a:lnTo>
                    <a:pt x="1285617" y="35224"/>
                  </a:lnTo>
                  <a:lnTo>
                    <a:pt x="1285476" y="51005"/>
                  </a:lnTo>
                  <a:lnTo>
                    <a:pt x="1279022" y="57345"/>
                  </a:lnTo>
                  <a:lnTo>
                    <a:pt x="1256843" y="57345"/>
                  </a:lnTo>
                  <a:lnTo>
                    <a:pt x="1256590" y="85721"/>
                  </a:lnTo>
                  <a:lnTo>
                    <a:pt x="1314633" y="57345"/>
                  </a:lnTo>
                  <a:lnTo>
                    <a:pt x="1279022" y="57345"/>
                  </a:lnTo>
                  <a:lnTo>
                    <a:pt x="1315038" y="57147"/>
                  </a:lnTo>
                  <a:lnTo>
                    <a:pt x="1342694" y="43627"/>
                  </a:lnTo>
                  <a:lnTo>
                    <a:pt x="1257357" y="0"/>
                  </a:lnTo>
                  <a:close/>
                </a:path>
                <a:path w="1343025" h="85725">
                  <a:moveTo>
                    <a:pt x="1257101" y="28573"/>
                  </a:moveTo>
                  <a:lnTo>
                    <a:pt x="1256845" y="57147"/>
                  </a:lnTo>
                  <a:lnTo>
                    <a:pt x="1279022" y="57345"/>
                  </a:lnTo>
                  <a:lnTo>
                    <a:pt x="1285476" y="51005"/>
                  </a:lnTo>
                  <a:lnTo>
                    <a:pt x="1285617" y="35224"/>
                  </a:lnTo>
                  <a:lnTo>
                    <a:pt x="1279277" y="28771"/>
                  </a:lnTo>
                  <a:lnTo>
                    <a:pt x="1257101" y="28573"/>
                  </a:lnTo>
                  <a:close/>
                </a:path>
                <a:path w="1343025" h="85725">
                  <a:moveTo>
                    <a:pt x="6595" y="17392"/>
                  </a:moveTo>
                  <a:lnTo>
                    <a:pt x="140" y="23732"/>
                  </a:lnTo>
                  <a:lnTo>
                    <a:pt x="0" y="39513"/>
                  </a:lnTo>
                  <a:lnTo>
                    <a:pt x="6338" y="45967"/>
                  </a:lnTo>
                  <a:lnTo>
                    <a:pt x="1256845" y="57147"/>
                  </a:lnTo>
                  <a:lnTo>
                    <a:pt x="1257101" y="28573"/>
                  </a:lnTo>
                  <a:lnTo>
                    <a:pt x="6595" y="17392"/>
                  </a:lnTo>
                  <a:close/>
                </a:path>
              </a:pathLst>
            </a:custGeom>
            <a:solidFill>
              <a:srgbClr val="007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4611376" y="5842508"/>
            <a:ext cx="6515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spcBef>
                <a:spcPts val="100"/>
              </a:spcBef>
            </a:pPr>
            <a:r>
              <a:rPr spc="25" dirty="0">
                <a:latin typeface="Cambria Math"/>
                <a:cs typeface="Cambria Math"/>
              </a:rPr>
              <a:t>𝒇</a:t>
            </a:r>
            <a:r>
              <a:rPr sz="1950" spc="37" baseline="-14957" dirty="0">
                <a:latin typeface="Cambria Math"/>
                <a:cs typeface="Cambria Math"/>
              </a:rPr>
              <a:t>𝒗</a:t>
            </a:r>
            <a:r>
              <a:rPr b="1" i="1" spc="25" dirty="0">
                <a:latin typeface="Corbel"/>
                <a:cs typeface="Corbel"/>
              </a:rPr>
              <a:t>,</a:t>
            </a:r>
            <a:r>
              <a:rPr b="1" i="1" spc="-55" dirty="0">
                <a:latin typeface="Corbel"/>
                <a:cs typeface="Corbel"/>
              </a:rPr>
              <a:t> </a:t>
            </a:r>
            <a:r>
              <a:rPr spc="-5" dirty="0">
                <a:latin typeface="Cambria Math"/>
                <a:cs typeface="Cambria Math"/>
              </a:rPr>
              <a:t>𝒛</a:t>
            </a:r>
            <a:r>
              <a:rPr sz="1950" spc="-7" baseline="-14957" dirty="0">
                <a:latin typeface="Cambria Math"/>
                <a:cs typeface="Cambria Math"/>
              </a:rPr>
              <a:t>𝒗</a:t>
            </a:r>
            <a:endParaRPr sz="1950" baseline="-14957">
              <a:latin typeface="Cambria Math"/>
              <a:cs typeface="Cambria Math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B44A15D-8937-DBE1-88D9-C6EB6B459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Computing Summary </a:t>
            </a:r>
            <a:r>
              <a:rPr lang="en-US" sz="4400">
                <a:latin typeface="Cambria Math"/>
                <a:cs typeface="Cambria Math"/>
              </a:rPr>
              <a:t>𝒛</a:t>
            </a:r>
            <a:r>
              <a:rPr lang="en-US" sz="4800" baseline="-15151">
                <a:latin typeface="Cambria Math"/>
                <a:cs typeface="Cambria Math"/>
              </a:rPr>
              <a:t>𝒗</a:t>
            </a:r>
            <a:endParaRPr lang="en-AU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object 5"/>
              <p:cNvSpPr txBox="1"/>
              <p:nvPr/>
            </p:nvSpPr>
            <p:spPr>
              <a:xfrm>
                <a:off x="715846" y="2631505"/>
                <a:ext cx="7955915" cy="797654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312420" indent="-274320">
                  <a:spcBef>
                    <a:spcPts val="100"/>
                  </a:spcBef>
                  <a:buClr>
                    <a:srgbClr val="60B5CC"/>
                  </a:buClr>
                  <a:buFont typeface="Wingdings"/>
                  <a:buChar char=""/>
                  <a:tabLst>
                    <a:tab pos="311785" algn="l"/>
                    <a:tab pos="312420" algn="l"/>
                    <a:tab pos="788035" algn="l"/>
                    <a:tab pos="1631314" algn="l"/>
                  </a:tabLst>
                </a:pPr>
                <a:r>
                  <a:rPr sz="2400" spc="130" dirty="0">
                    <a:solidFill>
                      <a:srgbClr val="0000FF"/>
                    </a:solidFill>
                    <a:latin typeface="Cambria Math"/>
                    <a:cs typeface="Cambria Math"/>
                  </a:rPr>
                  <a:t>𝜙</a:t>
                </a:r>
                <a:r>
                  <a:rPr lang="en-US" sz="2700" spc="195" baseline="-15432" dirty="0">
                    <a:solidFill>
                      <a:srgbClr val="0000FF"/>
                    </a:solidFill>
                    <a:latin typeface="Cambria Math"/>
                    <a:cs typeface="Cambria Math"/>
                  </a:rPr>
                  <a:t>2</a:t>
                </a:r>
                <a:r>
                  <a:rPr sz="2700" spc="195" baseline="-15432" dirty="0">
                    <a:solidFill>
                      <a:srgbClr val="0000FF"/>
                    </a:solidFill>
                    <a:latin typeface="Cambria Math"/>
                    <a:cs typeface="Cambria Math"/>
                  </a:rPr>
                  <a:t>	</a:t>
                </a:r>
                <a:r>
                  <a:rPr lang="en-US" sz="2700" spc="195" dirty="0">
                    <a:solidFill>
                      <a:srgbClr val="0000FF"/>
                    </a:solidFill>
                    <a:latin typeface="Cambria Math"/>
                    <a:cs typeface="Cambria Math"/>
                  </a:rPr>
                  <a:t>(</a:t>
                </a:r>
                <a:r>
                  <a:rPr sz="2400" spc="45" dirty="0">
                    <a:solidFill>
                      <a:srgbClr val="0000FF"/>
                    </a:solidFill>
                    <a:latin typeface="Cambria Math"/>
                    <a:cs typeface="Cambria Math"/>
                  </a:rPr>
                  <a:t>𝑓</a:t>
                </a:r>
                <a14:m>
                  <m:oMath xmlns:m="http://schemas.openxmlformats.org/officeDocument/2006/math">
                    <m:r>
                      <a:rPr lang="en-US" sz="2700" i="1" spc="67" baseline="-15432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Cambria Math"/>
                      </a:rPr>
                      <m:t>𝑣</m:t>
                    </m:r>
                  </m:oMath>
                </a14:m>
                <a:r>
                  <a:rPr sz="2400" spc="45" dirty="0">
                    <a:solidFill>
                      <a:srgbClr val="0000FF"/>
                    </a:solidFill>
                    <a:latin typeface="Cambria Math"/>
                    <a:cs typeface="Cambria Math"/>
                  </a:rPr>
                  <a:t>,</a:t>
                </a:r>
                <a:r>
                  <a:rPr sz="2400" spc="-135" dirty="0">
                    <a:solidFill>
                      <a:srgbClr val="0000FF"/>
                    </a:solidFill>
                    <a:latin typeface="Cambria Math"/>
                    <a:cs typeface="Cambria Math"/>
                  </a:rPr>
                  <a:t> </a:t>
                </a:r>
                <a:r>
                  <a:rPr sz="2400" spc="220" dirty="0">
                    <a:solidFill>
                      <a:srgbClr val="0000FF"/>
                    </a:solidFill>
                    <a:latin typeface="Cambria Math"/>
                    <a:cs typeface="Cambria Math"/>
                  </a:rPr>
                  <a:t>𝑧</a:t>
                </a:r>
                <a14:m>
                  <m:oMath xmlns:m="http://schemas.openxmlformats.org/officeDocument/2006/math">
                    <m:r>
                      <a:rPr lang="en-US" sz="2700" i="1" spc="330" baseline="-15432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Cambria Math"/>
                      </a:rPr>
                      <m:t>𝑣</m:t>
                    </m:r>
                  </m:oMath>
                </a14:m>
                <a:r>
                  <a:rPr lang="en-US" sz="2700" spc="330" dirty="0">
                    <a:solidFill>
                      <a:srgbClr val="0000FF"/>
                    </a:solidFill>
                    <a:latin typeface="Cambria Math"/>
                    <a:cs typeface="Cambria Math"/>
                  </a:rPr>
                  <a:t>)</a:t>
                </a:r>
                <a:r>
                  <a:rPr sz="2400" spc="-15" dirty="0">
                    <a:latin typeface="Calibri"/>
                    <a:cs typeface="Calibri"/>
                  </a:rPr>
                  <a:t>to</a:t>
                </a:r>
                <a:r>
                  <a:rPr sz="2400" spc="-5" dirty="0">
                    <a:latin typeface="Calibri"/>
                    <a:cs typeface="Calibri"/>
                  </a:rPr>
                  <a:t> predict</a:t>
                </a:r>
                <a:r>
                  <a:rPr sz="2400" spc="-15" dirty="0">
                    <a:latin typeface="Calibri"/>
                    <a:cs typeface="Calibri"/>
                  </a:rPr>
                  <a:t> </a:t>
                </a:r>
                <a:r>
                  <a:rPr sz="2400" spc="55" dirty="0">
                    <a:latin typeface="Cambria Math"/>
                    <a:cs typeface="Cambria Math"/>
                  </a:rPr>
                  <a:t>𝑌</a:t>
                </a:r>
                <a14:m>
                  <m:oMath xmlns:m="http://schemas.openxmlformats.org/officeDocument/2006/math">
                    <m:r>
                      <a:rPr lang="en-US" sz="2700" i="1" spc="82" baseline="-15432" dirty="0">
                        <a:latin typeface="Cambria Math" panose="02040503050406030204" pitchFamily="18" charset="0"/>
                        <a:cs typeface="Cambria Math"/>
                      </a:rPr>
                      <m:t>𝑣</m:t>
                    </m:r>
                  </m:oMath>
                </a14:m>
                <a:r>
                  <a:rPr sz="2700" spc="382" baseline="-15432" dirty="0">
                    <a:latin typeface="Cambria Math"/>
                    <a:cs typeface="Cambria Math"/>
                  </a:rPr>
                  <a:t> </a:t>
                </a:r>
                <a:r>
                  <a:rPr sz="2400" spc="-5" dirty="0">
                    <a:latin typeface="Calibri"/>
                    <a:cs typeface="Calibri"/>
                  </a:rPr>
                  <a:t>based on </a:t>
                </a:r>
                <a:r>
                  <a:rPr sz="2400" spc="15" dirty="0">
                    <a:latin typeface="Cambria Math"/>
                    <a:cs typeface="Cambria Math"/>
                  </a:rPr>
                  <a:t>𝑓</a:t>
                </a:r>
                <a14:m>
                  <m:oMath xmlns:m="http://schemas.openxmlformats.org/officeDocument/2006/math">
                    <m:r>
                      <a:rPr lang="en-US" sz="2700" i="1" spc="22" baseline="-15432" dirty="0">
                        <a:latin typeface="Cambria Math" panose="02040503050406030204" pitchFamily="18" charset="0"/>
                        <a:cs typeface="Cambria Math"/>
                      </a:rPr>
                      <m:t>𝑣</m:t>
                    </m:r>
                  </m:oMath>
                </a14:m>
                <a:r>
                  <a:rPr sz="2700" spc="375" baseline="-15432" dirty="0">
                    <a:latin typeface="Cambria Math"/>
                    <a:cs typeface="Cambria Math"/>
                  </a:rPr>
                  <a:t> </a:t>
                </a:r>
                <a:r>
                  <a:rPr sz="2400" dirty="0">
                    <a:latin typeface="Calibri"/>
                    <a:cs typeface="Calibri"/>
                  </a:rPr>
                  <a:t>and</a:t>
                </a:r>
                <a:r>
                  <a:rPr sz="2400" spc="-5" dirty="0">
                    <a:latin typeface="Calibri"/>
                    <a:cs typeface="Calibri"/>
                  </a:rPr>
                  <a:t> summary</a:t>
                </a:r>
                <a:r>
                  <a:rPr sz="2400" spc="-10" dirty="0">
                    <a:latin typeface="Calibri"/>
                    <a:cs typeface="Calibri"/>
                  </a:rPr>
                  <a:t> </a:t>
                </a:r>
                <a:r>
                  <a:rPr sz="2400" spc="220" dirty="0">
                    <a:latin typeface="Cambria Math"/>
                    <a:cs typeface="Cambria Math"/>
                  </a:rPr>
                  <a:t>𝑧</a:t>
                </a:r>
                <a14:m>
                  <m:oMath xmlns:m="http://schemas.openxmlformats.org/officeDocument/2006/math">
                    <m:r>
                      <a:rPr lang="en-US" sz="2700" i="1" spc="330" baseline="-15432" dirty="0">
                        <a:latin typeface="Cambria Math" panose="02040503050406030204" pitchFamily="18" charset="0"/>
                        <a:cs typeface="Cambria Math"/>
                      </a:rPr>
                      <m:t>𝑣</m:t>
                    </m:r>
                  </m:oMath>
                </a14:m>
                <a:r>
                  <a:rPr sz="2700" spc="375" baseline="-15432" dirty="0">
                    <a:latin typeface="Cambria Math"/>
                    <a:cs typeface="Cambria Math"/>
                  </a:rPr>
                  <a:t> </a:t>
                </a:r>
                <a:r>
                  <a:rPr sz="2400" spc="-5" dirty="0">
                    <a:latin typeface="Calibri"/>
                    <a:cs typeface="Calibri"/>
                  </a:rPr>
                  <a:t>of labels</a:t>
                </a:r>
                <a:r>
                  <a:rPr lang="en-US" sz="2400" spc="-5" dirty="0">
                    <a:latin typeface="Calibri"/>
                    <a:cs typeface="Calibri"/>
                  </a:rPr>
                  <a:t> of</a:t>
                </a:r>
                <a:r>
                  <a:rPr lang="en-US" sz="2400" spc="-10" dirty="0">
                    <a:latin typeface="Calibri"/>
                    <a:cs typeface="Calibri"/>
                  </a:rPr>
                  <a:t> </a:t>
                </a:r>
                <a:r>
                  <a:rPr lang="en-US" sz="2400" spc="-30" dirty="0">
                    <a:latin typeface="Cambria Math"/>
                    <a:cs typeface="Cambria Math"/>
                  </a:rPr>
                  <a:t>𝑣</a:t>
                </a:r>
                <a:r>
                  <a:rPr lang="en-US" sz="2400" spc="-30" dirty="0">
                    <a:latin typeface="Calibri"/>
                    <a:cs typeface="Calibri"/>
                  </a:rPr>
                  <a:t>’s</a:t>
                </a:r>
                <a:r>
                  <a:rPr lang="en-US" sz="2400" spc="-15" dirty="0">
                    <a:latin typeface="Calibri"/>
                    <a:cs typeface="Calibri"/>
                  </a:rPr>
                  <a:t> </a:t>
                </a:r>
                <a:r>
                  <a:rPr lang="en-US" sz="2400" spc="-10" dirty="0">
                    <a:latin typeface="Calibri"/>
                    <a:cs typeface="Calibri"/>
                  </a:rPr>
                  <a:t>neighbors</a:t>
                </a:r>
                <a:endParaRPr sz="2400" dirty="0">
                  <a:latin typeface="Calibri"/>
                  <a:cs typeface="Calibri"/>
                </a:endParaRPr>
              </a:p>
            </p:txBody>
          </p:sp>
        </mc:Choice>
        <mc:Fallback xmlns="">
          <p:sp>
            <p:nvSpPr>
              <p:cNvPr id="5" name="object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846" y="2631505"/>
                <a:ext cx="7955915" cy="797654"/>
              </a:xfrm>
              <a:prstGeom prst="rect">
                <a:avLst/>
              </a:prstGeom>
              <a:blipFill>
                <a:blip r:embed="rId3"/>
                <a:stretch>
                  <a:fillRect l="-1685" t="-12214" b="-2213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object 3"/>
              <p:cNvSpPr txBox="1"/>
              <p:nvPr/>
            </p:nvSpPr>
            <p:spPr>
              <a:xfrm>
                <a:off x="352664" y="1130388"/>
                <a:ext cx="8138795" cy="1501117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358140" indent="-320040">
                  <a:spcBef>
                    <a:spcPts val="100"/>
                  </a:spcBef>
                  <a:buClr>
                    <a:srgbClr val="F0AD00"/>
                  </a:buClr>
                  <a:buSzPct val="81481"/>
                  <a:buFont typeface="Wingdings 2"/>
                  <a:buChar char=""/>
                  <a:tabLst>
                    <a:tab pos="357505" algn="l"/>
                    <a:tab pos="358140" algn="l"/>
                  </a:tabLst>
                </a:pPr>
                <a:r>
                  <a:rPr sz="2700" b="1" spc="-5" dirty="0">
                    <a:solidFill>
                      <a:srgbClr val="0070C0"/>
                    </a:solidFill>
                    <a:latin typeface="Calibri"/>
                    <a:cs typeface="Calibri"/>
                  </a:rPr>
                  <a:t>Phase</a:t>
                </a:r>
                <a:r>
                  <a:rPr sz="2700" b="1" spc="5" dirty="0">
                    <a:solidFill>
                      <a:srgbClr val="0070C0"/>
                    </a:solidFill>
                    <a:latin typeface="Calibri"/>
                    <a:cs typeface="Calibri"/>
                  </a:rPr>
                  <a:t> </a:t>
                </a:r>
                <a:r>
                  <a:rPr sz="2700" b="1" spc="-5" dirty="0">
                    <a:solidFill>
                      <a:srgbClr val="0070C0"/>
                    </a:solidFill>
                    <a:latin typeface="Calibri"/>
                    <a:cs typeface="Calibri"/>
                  </a:rPr>
                  <a:t>1:</a:t>
                </a:r>
                <a:r>
                  <a:rPr sz="2700" b="1" spc="5" dirty="0">
                    <a:solidFill>
                      <a:srgbClr val="0070C0"/>
                    </a:solidFill>
                    <a:latin typeface="Calibri"/>
                    <a:cs typeface="Calibri"/>
                  </a:rPr>
                  <a:t> </a:t>
                </a:r>
                <a:r>
                  <a:rPr sz="2700" b="1" spc="-5" dirty="0">
                    <a:solidFill>
                      <a:srgbClr val="0070C0"/>
                    </a:solidFill>
                    <a:latin typeface="Calibri"/>
                    <a:cs typeface="Calibri"/>
                  </a:rPr>
                  <a:t>Classify based</a:t>
                </a:r>
                <a:r>
                  <a:rPr sz="2700" b="1" dirty="0">
                    <a:solidFill>
                      <a:srgbClr val="0070C0"/>
                    </a:solidFill>
                    <a:latin typeface="Calibri"/>
                    <a:cs typeface="Calibri"/>
                  </a:rPr>
                  <a:t> </a:t>
                </a:r>
                <a:r>
                  <a:rPr sz="2700" b="1" spc="-5" dirty="0">
                    <a:solidFill>
                      <a:srgbClr val="0070C0"/>
                    </a:solidFill>
                    <a:latin typeface="Calibri"/>
                    <a:cs typeface="Calibri"/>
                  </a:rPr>
                  <a:t>on</a:t>
                </a:r>
                <a:r>
                  <a:rPr sz="2700" b="1" dirty="0">
                    <a:solidFill>
                      <a:srgbClr val="0070C0"/>
                    </a:solidFill>
                    <a:latin typeface="Calibri"/>
                    <a:cs typeface="Calibri"/>
                  </a:rPr>
                  <a:t> </a:t>
                </a:r>
                <a:r>
                  <a:rPr sz="2700" b="1" spc="-5" dirty="0">
                    <a:solidFill>
                      <a:srgbClr val="0070C0"/>
                    </a:solidFill>
                    <a:latin typeface="Calibri"/>
                    <a:cs typeface="Calibri"/>
                  </a:rPr>
                  <a:t>node</a:t>
                </a:r>
                <a:r>
                  <a:rPr sz="2700" b="1" spc="5" dirty="0">
                    <a:solidFill>
                      <a:srgbClr val="0070C0"/>
                    </a:solidFill>
                    <a:latin typeface="Calibri"/>
                    <a:cs typeface="Calibri"/>
                  </a:rPr>
                  <a:t> </a:t>
                </a:r>
                <a:r>
                  <a:rPr sz="2700" b="1" spc="-10" dirty="0">
                    <a:solidFill>
                      <a:srgbClr val="0070C0"/>
                    </a:solidFill>
                    <a:latin typeface="Calibri"/>
                    <a:cs typeface="Calibri"/>
                  </a:rPr>
                  <a:t>attributes</a:t>
                </a:r>
                <a:r>
                  <a:rPr sz="2700" b="1" dirty="0">
                    <a:solidFill>
                      <a:srgbClr val="0070C0"/>
                    </a:solidFill>
                    <a:latin typeface="Calibri"/>
                    <a:cs typeface="Calibri"/>
                  </a:rPr>
                  <a:t> </a:t>
                </a:r>
                <a:r>
                  <a:rPr sz="2700" b="1" spc="-5" dirty="0">
                    <a:solidFill>
                      <a:srgbClr val="0070C0"/>
                    </a:solidFill>
                    <a:latin typeface="Calibri"/>
                    <a:cs typeface="Calibri"/>
                  </a:rPr>
                  <a:t>alone</a:t>
                </a:r>
                <a:endParaRPr sz="2700" dirty="0">
                  <a:latin typeface="Calibri"/>
                  <a:cs typeface="Calibri"/>
                </a:endParaRPr>
              </a:p>
              <a:p>
                <a:pPr marL="650875" marR="30480" lvl="1" indent="-274320">
                  <a:lnSpc>
                    <a:spcPts val="2300"/>
                  </a:lnSpc>
                  <a:spcBef>
                    <a:spcPts val="620"/>
                  </a:spcBef>
                  <a:buClr>
                    <a:srgbClr val="60B5CC"/>
                  </a:buClr>
                  <a:buFont typeface="Wingdings"/>
                  <a:buChar char=""/>
                  <a:tabLst>
                    <a:tab pos="650240" algn="l"/>
                    <a:tab pos="650875" algn="l"/>
                  </a:tabLst>
                </a:pPr>
                <a:r>
                  <a:rPr sz="2400" spc="-5" dirty="0">
                    <a:latin typeface="Calibri"/>
                    <a:cs typeface="Calibri"/>
                  </a:rPr>
                  <a:t>On</a:t>
                </a:r>
                <a:r>
                  <a:rPr sz="2400" dirty="0">
                    <a:latin typeface="Calibri"/>
                    <a:cs typeface="Calibri"/>
                  </a:rPr>
                  <a:t> a</a:t>
                </a:r>
                <a:r>
                  <a:rPr sz="2400" spc="-5" dirty="0">
                    <a:latin typeface="Calibri"/>
                    <a:cs typeface="Calibri"/>
                  </a:rPr>
                  <a:t> </a:t>
                </a:r>
                <a:r>
                  <a:rPr sz="2400" b="1" spc="-10" dirty="0">
                    <a:solidFill>
                      <a:srgbClr val="0070C0"/>
                    </a:solidFill>
                    <a:latin typeface="Calibri"/>
                    <a:cs typeface="Calibri"/>
                  </a:rPr>
                  <a:t>training</a:t>
                </a:r>
                <a:r>
                  <a:rPr sz="2400" b="1" spc="-5" dirty="0">
                    <a:solidFill>
                      <a:srgbClr val="0070C0"/>
                    </a:solidFill>
                    <a:latin typeface="Calibri"/>
                    <a:cs typeface="Calibri"/>
                  </a:rPr>
                  <a:t> set</a:t>
                </a:r>
                <a:r>
                  <a:rPr sz="2400" spc="-5" dirty="0">
                    <a:latin typeface="Calibri"/>
                    <a:cs typeface="Calibri"/>
                  </a:rPr>
                  <a:t>,</a:t>
                </a:r>
                <a:r>
                  <a:rPr sz="2400" spc="5" dirty="0">
                    <a:latin typeface="Calibri"/>
                    <a:cs typeface="Calibri"/>
                  </a:rPr>
                  <a:t> </a:t>
                </a:r>
                <a:r>
                  <a:rPr sz="2400" spc="-15" dirty="0">
                    <a:latin typeface="Calibri"/>
                    <a:cs typeface="Calibri"/>
                  </a:rPr>
                  <a:t>train</a:t>
                </a:r>
                <a:r>
                  <a:rPr sz="2400" dirty="0">
                    <a:latin typeface="Calibri"/>
                    <a:cs typeface="Calibri"/>
                  </a:rPr>
                  <a:t> </a:t>
                </a:r>
                <a:r>
                  <a:rPr sz="2400" spc="-5" dirty="0">
                    <a:latin typeface="Calibri"/>
                    <a:cs typeface="Calibri"/>
                  </a:rPr>
                  <a:t>classifier</a:t>
                </a:r>
                <a:r>
                  <a:rPr sz="2400" dirty="0">
                    <a:latin typeface="Calibri"/>
                    <a:cs typeface="Calibri"/>
                  </a:rPr>
                  <a:t> (e.g.,</a:t>
                </a:r>
                <a:r>
                  <a:rPr sz="2400" spc="5" dirty="0">
                    <a:latin typeface="Calibri"/>
                    <a:cs typeface="Calibri"/>
                  </a:rPr>
                  <a:t> </a:t>
                </a:r>
                <a:r>
                  <a:rPr sz="2400" spc="-5" dirty="0">
                    <a:latin typeface="Calibri"/>
                    <a:cs typeface="Calibri"/>
                  </a:rPr>
                  <a:t>linear</a:t>
                </a:r>
                <a:r>
                  <a:rPr sz="2400" dirty="0">
                    <a:latin typeface="Calibri"/>
                    <a:cs typeface="Calibri"/>
                  </a:rPr>
                  <a:t> </a:t>
                </a:r>
                <a:r>
                  <a:rPr sz="2400" spc="-25" dirty="0">
                    <a:latin typeface="Calibri"/>
                    <a:cs typeface="Calibri"/>
                  </a:rPr>
                  <a:t>classifier,</a:t>
                </a:r>
                <a:r>
                  <a:rPr sz="2400" dirty="0">
                    <a:latin typeface="Calibri"/>
                    <a:cs typeface="Calibri"/>
                  </a:rPr>
                  <a:t> </a:t>
                </a:r>
                <a:r>
                  <a:rPr sz="2400" spc="-10" dirty="0">
                    <a:latin typeface="Calibri"/>
                    <a:cs typeface="Calibri"/>
                  </a:rPr>
                  <a:t>neural </a:t>
                </a:r>
                <a:r>
                  <a:rPr sz="2400" spc="-525" dirty="0">
                    <a:latin typeface="Calibri"/>
                    <a:cs typeface="Calibri"/>
                  </a:rPr>
                  <a:t> </a:t>
                </a:r>
                <a:r>
                  <a:rPr sz="2400" spc="-10" dirty="0">
                    <a:latin typeface="Calibri"/>
                    <a:cs typeface="Calibri"/>
                  </a:rPr>
                  <a:t>networks, </a:t>
                </a:r>
                <a:r>
                  <a:rPr sz="2400" dirty="0">
                    <a:latin typeface="Calibri"/>
                    <a:cs typeface="Calibri"/>
                  </a:rPr>
                  <a:t>…):</a:t>
                </a:r>
              </a:p>
              <a:p>
                <a:pPr marL="650875" lvl="1" indent="-274955">
                  <a:spcBef>
                    <a:spcPts val="45"/>
                  </a:spcBef>
                  <a:buClr>
                    <a:srgbClr val="60B5CC"/>
                  </a:buClr>
                  <a:buFont typeface="Wingdings"/>
                  <a:buChar char=""/>
                  <a:tabLst>
                    <a:tab pos="650240" algn="l"/>
                    <a:tab pos="650875" algn="l"/>
                  </a:tabLst>
                </a:pPr>
                <a:r>
                  <a:rPr sz="2400" spc="75" dirty="0">
                    <a:solidFill>
                      <a:srgbClr val="D60093"/>
                    </a:solidFill>
                    <a:latin typeface="Cambria Math"/>
                    <a:cs typeface="Cambria Math"/>
                  </a:rPr>
                  <a:t>𝜙</a:t>
                </a:r>
                <a:r>
                  <a:rPr lang="en-US" sz="2700" spc="112" baseline="-15432" dirty="0">
                    <a:solidFill>
                      <a:srgbClr val="D60093"/>
                    </a:solidFill>
                    <a:latin typeface="Cambria Math"/>
                    <a:cs typeface="Cambria Math"/>
                  </a:rPr>
                  <a:t>1</a:t>
                </a:r>
                <a:r>
                  <a:rPr sz="2400" spc="75" dirty="0">
                    <a:solidFill>
                      <a:srgbClr val="D60093"/>
                    </a:solidFill>
                    <a:latin typeface="Cambria Math"/>
                    <a:cs typeface="Cambria Math"/>
                  </a:rPr>
                  <a:t>(𝑓</a:t>
                </a:r>
                <a14:m>
                  <m:oMath xmlns:m="http://schemas.openxmlformats.org/officeDocument/2006/math">
                    <m:r>
                      <a:rPr lang="en-US" sz="2700" i="1" spc="112" baseline="-15432" dirty="0">
                        <a:solidFill>
                          <a:srgbClr val="D60093"/>
                        </a:solidFill>
                        <a:latin typeface="Cambria Math" panose="02040503050406030204" pitchFamily="18" charset="0"/>
                        <a:cs typeface="Cambria Math"/>
                      </a:rPr>
                      <m:t>𝑣</m:t>
                    </m:r>
                  </m:oMath>
                </a14:m>
                <a:r>
                  <a:rPr sz="2400" spc="75" dirty="0">
                    <a:solidFill>
                      <a:srgbClr val="D60093"/>
                    </a:solidFill>
                    <a:latin typeface="Cambria Math"/>
                    <a:cs typeface="Cambria Math"/>
                  </a:rPr>
                  <a:t>)</a:t>
                </a:r>
                <a:r>
                  <a:rPr sz="2400" spc="-10" dirty="0">
                    <a:solidFill>
                      <a:srgbClr val="D60093"/>
                    </a:solidFill>
                    <a:latin typeface="Cambria Math"/>
                    <a:cs typeface="Cambria Math"/>
                  </a:rPr>
                  <a:t> </a:t>
                </a:r>
                <a:r>
                  <a:rPr sz="2400" spc="-15" dirty="0">
                    <a:latin typeface="Calibri"/>
                    <a:cs typeface="Calibri"/>
                  </a:rPr>
                  <a:t>to</a:t>
                </a:r>
                <a:r>
                  <a:rPr sz="2400" spc="-10" dirty="0">
                    <a:latin typeface="Calibri"/>
                    <a:cs typeface="Calibri"/>
                  </a:rPr>
                  <a:t> </a:t>
                </a:r>
                <a:r>
                  <a:rPr sz="2400" spc="-5" dirty="0">
                    <a:latin typeface="Calibri"/>
                    <a:cs typeface="Calibri"/>
                  </a:rPr>
                  <a:t>predict</a:t>
                </a:r>
                <a:r>
                  <a:rPr sz="2400" spc="-20" dirty="0">
                    <a:latin typeface="Calibri"/>
                    <a:cs typeface="Calibri"/>
                  </a:rPr>
                  <a:t> </a:t>
                </a:r>
                <a:r>
                  <a:rPr sz="2400" spc="55" dirty="0">
                    <a:latin typeface="Cambria Math"/>
                    <a:cs typeface="Cambria Math"/>
                  </a:rPr>
                  <a:t>𝑌</a:t>
                </a:r>
                <a14:m>
                  <m:oMath xmlns:m="http://schemas.openxmlformats.org/officeDocument/2006/math">
                    <m:r>
                      <a:rPr lang="en-US" sz="2700" i="1" spc="82" baseline="-15432" dirty="0">
                        <a:latin typeface="Cambria Math" panose="02040503050406030204" pitchFamily="18" charset="0"/>
                        <a:cs typeface="Cambria Math"/>
                      </a:rPr>
                      <m:t>𝑣</m:t>
                    </m:r>
                  </m:oMath>
                </a14:m>
                <a:r>
                  <a:rPr sz="2700" spc="367" baseline="-15432" dirty="0">
                    <a:latin typeface="Cambria Math"/>
                    <a:cs typeface="Cambria Math"/>
                  </a:rPr>
                  <a:t> </a:t>
                </a:r>
                <a:r>
                  <a:rPr sz="2400" spc="-5" dirty="0">
                    <a:latin typeface="Calibri"/>
                    <a:cs typeface="Calibri"/>
                  </a:rPr>
                  <a:t>based</a:t>
                </a:r>
                <a:r>
                  <a:rPr sz="2400" spc="-10" dirty="0">
                    <a:latin typeface="Calibri"/>
                    <a:cs typeface="Calibri"/>
                  </a:rPr>
                  <a:t> </a:t>
                </a:r>
                <a:r>
                  <a:rPr sz="2400" spc="-5" dirty="0">
                    <a:latin typeface="Calibri"/>
                    <a:cs typeface="Calibri"/>
                  </a:rPr>
                  <a:t>on</a:t>
                </a:r>
                <a:r>
                  <a:rPr sz="2400" spc="-10" dirty="0">
                    <a:latin typeface="Calibri"/>
                    <a:cs typeface="Calibri"/>
                  </a:rPr>
                  <a:t> </a:t>
                </a:r>
                <a:r>
                  <a:rPr sz="2400" spc="15" dirty="0">
                    <a:latin typeface="Cambria Math"/>
                    <a:cs typeface="Cambria Math"/>
                  </a:rPr>
                  <a:t>𝑓</a:t>
                </a:r>
                <a14:m>
                  <m:oMath xmlns:m="http://schemas.openxmlformats.org/officeDocument/2006/math">
                    <m:r>
                      <a:rPr lang="en-US" sz="2700" i="1" spc="22" baseline="-15432" dirty="0">
                        <a:latin typeface="Cambria Math" panose="02040503050406030204" pitchFamily="18" charset="0"/>
                        <a:cs typeface="Cambria Math"/>
                      </a:rPr>
                      <m:t>𝑣</m:t>
                    </m:r>
                  </m:oMath>
                </a14:m>
                <a:endParaRPr sz="2700" baseline="-15432" dirty="0">
                  <a:latin typeface="Cambria Math"/>
                  <a:cs typeface="Cambria Math"/>
                </a:endParaRPr>
              </a:p>
            </p:txBody>
          </p:sp>
        </mc:Choice>
        <mc:Fallback xmlns="">
          <p:sp>
            <p:nvSpPr>
              <p:cNvPr id="3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664" y="1130388"/>
                <a:ext cx="8138795" cy="1501117"/>
              </a:xfrm>
              <a:prstGeom prst="rect">
                <a:avLst/>
              </a:prstGeom>
              <a:blipFill>
                <a:blip r:embed="rId4"/>
                <a:stretch>
                  <a:fillRect l="-1423" t="-5668" r="-1648" b="-1133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8D127060-4823-4BA6-A7A0-3E7F2C5C8B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2664" y="3680376"/>
            <a:ext cx="7545600" cy="2735079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264D0511-9828-5C50-DF8E-8A64231D8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Architecture of Iterative Classifiers</a:t>
            </a:r>
            <a:endParaRPr lang="en-AU" sz="3600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54248" y="1311462"/>
            <a:ext cx="7653020" cy="48444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2740" indent="-320040">
              <a:spcBef>
                <a:spcPts val="100"/>
              </a:spcBef>
              <a:buClr>
                <a:srgbClr val="F0AD00"/>
              </a:buClr>
              <a:buSzPct val="81250"/>
              <a:buFont typeface="Wingdings 2"/>
              <a:buChar char=""/>
              <a:tabLst>
                <a:tab pos="332105" algn="l"/>
                <a:tab pos="332740" algn="l"/>
              </a:tabLst>
            </a:pPr>
            <a:r>
              <a:rPr sz="3200" b="1" spc="-5" dirty="0">
                <a:latin typeface="Calibri"/>
                <a:cs typeface="Calibri"/>
              </a:rPr>
              <a:t>Input:</a:t>
            </a:r>
            <a:r>
              <a:rPr sz="3200" b="1" spc="-1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Graph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of </a:t>
            </a:r>
            <a:r>
              <a:rPr sz="3200" spc="-15" dirty="0">
                <a:latin typeface="Calibri"/>
                <a:cs typeface="Calibri"/>
              </a:rPr>
              <a:t>web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pages</a:t>
            </a:r>
            <a:endParaRPr sz="3200" dirty="0">
              <a:latin typeface="Calibri"/>
              <a:cs typeface="Calibri"/>
            </a:endParaRPr>
          </a:p>
          <a:p>
            <a:pPr marL="332740" indent="-320040">
              <a:spcBef>
                <a:spcPts val="2565"/>
              </a:spcBef>
              <a:buClr>
                <a:srgbClr val="F0AD00"/>
              </a:buClr>
              <a:buSzPct val="81250"/>
              <a:buFont typeface="Wingdings 2"/>
              <a:buChar char=""/>
              <a:tabLst>
                <a:tab pos="332105" algn="l"/>
                <a:tab pos="332740" algn="l"/>
              </a:tabLst>
            </a:pPr>
            <a:r>
              <a:rPr sz="3200" b="1" spc="-5" dirty="0">
                <a:latin typeface="Calibri"/>
                <a:cs typeface="Calibri"/>
              </a:rPr>
              <a:t>Node:</a:t>
            </a:r>
            <a:r>
              <a:rPr sz="3200" b="1" spc="-10" dirty="0">
                <a:latin typeface="Calibri"/>
                <a:cs typeface="Calibri"/>
              </a:rPr>
              <a:t> </a:t>
            </a:r>
            <a:r>
              <a:rPr sz="3200" spc="-40" dirty="0">
                <a:latin typeface="Calibri"/>
                <a:cs typeface="Calibri"/>
              </a:rPr>
              <a:t>Web</a:t>
            </a:r>
            <a:r>
              <a:rPr sz="3200" spc="-5" dirty="0">
                <a:latin typeface="Calibri"/>
                <a:cs typeface="Calibri"/>
              </a:rPr>
              <a:t> page</a:t>
            </a:r>
            <a:endParaRPr sz="3200" dirty="0">
              <a:latin typeface="Calibri"/>
              <a:cs typeface="Calibri"/>
            </a:endParaRPr>
          </a:p>
          <a:p>
            <a:pPr marL="332740" indent="-320040">
              <a:spcBef>
                <a:spcPts val="2640"/>
              </a:spcBef>
              <a:buClr>
                <a:srgbClr val="F0AD00"/>
              </a:buClr>
              <a:buSzPct val="81250"/>
              <a:buFont typeface="Wingdings 2"/>
              <a:buChar char=""/>
              <a:tabLst>
                <a:tab pos="332105" algn="l"/>
                <a:tab pos="332740" algn="l"/>
              </a:tabLst>
            </a:pPr>
            <a:r>
              <a:rPr sz="3200" b="1" spc="-20" dirty="0">
                <a:latin typeface="Calibri"/>
                <a:cs typeface="Calibri"/>
              </a:rPr>
              <a:t>Edge:</a:t>
            </a:r>
            <a:r>
              <a:rPr sz="3200" b="1" spc="-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Hyper-link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between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web</a:t>
            </a:r>
            <a:r>
              <a:rPr sz="3200" spc="-5" dirty="0">
                <a:latin typeface="Calibri"/>
                <a:cs typeface="Calibri"/>
              </a:rPr>
              <a:t> pages</a:t>
            </a:r>
            <a:endParaRPr sz="3200" dirty="0">
              <a:latin typeface="Calibri"/>
              <a:cs typeface="Calibri"/>
            </a:endParaRPr>
          </a:p>
          <a:p>
            <a:pPr marL="625475" lvl="1" indent="-274955">
              <a:spcBef>
                <a:spcPts val="665"/>
              </a:spcBef>
              <a:buClr>
                <a:srgbClr val="60B5CC"/>
              </a:buClr>
              <a:buFont typeface="Wingdings"/>
              <a:buChar char=""/>
              <a:tabLst>
                <a:tab pos="625475" algn="l"/>
              </a:tabLst>
            </a:pPr>
            <a:r>
              <a:rPr sz="2800" b="1" spc="-10" dirty="0">
                <a:latin typeface="Calibri"/>
                <a:cs typeface="Calibri"/>
              </a:rPr>
              <a:t>Directed</a:t>
            </a:r>
            <a:r>
              <a:rPr sz="2800" b="1" spc="-5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edge:</a:t>
            </a:r>
            <a:r>
              <a:rPr sz="2800" b="1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page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points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to</a:t>
            </a:r>
            <a:r>
              <a:rPr sz="2800" spc="-5" dirty="0">
                <a:latin typeface="Calibri"/>
                <a:cs typeface="Calibri"/>
              </a:rPr>
              <a:t> another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page</a:t>
            </a:r>
            <a:endParaRPr sz="2800" dirty="0">
              <a:latin typeface="Calibri"/>
              <a:cs typeface="Calibri"/>
            </a:endParaRPr>
          </a:p>
          <a:p>
            <a:pPr marL="332740" indent="-320040">
              <a:spcBef>
                <a:spcPts val="2550"/>
              </a:spcBef>
              <a:buClr>
                <a:srgbClr val="F0AD00"/>
              </a:buClr>
              <a:buSzPct val="81250"/>
              <a:buFont typeface="Wingdings 2"/>
              <a:buChar char=""/>
              <a:tabLst>
                <a:tab pos="332105" algn="l"/>
                <a:tab pos="332740" algn="l"/>
              </a:tabLst>
            </a:pPr>
            <a:r>
              <a:rPr sz="3200" b="1" spc="-5" dirty="0">
                <a:latin typeface="Calibri"/>
                <a:cs typeface="Calibri"/>
              </a:rPr>
              <a:t>Node </a:t>
            </a:r>
            <a:r>
              <a:rPr sz="3200" b="1" spc="-20" dirty="0">
                <a:latin typeface="Calibri"/>
                <a:cs typeface="Calibri"/>
              </a:rPr>
              <a:t>features:</a:t>
            </a:r>
            <a:r>
              <a:rPr sz="3200" b="1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Webpage</a:t>
            </a:r>
            <a:r>
              <a:rPr sz="3200" spc="-5" dirty="0">
                <a:latin typeface="Calibri"/>
                <a:cs typeface="Calibri"/>
              </a:rPr>
              <a:t> description</a:t>
            </a:r>
            <a:endParaRPr sz="3200" dirty="0">
              <a:latin typeface="Calibri"/>
              <a:cs typeface="Calibri"/>
            </a:endParaRPr>
          </a:p>
          <a:p>
            <a:pPr marL="625475" lvl="1" indent="-274955">
              <a:spcBef>
                <a:spcPts val="760"/>
              </a:spcBef>
              <a:buClr>
                <a:srgbClr val="60B5CC"/>
              </a:buClr>
              <a:buFont typeface="Wingdings"/>
              <a:buChar char=""/>
              <a:tabLst>
                <a:tab pos="625475" algn="l"/>
              </a:tabLst>
            </a:pPr>
            <a:r>
              <a:rPr sz="2800" spc="-15" dirty="0">
                <a:latin typeface="Calibri"/>
                <a:cs typeface="Calibri"/>
              </a:rPr>
              <a:t>For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simplicity,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we</a:t>
            </a:r>
            <a:r>
              <a:rPr sz="2800" spc="-5" dirty="0">
                <a:latin typeface="Calibri"/>
                <a:cs typeface="Calibri"/>
              </a:rPr>
              <a:t> only consider</a:t>
            </a:r>
            <a:r>
              <a:rPr sz="2800" dirty="0">
                <a:latin typeface="Calibri"/>
                <a:cs typeface="Calibri"/>
              </a:rPr>
              <a:t> 2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binary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features</a:t>
            </a:r>
            <a:endParaRPr sz="2800" dirty="0">
              <a:latin typeface="Calibri"/>
              <a:cs typeface="Calibri"/>
            </a:endParaRPr>
          </a:p>
          <a:p>
            <a:pPr marL="332740" indent="-320040">
              <a:spcBef>
                <a:spcPts val="2840"/>
              </a:spcBef>
              <a:buClr>
                <a:srgbClr val="F0AD00"/>
              </a:buClr>
              <a:buSzPct val="81250"/>
              <a:buFont typeface="Wingdings 2"/>
              <a:buChar char=""/>
              <a:tabLst>
                <a:tab pos="332105" algn="l"/>
                <a:tab pos="332740" algn="l"/>
              </a:tabLst>
            </a:pPr>
            <a:r>
              <a:rPr sz="3200" b="1" spc="-55" dirty="0">
                <a:latin typeface="Calibri"/>
                <a:cs typeface="Calibri"/>
              </a:rPr>
              <a:t>Task:</a:t>
            </a:r>
            <a:r>
              <a:rPr sz="3200" b="1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Predict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topic </a:t>
            </a:r>
            <a:r>
              <a:rPr sz="3200" dirty="0">
                <a:latin typeface="Calibri"/>
                <a:cs typeface="Calibri"/>
              </a:rPr>
              <a:t>of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-10" dirty="0">
                <a:latin typeface="Calibri"/>
                <a:cs typeface="Calibri"/>
              </a:rPr>
              <a:t> webpage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3ECC12D-B013-5BDF-B6F6-E2449BF47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Example: Web Page Classification</a:t>
            </a:r>
            <a:endParaRPr lang="en-AU" sz="3600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08488" y="1134871"/>
            <a:ext cx="7859395" cy="1348318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332740" marR="5080" indent="-320040">
              <a:lnSpc>
                <a:spcPct val="90000"/>
              </a:lnSpc>
              <a:spcBef>
                <a:spcPts val="470"/>
              </a:spcBef>
              <a:buClr>
                <a:srgbClr val="F0AD00"/>
              </a:buClr>
              <a:buSzPct val="80645"/>
              <a:buFont typeface="Wingdings 2"/>
              <a:buChar char=""/>
              <a:tabLst>
                <a:tab pos="332105" algn="l"/>
                <a:tab pos="332740" algn="l"/>
              </a:tabLst>
            </a:pPr>
            <a:r>
              <a:rPr sz="3100" spc="-5" dirty="0">
                <a:solidFill>
                  <a:srgbClr val="FF0000"/>
                </a:solidFill>
                <a:latin typeface="Calibri"/>
                <a:cs typeface="Calibri"/>
              </a:rPr>
              <a:t>Baseline</a:t>
            </a:r>
            <a:r>
              <a:rPr sz="3100" spc="-5" dirty="0">
                <a:latin typeface="Calibri"/>
                <a:cs typeface="Calibri"/>
              </a:rPr>
              <a:t>: </a:t>
            </a:r>
            <a:r>
              <a:rPr sz="3100" spc="-15" dirty="0">
                <a:latin typeface="Calibri"/>
                <a:cs typeface="Calibri"/>
              </a:rPr>
              <a:t>train</a:t>
            </a:r>
            <a:r>
              <a:rPr sz="3100" spc="5" dirty="0">
                <a:latin typeface="Calibri"/>
                <a:cs typeface="Calibri"/>
              </a:rPr>
              <a:t> </a:t>
            </a:r>
            <a:r>
              <a:rPr sz="3100" dirty="0">
                <a:latin typeface="Calibri"/>
                <a:cs typeface="Calibri"/>
              </a:rPr>
              <a:t>a</a:t>
            </a:r>
            <a:r>
              <a:rPr sz="3100" spc="5" dirty="0">
                <a:latin typeface="Calibri"/>
                <a:cs typeface="Calibri"/>
              </a:rPr>
              <a:t> </a:t>
            </a:r>
            <a:r>
              <a:rPr sz="3100" spc="-5" dirty="0">
                <a:latin typeface="Calibri"/>
                <a:cs typeface="Calibri"/>
              </a:rPr>
              <a:t>classifier</a:t>
            </a:r>
            <a:r>
              <a:rPr sz="3100" dirty="0">
                <a:latin typeface="Calibri"/>
                <a:cs typeface="Calibri"/>
              </a:rPr>
              <a:t> (e.g.,</a:t>
            </a:r>
            <a:r>
              <a:rPr sz="3100" spc="10" dirty="0">
                <a:latin typeface="Calibri"/>
                <a:cs typeface="Calibri"/>
              </a:rPr>
              <a:t> </a:t>
            </a:r>
            <a:r>
              <a:rPr sz="3100" spc="-5" dirty="0">
                <a:latin typeface="Calibri"/>
                <a:cs typeface="Calibri"/>
              </a:rPr>
              <a:t>linear classifier) </a:t>
            </a:r>
            <a:r>
              <a:rPr sz="3100" spc="-685" dirty="0">
                <a:latin typeface="Calibri"/>
                <a:cs typeface="Calibri"/>
              </a:rPr>
              <a:t> </a:t>
            </a:r>
            <a:r>
              <a:rPr sz="3100" spc="-20" dirty="0">
                <a:latin typeface="Calibri"/>
                <a:cs typeface="Calibri"/>
              </a:rPr>
              <a:t>to </a:t>
            </a:r>
            <a:r>
              <a:rPr sz="3100" dirty="0">
                <a:latin typeface="Calibri"/>
                <a:cs typeface="Calibri"/>
              </a:rPr>
              <a:t>classify </a:t>
            </a:r>
            <a:r>
              <a:rPr sz="3100" spc="-10" dirty="0">
                <a:latin typeface="Calibri"/>
                <a:cs typeface="Calibri"/>
              </a:rPr>
              <a:t>pages </a:t>
            </a:r>
            <a:r>
              <a:rPr sz="3100" spc="-5" dirty="0">
                <a:latin typeface="Calibri"/>
                <a:cs typeface="Calibri"/>
              </a:rPr>
              <a:t>based </a:t>
            </a:r>
            <a:r>
              <a:rPr sz="3100" dirty="0">
                <a:latin typeface="Calibri"/>
                <a:cs typeface="Calibri"/>
              </a:rPr>
              <a:t>on </a:t>
            </a:r>
            <a:r>
              <a:rPr sz="3100" spc="-5" dirty="0">
                <a:latin typeface="Calibri"/>
                <a:cs typeface="Calibri"/>
              </a:rPr>
              <a:t>binary node </a:t>
            </a:r>
            <a:r>
              <a:rPr sz="3100" dirty="0">
                <a:latin typeface="Calibri"/>
                <a:cs typeface="Calibri"/>
              </a:rPr>
              <a:t> </a:t>
            </a:r>
            <a:r>
              <a:rPr sz="3100" spc="-15" dirty="0">
                <a:latin typeface="Calibri"/>
                <a:cs typeface="Calibri"/>
              </a:rPr>
              <a:t>attributes.</a:t>
            </a:r>
            <a:endParaRPr sz="3100" dirty="0">
              <a:latin typeface="Calibri"/>
              <a:cs typeface="Calibri"/>
            </a:endParaRP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7016D70B-5CB2-4DEF-BDA8-D5DA4E6AD0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374" y="2782036"/>
            <a:ext cx="8851251" cy="3891281"/>
          </a:xfrm>
          <a:prstGeom prst="rect">
            <a:avLst/>
          </a:prstGeom>
        </p:spPr>
      </p:pic>
      <p:sp>
        <p:nvSpPr>
          <p:cNvPr id="6" name="Title 4">
            <a:extLst>
              <a:ext uri="{FF2B5EF4-FFF2-40B4-BE49-F238E27FC236}">
                <a16:creationId xmlns:a16="http://schemas.microsoft.com/office/drawing/2014/main" id="{9CCA7198-822C-53A7-9F63-6B4CB44DE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260350"/>
            <a:ext cx="7886700" cy="708025"/>
          </a:xfrm>
        </p:spPr>
        <p:txBody>
          <a:bodyPr>
            <a:noAutofit/>
          </a:bodyPr>
          <a:lstStyle/>
          <a:p>
            <a:r>
              <a:rPr lang="en-US" sz="3600" dirty="0"/>
              <a:t>Example: Web Page Classification</a:t>
            </a:r>
            <a:endParaRPr lang="en-AU" sz="3600" dirty="0"/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1EFA12C9-B42B-C188-9487-827DEB91E775}"/>
              </a:ext>
            </a:extLst>
          </p:cNvPr>
          <p:cNvSpPr txBox="1">
            <a:spLocks/>
          </p:cNvSpPr>
          <p:nvPr/>
        </p:nvSpPr>
        <p:spPr>
          <a:xfrm>
            <a:off x="8442706" y="6369595"/>
            <a:ext cx="46990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 kern="0"/>
            </a:defPPr>
            <a:lvl1pPr marL="0" algn="l" defTabSz="457200" rtl="0" eaLnBrk="1" latinLnBrk="0" hangingPunct="1">
              <a:defRPr sz="900" b="0" i="0" kern="1200">
                <a:solidFill>
                  <a:srgbClr val="3E3E3E"/>
                </a:solidFill>
                <a:latin typeface="Corbel"/>
                <a:ea typeface="+mn-ea"/>
                <a:cs typeface="Corbe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5250">
              <a:spcBef>
                <a:spcPts val="55"/>
              </a:spcBef>
            </a:pPr>
            <a:fld id="{81D60167-4931-47E6-BA6A-407CBD079E47}" type="slidenum">
              <a:rPr lang="en-HK" sz="1800" smtClean="0"/>
              <a:pPr marL="95250">
                <a:spcBef>
                  <a:spcPts val="55"/>
                </a:spcBef>
              </a:pPr>
              <a:t>39</a:t>
            </a:fld>
            <a:endParaRPr lang="en-HK" sz="1800" spc="-25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86092" y="1106814"/>
            <a:ext cx="8171815" cy="4605107"/>
          </a:xfrm>
          <a:prstGeom prst="rect">
            <a:avLst/>
          </a:prstGeom>
        </p:spPr>
        <p:txBody>
          <a:bodyPr vert="horz" wrap="square" lIns="0" tIns="57150" rIns="0" bIns="0" rtlCol="0">
            <a:spAutoFit/>
          </a:bodyPr>
          <a:lstStyle/>
          <a:p>
            <a:pPr marL="332740" marR="277495" indent="-320040">
              <a:lnSpc>
                <a:spcPts val="3220"/>
              </a:lnSpc>
              <a:spcBef>
                <a:spcPts val="110"/>
              </a:spcBef>
              <a:buClr>
                <a:srgbClr val="F0AD00"/>
              </a:buClr>
              <a:buSzPct val="80000"/>
              <a:buFont typeface="Wingdings 2"/>
              <a:buChar char=""/>
              <a:tabLst>
                <a:tab pos="332105" algn="l"/>
                <a:tab pos="332740" algn="l"/>
              </a:tabLst>
            </a:pPr>
            <a:r>
              <a:rPr sz="3000" b="1" spc="-70" dirty="0">
                <a:latin typeface="Calibri"/>
                <a:cs typeface="Calibri"/>
              </a:rPr>
              <a:t>Today</a:t>
            </a:r>
            <a:r>
              <a:rPr sz="3000" b="1" spc="-5" dirty="0">
                <a:latin typeface="Calibri"/>
                <a:cs typeface="Calibri"/>
              </a:rPr>
              <a:t> </a:t>
            </a:r>
            <a:r>
              <a:rPr sz="3000" b="1" spc="-15" dirty="0">
                <a:latin typeface="Calibri"/>
                <a:cs typeface="Calibri"/>
              </a:rPr>
              <a:t>we</a:t>
            </a:r>
            <a:r>
              <a:rPr sz="3000" b="1" dirty="0">
                <a:latin typeface="Calibri"/>
                <a:cs typeface="Calibri"/>
              </a:rPr>
              <a:t> will</a:t>
            </a:r>
            <a:r>
              <a:rPr sz="3000" b="1" spc="-5" dirty="0">
                <a:latin typeface="Calibri"/>
                <a:cs typeface="Calibri"/>
              </a:rPr>
              <a:t> discuss</a:t>
            </a:r>
            <a:r>
              <a:rPr sz="3000" b="1" dirty="0">
                <a:latin typeface="Calibri"/>
                <a:cs typeface="Calibri"/>
              </a:rPr>
              <a:t> </a:t>
            </a:r>
            <a:r>
              <a:rPr lang="en-US" sz="3000" b="1" spc="-5" dirty="0">
                <a:latin typeface="Calibri"/>
                <a:cs typeface="Calibri"/>
              </a:rPr>
              <a:t>some intuitions behind the </a:t>
            </a:r>
            <a:r>
              <a:rPr sz="3000" b="1" spc="-15" dirty="0">
                <a:latin typeface="Calibri"/>
                <a:cs typeface="Calibri"/>
              </a:rPr>
              <a:t>framework: </a:t>
            </a:r>
            <a:r>
              <a:rPr sz="3000" b="1" spc="-665" dirty="0">
                <a:latin typeface="Calibri"/>
                <a:cs typeface="Calibri"/>
              </a:rPr>
              <a:t> </a:t>
            </a:r>
            <a:r>
              <a:rPr sz="3000" b="1" spc="-10" dirty="0">
                <a:solidFill>
                  <a:srgbClr val="C00000"/>
                </a:solidFill>
                <a:latin typeface="Calibri"/>
                <a:cs typeface="Calibri"/>
              </a:rPr>
              <a:t>message </a:t>
            </a:r>
            <a:r>
              <a:rPr sz="3000" b="1" spc="-5" dirty="0">
                <a:solidFill>
                  <a:srgbClr val="C00000"/>
                </a:solidFill>
                <a:latin typeface="Calibri"/>
                <a:cs typeface="Calibri"/>
              </a:rPr>
              <a:t>passing</a:t>
            </a:r>
            <a:br>
              <a:rPr lang="en-US" sz="3000" b="1" spc="-5" dirty="0">
                <a:solidFill>
                  <a:srgbClr val="C00000"/>
                </a:solidFill>
                <a:latin typeface="Calibri"/>
                <a:cs typeface="Calibri"/>
              </a:rPr>
            </a:br>
            <a:endParaRPr sz="3000" dirty="0">
              <a:latin typeface="Calibri"/>
              <a:cs typeface="Calibri"/>
            </a:endParaRPr>
          </a:p>
          <a:p>
            <a:pPr marL="332740" indent="-320040">
              <a:lnSpc>
                <a:spcPts val="3145"/>
              </a:lnSpc>
              <a:buClr>
                <a:srgbClr val="F0AD00"/>
              </a:buClr>
              <a:buSzPct val="80000"/>
              <a:buFont typeface="Wingdings 2"/>
              <a:buChar char=""/>
              <a:tabLst>
                <a:tab pos="332105" algn="l"/>
                <a:tab pos="332740" algn="l"/>
              </a:tabLst>
            </a:pPr>
            <a:r>
              <a:rPr sz="3000" b="1" spc="-5" dirty="0">
                <a:latin typeface="Calibri"/>
                <a:cs typeface="Calibri"/>
              </a:rPr>
              <a:t>Intuition:</a:t>
            </a:r>
            <a:r>
              <a:rPr sz="3000" b="1" spc="-20" dirty="0">
                <a:latin typeface="Calibri"/>
                <a:cs typeface="Calibri"/>
              </a:rPr>
              <a:t> </a:t>
            </a:r>
            <a:r>
              <a:rPr sz="3000" b="1" spc="-10" dirty="0">
                <a:solidFill>
                  <a:srgbClr val="D60093"/>
                </a:solidFill>
                <a:latin typeface="Calibri"/>
                <a:cs typeface="Calibri"/>
              </a:rPr>
              <a:t>Correlations</a:t>
            </a:r>
            <a:r>
              <a:rPr sz="3000" b="1" spc="-5" dirty="0">
                <a:solidFill>
                  <a:srgbClr val="D60093"/>
                </a:solidFill>
                <a:latin typeface="Calibri"/>
                <a:cs typeface="Calibri"/>
              </a:rPr>
              <a:t> </a:t>
            </a:r>
            <a:r>
              <a:rPr sz="3000" spc="-20" dirty="0">
                <a:latin typeface="Calibri"/>
                <a:cs typeface="Calibri"/>
              </a:rPr>
              <a:t>exist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in</a:t>
            </a:r>
            <a:r>
              <a:rPr sz="3000" spc="-2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networks.</a:t>
            </a:r>
            <a:endParaRPr sz="3000" dirty="0">
              <a:latin typeface="Calibri"/>
              <a:cs typeface="Calibri"/>
            </a:endParaRPr>
          </a:p>
          <a:p>
            <a:pPr marL="625475" lvl="1" indent="-274955">
              <a:spcBef>
                <a:spcPts val="400"/>
              </a:spcBef>
              <a:buClr>
                <a:srgbClr val="60B5CC"/>
              </a:buClr>
              <a:buFont typeface="Wingdings"/>
              <a:buChar char=""/>
              <a:tabLst>
                <a:tab pos="625475" algn="l"/>
              </a:tabLst>
            </a:pPr>
            <a:r>
              <a:rPr sz="2600" spc="-5" dirty="0">
                <a:latin typeface="Calibri"/>
                <a:cs typeface="Calibri"/>
              </a:rPr>
              <a:t>In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other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words: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Similar </a:t>
            </a:r>
            <a:r>
              <a:rPr sz="2600" spc="-5" dirty="0">
                <a:latin typeface="Calibri"/>
                <a:cs typeface="Calibri"/>
              </a:rPr>
              <a:t>nodes</a:t>
            </a:r>
            <a:r>
              <a:rPr sz="2600" spc="-10" dirty="0">
                <a:latin typeface="Calibri"/>
                <a:cs typeface="Calibri"/>
              </a:rPr>
              <a:t> are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connected</a:t>
            </a:r>
            <a:endParaRPr sz="2600" dirty="0">
              <a:latin typeface="Calibri"/>
              <a:cs typeface="Calibri"/>
            </a:endParaRPr>
          </a:p>
          <a:p>
            <a:pPr marL="625475" marR="5080" lvl="1" indent="-274320">
              <a:lnSpc>
                <a:spcPts val="2780"/>
              </a:lnSpc>
              <a:spcBef>
                <a:spcPts val="665"/>
              </a:spcBef>
              <a:buClr>
                <a:srgbClr val="60B5CC"/>
              </a:buClr>
              <a:buFont typeface="Wingdings"/>
              <a:buChar char=""/>
              <a:tabLst>
                <a:tab pos="625475" algn="l"/>
              </a:tabLst>
            </a:pPr>
            <a:r>
              <a:rPr sz="2600" b="1" spc="-25" dirty="0">
                <a:latin typeface="Calibri"/>
                <a:cs typeface="Calibri"/>
              </a:rPr>
              <a:t>Key</a:t>
            </a:r>
            <a:r>
              <a:rPr sz="2600" b="1" dirty="0">
                <a:latin typeface="Calibri"/>
                <a:cs typeface="Calibri"/>
              </a:rPr>
              <a:t> </a:t>
            </a:r>
            <a:r>
              <a:rPr sz="2600" b="1" spc="-5" dirty="0">
                <a:latin typeface="Calibri"/>
                <a:cs typeface="Calibri"/>
              </a:rPr>
              <a:t>concept </a:t>
            </a:r>
            <a:r>
              <a:rPr sz="2600" dirty="0">
                <a:latin typeface="Calibri"/>
                <a:cs typeface="Calibri"/>
              </a:rPr>
              <a:t>is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b="1" spc="-10" dirty="0">
                <a:solidFill>
                  <a:srgbClr val="D60093"/>
                </a:solidFill>
                <a:latin typeface="Calibri"/>
                <a:cs typeface="Calibri"/>
              </a:rPr>
              <a:t>collective</a:t>
            </a:r>
            <a:r>
              <a:rPr sz="2600" b="1" dirty="0">
                <a:solidFill>
                  <a:srgbClr val="D60093"/>
                </a:solidFill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D60093"/>
                </a:solidFill>
                <a:latin typeface="Calibri"/>
                <a:cs typeface="Calibri"/>
              </a:rPr>
              <a:t>classification</a:t>
            </a:r>
            <a:r>
              <a:rPr sz="2600" spc="-5" dirty="0">
                <a:solidFill>
                  <a:srgbClr val="D60093"/>
                </a:solidFill>
                <a:latin typeface="Calibri"/>
                <a:cs typeface="Calibri"/>
              </a:rPr>
              <a:t>: </a:t>
            </a:r>
            <a:r>
              <a:rPr sz="2600" spc="-10" dirty="0">
                <a:latin typeface="Calibri"/>
                <a:cs typeface="Calibri"/>
              </a:rPr>
              <a:t>Idea</a:t>
            </a:r>
            <a:r>
              <a:rPr sz="2600" dirty="0">
                <a:latin typeface="Calibri"/>
                <a:cs typeface="Calibri"/>
              </a:rPr>
              <a:t> of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assigning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labels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to</a:t>
            </a:r>
            <a:r>
              <a:rPr sz="2600" dirty="0">
                <a:latin typeface="Calibri"/>
                <a:cs typeface="Calibri"/>
              </a:rPr>
              <a:t> all </a:t>
            </a:r>
            <a:r>
              <a:rPr sz="2600" spc="-5" dirty="0">
                <a:latin typeface="Calibri"/>
                <a:cs typeface="Calibri"/>
              </a:rPr>
              <a:t>nodes </a:t>
            </a:r>
            <a:r>
              <a:rPr sz="2600" dirty="0">
                <a:latin typeface="Calibri"/>
                <a:cs typeface="Calibri"/>
              </a:rPr>
              <a:t>in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 </a:t>
            </a:r>
            <a:r>
              <a:rPr sz="2600" spc="-10" dirty="0">
                <a:latin typeface="Calibri"/>
                <a:cs typeface="Calibri"/>
              </a:rPr>
              <a:t>network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together</a:t>
            </a:r>
            <a:br>
              <a:rPr lang="en-US" sz="2600" spc="-15" dirty="0">
                <a:latin typeface="Calibri"/>
                <a:cs typeface="Calibri"/>
              </a:rPr>
            </a:br>
            <a:endParaRPr sz="2600" dirty="0">
              <a:latin typeface="Calibri"/>
              <a:cs typeface="Calibri"/>
            </a:endParaRPr>
          </a:p>
          <a:p>
            <a:pPr marL="332740" indent="-320040">
              <a:lnSpc>
                <a:spcPts val="3265"/>
              </a:lnSpc>
              <a:buClr>
                <a:srgbClr val="F0AD00"/>
              </a:buClr>
              <a:buSzPct val="80000"/>
              <a:buFont typeface="Wingdings 2"/>
              <a:buChar char=""/>
              <a:tabLst>
                <a:tab pos="332105" algn="l"/>
                <a:tab pos="332740" algn="l"/>
              </a:tabLst>
            </a:pPr>
            <a:r>
              <a:rPr sz="3000" b="1" spc="-55" dirty="0">
                <a:latin typeface="Calibri"/>
                <a:cs typeface="Calibri"/>
              </a:rPr>
              <a:t>We</a:t>
            </a:r>
            <a:r>
              <a:rPr sz="3000" b="1" spc="-10" dirty="0">
                <a:latin typeface="Calibri"/>
                <a:cs typeface="Calibri"/>
              </a:rPr>
              <a:t> </a:t>
            </a:r>
            <a:r>
              <a:rPr sz="3000" b="1" dirty="0">
                <a:latin typeface="Calibri"/>
                <a:cs typeface="Calibri"/>
              </a:rPr>
              <a:t>will</a:t>
            </a:r>
            <a:r>
              <a:rPr sz="3000" b="1" spc="-10" dirty="0">
                <a:latin typeface="Calibri"/>
                <a:cs typeface="Calibri"/>
              </a:rPr>
              <a:t> </a:t>
            </a:r>
            <a:r>
              <a:rPr sz="3000" b="1" dirty="0">
                <a:latin typeface="Calibri"/>
                <a:cs typeface="Calibri"/>
              </a:rPr>
              <a:t>look</a:t>
            </a:r>
            <a:r>
              <a:rPr sz="3000" b="1" spc="-10" dirty="0">
                <a:latin typeface="Calibri"/>
                <a:cs typeface="Calibri"/>
              </a:rPr>
              <a:t> </a:t>
            </a:r>
            <a:r>
              <a:rPr sz="3000" b="1" spc="-20" dirty="0">
                <a:latin typeface="Calibri"/>
                <a:cs typeface="Calibri"/>
              </a:rPr>
              <a:t>at</a:t>
            </a:r>
            <a:r>
              <a:rPr sz="3000" b="1" spc="-15" dirty="0">
                <a:latin typeface="Calibri"/>
                <a:cs typeface="Calibri"/>
              </a:rPr>
              <a:t> </a:t>
            </a:r>
            <a:r>
              <a:rPr lang="en-US" sz="3000" b="1" spc="-10" dirty="0">
                <a:latin typeface="Calibri"/>
                <a:cs typeface="Calibri"/>
              </a:rPr>
              <a:t>some</a:t>
            </a:r>
            <a:r>
              <a:rPr sz="3000" b="1" spc="-10" dirty="0">
                <a:latin typeface="Calibri"/>
                <a:cs typeface="Calibri"/>
              </a:rPr>
              <a:t> </a:t>
            </a:r>
            <a:r>
              <a:rPr sz="3000" b="1" spc="-5" dirty="0">
                <a:latin typeface="Calibri"/>
                <a:cs typeface="Calibri"/>
              </a:rPr>
              <a:t>techniques</a:t>
            </a:r>
            <a:r>
              <a:rPr sz="3000" b="1" spc="-10" dirty="0">
                <a:latin typeface="Calibri"/>
                <a:cs typeface="Calibri"/>
              </a:rPr>
              <a:t> </a:t>
            </a:r>
            <a:r>
              <a:rPr sz="3000" b="1" spc="-20" dirty="0">
                <a:latin typeface="Calibri"/>
                <a:cs typeface="Calibri"/>
              </a:rPr>
              <a:t>today:</a:t>
            </a:r>
            <a:endParaRPr sz="3000" dirty="0">
              <a:latin typeface="Calibri"/>
              <a:cs typeface="Calibri"/>
            </a:endParaRPr>
          </a:p>
          <a:p>
            <a:pPr marL="625475" lvl="1" indent="-274955">
              <a:spcBef>
                <a:spcPts val="280"/>
              </a:spcBef>
              <a:buClr>
                <a:srgbClr val="60B5CC"/>
              </a:buClr>
              <a:buFont typeface="Wingdings"/>
              <a:buChar char=""/>
              <a:tabLst>
                <a:tab pos="625475" algn="l"/>
              </a:tabLst>
            </a:pPr>
            <a:r>
              <a:rPr sz="2600" b="1" spc="-10" dirty="0">
                <a:solidFill>
                  <a:srgbClr val="FF0000"/>
                </a:solidFill>
                <a:latin typeface="Calibri"/>
                <a:cs typeface="Calibri"/>
              </a:rPr>
              <a:t>Relational</a:t>
            </a:r>
            <a:r>
              <a:rPr sz="2600" b="1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FF0000"/>
                </a:solidFill>
                <a:latin typeface="Calibri"/>
                <a:cs typeface="Calibri"/>
              </a:rPr>
              <a:t>classification</a:t>
            </a:r>
            <a:endParaRPr sz="2600" dirty="0">
              <a:latin typeface="Calibri"/>
              <a:cs typeface="Calibri"/>
            </a:endParaRPr>
          </a:p>
          <a:p>
            <a:pPr marL="625475" lvl="1" indent="-274955">
              <a:spcBef>
                <a:spcPts val="285"/>
              </a:spcBef>
              <a:buClr>
                <a:srgbClr val="60B5CC"/>
              </a:buClr>
              <a:buFont typeface="Wingdings"/>
              <a:buChar char=""/>
              <a:tabLst>
                <a:tab pos="625475" algn="l"/>
              </a:tabLst>
            </a:pPr>
            <a:r>
              <a:rPr sz="2600" b="1" spc="-20" dirty="0">
                <a:solidFill>
                  <a:srgbClr val="0000FF"/>
                </a:solidFill>
                <a:latin typeface="Calibri"/>
                <a:cs typeface="Calibri"/>
              </a:rPr>
              <a:t>Iterative </a:t>
            </a:r>
            <a:r>
              <a:rPr sz="2600" b="1" spc="-5" dirty="0">
                <a:solidFill>
                  <a:srgbClr val="0000FF"/>
                </a:solidFill>
                <a:latin typeface="Calibri"/>
                <a:cs typeface="Calibri"/>
              </a:rPr>
              <a:t>classification</a:t>
            </a:r>
            <a:endParaRPr sz="2600" dirty="0">
              <a:latin typeface="Calibri"/>
              <a:cs typeface="Calibri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9F17F9-B895-04C3-2A17-6C999282B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  <a:endParaRPr lang="en-AU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C10819E-2A1B-7AFD-20FC-CE4AF7216D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041224"/>
            <a:ext cx="8458200" cy="5605370"/>
          </a:xfrm>
          <a:prstGeom prst="rect">
            <a:avLst/>
          </a:prstGeom>
        </p:spPr>
      </p:pic>
      <p:sp>
        <p:nvSpPr>
          <p:cNvPr id="7" name="Title 4">
            <a:extLst>
              <a:ext uri="{FF2B5EF4-FFF2-40B4-BE49-F238E27FC236}">
                <a16:creationId xmlns:a16="http://schemas.microsoft.com/office/drawing/2014/main" id="{0B9CA189-AFE3-AC50-04C9-61603D82A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260350"/>
            <a:ext cx="7886700" cy="708025"/>
          </a:xfrm>
        </p:spPr>
        <p:txBody>
          <a:bodyPr>
            <a:noAutofit/>
          </a:bodyPr>
          <a:lstStyle/>
          <a:p>
            <a:r>
              <a:rPr lang="en-US" sz="3600" dirty="0"/>
              <a:t>Example: Web Page Classification</a:t>
            </a:r>
            <a:endParaRPr lang="en-AU" sz="3600" dirty="0"/>
          </a:p>
        </p:txBody>
      </p:sp>
      <p:sp>
        <p:nvSpPr>
          <p:cNvPr id="8" name="object 7">
            <a:extLst>
              <a:ext uri="{FF2B5EF4-FFF2-40B4-BE49-F238E27FC236}">
                <a16:creationId xmlns:a16="http://schemas.microsoft.com/office/drawing/2014/main" id="{E65FA7BA-B697-EC8A-793D-F800D9AFA8D7}"/>
              </a:ext>
            </a:extLst>
          </p:cNvPr>
          <p:cNvSpPr txBox="1">
            <a:spLocks/>
          </p:cNvSpPr>
          <p:nvPr/>
        </p:nvSpPr>
        <p:spPr>
          <a:xfrm>
            <a:off x="8442706" y="6369595"/>
            <a:ext cx="46990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 kern="0"/>
            </a:defPPr>
            <a:lvl1pPr marL="0" algn="l" defTabSz="457200" rtl="0" eaLnBrk="1" latinLnBrk="0" hangingPunct="1">
              <a:defRPr sz="900" b="0" i="0" kern="1200">
                <a:solidFill>
                  <a:srgbClr val="3E3E3E"/>
                </a:solidFill>
                <a:latin typeface="Corbel"/>
                <a:ea typeface="+mn-ea"/>
                <a:cs typeface="Corbe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5250">
              <a:spcBef>
                <a:spcPts val="55"/>
              </a:spcBef>
            </a:pPr>
            <a:fld id="{81D60167-4931-47E6-BA6A-407CBD079E47}" type="slidenum">
              <a:rPr lang="en-HK" sz="1800" smtClean="0"/>
              <a:pPr marL="95250">
                <a:spcBef>
                  <a:spcPts val="55"/>
                </a:spcBef>
              </a:pPr>
              <a:t>40</a:t>
            </a:fld>
            <a:endParaRPr lang="en-HK" sz="1800" spc="-25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0989128-23F9-D544-2819-83840FCE09CA}"/>
              </a:ext>
            </a:extLst>
          </p:cNvPr>
          <p:cNvSpPr txBox="1"/>
          <p:nvPr/>
        </p:nvSpPr>
        <p:spPr>
          <a:xfrm>
            <a:off x="342900" y="3843909"/>
            <a:ext cx="44958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800" dirty="0">
                <a:latin typeface="Cambria Math"/>
                <a:cs typeface="Cambria Math"/>
              </a:rPr>
              <a:t>𝒛</a:t>
            </a:r>
            <a:r>
              <a:rPr lang="en-AU" sz="2000" baseline="-15151" dirty="0">
                <a:latin typeface="Cambria Math"/>
                <a:cs typeface="Cambria Math"/>
              </a:rPr>
              <a:t>𝒗</a:t>
            </a:r>
            <a:endParaRPr lang="en-A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D508A6F-D224-76EC-5416-B00B6E94020B}"/>
              </a:ext>
            </a:extLst>
          </p:cNvPr>
          <p:cNvSpPr txBox="1"/>
          <p:nvPr/>
        </p:nvSpPr>
        <p:spPr>
          <a:xfrm>
            <a:off x="342900" y="5154549"/>
            <a:ext cx="44958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800" dirty="0">
                <a:latin typeface="Cambria Math"/>
                <a:cs typeface="Cambria Math"/>
              </a:rPr>
              <a:t>𝒛</a:t>
            </a:r>
            <a:r>
              <a:rPr lang="en-AU" sz="2000" baseline="-15151" dirty="0">
                <a:latin typeface="Cambria Math"/>
                <a:cs typeface="Cambria Math"/>
              </a:rPr>
              <a:t>𝒗</a:t>
            </a:r>
            <a:endParaRPr lang="en-AU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45">
            <a:extLst>
              <a:ext uri="{FF2B5EF4-FFF2-40B4-BE49-F238E27FC236}">
                <a16:creationId xmlns:a16="http://schemas.microsoft.com/office/drawing/2014/main" id="{A319DBE2-A18D-8DAF-5AE2-EDF7E8E297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0" y="1194790"/>
            <a:ext cx="8747760" cy="5621311"/>
          </a:xfrm>
          <a:prstGeom prst="rect">
            <a:avLst/>
          </a:prstGeom>
        </p:spPr>
      </p:pic>
      <p:sp>
        <p:nvSpPr>
          <p:cNvPr id="48" name="Title 4">
            <a:extLst>
              <a:ext uri="{FF2B5EF4-FFF2-40B4-BE49-F238E27FC236}">
                <a16:creationId xmlns:a16="http://schemas.microsoft.com/office/drawing/2014/main" id="{877F98A6-54F3-DB46-EAF8-9DF2F2B52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260350"/>
            <a:ext cx="7886700" cy="708025"/>
          </a:xfrm>
        </p:spPr>
        <p:txBody>
          <a:bodyPr>
            <a:noAutofit/>
          </a:bodyPr>
          <a:lstStyle/>
          <a:p>
            <a:r>
              <a:rPr lang="en-US" sz="3600" dirty="0"/>
              <a:t>Iterative Classifier – Step 1</a:t>
            </a:r>
            <a:endParaRPr lang="en-AU" sz="3600" dirty="0"/>
          </a:p>
        </p:txBody>
      </p:sp>
      <p:sp>
        <p:nvSpPr>
          <p:cNvPr id="49" name="object 7">
            <a:extLst>
              <a:ext uri="{FF2B5EF4-FFF2-40B4-BE49-F238E27FC236}">
                <a16:creationId xmlns:a16="http://schemas.microsoft.com/office/drawing/2014/main" id="{F1F077E7-920D-65CF-6921-9B9C8B0F8F0F}"/>
              </a:ext>
            </a:extLst>
          </p:cNvPr>
          <p:cNvSpPr txBox="1">
            <a:spLocks/>
          </p:cNvSpPr>
          <p:nvPr/>
        </p:nvSpPr>
        <p:spPr>
          <a:xfrm>
            <a:off x="8442706" y="6369595"/>
            <a:ext cx="46990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 kern="0"/>
            </a:defPPr>
            <a:lvl1pPr marL="0" algn="l" defTabSz="457200" rtl="0" eaLnBrk="1" latinLnBrk="0" hangingPunct="1">
              <a:defRPr sz="900" b="0" i="0" kern="1200">
                <a:solidFill>
                  <a:srgbClr val="3E3E3E"/>
                </a:solidFill>
                <a:latin typeface="Corbel"/>
                <a:ea typeface="+mn-ea"/>
                <a:cs typeface="Corbe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5250">
              <a:spcBef>
                <a:spcPts val="55"/>
              </a:spcBef>
            </a:pPr>
            <a:fld id="{81D60167-4931-47E6-BA6A-407CBD079E47}" type="slidenum">
              <a:rPr lang="en-HK" sz="1800" smtClean="0"/>
              <a:pPr marL="95250">
                <a:spcBef>
                  <a:spcPts val="55"/>
                </a:spcBef>
              </a:pPr>
              <a:t>41</a:t>
            </a:fld>
            <a:endParaRPr lang="en-HK" sz="1800" spc="-25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0B1BDAA-26C4-64BC-630E-5250942E5FAB}"/>
              </a:ext>
            </a:extLst>
          </p:cNvPr>
          <p:cNvSpPr txBox="1"/>
          <p:nvPr/>
        </p:nvSpPr>
        <p:spPr>
          <a:xfrm>
            <a:off x="121920" y="3952460"/>
            <a:ext cx="44958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800" dirty="0">
                <a:latin typeface="Cambria Math"/>
                <a:cs typeface="Cambria Math"/>
              </a:rPr>
              <a:t>𝒛</a:t>
            </a:r>
            <a:r>
              <a:rPr lang="en-AU" sz="2000" baseline="-15151" dirty="0">
                <a:latin typeface="Cambria Math"/>
                <a:cs typeface="Cambria Math"/>
              </a:rPr>
              <a:t>𝒗</a:t>
            </a:r>
            <a:endParaRPr lang="en-AU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C36EF80-3002-66D2-427E-0C192A40431F}"/>
              </a:ext>
            </a:extLst>
          </p:cNvPr>
          <p:cNvSpPr txBox="1"/>
          <p:nvPr/>
        </p:nvSpPr>
        <p:spPr>
          <a:xfrm>
            <a:off x="121920" y="5557740"/>
            <a:ext cx="44958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800" dirty="0">
                <a:latin typeface="Cambria Math"/>
                <a:cs typeface="Cambria Math"/>
              </a:rPr>
              <a:t>𝒛</a:t>
            </a:r>
            <a:r>
              <a:rPr lang="en-AU" sz="2000" baseline="-15151" dirty="0">
                <a:latin typeface="Cambria Math"/>
                <a:cs typeface="Cambria Math"/>
              </a:rPr>
              <a:t>𝒗</a:t>
            </a:r>
            <a:endParaRPr lang="en-AU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A3003F0-1A12-C639-4C5A-1901C53891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394" y="1262973"/>
            <a:ext cx="8912606" cy="5595027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0645B515-744E-7207-B1D7-74F048329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Iterative Classifier – Step 2</a:t>
            </a:r>
            <a:endParaRPr lang="en-AU" dirty="0"/>
          </a:p>
        </p:txBody>
      </p:sp>
      <p:sp>
        <p:nvSpPr>
          <p:cNvPr id="9" name="object 7">
            <a:extLst>
              <a:ext uri="{FF2B5EF4-FFF2-40B4-BE49-F238E27FC236}">
                <a16:creationId xmlns:a16="http://schemas.microsoft.com/office/drawing/2014/main" id="{D5671847-B615-D2A0-BC7B-132B10740808}"/>
              </a:ext>
            </a:extLst>
          </p:cNvPr>
          <p:cNvSpPr txBox="1">
            <a:spLocks/>
          </p:cNvSpPr>
          <p:nvPr/>
        </p:nvSpPr>
        <p:spPr>
          <a:xfrm>
            <a:off x="8442706" y="6369595"/>
            <a:ext cx="46990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 kern="0"/>
            </a:defPPr>
            <a:lvl1pPr marL="0" algn="l" defTabSz="457200" rtl="0" eaLnBrk="1" latinLnBrk="0" hangingPunct="1">
              <a:defRPr sz="900" b="0" i="0" kern="1200">
                <a:solidFill>
                  <a:srgbClr val="3E3E3E"/>
                </a:solidFill>
                <a:latin typeface="Corbel"/>
                <a:ea typeface="+mn-ea"/>
                <a:cs typeface="Corbe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5250">
              <a:spcBef>
                <a:spcPts val="55"/>
              </a:spcBef>
            </a:pPr>
            <a:fld id="{81D60167-4931-47E6-BA6A-407CBD079E47}" type="slidenum">
              <a:rPr lang="en-HK" sz="1800" smtClean="0"/>
              <a:pPr marL="95250">
                <a:spcBef>
                  <a:spcPts val="55"/>
                </a:spcBef>
              </a:pPr>
              <a:t>42</a:t>
            </a:fld>
            <a:endParaRPr lang="en-HK" sz="1800" spc="-25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55F5CF5-3FDF-8EFE-319F-F0195595570D}"/>
              </a:ext>
            </a:extLst>
          </p:cNvPr>
          <p:cNvSpPr txBox="1"/>
          <p:nvPr/>
        </p:nvSpPr>
        <p:spPr>
          <a:xfrm>
            <a:off x="121920" y="3952460"/>
            <a:ext cx="44958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800" dirty="0">
                <a:latin typeface="Cambria Math"/>
                <a:cs typeface="Cambria Math"/>
              </a:rPr>
              <a:t>𝒛</a:t>
            </a:r>
            <a:r>
              <a:rPr lang="en-AU" sz="2000" baseline="-15151" dirty="0">
                <a:latin typeface="Cambria Math"/>
                <a:cs typeface="Cambria Math"/>
              </a:rPr>
              <a:t>𝒗</a:t>
            </a:r>
            <a:endParaRPr lang="en-A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5A37A86-5565-1D15-FE17-3C4BE9EFB0B5}"/>
              </a:ext>
            </a:extLst>
          </p:cNvPr>
          <p:cNvSpPr txBox="1"/>
          <p:nvPr/>
        </p:nvSpPr>
        <p:spPr>
          <a:xfrm>
            <a:off x="121920" y="5557740"/>
            <a:ext cx="44958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800" dirty="0">
                <a:latin typeface="Cambria Math"/>
                <a:cs typeface="Cambria Math"/>
              </a:rPr>
              <a:t>𝒛</a:t>
            </a:r>
            <a:r>
              <a:rPr lang="en-AU" sz="2000" baseline="-15151" dirty="0">
                <a:latin typeface="Cambria Math"/>
                <a:cs typeface="Cambria Math"/>
              </a:rPr>
              <a:t>𝒗</a:t>
            </a:r>
            <a:endParaRPr lang="en-AU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8F641E3-FB63-995B-66A3-714409E02D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60" y="1056280"/>
            <a:ext cx="8727440" cy="5599583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8B96B95E-85E0-EEF5-5038-9DC42D697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Iterative Classifier – Step 4</a:t>
            </a:r>
            <a:endParaRPr lang="en-AU" dirty="0"/>
          </a:p>
        </p:txBody>
      </p:sp>
      <p:sp>
        <p:nvSpPr>
          <p:cNvPr id="6" name="object 7">
            <a:extLst>
              <a:ext uri="{FF2B5EF4-FFF2-40B4-BE49-F238E27FC236}">
                <a16:creationId xmlns:a16="http://schemas.microsoft.com/office/drawing/2014/main" id="{F840F3E3-6E2B-EE06-6CDD-245E84D3B924}"/>
              </a:ext>
            </a:extLst>
          </p:cNvPr>
          <p:cNvSpPr txBox="1">
            <a:spLocks/>
          </p:cNvSpPr>
          <p:nvPr/>
        </p:nvSpPr>
        <p:spPr>
          <a:xfrm>
            <a:off x="8442706" y="6369595"/>
            <a:ext cx="46990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 kern="0"/>
            </a:defPPr>
            <a:lvl1pPr marL="0" algn="l" defTabSz="457200" rtl="0" eaLnBrk="1" latinLnBrk="0" hangingPunct="1">
              <a:defRPr sz="900" b="0" i="0" kern="1200">
                <a:solidFill>
                  <a:srgbClr val="3E3E3E"/>
                </a:solidFill>
                <a:latin typeface="Corbel"/>
                <a:ea typeface="+mn-ea"/>
                <a:cs typeface="Corbe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5250">
              <a:spcBef>
                <a:spcPts val="55"/>
              </a:spcBef>
            </a:pPr>
            <a:fld id="{81D60167-4931-47E6-BA6A-407CBD079E47}" type="slidenum">
              <a:rPr lang="en-HK" sz="1800" smtClean="0"/>
              <a:pPr marL="95250">
                <a:spcBef>
                  <a:spcPts val="55"/>
                </a:spcBef>
              </a:pPr>
              <a:t>43</a:t>
            </a:fld>
            <a:endParaRPr lang="en-HK" sz="1800" spc="-25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A58FDE-B04D-83AE-F10C-FEBBD66F6F43}"/>
              </a:ext>
            </a:extLst>
          </p:cNvPr>
          <p:cNvSpPr txBox="1"/>
          <p:nvPr/>
        </p:nvSpPr>
        <p:spPr>
          <a:xfrm>
            <a:off x="121920" y="3952460"/>
            <a:ext cx="44958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800" dirty="0">
                <a:latin typeface="Cambria Math"/>
                <a:cs typeface="Cambria Math"/>
              </a:rPr>
              <a:t>𝒛</a:t>
            </a:r>
            <a:r>
              <a:rPr lang="en-AU" sz="2000" baseline="-15151" dirty="0">
                <a:latin typeface="Cambria Math"/>
                <a:cs typeface="Cambria Math"/>
              </a:rPr>
              <a:t>𝒗</a:t>
            </a:r>
            <a:endParaRPr lang="en-AU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739EC92-8A1D-26AE-8CF7-51211BAFDC8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6560" y="1307873"/>
            <a:ext cx="8727440" cy="5550127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ED977314-7FD1-E3A6-92EB-6B3FEAE36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Iterative Classifier – Step 5</a:t>
            </a:r>
            <a:endParaRPr lang="en-AU" dirty="0"/>
          </a:p>
        </p:txBody>
      </p:sp>
      <p:sp>
        <p:nvSpPr>
          <p:cNvPr id="13" name="object 7">
            <a:extLst>
              <a:ext uri="{FF2B5EF4-FFF2-40B4-BE49-F238E27FC236}">
                <a16:creationId xmlns:a16="http://schemas.microsoft.com/office/drawing/2014/main" id="{AE93733D-7888-6A7C-659A-267BD2A951C6}"/>
              </a:ext>
            </a:extLst>
          </p:cNvPr>
          <p:cNvSpPr txBox="1">
            <a:spLocks/>
          </p:cNvSpPr>
          <p:nvPr/>
        </p:nvSpPr>
        <p:spPr>
          <a:xfrm>
            <a:off x="8442706" y="6369595"/>
            <a:ext cx="46990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 kern="0"/>
            </a:defPPr>
            <a:lvl1pPr marL="0" algn="l" defTabSz="457200" rtl="0" eaLnBrk="1" latinLnBrk="0" hangingPunct="1">
              <a:defRPr sz="900" b="0" i="0" kern="1200">
                <a:solidFill>
                  <a:srgbClr val="3E3E3E"/>
                </a:solidFill>
                <a:latin typeface="Corbel"/>
                <a:ea typeface="+mn-ea"/>
                <a:cs typeface="Corbe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5250">
              <a:spcBef>
                <a:spcPts val="55"/>
              </a:spcBef>
            </a:pPr>
            <a:fld id="{81D60167-4931-47E6-BA6A-407CBD079E47}" type="slidenum">
              <a:rPr lang="en-HK" sz="1800" smtClean="0"/>
              <a:pPr marL="95250">
                <a:spcBef>
                  <a:spcPts val="55"/>
                </a:spcBef>
              </a:pPr>
              <a:t>44</a:t>
            </a:fld>
            <a:endParaRPr lang="en-HK" sz="1800" spc="-25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D73528E-6306-25C7-4B74-5CAC1A4B37C3}"/>
              </a:ext>
            </a:extLst>
          </p:cNvPr>
          <p:cNvSpPr txBox="1"/>
          <p:nvPr/>
        </p:nvSpPr>
        <p:spPr>
          <a:xfrm>
            <a:off x="121920" y="3952460"/>
            <a:ext cx="44958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800" dirty="0">
                <a:latin typeface="Cambria Math"/>
                <a:cs typeface="Cambria Math"/>
              </a:rPr>
              <a:t>𝒛</a:t>
            </a:r>
            <a:r>
              <a:rPr lang="en-AU" sz="2000" baseline="-15151" dirty="0">
                <a:latin typeface="Cambria Math"/>
                <a:cs typeface="Cambria Math"/>
              </a:rPr>
              <a:t>𝒗</a:t>
            </a:r>
            <a:endParaRPr lang="en-AU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37">
            <a:extLst>
              <a:ext uri="{FF2B5EF4-FFF2-40B4-BE49-F238E27FC236}">
                <a16:creationId xmlns:a16="http://schemas.microsoft.com/office/drawing/2014/main" id="{530E9F9E-1944-A36F-884A-9417F035FD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18803"/>
            <a:ext cx="9144000" cy="5517674"/>
          </a:xfrm>
          <a:prstGeom prst="rect">
            <a:avLst/>
          </a:prstGeom>
        </p:spPr>
      </p:pic>
      <p:sp>
        <p:nvSpPr>
          <p:cNvPr id="41" name="Title 40">
            <a:extLst>
              <a:ext uri="{FF2B5EF4-FFF2-40B4-BE49-F238E27FC236}">
                <a16:creationId xmlns:a16="http://schemas.microsoft.com/office/drawing/2014/main" id="{8D379D6D-712E-200B-EA22-D24C4A1DC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Iterative Classifier - Iterate</a:t>
            </a:r>
            <a:endParaRPr lang="en-AU" dirty="0"/>
          </a:p>
        </p:txBody>
      </p:sp>
      <p:sp>
        <p:nvSpPr>
          <p:cNvPr id="44" name="object 7">
            <a:extLst>
              <a:ext uri="{FF2B5EF4-FFF2-40B4-BE49-F238E27FC236}">
                <a16:creationId xmlns:a16="http://schemas.microsoft.com/office/drawing/2014/main" id="{41527AC6-41E5-0D56-5518-3390CE674995}"/>
              </a:ext>
            </a:extLst>
          </p:cNvPr>
          <p:cNvSpPr txBox="1">
            <a:spLocks/>
          </p:cNvSpPr>
          <p:nvPr/>
        </p:nvSpPr>
        <p:spPr>
          <a:xfrm>
            <a:off x="8442706" y="6369595"/>
            <a:ext cx="46990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 kern="0"/>
            </a:defPPr>
            <a:lvl1pPr marL="0" algn="l" defTabSz="457200" rtl="0" eaLnBrk="1" latinLnBrk="0" hangingPunct="1">
              <a:defRPr sz="900" b="0" i="0" kern="1200">
                <a:solidFill>
                  <a:srgbClr val="3E3E3E"/>
                </a:solidFill>
                <a:latin typeface="Corbel"/>
                <a:ea typeface="+mn-ea"/>
                <a:cs typeface="Corbe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5250">
              <a:spcBef>
                <a:spcPts val="55"/>
              </a:spcBef>
            </a:pPr>
            <a:fld id="{81D60167-4931-47E6-BA6A-407CBD079E47}" type="slidenum">
              <a:rPr lang="en-HK" sz="1800" smtClean="0"/>
              <a:pPr marL="95250">
                <a:spcBef>
                  <a:spcPts val="55"/>
                </a:spcBef>
              </a:pPr>
              <a:t>45</a:t>
            </a:fld>
            <a:endParaRPr lang="en-HK" sz="1800" spc="-25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>
            <a:extLst>
              <a:ext uri="{FF2B5EF4-FFF2-40B4-BE49-F238E27FC236}">
                <a16:creationId xmlns:a16="http://schemas.microsoft.com/office/drawing/2014/main" id="{CFB6D27C-76AE-93AF-DAC1-75E114CA43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36984"/>
            <a:ext cx="9144000" cy="5362591"/>
          </a:xfrm>
          <a:prstGeom prst="rect">
            <a:avLst/>
          </a:prstGeom>
        </p:spPr>
      </p:pic>
      <p:sp>
        <p:nvSpPr>
          <p:cNvPr id="36" name="Title 35">
            <a:extLst>
              <a:ext uri="{FF2B5EF4-FFF2-40B4-BE49-F238E27FC236}">
                <a16:creationId xmlns:a16="http://schemas.microsoft.com/office/drawing/2014/main" id="{BDE89E8C-82D2-01E0-FFAC-2520B834E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Iterative Classifier – Prediction</a:t>
            </a:r>
            <a:endParaRPr lang="en-AU" dirty="0"/>
          </a:p>
        </p:txBody>
      </p:sp>
      <p:sp>
        <p:nvSpPr>
          <p:cNvPr id="37" name="object 7">
            <a:extLst>
              <a:ext uri="{FF2B5EF4-FFF2-40B4-BE49-F238E27FC236}">
                <a16:creationId xmlns:a16="http://schemas.microsoft.com/office/drawing/2014/main" id="{FF6A737B-8FB6-F912-B7A9-30C52467D19E}"/>
              </a:ext>
            </a:extLst>
          </p:cNvPr>
          <p:cNvSpPr txBox="1">
            <a:spLocks/>
          </p:cNvSpPr>
          <p:nvPr/>
        </p:nvSpPr>
        <p:spPr>
          <a:xfrm>
            <a:off x="8442706" y="6369595"/>
            <a:ext cx="46990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 kern="0"/>
            </a:defPPr>
            <a:lvl1pPr marL="0" algn="l" defTabSz="457200" rtl="0" eaLnBrk="1" latinLnBrk="0" hangingPunct="1">
              <a:defRPr sz="900" b="0" i="0" kern="1200">
                <a:solidFill>
                  <a:srgbClr val="3E3E3E"/>
                </a:solidFill>
                <a:latin typeface="Corbel"/>
                <a:ea typeface="+mn-ea"/>
                <a:cs typeface="Corbe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5250">
              <a:spcBef>
                <a:spcPts val="55"/>
              </a:spcBef>
            </a:pPr>
            <a:fld id="{81D60167-4931-47E6-BA6A-407CBD079E47}" type="slidenum">
              <a:rPr lang="en-HK" sz="1800" smtClean="0"/>
              <a:pPr marL="95250">
                <a:spcBef>
                  <a:spcPts val="55"/>
                </a:spcBef>
              </a:pPr>
              <a:t>46</a:t>
            </a:fld>
            <a:endParaRPr lang="en-HK" sz="1800" spc="-25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71500" y="1283942"/>
            <a:ext cx="7961014" cy="4794885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332740" marR="157480" indent="-320040">
              <a:lnSpc>
                <a:spcPts val="3790"/>
              </a:lnSpc>
              <a:spcBef>
                <a:spcPts val="265"/>
              </a:spcBef>
              <a:buClr>
                <a:srgbClr val="F0AD00"/>
              </a:buClr>
              <a:buSzPct val="81250"/>
              <a:buFont typeface="Wingdings 2"/>
              <a:buChar char=""/>
              <a:tabLst>
                <a:tab pos="332105" algn="l"/>
                <a:tab pos="332740" algn="l"/>
              </a:tabLst>
            </a:pPr>
            <a:r>
              <a:rPr sz="3200" b="1" spc="-60" dirty="0">
                <a:latin typeface="Calibri"/>
                <a:cs typeface="Calibri"/>
              </a:rPr>
              <a:t>We</a:t>
            </a:r>
            <a:r>
              <a:rPr sz="3200" b="1" dirty="0">
                <a:latin typeface="Calibri"/>
                <a:cs typeface="Calibri"/>
              </a:rPr>
              <a:t> </a:t>
            </a:r>
            <a:r>
              <a:rPr sz="3200" b="1" spc="-25" dirty="0">
                <a:latin typeface="Calibri"/>
                <a:cs typeface="Calibri"/>
              </a:rPr>
              <a:t>talked</a:t>
            </a:r>
            <a:r>
              <a:rPr sz="3200" b="1" spc="-5" dirty="0">
                <a:latin typeface="Calibri"/>
                <a:cs typeface="Calibri"/>
              </a:rPr>
              <a:t> about</a:t>
            </a:r>
            <a:r>
              <a:rPr sz="3200" b="1" dirty="0">
                <a:latin typeface="Calibri"/>
                <a:cs typeface="Calibri"/>
              </a:rPr>
              <a:t> 2 </a:t>
            </a:r>
            <a:r>
              <a:rPr sz="3200" b="1" spc="-10" dirty="0">
                <a:latin typeface="Calibri"/>
                <a:cs typeface="Calibri"/>
              </a:rPr>
              <a:t>approaches</a:t>
            </a:r>
            <a:r>
              <a:rPr sz="3200" b="1" dirty="0">
                <a:latin typeface="Calibri"/>
                <a:cs typeface="Calibri"/>
              </a:rPr>
              <a:t> </a:t>
            </a:r>
            <a:r>
              <a:rPr sz="3200" b="1" spc="-15" dirty="0">
                <a:latin typeface="Calibri"/>
                <a:cs typeface="Calibri"/>
              </a:rPr>
              <a:t>to</a:t>
            </a:r>
            <a:r>
              <a:rPr sz="3200" b="1" spc="5" dirty="0">
                <a:latin typeface="Calibri"/>
                <a:cs typeface="Calibri"/>
              </a:rPr>
              <a:t> </a:t>
            </a:r>
            <a:r>
              <a:rPr sz="3200" b="1" spc="-10" dirty="0">
                <a:latin typeface="Calibri"/>
                <a:cs typeface="Calibri"/>
              </a:rPr>
              <a:t>collective </a:t>
            </a:r>
            <a:r>
              <a:rPr sz="3200" b="1" spc="-705" dirty="0">
                <a:latin typeface="Calibri"/>
                <a:cs typeface="Calibri"/>
              </a:rPr>
              <a:t> </a:t>
            </a:r>
            <a:r>
              <a:rPr sz="3200" b="1" spc="-10" dirty="0">
                <a:latin typeface="Calibri"/>
                <a:cs typeface="Calibri"/>
              </a:rPr>
              <a:t>classification</a:t>
            </a:r>
            <a:endParaRPr sz="3200" dirty="0">
              <a:latin typeface="Calibri"/>
              <a:cs typeface="Calibri"/>
            </a:endParaRPr>
          </a:p>
          <a:p>
            <a:pPr marL="332740" indent="-320040">
              <a:lnSpc>
                <a:spcPts val="3795"/>
              </a:lnSpc>
              <a:buClr>
                <a:srgbClr val="F0AD00"/>
              </a:buClr>
              <a:buSzPct val="81250"/>
              <a:buFont typeface="Wingdings 2"/>
              <a:buChar char=""/>
              <a:tabLst>
                <a:tab pos="332105" algn="l"/>
                <a:tab pos="332740" algn="l"/>
              </a:tabLst>
            </a:pPr>
            <a:r>
              <a:rPr sz="3200" b="1" spc="-10" dirty="0">
                <a:solidFill>
                  <a:srgbClr val="C00000"/>
                </a:solidFill>
                <a:latin typeface="Calibri"/>
                <a:cs typeface="Calibri"/>
              </a:rPr>
              <a:t>Relational classification</a:t>
            </a:r>
            <a:endParaRPr sz="3200" dirty="0">
              <a:latin typeface="Calibri"/>
              <a:cs typeface="Calibri"/>
            </a:endParaRPr>
          </a:p>
          <a:p>
            <a:pPr marL="625475" marR="5080" lvl="1" indent="-274320">
              <a:lnSpc>
                <a:spcPct val="100699"/>
              </a:lnSpc>
              <a:spcBef>
                <a:spcPts val="640"/>
              </a:spcBef>
              <a:buClr>
                <a:srgbClr val="60B5CC"/>
              </a:buClr>
              <a:buFont typeface="Wingdings"/>
              <a:buChar char=""/>
              <a:tabLst>
                <a:tab pos="625475" algn="l"/>
              </a:tabLst>
            </a:pPr>
            <a:r>
              <a:rPr sz="2800" spc="-20" dirty="0">
                <a:latin typeface="Calibri"/>
                <a:cs typeface="Calibri"/>
              </a:rPr>
              <a:t>Iteratively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update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probabilities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node belonging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to</a:t>
            </a:r>
            <a:r>
              <a:rPr sz="2800" dirty="0">
                <a:latin typeface="Calibri"/>
                <a:cs typeface="Calibri"/>
              </a:rPr>
              <a:t> a </a:t>
            </a:r>
            <a:r>
              <a:rPr sz="2800" spc="-5" dirty="0">
                <a:latin typeface="Calibri"/>
                <a:cs typeface="Calibri"/>
              </a:rPr>
              <a:t>label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class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based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its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neighbors</a:t>
            </a:r>
            <a:endParaRPr sz="2800" dirty="0">
              <a:latin typeface="Calibri"/>
              <a:cs typeface="Calibri"/>
            </a:endParaRPr>
          </a:p>
          <a:p>
            <a:pPr marL="332740" indent="-320040">
              <a:lnSpc>
                <a:spcPts val="3775"/>
              </a:lnSpc>
              <a:buClr>
                <a:srgbClr val="F0AD00"/>
              </a:buClr>
              <a:buSzPct val="81250"/>
              <a:buFont typeface="Wingdings 2"/>
              <a:buChar char=""/>
              <a:tabLst>
                <a:tab pos="332105" algn="l"/>
                <a:tab pos="332740" algn="l"/>
              </a:tabLst>
            </a:pPr>
            <a:r>
              <a:rPr sz="3200" b="1" spc="-25" dirty="0">
                <a:solidFill>
                  <a:srgbClr val="C00000"/>
                </a:solidFill>
                <a:latin typeface="Calibri"/>
                <a:cs typeface="Calibri"/>
              </a:rPr>
              <a:t>Iterative</a:t>
            </a:r>
            <a:r>
              <a:rPr sz="3200" b="1" spc="-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200" b="1" spc="-10" dirty="0">
                <a:solidFill>
                  <a:srgbClr val="C00000"/>
                </a:solidFill>
                <a:latin typeface="Calibri"/>
                <a:cs typeface="Calibri"/>
              </a:rPr>
              <a:t>classification</a:t>
            </a:r>
            <a:endParaRPr sz="3200" dirty="0">
              <a:latin typeface="Calibri"/>
              <a:cs typeface="Calibri"/>
            </a:endParaRPr>
          </a:p>
          <a:p>
            <a:pPr marL="625475" marR="384810" lvl="1" indent="-274320">
              <a:lnSpc>
                <a:spcPct val="101400"/>
              </a:lnSpc>
              <a:spcBef>
                <a:spcPts val="620"/>
              </a:spcBef>
              <a:buClr>
                <a:srgbClr val="60B5CC"/>
              </a:buClr>
              <a:buFont typeface="Wingdings"/>
              <a:buChar char=""/>
              <a:tabLst>
                <a:tab pos="625475" algn="l"/>
              </a:tabLst>
            </a:pPr>
            <a:r>
              <a:rPr sz="2800" spc="-15" dirty="0">
                <a:latin typeface="Calibri"/>
                <a:cs typeface="Calibri"/>
              </a:rPr>
              <a:t>Improve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over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collective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classification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to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handle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attribute/feature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information</a:t>
            </a:r>
            <a:endParaRPr sz="2800" dirty="0">
              <a:latin typeface="Calibri"/>
              <a:cs typeface="Calibri"/>
            </a:endParaRPr>
          </a:p>
          <a:p>
            <a:pPr marL="625475" lvl="1" indent="-274955">
              <a:spcBef>
                <a:spcPts val="645"/>
              </a:spcBef>
              <a:buClr>
                <a:srgbClr val="60B5CC"/>
              </a:buClr>
              <a:buFont typeface="Wingdings"/>
              <a:buChar char=""/>
              <a:tabLst>
                <a:tab pos="625475" algn="l"/>
              </a:tabLst>
            </a:pPr>
            <a:r>
              <a:rPr sz="2800" spc="-5" dirty="0">
                <a:latin typeface="Calibri"/>
                <a:cs typeface="Calibri"/>
              </a:rPr>
              <a:t>Classify </a:t>
            </a:r>
            <a:r>
              <a:rPr sz="2800" dirty="0">
                <a:latin typeface="Calibri"/>
                <a:cs typeface="Calibri"/>
              </a:rPr>
              <a:t>node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mbria Math"/>
                <a:cs typeface="Cambria Math"/>
              </a:rPr>
              <a:t>𝑖</a:t>
            </a:r>
            <a:r>
              <a:rPr sz="2800" spc="110" dirty="0">
                <a:latin typeface="Cambria Math"/>
                <a:cs typeface="Cambria Math"/>
              </a:rPr>
              <a:t> </a:t>
            </a:r>
            <a:r>
              <a:rPr sz="2800" spc="-5" dirty="0">
                <a:latin typeface="Calibri"/>
                <a:cs typeface="Calibri"/>
              </a:rPr>
              <a:t>based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its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0000FF"/>
                </a:solidFill>
                <a:latin typeface="Calibri"/>
                <a:cs typeface="Calibri"/>
              </a:rPr>
              <a:t>features</a:t>
            </a:r>
            <a:r>
              <a:rPr sz="2800" b="1" spc="-1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well</a:t>
            </a:r>
            <a:r>
              <a:rPr sz="2800" spc="-5" dirty="0">
                <a:latin typeface="Calibri"/>
                <a:cs typeface="Calibri"/>
              </a:rPr>
              <a:t> as</a:t>
            </a:r>
            <a:endParaRPr sz="2800" dirty="0">
              <a:latin typeface="Calibri"/>
              <a:cs typeface="Calibri"/>
            </a:endParaRPr>
          </a:p>
          <a:p>
            <a:pPr marL="625475">
              <a:spcBef>
                <a:spcPts val="25"/>
              </a:spcBef>
            </a:pPr>
            <a:r>
              <a:rPr sz="2800" b="1" spc="-5" dirty="0">
                <a:solidFill>
                  <a:srgbClr val="0000FF"/>
                </a:solidFill>
                <a:latin typeface="Calibri"/>
                <a:cs typeface="Calibri"/>
              </a:rPr>
              <a:t>labels</a:t>
            </a:r>
            <a:r>
              <a:rPr sz="2800" b="1" spc="-1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spc="-10" dirty="0">
                <a:latin typeface="Calibri"/>
                <a:cs typeface="Calibri"/>
              </a:rPr>
              <a:t> neighbors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4BBA6EC-179F-2AFE-E8C0-9623713EF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en-A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787995" y="1303750"/>
            <a:ext cx="7186295" cy="1996059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332740" marR="34925" indent="-320040">
              <a:lnSpc>
                <a:spcPts val="3790"/>
              </a:lnSpc>
              <a:spcBef>
                <a:spcPts val="265"/>
              </a:spcBef>
              <a:buClr>
                <a:srgbClr val="F0AD00"/>
              </a:buClr>
              <a:buSzPct val="81250"/>
              <a:buFont typeface="Wingdings 2"/>
              <a:buChar char=""/>
              <a:tabLst>
                <a:tab pos="332105" algn="l"/>
                <a:tab pos="332740" algn="l"/>
              </a:tabLst>
            </a:pPr>
            <a:r>
              <a:rPr sz="3200" dirty="0">
                <a:latin typeface="Calibri"/>
                <a:cs typeface="Calibri"/>
              </a:rPr>
              <a:t>Individual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behaviors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are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b="1" spc="-15" dirty="0">
                <a:solidFill>
                  <a:srgbClr val="0070C0"/>
                </a:solidFill>
                <a:latin typeface="Calibri"/>
                <a:cs typeface="Calibri"/>
              </a:rPr>
              <a:t>correlated</a:t>
            </a:r>
            <a:r>
              <a:rPr sz="3200" b="1" spc="-10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in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network</a:t>
            </a:r>
            <a:endParaRPr sz="3200" dirty="0">
              <a:latin typeface="Calibri"/>
              <a:cs typeface="Calibri"/>
            </a:endParaRPr>
          </a:p>
          <a:p>
            <a:pPr marL="332740" marR="5080" indent="-320040">
              <a:lnSpc>
                <a:spcPts val="3790"/>
              </a:lnSpc>
              <a:spcBef>
                <a:spcPts val="110"/>
              </a:spcBef>
              <a:buClr>
                <a:srgbClr val="F0AD00"/>
              </a:buClr>
              <a:buSzPct val="81250"/>
              <a:buFont typeface="Wingdings 2"/>
              <a:buChar char=""/>
              <a:tabLst>
                <a:tab pos="332105" algn="l"/>
                <a:tab pos="332740" algn="l"/>
              </a:tabLst>
            </a:pPr>
            <a:r>
              <a:rPr sz="3200" b="1" spc="-10" dirty="0">
                <a:solidFill>
                  <a:srgbClr val="0070C0"/>
                </a:solidFill>
                <a:latin typeface="Calibri"/>
                <a:cs typeface="Calibri"/>
              </a:rPr>
              <a:t>Correlation</a:t>
            </a:r>
            <a:r>
              <a:rPr sz="3200" spc="-10" dirty="0">
                <a:latin typeface="Calibri"/>
                <a:cs typeface="Calibri"/>
              </a:rPr>
              <a:t>: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nearby</a:t>
            </a:r>
            <a:r>
              <a:rPr sz="3200" dirty="0">
                <a:latin typeface="Calibri"/>
                <a:cs typeface="Calibri"/>
              </a:rPr>
              <a:t> nodes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have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-5" dirty="0">
                <a:latin typeface="Calibri"/>
                <a:cs typeface="Calibri"/>
              </a:rPr>
              <a:t> same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color </a:t>
            </a:r>
            <a:r>
              <a:rPr sz="3200" dirty="0">
                <a:latin typeface="Calibri"/>
                <a:cs typeface="Calibri"/>
              </a:rPr>
              <a:t>(belonging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to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same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class)</a:t>
            </a:r>
            <a:endParaRPr sz="3200" dirty="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117650" y="3609175"/>
            <a:ext cx="3013710" cy="2665095"/>
            <a:chOff x="3117650" y="3609173"/>
            <a:chExt cx="3013710" cy="2665095"/>
          </a:xfrm>
        </p:grpSpPr>
        <p:sp>
          <p:nvSpPr>
            <p:cNvPr id="5" name="object 5"/>
            <p:cNvSpPr/>
            <p:nvPr/>
          </p:nvSpPr>
          <p:spPr>
            <a:xfrm>
              <a:off x="5111051" y="5466594"/>
              <a:ext cx="414020" cy="570230"/>
            </a:xfrm>
            <a:custGeom>
              <a:avLst/>
              <a:gdLst/>
              <a:ahLst/>
              <a:cxnLst/>
              <a:rect l="l" t="t" r="r" b="b"/>
              <a:pathLst>
                <a:path w="414020" h="570229">
                  <a:moveTo>
                    <a:pt x="0" y="0"/>
                  </a:moveTo>
                  <a:lnTo>
                    <a:pt x="413675" y="570033"/>
                  </a:lnTo>
                </a:path>
              </a:pathLst>
            </a:custGeom>
            <a:ln w="25400">
              <a:solidFill>
                <a:srgbClr val="0070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473253" y="3940563"/>
              <a:ext cx="592455" cy="325755"/>
            </a:xfrm>
            <a:custGeom>
              <a:avLst/>
              <a:gdLst/>
              <a:ahLst/>
              <a:cxnLst/>
              <a:rect l="l" t="t" r="r" b="b"/>
              <a:pathLst>
                <a:path w="592454" h="325754">
                  <a:moveTo>
                    <a:pt x="0" y="0"/>
                  </a:moveTo>
                  <a:lnTo>
                    <a:pt x="592347" y="325515"/>
                  </a:lnTo>
                </a:path>
              </a:pathLst>
            </a:custGeom>
            <a:ln w="25400">
              <a:solidFill>
                <a:srgbClr val="0070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301803" y="4125112"/>
              <a:ext cx="342900" cy="860425"/>
            </a:xfrm>
            <a:custGeom>
              <a:avLst/>
              <a:gdLst/>
              <a:ahLst/>
              <a:cxnLst/>
              <a:rect l="l" t="t" r="r" b="b"/>
              <a:pathLst>
                <a:path w="342900" h="860425">
                  <a:moveTo>
                    <a:pt x="0" y="0"/>
                  </a:moveTo>
                  <a:lnTo>
                    <a:pt x="342900" y="860424"/>
                  </a:lnTo>
                </a:path>
              </a:pathLst>
            </a:custGeom>
            <a:ln w="25400">
              <a:solidFill>
                <a:srgbClr val="0070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765938" y="4527071"/>
              <a:ext cx="299720" cy="513080"/>
            </a:xfrm>
            <a:custGeom>
              <a:avLst/>
              <a:gdLst/>
              <a:ahLst/>
              <a:cxnLst/>
              <a:rect l="l" t="t" r="r" b="b"/>
              <a:pathLst>
                <a:path w="299720" h="513079">
                  <a:moveTo>
                    <a:pt x="299663" y="0"/>
                  </a:moveTo>
                  <a:lnTo>
                    <a:pt x="0" y="512521"/>
                  </a:lnTo>
                </a:path>
              </a:pathLst>
            </a:custGeom>
            <a:ln w="25400">
              <a:solidFill>
                <a:srgbClr val="0070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816154" y="5170082"/>
              <a:ext cx="1008380" cy="125095"/>
            </a:xfrm>
            <a:custGeom>
              <a:avLst/>
              <a:gdLst/>
              <a:ahLst/>
              <a:cxnLst/>
              <a:rect l="l" t="t" r="r" b="b"/>
              <a:pathLst>
                <a:path w="1008379" h="125095">
                  <a:moveTo>
                    <a:pt x="0" y="0"/>
                  </a:moveTo>
                  <a:lnTo>
                    <a:pt x="1008063" y="125016"/>
                  </a:lnTo>
                </a:path>
              </a:pathLst>
            </a:custGeom>
            <a:ln w="25400">
              <a:solidFill>
                <a:srgbClr val="0070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765939" y="5300578"/>
              <a:ext cx="421005" cy="443230"/>
            </a:xfrm>
            <a:custGeom>
              <a:avLst/>
              <a:gdLst/>
              <a:ahLst/>
              <a:cxnLst/>
              <a:rect l="l" t="t" r="r" b="b"/>
              <a:pathLst>
                <a:path w="421004" h="443229">
                  <a:moveTo>
                    <a:pt x="0" y="0"/>
                  </a:moveTo>
                  <a:lnTo>
                    <a:pt x="420897" y="443144"/>
                  </a:lnTo>
                </a:path>
              </a:pathLst>
            </a:custGeom>
            <a:ln w="25400">
              <a:solidFill>
                <a:srgbClr val="0070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327578" y="4527069"/>
              <a:ext cx="581025" cy="651510"/>
            </a:xfrm>
            <a:custGeom>
              <a:avLst/>
              <a:gdLst/>
              <a:ahLst/>
              <a:cxnLst/>
              <a:rect l="l" t="t" r="r" b="b"/>
              <a:pathLst>
                <a:path w="581025" h="651510">
                  <a:moveTo>
                    <a:pt x="580559" y="650997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0070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327581" y="3936916"/>
              <a:ext cx="298450" cy="329565"/>
            </a:xfrm>
            <a:custGeom>
              <a:avLst/>
              <a:gdLst/>
              <a:ahLst/>
              <a:cxnLst/>
              <a:rect l="l" t="t" r="r" b="b"/>
              <a:pathLst>
                <a:path w="298450" h="329564">
                  <a:moveTo>
                    <a:pt x="297985" y="0"/>
                  </a:moveTo>
                  <a:lnTo>
                    <a:pt x="0" y="329163"/>
                  </a:lnTo>
                </a:path>
              </a:pathLst>
            </a:custGeom>
            <a:ln w="25400">
              <a:solidFill>
                <a:srgbClr val="0070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884197" y="3936916"/>
              <a:ext cx="412750" cy="329565"/>
            </a:xfrm>
            <a:custGeom>
              <a:avLst/>
              <a:gdLst/>
              <a:ahLst/>
              <a:cxnLst/>
              <a:rect l="l" t="t" r="r" b="b"/>
              <a:pathLst>
                <a:path w="412750" h="329564">
                  <a:moveTo>
                    <a:pt x="0" y="0"/>
                  </a:moveTo>
                  <a:lnTo>
                    <a:pt x="412681" y="329163"/>
                  </a:lnTo>
                </a:path>
              </a:pathLst>
            </a:custGeom>
            <a:ln w="25400">
              <a:solidFill>
                <a:srgbClr val="0070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572000" y="3621873"/>
              <a:ext cx="365760" cy="369570"/>
            </a:xfrm>
            <a:custGeom>
              <a:avLst/>
              <a:gdLst/>
              <a:ahLst/>
              <a:cxnLst/>
              <a:rect l="l" t="t" r="r" b="b"/>
              <a:pathLst>
                <a:path w="365760" h="369570">
                  <a:moveTo>
                    <a:pt x="182879" y="0"/>
                  </a:moveTo>
                  <a:lnTo>
                    <a:pt x="134263" y="6592"/>
                  </a:lnTo>
                  <a:lnTo>
                    <a:pt x="90576" y="25196"/>
                  </a:lnTo>
                  <a:lnTo>
                    <a:pt x="53564" y="54052"/>
                  </a:lnTo>
                  <a:lnTo>
                    <a:pt x="24968" y="91402"/>
                  </a:lnTo>
                  <a:lnTo>
                    <a:pt x="6532" y="135487"/>
                  </a:lnTo>
                  <a:lnTo>
                    <a:pt x="0" y="184547"/>
                  </a:lnTo>
                  <a:lnTo>
                    <a:pt x="6532" y="233607"/>
                  </a:lnTo>
                  <a:lnTo>
                    <a:pt x="24968" y="277692"/>
                  </a:lnTo>
                  <a:lnTo>
                    <a:pt x="53564" y="315042"/>
                  </a:lnTo>
                  <a:lnTo>
                    <a:pt x="90576" y="343899"/>
                  </a:lnTo>
                  <a:lnTo>
                    <a:pt x="134263" y="362502"/>
                  </a:lnTo>
                  <a:lnTo>
                    <a:pt x="182879" y="369095"/>
                  </a:lnTo>
                  <a:lnTo>
                    <a:pt x="231496" y="362502"/>
                  </a:lnTo>
                  <a:lnTo>
                    <a:pt x="275183" y="343899"/>
                  </a:lnTo>
                  <a:lnTo>
                    <a:pt x="312195" y="315042"/>
                  </a:lnTo>
                  <a:lnTo>
                    <a:pt x="340791" y="277692"/>
                  </a:lnTo>
                  <a:lnTo>
                    <a:pt x="359227" y="233607"/>
                  </a:lnTo>
                  <a:lnTo>
                    <a:pt x="365760" y="184547"/>
                  </a:lnTo>
                  <a:lnTo>
                    <a:pt x="359227" y="135487"/>
                  </a:lnTo>
                  <a:lnTo>
                    <a:pt x="340791" y="91402"/>
                  </a:lnTo>
                  <a:lnTo>
                    <a:pt x="312195" y="54052"/>
                  </a:lnTo>
                  <a:lnTo>
                    <a:pt x="275183" y="25196"/>
                  </a:lnTo>
                  <a:lnTo>
                    <a:pt x="231496" y="6592"/>
                  </a:lnTo>
                  <a:lnTo>
                    <a:pt x="182879" y="0"/>
                  </a:lnTo>
                  <a:close/>
                </a:path>
              </a:pathLst>
            </a:custGeom>
            <a:solidFill>
              <a:srgbClr val="6BB76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572000" y="3621873"/>
              <a:ext cx="365760" cy="369570"/>
            </a:xfrm>
            <a:custGeom>
              <a:avLst/>
              <a:gdLst/>
              <a:ahLst/>
              <a:cxnLst/>
              <a:rect l="l" t="t" r="r" b="b"/>
              <a:pathLst>
                <a:path w="365760" h="369570">
                  <a:moveTo>
                    <a:pt x="0" y="184547"/>
                  </a:moveTo>
                  <a:lnTo>
                    <a:pt x="6532" y="135487"/>
                  </a:lnTo>
                  <a:lnTo>
                    <a:pt x="24968" y="91402"/>
                  </a:lnTo>
                  <a:lnTo>
                    <a:pt x="53564" y="54052"/>
                  </a:lnTo>
                  <a:lnTo>
                    <a:pt x="90576" y="25196"/>
                  </a:lnTo>
                  <a:lnTo>
                    <a:pt x="134263" y="6592"/>
                  </a:lnTo>
                  <a:lnTo>
                    <a:pt x="182880" y="0"/>
                  </a:lnTo>
                  <a:lnTo>
                    <a:pt x="231496" y="6592"/>
                  </a:lnTo>
                  <a:lnTo>
                    <a:pt x="275183" y="25196"/>
                  </a:lnTo>
                  <a:lnTo>
                    <a:pt x="312195" y="54052"/>
                  </a:lnTo>
                  <a:lnTo>
                    <a:pt x="340791" y="91402"/>
                  </a:lnTo>
                  <a:lnTo>
                    <a:pt x="359227" y="135487"/>
                  </a:lnTo>
                  <a:lnTo>
                    <a:pt x="365760" y="184547"/>
                  </a:lnTo>
                  <a:lnTo>
                    <a:pt x="359227" y="233607"/>
                  </a:lnTo>
                  <a:lnTo>
                    <a:pt x="340791" y="277692"/>
                  </a:lnTo>
                  <a:lnTo>
                    <a:pt x="312195" y="315042"/>
                  </a:lnTo>
                  <a:lnTo>
                    <a:pt x="275183" y="343898"/>
                  </a:lnTo>
                  <a:lnTo>
                    <a:pt x="231496" y="362502"/>
                  </a:lnTo>
                  <a:lnTo>
                    <a:pt x="182880" y="369095"/>
                  </a:lnTo>
                  <a:lnTo>
                    <a:pt x="134263" y="362502"/>
                  </a:lnTo>
                  <a:lnTo>
                    <a:pt x="90576" y="343898"/>
                  </a:lnTo>
                  <a:lnTo>
                    <a:pt x="53564" y="315042"/>
                  </a:lnTo>
                  <a:lnTo>
                    <a:pt x="24968" y="277692"/>
                  </a:lnTo>
                  <a:lnTo>
                    <a:pt x="6532" y="233607"/>
                  </a:lnTo>
                  <a:lnTo>
                    <a:pt x="0" y="184547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015383" y="4212027"/>
              <a:ext cx="365760" cy="369570"/>
            </a:xfrm>
            <a:custGeom>
              <a:avLst/>
              <a:gdLst/>
              <a:ahLst/>
              <a:cxnLst/>
              <a:rect l="l" t="t" r="r" b="b"/>
              <a:pathLst>
                <a:path w="365760" h="369570">
                  <a:moveTo>
                    <a:pt x="182880" y="0"/>
                  </a:moveTo>
                  <a:lnTo>
                    <a:pt x="134263" y="6592"/>
                  </a:lnTo>
                  <a:lnTo>
                    <a:pt x="90576" y="25196"/>
                  </a:lnTo>
                  <a:lnTo>
                    <a:pt x="53564" y="54052"/>
                  </a:lnTo>
                  <a:lnTo>
                    <a:pt x="24968" y="91402"/>
                  </a:lnTo>
                  <a:lnTo>
                    <a:pt x="6532" y="135487"/>
                  </a:lnTo>
                  <a:lnTo>
                    <a:pt x="0" y="184547"/>
                  </a:lnTo>
                  <a:lnTo>
                    <a:pt x="6532" y="233607"/>
                  </a:lnTo>
                  <a:lnTo>
                    <a:pt x="24968" y="277692"/>
                  </a:lnTo>
                  <a:lnTo>
                    <a:pt x="53564" y="315042"/>
                  </a:lnTo>
                  <a:lnTo>
                    <a:pt x="90576" y="343898"/>
                  </a:lnTo>
                  <a:lnTo>
                    <a:pt x="134263" y="362502"/>
                  </a:lnTo>
                  <a:lnTo>
                    <a:pt x="182880" y="369095"/>
                  </a:lnTo>
                  <a:lnTo>
                    <a:pt x="231496" y="362502"/>
                  </a:lnTo>
                  <a:lnTo>
                    <a:pt x="275183" y="343898"/>
                  </a:lnTo>
                  <a:lnTo>
                    <a:pt x="312195" y="315042"/>
                  </a:lnTo>
                  <a:lnTo>
                    <a:pt x="340791" y="277692"/>
                  </a:lnTo>
                  <a:lnTo>
                    <a:pt x="359227" y="233607"/>
                  </a:lnTo>
                  <a:lnTo>
                    <a:pt x="365760" y="184547"/>
                  </a:lnTo>
                  <a:lnTo>
                    <a:pt x="359227" y="135487"/>
                  </a:lnTo>
                  <a:lnTo>
                    <a:pt x="340791" y="91402"/>
                  </a:lnTo>
                  <a:lnTo>
                    <a:pt x="312195" y="54052"/>
                  </a:lnTo>
                  <a:lnTo>
                    <a:pt x="275183" y="25196"/>
                  </a:lnTo>
                  <a:lnTo>
                    <a:pt x="231496" y="6592"/>
                  </a:lnTo>
                  <a:lnTo>
                    <a:pt x="182880" y="0"/>
                  </a:lnTo>
                  <a:close/>
                </a:path>
              </a:pathLst>
            </a:custGeom>
            <a:solidFill>
              <a:srgbClr val="6BB76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015383" y="4212027"/>
              <a:ext cx="365760" cy="369570"/>
            </a:xfrm>
            <a:custGeom>
              <a:avLst/>
              <a:gdLst/>
              <a:ahLst/>
              <a:cxnLst/>
              <a:rect l="l" t="t" r="r" b="b"/>
              <a:pathLst>
                <a:path w="365760" h="369570">
                  <a:moveTo>
                    <a:pt x="0" y="184547"/>
                  </a:moveTo>
                  <a:lnTo>
                    <a:pt x="6532" y="135487"/>
                  </a:lnTo>
                  <a:lnTo>
                    <a:pt x="24968" y="91402"/>
                  </a:lnTo>
                  <a:lnTo>
                    <a:pt x="53564" y="54052"/>
                  </a:lnTo>
                  <a:lnTo>
                    <a:pt x="90576" y="25196"/>
                  </a:lnTo>
                  <a:lnTo>
                    <a:pt x="134263" y="6592"/>
                  </a:lnTo>
                  <a:lnTo>
                    <a:pt x="182880" y="0"/>
                  </a:lnTo>
                  <a:lnTo>
                    <a:pt x="231496" y="6592"/>
                  </a:lnTo>
                  <a:lnTo>
                    <a:pt x="275183" y="25196"/>
                  </a:lnTo>
                  <a:lnTo>
                    <a:pt x="312195" y="54052"/>
                  </a:lnTo>
                  <a:lnTo>
                    <a:pt x="340791" y="91402"/>
                  </a:lnTo>
                  <a:lnTo>
                    <a:pt x="359227" y="135487"/>
                  </a:lnTo>
                  <a:lnTo>
                    <a:pt x="365760" y="184547"/>
                  </a:lnTo>
                  <a:lnTo>
                    <a:pt x="359227" y="233607"/>
                  </a:lnTo>
                  <a:lnTo>
                    <a:pt x="340791" y="277692"/>
                  </a:lnTo>
                  <a:lnTo>
                    <a:pt x="312195" y="315042"/>
                  </a:lnTo>
                  <a:lnTo>
                    <a:pt x="275183" y="343898"/>
                  </a:lnTo>
                  <a:lnTo>
                    <a:pt x="231496" y="362502"/>
                  </a:lnTo>
                  <a:lnTo>
                    <a:pt x="182880" y="369095"/>
                  </a:lnTo>
                  <a:lnTo>
                    <a:pt x="134263" y="362502"/>
                  </a:lnTo>
                  <a:lnTo>
                    <a:pt x="90576" y="343898"/>
                  </a:lnTo>
                  <a:lnTo>
                    <a:pt x="53564" y="315042"/>
                  </a:lnTo>
                  <a:lnTo>
                    <a:pt x="24968" y="277692"/>
                  </a:lnTo>
                  <a:lnTo>
                    <a:pt x="6532" y="233607"/>
                  </a:lnTo>
                  <a:lnTo>
                    <a:pt x="0" y="184547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065600" y="5699510"/>
              <a:ext cx="365760" cy="369570"/>
            </a:xfrm>
            <a:custGeom>
              <a:avLst/>
              <a:gdLst/>
              <a:ahLst/>
              <a:cxnLst/>
              <a:rect l="l" t="t" r="r" b="b"/>
              <a:pathLst>
                <a:path w="365760" h="369570">
                  <a:moveTo>
                    <a:pt x="182880" y="0"/>
                  </a:moveTo>
                  <a:lnTo>
                    <a:pt x="134263" y="6592"/>
                  </a:lnTo>
                  <a:lnTo>
                    <a:pt x="90576" y="25196"/>
                  </a:lnTo>
                  <a:lnTo>
                    <a:pt x="53564" y="54052"/>
                  </a:lnTo>
                  <a:lnTo>
                    <a:pt x="24968" y="91402"/>
                  </a:lnTo>
                  <a:lnTo>
                    <a:pt x="6532" y="135487"/>
                  </a:lnTo>
                  <a:lnTo>
                    <a:pt x="0" y="184547"/>
                  </a:lnTo>
                  <a:lnTo>
                    <a:pt x="6532" y="233607"/>
                  </a:lnTo>
                  <a:lnTo>
                    <a:pt x="24968" y="277692"/>
                  </a:lnTo>
                  <a:lnTo>
                    <a:pt x="53564" y="315042"/>
                  </a:lnTo>
                  <a:lnTo>
                    <a:pt x="90576" y="343898"/>
                  </a:lnTo>
                  <a:lnTo>
                    <a:pt x="134263" y="362502"/>
                  </a:lnTo>
                  <a:lnTo>
                    <a:pt x="182880" y="369095"/>
                  </a:lnTo>
                  <a:lnTo>
                    <a:pt x="231496" y="362502"/>
                  </a:lnTo>
                  <a:lnTo>
                    <a:pt x="275183" y="343898"/>
                  </a:lnTo>
                  <a:lnTo>
                    <a:pt x="312195" y="315042"/>
                  </a:lnTo>
                  <a:lnTo>
                    <a:pt x="340791" y="277692"/>
                  </a:lnTo>
                  <a:lnTo>
                    <a:pt x="359227" y="233607"/>
                  </a:lnTo>
                  <a:lnTo>
                    <a:pt x="365760" y="184547"/>
                  </a:lnTo>
                  <a:lnTo>
                    <a:pt x="359227" y="135487"/>
                  </a:lnTo>
                  <a:lnTo>
                    <a:pt x="340791" y="91402"/>
                  </a:lnTo>
                  <a:lnTo>
                    <a:pt x="312195" y="54052"/>
                  </a:lnTo>
                  <a:lnTo>
                    <a:pt x="275183" y="25196"/>
                  </a:lnTo>
                  <a:lnTo>
                    <a:pt x="231496" y="6592"/>
                  </a:lnTo>
                  <a:lnTo>
                    <a:pt x="182880" y="0"/>
                  </a:lnTo>
                  <a:close/>
                </a:path>
              </a:pathLst>
            </a:custGeom>
            <a:solidFill>
              <a:srgbClr val="6BB76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065600" y="5699510"/>
              <a:ext cx="365760" cy="369570"/>
            </a:xfrm>
            <a:custGeom>
              <a:avLst/>
              <a:gdLst/>
              <a:ahLst/>
              <a:cxnLst/>
              <a:rect l="l" t="t" r="r" b="b"/>
              <a:pathLst>
                <a:path w="365760" h="369570">
                  <a:moveTo>
                    <a:pt x="0" y="184547"/>
                  </a:moveTo>
                  <a:lnTo>
                    <a:pt x="6532" y="135487"/>
                  </a:lnTo>
                  <a:lnTo>
                    <a:pt x="24968" y="91402"/>
                  </a:lnTo>
                  <a:lnTo>
                    <a:pt x="53564" y="54052"/>
                  </a:lnTo>
                  <a:lnTo>
                    <a:pt x="90576" y="25196"/>
                  </a:lnTo>
                  <a:lnTo>
                    <a:pt x="134263" y="6592"/>
                  </a:lnTo>
                  <a:lnTo>
                    <a:pt x="182880" y="0"/>
                  </a:lnTo>
                  <a:lnTo>
                    <a:pt x="231496" y="6592"/>
                  </a:lnTo>
                  <a:lnTo>
                    <a:pt x="275183" y="25196"/>
                  </a:lnTo>
                  <a:lnTo>
                    <a:pt x="312195" y="54052"/>
                  </a:lnTo>
                  <a:lnTo>
                    <a:pt x="340791" y="91402"/>
                  </a:lnTo>
                  <a:lnTo>
                    <a:pt x="359227" y="135487"/>
                  </a:lnTo>
                  <a:lnTo>
                    <a:pt x="365760" y="184547"/>
                  </a:lnTo>
                  <a:lnTo>
                    <a:pt x="359227" y="233607"/>
                  </a:lnTo>
                  <a:lnTo>
                    <a:pt x="340791" y="277692"/>
                  </a:lnTo>
                  <a:lnTo>
                    <a:pt x="312195" y="315042"/>
                  </a:lnTo>
                  <a:lnTo>
                    <a:pt x="275183" y="343898"/>
                  </a:lnTo>
                  <a:lnTo>
                    <a:pt x="231496" y="362502"/>
                  </a:lnTo>
                  <a:lnTo>
                    <a:pt x="182880" y="369095"/>
                  </a:lnTo>
                  <a:lnTo>
                    <a:pt x="134263" y="362502"/>
                  </a:lnTo>
                  <a:lnTo>
                    <a:pt x="90576" y="343898"/>
                  </a:lnTo>
                  <a:lnTo>
                    <a:pt x="53564" y="315042"/>
                  </a:lnTo>
                  <a:lnTo>
                    <a:pt x="24968" y="277692"/>
                  </a:lnTo>
                  <a:lnTo>
                    <a:pt x="6532" y="233607"/>
                  </a:lnTo>
                  <a:lnTo>
                    <a:pt x="0" y="184547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473250" y="4985537"/>
              <a:ext cx="365760" cy="369570"/>
            </a:xfrm>
            <a:custGeom>
              <a:avLst/>
              <a:gdLst/>
              <a:ahLst/>
              <a:cxnLst/>
              <a:rect l="l" t="t" r="r" b="b"/>
              <a:pathLst>
                <a:path w="365760" h="369570">
                  <a:moveTo>
                    <a:pt x="182879" y="0"/>
                  </a:moveTo>
                  <a:lnTo>
                    <a:pt x="134263" y="6592"/>
                  </a:lnTo>
                  <a:lnTo>
                    <a:pt x="90576" y="25196"/>
                  </a:lnTo>
                  <a:lnTo>
                    <a:pt x="53564" y="54052"/>
                  </a:lnTo>
                  <a:lnTo>
                    <a:pt x="24968" y="91402"/>
                  </a:lnTo>
                  <a:lnTo>
                    <a:pt x="6532" y="135487"/>
                  </a:lnTo>
                  <a:lnTo>
                    <a:pt x="0" y="184547"/>
                  </a:lnTo>
                  <a:lnTo>
                    <a:pt x="6532" y="233607"/>
                  </a:lnTo>
                  <a:lnTo>
                    <a:pt x="24968" y="277692"/>
                  </a:lnTo>
                  <a:lnTo>
                    <a:pt x="53564" y="315042"/>
                  </a:lnTo>
                  <a:lnTo>
                    <a:pt x="90576" y="343898"/>
                  </a:lnTo>
                  <a:lnTo>
                    <a:pt x="134263" y="362502"/>
                  </a:lnTo>
                  <a:lnTo>
                    <a:pt x="182879" y="369095"/>
                  </a:lnTo>
                  <a:lnTo>
                    <a:pt x="231496" y="362502"/>
                  </a:lnTo>
                  <a:lnTo>
                    <a:pt x="275183" y="343898"/>
                  </a:lnTo>
                  <a:lnTo>
                    <a:pt x="312195" y="315042"/>
                  </a:lnTo>
                  <a:lnTo>
                    <a:pt x="340791" y="277692"/>
                  </a:lnTo>
                  <a:lnTo>
                    <a:pt x="359227" y="233607"/>
                  </a:lnTo>
                  <a:lnTo>
                    <a:pt x="365759" y="184547"/>
                  </a:lnTo>
                  <a:lnTo>
                    <a:pt x="359227" y="135487"/>
                  </a:lnTo>
                  <a:lnTo>
                    <a:pt x="340791" y="91402"/>
                  </a:lnTo>
                  <a:lnTo>
                    <a:pt x="312195" y="54052"/>
                  </a:lnTo>
                  <a:lnTo>
                    <a:pt x="275183" y="25196"/>
                  </a:lnTo>
                  <a:lnTo>
                    <a:pt x="231496" y="6592"/>
                  </a:lnTo>
                  <a:lnTo>
                    <a:pt x="182879" y="0"/>
                  </a:lnTo>
                  <a:close/>
                </a:path>
              </a:pathLst>
            </a:custGeom>
            <a:solidFill>
              <a:srgbClr val="6BB76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473250" y="4985537"/>
              <a:ext cx="365760" cy="369570"/>
            </a:xfrm>
            <a:custGeom>
              <a:avLst/>
              <a:gdLst/>
              <a:ahLst/>
              <a:cxnLst/>
              <a:rect l="l" t="t" r="r" b="b"/>
              <a:pathLst>
                <a:path w="365760" h="369570">
                  <a:moveTo>
                    <a:pt x="0" y="184547"/>
                  </a:moveTo>
                  <a:lnTo>
                    <a:pt x="6532" y="135487"/>
                  </a:lnTo>
                  <a:lnTo>
                    <a:pt x="24968" y="91402"/>
                  </a:lnTo>
                  <a:lnTo>
                    <a:pt x="53564" y="54052"/>
                  </a:lnTo>
                  <a:lnTo>
                    <a:pt x="90576" y="25196"/>
                  </a:lnTo>
                  <a:lnTo>
                    <a:pt x="134263" y="6592"/>
                  </a:lnTo>
                  <a:lnTo>
                    <a:pt x="182880" y="0"/>
                  </a:lnTo>
                  <a:lnTo>
                    <a:pt x="231496" y="6592"/>
                  </a:lnTo>
                  <a:lnTo>
                    <a:pt x="275183" y="25196"/>
                  </a:lnTo>
                  <a:lnTo>
                    <a:pt x="312195" y="54052"/>
                  </a:lnTo>
                  <a:lnTo>
                    <a:pt x="340791" y="91402"/>
                  </a:lnTo>
                  <a:lnTo>
                    <a:pt x="359227" y="135487"/>
                  </a:lnTo>
                  <a:lnTo>
                    <a:pt x="365760" y="184547"/>
                  </a:lnTo>
                  <a:lnTo>
                    <a:pt x="359227" y="233607"/>
                  </a:lnTo>
                  <a:lnTo>
                    <a:pt x="340791" y="277692"/>
                  </a:lnTo>
                  <a:lnTo>
                    <a:pt x="312195" y="315042"/>
                  </a:lnTo>
                  <a:lnTo>
                    <a:pt x="275183" y="343898"/>
                  </a:lnTo>
                  <a:lnTo>
                    <a:pt x="231496" y="362502"/>
                  </a:lnTo>
                  <a:lnTo>
                    <a:pt x="182880" y="369095"/>
                  </a:lnTo>
                  <a:lnTo>
                    <a:pt x="134263" y="362502"/>
                  </a:lnTo>
                  <a:lnTo>
                    <a:pt x="90576" y="343898"/>
                  </a:lnTo>
                  <a:lnTo>
                    <a:pt x="53564" y="315042"/>
                  </a:lnTo>
                  <a:lnTo>
                    <a:pt x="24968" y="277692"/>
                  </a:lnTo>
                  <a:lnTo>
                    <a:pt x="6532" y="233607"/>
                  </a:lnTo>
                  <a:lnTo>
                    <a:pt x="0" y="184547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130350" y="3756019"/>
              <a:ext cx="365760" cy="369570"/>
            </a:xfrm>
            <a:custGeom>
              <a:avLst/>
              <a:gdLst/>
              <a:ahLst/>
              <a:cxnLst/>
              <a:rect l="l" t="t" r="r" b="b"/>
              <a:pathLst>
                <a:path w="365760" h="369570">
                  <a:moveTo>
                    <a:pt x="182880" y="0"/>
                  </a:moveTo>
                  <a:lnTo>
                    <a:pt x="134263" y="6592"/>
                  </a:lnTo>
                  <a:lnTo>
                    <a:pt x="90576" y="25196"/>
                  </a:lnTo>
                  <a:lnTo>
                    <a:pt x="53564" y="54052"/>
                  </a:lnTo>
                  <a:lnTo>
                    <a:pt x="24968" y="91402"/>
                  </a:lnTo>
                  <a:lnTo>
                    <a:pt x="6532" y="135487"/>
                  </a:lnTo>
                  <a:lnTo>
                    <a:pt x="0" y="184547"/>
                  </a:lnTo>
                  <a:lnTo>
                    <a:pt x="6532" y="233607"/>
                  </a:lnTo>
                  <a:lnTo>
                    <a:pt x="24968" y="277692"/>
                  </a:lnTo>
                  <a:lnTo>
                    <a:pt x="53564" y="315042"/>
                  </a:lnTo>
                  <a:lnTo>
                    <a:pt x="90576" y="343898"/>
                  </a:lnTo>
                  <a:lnTo>
                    <a:pt x="134263" y="362502"/>
                  </a:lnTo>
                  <a:lnTo>
                    <a:pt x="182880" y="369095"/>
                  </a:lnTo>
                  <a:lnTo>
                    <a:pt x="231496" y="362502"/>
                  </a:lnTo>
                  <a:lnTo>
                    <a:pt x="275183" y="343898"/>
                  </a:lnTo>
                  <a:lnTo>
                    <a:pt x="312195" y="315042"/>
                  </a:lnTo>
                  <a:lnTo>
                    <a:pt x="340791" y="277692"/>
                  </a:lnTo>
                  <a:lnTo>
                    <a:pt x="359227" y="233607"/>
                  </a:lnTo>
                  <a:lnTo>
                    <a:pt x="365759" y="184547"/>
                  </a:lnTo>
                  <a:lnTo>
                    <a:pt x="359227" y="135487"/>
                  </a:lnTo>
                  <a:lnTo>
                    <a:pt x="340791" y="91402"/>
                  </a:lnTo>
                  <a:lnTo>
                    <a:pt x="312195" y="54052"/>
                  </a:lnTo>
                  <a:lnTo>
                    <a:pt x="275183" y="25196"/>
                  </a:lnTo>
                  <a:lnTo>
                    <a:pt x="231496" y="6592"/>
                  </a:lnTo>
                  <a:lnTo>
                    <a:pt x="182880" y="0"/>
                  </a:lnTo>
                  <a:close/>
                </a:path>
              </a:pathLst>
            </a:custGeom>
            <a:solidFill>
              <a:srgbClr val="6BB76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130350" y="3756019"/>
              <a:ext cx="365760" cy="369570"/>
            </a:xfrm>
            <a:custGeom>
              <a:avLst/>
              <a:gdLst/>
              <a:ahLst/>
              <a:cxnLst/>
              <a:rect l="l" t="t" r="r" b="b"/>
              <a:pathLst>
                <a:path w="365760" h="369570">
                  <a:moveTo>
                    <a:pt x="0" y="184547"/>
                  </a:moveTo>
                  <a:lnTo>
                    <a:pt x="6532" y="135487"/>
                  </a:lnTo>
                  <a:lnTo>
                    <a:pt x="24968" y="91402"/>
                  </a:lnTo>
                  <a:lnTo>
                    <a:pt x="53564" y="54052"/>
                  </a:lnTo>
                  <a:lnTo>
                    <a:pt x="90576" y="25196"/>
                  </a:lnTo>
                  <a:lnTo>
                    <a:pt x="134263" y="6592"/>
                  </a:lnTo>
                  <a:lnTo>
                    <a:pt x="182880" y="0"/>
                  </a:lnTo>
                  <a:lnTo>
                    <a:pt x="231496" y="6592"/>
                  </a:lnTo>
                  <a:lnTo>
                    <a:pt x="275183" y="25196"/>
                  </a:lnTo>
                  <a:lnTo>
                    <a:pt x="312195" y="54052"/>
                  </a:lnTo>
                  <a:lnTo>
                    <a:pt x="340791" y="91402"/>
                  </a:lnTo>
                  <a:lnTo>
                    <a:pt x="359227" y="135487"/>
                  </a:lnTo>
                  <a:lnTo>
                    <a:pt x="365760" y="184547"/>
                  </a:lnTo>
                  <a:lnTo>
                    <a:pt x="359227" y="233607"/>
                  </a:lnTo>
                  <a:lnTo>
                    <a:pt x="340791" y="277692"/>
                  </a:lnTo>
                  <a:lnTo>
                    <a:pt x="312195" y="315042"/>
                  </a:lnTo>
                  <a:lnTo>
                    <a:pt x="275183" y="343898"/>
                  </a:lnTo>
                  <a:lnTo>
                    <a:pt x="231496" y="362502"/>
                  </a:lnTo>
                  <a:lnTo>
                    <a:pt x="182880" y="369095"/>
                  </a:lnTo>
                  <a:lnTo>
                    <a:pt x="134263" y="362502"/>
                  </a:lnTo>
                  <a:lnTo>
                    <a:pt x="90576" y="343898"/>
                  </a:lnTo>
                  <a:lnTo>
                    <a:pt x="53564" y="315042"/>
                  </a:lnTo>
                  <a:lnTo>
                    <a:pt x="24968" y="277692"/>
                  </a:lnTo>
                  <a:lnTo>
                    <a:pt x="6532" y="233607"/>
                  </a:lnTo>
                  <a:lnTo>
                    <a:pt x="0" y="184547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243313" y="4212027"/>
              <a:ext cx="365760" cy="369570"/>
            </a:xfrm>
            <a:custGeom>
              <a:avLst/>
              <a:gdLst/>
              <a:ahLst/>
              <a:cxnLst/>
              <a:rect l="l" t="t" r="r" b="b"/>
              <a:pathLst>
                <a:path w="365760" h="369570">
                  <a:moveTo>
                    <a:pt x="182879" y="0"/>
                  </a:moveTo>
                  <a:lnTo>
                    <a:pt x="134263" y="6592"/>
                  </a:lnTo>
                  <a:lnTo>
                    <a:pt x="90576" y="25196"/>
                  </a:lnTo>
                  <a:lnTo>
                    <a:pt x="53564" y="54052"/>
                  </a:lnTo>
                  <a:lnTo>
                    <a:pt x="24968" y="91402"/>
                  </a:lnTo>
                  <a:lnTo>
                    <a:pt x="6532" y="135487"/>
                  </a:lnTo>
                  <a:lnTo>
                    <a:pt x="0" y="184547"/>
                  </a:lnTo>
                  <a:lnTo>
                    <a:pt x="6532" y="233607"/>
                  </a:lnTo>
                  <a:lnTo>
                    <a:pt x="24968" y="277692"/>
                  </a:lnTo>
                  <a:lnTo>
                    <a:pt x="53564" y="315042"/>
                  </a:lnTo>
                  <a:lnTo>
                    <a:pt x="90576" y="343898"/>
                  </a:lnTo>
                  <a:lnTo>
                    <a:pt x="134263" y="362502"/>
                  </a:lnTo>
                  <a:lnTo>
                    <a:pt x="182879" y="369095"/>
                  </a:lnTo>
                  <a:lnTo>
                    <a:pt x="231496" y="362502"/>
                  </a:lnTo>
                  <a:lnTo>
                    <a:pt x="275183" y="343898"/>
                  </a:lnTo>
                  <a:lnTo>
                    <a:pt x="312195" y="315042"/>
                  </a:lnTo>
                  <a:lnTo>
                    <a:pt x="340791" y="277692"/>
                  </a:lnTo>
                  <a:lnTo>
                    <a:pt x="359227" y="233607"/>
                  </a:lnTo>
                  <a:lnTo>
                    <a:pt x="365759" y="184547"/>
                  </a:lnTo>
                  <a:lnTo>
                    <a:pt x="359227" y="135487"/>
                  </a:lnTo>
                  <a:lnTo>
                    <a:pt x="340791" y="91402"/>
                  </a:lnTo>
                  <a:lnTo>
                    <a:pt x="312195" y="54052"/>
                  </a:lnTo>
                  <a:lnTo>
                    <a:pt x="275183" y="25196"/>
                  </a:lnTo>
                  <a:lnTo>
                    <a:pt x="231496" y="6592"/>
                  </a:lnTo>
                  <a:lnTo>
                    <a:pt x="182879" y="0"/>
                  </a:lnTo>
                  <a:close/>
                </a:path>
              </a:pathLst>
            </a:custGeom>
            <a:solidFill>
              <a:srgbClr val="C648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243313" y="4212027"/>
              <a:ext cx="365760" cy="369570"/>
            </a:xfrm>
            <a:custGeom>
              <a:avLst/>
              <a:gdLst/>
              <a:ahLst/>
              <a:cxnLst/>
              <a:rect l="l" t="t" r="r" b="b"/>
              <a:pathLst>
                <a:path w="365760" h="369570">
                  <a:moveTo>
                    <a:pt x="0" y="184547"/>
                  </a:moveTo>
                  <a:lnTo>
                    <a:pt x="6532" y="135487"/>
                  </a:lnTo>
                  <a:lnTo>
                    <a:pt x="24968" y="91402"/>
                  </a:lnTo>
                  <a:lnTo>
                    <a:pt x="53564" y="54052"/>
                  </a:lnTo>
                  <a:lnTo>
                    <a:pt x="90576" y="25196"/>
                  </a:lnTo>
                  <a:lnTo>
                    <a:pt x="134263" y="6592"/>
                  </a:lnTo>
                  <a:lnTo>
                    <a:pt x="182880" y="0"/>
                  </a:lnTo>
                  <a:lnTo>
                    <a:pt x="231496" y="6592"/>
                  </a:lnTo>
                  <a:lnTo>
                    <a:pt x="275183" y="25196"/>
                  </a:lnTo>
                  <a:lnTo>
                    <a:pt x="312195" y="54052"/>
                  </a:lnTo>
                  <a:lnTo>
                    <a:pt x="340791" y="91402"/>
                  </a:lnTo>
                  <a:lnTo>
                    <a:pt x="359227" y="135487"/>
                  </a:lnTo>
                  <a:lnTo>
                    <a:pt x="365760" y="184547"/>
                  </a:lnTo>
                  <a:lnTo>
                    <a:pt x="359227" y="233607"/>
                  </a:lnTo>
                  <a:lnTo>
                    <a:pt x="340791" y="277692"/>
                  </a:lnTo>
                  <a:lnTo>
                    <a:pt x="312195" y="315042"/>
                  </a:lnTo>
                  <a:lnTo>
                    <a:pt x="275183" y="343898"/>
                  </a:lnTo>
                  <a:lnTo>
                    <a:pt x="231496" y="362502"/>
                  </a:lnTo>
                  <a:lnTo>
                    <a:pt x="182880" y="369095"/>
                  </a:lnTo>
                  <a:lnTo>
                    <a:pt x="134263" y="362502"/>
                  </a:lnTo>
                  <a:lnTo>
                    <a:pt x="90576" y="343898"/>
                  </a:lnTo>
                  <a:lnTo>
                    <a:pt x="53564" y="315042"/>
                  </a:lnTo>
                  <a:lnTo>
                    <a:pt x="24968" y="277692"/>
                  </a:lnTo>
                  <a:lnTo>
                    <a:pt x="6532" y="233607"/>
                  </a:lnTo>
                  <a:lnTo>
                    <a:pt x="0" y="184547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355573" y="5892043"/>
              <a:ext cx="365760" cy="369570"/>
            </a:xfrm>
            <a:custGeom>
              <a:avLst/>
              <a:gdLst/>
              <a:ahLst/>
              <a:cxnLst/>
              <a:rect l="l" t="t" r="r" b="b"/>
              <a:pathLst>
                <a:path w="365760" h="369570">
                  <a:moveTo>
                    <a:pt x="182880" y="0"/>
                  </a:moveTo>
                  <a:lnTo>
                    <a:pt x="134263" y="6592"/>
                  </a:lnTo>
                  <a:lnTo>
                    <a:pt x="90576" y="25196"/>
                  </a:lnTo>
                  <a:lnTo>
                    <a:pt x="53564" y="54052"/>
                  </a:lnTo>
                  <a:lnTo>
                    <a:pt x="24968" y="91402"/>
                  </a:lnTo>
                  <a:lnTo>
                    <a:pt x="6532" y="135487"/>
                  </a:lnTo>
                  <a:lnTo>
                    <a:pt x="0" y="184547"/>
                  </a:lnTo>
                  <a:lnTo>
                    <a:pt x="6532" y="233607"/>
                  </a:lnTo>
                  <a:lnTo>
                    <a:pt x="24968" y="277692"/>
                  </a:lnTo>
                  <a:lnTo>
                    <a:pt x="53564" y="315042"/>
                  </a:lnTo>
                  <a:lnTo>
                    <a:pt x="90576" y="343898"/>
                  </a:lnTo>
                  <a:lnTo>
                    <a:pt x="134263" y="362502"/>
                  </a:lnTo>
                  <a:lnTo>
                    <a:pt x="182880" y="369095"/>
                  </a:lnTo>
                  <a:lnTo>
                    <a:pt x="231496" y="362502"/>
                  </a:lnTo>
                  <a:lnTo>
                    <a:pt x="275183" y="343898"/>
                  </a:lnTo>
                  <a:lnTo>
                    <a:pt x="312195" y="315042"/>
                  </a:lnTo>
                  <a:lnTo>
                    <a:pt x="340791" y="277692"/>
                  </a:lnTo>
                  <a:lnTo>
                    <a:pt x="359227" y="233607"/>
                  </a:lnTo>
                  <a:lnTo>
                    <a:pt x="365760" y="184547"/>
                  </a:lnTo>
                  <a:lnTo>
                    <a:pt x="359227" y="135487"/>
                  </a:lnTo>
                  <a:lnTo>
                    <a:pt x="340791" y="91402"/>
                  </a:lnTo>
                  <a:lnTo>
                    <a:pt x="312195" y="54052"/>
                  </a:lnTo>
                  <a:lnTo>
                    <a:pt x="275183" y="25196"/>
                  </a:lnTo>
                  <a:lnTo>
                    <a:pt x="231496" y="6592"/>
                  </a:lnTo>
                  <a:lnTo>
                    <a:pt x="182880" y="0"/>
                  </a:lnTo>
                  <a:close/>
                </a:path>
              </a:pathLst>
            </a:custGeom>
            <a:solidFill>
              <a:srgbClr val="C648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355573" y="5892043"/>
              <a:ext cx="365760" cy="369570"/>
            </a:xfrm>
            <a:custGeom>
              <a:avLst/>
              <a:gdLst/>
              <a:ahLst/>
              <a:cxnLst/>
              <a:rect l="l" t="t" r="r" b="b"/>
              <a:pathLst>
                <a:path w="365760" h="369570">
                  <a:moveTo>
                    <a:pt x="0" y="184547"/>
                  </a:moveTo>
                  <a:lnTo>
                    <a:pt x="6532" y="135487"/>
                  </a:lnTo>
                  <a:lnTo>
                    <a:pt x="24968" y="91402"/>
                  </a:lnTo>
                  <a:lnTo>
                    <a:pt x="53564" y="54052"/>
                  </a:lnTo>
                  <a:lnTo>
                    <a:pt x="90576" y="25196"/>
                  </a:lnTo>
                  <a:lnTo>
                    <a:pt x="134263" y="6592"/>
                  </a:lnTo>
                  <a:lnTo>
                    <a:pt x="182880" y="0"/>
                  </a:lnTo>
                  <a:lnTo>
                    <a:pt x="231496" y="6592"/>
                  </a:lnTo>
                  <a:lnTo>
                    <a:pt x="275183" y="25196"/>
                  </a:lnTo>
                  <a:lnTo>
                    <a:pt x="312195" y="54052"/>
                  </a:lnTo>
                  <a:lnTo>
                    <a:pt x="340791" y="91402"/>
                  </a:lnTo>
                  <a:lnTo>
                    <a:pt x="359227" y="135487"/>
                  </a:lnTo>
                  <a:lnTo>
                    <a:pt x="365760" y="184547"/>
                  </a:lnTo>
                  <a:lnTo>
                    <a:pt x="359227" y="233607"/>
                  </a:lnTo>
                  <a:lnTo>
                    <a:pt x="340791" y="277692"/>
                  </a:lnTo>
                  <a:lnTo>
                    <a:pt x="312195" y="315042"/>
                  </a:lnTo>
                  <a:lnTo>
                    <a:pt x="275183" y="343898"/>
                  </a:lnTo>
                  <a:lnTo>
                    <a:pt x="231496" y="362502"/>
                  </a:lnTo>
                  <a:lnTo>
                    <a:pt x="182880" y="369095"/>
                  </a:lnTo>
                  <a:lnTo>
                    <a:pt x="134263" y="362502"/>
                  </a:lnTo>
                  <a:lnTo>
                    <a:pt x="90576" y="343898"/>
                  </a:lnTo>
                  <a:lnTo>
                    <a:pt x="53564" y="315042"/>
                  </a:lnTo>
                  <a:lnTo>
                    <a:pt x="24968" y="277692"/>
                  </a:lnTo>
                  <a:lnTo>
                    <a:pt x="6532" y="233607"/>
                  </a:lnTo>
                  <a:lnTo>
                    <a:pt x="0" y="184547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5167115" y="5116030"/>
              <a:ext cx="690245" cy="179070"/>
            </a:xfrm>
            <a:custGeom>
              <a:avLst/>
              <a:gdLst/>
              <a:ahLst/>
              <a:cxnLst/>
              <a:rect l="l" t="t" r="r" b="b"/>
              <a:pathLst>
                <a:path w="690245" h="179070">
                  <a:moveTo>
                    <a:pt x="0" y="179069"/>
                  </a:moveTo>
                  <a:lnTo>
                    <a:pt x="690179" y="0"/>
                  </a:lnTo>
                </a:path>
              </a:pathLst>
            </a:custGeom>
            <a:ln w="25400">
              <a:solidFill>
                <a:srgbClr val="0070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854573" y="5124014"/>
              <a:ext cx="365760" cy="369570"/>
            </a:xfrm>
            <a:custGeom>
              <a:avLst/>
              <a:gdLst/>
              <a:ahLst/>
              <a:cxnLst/>
              <a:rect l="l" t="t" r="r" b="b"/>
              <a:pathLst>
                <a:path w="365760" h="369570">
                  <a:moveTo>
                    <a:pt x="182879" y="0"/>
                  </a:moveTo>
                  <a:lnTo>
                    <a:pt x="134263" y="6592"/>
                  </a:lnTo>
                  <a:lnTo>
                    <a:pt x="90576" y="25195"/>
                  </a:lnTo>
                  <a:lnTo>
                    <a:pt x="53564" y="54052"/>
                  </a:lnTo>
                  <a:lnTo>
                    <a:pt x="24968" y="91402"/>
                  </a:lnTo>
                  <a:lnTo>
                    <a:pt x="6532" y="135487"/>
                  </a:lnTo>
                  <a:lnTo>
                    <a:pt x="0" y="184547"/>
                  </a:lnTo>
                  <a:lnTo>
                    <a:pt x="6532" y="233607"/>
                  </a:lnTo>
                  <a:lnTo>
                    <a:pt x="24968" y="277692"/>
                  </a:lnTo>
                  <a:lnTo>
                    <a:pt x="53564" y="315042"/>
                  </a:lnTo>
                  <a:lnTo>
                    <a:pt x="90576" y="343898"/>
                  </a:lnTo>
                  <a:lnTo>
                    <a:pt x="134263" y="362502"/>
                  </a:lnTo>
                  <a:lnTo>
                    <a:pt x="182879" y="369095"/>
                  </a:lnTo>
                  <a:lnTo>
                    <a:pt x="231496" y="362502"/>
                  </a:lnTo>
                  <a:lnTo>
                    <a:pt x="275183" y="343898"/>
                  </a:lnTo>
                  <a:lnTo>
                    <a:pt x="312195" y="315042"/>
                  </a:lnTo>
                  <a:lnTo>
                    <a:pt x="340791" y="277692"/>
                  </a:lnTo>
                  <a:lnTo>
                    <a:pt x="359227" y="233607"/>
                  </a:lnTo>
                  <a:lnTo>
                    <a:pt x="365759" y="184547"/>
                  </a:lnTo>
                  <a:lnTo>
                    <a:pt x="359227" y="135487"/>
                  </a:lnTo>
                  <a:lnTo>
                    <a:pt x="340791" y="91402"/>
                  </a:lnTo>
                  <a:lnTo>
                    <a:pt x="312195" y="54052"/>
                  </a:lnTo>
                  <a:lnTo>
                    <a:pt x="275183" y="25195"/>
                  </a:lnTo>
                  <a:lnTo>
                    <a:pt x="231496" y="6592"/>
                  </a:lnTo>
                  <a:lnTo>
                    <a:pt x="182879" y="0"/>
                  </a:lnTo>
                  <a:close/>
                </a:path>
              </a:pathLst>
            </a:custGeom>
            <a:solidFill>
              <a:srgbClr val="C648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854573" y="5124014"/>
              <a:ext cx="365760" cy="369570"/>
            </a:xfrm>
            <a:custGeom>
              <a:avLst/>
              <a:gdLst/>
              <a:ahLst/>
              <a:cxnLst/>
              <a:rect l="l" t="t" r="r" b="b"/>
              <a:pathLst>
                <a:path w="365760" h="369570">
                  <a:moveTo>
                    <a:pt x="0" y="184547"/>
                  </a:moveTo>
                  <a:lnTo>
                    <a:pt x="6532" y="135487"/>
                  </a:lnTo>
                  <a:lnTo>
                    <a:pt x="24968" y="91402"/>
                  </a:lnTo>
                  <a:lnTo>
                    <a:pt x="53564" y="54052"/>
                  </a:lnTo>
                  <a:lnTo>
                    <a:pt x="90576" y="25196"/>
                  </a:lnTo>
                  <a:lnTo>
                    <a:pt x="134263" y="6592"/>
                  </a:lnTo>
                  <a:lnTo>
                    <a:pt x="182880" y="0"/>
                  </a:lnTo>
                  <a:lnTo>
                    <a:pt x="231496" y="6592"/>
                  </a:lnTo>
                  <a:lnTo>
                    <a:pt x="275183" y="25196"/>
                  </a:lnTo>
                  <a:lnTo>
                    <a:pt x="312195" y="54052"/>
                  </a:lnTo>
                  <a:lnTo>
                    <a:pt x="340791" y="91402"/>
                  </a:lnTo>
                  <a:lnTo>
                    <a:pt x="359227" y="135487"/>
                  </a:lnTo>
                  <a:lnTo>
                    <a:pt x="365760" y="184547"/>
                  </a:lnTo>
                  <a:lnTo>
                    <a:pt x="359227" y="233607"/>
                  </a:lnTo>
                  <a:lnTo>
                    <a:pt x="340791" y="277692"/>
                  </a:lnTo>
                  <a:lnTo>
                    <a:pt x="312195" y="315042"/>
                  </a:lnTo>
                  <a:lnTo>
                    <a:pt x="275183" y="343898"/>
                  </a:lnTo>
                  <a:lnTo>
                    <a:pt x="231496" y="362502"/>
                  </a:lnTo>
                  <a:lnTo>
                    <a:pt x="182880" y="369095"/>
                  </a:lnTo>
                  <a:lnTo>
                    <a:pt x="134263" y="362502"/>
                  </a:lnTo>
                  <a:lnTo>
                    <a:pt x="90576" y="343898"/>
                  </a:lnTo>
                  <a:lnTo>
                    <a:pt x="53564" y="315042"/>
                  </a:lnTo>
                  <a:lnTo>
                    <a:pt x="24968" y="277692"/>
                  </a:lnTo>
                  <a:lnTo>
                    <a:pt x="6532" y="233607"/>
                  </a:lnTo>
                  <a:lnTo>
                    <a:pt x="0" y="184547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5752495" y="4918021"/>
              <a:ext cx="365760" cy="369570"/>
            </a:xfrm>
            <a:custGeom>
              <a:avLst/>
              <a:gdLst/>
              <a:ahLst/>
              <a:cxnLst/>
              <a:rect l="l" t="t" r="r" b="b"/>
              <a:pathLst>
                <a:path w="365760" h="369570">
                  <a:moveTo>
                    <a:pt x="182879" y="0"/>
                  </a:moveTo>
                  <a:lnTo>
                    <a:pt x="134263" y="6592"/>
                  </a:lnTo>
                  <a:lnTo>
                    <a:pt x="90576" y="25196"/>
                  </a:lnTo>
                  <a:lnTo>
                    <a:pt x="53564" y="54052"/>
                  </a:lnTo>
                  <a:lnTo>
                    <a:pt x="24968" y="91402"/>
                  </a:lnTo>
                  <a:lnTo>
                    <a:pt x="6532" y="135487"/>
                  </a:lnTo>
                  <a:lnTo>
                    <a:pt x="0" y="184547"/>
                  </a:lnTo>
                  <a:lnTo>
                    <a:pt x="6532" y="233607"/>
                  </a:lnTo>
                  <a:lnTo>
                    <a:pt x="24968" y="277692"/>
                  </a:lnTo>
                  <a:lnTo>
                    <a:pt x="53564" y="315042"/>
                  </a:lnTo>
                  <a:lnTo>
                    <a:pt x="90576" y="343898"/>
                  </a:lnTo>
                  <a:lnTo>
                    <a:pt x="134263" y="362502"/>
                  </a:lnTo>
                  <a:lnTo>
                    <a:pt x="182879" y="369095"/>
                  </a:lnTo>
                  <a:lnTo>
                    <a:pt x="231496" y="362502"/>
                  </a:lnTo>
                  <a:lnTo>
                    <a:pt x="275183" y="343898"/>
                  </a:lnTo>
                  <a:lnTo>
                    <a:pt x="312195" y="315042"/>
                  </a:lnTo>
                  <a:lnTo>
                    <a:pt x="340791" y="277692"/>
                  </a:lnTo>
                  <a:lnTo>
                    <a:pt x="359227" y="233607"/>
                  </a:lnTo>
                  <a:lnTo>
                    <a:pt x="365760" y="184547"/>
                  </a:lnTo>
                  <a:lnTo>
                    <a:pt x="359227" y="135487"/>
                  </a:lnTo>
                  <a:lnTo>
                    <a:pt x="340791" y="91402"/>
                  </a:lnTo>
                  <a:lnTo>
                    <a:pt x="312195" y="54052"/>
                  </a:lnTo>
                  <a:lnTo>
                    <a:pt x="275183" y="25196"/>
                  </a:lnTo>
                  <a:lnTo>
                    <a:pt x="231496" y="6592"/>
                  </a:lnTo>
                  <a:lnTo>
                    <a:pt x="182879" y="0"/>
                  </a:lnTo>
                  <a:close/>
                </a:path>
              </a:pathLst>
            </a:custGeom>
            <a:solidFill>
              <a:srgbClr val="C648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5752495" y="4918021"/>
              <a:ext cx="365760" cy="369570"/>
            </a:xfrm>
            <a:custGeom>
              <a:avLst/>
              <a:gdLst/>
              <a:ahLst/>
              <a:cxnLst/>
              <a:rect l="l" t="t" r="r" b="b"/>
              <a:pathLst>
                <a:path w="365760" h="369570">
                  <a:moveTo>
                    <a:pt x="0" y="184547"/>
                  </a:moveTo>
                  <a:lnTo>
                    <a:pt x="6532" y="135487"/>
                  </a:lnTo>
                  <a:lnTo>
                    <a:pt x="24968" y="91402"/>
                  </a:lnTo>
                  <a:lnTo>
                    <a:pt x="53564" y="54052"/>
                  </a:lnTo>
                  <a:lnTo>
                    <a:pt x="90576" y="25196"/>
                  </a:lnTo>
                  <a:lnTo>
                    <a:pt x="134263" y="6592"/>
                  </a:lnTo>
                  <a:lnTo>
                    <a:pt x="182880" y="0"/>
                  </a:lnTo>
                  <a:lnTo>
                    <a:pt x="231496" y="6592"/>
                  </a:lnTo>
                  <a:lnTo>
                    <a:pt x="275183" y="25196"/>
                  </a:lnTo>
                  <a:lnTo>
                    <a:pt x="312195" y="54052"/>
                  </a:lnTo>
                  <a:lnTo>
                    <a:pt x="340791" y="91402"/>
                  </a:lnTo>
                  <a:lnTo>
                    <a:pt x="359227" y="135487"/>
                  </a:lnTo>
                  <a:lnTo>
                    <a:pt x="365760" y="184547"/>
                  </a:lnTo>
                  <a:lnTo>
                    <a:pt x="359227" y="233607"/>
                  </a:lnTo>
                  <a:lnTo>
                    <a:pt x="340791" y="277692"/>
                  </a:lnTo>
                  <a:lnTo>
                    <a:pt x="312195" y="315042"/>
                  </a:lnTo>
                  <a:lnTo>
                    <a:pt x="275183" y="343898"/>
                  </a:lnTo>
                  <a:lnTo>
                    <a:pt x="231496" y="362502"/>
                  </a:lnTo>
                  <a:lnTo>
                    <a:pt x="182880" y="369095"/>
                  </a:lnTo>
                  <a:lnTo>
                    <a:pt x="134263" y="362502"/>
                  </a:lnTo>
                  <a:lnTo>
                    <a:pt x="90576" y="343898"/>
                  </a:lnTo>
                  <a:lnTo>
                    <a:pt x="53564" y="315042"/>
                  </a:lnTo>
                  <a:lnTo>
                    <a:pt x="24968" y="277692"/>
                  </a:lnTo>
                  <a:lnTo>
                    <a:pt x="6532" y="233607"/>
                  </a:lnTo>
                  <a:lnTo>
                    <a:pt x="0" y="184547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Title 32">
            <a:extLst>
              <a:ext uri="{FF2B5EF4-FFF2-40B4-BE49-F238E27FC236}">
                <a16:creationId xmlns:a16="http://schemas.microsoft.com/office/drawing/2014/main" id="{D41EABD0-45D6-D913-C477-5AAA07430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Correlations in Networks</a:t>
            </a:r>
            <a:endParaRPr lang="en-AU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18110" y="1315213"/>
            <a:ext cx="7149465" cy="1852430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332740" marR="5080" indent="-320040">
              <a:lnSpc>
                <a:spcPts val="3790"/>
              </a:lnSpc>
              <a:spcBef>
                <a:spcPts val="265"/>
              </a:spcBef>
              <a:buClr>
                <a:srgbClr val="F0AD00"/>
              </a:buClr>
              <a:buSzPct val="81250"/>
              <a:buFont typeface="Wingdings 2"/>
              <a:buChar char=""/>
              <a:tabLst>
                <a:tab pos="332105" algn="l"/>
                <a:tab pos="332740" algn="l"/>
              </a:tabLst>
            </a:pPr>
            <a:r>
              <a:rPr sz="3200" b="1" spc="-5" dirty="0">
                <a:latin typeface="Calibri"/>
                <a:cs typeface="Calibri"/>
              </a:rPr>
              <a:t>Main types </a:t>
            </a:r>
            <a:r>
              <a:rPr sz="3200" b="1" dirty="0">
                <a:latin typeface="Calibri"/>
                <a:cs typeface="Calibri"/>
              </a:rPr>
              <a:t>of </a:t>
            </a:r>
            <a:r>
              <a:rPr sz="3200" b="1" spc="-5" dirty="0">
                <a:latin typeface="Calibri"/>
                <a:cs typeface="Calibri"/>
              </a:rPr>
              <a:t>dependencies </a:t>
            </a:r>
            <a:r>
              <a:rPr sz="3200" b="1" spc="-10" dirty="0">
                <a:latin typeface="Calibri"/>
                <a:cs typeface="Calibri"/>
              </a:rPr>
              <a:t>that </a:t>
            </a:r>
            <a:r>
              <a:rPr sz="3200" b="1" spc="-5" dirty="0">
                <a:latin typeface="Calibri"/>
                <a:cs typeface="Calibri"/>
              </a:rPr>
              <a:t>lead </a:t>
            </a:r>
            <a:r>
              <a:rPr sz="3200" b="1" spc="-15" dirty="0">
                <a:latin typeface="Calibri"/>
                <a:cs typeface="Calibri"/>
              </a:rPr>
              <a:t>to </a:t>
            </a:r>
            <a:r>
              <a:rPr sz="3200" b="1" spc="-710" dirty="0">
                <a:latin typeface="Calibri"/>
                <a:cs typeface="Calibri"/>
              </a:rPr>
              <a:t> </a:t>
            </a:r>
            <a:r>
              <a:rPr sz="3200" b="1" spc="-10" dirty="0">
                <a:latin typeface="Calibri"/>
                <a:cs typeface="Calibri"/>
              </a:rPr>
              <a:t>correlation:</a:t>
            </a:r>
            <a:endParaRPr sz="3200" dirty="0">
              <a:latin typeface="Calibri"/>
              <a:cs typeface="Calibri"/>
            </a:endParaRPr>
          </a:p>
          <a:p>
            <a:pPr>
              <a:spcBef>
                <a:spcPts val="55"/>
              </a:spcBef>
            </a:pPr>
            <a:endParaRPr sz="3000" dirty="0">
              <a:latin typeface="Calibri"/>
              <a:cs typeface="Calibri"/>
            </a:endParaRPr>
          </a:p>
          <a:p>
            <a:pPr marL="420370" algn="ctr">
              <a:tabLst>
                <a:tab pos="3547110" algn="l"/>
              </a:tabLst>
            </a:pPr>
            <a:r>
              <a:rPr sz="2400" spc="-5" dirty="0">
                <a:solidFill>
                  <a:srgbClr val="0000FF"/>
                </a:solidFill>
                <a:latin typeface="Calibri"/>
                <a:cs typeface="Calibri"/>
              </a:rPr>
              <a:t>Homophily</a:t>
            </a:r>
            <a:r>
              <a:rPr sz="2200" spc="-5" dirty="0">
                <a:solidFill>
                  <a:srgbClr val="0000FF"/>
                </a:solidFill>
                <a:latin typeface="Calibri"/>
                <a:cs typeface="Calibri"/>
              </a:rPr>
              <a:t>	</a:t>
            </a:r>
            <a:r>
              <a:rPr sz="2400" spc="-10" dirty="0">
                <a:solidFill>
                  <a:srgbClr val="0000FF"/>
                </a:solidFill>
                <a:latin typeface="Calibri"/>
                <a:cs typeface="Calibri"/>
              </a:rPr>
              <a:t>Influence</a:t>
            </a:r>
            <a:endParaRPr sz="2200" dirty="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221109" y="3216925"/>
            <a:ext cx="1374648" cy="765048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221109" y="5065541"/>
            <a:ext cx="1374648" cy="765047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2679833" y="4076462"/>
            <a:ext cx="457200" cy="914400"/>
          </a:xfrm>
          <a:custGeom>
            <a:avLst/>
            <a:gdLst/>
            <a:ahLst/>
            <a:cxnLst/>
            <a:rect l="l" t="t" r="r" b="b"/>
            <a:pathLst>
              <a:path w="457200" h="914400">
                <a:moveTo>
                  <a:pt x="228600" y="914401"/>
                </a:moveTo>
                <a:lnTo>
                  <a:pt x="457200" y="685801"/>
                </a:lnTo>
                <a:lnTo>
                  <a:pt x="306322" y="685801"/>
                </a:lnTo>
                <a:lnTo>
                  <a:pt x="306322" y="0"/>
                </a:lnTo>
                <a:lnTo>
                  <a:pt x="150877" y="0"/>
                </a:lnTo>
                <a:lnTo>
                  <a:pt x="150877" y="685801"/>
                </a:lnTo>
                <a:lnTo>
                  <a:pt x="0" y="685801"/>
                </a:lnTo>
                <a:lnTo>
                  <a:pt x="228600" y="91440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274148" y="3216417"/>
            <a:ext cx="1374648" cy="765048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274148" y="5065020"/>
            <a:ext cx="1374648" cy="765047"/>
          </a:xfrm>
          <a:prstGeom prst="rect">
            <a:avLst/>
          </a:prstGeom>
        </p:spPr>
      </p:pic>
      <p:sp>
        <p:nvSpPr>
          <p:cNvPr id="9" name="object 9"/>
          <p:cNvSpPr/>
          <p:nvPr/>
        </p:nvSpPr>
        <p:spPr>
          <a:xfrm>
            <a:off x="5732872" y="4075941"/>
            <a:ext cx="457200" cy="914400"/>
          </a:xfrm>
          <a:custGeom>
            <a:avLst/>
            <a:gdLst/>
            <a:ahLst/>
            <a:cxnLst/>
            <a:rect l="l" t="t" r="r" b="b"/>
            <a:pathLst>
              <a:path w="457200" h="914400">
                <a:moveTo>
                  <a:pt x="228600" y="914401"/>
                </a:moveTo>
                <a:lnTo>
                  <a:pt x="457200" y="685801"/>
                </a:lnTo>
                <a:lnTo>
                  <a:pt x="306322" y="685801"/>
                </a:lnTo>
                <a:lnTo>
                  <a:pt x="306322" y="0"/>
                </a:lnTo>
                <a:lnTo>
                  <a:pt x="150877" y="0"/>
                </a:lnTo>
                <a:lnTo>
                  <a:pt x="150877" y="685801"/>
                </a:lnTo>
                <a:lnTo>
                  <a:pt x="0" y="685801"/>
                </a:lnTo>
                <a:lnTo>
                  <a:pt x="228600" y="91440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E57BA7A-BA84-FEC5-32F6-2F70BE5FB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Correlations in Networks</a:t>
            </a:r>
            <a:endParaRPr lang="en-AU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07987" y="1050604"/>
            <a:ext cx="6212840" cy="549592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332740" marR="387985" indent="-320040">
              <a:lnSpc>
                <a:spcPct val="90000"/>
              </a:lnSpc>
              <a:spcBef>
                <a:spcPts val="480"/>
              </a:spcBef>
              <a:buClr>
                <a:srgbClr val="F0AD00"/>
              </a:buClr>
              <a:buSzPct val="81250"/>
              <a:buFont typeface="Wingdings 2"/>
              <a:buChar char=""/>
              <a:tabLst>
                <a:tab pos="332105" algn="l"/>
                <a:tab pos="332740" algn="l"/>
              </a:tabLst>
            </a:pPr>
            <a:r>
              <a:rPr sz="3200" b="1" spc="-5" dirty="0">
                <a:solidFill>
                  <a:srgbClr val="D60093"/>
                </a:solidFill>
                <a:latin typeface="Calibri"/>
                <a:cs typeface="Calibri"/>
              </a:rPr>
              <a:t>Homophily</a:t>
            </a:r>
            <a:r>
              <a:rPr sz="3200" spc="-5" dirty="0">
                <a:latin typeface="Calibri"/>
                <a:cs typeface="Calibri"/>
              </a:rPr>
              <a:t>: </a:t>
            </a:r>
            <a:r>
              <a:rPr sz="3200" dirty="0">
                <a:latin typeface="Calibri"/>
                <a:cs typeface="Calibri"/>
              </a:rPr>
              <a:t>The </a:t>
            </a:r>
            <a:r>
              <a:rPr sz="3200" spc="-5" dirty="0">
                <a:latin typeface="Calibri"/>
                <a:cs typeface="Calibri"/>
              </a:rPr>
              <a:t>tendency </a:t>
            </a:r>
            <a:r>
              <a:rPr sz="3200" dirty="0">
                <a:latin typeface="Calibri"/>
                <a:cs typeface="Calibri"/>
              </a:rPr>
              <a:t>of 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individuals </a:t>
            </a:r>
            <a:r>
              <a:rPr sz="3200" spc="-15" dirty="0">
                <a:latin typeface="Calibri"/>
                <a:cs typeface="Calibri"/>
              </a:rPr>
              <a:t>to </a:t>
            </a:r>
            <a:r>
              <a:rPr sz="3200" spc="-10" dirty="0">
                <a:latin typeface="Calibri"/>
                <a:cs typeface="Calibri"/>
              </a:rPr>
              <a:t>associate </a:t>
            </a:r>
            <a:r>
              <a:rPr sz="3200" dirty="0">
                <a:latin typeface="Calibri"/>
                <a:cs typeface="Calibri"/>
              </a:rPr>
              <a:t>and bond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0000FF"/>
                </a:solidFill>
                <a:latin typeface="Calibri"/>
                <a:cs typeface="Calibri"/>
              </a:rPr>
              <a:t>with</a:t>
            </a:r>
            <a:r>
              <a:rPr sz="3200" spc="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0000FF"/>
                </a:solidFill>
                <a:latin typeface="Calibri"/>
                <a:cs typeface="Calibri"/>
              </a:rPr>
              <a:t>similar</a:t>
            </a:r>
            <a:r>
              <a:rPr sz="3200" spc="-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3200" spc="-15" dirty="0">
                <a:solidFill>
                  <a:srgbClr val="0000FF"/>
                </a:solidFill>
                <a:latin typeface="Calibri"/>
                <a:cs typeface="Calibri"/>
              </a:rPr>
              <a:t>others</a:t>
            </a:r>
            <a:endParaRPr sz="3200" dirty="0">
              <a:latin typeface="Calibri"/>
              <a:cs typeface="Calibri"/>
            </a:endParaRPr>
          </a:p>
          <a:p>
            <a:pPr marL="625475" lvl="1" indent="-274955">
              <a:spcBef>
                <a:spcPts val="355"/>
              </a:spcBef>
              <a:buClr>
                <a:srgbClr val="60B5CC"/>
              </a:buClr>
              <a:buFont typeface="Wingdings"/>
              <a:buChar char=""/>
              <a:tabLst>
                <a:tab pos="625475" algn="l"/>
              </a:tabLst>
            </a:pPr>
            <a:r>
              <a:rPr sz="2800" i="1" spc="-5" dirty="0">
                <a:latin typeface="Calibri"/>
                <a:cs typeface="Calibri"/>
              </a:rPr>
              <a:t>“Birds</a:t>
            </a:r>
            <a:r>
              <a:rPr sz="2800" i="1" spc="-10" dirty="0">
                <a:latin typeface="Calibri"/>
                <a:cs typeface="Calibri"/>
              </a:rPr>
              <a:t> </a:t>
            </a:r>
            <a:r>
              <a:rPr sz="2800" i="1" dirty="0">
                <a:latin typeface="Calibri"/>
                <a:cs typeface="Calibri"/>
              </a:rPr>
              <a:t>of</a:t>
            </a:r>
            <a:r>
              <a:rPr sz="2800" i="1" spc="-10" dirty="0">
                <a:latin typeface="Calibri"/>
                <a:cs typeface="Calibri"/>
              </a:rPr>
              <a:t> </a:t>
            </a:r>
            <a:r>
              <a:rPr sz="2800" i="1" dirty="0">
                <a:latin typeface="Calibri"/>
                <a:cs typeface="Calibri"/>
              </a:rPr>
              <a:t>a</a:t>
            </a:r>
            <a:r>
              <a:rPr sz="2800" i="1" spc="-5" dirty="0">
                <a:latin typeface="Calibri"/>
                <a:cs typeface="Calibri"/>
              </a:rPr>
              <a:t> </a:t>
            </a:r>
            <a:r>
              <a:rPr sz="2800" i="1" spc="-10" dirty="0">
                <a:latin typeface="Calibri"/>
                <a:cs typeface="Calibri"/>
              </a:rPr>
              <a:t>feather</a:t>
            </a:r>
            <a:r>
              <a:rPr sz="2800" i="1" spc="-5" dirty="0">
                <a:latin typeface="Calibri"/>
                <a:cs typeface="Calibri"/>
              </a:rPr>
              <a:t> flock</a:t>
            </a:r>
            <a:r>
              <a:rPr sz="2800" i="1" dirty="0">
                <a:latin typeface="Calibri"/>
                <a:cs typeface="Calibri"/>
              </a:rPr>
              <a:t> </a:t>
            </a:r>
            <a:r>
              <a:rPr sz="2800" i="1" spc="5" dirty="0">
                <a:latin typeface="Calibri"/>
                <a:cs typeface="Calibri"/>
              </a:rPr>
              <a:t>together”</a:t>
            </a:r>
            <a:endParaRPr sz="2800" dirty="0">
              <a:latin typeface="Calibri"/>
              <a:cs typeface="Calibri"/>
            </a:endParaRPr>
          </a:p>
          <a:p>
            <a:pPr marL="625475" marR="88900" lvl="1" indent="-274320">
              <a:lnSpc>
                <a:spcPct val="90200"/>
              </a:lnSpc>
              <a:spcBef>
                <a:spcPts val="665"/>
              </a:spcBef>
              <a:buClr>
                <a:srgbClr val="60B5CC"/>
              </a:buClr>
              <a:buFont typeface="Wingdings"/>
              <a:buChar char=""/>
              <a:tabLst>
                <a:tab pos="625475" algn="l"/>
              </a:tabLst>
            </a:pPr>
            <a:r>
              <a:rPr sz="2800" spc="-5" dirty="0">
                <a:latin typeface="Calibri"/>
                <a:cs typeface="Calibri"/>
              </a:rPr>
              <a:t>It has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been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observed in</a:t>
            </a:r>
            <a:r>
              <a:rPr sz="2800" dirty="0">
                <a:latin typeface="Calibri"/>
                <a:cs typeface="Calibri"/>
              </a:rPr>
              <a:t> a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vast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array</a:t>
            </a:r>
            <a:r>
              <a:rPr sz="2800" spc="-5" dirty="0">
                <a:latin typeface="Calibri"/>
                <a:cs typeface="Calibri"/>
              </a:rPr>
              <a:t> of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network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studies,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based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on</a:t>
            </a:r>
            <a:r>
              <a:rPr sz="2800" dirty="0">
                <a:latin typeface="Calibri"/>
                <a:cs typeface="Calibri"/>
              </a:rPr>
              <a:t> a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variety</a:t>
            </a:r>
            <a:r>
              <a:rPr sz="2800" spc="-5" dirty="0">
                <a:latin typeface="Calibri"/>
                <a:cs typeface="Calibri"/>
              </a:rPr>
              <a:t> of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attributes</a:t>
            </a:r>
            <a:r>
              <a:rPr sz="2800" dirty="0">
                <a:latin typeface="Calibri"/>
                <a:cs typeface="Calibri"/>
              </a:rPr>
              <a:t> (e.g.,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age,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45" dirty="0">
                <a:latin typeface="Calibri"/>
                <a:cs typeface="Calibri"/>
              </a:rPr>
              <a:t>gender, 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organizational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role,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etc.)</a:t>
            </a:r>
            <a:endParaRPr sz="2800" dirty="0">
              <a:latin typeface="Calibri"/>
              <a:cs typeface="Calibri"/>
            </a:endParaRPr>
          </a:p>
          <a:p>
            <a:pPr marL="625475" marR="5080" lvl="1" indent="-274320">
              <a:lnSpc>
                <a:spcPct val="90000"/>
              </a:lnSpc>
              <a:spcBef>
                <a:spcPts val="695"/>
              </a:spcBef>
              <a:buClr>
                <a:srgbClr val="60B5CC"/>
              </a:buClr>
              <a:buFont typeface="Wingdings"/>
              <a:buChar char=""/>
              <a:tabLst>
                <a:tab pos="625475" algn="l"/>
              </a:tabLst>
            </a:pPr>
            <a:r>
              <a:rPr sz="2800" b="1" spc="-10" dirty="0">
                <a:latin typeface="Calibri"/>
                <a:cs typeface="Calibri"/>
              </a:rPr>
              <a:t>Example</a:t>
            </a:r>
            <a:r>
              <a:rPr sz="2800" spc="-10" dirty="0">
                <a:latin typeface="Calibri"/>
                <a:cs typeface="Calibri"/>
              </a:rPr>
              <a:t>: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Researchers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who </a:t>
            </a:r>
            <a:r>
              <a:rPr sz="2800" spc="-15" dirty="0">
                <a:latin typeface="Calibri"/>
                <a:cs typeface="Calibri"/>
              </a:rPr>
              <a:t>focus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on </a:t>
            </a:r>
            <a:r>
              <a:rPr sz="2800" dirty="0">
                <a:latin typeface="Calibri"/>
                <a:cs typeface="Calibri"/>
              </a:rPr>
              <a:t> the </a:t>
            </a:r>
            <a:r>
              <a:rPr sz="2800" spc="-5" dirty="0">
                <a:latin typeface="Calibri"/>
                <a:cs typeface="Calibri"/>
              </a:rPr>
              <a:t>same </a:t>
            </a:r>
            <a:r>
              <a:rPr sz="2800" spc="-15" dirty="0">
                <a:latin typeface="Calibri"/>
                <a:cs typeface="Calibri"/>
              </a:rPr>
              <a:t>research area are </a:t>
            </a:r>
            <a:r>
              <a:rPr sz="2800" spc="-10" dirty="0">
                <a:solidFill>
                  <a:srgbClr val="0000FF"/>
                </a:solidFill>
                <a:latin typeface="Calibri"/>
                <a:cs typeface="Calibri"/>
              </a:rPr>
              <a:t>more </a:t>
            </a:r>
            <a:r>
              <a:rPr sz="2800" spc="-20" dirty="0">
                <a:solidFill>
                  <a:srgbClr val="0000FF"/>
                </a:solidFill>
                <a:latin typeface="Calibri"/>
                <a:cs typeface="Calibri"/>
              </a:rPr>
              <a:t>likely </a:t>
            </a:r>
            <a:r>
              <a:rPr sz="2800" spc="-62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00FF"/>
                </a:solidFill>
                <a:latin typeface="Calibri"/>
                <a:cs typeface="Calibri"/>
              </a:rPr>
              <a:t>to</a:t>
            </a:r>
            <a:r>
              <a:rPr sz="2800" spc="-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00FF"/>
                </a:solidFill>
                <a:latin typeface="Calibri"/>
                <a:cs typeface="Calibri"/>
              </a:rPr>
              <a:t>establish</a:t>
            </a:r>
            <a:r>
              <a:rPr sz="2800" dirty="0">
                <a:solidFill>
                  <a:srgbClr val="0000FF"/>
                </a:solidFill>
                <a:latin typeface="Calibri"/>
                <a:cs typeface="Calibri"/>
              </a:rPr>
              <a:t> a</a:t>
            </a:r>
            <a:r>
              <a:rPr sz="2800" spc="-5" dirty="0">
                <a:solidFill>
                  <a:srgbClr val="0000FF"/>
                </a:solidFill>
                <a:latin typeface="Calibri"/>
                <a:cs typeface="Calibri"/>
              </a:rPr>
              <a:t> connection</a:t>
            </a:r>
            <a:r>
              <a:rPr sz="2800" spc="-1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(meeting</a:t>
            </a:r>
            <a:r>
              <a:rPr sz="2800" spc="-15" dirty="0">
                <a:latin typeface="Calibri"/>
                <a:cs typeface="Calibri"/>
              </a:rPr>
              <a:t> at 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conferences,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interacting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academic 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talks,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etc.)</a:t>
            </a:r>
            <a:endParaRPr sz="2800" dirty="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61365" y="2829145"/>
            <a:ext cx="1374648" cy="765048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161365" y="4677761"/>
            <a:ext cx="1374648" cy="765047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7620089" y="3688681"/>
            <a:ext cx="457200" cy="914400"/>
          </a:xfrm>
          <a:custGeom>
            <a:avLst/>
            <a:gdLst/>
            <a:ahLst/>
            <a:cxnLst/>
            <a:rect l="l" t="t" r="r" b="b"/>
            <a:pathLst>
              <a:path w="457200" h="914400">
                <a:moveTo>
                  <a:pt x="228600" y="914401"/>
                </a:moveTo>
                <a:lnTo>
                  <a:pt x="457200" y="685801"/>
                </a:lnTo>
                <a:lnTo>
                  <a:pt x="306322" y="685801"/>
                </a:lnTo>
                <a:lnTo>
                  <a:pt x="306322" y="0"/>
                </a:lnTo>
                <a:lnTo>
                  <a:pt x="150877" y="0"/>
                </a:lnTo>
                <a:lnTo>
                  <a:pt x="150877" y="685801"/>
                </a:lnTo>
                <a:lnTo>
                  <a:pt x="0" y="685801"/>
                </a:lnTo>
                <a:lnTo>
                  <a:pt x="228600" y="91440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026426" y="2352501"/>
            <a:ext cx="1644526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b="1" spc="-5" dirty="0">
                <a:solidFill>
                  <a:srgbClr val="0000FF"/>
                </a:solidFill>
                <a:latin typeface="Calibri"/>
                <a:cs typeface="Calibri"/>
              </a:rPr>
              <a:t>H</a:t>
            </a:r>
            <a:r>
              <a:rPr sz="2400" b="1" dirty="0">
                <a:solidFill>
                  <a:srgbClr val="0000FF"/>
                </a:solidFill>
                <a:latin typeface="Calibri"/>
                <a:cs typeface="Calibri"/>
              </a:rPr>
              <a:t>o</a:t>
            </a:r>
            <a:r>
              <a:rPr sz="2400" b="1" spc="-5" dirty="0">
                <a:solidFill>
                  <a:srgbClr val="0000FF"/>
                </a:solidFill>
                <a:latin typeface="Calibri"/>
                <a:cs typeface="Calibri"/>
              </a:rPr>
              <a:t>m</a:t>
            </a:r>
            <a:r>
              <a:rPr sz="2400" b="1" dirty="0">
                <a:solidFill>
                  <a:srgbClr val="0000FF"/>
                </a:solidFill>
                <a:latin typeface="Calibri"/>
                <a:cs typeface="Calibri"/>
              </a:rPr>
              <a:t>o</a:t>
            </a:r>
            <a:r>
              <a:rPr sz="2400" b="1" spc="-10" dirty="0">
                <a:solidFill>
                  <a:srgbClr val="0000FF"/>
                </a:solidFill>
                <a:latin typeface="Calibri"/>
                <a:cs typeface="Calibri"/>
              </a:rPr>
              <a:t>ph</a:t>
            </a:r>
            <a:r>
              <a:rPr sz="2400" b="1" spc="-5" dirty="0">
                <a:solidFill>
                  <a:srgbClr val="0000FF"/>
                </a:solidFill>
                <a:latin typeface="Calibri"/>
                <a:cs typeface="Calibri"/>
              </a:rPr>
              <a:t>il</a:t>
            </a:r>
            <a:r>
              <a:rPr sz="2400" b="1" dirty="0">
                <a:solidFill>
                  <a:srgbClr val="0000FF"/>
                </a:solidFill>
                <a:latin typeface="Calibri"/>
                <a:cs typeface="Calibri"/>
              </a:rPr>
              <a:t>y</a:t>
            </a:r>
            <a:endParaRPr sz="2200" dirty="0">
              <a:latin typeface="Calibri"/>
              <a:cs typeface="Calibri"/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874A05FB-7074-2CDE-D242-4421F35EA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Homophily</a:t>
            </a:r>
            <a:endParaRPr lang="en-AU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05869" y="2131559"/>
            <a:ext cx="4006052" cy="291846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88808" y="1160610"/>
            <a:ext cx="4417060" cy="5215787"/>
          </a:xfrm>
          <a:prstGeom prst="rect">
            <a:avLst/>
          </a:prstGeom>
        </p:spPr>
        <p:txBody>
          <a:bodyPr vert="horz" wrap="square" lIns="0" tIns="122555" rIns="0" bIns="0" rtlCol="0">
            <a:spAutoFit/>
          </a:bodyPr>
          <a:lstStyle/>
          <a:p>
            <a:pPr marL="12700">
              <a:spcBef>
                <a:spcPts val="965"/>
              </a:spcBef>
              <a:buClr>
                <a:srgbClr val="F0AD00"/>
              </a:buClr>
              <a:buSzPct val="81250"/>
              <a:tabLst>
                <a:tab pos="332105" algn="l"/>
                <a:tab pos="332740" algn="l"/>
              </a:tabLst>
            </a:pPr>
            <a:r>
              <a:rPr lang="en-AU" sz="3200" b="1" spc="-10" dirty="0"/>
              <a:t>Example</a:t>
            </a:r>
            <a:r>
              <a:rPr lang="en-AU" sz="3200" b="1" spc="-20" dirty="0"/>
              <a:t> </a:t>
            </a:r>
            <a:r>
              <a:rPr lang="en-AU" sz="3200" b="1" dirty="0">
                <a:latin typeface="Calibri"/>
                <a:cs typeface="Calibri"/>
              </a:rPr>
              <a:t>of</a:t>
            </a:r>
            <a:r>
              <a:rPr lang="en-AU" sz="3200" b="1" spc="-30" dirty="0"/>
              <a:t> </a:t>
            </a:r>
            <a:r>
              <a:rPr lang="en-AU" sz="3200" b="1" spc="-5" dirty="0"/>
              <a:t>homophily</a:t>
            </a:r>
          </a:p>
          <a:p>
            <a:pPr marL="332740" indent="-320040">
              <a:spcBef>
                <a:spcPts val="965"/>
              </a:spcBef>
              <a:buClr>
                <a:srgbClr val="F0AD00"/>
              </a:buClr>
              <a:buSzPct val="81250"/>
              <a:buFont typeface="Wingdings 2"/>
              <a:buChar char=""/>
              <a:tabLst>
                <a:tab pos="332105" algn="l"/>
                <a:tab pos="332740" algn="l"/>
              </a:tabLst>
            </a:pPr>
            <a:r>
              <a:rPr sz="3200" dirty="0">
                <a:latin typeface="Calibri"/>
                <a:cs typeface="Calibri"/>
              </a:rPr>
              <a:t>Online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social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network</a:t>
            </a:r>
            <a:endParaRPr sz="3200" dirty="0">
              <a:latin typeface="Calibri"/>
              <a:cs typeface="Calibri"/>
            </a:endParaRPr>
          </a:p>
          <a:p>
            <a:pPr marL="625475" lvl="1" indent="-274955">
              <a:spcBef>
                <a:spcPts val="760"/>
              </a:spcBef>
              <a:buClr>
                <a:srgbClr val="60B5CC"/>
              </a:buClr>
              <a:buFont typeface="Wingdings"/>
              <a:buChar char=""/>
              <a:tabLst>
                <a:tab pos="625475" algn="l"/>
              </a:tabLst>
            </a:pPr>
            <a:r>
              <a:rPr sz="2800" spc="-5" dirty="0">
                <a:latin typeface="Calibri"/>
                <a:cs typeface="Calibri"/>
              </a:rPr>
              <a:t>Nodes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=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70C0"/>
                </a:solidFill>
                <a:latin typeface="Calibri"/>
                <a:cs typeface="Calibri"/>
              </a:rPr>
              <a:t>people</a:t>
            </a:r>
            <a:endParaRPr sz="2800" dirty="0">
              <a:latin typeface="Calibri"/>
              <a:cs typeface="Calibri"/>
            </a:endParaRPr>
          </a:p>
          <a:p>
            <a:pPr marL="625475" lvl="1" indent="-274955">
              <a:spcBef>
                <a:spcPts val="650"/>
              </a:spcBef>
              <a:buClr>
                <a:srgbClr val="60B5CC"/>
              </a:buClr>
              <a:buFont typeface="Wingdings"/>
              <a:buChar char=""/>
              <a:tabLst>
                <a:tab pos="625475" algn="l"/>
              </a:tabLst>
            </a:pPr>
            <a:r>
              <a:rPr sz="2800" spc="-20" dirty="0">
                <a:latin typeface="Calibri"/>
                <a:cs typeface="Calibri"/>
              </a:rPr>
              <a:t>Edges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=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70C0"/>
                </a:solidFill>
                <a:latin typeface="Calibri"/>
                <a:cs typeface="Calibri"/>
              </a:rPr>
              <a:t>friendship</a:t>
            </a:r>
            <a:endParaRPr sz="2800" dirty="0">
              <a:latin typeface="Calibri"/>
              <a:cs typeface="Calibri"/>
            </a:endParaRPr>
          </a:p>
          <a:p>
            <a:pPr marL="625475" marR="608330" lvl="1" indent="-274320">
              <a:lnSpc>
                <a:spcPct val="100699"/>
              </a:lnSpc>
              <a:spcBef>
                <a:spcPts val="625"/>
              </a:spcBef>
              <a:buClr>
                <a:srgbClr val="60B5CC"/>
              </a:buClr>
              <a:buFont typeface="Wingdings"/>
              <a:buChar char=""/>
              <a:tabLst>
                <a:tab pos="625475" algn="l"/>
              </a:tabLst>
            </a:pPr>
            <a:r>
              <a:rPr sz="2800" dirty="0">
                <a:latin typeface="Calibri"/>
                <a:cs typeface="Calibri"/>
              </a:rPr>
              <a:t>Node </a:t>
            </a:r>
            <a:r>
              <a:rPr sz="2800" spc="-10" dirty="0">
                <a:latin typeface="Calibri"/>
                <a:cs typeface="Calibri"/>
              </a:rPr>
              <a:t>color </a:t>
            </a:r>
            <a:r>
              <a:rPr sz="2800" dirty="0">
                <a:latin typeface="Calibri"/>
                <a:cs typeface="Calibri"/>
              </a:rPr>
              <a:t>= </a:t>
            </a:r>
            <a:r>
              <a:rPr sz="2800" spc="-20" dirty="0">
                <a:solidFill>
                  <a:srgbClr val="008000"/>
                </a:solidFill>
                <a:latin typeface="Calibri"/>
                <a:cs typeface="Calibri"/>
              </a:rPr>
              <a:t>interests </a:t>
            </a:r>
            <a:r>
              <a:rPr sz="2800" spc="-620" dirty="0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8000"/>
                </a:solidFill>
                <a:latin typeface="Calibri"/>
                <a:cs typeface="Calibri"/>
              </a:rPr>
              <a:t>(sports,</a:t>
            </a:r>
            <a:r>
              <a:rPr sz="2800" dirty="0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8000"/>
                </a:solidFill>
                <a:latin typeface="Calibri"/>
                <a:cs typeface="Calibri"/>
              </a:rPr>
              <a:t>arts,</a:t>
            </a:r>
            <a:r>
              <a:rPr sz="2800" dirty="0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8000"/>
                </a:solidFill>
                <a:latin typeface="Calibri"/>
                <a:cs typeface="Calibri"/>
              </a:rPr>
              <a:t>etc.)</a:t>
            </a:r>
            <a:endParaRPr sz="2800" dirty="0">
              <a:latin typeface="Calibri"/>
              <a:cs typeface="Calibri"/>
            </a:endParaRPr>
          </a:p>
          <a:p>
            <a:pPr marL="332740" indent="-320040">
              <a:lnSpc>
                <a:spcPts val="3775"/>
              </a:lnSpc>
              <a:buClr>
                <a:srgbClr val="F0AD00"/>
              </a:buClr>
              <a:buSzPct val="81250"/>
              <a:buFont typeface="Wingdings 2"/>
              <a:buChar char=""/>
              <a:tabLst>
                <a:tab pos="332105" algn="l"/>
                <a:tab pos="332740" algn="l"/>
              </a:tabLst>
            </a:pPr>
            <a:r>
              <a:rPr sz="3200" spc="-15" dirty="0">
                <a:latin typeface="Calibri"/>
                <a:cs typeface="Calibri"/>
              </a:rPr>
              <a:t>People </a:t>
            </a:r>
            <a:r>
              <a:rPr sz="3200" spc="-5" dirty="0">
                <a:latin typeface="Calibri"/>
                <a:cs typeface="Calibri"/>
              </a:rPr>
              <a:t>with</a:t>
            </a:r>
            <a:r>
              <a:rPr sz="3200" dirty="0">
                <a:latin typeface="Calibri"/>
                <a:cs typeface="Calibri"/>
              </a:rPr>
              <a:t> the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same</a:t>
            </a:r>
          </a:p>
          <a:p>
            <a:pPr marL="332740" marR="5080">
              <a:lnSpc>
                <a:spcPct val="100299"/>
              </a:lnSpc>
              <a:spcBef>
                <a:spcPts val="60"/>
              </a:spcBef>
            </a:pPr>
            <a:r>
              <a:rPr sz="3200" spc="-20" dirty="0">
                <a:latin typeface="Calibri"/>
                <a:cs typeface="Calibri"/>
              </a:rPr>
              <a:t>interest are </a:t>
            </a:r>
            <a:r>
              <a:rPr sz="3200" spc="-15" dirty="0">
                <a:latin typeface="Calibri"/>
                <a:cs typeface="Calibri"/>
              </a:rPr>
              <a:t>more </a:t>
            </a:r>
            <a:r>
              <a:rPr sz="3200" spc="-5" dirty="0">
                <a:latin typeface="Calibri"/>
                <a:cs typeface="Calibri"/>
              </a:rPr>
              <a:t>closely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connected</a:t>
            </a:r>
            <a:r>
              <a:rPr sz="3200" dirty="0">
                <a:latin typeface="Calibri"/>
                <a:cs typeface="Calibri"/>
              </a:rPr>
              <a:t> due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to 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homophily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817748" y="5766362"/>
            <a:ext cx="2972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latin typeface="Arial"/>
                <a:cs typeface="Arial"/>
              </a:rPr>
              <a:t>(Easley</a:t>
            </a:r>
            <a:r>
              <a:rPr spc="-20" dirty="0">
                <a:latin typeface="Arial"/>
                <a:cs typeface="Arial"/>
              </a:rPr>
              <a:t> </a:t>
            </a:r>
            <a:r>
              <a:rPr spc="-5" dirty="0">
                <a:latin typeface="Arial"/>
                <a:cs typeface="Arial"/>
              </a:rPr>
              <a:t>and</a:t>
            </a:r>
            <a:r>
              <a:rPr spc="-20" dirty="0">
                <a:latin typeface="Arial"/>
                <a:cs typeface="Arial"/>
              </a:rPr>
              <a:t> </a:t>
            </a:r>
            <a:r>
              <a:rPr spc="-5" dirty="0">
                <a:latin typeface="Arial"/>
                <a:cs typeface="Arial"/>
              </a:rPr>
              <a:t>Kleinberg,</a:t>
            </a:r>
            <a:r>
              <a:rPr spc="-20" dirty="0">
                <a:latin typeface="Arial"/>
                <a:cs typeface="Arial"/>
              </a:rPr>
              <a:t> </a:t>
            </a:r>
            <a:r>
              <a:rPr spc="-5" dirty="0">
                <a:latin typeface="Arial"/>
                <a:cs typeface="Arial"/>
              </a:rPr>
              <a:t>2010)</a:t>
            </a:r>
            <a:endParaRPr dirty="0">
              <a:latin typeface="Arial"/>
              <a:cs typeface="Arial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C4BB1BAB-A3D7-CAED-8CF8-2B8C471F7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Homophily: Example</a:t>
            </a:r>
            <a:endParaRPr lang="en-AU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07776" y="1475983"/>
            <a:ext cx="6183630" cy="328295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54965" marR="334010" indent="-342900">
              <a:lnSpc>
                <a:spcPct val="100299"/>
              </a:lnSpc>
              <a:spcBef>
                <a:spcPts val="85"/>
              </a:spcBef>
              <a:buClr>
                <a:srgbClr val="F0AD00"/>
              </a:buClr>
              <a:buSzPct val="81250"/>
              <a:buFont typeface="Wingdings 2"/>
              <a:buChar char=""/>
              <a:tabLst>
                <a:tab pos="354965" algn="l"/>
                <a:tab pos="355600" algn="l"/>
              </a:tabLst>
            </a:pPr>
            <a:r>
              <a:rPr sz="3200" b="1" spc="-5" dirty="0">
                <a:solidFill>
                  <a:srgbClr val="008000"/>
                </a:solidFill>
                <a:latin typeface="Calibri"/>
                <a:cs typeface="Calibri"/>
              </a:rPr>
              <a:t>Influence</a:t>
            </a:r>
            <a:r>
              <a:rPr sz="3200" spc="-5" dirty="0">
                <a:latin typeface="Calibri"/>
                <a:cs typeface="Calibri"/>
              </a:rPr>
              <a:t>: Social connections </a:t>
            </a:r>
            <a:r>
              <a:rPr sz="3200" spc="-10" dirty="0">
                <a:latin typeface="Calibri"/>
                <a:cs typeface="Calibri"/>
              </a:rPr>
              <a:t>can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influence </a:t>
            </a:r>
            <a:r>
              <a:rPr sz="3200" dirty="0">
                <a:latin typeface="Calibri"/>
                <a:cs typeface="Calibri"/>
              </a:rPr>
              <a:t>the individual 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characteristics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of</a:t>
            </a:r>
            <a:r>
              <a:rPr sz="3200" dirty="0">
                <a:latin typeface="Calibri"/>
                <a:cs typeface="Calibri"/>
              </a:rPr>
              <a:t> a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person.</a:t>
            </a:r>
            <a:endParaRPr sz="3200" dirty="0">
              <a:latin typeface="Calibri"/>
              <a:cs typeface="Calibri"/>
            </a:endParaRPr>
          </a:p>
          <a:p>
            <a:pPr marL="648335" marR="5080" lvl="1" indent="-342900">
              <a:spcBef>
                <a:spcPts val="665"/>
              </a:spcBef>
              <a:buClr>
                <a:srgbClr val="60B5CC"/>
              </a:buClr>
              <a:buFont typeface="Wingdings"/>
              <a:buChar char=""/>
              <a:tabLst>
                <a:tab pos="647700" algn="l"/>
                <a:tab pos="648335" algn="l"/>
              </a:tabLst>
            </a:pPr>
            <a:r>
              <a:rPr sz="2800" b="1" spc="-10" dirty="0">
                <a:latin typeface="Calibri"/>
                <a:cs typeface="Calibri"/>
              </a:rPr>
              <a:t>Example</a:t>
            </a:r>
            <a:r>
              <a:rPr sz="2800" spc="-10" dirty="0">
                <a:latin typeface="Calibri"/>
                <a:cs typeface="Calibri"/>
              </a:rPr>
              <a:t>: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</a:t>
            </a:r>
            <a:r>
              <a:rPr sz="2800" spc="-10" dirty="0">
                <a:latin typeface="Calibri"/>
                <a:cs typeface="Calibri"/>
              </a:rPr>
              <a:t> recommend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my</a:t>
            </a:r>
            <a:r>
              <a:rPr sz="2800" spc="-5" dirty="0">
                <a:latin typeface="Calibri"/>
                <a:cs typeface="Calibri"/>
              </a:rPr>
              <a:t> musical 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preferences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to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my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friends,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until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one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them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grows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to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like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my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same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favorite 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genres!</a:t>
            </a:r>
            <a:endParaRPr sz="2800" dirty="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163816" y="2829051"/>
            <a:ext cx="1374648" cy="765048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163816" y="4677654"/>
            <a:ext cx="1374648" cy="765047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7622540" y="3688575"/>
            <a:ext cx="457200" cy="914400"/>
          </a:xfrm>
          <a:custGeom>
            <a:avLst/>
            <a:gdLst/>
            <a:ahLst/>
            <a:cxnLst/>
            <a:rect l="l" t="t" r="r" b="b"/>
            <a:pathLst>
              <a:path w="457200" h="914400">
                <a:moveTo>
                  <a:pt x="228600" y="914401"/>
                </a:moveTo>
                <a:lnTo>
                  <a:pt x="457200" y="685801"/>
                </a:lnTo>
                <a:lnTo>
                  <a:pt x="306322" y="685801"/>
                </a:lnTo>
                <a:lnTo>
                  <a:pt x="306322" y="0"/>
                </a:lnTo>
                <a:lnTo>
                  <a:pt x="150877" y="0"/>
                </a:lnTo>
                <a:lnTo>
                  <a:pt x="150877" y="685801"/>
                </a:lnTo>
                <a:lnTo>
                  <a:pt x="0" y="685801"/>
                </a:lnTo>
                <a:lnTo>
                  <a:pt x="228600" y="91440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117480" y="2290865"/>
            <a:ext cx="1677504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800" b="1" dirty="0">
                <a:solidFill>
                  <a:srgbClr val="0000FF"/>
                </a:solidFill>
                <a:latin typeface="Calibri"/>
                <a:cs typeface="Calibri"/>
              </a:rPr>
              <a:t>I</a:t>
            </a:r>
            <a:r>
              <a:rPr sz="2800" b="1" spc="-20" dirty="0">
                <a:solidFill>
                  <a:srgbClr val="0000FF"/>
                </a:solidFill>
                <a:latin typeface="Calibri"/>
                <a:cs typeface="Calibri"/>
              </a:rPr>
              <a:t>n</a:t>
            </a:r>
            <a:r>
              <a:rPr sz="2800" b="1" dirty="0">
                <a:solidFill>
                  <a:srgbClr val="0000FF"/>
                </a:solidFill>
                <a:latin typeface="Calibri"/>
                <a:cs typeface="Calibri"/>
              </a:rPr>
              <a:t>f</a:t>
            </a:r>
            <a:r>
              <a:rPr sz="2800" b="1" spc="-5" dirty="0">
                <a:solidFill>
                  <a:srgbClr val="0000FF"/>
                </a:solidFill>
                <a:latin typeface="Calibri"/>
                <a:cs typeface="Calibri"/>
              </a:rPr>
              <a:t>l</a:t>
            </a:r>
            <a:r>
              <a:rPr sz="2800" b="1" spc="-10" dirty="0">
                <a:solidFill>
                  <a:srgbClr val="0000FF"/>
                </a:solidFill>
                <a:latin typeface="Calibri"/>
                <a:cs typeface="Calibri"/>
              </a:rPr>
              <a:t>u</a:t>
            </a:r>
            <a:r>
              <a:rPr sz="2800" b="1" spc="5" dirty="0">
                <a:solidFill>
                  <a:srgbClr val="0000FF"/>
                </a:solidFill>
                <a:latin typeface="Calibri"/>
                <a:cs typeface="Calibri"/>
              </a:rPr>
              <a:t>e</a:t>
            </a:r>
            <a:r>
              <a:rPr sz="2800" b="1" spc="-10" dirty="0">
                <a:solidFill>
                  <a:srgbClr val="0000FF"/>
                </a:solidFill>
                <a:latin typeface="Calibri"/>
                <a:cs typeface="Calibri"/>
              </a:rPr>
              <a:t>n</a:t>
            </a:r>
            <a:r>
              <a:rPr sz="2800" b="1" dirty="0">
                <a:solidFill>
                  <a:srgbClr val="0000FF"/>
                </a:solidFill>
                <a:latin typeface="Calibri"/>
                <a:cs typeface="Calibri"/>
              </a:rPr>
              <a:t>ce</a:t>
            </a:r>
            <a:endParaRPr sz="2200" dirty="0">
              <a:latin typeface="Calibri"/>
              <a:cs typeface="Calibri"/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AF0458D-233C-A0EC-2250-1FDF92EF9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Influence</a:t>
            </a:r>
            <a:endParaRPr lang="en-AU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Office 主题​​">
  <a:themeElements>
    <a:clrScheme name="自定义 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002B91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​​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2178</Words>
  <Application>Microsoft Office PowerPoint</Application>
  <PresentationFormat>On-screen Show (4:3)</PresentationFormat>
  <Paragraphs>418</Paragraphs>
  <Slides>47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47</vt:i4>
      </vt:variant>
    </vt:vector>
  </HeadingPairs>
  <TitlesOfParts>
    <vt:vector size="58" baseType="lpstr">
      <vt:lpstr>Sommet bold</vt:lpstr>
      <vt:lpstr>Arial</vt:lpstr>
      <vt:lpstr>Calibri</vt:lpstr>
      <vt:lpstr>Calibri Light</vt:lpstr>
      <vt:lpstr>Cambria Math</vt:lpstr>
      <vt:lpstr>Corbel</vt:lpstr>
      <vt:lpstr>Times New Roman</vt:lpstr>
      <vt:lpstr>Wingdings</vt:lpstr>
      <vt:lpstr>Wingdings 2</vt:lpstr>
      <vt:lpstr>1_Office 主题​​</vt:lpstr>
      <vt:lpstr>2_Office 主题​​</vt:lpstr>
      <vt:lpstr>Message Passing and  Node Classification</vt:lpstr>
      <vt:lpstr>Outline</vt:lpstr>
      <vt:lpstr>Example: Node Classification</vt:lpstr>
      <vt:lpstr>Outline</vt:lpstr>
      <vt:lpstr>Correlations in Networks</vt:lpstr>
      <vt:lpstr>Correlations in Networks</vt:lpstr>
      <vt:lpstr>Homophily</vt:lpstr>
      <vt:lpstr>Homophily: Example</vt:lpstr>
      <vt:lpstr>Influence</vt:lpstr>
      <vt:lpstr>Classification with Networks</vt:lpstr>
      <vt:lpstr>Motivation</vt:lpstr>
      <vt:lpstr>Motivation</vt:lpstr>
      <vt:lpstr>Semi-supervised Learning</vt:lpstr>
      <vt:lpstr>Semi-supervised Learning</vt:lpstr>
      <vt:lpstr>Collective Classification</vt:lpstr>
      <vt:lpstr>Collective Classification</vt:lpstr>
      <vt:lpstr>Collective Classification</vt:lpstr>
      <vt:lpstr>Problem Setting</vt:lpstr>
      <vt:lpstr>What next?</vt:lpstr>
      <vt:lpstr>PowerPoint Presentation</vt:lpstr>
      <vt:lpstr>Collective Classification Models</vt:lpstr>
      <vt:lpstr>Probabilistic Relational Classifier</vt:lpstr>
      <vt:lpstr>Probabilistic Relational Classifier</vt:lpstr>
      <vt:lpstr>Initialization</vt:lpstr>
      <vt:lpstr>1st Iteration, Update Node 3</vt:lpstr>
      <vt:lpstr>1st Iteration, Update Node 4</vt:lpstr>
      <vt:lpstr>1st Iteration, Update Node 5</vt:lpstr>
      <vt:lpstr>End of 1st Iteration</vt:lpstr>
      <vt:lpstr>After 2nd Iteration</vt:lpstr>
      <vt:lpstr> After 3rd Iteration</vt:lpstr>
      <vt:lpstr>After 4th Iteration</vt:lpstr>
      <vt:lpstr>Convergence</vt:lpstr>
      <vt:lpstr>Collective Classification Models</vt:lpstr>
      <vt:lpstr>Iterative Classification</vt:lpstr>
      <vt:lpstr>Iterative Classification</vt:lpstr>
      <vt:lpstr>Computing Summary 𝒛𝒗</vt:lpstr>
      <vt:lpstr>Architecture of Iterative Classifiers</vt:lpstr>
      <vt:lpstr>Example: Web Page Classification</vt:lpstr>
      <vt:lpstr>Example: Web Page Classification</vt:lpstr>
      <vt:lpstr>Example: Web Page Classification</vt:lpstr>
      <vt:lpstr>Iterative Classifier – Step 1</vt:lpstr>
      <vt:lpstr>Iterative Classifier – Step 2</vt:lpstr>
      <vt:lpstr>Iterative Classifier – Step 4</vt:lpstr>
      <vt:lpstr>Iterative Classifier – Step 5</vt:lpstr>
      <vt:lpstr>Iterative Classifier - Iterate</vt:lpstr>
      <vt:lpstr>Iterative Classifier – Prediction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2022-07-25T05:34:12Z</dcterms:created>
  <dcterms:modified xsi:type="dcterms:W3CDTF">2022-07-25T05:34:23Z</dcterms:modified>
</cp:coreProperties>
</file>