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74320-7E87-4197-95E4-9D4CFC950CF9}">
          <p14:sldIdLst/>
        </p14:section>
        <p14:section name="Untitled Section" id="{712F82A7-532C-4119-8488-D94B0A793F41}">
          <p14:sldIdLst/>
        </p14:section>
        <p14:section name="Untitled Section" id="{53093CCC-920B-48A4-AB4A-46C87F604C11}">
          <p14:sldIdLst/>
        </p14:section>
        <p14:section name="Untitled Section" id="{FC61BE6B-EC1D-4D84-9069-A3D77581F78E}">
          <p14:sldIdLst/>
        </p14:section>
        <p14:section name="Untitled Section" id="{00FA989E-ED9B-4E06-8D4A-C072BBD3993A}">
          <p14:sldIdLst/>
        </p14:section>
        <p14:section name="Untitled Section" id="{D132206C-9F17-4842-9B97-BD0D43F9E74F}">
          <p14:sldIdLst/>
        </p14:section>
        <p14:section name="Untitled Section" id="{EC00CCD7-96E3-47EE-9178-CC7E513A5E8F}">
          <p14:sldIdLst/>
        </p14:section>
        <p14:section name="Untitled Section" id="{A73E5B26-AB81-41BF-A265-90F35997ED10}">
          <p14:sldIdLst/>
        </p14:section>
        <p14:section name="Untitled Section" id="{D45AC8D6-5B32-4CA2-B60C-6F1146E7BED0}">
          <p14:sldIdLst/>
        </p14:section>
        <p14:section name="Untitled Section" id="{E74D8970-E1D6-4D45-9241-A9FF4F83C2B7}">
          <p14:sldIdLst/>
        </p14:section>
        <p14:section name="Untitled Section" id="{5EA6942C-4BD1-4847-A519-4D5A1DEC3B7E}">
          <p14:sldIdLst/>
        </p14:section>
        <p14:section name="Untitled Section" id="{68279815-CFBB-475E-8367-359CBA08BF16}">
          <p14:sldIdLst/>
        </p14:section>
        <p14:section name="Untitled Section" id="{A44F358F-D20E-4EFC-8702-1F0D87F91E08}">
          <p14:sldIdLst/>
        </p14:section>
        <p14:section name="Untitled Section" id="{C4EA92D6-D8C2-4BE4-AFDD-E4FCD59077D2}">
          <p14:sldIdLst/>
        </p14:section>
        <p14:section name="Untitled Section" id="{D4B143A5-4618-4903-BAF5-E14CE5E8A47E}">
          <p14:sldIdLst>
            <p14:sldId id="435"/>
            <p14:sldId id="436"/>
            <p14:sldId id="437"/>
          </p14:sldIdLst>
        </p14:section>
        <p14:section name="Untitled Section" id="{7D3ACAC6-67EC-4AFB-BF35-0023DF4A27C1}">
          <p14:sldIdLst>
            <p14:sldId id="438"/>
            <p14:sldId id="439"/>
          </p14:sldIdLst>
        </p14:section>
        <p14:section name="Untitled Section" id="{5AB07552-68F2-4A50-811E-01A96B11E24A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Untitled Section" id="{13C6BA94-08DD-4CEF-9FA7-4DE0BE7DBF4B}">
          <p14:sldIdLst/>
        </p14:section>
        <p14:section name="Untitled Section" id="{75825D6B-5363-4595-A518-55E543D388B6}">
          <p14:sldIdLst/>
        </p14:section>
        <p14:section name="Untitled Section" id="{84183B0F-856C-46B9-AE81-6BBD1315035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3" autoAdjust="0"/>
  </p:normalViewPr>
  <p:slideViewPr>
    <p:cSldViewPr snapToGrid="0" showGuides="1">
      <p:cViewPr varScale="1">
        <p:scale>
          <a:sx n="86" d="100"/>
          <a:sy n="86" d="100"/>
        </p:scale>
        <p:origin x="14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8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24620D-2A6B-444A-B547-C0D91A7CD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C56E9-FD6B-41D8-B0B4-F5AF54399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B1ED-26A2-469D-86C8-7DA39A129C58}" type="datetimeFigureOut">
              <a:rPr lang="en-AU" smtClean="0"/>
              <a:t>17/07/2022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7176C-C78A-4AAC-A78B-F1707B0AB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D2C10-2A26-43A4-8DBB-F54681C49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6BF0-2919-4840-95DD-300DD26DF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5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60" max="7040" units="cm"/>
          <inkml:channel name="Y" type="integer" max="2462" units="cm"/>
          <inkml:channel name="T" type="integer" max="2.14748E9" units="dev"/>
        </inkml:traceFormat>
        <inkml:channelProperties>
          <inkml:channelProperty channel="X" name="resolution" value="176.27118" units="1/cm"/>
          <inkml:channelProperty channel="Y" name="resolution" value="70.34286" units="1/cm"/>
          <inkml:channelProperty channel="T" name="resolution" value="1" units="1/dev"/>
        </inkml:channelProperties>
      </inkml:inkSource>
      <inkml:timestamp xml:id="ts0" timeString="2021-07-26T13:53:5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19358 10237 0,'0'-18'1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85A-BBA5-44F5-90C6-0598EE009ED3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8C1D-AC71-44DE-BCDD-0DAE9F250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9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9143998" y="0"/>
                </a:moveTo>
                <a:lnTo>
                  <a:pt x="0" y="0"/>
                </a:lnTo>
                <a:lnTo>
                  <a:pt x="0" y="5135430"/>
                </a:lnTo>
                <a:lnTo>
                  <a:pt x="9143998" y="5135430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12192000" cy="112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128333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8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08060" y="427081"/>
            <a:ext cx="7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1063" y="175990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82824" y="924065"/>
            <a:ext cx="10434464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7129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8450" y="3646869"/>
            <a:ext cx="3975100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7051" y="6381751"/>
            <a:ext cx="5757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4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2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776" y="324460"/>
            <a:ext cx="7254240" cy="55168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493424" y="20828"/>
            <a:ext cx="6082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Corbel"/>
                <a:cs typeface="Corbel"/>
              </a:rPr>
              <a:t>T.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Kipf,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M.</a:t>
            </a:r>
            <a:r>
              <a:rPr sz="1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Welling.</a:t>
            </a:r>
            <a:r>
              <a:rPr sz="1200" spc="-35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Semi-Supervised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Classification</a:t>
            </a:r>
            <a:r>
              <a:rPr sz="1200" u="sng" spc="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 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ICLR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AC94E3F-9377-465B-AE55-C91C8AE0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12" y="1126290"/>
            <a:ext cx="9143697" cy="5479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240" y="361872"/>
            <a:ext cx="6083808" cy="5151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E6825A8-521B-4D6A-9CF6-37F12187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07" y="1006442"/>
            <a:ext cx="9599693" cy="573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440" y="361871"/>
            <a:ext cx="6077712" cy="536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3EFF08-F0D8-4593-9BCF-9BE0AFEA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53" y="1257698"/>
            <a:ext cx="8950348" cy="5063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840" y="373523"/>
            <a:ext cx="6099048" cy="5273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85E2C0-761C-499A-80AF-B7645663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30" y="1042076"/>
            <a:ext cx="8394670" cy="5398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416" y="370176"/>
            <a:ext cx="8049768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6708" y="1272032"/>
            <a:ext cx="7907020" cy="5382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7505" marR="30480" indent="-320040">
              <a:lnSpc>
                <a:spcPct val="80000"/>
              </a:lnSpc>
              <a:spcBef>
                <a:spcPts val="745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700" b="1" spc="-30" dirty="0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sz="27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Calibri"/>
                <a:cs typeface="Calibri"/>
              </a:rPr>
              <a:t>benefit: </a:t>
            </a:r>
            <a:r>
              <a:rPr sz="2700" spc="-5" dirty="0">
                <a:latin typeface="Calibri"/>
                <a:cs typeface="Calibri"/>
              </a:rPr>
              <a:t>Allows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(implicitly)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specifying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different </a:t>
            </a:r>
            <a:r>
              <a:rPr sz="2700" b="1" spc="-59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importance</a:t>
            </a:r>
            <a:r>
              <a:rPr sz="27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D60093"/>
                </a:solidFill>
                <a:latin typeface="Calibri"/>
                <a:cs typeface="Calibri"/>
              </a:rPr>
              <a:t>values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spc="15" dirty="0">
                <a:solidFill>
                  <a:srgbClr val="D60093"/>
                </a:solidFill>
                <a:latin typeface="Cambria Math"/>
                <a:cs typeface="Cambria Math"/>
              </a:rPr>
              <a:t>(𝜶</a:t>
            </a:r>
            <a:r>
              <a:rPr sz="3000" spc="22" baseline="-15277" dirty="0">
                <a:solidFill>
                  <a:srgbClr val="D60093"/>
                </a:solidFill>
                <a:latin typeface="Cambria Math"/>
                <a:cs typeface="Cambria Math"/>
              </a:rPr>
              <a:t>𝒗𝒖</a:t>
            </a:r>
            <a:r>
              <a:rPr sz="2700" spc="15" dirty="0">
                <a:solidFill>
                  <a:srgbClr val="D60093"/>
                </a:solidFill>
                <a:latin typeface="Cambria Math"/>
                <a:cs typeface="Cambria Math"/>
              </a:rPr>
              <a:t>)</a:t>
            </a:r>
            <a:r>
              <a:rPr sz="2700" spc="20" dirty="0">
                <a:solidFill>
                  <a:srgbClr val="D60093"/>
                </a:solidFill>
                <a:latin typeface="Cambria Math"/>
                <a:cs typeface="Cambria Math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to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different</a:t>
            </a:r>
            <a:r>
              <a:rPr sz="27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D60093"/>
                </a:solidFill>
                <a:latin typeface="Calibri"/>
                <a:cs typeface="Calibri"/>
              </a:rPr>
              <a:t>neighbors</a:t>
            </a:r>
            <a:endParaRPr sz="2700">
              <a:latin typeface="Calibri"/>
              <a:cs typeface="Calibri"/>
            </a:endParaRPr>
          </a:p>
          <a:p>
            <a:pPr marL="358140" indent="-320040">
              <a:spcBef>
                <a:spcPts val="580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700" b="1" spc="-10" dirty="0">
                <a:latin typeface="Calibri"/>
                <a:cs typeface="Calibri"/>
              </a:rPr>
              <a:t>Computationally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efficient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650875" marR="31750" lvl="1" indent="-274320">
              <a:lnSpc>
                <a:spcPts val="2300"/>
              </a:lnSpc>
              <a:spcBef>
                <a:spcPts val="62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10" dirty="0">
                <a:latin typeface="Calibri"/>
                <a:cs typeface="Calibri"/>
              </a:rPr>
              <a:t>Computation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attentional </a:t>
            </a:r>
            <a:r>
              <a:rPr sz="2400" spc="-10" dirty="0">
                <a:latin typeface="Calibri"/>
                <a:cs typeface="Calibri"/>
              </a:rPr>
              <a:t>coefficients 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parallelized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edges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650875" lvl="1" indent="-274320">
              <a:lnSpc>
                <a:spcPts val="2550"/>
              </a:lnSpc>
              <a:spcBef>
                <a:spcPts val="2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15" dirty="0">
                <a:latin typeface="Calibri"/>
                <a:cs typeface="Calibri"/>
              </a:rPr>
              <a:t>Aggregation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parallelized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358140" indent="-320040">
              <a:lnSpc>
                <a:spcPts val="288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700" b="1" spc="-20" dirty="0">
                <a:latin typeface="Calibri"/>
                <a:cs typeface="Calibri"/>
              </a:rPr>
              <a:t>Storage</a:t>
            </a:r>
            <a:r>
              <a:rPr sz="2700" b="1" spc="-10" dirty="0">
                <a:latin typeface="Calibri"/>
                <a:cs typeface="Calibri"/>
              </a:rPr>
              <a:t> efficient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650875" lvl="1" indent="-274320">
              <a:lnSpc>
                <a:spcPts val="2560"/>
              </a:lnSpc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10" dirty="0">
                <a:latin typeface="Calibri"/>
                <a:cs typeface="Calibri"/>
              </a:rPr>
              <a:t>Sparse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 operations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require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  <a:p>
            <a:pPr marL="650875">
              <a:lnSpc>
                <a:spcPts val="2590"/>
              </a:lnSpc>
            </a:pPr>
            <a:r>
              <a:rPr sz="2400" spc="20" dirty="0">
                <a:latin typeface="Cambria Math"/>
                <a:cs typeface="Cambria Math"/>
              </a:rPr>
              <a:t>𝑂(𝑉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𝐸)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entries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endParaRPr sz="2400">
              <a:latin typeface="Calibri"/>
              <a:cs typeface="Calibri"/>
            </a:endParaRPr>
          </a:p>
          <a:p>
            <a:pPr marL="650875" lvl="1" indent="-274320">
              <a:lnSpc>
                <a:spcPts val="2540"/>
              </a:lnSpc>
              <a:spcBef>
                <a:spcPts val="25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b="1" spc="-15" dirty="0">
                <a:latin typeface="Calibri"/>
                <a:cs typeface="Calibri"/>
              </a:rPr>
              <a:t>Fixed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irrespective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358140" indent="-320040">
              <a:lnSpc>
                <a:spcPts val="290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700" b="1" spc="-10" dirty="0">
                <a:latin typeface="Calibri"/>
                <a:cs typeface="Calibri"/>
              </a:rPr>
              <a:t>Localized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650875" lvl="1" indent="-274320">
              <a:lnSpc>
                <a:spcPts val="2540"/>
              </a:lnSpc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attends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over local network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neighborhoods</a:t>
            </a:r>
            <a:endParaRPr sz="2400">
              <a:latin typeface="Calibri"/>
              <a:cs typeface="Calibri"/>
            </a:endParaRPr>
          </a:p>
          <a:p>
            <a:pPr marL="358140" indent="-320040">
              <a:lnSpc>
                <a:spcPts val="290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700" b="1" spc="-5" dirty="0">
                <a:latin typeface="Calibri"/>
                <a:cs typeface="Calibri"/>
              </a:rPr>
              <a:t>Inductive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capability</a:t>
            </a:r>
            <a:r>
              <a:rPr sz="2700" spc="-5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650875" lvl="1" indent="-274320">
              <a:lnSpc>
                <a:spcPts val="2845"/>
              </a:lnSpc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edge-wise </a:t>
            </a:r>
            <a:r>
              <a:rPr sz="2400" spc="-5" dirty="0">
                <a:latin typeface="Calibri"/>
                <a:cs typeface="Calibri"/>
              </a:rPr>
              <a:t>mechanism</a:t>
            </a:r>
            <a:endParaRPr sz="2400">
              <a:latin typeface="Calibri"/>
              <a:cs typeface="Calibri"/>
            </a:endParaRPr>
          </a:p>
          <a:p>
            <a:pPr marL="650875" lvl="1" indent="-274320">
              <a:lnSpc>
                <a:spcPts val="2845"/>
              </a:lnSpc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global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1"/>
            <a:ext cx="7821168" cy="551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9484" y="6247891"/>
            <a:ext cx="721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𝑖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across eight </a:t>
            </a:r>
            <a:r>
              <a:rPr sz="2400" spc="-15" dirty="0">
                <a:latin typeface="Calibri"/>
                <a:cs typeface="Calibri"/>
              </a:rPr>
              <a:t>attention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heads,</a:t>
            </a:r>
            <a:r>
              <a:rPr sz="2400" spc="-10" dirty="0">
                <a:latin typeface="Calibri"/>
                <a:cs typeface="Calibri"/>
              </a:rPr>
              <a:t> </a:t>
            </a:r>
            <a:endParaRPr sz="2400" dirty="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32298" y="1168288"/>
            <a:ext cx="9080500" cy="3698240"/>
            <a:chOff x="8298" y="1168288"/>
            <a:chExt cx="9080500" cy="3698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" y="1609785"/>
              <a:ext cx="6061742" cy="3256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6036" y="1168288"/>
              <a:ext cx="3372408" cy="2603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8400" y="32004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109" y="3848100"/>
            <a:ext cx="8239759" cy="2473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55615" marR="5080">
              <a:lnSpc>
                <a:spcPct val="98600"/>
              </a:lnSpc>
              <a:spcBef>
                <a:spcPts val="120"/>
              </a:spcBef>
            </a:pP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Attention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mechanism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be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used </a:t>
            </a:r>
            <a:r>
              <a:rPr sz="1400" spc="-3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with many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different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graph neural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network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models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00" dirty="0">
              <a:latin typeface="Arial"/>
              <a:cs typeface="Arial"/>
            </a:endParaRPr>
          </a:p>
          <a:p>
            <a:pPr marL="5555615" marR="84455"/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In many cases, attention leads to </a:t>
            </a:r>
            <a:r>
              <a:rPr sz="1400" spc="-3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performance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gains</a:t>
            </a:r>
            <a:endParaRPr sz="1400" dirty="0">
              <a:latin typeface="Arial"/>
              <a:cs typeface="Arial"/>
            </a:endParaRPr>
          </a:p>
          <a:p>
            <a:pPr marL="332740" indent="-320040">
              <a:spcBef>
                <a:spcPts val="114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b="1" spc="-20" dirty="0">
                <a:latin typeface="Calibri"/>
                <a:cs typeface="Calibri"/>
              </a:rPr>
              <a:t>t-SNE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plot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of </a:t>
            </a:r>
            <a:r>
              <a:rPr sz="2700" b="1" spc="-45" dirty="0">
                <a:latin typeface="Calibri"/>
                <a:cs typeface="Calibri"/>
              </a:rPr>
              <a:t>GAT-based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node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embeddings:</a:t>
            </a:r>
            <a:endParaRPr sz="2700" dirty="0">
              <a:latin typeface="Calibri"/>
              <a:cs typeface="Calibri"/>
            </a:endParaRPr>
          </a:p>
          <a:p>
            <a:pPr marL="625475" lvl="1" indent="-274955"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color: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 publication</a:t>
            </a:r>
            <a:r>
              <a:rPr sz="2400" spc="-5" dirty="0">
                <a:latin typeface="Calibri"/>
                <a:cs typeface="Calibri"/>
              </a:rPr>
              <a:t> classes</a:t>
            </a:r>
            <a:endParaRPr sz="2400" dirty="0">
              <a:latin typeface="Calibri"/>
              <a:cs typeface="Calibri"/>
            </a:endParaRPr>
          </a:p>
          <a:p>
            <a:pPr marL="625475" lvl="1" indent="-274955">
              <a:spcBef>
                <a:spcPts val="2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spc="-15" dirty="0">
                <a:latin typeface="Calibri"/>
                <a:cs typeface="Calibri"/>
              </a:rPr>
              <a:t>Edge</a:t>
            </a:r>
            <a:r>
              <a:rPr sz="2400" spc="-5" dirty="0">
                <a:latin typeface="Calibri"/>
                <a:cs typeface="Calibri"/>
              </a:rPr>
              <a:t> thickness:</a:t>
            </a:r>
            <a:r>
              <a:rPr sz="2400" spc="-10" dirty="0">
                <a:latin typeface="Calibri"/>
                <a:cs typeface="Calibri"/>
              </a:rPr>
              <a:t> Normalized </a:t>
            </a:r>
            <a:r>
              <a:rPr sz="2400" spc="-15" dirty="0">
                <a:latin typeface="Calibri"/>
                <a:cs typeface="Calibri"/>
              </a:rPr>
              <a:t>attention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D6A46-25F4-416F-B00C-986C7B43C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716" y="6273838"/>
            <a:ext cx="1685544" cy="413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776" y="347471"/>
            <a:ext cx="7257288" cy="5516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56CCEE-E383-47B6-B235-071B662A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06" y="1135044"/>
            <a:ext cx="9491194" cy="5375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977" y="347471"/>
            <a:ext cx="8290559" cy="5516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476650" y="20828"/>
            <a:ext cx="51117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Hamilton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Inductive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Large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6101C8-34BC-453A-A153-43D862BB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15" y="1028312"/>
            <a:ext cx="8302252" cy="53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176" y="347473"/>
            <a:ext cx="8497824" cy="5577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967649-BBAD-4E85-A156-0702F108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78" y="1171727"/>
            <a:ext cx="8088730" cy="533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777" y="333071"/>
            <a:ext cx="7415783" cy="551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FA977E-F7D6-4530-B596-9C0DA678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44" y="974712"/>
            <a:ext cx="8827935" cy="533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976" y="347472"/>
            <a:ext cx="7174992" cy="5516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49C9F8-4920-43F3-AFB5-7838089A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42" y="1135728"/>
            <a:ext cx="8211669" cy="537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142109" y="1348740"/>
            <a:ext cx="5343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(3)</a:t>
            </a: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 Graph</a:t>
            </a:r>
            <a:r>
              <a:rPr sz="3200" b="1" spc="-3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60B5CC"/>
                </a:solidFill>
                <a:latin typeface="Calibri"/>
                <a:cs typeface="Calibri"/>
              </a:rPr>
              <a:t>Attention 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Networks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552" y="3011412"/>
            <a:ext cx="8008620" cy="36928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100">
              <a:spcBef>
                <a:spcPts val="1650"/>
              </a:spcBef>
            </a:pP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all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D60093"/>
                </a:solidFill>
                <a:latin typeface="Calibri"/>
                <a:cs typeface="Calibri"/>
              </a:rPr>
              <a:t>node’s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 neighbors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60093"/>
                </a:solidFill>
                <a:latin typeface="Calibri"/>
                <a:cs typeface="Calibri"/>
              </a:rPr>
              <a:t>are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equally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 important</a:t>
            </a:r>
            <a:endParaRPr sz="3200" dirty="0">
              <a:latin typeface="Calibri"/>
              <a:cs typeface="Calibri"/>
            </a:endParaRPr>
          </a:p>
          <a:p>
            <a:pPr marL="357505" indent="-274955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358140" algn="l"/>
              </a:tabLst>
            </a:pPr>
            <a:r>
              <a:rPr sz="2800" b="1" spc="-25" dirty="0">
                <a:latin typeface="Calibri"/>
                <a:cs typeface="Calibri"/>
              </a:rPr>
              <a:t>Attention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inspired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cognitive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attention.</a:t>
            </a:r>
            <a:endParaRPr sz="2800" dirty="0">
              <a:latin typeface="Calibri"/>
              <a:cs typeface="Calibri"/>
            </a:endParaRPr>
          </a:p>
          <a:p>
            <a:pPr marL="357505" marR="90170" indent="-274320">
              <a:lnSpc>
                <a:spcPct val="101400"/>
              </a:lnSpc>
              <a:spcBef>
                <a:spcPts val="600"/>
              </a:spcBef>
              <a:buClr>
                <a:srgbClr val="60B5CC"/>
              </a:buClr>
              <a:buFont typeface="Wingdings"/>
              <a:buChar char=""/>
              <a:tabLst>
                <a:tab pos="3581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attention </a:t>
            </a:r>
            <a:r>
              <a:rPr sz="2800" dirty="0">
                <a:latin typeface="Cambria Math"/>
                <a:cs typeface="Cambria Math"/>
              </a:rPr>
              <a:t>𝜶</a:t>
            </a:r>
            <a:r>
              <a:rPr sz="3000" baseline="-16666" dirty="0">
                <a:latin typeface="Cambria Math"/>
                <a:cs typeface="Cambria Math"/>
              </a:rPr>
              <a:t>𝒗𝒖</a:t>
            </a:r>
            <a:r>
              <a:rPr sz="3000" spc="7" baseline="-16666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focuses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important </a:t>
            </a:r>
            <a:r>
              <a:rPr sz="2800" spc="-5" dirty="0">
                <a:latin typeface="Calibri"/>
                <a:cs typeface="Calibri"/>
              </a:rPr>
              <a:t>parts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rest.</a:t>
            </a:r>
            <a:endParaRPr sz="2800" dirty="0">
              <a:latin typeface="Calibri"/>
              <a:cs typeface="Calibri"/>
            </a:endParaRPr>
          </a:p>
          <a:p>
            <a:pPr marL="622935" marR="30480" lvl="1" indent="-228600">
              <a:spcBef>
                <a:spcPts val="545"/>
              </a:spcBef>
              <a:buClr>
                <a:srgbClr val="E66C7D"/>
              </a:buClr>
              <a:buFont typeface="Wingdings"/>
              <a:buChar char=""/>
              <a:tabLst>
                <a:tab pos="623570" algn="l"/>
              </a:tabLst>
            </a:pPr>
            <a:r>
              <a:rPr sz="2400" b="1" dirty="0">
                <a:latin typeface="Calibri"/>
                <a:cs typeface="Calibri"/>
              </a:rPr>
              <a:t>Idea: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NN</a:t>
            </a:r>
            <a:r>
              <a:rPr sz="2400" spc="-5" dirty="0">
                <a:latin typeface="Calibri"/>
                <a:cs typeface="Calibri"/>
              </a:rPr>
              <a:t> should </a:t>
            </a:r>
            <a:r>
              <a:rPr sz="2400" spc="-15" dirty="0">
                <a:latin typeface="Calibri"/>
                <a:cs typeface="Calibri"/>
              </a:rPr>
              <a:t>devote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computing</a:t>
            </a:r>
            <a:r>
              <a:rPr sz="2400" spc="-10" dirty="0">
                <a:latin typeface="Calibri"/>
                <a:cs typeface="Calibri"/>
              </a:rPr>
              <a:t> power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important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622935" marR="284480" lvl="1" indent="-228600">
              <a:lnSpc>
                <a:spcPct val="100800"/>
              </a:lnSpc>
              <a:spcBef>
                <a:spcPts val="600"/>
              </a:spcBef>
              <a:buClr>
                <a:srgbClr val="E66C7D"/>
              </a:buClr>
              <a:buFont typeface="Wingdings"/>
              <a:buChar char=""/>
              <a:tabLst>
                <a:tab pos="623570" algn="l"/>
              </a:tabLst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2"/>
            <a:ext cx="7178040" cy="551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71740-356A-47FE-8B22-B44280BC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73" y="2048752"/>
            <a:ext cx="5343525" cy="1040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176" y="326516"/>
            <a:ext cx="6510528" cy="551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526401" y="1443194"/>
            <a:ext cx="9909600" cy="472822"/>
          </a:xfrm>
          <a:prstGeom prst="rect">
            <a:avLst/>
          </a:prstGeom>
        </p:spPr>
        <p:txBody>
          <a:bodyPr vert="horz" wrap="square" lIns="0" tIns="116205" rIns="0" bIns="0" rtlCol="0" anchor="ctr">
            <a:spAutoFit/>
          </a:bodyPr>
          <a:lstStyle/>
          <a:p>
            <a:pPr marL="154940" marR="5080" indent="-142875">
              <a:lnSpc>
                <a:spcPct val="77300"/>
              </a:lnSpc>
              <a:spcBef>
                <a:spcPts val="915"/>
              </a:spcBef>
            </a:pPr>
            <a:r>
              <a:rPr sz="3000" spc="-5" dirty="0">
                <a:solidFill>
                  <a:srgbClr val="D60093"/>
                </a:solidFill>
              </a:rPr>
              <a:t>Can </a:t>
            </a:r>
            <a:r>
              <a:rPr sz="3000" spc="-15" dirty="0">
                <a:solidFill>
                  <a:srgbClr val="D60093"/>
                </a:solidFill>
              </a:rPr>
              <a:t>we </a:t>
            </a:r>
            <a:r>
              <a:rPr sz="3000" dirty="0">
                <a:solidFill>
                  <a:srgbClr val="D60093"/>
                </a:solidFill>
              </a:rPr>
              <a:t>do </a:t>
            </a:r>
            <a:r>
              <a:rPr sz="3000" spc="-20" dirty="0">
                <a:solidFill>
                  <a:srgbClr val="D60093"/>
                </a:solidFill>
              </a:rPr>
              <a:t>better </a:t>
            </a:r>
            <a:r>
              <a:rPr sz="3000" spc="-5" dirty="0">
                <a:solidFill>
                  <a:srgbClr val="D60093"/>
                </a:solidFill>
              </a:rPr>
              <a:t>than simple </a:t>
            </a:r>
            <a:r>
              <a:rPr sz="3000" spc="-665" dirty="0">
                <a:solidFill>
                  <a:srgbClr val="D60093"/>
                </a:solidFill>
              </a:rPr>
              <a:t> </a:t>
            </a:r>
            <a:r>
              <a:rPr sz="3000" spc="-5" dirty="0">
                <a:solidFill>
                  <a:srgbClr val="D60093"/>
                </a:solidFill>
              </a:rPr>
              <a:t>neighborhood</a:t>
            </a:r>
            <a:r>
              <a:rPr sz="3000" spc="-10" dirty="0">
                <a:solidFill>
                  <a:srgbClr val="D60093"/>
                </a:solidFill>
              </a:rPr>
              <a:t> </a:t>
            </a:r>
            <a:r>
              <a:rPr sz="3000" spc="-15" dirty="0">
                <a:solidFill>
                  <a:srgbClr val="D60093"/>
                </a:solidFill>
              </a:rPr>
              <a:t>aggregation?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2129409" y="2364740"/>
            <a:ext cx="7599045" cy="85241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39795" marR="424815" indent="-2339975">
              <a:lnSpc>
                <a:spcPts val="2900"/>
              </a:lnSpc>
              <a:spcBef>
                <a:spcPts val="780"/>
              </a:spcBef>
            </a:pP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Can </a:t>
            </a:r>
            <a:r>
              <a:rPr sz="3000" b="1" spc="-15" dirty="0">
                <a:solidFill>
                  <a:srgbClr val="D60093"/>
                </a:solidFill>
                <a:latin typeface="Calibri"/>
                <a:cs typeface="Calibri"/>
              </a:rPr>
              <a:t>we</a:t>
            </a:r>
            <a:r>
              <a:rPr sz="3000" b="1" spc="-10" dirty="0">
                <a:solidFill>
                  <a:srgbClr val="D60093"/>
                </a:solidFill>
                <a:latin typeface="Calibri"/>
                <a:cs typeface="Calibri"/>
              </a:rPr>
              <a:t> let weighting</a:t>
            </a:r>
            <a:r>
              <a:rPr sz="30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D60093"/>
                </a:solidFill>
                <a:latin typeface="Calibri"/>
                <a:cs typeface="Calibri"/>
              </a:rPr>
              <a:t>factors</a:t>
            </a:r>
            <a:r>
              <a:rPr sz="3000" b="1" spc="-1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D60093"/>
                </a:solidFill>
                <a:latin typeface="Cambria Math"/>
                <a:cs typeface="Cambria Math"/>
              </a:rPr>
              <a:t>𝜶</a:t>
            </a:r>
            <a:r>
              <a:rPr sz="3300" spc="-7" baseline="-15151" dirty="0">
                <a:solidFill>
                  <a:srgbClr val="D60093"/>
                </a:solidFill>
                <a:latin typeface="Cambria Math"/>
                <a:cs typeface="Cambria Math"/>
              </a:rPr>
              <a:t>𝒗𝒖</a:t>
            </a:r>
            <a:r>
              <a:rPr sz="3300" spc="450" baseline="-15151" dirty="0">
                <a:solidFill>
                  <a:srgbClr val="D60093"/>
                </a:solidFill>
                <a:latin typeface="Cambria Math"/>
                <a:cs typeface="Cambria Math"/>
              </a:rPr>
              <a:t> </a:t>
            </a:r>
            <a:r>
              <a:rPr sz="3000" b="1" spc="-20" dirty="0">
                <a:solidFill>
                  <a:srgbClr val="D60093"/>
                </a:solidFill>
                <a:latin typeface="Calibri"/>
                <a:cs typeface="Calibri"/>
              </a:rPr>
              <a:t>to</a:t>
            </a: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D60093"/>
                </a:solidFill>
                <a:latin typeface="Calibri"/>
                <a:cs typeface="Calibri"/>
              </a:rPr>
              <a:t>be </a:t>
            </a:r>
            <a:r>
              <a:rPr sz="3000" b="1" spc="-66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learned?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7715" y="19811"/>
            <a:ext cx="39789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[</a:t>
            </a:r>
            <a:r>
              <a:rPr sz="14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eli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ovic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8;</a:t>
            </a:r>
            <a:r>
              <a:rPr sz="1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Va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wa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PS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400" spc="-3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7]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A097D-FDDF-45D0-AB4A-111A0FE7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05" y="3343080"/>
            <a:ext cx="8663391" cy="3037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104" y="307213"/>
            <a:ext cx="6080760" cy="5151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FA1077-5EF5-4579-8DF6-D277D1A6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80" y="1058400"/>
            <a:ext cx="8798615" cy="562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6A06B0-F25E-4C07-B1D7-078A14A852C4}"/>
                  </a:ext>
                </a:extLst>
              </p14:cNvPr>
              <p14:cNvContentPartPr/>
              <p14:nvPr/>
            </p14:nvContentPartPr>
            <p14:xfrm>
              <a:off x="6968880" y="3678840"/>
              <a:ext cx="36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6A06B0-F25E-4C07-B1D7-078A14A85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9520" y="3669480"/>
                <a:ext cx="1908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287</Words>
  <Application>Microsoft Office PowerPoint</Application>
  <PresentationFormat>Widescreen</PresentationFormat>
  <Paragraphs>31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Sommet bold</vt:lpstr>
      <vt:lpstr>Arial</vt:lpstr>
      <vt:lpstr>Calibri</vt:lpstr>
      <vt:lpstr>Cambria Math</vt:lpstr>
      <vt:lpstr>Corbel</vt:lpstr>
      <vt:lpstr>Wingdings</vt:lpstr>
      <vt:lpstr>Wingdings 2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do better than simple  neighborhood aggregation?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COMP9312</dc:title>
  <dc:creator>Kai Wang</dc:creator>
  <cp:lastModifiedBy>Michael Yu</cp:lastModifiedBy>
  <cp:revision>204</cp:revision>
  <dcterms:created xsi:type="dcterms:W3CDTF">2021-03-08T00:04:34Z</dcterms:created>
  <dcterms:modified xsi:type="dcterms:W3CDTF">2022-07-18T01:21:36Z</dcterms:modified>
</cp:coreProperties>
</file>