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1811" r:id="rId2"/>
    <p:sldId id="1819" r:id="rId3"/>
    <p:sldId id="1818" r:id="rId4"/>
    <p:sldId id="1820" r:id="rId5"/>
    <p:sldId id="1821" r:id="rId6"/>
    <p:sldId id="1822" r:id="rId7"/>
    <p:sldId id="1823" r:id="rId8"/>
    <p:sldId id="1829" r:id="rId9"/>
    <p:sldId id="1824" r:id="rId10"/>
    <p:sldId id="1825" r:id="rId11"/>
    <p:sldId id="1827" r:id="rId12"/>
    <p:sldId id="1828" r:id="rId13"/>
    <p:sldId id="1830" r:id="rId14"/>
    <p:sldId id="1831" r:id="rId15"/>
    <p:sldId id="1832" r:id="rId16"/>
    <p:sldId id="1833" r:id="rId17"/>
    <p:sldId id="428" r:id="rId18"/>
    <p:sldId id="429" r:id="rId19"/>
    <p:sldId id="430" r:id="rId20"/>
    <p:sldId id="1798" r:id="rId21"/>
    <p:sldId id="1841" r:id="rId22"/>
    <p:sldId id="1836" r:id="rId23"/>
    <p:sldId id="1838" r:id="rId24"/>
    <p:sldId id="1842" r:id="rId25"/>
    <p:sldId id="1834" r:id="rId26"/>
    <p:sldId id="1835" r:id="rId27"/>
    <p:sldId id="1839" r:id="rId28"/>
    <p:sldId id="1800" r:id="rId29"/>
    <p:sldId id="1840" r:id="rId30"/>
    <p:sldId id="1802" r:id="rId31"/>
    <p:sldId id="456" r:id="rId32"/>
    <p:sldId id="458" r:id="rId33"/>
    <p:sldId id="459" r:id="rId34"/>
    <p:sldId id="1837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41A6FF2C-B5CF-45FD-ABAF-FC5DFCF20E90}">
          <p14:sldIdLst>
            <p14:sldId id="1811"/>
            <p14:sldId id="1819"/>
            <p14:sldId id="1818"/>
            <p14:sldId id="1820"/>
          </p14:sldIdLst>
        </p14:section>
        <p14:section name="Untitled Section" id="{001A480F-816E-4173-ACFB-E4F3CCE57120}">
          <p14:sldIdLst>
            <p14:sldId id="1821"/>
            <p14:sldId id="1822"/>
          </p14:sldIdLst>
        </p14:section>
        <p14:section name="Untitled Section" id="{8C1E5452-FE9B-4297-89BD-5F7F20B9CF91}">
          <p14:sldIdLst>
            <p14:sldId id="1823"/>
            <p14:sldId id="1829"/>
            <p14:sldId id="1824"/>
            <p14:sldId id="1825"/>
          </p14:sldIdLst>
        </p14:section>
        <p14:section name="Untitled Section" id="{AAFDB6D4-4BD6-4ED5-B057-4BCC14B3C747}">
          <p14:sldIdLst>
            <p14:sldId id="1827"/>
            <p14:sldId id="1828"/>
            <p14:sldId id="1830"/>
            <p14:sldId id="1831"/>
            <p14:sldId id="1832"/>
          </p14:sldIdLst>
        </p14:section>
        <p14:section name="Untitled Section" id="{58BF9110-9DB5-4386-B99C-80FCAF5F9303}">
          <p14:sldIdLst>
            <p14:sldId id="1833"/>
            <p14:sldId id="428"/>
            <p14:sldId id="429"/>
            <p14:sldId id="430"/>
            <p14:sldId id="1798"/>
            <p14:sldId id="1841"/>
            <p14:sldId id="1836"/>
            <p14:sldId id="1838"/>
            <p14:sldId id="1842"/>
            <p14:sldId id="1834"/>
            <p14:sldId id="1835"/>
          </p14:sldIdLst>
        </p14:section>
        <p14:section name="Untitled Section" id="{32BFDDA8-4E64-4198-A619-7B507FA27E52}">
          <p14:sldIdLst>
            <p14:sldId id="1839"/>
            <p14:sldId id="1800"/>
            <p14:sldId id="1840"/>
            <p14:sldId id="1802"/>
          </p14:sldIdLst>
        </p14:section>
        <p14:section name="Untitled Section" id="{D08F3866-2E46-4C42-BDE2-C65009220FE7}">
          <p14:sldIdLst>
            <p14:sldId id="456"/>
            <p14:sldId id="458"/>
            <p14:sldId id="459"/>
            <p14:sldId id="183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092" autoAdjust="0"/>
  </p:normalViewPr>
  <p:slideViewPr>
    <p:cSldViewPr snapToGrid="0" showGuides="1">
      <p:cViewPr varScale="1">
        <p:scale>
          <a:sx n="85" d="100"/>
          <a:sy n="85" d="100"/>
        </p:scale>
        <p:origin x="14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8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39F959-31F6-42C5-BB27-F546E6CBA632}" type="datetimeFigureOut">
              <a:rPr lang="en-AU" smtClean="0"/>
              <a:t>8/07/2022</a:t>
            </a:fld>
            <a:endParaRPr lang="en-AU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AU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B6DA84-21BB-4201-93ED-96CCF976CE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7835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-- We are going to design network. For image only</a:t>
            </a:r>
          </a:p>
          <a:p>
            <a:r>
              <a:rPr lang="en-US" altLang="zh-TW" dirty="0"/>
              <a:t>-- A neuron for a region (Receptive field)</a:t>
            </a:r>
          </a:p>
          <a:p>
            <a:r>
              <a:rPr lang="en-US" altLang="zh-TW" dirty="0"/>
              <a:t>-- Sharing the weights</a:t>
            </a:r>
          </a:p>
          <a:p>
            <a:r>
              <a:rPr lang="en-US" altLang="zh-TW" dirty="0"/>
              <a:t>-- The above two are CNN layers.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==========</a:t>
            </a:r>
          </a:p>
          <a:p>
            <a:r>
              <a:rPr lang="en-US" altLang="zh-TW" dirty="0"/>
              <a:t>-- multiple layers of CNN</a:t>
            </a:r>
          </a:p>
          <a:p>
            <a:r>
              <a:rPr lang="en-US" altLang="zh-TW" dirty="0"/>
              <a:t>-- Pooling </a:t>
            </a:r>
          </a:p>
          <a:p>
            <a:r>
              <a:rPr lang="en-US" altLang="zh-TW" dirty="0"/>
              <a:t>-- Typical CNN</a:t>
            </a:r>
          </a:p>
          <a:p>
            <a:r>
              <a:rPr lang="en-US" altLang="zh-TW" dirty="0"/>
              <a:t>--  Applications on GO</a:t>
            </a:r>
          </a:p>
          <a:p>
            <a:r>
              <a:rPr lang="en-US" altLang="zh-TW" dirty="0"/>
              <a:t>==========</a:t>
            </a:r>
          </a:p>
          <a:p>
            <a:r>
              <a:rPr lang="en-US" altLang="zh-TW" dirty="0"/>
              <a:t>More applications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44E6A9-403F-46BA-B5D7-D3E84626C545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3649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4 x 4 image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44E6A9-403F-46BA-B5D7-D3E84626C545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33714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44E6A9-403F-46BA-B5D7-D3E84626C545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95615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EA4335"/>
                </a:solidFill>
                <a:effectLst/>
                <a:latin typeface="arial" panose="020B0604020202020204" pitchFamily="34" charset="0"/>
              </a:rPr>
              <a:t>No going to use this page ……</a:t>
            </a:r>
          </a:p>
          <a:p>
            <a:r>
              <a:rPr lang="en-US" altLang="zh-TW" b="0" i="0" dirty="0">
                <a:solidFill>
                  <a:srgbClr val="EA4335"/>
                </a:solidFill>
                <a:effectLst/>
                <a:latin typeface="arial" panose="020B0604020202020204" pitchFamily="34" charset="0"/>
              </a:rPr>
              <a:t>Each filter convolves over</a:t>
            </a:r>
            <a:r>
              <a:rPr lang="en-US" altLang="zh-TW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the input image.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44E6A9-403F-46BA-B5D7-D3E84626C545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45944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We can subsample the pixels to make image smaller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Less parameters for the network to process the image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44E6A9-403F-46BA-B5D7-D3E84626C545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24581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It does not have parameters</a:t>
            </a:r>
          </a:p>
          <a:p>
            <a:r>
              <a:rPr lang="en-US" altLang="zh-TW" dirty="0"/>
              <a:t>Like activation function, like </a:t>
            </a:r>
            <a:r>
              <a:rPr lang="en-US" altLang="zh-TW" dirty="0" err="1"/>
              <a:t>relu</a:t>
            </a:r>
            <a:r>
              <a:rPr lang="en-US" altLang="zh-TW" dirty="0"/>
              <a:t>, sigmoid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44E6A9-403F-46BA-B5D7-D3E84626C545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01195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Alpha Go is more complex.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44E6A9-403F-46BA-B5D7-D3E84626C545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80015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CNN is widely used</a:t>
            </a:r>
          </a:p>
          <a:p>
            <a:r>
              <a:rPr lang="en-US" altLang="zh-TW" dirty="0"/>
              <a:t>Very good example for designing  your network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ACDAE2-1044-44AA-8E16-BB9FD2E2B3CC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4561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Convloution</a:t>
            </a:r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B6DA84-21BB-4201-93ED-96CCF976CE21}" type="slidenum">
              <a:rPr lang="en-AU" smtClean="0"/>
              <a:t>34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3546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You cannot add new classed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44E6A9-403F-46BA-B5D7-D3E84626C545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6654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More parameters, </a:t>
            </a:r>
          </a:p>
          <a:p>
            <a:r>
              <a:rPr lang="en-US" altLang="zh-TW" dirty="0"/>
              <a:t>Not only computational intensive</a:t>
            </a:r>
          </a:p>
          <a:p>
            <a:r>
              <a:rPr lang="en-US" altLang="zh-TW" dirty="0"/>
              <a:t>But also easier to overfit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44E6A9-403F-46BA-B5D7-D3E84626C545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8519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https://www.dcard.tw/f/funny/p/233833012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44E6A9-403F-46BA-B5D7-D3E84626C545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0129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https://www.dcard.tw/f/funny/p/233833012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44E6A9-403F-46BA-B5D7-D3E84626C545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0969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B6DA84-21BB-4201-93ED-96CCF976CE21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4870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守的滴水不漏無懈可擊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44E6A9-403F-46BA-B5D7-D3E84626C545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6975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Need an metaphor?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44E6A9-403F-46BA-B5D7-D3E84626C545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6578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64</a:t>
            </a:r>
            <a:r>
              <a:rPr kumimoji="0" lang="en-US" altLang="zh-TW" sz="12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filters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F9E8A1-852F-4483-B97B-027903F81BE5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6800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07DCE7-79C1-4067-BCF4-8F7CCB034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D5749C-4DEA-4004-BB40-574810BE2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B968A0-8938-4863-A169-0629B20B1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6D4D0-F8EF-4D4A-89F1-E9A1B14E2261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8B23BC-02F3-4BB7-93A4-818AC8011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185BF4-7195-4EF0-A359-1F9096D23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6131A-2885-4E2D-86F7-0D0872EB0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8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34C83E-D903-4363-9BE0-5212A1B9E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801082-4E63-4C85-8DCA-309EA937CC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5763B-C7F5-4A5B-B1FC-FB34D44BF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6D4D0-F8EF-4D4A-89F1-E9A1B14E2261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5B26B0-A431-44BC-A832-62837C921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380A36-09C0-4197-AB49-1CB679200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6131A-2885-4E2D-86F7-0D0872EB0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266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19DF48-A834-40C2-BC2E-D72419160A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3C66C2-F625-4591-B1B9-86EAD74ED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794201-A91E-4FEF-9690-ADFD0C7D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6D4D0-F8EF-4D4A-89F1-E9A1B14E2261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FB4A48-5793-42C2-A352-A056456BB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928197-02E4-467E-8B6F-CBC5346C5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6131A-2885-4E2D-86F7-0D0872EB0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844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46263-C83A-4609-8B36-DA29610BE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265E2F-644A-43E4-A30D-672217DBD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9F38BC-C45B-49FB-9CCF-05C913CC3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6D4D0-F8EF-4D4A-89F1-E9A1B14E2261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371A59-86B0-4774-89E2-B6BFD73D4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BC22DB-0196-4A6B-83BF-EC3BD4BEF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6131A-2885-4E2D-86F7-0D0872EB0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513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4D4F4-9823-410A-8A37-9515B3EE4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E67E8D-614E-477F-9E97-B2F308438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BD66CF-95E2-4DD1-8361-0D3614E14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6D4D0-F8EF-4D4A-89F1-E9A1B14E2261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BD3D3B-150D-4B9C-88A1-64F91B45F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B358FC-42B9-40AC-A03B-F3CAD4FAA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6131A-2885-4E2D-86F7-0D0872EB0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349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3295A-2AF8-4DB3-B435-981763C24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1507F1-94BD-4689-8220-DD51DCD1B3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331C45-FA78-4392-9ADF-EFA439313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5DF7F1-489C-49C2-97FA-8391EC9D5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6D4D0-F8EF-4D4A-89F1-E9A1B14E2261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6454FB-4DC4-4F5C-9D26-5891B0E45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05A9A2-0E5A-4B0A-9F6E-BBD5922A1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6131A-2885-4E2D-86F7-0D0872EB0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425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EAAB5D-CF93-4BB0-B9D0-7CCC6ECE2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58E51D-08FF-4248-9A2C-36EA0022B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E3BB15-C91D-4412-B875-FDAE4BD48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D8B3378-CCE7-4F73-9AAA-A07A75FEE9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BCFC1FC-3370-4E27-A6FF-549EFA4F34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D3A332F-28BE-428A-A0BD-D22C2F0DC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6D4D0-F8EF-4D4A-89F1-E9A1B14E2261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125ED84-0689-4FE9-9A72-471AD4E44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7A29C48-FE02-4E75-86C6-E204A9D01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6131A-2885-4E2D-86F7-0D0872EB0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694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94C628-052E-4135-91A2-6F33648C4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EEC7E0-8623-41C0-8678-CE7729C6E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6D4D0-F8EF-4D4A-89F1-E9A1B14E2261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6CD058-F3A5-49AD-B0AB-07CCD6F1C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C5A78A-9E5F-4B5C-B794-96D0A42A4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6131A-2885-4E2D-86F7-0D0872EB0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520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DFACAE9-E3F9-4D4D-A918-34958AA21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6D4D0-F8EF-4D4A-89F1-E9A1B14E2261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0CA898-D3A8-4DEA-8F05-114A8C6CF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16A295-96D4-4477-B587-000942DDD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6131A-2885-4E2D-86F7-0D0872EB0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010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80ACA6-2F61-4521-AAA6-2E05C7F4D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551491-DE64-4BF1-9599-484B67957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2A5F92-3E41-4D24-AA0B-0CD61A983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1D3A8C-E3E3-4704-8604-61171113A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6D4D0-F8EF-4D4A-89F1-E9A1B14E2261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B77B38-E0D6-4BA5-B5CB-EF3FECE96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D3D891-6012-471F-B572-6CD4B28E4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6131A-2885-4E2D-86F7-0D0872EB0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373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08D4D4-AED2-4959-840A-D4E0E7110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831108-BA91-4DAA-808B-DCA33DF88A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0CEDC8-64C3-4C63-888C-21F922D6E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B7393F-2D47-4E23-A410-F8B701E8E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6D4D0-F8EF-4D4A-89F1-E9A1B14E2261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CBE9A5-458D-4537-99D4-C86B1CB7F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AA0701-BA61-43E6-B7D3-62D647BE2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6131A-2885-4E2D-86F7-0D0872EB0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287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33B2C0E-E335-44A7-85E5-9A3AF2955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357E00-92E1-45DB-947F-A259A8C0D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C3939C-BB3B-49B5-B18B-D0767DD38C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6D4D0-F8EF-4D4A-89F1-E9A1B14E2261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966688-3A88-4E2E-9125-DBBB096DC5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DBEE22-0F44-425D-9AEF-4817A6F01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6131A-2885-4E2D-86F7-0D0872EB0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391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7.png"/><Relationship Id="rId3" Type="http://schemas.openxmlformats.org/officeDocument/2006/relationships/image" Target="../media/image292.png"/><Relationship Id="rId7" Type="http://schemas.openxmlformats.org/officeDocument/2006/relationships/image" Target="../media/image296.png"/><Relationship Id="rId2" Type="http://schemas.openxmlformats.org/officeDocument/2006/relationships/image" Target="../media/image2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5.png"/><Relationship Id="rId11" Type="http://schemas.openxmlformats.org/officeDocument/2006/relationships/image" Target="../media/image300.png"/><Relationship Id="rId5" Type="http://schemas.openxmlformats.org/officeDocument/2006/relationships/image" Target="../media/image294.png"/><Relationship Id="rId10" Type="http://schemas.openxmlformats.org/officeDocument/2006/relationships/image" Target="../media/image299.png"/><Relationship Id="rId4" Type="http://schemas.openxmlformats.org/officeDocument/2006/relationships/image" Target="../media/image293.png"/><Relationship Id="rId9" Type="http://schemas.openxmlformats.org/officeDocument/2006/relationships/image" Target="../media/image29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7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8.png"/><Relationship Id="rId5" Type="http://schemas.openxmlformats.org/officeDocument/2006/relationships/image" Target="../media/image277.png"/><Relationship Id="rId4" Type="http://schemas.openxmlformats.org/officeDocument/2006/relationships/image" Target="../media/image27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0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wmf"/><Relationship Id="rId11" Type="http://schemas.openxmlformats.org/officeDocument/2006/relationships/image" Target="../media/image8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png"/><Relationship Id="rId4" Type="http://schemas.openxmlformats.org/officeDocument/2006/relationships/image" Target="../media/image2.wmf"/><Relationship Id="rId9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wmf"/><Relationship Id="rId11" Type="http://schemas.openxmlformats.org/officeDocument/2006/relationships/image" Target="../media/image8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png"/><Relationship Id="rId4" Type="http://schemas.openxmlformats.org/officeDocument/2006/relationships/image" Target="../media/image2.wmf"/><Relationship Id="rId9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C2428D-1F59-43C2-B877-8039542E34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752677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Convolutional Neural Network (CNN)</a:t>
            </a:r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5CE0DB0-E1E0-4F20-B559-1F8D1C505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>
                <a:solidFill>
                  <a:schemeClr val="tx1"/>
                </a:solidFill>
              </a:rPr>
              <a:t>1</a:t>
            </a:fld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C78A76E-12C3-4972-BACF-8D87A1F7EC3F}"/>
              </a:ext>
            </a:extLst>
          </p:cNvPr>
          <p:cNvSpPr txBox="1"/>
          <p:nvPr/>
        </p:nvSpPr>
        <p:spPr>
          <a:xfrm>
            <a:off x="2603968" y="4463483"/>
            <a:ext cx="6984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altLang="zh-TW" sz="2800" dirty="0">
                <a:latin typeface="Calibri" panose="020F0502020204030204"/>
                <a:ea typeface="新細明體" panose="02020500000000000000" pitchFamily="18" charset="-120"/>
              </a:rPr>
              <a:t>Network Architecture designed for Image</a:t>
            </a:r>
            <a:endParaRPr lang="zh-TW" altLang="en-US" sz="2800" dirty="0">
              <a:latin typeface="Calibri" panose="020F0502020204030204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9401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內容版面配置區 3">
            <a:extLst>
              <a:ext uri="{FF2B5EF4-FFF2-40B4-BE49-F238E27FC236}">
                <a16:creationId xmlns:a16="http://schemas.microsoft.com/office/drawing/2014/main" id="{32C0200F-DCF7-4B06-AE40-2C00ECEF1ABF}"/>
              </a:ext>
            </a:extLst>
          </p:cNvPr>
          <p:cNvGraphicFramePr>
            <a:graphicFrameLocks/>
          </p:cNvGraphicFramePr>
          <p:nvPr/>
        </p:nvGraphicFramePr>
        <p:xfrm>
          <a:off x="4431273" y="3264358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8" name="矩形 57">
            <a:extLst>
              <a:ext uri="{FF2B5EF4-FFF2-40B4-BE49-F238E27FC236}">
                <a16:creationId xmlns:a16="http://schemas.microsoft.com/office/drawing/2014/main" id="{97D9E5EC-B4F0-4220-8CDD-067D8E677FA1}"/>
              </a:ext>
            </a:extLst>
          </p:cNvPr>
          <p:cNvSpPr/>
          <p:nvPr/>
        </p:nvSpPr>
        <p:spPr>
          <a:xfrm>
            <a:off x="6341259" y="3275829"/>
            <a:ext cx="1412346" cy="1323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9EB96F24-C2E1-4664-94E3-196B9B1FAEC0}"/>
              </a:ext>
            </a:extLst>
          </p:cNvPr>
          <p:cNvSpPr/>
          <p:nvPr/>
        </p:nvSpPr>
        <p:spPr>
          <a:xfrm>
            <a:off x="5414384" y="3281812"/>
            <a:ext cx="1412346" cy="1323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5545B6B-C50C-48B7-91FF-F03CF75B4A64}"/>
              </a:ext>
            </a:extLst>
          </p:cNvPr>
          <p:cNvSpPr/>
          <p:nvPr/>
        </p:nvSpPr>
        <p:spPr>
          <a:xfrm>
            <a:off x="4455912" y="3301997"/>
            <a:ext cx="1412346" cy="1323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06B4306-D1D8-4D09-B92D-E9D942839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Simplification 1 – Typical Setting  </a:t>
            </a:r>
            <a:endParaRPr lang="zh-TW" altLang="en-US" dirty="0"/>
          </a:p>
        </p:txBody>
      </p:sp>
      <p:graphicFrame>
        <p:nvGraphicFramePr>
          <p:cNvPr id="6" name="內容版面配置區 3">
            <a:extLst>
              <a:ext uri="{FF2B5EF4-FFF2-40B4-BE49-F238E27FC236}">
                <a16:creationId xmlns:a16="http://schemas.microsoft.com/office/drawing/2014/main" id="{38DA1D0E-A90A-4B79-BB22-2A5DDE7BB1FC}"/>
              </a:ext>
            </a:extLst>
          </p:cNvPr>
          <p:cNvGraphicFramePr>
            <a:graphicFrameLocks/>
          </p:cNvGraphicFramePr>
          <p:nvPr/>
        </p:nvGraphicFramePr>
        <p:xfrm>
          <a:off x="4586395" y="3427869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7F39D1C5-77F3-45A9-8257-877D2D043AA1}"/>
              </a:ext>
            </a:extLst>
          </p:cNvPr>
          <p:cNvGraphicFramePr>
            <a:graphicFrameLocks/>
          </p:cNvGraphicFramePr>
          <p:nvPr/>
        </p:nvGraphicFramePr>
        <p:xfrm>
          <a:off x="4770616" y="3570284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651F7F27-E8EC-4523-976A-06F118839AC0}"/>
              </a:ext>
            </a:extLst>
          </p:cNvPr>
          <p:cNvSpPr/>
          <p:nvPr/>
        </p:nvSpPr>
        <p:spPr>
          <a:xfrm>
            <a:off x="4785130" y="3599313"/>
            <a:ext cx="1412346" cy="1323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533F304-C571-448A-B40C-52651FD8CD28}"/>
              </a:ext>
            </a:extLst>
          </p:cNvPr>
          <p:cNvSpPr/>
          <p:nvPr/>
        </p:nvSpPr>
        <p:spPr>
          <a:xfrm>
            <a:off x="5723226" y="3599312"/>
            <a:ext cx="1412346" cy="1323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995AAC3B-C3C3-4FED-85C5-71E3EDA24C33}"/>
              </a:ext>
            </a:extLst>
          </p:cNvPr>
          <p:cNvCxnSpPr>
            <a:cxnSpLocks/>
          </p:cNvCxnSpPr>
          <p:nvPr/>
        </p:nvCxnSpPr>
        <p:spPr>
          <a:xfrm>
            <a:off x="4431274" y="4610784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E5733D3A-786D-41BA-8C9F-FC2451266C28}"/>
              </a:ext>
            </a:extLst>
          </p:cNvPr>
          <p:cNvCxnSpPr>
            <a:cxnSpLocks/>
          </p:cNvCxnSpPr>
          <p:nvPr/>
        </p:nvCxnSpPr>
        <p:spPr>
          <a:xfrm>
            <a:off x="4455913" y="3322152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82456ACA-999D-4AC2-9A8E-435D3EA70EF2}"/>
              </a:ext>
            </a:extLst>
          </p:cNvPr>
          <p:cNvSpPr txBox="1"/>
          <p:nvPr/>
        </p:nvSpPr>
        <p:spPr>
          <a:xfrm>
            <a:off x="2719775" y="2776877"/>
            <a:ext cx="1824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all channels</a:t>
            </a:r>
            <a:endParaRPr lang="zh-TW" altLang="en-US" sz="2400" dirty="0"/>
          </a:p>
        </p:txBody>
      </p: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B2431954-592B-48B8-B9A6-96FAD4D2808B}"/>
              </a:ext>
            </a:extLst>
          </p:cNvPr>
          <p:cNvCxnSpPr>
            <a:cxnSpLocks/>
          </p:cNvCxnSpPr>
          <p:nvPr/>
        </p:nvCxnSpPr>
        <p:spPr>
          <a:xfrm>
            <a:off x="5844222" y="3264359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ECB9B0BB-96BD-436E-AD41-848A239BAC19}"/>
              </a:ext>
            </a:extLst>
          </p:cNvPr>
          <p:cNvSpPr/>
          <p:nvPr/>
        </p:nvSpPr>
        <p:spPr>
          <a:xfrm>
            <a:off x="4800246" y="4489361"/>
            <a:ext cx="1412346" cy="1323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EA0C9A86-33E9-4B7E-8F66-1690C6573AF9}"/>
              </a:ext>
            </a:extLst>
          </p:cNvPr>
          <p:cNvSpPr/>
          <p:nvPr/>
        </p:nvSpPr>
        <p:spPr>
          <a:xfrm>
            <a:off x="6687722" y="3605419"/>
            <a:ext cx="1412346" cy="1323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D75CCAA1-1507-48E6-AEB4-500838C408AA}"/>
              </a:ext>
            </a:extLst>
          </p:cNvPr>
          <p:cNvCxnSpPr>
            <a:cxnSpLocks/>
          </p:cNvCxnSpPr>
          <p:nvPr/>
        </p:nvCxnSpPr>
        <p:spPr>
          <a:xfrm>
            <a:off x="6811481" y="3268917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E9ECA6A6-260C-40C3-90FE-C9E05AF517D1}"/>
              </a:ext>
            </a:extLst>
          </p:cNvPr>
          <p:cNvCxnSpPr>
            <a:cxnSpLocks/>
          </p:cNvCxnSpPr>
          <p:nvPr/>
        </p:nvCxnSpPr>
        <p:spPr>
          <a:xfrm>
            <a:off x="5396244" y="3308064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B3836C48-AE30-4372-B5D6-EA15E4F3235E}"/>
              </a:ext>
            </a:extLst>
          </p:cNvPr>
          <p:cNvCxnSpPr>
            <a:cxnSpLocks/>
          </p:cNvCxnSpPr>
          <p:nvPr/>
        </p:nvCxnSpPr>
        <p:spPr>
          <a:xfrm>
            <a:off x="7778245" y="3275829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1D3DC3AB-90FB-49FF-9279-3240A1D96361}"/>
              </a:ext>
            </a:extLst>
          </p:cNvPr>
          <p:cNvCxnSpPr>
            <a:cxnSpLocks/>
          </p:cNvCxnSpPr>
          <p:nvPr/>
        </p:nvCxnSpPr>
        <p:spPr>
          <a:xfrm>
            <a:off x="7766265" y="4599130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90B3C09B-E6B1-425D-84E9-BCD1C026E9A1}"/>
              </a:ext>
            </a:extLst>
          </p:cNvPr>
          <p:cNvCxnSpPr>
            <a:cxnSpLocks/>
          </p:cNvCxnSpPr>
          <p:nvPr/>
        </p:nvCxnSpPr>
        <p:spPr>
          <a:xfrm flipH="1" flipV="1">
            <a:off x="4062649" y="3921404"/>
            <a:ext cx="732606" cy="1995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474B7D1B-5545-4885-B461-C39BFCED2D03}"/>
              </a:ext>
            </a:extLst>
          </p:cNvPr>
          <p:cNvCxnSpPr>
            <a:cxnSpLocks/>
          </p:cNvCxnSpPr>
          <p:nvPr/>
        </p:nvCxnSpPr>
        <p:spPr>
          <a:xfrm flipH="1" flipV="1">
            <a:off x="4074418" y="3238446"/>
            <a:ext cx="513368" cy="2311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62B62F2A-B91B-4B04-93C5-F5C4D5F8AAA2}"/>
              </a:ext>
            </a:extLst>
          </p:cNvPr>
          <p:cNvSpPr txBox="1"/>
          <p:nvPr/>
        </p:nvSpPr>
        <p:spPr>
          <a:xfrm>
            <a:off x="2307933" y="1853325"/>
            <a:ext cx="7625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Each receptive field has a set of neurons (e.g., 64 neurons).  </a:t>
            </a:r>
            <a:endParaRPr lang="zh-TW" altLang="en-US" sz="24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CAE88094-6853-4745-8F6D-406C26ACF771}"/>
              </a:ext>
            </a:extLst>
          </p:cNvPr>
          <p:cNvSpPr txBox="1"/>
          <p:nvPr/>
        </p:nvSpPr>
        <p:spPr>
          <a:xfrm>
            <a:off x="4332588" y="2598681"/>
            <a:ext cx="1824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stride = 2</a:t>
            </a:r>
            <a:endParaRPr lang="zh-TW" altLang="en-US" sz="24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1A87FA38-7F0A-4D05-B2F1-7C07238495A7}"/>
              </a:ext>
            </a:extLst>
          </p:cNvPr>
          <p:cNvSpPr txBox="1"/>
          <p:nvPr/>
        </p:nvSpPr>
        <p:spPr>
          <a:xfrm>
            <a:off x="2081879" y="3705434"/>
            <a:ext cx="19886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kernel size (e.g., 3 x 3) </a:t>
            </a:r>
            <a:endParaRPr lang="zh-TW" altLang="en-US" sz="2400" dirty="0"/>
          </a:p>
        </p:txBody>
      </p:sp>
      <p:sp>
        <p:nvSpPr>
          <p:cNvPr id="24" name="右大括弧 23">
            <a:extLst>
              <a:ext uri="{FF2B5EF4-FFF2-40B4-BE49-F238E27FC236}">
                <a16:creationId xmlns:a16="http://schemas.microsoft.com/office/drawing/2014/main" id="{CEDFB89E-70E8-45D9-89D2-2FA2EB055CE1}"/>
              </a:ext>
            </a:extLst>
          </p:cNvPr>
          <p:cNvSpPr/>
          <p:nvPr/>
        </p:nvSpPr>
        <p:spPr>
          <a:xfrm rot="16200000">
            <a:off x="5038291" y="2858981"/>
            <a:ext cx="437711" cy="932163"/>
          </a:xfrm>
          <a:prstGeom prst="rightBrace">
            <a:avLst>
              <a:gd name="adj1" fmla="val 4560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E3E69202-AC9B-401A-88AE-4317176D117F}"/>
              </a:ext>
            </a:extLst>
          </p:cNvPr>
          <p:cNvCxnSpPr>
            <a:cxnSpLocks/>
          </p:cNvCxnSpPr>
          <p:nvPr/>
        </p:nvCxnSpPr>
        <p:spPr>
          <a:xfrm flipV="1">
            <a:off x="7863669" y="3886871"/>
            <a:ext cx="519676" cy="2449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7771D80F-7E5B-44BA-B8AD-9B1A67AC32D7}"/>
              </a:ext>
            </a:extLst>
          </p:cNvPr>
          <p:cNvSpPr txBox="1"/>
          <p:nvPr/>
        </p:nvSpPr>
        <p:spPr>
          <a:xfrm>
            <a:off x="8405361" y="3670171"/>
            <a:ext cx="1499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padding</a:t>
            </a:r>
            <a:endParaRPr lang="zh-TW" altLang="en-US" sz="2400" dirty="0"/>
          </a:p>
        </p:txBody>
      </p: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26EED6F6-E8D9-49C5-B93A-20C8A34A2359}"/>
              </a:ext>
            </a:extLst>
          </p:cNvPr>
          <p:cNvCxnSpPr>
            <a:cxnSpLocks/>
          </p:cNvCxnSpPr>
          <p:nvPr/>
        </p:nvCxnSpPr>
        <p:spPr>
          <a:xfrm>
            <a:off x="4460904" y="4161570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C180B289-EBAA-4FD7-BF5B-6E8F6D3BB98A}"/>
              </a:ext>
            </a:extLst>
          </p:cNvPr>
          <p:cNvCxnSpPr>
            <a:cxnSpLocks/>
          </p:cNvCxnSpPr>
          <p:nvPr/>
        </p:nvCxnSpPr>
        <p:spPr>
          <a:xfrm>
            <a:off x="4431274" y="5569751"/>
            <a:ext cx="354969" cy="2585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C4F5BA6C-F272-423C-B684-23A7A6BF6D5A}"/>
              </a:ext>
            </a:extLst>
          </p:cNvPr>
          <p:cNvCxnSpPr>
            <a:cxnSpLocks/>
          </p:cNvCxnSpPr>
          <p:nvPr/>
        </p:nvCxnSpPr>
        <p:spPr>
          <a:xfrm>
            <a:off x="4455912" y="4120932"/>
            <a:ext cx="0" cy="14488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投影片編號版面配置區 71">
            <a:extLst>
              <a:ext uri="{FF2B5EF4-FFF2-40B4-BE49-F238E27FC236}">
                <a16:creationId xmlns:a16="http://schemas.microsoft.com/office/drawing/2014/main" id="{AC32008A-2DB4-4DA0-99EB-74AF3F2C0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10</a:t>
            </a:fld>
            <a:endParaRPr lang="zh-TW" altLang="en-US"/>
          </a:p>
        </p:txBody>
      </p: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330A4724-4971-4DD8-8A73-CE74627CA708}"/>
              </a:ext>
            </a:extLst>
          </p:cNvPr>
          <p:cNvCxnSpPr>
            <a:cxnSpLocks/>
          </p:cNvCxnSpPr>
          <p:nvPr/>
        </p:nvCxnSpPr>
        <p:spPr>
          <a:xfrm>
            <a:off x="6338355" y="3285455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245969CF-0FD6-403B-82DB-41541BF6AFCF}"/>
              </a:ext>
            </a:extLst>
          </p:cNvPr>
          <p:cNvSpPr/>
          <p:nvPr/>
        </p:nvSpPr>
        <p:spPr>
          <a:xfrm>
            <a:off x="5742920" y="4487943"/>
            <a:ext cx="1412346" cy="1323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A65E7505-89AD-4FF7-B61F-5AD6D692380C}"/>
              </a:ext>
            </a:extLst>
          </p:cNvPr>
          <p:cNvSpPr txBox="1"/>
          <p:nvPr/>
        </p:nvSpPr>
        <p:spPr>
          <a:xfrm>
            <a:off x="7815569" y="5113156"/>
            <a:ext cx="27407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 receptive fields cover the whole image.</a:t>
            </a:r>
            <a:endParaRPr lang="zh-TW" altLang="en-US" sz="2400" dirty="0"/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436413F1-1DAB-44D8-82FC-8B6EFA4806BD}"/>
              </a:ext>
            </a:extLst>
          </p:cNvPr>
          <p:cNvCxnSpPr>
            <a:cxnSpLocks/>
          </p:cNvCxnSpPr>
          <p:nvPr/>
        </p:nvCxnSpPr>
        <p:spPr>
          <a:xfrm flipV="1">
            <a:off x="5877377" y="3051341"/>
            <a:ext cx="713714" cy="4019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6558E7E5-00E5-4E6A-81C2-67330F49AF63}"/>
              </a:ext>
            </a:extLst>
          </p:cNvPr>
          <p:cNvSpPr txBox="1"/>
          <p:nvPr/>
        </p:nvSpPr>
        <p:spPr>
          <a:xfrm>
            <a:off x="6262876" y="2627475"/>
            <a:ext cx="1499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overlap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33994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4" grpId="0" animBg="1"/>
      <p:bldP spid="15" grpId="0" animBg="1"/>
      <p:bldP spid="32" grpId="0"/>
      <p:bldP spid="51" grpId="0" animBg="1"/>
      <p:bldP spid="53" grpId="0" animBg="1"/>
      <p:bldP spid="62" grpId="0"/>
      <p:bldP spid="64" grpId="0"/>
      <p:bldP spid="65" grpId="0"/>
      <p:bldP spid="24" grpId="0" animBg="1"/>
      <p:bldP spid="67" grpId="0"/>
      <p:bldP spid="34" grpId="0" animBg="1"/>
      <p:bldP spid="36" grpId="0"/>
      <p:bldP spid="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DD78C2-F53C-4620-A73B-DCD9FD67E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Observation 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58F458-1054-4EA6-BFD1-3BA467D10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same patterns appear in different regions.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Picture 4" descr="http://all4desktop.com/data_images/original/4244361-bird.jpg">
            <a:extLst>
              <a:ext uri="{FF2B5EF4-FFF2-40B4-BE49-F238E27FC236}">
                <a16:creationId xmlns:a16="http://schemas.microsoft.com/office/drawing/2014/main" id="{635DA742-B5D4-44C5-BE88-C0FDE86D2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984" y="4504510"/>
            <a:ext cx="2485663" cy="179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upload.wikimedia.org/wikipedia/commons/5/5e/Silverbird_in_Murchison_Falls_National_Park,_Uganda.JPG">
            <a:extLst>
              <a:ext uri="{FF2B5EF4-FFF2-40B4-BE49-F238E27FC236}">
                <a16:creationId xmlns:a16="http://schemas.microsoft.com/office/drawing/2014/main" id="{F97AE53A-2744-4407-8ACE-F175F440E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984" y="2606048"/>
            <a:ext cx="2485663" cy="165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A12B8A8-413D-48E8-8326-64BCAF2CA9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8810" y="2895419"/>
            <a:ext cx="2151234" cy="1279848"/>
          </a:xfrm>
          <a:prstGeom prst="rect">
            <a:avLst/>
          </a:prstGeom>
        </p:spPr>
      </p:pic>
      <p:sp>
        <p:nvSpPr>
          <p:cNvPr id="7" name="雲朵形圖說文字 9">
            <a:extLst>
              <a:ext uri="{FF2B5EF4-FFF2-40B4-BE49-F238E27FC236}">
                <a16:creationId xmlns:a16="http://schemas.microsoft.com/office/drawing/2014/main" id="{11BD8F66-6423-467D-A7F2-F532F8656B8E}"/>
              </a:ext>
            </a:extLst>
          </p:cNvPr>
          <p:cNvSpPr/>
          <p:nvPr/>
        </p:nvSpPr>
        <p:spPr>
          <a:xfrm>
            <a:off x="6658299" y="2453232"/>
            <a:ext cx="3751113" cy="951706"/>
          </a:xfrm>
          <a:prstGeom prst="cloudCallout">
            <a:avLst>
              <a:gd name="adj1" fmla="val -48303"/>
              <a:gd name="adj2" fmla="val 558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rPr>
              <a:t>I detect “beak” in my receptive field.</a:t>
            </a:r>
            <a:endParaRPr lang="zh-TW" altLang="en-US" sz="2400" dirty="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21B0E46-E55A-4C46-9820-57591AC67C74}"/>
              </a:ext>
            </a:extLst>
          </p:cNvPr>
          <p:cNvSpPr/>
          <p:nvPr/>
        </p:nvSpPr>
        <p:spPr>
          <a:xfrm>
            <a:off x="2872044" y="2655977"/>
            <a:ext cx="406400" cy="379459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TW" altLang="en-US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77465AA-90CC-42B9-97DB-018390ADBAB6}"/>
              </a:ext>
            </a:extLst>
          </p:cNvPr>
          <p:cNvSpPr/>
          <p:nvPr/>
        </p:nvSpPr>
        <p:spPr>
          <a:xfrm>
            <a:off x="3386848" y="5021376"/>
            <a:ext cx="406400" cy="37945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TW" altLang="en-US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066B5E2D-DEE7-4F4E-AAEA-6A02E97EA5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6666" y="4680498"/>
            <a:ext cx="2295525" cy="1590675"/>
          </a:xfrm>
          <a:prstGeom prst="rect">
            <a:avLst/>
          </a:prstGeom>
        </p:spPr>
      </p:pic>
      <p:sp>
        <p:nvSpPr>
          <p:cNvPr id="11" name="雲朵形圖說文字 30">
            <a:extLst>
              <a:ext uri="{FF2B5EF4-FFF2-40B4-BE49-F238E27FC236}">
                <a16:creationId xmlns:a16="http://schemas.microsoft.com/office/drawing/2014/main" id="{7DAF6882-5993-4528-97E6-2E19B94633D2}"/>
              </a:ext>
            </a:extLst>
          </p:cNvPr>
          <p:cNvSpPr/>
          <p:nvPr/>
        </p:nvSpPr>
        <p:spPr>
          <a:xfrm>
            <a:off x="6658299" y="5541168"/>
            <a:ext cx="3730384" cy="951706"/>
          </a:xfrm>
          <a:prstGeom prst="cloudCallout">
            <a:avLst>
              <a:gd name="adj1" fmla="val -40531"/>
              <a:gd name="adj2" fmla="val -606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zh-TW" sz="2400" dirty="0">
                <a:solidFill>
                  <a:prstClr val="white"/>
                </a:solidFill>
              </a:rPr>
              <a:t>I detect “beak” in my receptive field.</a:t>
            </a:r>
            <a:endParaRPr lang="zh-TW" altLang="en-US" sz="2400" dirty="0">
              <a:solidFill>
                <a:prstClr val="white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D948422-050E-4319-9CB5-CBC9C3DFAB4C}"/>
              </a:ext>
            </a:extLst>
          </p:cNvPr>
          <p:cNvSpPr/>
          <p:nvPr/>
        </p:nvSpPr>
        <p:spPr>
          <a:xfrm>
            <a:off x="6228178" y="4053510"/>
            <a:ext cx="33425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Each receptive field needs a “beak” detector?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53A6A127-8C3F-4DE6-94BF-E2158B8DE5D5}"/>
              </a:ext>
            </a:extLst>
          </p:cNvPr>
          <p:cNvCxnSpPr/>
          <p:nvPr/>
        </p:nvCxnSpPr>
        <p:spPr>
          <a:xfrm>
            <a:off x="6028441" y="3795443"/>
            <a:ext cx="0" cy="1341375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投影片編號版面配置區 15">
            <a:extLst>
              <a:ext uri="{FF2B5EF4-FFF2-40B4-BE49-F238E27FC236}">
                <a16:creationId xmlns:a16="http://schemas.microsoft.com/office/drawing/2014/main" id="{9A00CBD4-EB2A-40F4-9A40-264714D8F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3643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B0433C-8624-400D-AF0B-1C8714BE1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Simplification 2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100D8D76-697E-4B67-96F8-D614187B8590}"/>
              </a:ext>
            </a:extLst>
          </p:cNvPr>
          <p:cNvGraphicFramePr>
            <a:graphicFrameLocks/>
          </p:cNvGraphicFramePr>
          <p:nvPr/>
        </p:nvGraphicFramePr>
        <p:xfrm>
          <a:off x="2198229" y="2547035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ABDD9E4E-DC81-4775-AF05-6E20B3FFF507}"/>
              </a:ext>
            </a:extLst>
          </p:cNvPr>
          <p:cNvSpPr/>
          <p:nvPr/>
        </p:nvSpPr>
        <p:spPr>
          <a:xfrm>
            <a:off x="2222868" y="2584674"/>
            <a:ext cx="1412346" cy="1323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" name="內容版面配置區 3">
            <a:extLst>
              <a:ext uri="{FF2B5EF4-FFF2-40B4-BE49-F238E27FC236}">
                <a16:creationId xmlns:a16="http://schemas.microsoft.com/office/drawing/2014/main" id="{4FD23E62-9915-414A-9034-04327F77DE12}"/>
              </a:ext>
            </a:extLst>
          </p:cNvPr>
          <p:cNvGraphicFramePr>
            <a:graphicFrameLocks/>
          </p:cNvGraphicFramePr>
          <p:nvPr/>
        </p:nvGraphicFramePr>
        <p:xfrm>
          <a:off x="2353351" y="2710546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內容版面配置區 3">
            <a:extLst>
              <a:ext uri="{FF2B5EF4-FFF2-40B4-BE49-F238E27FC236}">
                <a16:creationId xmlns:a16="http://schemas.microsoft.com/office/drawing/2014/main" id="{89471D52-6AC2-4C87-8C84-0F2AFA4CA25F}"/>
              </a:ext>
            </a:extLst>
          </p:cNvPr>
          <p:cNvGraphicFramePr>
            <a:graphicFrameLocks/>
          </p:cNvGraphicFramePr>
          <p:nvPr/>
        </p:nvGraphicFramePr>
        <p:xfrm>
          <a:off x="2537572" y="2852961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1F31D614-6378-412A-8E96-9621206D9407}"/>
              </a:ext>
            </a:extLst>
          </p:cNvPr>
          <p:cNvSpPr/>
          <p:nvPr/>
        </p:nvSpPr>
        <p:spPr>
          <a:xfrm>
            <a:off x="2552086" y="2881990"/>
            <a:ext cx="1412346" cy="1323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1EAA6097-953D-4D7C-9B29-ABACF4107B0D}"/>
              </a:ext>
            </a:extLst>
          </p:cNvPr>
          <p:cNvCxnSpPr>
            <a:cxnSpLocks/>
          </p:cNvCxnSpPr>
          <p:nvPr/>
        </p:nvCxnSpPr>
        <p:spPr>
          <a:xfrm>
            <a:off x="2198230" y="3893461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FE5B0C62-2AF3-455A-8E3A-EBBD5056A826}"/>
              </a:ext>
            </a:extLst>
          </p:cNvPr>
          <p:cNvCxnSpPr>
            <a:cxnSpLocks/>
          </p:cNvCxnSpPr>
          <p:nvPr/>
        </p:nvCxnSpPr>
        <p:spPr>
          <a:xfrm>
            <a:off x="3611178" y="2547036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F37F7DE2-8D46-41AD-A965-269BF7DB6318}"/>
              </a:ext>
            </a:extLst>
          </p:cNvPr>
          <p:cNvCxnSpPr>
            <a:cxnSpLocks/>
          </p:cNvCxnSpPr>
          <p:nvPr/>
        </p:nvCxnSpPr>
        <p:spPr>
          <a:xfrm>
            <a:off x="2222869" y="2604829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58E67E3D-30E2-4110-8BFA-B9A26A9467DD}"/>
              </a:ext>
            </a:extLst>
          </p:cNvPr>
          <p:cNvSpPr/>
          <p:nvPr/>
        </p:nvSpPr>
        <p:spPr>
          <a:xfrm>
            <a:off x="3466283" y="3751831"/>
            <a:ext cx="1412346" cy="1323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4" name="表格 23">
            <a:extLst>
              <a:ext uri="{FF2B5EF4-FFF2-40B4-BE49-F238E27FC236}">
                <a16:creationId xmlns:a16="http://schemas.microsoft.com/office/drawing/2014/main" id="{E5574555-F196-4713-A666-CC3A6BD1B0B1}"/>
              </a:ext>
            </a:extLst>
          </p:cNvPr>
          <p:cNvGraphicFramePr>
            <a:graphicFrameLocks noGrp="1"/>
          </p:cNvGraphicFramePr>
          <p:nvPr/>
        </p:nvGraphicFramePr>
        <p:xfrm>
          <a:off x="6860851" y="297228"/>
          <a:ext cx="42138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>
                  <a:extLst>
                    <a:ext uri="{9D8B030D-6E8A-4147-A177-3AD203B41FA5}">
                      <a16:colId xmlns:a16="http://schemas.microsoft.com/office/drawing/2014/main" val="3109085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491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11929"/>
                  </a:ext>
                </a:extLst>
              </a:tr>
            </a:tbl>
          </a:graphicData>
        </a:graphic>
      </p:graphicFrame>
      <p:graphicFrame>
        <p:nvGraphicFramePr>
          <p:cNvPr id="15" name="表格 23">
            <a:extLst>
              <a:ext uri="{FF2B5EF4-FFF2-40B4-BE49-F238E27FC236}">
                <a16:creationId xmlns:a16="http://schemas.microsoft.com/office/drawing/2014/main" id="{6C013934-2B05-4AAB-814A-F2B400559A34}"/>
              </a:ext>
            </a:extLst>
          </p:cNvPr>
          <p:cNvGraphicFramePr>
            <a:graphicFrameLocks noGrp="1"/>
          </p:cNvGraphicFramePr>
          <p:nvPr/>
        </p:nvGraphicFramePr>
        <p:xfrm>
          <a:off x="6860851" y="1667132"/>
          <a:ext cx="4213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>
                  <a:extLst>
                    <a:ext uri="{9D8B030D-6E8A-4147-A177-3AD203B41FA5}">
                      <a16:colId xmlns:a16="http://schemas.microsoft.com/office/drawing/2014/main" val="3109085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862684"/>
                  </a:ext>
                </a:extLst>
              </a:tr>
            </a:tbl>
          </a:graphicData>
        </a:graphic>
      </p:graphicFrame>
      <p:sp>
        <p:nvSpPr>
          <p:cNvPr id="16" name="文字方塊 15">
            <a:extLst>
              <a:ext uri="{FF2B5EF4-FFF2-40B4-BE49-F238E27FC236}">
                <a16:creationId xmlns:a16="http://schemas.microsoft.com/office/drawing/2014/main" id="{61FD789B-1D69-4977-8AF2-5BD5E1644D92}"/>
              </a:ext>
            </a:extLst>
          </p:cNvPr>
          <p:cNvSpPr txBox="1"/>
          <p:nvPr/>
        </p:nvSpPr>
        <p:spPr>
          <a:xfrm rot="5400000">
            <a:off x="6806687" y="1115459"/>
            <a:ext cx="750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…...</a:t>
            </a:r>
            <a:endParaRPr lang="zh-TW" altLang="en-US" sz="2800" dirty="0"/>
          </a:p>
        </p:txBody>
      </p:sp>
      <p:graphicFrame>
        <p:nvGraphicFramePr>
          <p:cNvPr id="17" name="表格 23">
            <a:extLst>
              <a:ext uri="{FF2B5EF4-FFF2-40B4-BE49-F238E27FC236}">
                <a16:creationId xmlns:a16="http://schemas.microsoft.com/office/drawing/2014/main" id="{DE9284D9-0AC5-4F67-BB81-71F37507D4B5}"/>
              </a:ext>
            </a:extLst>
          </p:cNvPr>
          <p:cNvGraphicFramePr>
            <a:graphicFrameLocks noGrp="1"/>
          </p:cNvGraphicFramePr>
          <p:nvPr/>
        </p:nvGraphicFramePr>
        <p:xfrm>
          <a:off x="6861375" y="2068164"/>
          <a:ext cx="42138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>
                  <a:extLst>
                    <a:ext uri="{9D8B030D-6E8A-4147-A177-3AD203B41FA5}">
                      <a16:colId xmlns:a16="http://schemas.microsoft.com/office/drawing/2014/main" val="3109085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491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11929"/>
                  </a:ext>
                </a:extLst>
              </a:tr>
            </a:tbl>
          </a:graphicData>
        </a:graphic>
      </p:graphicFrame>
      <p:sp>
        <p:nvSpPr>
          <p:cNvPr id="19" name="文字方塊 18">
            <a:extLst>
              <a:ext uri="{FF2B5EF4-FFF2-40B4-BE49-F238E27FC236}">
                <a16:creationId xmlns:a16="http://schemas.microsoft.com/office/drawing/2014/main" id="{0ECA39D9-1B82-4F63-B2E0-7A383A4D7EF5}"/>
              </a:ext>
            </a:extLst>
          </p:cNvPr>
          <p:cNvSpPr txBox="1"/>
          <p:nvPr/>
        </p:nvSpPr>
        <p:spPr>
          <a:xfrm rot="5400000">
            <a:off x="6807211" y="2886395"/>
            <a:ext cx="750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</a:t>
            </a:r>
            <a:endParaRPr lang="zh-TW" altLang="en-US" sz="2800" dirty="0"/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A79B428E-94C0-47A0-B5EB-F9F8A5F9EEE1}"/>
              </a:ext>
            </a:extLst>
          </p:cNvPr>
          <p:cNvGrpSpPr/>
          <p:nvPr/>
        </p:nvGrpSpPr>
        <p:grpSpPr>
          <a:xfrm>
            <a:off x="8448117" y="1335429"/>
            <a:ext cx="638175" cy="638175"/>
            <a:chOff x="8370546" y="1983114"/>
            <a:chExt cx="638175" cy="638175"/>
          </a:xfrm>
        </p:grpSpPr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5B079628-CFFE-46F6-8535-006A7633A506}"/>
                </a:ext>
              </a:extLst>
            </p:cNvPr>
            <p:cNvSpPr/>
            <p:nvPr/>
          </p:nvSpPr>
          <p:spPr>
            <a:xfrm>
              <a:off x="8370546" y="1983114"/>
              <a:ext cx="638175" cy="63817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手繪多邊形 108">
              <a:extLst>
                <a:ext uri="{FF2B5EF4-FFF2-40B4-BE49-F238E27FC236}">
                  <a16:creationId xmlns:a16="http://schemas.microsoft.com/office/drawing/2014/main" id="{597F755C-E120-41A2-BA86-434FF1F37A0F}"/>
                </a:ext>
              </a:extLst>
            </p:cNvPr>
            <p:cNvSpPr/>
            <p:nvPr/>
          </p:nvSpPr>
          <p:spPr>
            <a:xfrm>
              <a:off x="8447407" y="2115472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0A5C6AFF-0C2B-454D-AB27-7EF21E1442AD}"/>
              </a:ext>
            </a:extLst>
          </p:cNvPr>
          <p:cNvCxnSpPr>
            <a:cxnSpLocks/>
          </p:cNvCxnSpPr>
          <p:nvPr/>
        </p:nvCxnSpPr>
        <p:spPr>
          <a:xfrm>
            <a:off x="9100375" y="1639200"/>
            <a:ext cx="6589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2CC5DA14-DFBE-4EE8-8A4B-8BA5C0AFA1AE}"/>
              </a:ext>
            </a:extLst>
          </p:cNvPr>
          <p:cNvCxnSpPr>
            <a:cxnSpLocks/>
            <a:endCxn id="26" idx="2"/>
          </p:cNvCxnSpPr>
          <p:nvPr/>
        </p:nvCxnSpPr>
        <p:spPr>
          <a:xfrm>
            <a:off x="7282240" y="478994"/>
            <a:ext cx="1165877" cy="11755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76AB478F-DBA5-4197-B238-2449ADA3A069}"/>
              </a:ext>
            </a:extLst>
          </p:cNvPr>
          <p:cNvCxnSpPr>
            <a:cxnSpLocks/>
            <a:endCxn id="26" idx="2"/>
          </p:cNvCxnSpPr>
          <p:nvPr/>
        </p:nvCxnSpPr>
        <p:spPr>
          <a:xfrm>
            <a:off x="7287776" y="838230"/>
            <a:ext cx="1160340" cy="8162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3EF6FB01-2DA5-4A89-AAFA-A88DDBBD2226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7287776" y="1654516"/>
            <a:ext cx="1160340" cy="1901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8CC526D5-95BF-434E-B47E-84A9B6F5215F}"/>
              </a:ext>
            </a:extLst>
          </p:cNvPr>
          <p:cNvSpPr txBox="1"/>
          <p:nvPr/>
        </p:nvSpPr>
        <p:spPr>
          <a:xfrm>
            <a:off x="8188119" y="497215"/>
            <a:ext cx="11946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3 x 3 x 3 weights</a:t>
            </a:r>
            <a:endParaRPr lang="zh-TW" altLang="en-US" sz="2400" dirty="0"/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DF871B65-31B4-4144-854F-490968875319}"/>
              </a:ext>
            </a:extLst>
          </p:cNvPr>
          <p:cNvCxnSpPr>
            <a:cxnSpLocks/>
          </p:cNvCxnSpPr>
          <p:nvPr/>
        </p:nvCxnSpPr>
        <p:spPr>
          <a:xfrm flipV="1">
            <a:off x="8768044" y="1973604"/>
            <a:ext cx="0" cy="5878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83AC5D15-A5A0-4FFF-ADC1-05DE87467489}"/>
              </a:ext>
            </a:extLst>
          </p:cNvPr>
          <p:cNvSpPr/>
          <p:nvPr/>
        </p:nvSpPr>
        <p:spPr>
          <a:xfrm flipH="1">
            <a:off x="8618571" y="2606239"/>
            <a:ext cx="333714" cy="3337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58208FB8-D7CD-4103-A512-883DAD6917CB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7277038" y="1654516"/>
            <a:ext cx="1171079" cy="5813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3E87C0DD-23F6-4332-8A90-1C719DBB9138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7266298" y="1654516"/>
            <a:ext cx="1181818" cy="9257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DD1AED90-86F8-4A8B-87D6-D33729666327}"/>
              </a:ext>
            </a:extLst>
          </p:cNvPr>
          <p:cNvSpPr txBox="1"/>
          <p:nvPr/>
        </p:nvSpPr>
        <p:spPr>
          <a:xfrm>
            <a:off x="8955258" y="2066681"/>
            <a:ext cx="119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bias</a:t>
            </a:r>
            <a:endParaRPr lang="zh-TW" altLang="en-US" sz="2400" dirty="0"/>
          </a:p>
        </p:txBody>
      </p:sp>
      <p:graphicFrame>
        <p:nvGraphicFramePr>
          <p:cNvPr id="42" name="表格 23">
            <a:extLst>
              <a:ext uri="{FF2B5EF4-FFF2-40B4-BE49-F238E27FC236}">
                <a16:creationId xmlns:a16="http://schemas.microsoft.com/office/drawing/2014/main" id="{4C6C6350-E1D5-498D-9B16-5DED33A4C2A2}"/>
              </a:ext>
            </a:extLst>
          </p:cNvPr>
          <p:cNvGraphicFramePr>
            <a:graphicFrameLocks noGrp="1"/>
          </p:cNvGraphicFramePr>
          <p:nvPr/>
        </p:nvGraphicFramePr>
        <p:xfrm>
          <a:off x="6861691" y="3634884"/>
          <a:ext cx="42138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>
                  <a:extLst>
                    <a:ext uri="{9D8B030D-6E8A-4147-A177-3AD203B41FA5}">
                      <a16:colId xmlns:a16="http://schemas.microsoft.com/office/drawing/2014/main" val="3109085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491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11929"/>
                  </a:ext>
                </a:extLst>
              </a:tr>
            </a:tbl>
          </a:graphicData>
        </a:graphic>
      </p:graphicFrame>
      <p:graphicFrame>
        <p:nvGraphicFramePr>
          <p:cNvPr id="43" name="表格 23">
            <a:extLst>
              <a:ext uri="{FF2B5EF4-FFF2-40B4-BE49-F238E27FC236}">
                <a16:creationId xmlns:a16="http://schemas.microsoft.com/office/drawing/2014/main" id="{72A87523-7365-432C-8097-613A680F35C8}"/>
              </a:ext>
            </a:extLst>
          </p:cNvPr>
          <p:cNvGraphicFramePr>
            <a:graphicFrameLocks noGrp="1"/>
          </p:cNvGraphicFramePr>
          <p:nvPr/>
        </p:nvGraphicFramePr>
        <p:xfrm>
          <a:off x="6861691" y="5004788"/>
          <a:ext cx="4213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>
                  <a:extLst>
                    <a:ext uri="{9D8B030D-6E8A-4147-A177-3AD203B41FA5}">
                      <a16:colId xmlns:a16="http://schemas.microsoft.com/office/drawing/2014/main" val="3109085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862684"/>
                  </a:ext>
                </a:extLst>
              </a:tr>
            </a:tbl>
          </a:graphicData>
        </a:graphic>
      </p:graphicFrame>
      <p:sp>
        <p:nvSpPr>
          <p:cNvPr id="44" name="文字方塊 43">
            <a:extLst>
              <a:ext uri="{FF2B5EF4-FFF2-40B4-BE49-F238E27FC236}">
                <a16:creationId xmlns:a16="http://schemas.microsoft.com/office/drawing/2014/main" id="{367A07A3-E957-4391-8676-913336A326ED}"/>
              </a:ext>
            </a:extLst>
          </p:cNvPr>
          <p:cNvSpPr txBox="1"/>
          <p:nvPr/>
        </p:nvSpPr>
        <p:spPr>
          <a:xfrm rot="5400000">
            <a:off x="6807527" y="4453115"/>
            <a:ext cx="750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…...</a:t>
            </a:r>
            <a:endParaRPr lang="zh-TW" altLang="en-US" sz="2800" dirty="0"/>
          </a:p>
        </p:txBody>
      </p:sp>
      <p:graphicFrame>
        <p:nvGraphicFramePr>
          <p:cNvPr id="45" name="表格 23">
            <a:extLst>
              <a:ext uri="{FF2B5EF4-FFF2-40B4-BE49-F238E27FC236}">
                <a16:creationId xmlns:a16="http://schemas.microsoft.com/office/drawing/2014/main" id="{3C67EC23-C9EF-430E-9D3D-BE32B86739CF}"/>
              </a:ext>
            </a:extLst>
          </p:cNvPr>
          <p:cNvGraphicFramePr>
            <a:graphicFrameLocks noGrp="1"/>
          </p:cNvGraphicFramePr>
          <p:nvPr/>
        </p:nvGraphicFramePr>
        <p:xfrm>
          <a:off x="6862215" y="5405820"/>
          <a:ext cx="42138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>
                  <a:extLst>
                    <a:ext uri="{9D8B030D-6E8A-4147-A177-3AD203B41FA5}">
                      <a16:colId xmlns:a16="http://schemas.microsoft.com/office/drawing/2014/main" val="3109085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491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11929"/>
                  </a:ext>
                </a:extLst>
              </a:tr>
            </a:tbl>
          </a:graphicData>
        </a:graphic>
      </p:graphicFrame>
      <p:sp>
        <p:nvSpPr>
          <p:cNvPr id="46" name="文字方塊 45">
            <a:extLst>
              <a:ext uri="{FF2B5EF4-FFF2-40B4-BE49-F238E27FC236}">
                <a16:creationId xmlns:a16="http://schemas.microsoft.com/office/drawing/2014/main" id="{3BF2D833-F8E7-4C58-B5E2-F92D38078876}"/>
              </a:ext>
            </a:extLst>
          </p:cNvPr>
          <p:cNvSpPr txBox="1"/>
          <p:nvPr/>
        </p:nvSpPr>
        <p:spPr>
          <a:xfrm rot="5400000">
            <a:off x="6808051" y="6224051"/>
            <a:ext cx="750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</a:t>
            </a:r>
            <a:endParaRPr lang="zh-TW" altLang="en-US" sz="2800" dirty="0"/>
          </a:p>
        </p:txBody>
      </p: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9F0C41A9-723F-4C25-89D9-A2B9E594F2EA}"/>
              </a:ext>
            </a:extLst>
          </p:cNvPr>
          <p:cNvGrpSpPr/>
          <p:nvPr/>
        </p:nvGrpSpPr>
        <p:grpSpPr>
          <a:xfrm>
            <a:off x="8448957" y="4673085"/>
            <a:ext cx="638175" cy="638175"/>
            <a:chOff x="8370546" y="1983114"/>
            <a:chExt cx="638175" cy="638175"/>
          </a:xfrm>
        </p:grpSpPr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05A22944-7881-44F3-A7C6-AD1C345D1FCB}"/>
                </a:ext>
              </a:extLst>
            </p:cNvPr>
            <p:cNvSpPr/>
            <p:nvPr/>
          </p:nvSpPr>
          <p:spPr>
            <a:xfrm>
              <a:off x="8370546" y="1983114"/>
              <a:ext cx="638175" cy="63817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手繪多邊形 108">
              <a:extLst>
                <a:ext uri="{FF2B5EF4-FFF2-40B4-BE49-F238E27FC236}">
                  <a16:creationId xmlns:a16="http://schemas.microsoft.com/office/drawing/2014/main" id="{2C727B40-4777-43D8-AA26-0EB8AE515CBE}"/>
                </a:ext>
              </a:extLst>
            </p:cNvPr>
            <p:cNvSpPr/>
            <p:nvPr/>
          </p:nvSpPr>
          <p:spPr>
            <a:xfrm>
              <a:off x="8447407" y="2115472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4DB541DF-31DF-4EF2-9442-8777219C71D5}"/>
              </a:ext>
            </a:extLst>
          </p:cNvPr>
          <p:cNvCxnSpPr>
            <a:cxnSpLocks/>
          </p:cNvCxnSpPr>
          <p:nvPr/>
        </p:nvCxnSpPr>
        <p:spPr>
          <a:xfrm>
            <a:off x="9101215" y="4976856"/>
            <a:ext cx="6589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34C8AF3B-B054-479B-AC23-7A5192A3B773}"/>
              </a:ext>
            </a:extLst>
          </p:cNvPr>
          <p:cNvCxnSpPr>
            <a:cxnSpLocks/>
            <a:endCxn id="48" idx="2"/>
          </p:cNvCxnSpPr>
          <p:nvPr/>
        </p:nvCxnSpPr>
        <p:spPr>
          <a:xfrm>
            <a:off x="7283080" y="3816650"/>
            <a:ext cx="1165877" cy="11755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48642AEF-DB50-4D79-90FA-75A1EAB5A2DE}"/>
              </a:ext>
            </a:extLst>
          </p:cNvPr>
          <p:cNvCxnSpPr>
            <a:cxnSpLocks/>
            <a:endCxn id="48" idx="2"/>
          </p:cNvCxnSpPr>
          <p:nvPr/>
        </p:nvCxnSpPr>
        <p:spPr>
          <a:xfrm>
            <a:off x="7288616" y="4175886"/>
            <a:ext cx="1160340" cy="8162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90E892DD-0163-4320-8F4E-15CBC90861AC}"/>
              </a:ext>
            </a:extLst>
          </p:cNvPr>
          <p:cNvCxnSpPr>
            <a:cxnSpLocks/>
            <a:endCxn id="48" idx="2"/>
          </p:cNvCxnSpPr>
          <p:nvPr/>
        </p:nvCxnSpPr>
        <p:spPr>
          <a:xfrm flipV="1">
            <a:off x="7288616" y="4992172"/>
            <a:ext cx="1160340" cy="1901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3F89D4D0-1AA7-4C2E-9891-9E5CD2E59535}"/>
              </a:ext>
            </a:extLst>
          </p:cNvPr>
          <p:cNvSpPr txBox="1"/>
          <p:nvPr/>
        </p:nvSpPr>
        <p:spPr>
          <a:xfrm>
            <a:off x="8162618" y="3790195"/>
            <a:ext cx="11946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3 x 3 x 3 weights</a:t>
            </a:r>
            <a:endParaRPr lang="zh-TW" altLang="en-US" sz="2400" dirty="0"/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A4CE70A2-3B8E-48EE-82A6-634224483E62}"/>
              </a:ext>
            </a:extLst>
          </p:cNvPr>
          <p:cNvCxnSpPr>
            <a:cxnSpLocks/>
          </p:cNvCxnSpPr>
          <p:nvPr/>
        </p:nvCxnSpPr>
        <p:spPr>
          <a:xfrm flipV="1">
            <a:off x="8768884" y="5311260"/>
            <a:ext cx="0" cy="5878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6434CA04-2B23-4BBE-845B-6626276E86DA}"/>
              </a:ext>
            </a:extLst>
          </p:cNvPr>
          <p:cNvSpPr/>
          <p:nvPr/>
        </p:nvSpPr>
        <p:spPr>
          <a:xfrm flipH="1">
            <a:off x="8619411" y="5943895"/>
            <a:ext cx="333714" cy="3337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1AAB1DE2-0D86-4CE9-B97B-4145E8D3451C}"/>
              </a:ext>
            </a:extLst>
          </p:cNvPr>
          <p:cNvCxnSpPr>
            <a:cxnSpLocks/>
            <a:endCxn id="48" idx="2"/>
          </p:cNvCxnSpPr>
          <p:nvPr/>
        </p:nvCxnSpPr>
        <p:spPr>
          <a:xfrm flipV="1">
            <a:off x="7277878" y="4992172"/>
            <a:ext cx="1171079" cy="5813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3ACB8FD0-E720-4E44-BAA0-A807B6CEE42C}"/>
              </a:ext>
            </a:extLst>
          </p:cNvPr>
          <p:cNvCxnSpPr>
            <a:cxnSpLocks/>
            <a:endCxn id="48" idx="2"/>
          </p:cNvCxnSpPr>
          <p:nvPr/>
        </p:nvCxnSpPr>
        <p:spPr>
          <a:xfrm flipV="1">
            <a:off x="7267138" y="4992172"/>
            <a:ext cx="1181818" cy="9257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87452ACF-9347-4E18-9635-B9925F68261D}"/>
              </a:ext>
            </a:extLst>
          </p:cNvPr>
          <p:cNvSpPr txBox="1"/>
          <p:nvPr/>
        </p:nvSpPr>
        <p:spPr>
          <a:xfrm>
            <a:off x="8956098" y="5404337"/>
            <a:ext cx="119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bias</a:t>
            </a:r>
            <a:endParaRPr lang="zh-TW" altLang="en-US" sz="2400" dirty="0"/>
          </a:p>
        </p:txBody>
      </p: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5D47FC7A-3E98-40E4-BED4-16156FBDFA0C}"/>
              </a:ext>
            </a:extLst>
          </p:cNvPr>
          <p:cNvCxnSpPr>
            <a:cxnSpLocks/>
          </p:cNvCxnSpPr>
          <p:nvPr/>
        </p:nvCxnSpPr>
        <p:spPr>
          <a:xfrm flipV="1">
            <a:off x="3049639" y="2129316"/>
            <a:ext cx="0" cy="581230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156DA3BF-6D78-4869-B91C-3DBAB8F63C2A}"/>
              </a:ext>
            </a:extLst>
          </p:cNvPr>
          <p:cNvCxnSpPr>
            <a:cxnSpLocks/>
          </p:cNvCxnSpPr>
          <p:nvPr/>
        </p:nvCxnSpPr>
        <p:spPr>
          <a:xfrm>
            <a:off x="3046333" y="2100288"/>
            <a:ext cx="3688296" cy="0"/>
          </a:xfrm>
          <a:prstGeom prst="line">
            <a:avLst/>
          </a:prstGeom>
          <a:ln w="5715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47F01F06-46DC-4BB1-8233-238D9F500D4B}"/>
              </a:ext>
            </a:extLst>
          </p:cNvPr>
          <p:cNvCxnSpPr>
            <a:cxnSpLocks/>
          </p:cNvCxnSpPr>
          <p:nvPr/>
        </p:nvCxnSpPr>
        <p:spPr>
          <a:xfrm>
            <a:off x="4288639" y="4510475"/>
            <a:ext cx="2445991" cy="0"/>
          </a:xfrm>
          <a:prstGeom prst="line">
            <a:avLst/>
          </a:prstGeom>
          <a:ln w="5715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BD2E5DB4-6D54-4727-A5B3-7F4367928D7A}"/>
              </a:ext>
            </a:extLst>
          </p:cNvPr>
          <p:cNvSpPr/>
          <p:nvPr/>
        </p:nvSpPr>
        <p:spPr>
          <a:xfrm>
            <a:off x="6747351" y="3075706"/>
            <a:ext cx="2707927" cy="46166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defTabSz="457200">
              <a:defRPr/>
            </a:pPr>
            <a:r>
              <a:rPr lang="en-US" altLang="zh-TW" sz="2400" dirty="0">
                <a:solidFill>
                  <a:schemeClr val="bg1"/>
                </a:solidFill>
                <a:latin typeface="Calibri" panose="020F0502020204030204"/>
                <a:ea typeface="新細明體" panose="02020500000000000000" pitchFamily="18" charset="-120"/>
              </a:rPr>
              <a:t>parameter sharing</a:t>
            </a:r>
            <a:endParaRPr lang="zh-TW" altLang="en-US" sz="2400" dirty="0">
              <a:solidFill>
                <a:schemeClr val="bg1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69" name="投影片編號版面配置區 68">
            <a:extLst>
              <a:ext uri="{FF2B5EF4-FFF2-40B4-BE49-F238E27FC236}">
                <a16:creationId xmlns:a16="http://schemas.microsoft.com/office/drawing/2014/main" id="{710A64DC-5F6F-4972-A85F-C6667E915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3" name="箭號: 向右 2">
            <a:extLst>
              <a:ext uri="{FF2B5EF4-FFF2-40B4-BE49-F238E27FC236}">
                <a16:creationId xmlns:a16="http://schemas.microsoft.com/office/drawing/2014/main" id="{A3C59DC2-7423-4DA5-A3A2-E173F58CF689}"/>
              </a:ext>
            </a:extLst>
          </p:cNvPr>
          <p:cNvSpPr/>
          <p:nvPr/>
        </p:nvSpPr>
        <p:spPr>
          <a:xfrm rot="5400000">
            <a:off x="7736937" y="2572404"/>
            <a:ext cx="445978" cy="4616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箭號: 向右 62">
            <a:extLst>
              <a:ext uri="{FF2B5EF4-FFF2-40B4-BE49-F238E27FC236}">
                <a16:creationId xmlns:a16="http://schemas.microsoft.com/office/drawing/2014/main" id="{E9E272F2-2E6A-428D-800C-33B264A8980F}"/>
              </a:ext>
            </a:extLst>
          </p:cNvPr>
          <p:cNvSpPr/>
          <p:nvPr/>
        </p:nvSpPr>
        <p:spPr>
          <a:xfrm rot="16200000" flipV="1">
            <a:off x="7734303" y="3611309"/>
            <a:ext cx="445978" cy="4616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60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3" grpId="0" animBg="1"/>
      <p:bldP spid="6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B0433C-8624-400D-AF0B-1C8714BE1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Simplification 2</a:t>
            </a:r>
            <a:endParaRPr lang="zh-TW" altLang="en-US" dirty="0"/>
          </a:p>
        </p:txBody>
      </p:sp>
      <p:graphicFrame>
        <p:nvGraphicFramePr>
          <p:cNvPr id="14" name="表格 23">
            <a:extLst>
              <a:ext uri="{FF2B5EF4-FFF2-40B4-BE49-F238E27FC236}">
                <a16:creationId xmlns:a16="http://schemas.microsoft.com/office/drawing/2014/main" id="{E5574555-F196-4713-A666-CC3A6BD1B0B1}"/>
              </a:ext>
            </a:extLst>
          </p:cNvPr>
          <p:cNvGraphicFramePr>
            <a:graphicFrameLocks noGrp="1"/>
          </p:cNvGraphicFramePr>
          <p:nvPr/>
        </p:nvGraphicFramePr>
        <p:xfrm>
          <a:off x="6860851" y="297228"/>
          <a:ext cx="42138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>
                  <a:extLst>
                    <a:ext uri="{9D8B030D-6E8A-4147-A177-3AD203B41FA5}">
                      <a16:colId xmlns:a16="http://schemas.microsoft.com/office/drawing/2014/main" val="3109085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491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11929"/>
                  </a:ext>
                </a:extLst>
              </a:tr>
            </a:tbl>
          </a:graphicData>
        </a:graphic>
      </p:graphicFrame>
      <p:graphicFrame>
        <p:nvGraphicFramePr>
          <p:cNvPr id="15" name="表格 23">
            <a:extLst>
              <a:ext uri="{FF2B5EF4-FFF2-40B4-BE49-F238E27FC236}">
                <a16:creationId xmlns:a16="http://schemas.microsoft.com/office/drawing/2014/main" id="{6C013934-2B05-4AAB-814A-F2B400559A34}"/>
              </a:ext>
            </a:extLst>
          </p:cNvPr>
          <p:cNvGraphicFramePr>
            <a:graphicFrameLocks noGrp="1"/>
          </p:cNvGraphicFramePr>
          <p:nvPr/>
        </p:nvGraphicFramePr>
        <p:xfrm>
          <a:off x="6860851" y="1667132"/>
          <a:ext cx="4213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>
                  <a:extLst>
                    <a:ext uri="{9D8B030D-6E8A-4147-A177-3AD203B41FA5}">
                      <a16:colId xmlns:a16="http://schemas.microsoft.com/office/drawing/2014/main" val="3109085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862684"/>
                  </a:ext>
                </a:extLst>
              </a:tr>
            </a:tbl>
          </a:graphicData>
        </a:graphic>
      </p:graphicFrame>
      <p:sp>
        <p:nvSpPr>
          <p:cNvPr id="16" name="文字方塊 15">
            <a:extLst>
              <a:ext uri="{FF2B5EF4-FFF2-40B4-BE49-F238E27FC236}">
                <a16:creationId xmlns:a16="http://schemas.microsoft.com/office/drawing/2014/main" id="{61FD789B-1D69-4977-8AF2-5BD5E1644D92}"/>
              </a:ext>
            </a:extLst>
          </p:cNvPr>
          <p:cNvSpPr txBox="1"/>
          <p:nvPr/>
        </p:nvSpPr>
        <p:spPr>
          <a:xfrm rot="5400000">
            <a:off x="6806687" y="1115459"/>
            <a:ext cx="750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…...</a:t>
            </a:r>
            <a:endParaRPr lang="zh-TW" altLang="en-US" sz="2800" dirty="0"/>
          </a:p>
        </p:txBody>
      </p:sp>
      <p:graphicFrame>
        <p:nvGraphicFramePr>
          <p:cNvPr id="17" name="表格 23">
            <a:extLst>
              <a:ext uri="{FF2B5EF4-FFF2-40B4-BE49-F238E27FC236}">
                <a16:creationId xmlns:a16="http://schemas.microsoft.com/office/drawing/2014/main" id="{DE9284D9-0AC5-4F67-BB81-71F37507D4B5}"/>
              </a:ext>
            </a:extLst>
          </p:cNvPr>
          <p:cNvGraphicFramePr>
            <a:graphicFrameLocks noGrp="1"/>
          </p:cNvGraphicFramePr>
          <p:nvPr/>
        </p:nvGraphicFramePr>
        <p:xfrm>
          <a:off x="6861375" y="2068164"/>
          <a:ext cx="42138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>
                  <a:extLst>
                    <a:ext uri="{9D8B030D-6E8A-4147-A177-3AD203B41FA5}">
                      <a16:colId xmlns:a16="http://schemas.microsoft.com/office/drawing/2014/main" val="3109085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491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11929"/>
                  </a:ext>
                </a:extLst>
              </a:tr>
            </a:tbl>
          </a:graphicData>
        </a:graphic>
      </p:graphicFrame>
      <p:sp>
        <p:nvSpPr>
          <p:cNvPr id="19" name="文字方塊 18">
            <a:extLst>
              <a:ext uri="{FF2B5EF4-FFF2-40B4-BE49-F238E27FC236}">
                <a16:creationId xmlns:a16="http://schemas.microsoft.com/office/drawing/2014/main" id="{0ECA39D9-1B82-4F63-B2E0-7A383A4D7EF5}"/>
              </a:ext>
            </a:extLst>
          </p:cNvPr>
          <p:cNvSpPr txBox="1"/>
          <p:nvPr/>
        </p:nvSpPr>
        <p:spPr>
          <a:xfrm rot="5400000">
            <a:off x="6807211" y="2886395"/>
            <a:ext cx="750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</a:t>
            </a:r>
            <a:endParaRPr lang="zh-TW" altLang="en-US" sz="2800" dirty="0"/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A79B428E-94C0-47A0-B5EB-F9F8A5F9EEE1}"/>
              </a:ext>
            </a:extLst>
          </p:cNvPr>
          <p:cNvGrpSpPr/>
          <p:nvPr/>
        </p:nvGrpSpPr>
        <p:grpSpPr>
          <a:xfrm>
            <a:off x="8448117" y="1335429"/>
            <a:ext cx="638175" cy="638175"/>
            <a:chOff x="8370546" y="1983114"/>
            <a:chExt cx="638175" cy="638175"/>
          </a:xfrm>
        </p:grpSpPr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5B079628-CFFE-46F6-8535-006A7633A506}"/>
                </a:ext>
              </a:extLst>
            </p:cNvPr>
            <p:cNvSpPr/>
            <p:nvPr/>
          </p:nvSpPr>
          <p:spPr>
            <a:xfrm>
              <a:off x="8370546" y="1983114"/>
              <a:ext cx="638175" cy="63817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手繪多邊形 108">
              <a:extLst>
                <a:ext uri="{FF2B5EF4-FFF2-40B4-BE49-F238E27FC236}">
                  <a16:creationId xmlns:a16="http://schemas.microsoft.com/office/drawing/2014/main" id="{597F755C-E120-41A2-BA86-434FF1F37A0F}"/>
                </a:ext>
              </a:extLst>
            </p:cNvPr>
            <p:cNvSpPr/>
            <p:nvPr/>
          </p:nvSpPr>
          <p:spPr>
            <a:xfrm>
              <a:off x="8447407" y="2115472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0A5C6AFF-0C2B-454D-AB27-7EF21E1442AD}"/>
              </a:ext>
            </a:extLst>
          </p:cNvPr>
          <p:cNvCxnSpPr>
            <a:cxnSpLocks/>
          </p:cNvCxnSpPr>
          <p:nvPr/>
        </p:nvCxnSpPr>
        <p:spPr>
          <a:xfrm>
            <a:off x="9100375" y="1639200"/>
            <a:ext cx="6589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2CC5DA14-DFBE-4EE8-8A4B-8BA5C0AFA1AE}"/>
              </a:ext>
            </a:extLst>
          </p:cNvPr>
          <p:cNvCxnSpPr>
            <a:cxnSpLocks/>
            <a:endCxn id="26" idx="2"/>
          </p:cNvCxnSpPr>
          <p:nvPr/>
        </p:nvCxnSpPr>
        <p:spPr>
          <a:xfrm>
            <a:off x="7282240" y="478994"/>
            <a:ext cx="1165877" cy="11755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76AB478F-DBA5-4197-B238-2449ADA3A069}"/>
              </a:ext>
            </a:extLst>
          </p:cNvPr>
          <p:cNvCxnSpPr>
            <a:cxnSpLocks/>
            <a:endCxn id="26" idx="2"/>
          </p:cNvCxnSpPr>
          <p:nvPr/>
        </p:nvCxnSpPr>
        <p:spPr>
          <a:xfrm>
            <a:off x="7287776" y="838230"/>
            <a:ext cx="1160340" cy="81628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3EF6FB01-2DA5-4A89-AAFA-A88DDBBD2226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7287776" y="1654516"/>
            <a:ext cx="1160340" cy="19019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DF871B65-31B4-4144-854F-490968875319}"/>
              </a:ext>
            </a:extLst>
          </p:cNvPr>
          <p:cNvCxnSpPr>
            <a:cxnSpLocks/>
          </p:cNvCxnSpPr>
          <p:nvPr/>
        </p:nvCxnSpPr>
        <p:spPr>
          <a:xfrm flipV="1">
            <a:off x="8768044" y="1973604"/>
            <a:ext cx="0" cy="5878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83AC5D15-A5A0-4FFF-ADC1-05DE87467489}"/>
              </a:ext>
            </a:extLst>
          </p:cNvPr>
          <p:cNvSpPr/>
          <p:nvPr/>
        </p:nvSpPr>
        <p:spPr>
          <a:xfrm flipH="1">
            <a:off x="8618571" y="2606239"/>
            <a:ext cx="333714" cy="3337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58208FB8-D7CD-4103-A512-883DAD6917CB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7277038" y="1654516"/>
            <a:ext cx="1171079" cy="58137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3E87C0DD-23F6-4332-8A90-1C719DBB9138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7266298" y="1654516"/>
            <a:ext cx="1181818" cy="92572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DD1AED90-86F8-4A8B-87D6-D33729666327}"/>
              </a:ext>
            </a:extLst>
          </p:cNvPr>
          <p:cNvSpPr txBox="1"/>
          <p:nvPr/>
        </p:nvSpPr>
        <p:spPr>
          <a:xfrm>
            <a:off x="8955258" y="2066681"/>
            <a:ext cx="119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bias</a:t>
            </a:r>
            <a:endParaRPr lang="zh-TW" altLang="en-US" sz="2400" dirty="0"/>
          </a:p>
        </p:txBody>
      </p:sp>
      <p:graphicFrame>
        <p:nvGraphicFramePr>
          <p:cNvPr id="42" name="表格 23">
            <a:extLst>
              <a:ext uri="{FF2B5EF4-FFF2-40B4-BE49-F238E27FC236}">
                <a16:creationId xmlns:a16="http://schemas.microsoft.com/office/drawing/2014/main" id="{4C6C6350-E1D5-498D-9B16-5DED33A4C2A2}"/>
              </a:ext>
            </a:extLst>
          </p:cNvPr>
          <p:cNvGraphicFramePr>
            <a:graphicFrameLocks noGrp="1"/>
          </p:cNvGraphicFramePr>
          <p:nvPr/>
        </p:nvGraphicFramePr>
        <p:xfrm>
          <a:off x="6861691" y="3634884"/>
          <a:ext cx="42138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>
                  <a:extLst>
                    <a:ext uri="{9D8B030D-6E8A-4147-A177-3AD203B41FA5}">
                      <a16:colId xmlns:a16="http://schemas.microsoft.com/office/drawing/2014/main" val="3109085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491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11929"/>
                  </a:ext>
                </a:extLst>
              </a:tr>
            </a:tbl>
          </a:graphicData>
        </a:graphic>
      </p:graphicFrame>
      <p:graphicFrame>
        <p:nvGraphicFramePr>
          <p:cNvPr id="43" name="表格 23">
            <a:extLst>
              <a:ext uri="{FF2B5EF4-FFF2-40B4-BE49-F238E27FC236}">
                <a16:creationId xmlns:a16="http://schemas.microsoft.com/office/drawing/2014/main" id="{72A87523-7365-432C-8097-613A680F35C8}"/>
              </a:ext>
            </a:extLst>
          </p:cNvPr>
          <p:cNvGraphicFramePr>
            <a:graphicFrameLocks noGrp="1"/>
          </p:cNvGraphicFramePr>
          <p:nvPr/>
        </p:nvGraphicFramePr>
        <p:xfrm>
          <a:off x="6861691" y="5004788"/>
          <a:ext cx="4213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>
                  <a:extLst>
                    <a:ext uri="{9D8B030D-6E8A-4147-A177-3AD203B41FA5}">
                      <a16:colId xmlns:a16="http://schemas.microsoft.com/office/drawing/2014/main" val="3109085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862684"/>
                  </a:ext>
                </a:extLst>
              </a:tr>
            </a:tbl>
          </a:graphicData>
        </a:graphic>
      </p:graphicFrame>
      <p:sp>
        <p:nvSpPr>
          <p:cNvPr id="44" name="文字方塊 43">
            <a:extLst>
              <a:ext uri="{FF2B5EF4-FFF2-40B4-BE49-F238E27FC236}">
                <a16:creationId xmlns:a16="http://schemas.microsoft.com/office/drawing/2014/main" id="{367A07A3-E957-4391-8676-913336A326ED}"/>
              </a:ext>
            </a:extLst>
          </p:cNvPr>
          <p:cNvSpPr txBox="1"/>
          <p:nvPr/>
        </p:nvSpPr>
        <p:spPr>
          <a:xfrm rot="5400000">
            <a:off x="6807527" y="4453115"/>
            <a:ext cx="750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…...</a:t>
            </a:r>
            <a:endParaRPr lang="zh-TW" altLang="en-US" sz="2800" dirty="0"/>
          </a:p>
        </p:txBody>
      </p:sp>
      <p:graphicFrame>
        <p:nvGraphicFramePr>
          <p:cNvPr id="45" name="表格 23">
            <a:extLst>
              <a:ext uri="{FF2B5EF4-FFF2-40B4-BE49-F238E27FC236}">
                <a16:creationId xmlns:a16="http://schemas.microsoft.com/office/drawing/2014/main" id="{3C67EC23-C9EF-430E-9D3D-BE32B86739CF}"/>
              </a:ext>
            </a:extLst>
          </p:cNvPr>
          <p:cNvGraphicFramePr>
            <a:graphicFrameLocks noGrp="1"/>
          </p:cNvGraphicFramePr>
          <p:nvPr/>
        </p:nvGraphicFramePr>
        <p:xfrm>
          <a:off x="6862215" y="5405820"/>
          <a:ext cx="42138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>
                  <a:extLst>
                    <a:ext uri="{9D8B030D-6E8A-4147-A177-3AD203B41FA5}">
                      <a16:colId xmlns:a16="http://schemas.microsoft.com/office/drawing/2014/main" val="3109085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491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11929"/>
                  </a:ext>
                </a:extLst>
              </a:tr>
            </a:tbl>
          </a:graphicData>
        </a:graphic>
      </p:graphicFrame>
      <p:sp>
        <p:nvSpPr>
          <p:cNvPr id="46" name="文字方塊 45">
            <a:extLst>
              <a:ext uri="{FF2B5EF4-FFF2-40B4-BE49-F238E27FC236}">
                <a16:creationId xmlns:a16="http://schemas.microsoft.com/office/drawing/2014/main" id="{3BF2D833-F8E7-4C58-B5E2-F92D38078876}"/>
              </a:ext>
            </a:extLst>
          </p:cNvPr>
          <p:cNvSpPr txBox="1"/>
          <p:nvPr/>
        </p:nvSpPr>
        <p:spPr>
          <a:xfrm rot="5400000">
            <a:off x="6808051" y="6224051"/>
            <a:ext cx="750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</a:t>
            </a:r>
            <a:endParaRPr lang="zh-TW" altLang="en-US" sz="2800" dirty="0"/>
          </a:p>
        </p:txBody>
      </p: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9F0C41A9-723F-4C25-89D9-A2B9E594F2EA}"/>
              </a:ext>
            </a:extLst>
          </p:cNvPr>
          <p:cNvGrpSpPr/>
          <p:nvPr/>
        </p:nvGrpSpPr>
        <p:grpSpPr>
          <a:xfrm>
            <a:off x="8448957" y="4673085"/>
            <a:ext cx="638175" cy="638175"/>
            <a:chOff x="8370546" y="1983114"/>
            <a:chExt cx="638175" cy="638175"/>
          </a:xfrm>
        </p:grpSpPr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05A22944-7881-44F3-A7C6-AD1C345D1FCB}"/>
                </a:ext>
              </a:extLst>
            </p:cNvPr>
            <p:cNvSpPr/>
            <p:nvPr/>
          </p:nvSpPr>
          <p:spPr>
            <a:xfrm>
              <a:off x="8370546" y="1983114"/>
              <a:ext cx="638175" cy="63817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手繪多邊形 108">
              <a:extLst>
                <a:ext uri="{FF2B5EF4-FFF2-40B4-BE49-F238E27FC236}">
                  <a16:creationId xmlns:a16="http://schemas.microsoft.com/office/drawing/2014/main" id="{2C727B40-4777-43D8-AA26-0EB8AE515CBE}"/>
                </a:ext>
              </a:extLst>
            </p:cNvPr>
            <p:cNvSpPr/>
            <p:nvPr/>
          </p:nvSpPr>
          <p:spPr>
            <a:xfrm>
              <a:off x="8447407" y="2115472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4DB541DF-31DF-4EF2-9442-8777219C71D5}"/>
              </a:ext>
            </a:extLst>
          </p:cNvPr>
          <p:cNvCxnSpPr>
            <a:cxnSpLocks/>
          </p:cNvCxnSpPr>
          <p:nvPr/>
        </p:nvCxnSpPr>
        <p:spPr>
          <a:xfrm>
            <a:off x="9101215" y="4976856"/>
            <a:ext cx="6589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34C8AF3B-B054-479B-AC23-7A5192A3B773}"/>
              </a:ext>
            </a:extLst>
          </p:cNvPr>
          <p:cNvCxnSpPr>
            <a:cxnSpLocks/>
            <a:endCxn id="48" idx="2"/>
          </p:cNvCxnSpPr>
          <p:nvPr/>
        </p:nvCxnSpPr>
        <p:spPr>
          <a:xfrm>
            <a:off x="7283080" y="3816650"/>
            <a:ext cx="1165877" cy="11755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48642AEF-DB50-4D79-90FA-75A1EAB5A2DE}"/>
              </a:ext>
            </a:extLst>
          </p:cNvPr>
          <p:cNvCxnSpPr>
            <a:cxnSpLocks/>
            <a:endCxn id="48" idx="2"/>
          </p:cNvCxnSpPr>
          <p:nvPr/>
        </p:nvCxnSpPr>
        <p:spPr>
          <a:xfrm>
            <a:off x="7288616" y="4175886"/>
            <a:ext cx="1160340" cy="81628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90E892DD-0163-4320-8F4E-15CBC90861AC}"/>
              </a:ext>
            </a:extLst>
          </p:cNvPr>
          <p:cNvCxnSpPr>
            <a:cxnSpLocks/>
            <a:endCxn id="48" idx="2"/>
          </p:cNvCxnSpPr>
          <p:nvPr/>
        </p:nvCxnSpPr>
        <p:spPr>
          <a:xfrm flipV="1">
            <a:off x="7288616" y="4992172"/>
            <a:ext cx="1160340" cy="19019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A4CE70A2-3B8E-48EE-82A6-634224483E62}"/>
              </a:ext>
            </a:extLst>
          </p:cNvPr>
          <p:cNvCxnSpPr>
            <a:cxnSpLocks/>
          </p:cNvCxnSpPr>
          <p:nvPr/>
        </p:nvCxnSpPr>
        <p:spPr>
          <a:xfrm flipV="1">
            <a:off x="8768884" y="5311260"/>
            <a:ext cx="0" cy="5878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6434CA04-2B23-4BBE-845B-6626276E86DA}"/>
              </a:ext>
            </a:extLst>
          </p:cNvPr>
          <p:cNvSpPr/>
          <p:nvPr/>
        </p:nvSpPr>
        <p:spPr>
          <a:xfrm flipH="1">
            <a:off x="8619411" y="5943895"/>
            <a:ext cx="333714" cy="3337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1AAB1DE2-0D86-4CE9-B97B-4145E8D3451C}"/>
              </a:ext>
            </a:extLst>
          </p:cNvPr>
          <p:cNvCxnSpPr>
            <a:cxnSpLocks/>
            <a:endCxn id="48" idx="2"/>
          </p:cNvCxnSpPr>
          <p:nvPr/>
        </p:nvCxnSpPr>
        <p:spPr>
          <a:xfrm flipV="1">
            <a:off x="7277878" y="4992172"/>
            <a:ext cx="1171079" cy="58137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3ACB8FD0-E720-4E44-BAA0-A807B6CEE42C}"/>
              </a:ext>
            </a:extLst>
          </p:cNvPr>
          <p:cNvCxnSpPr>
            <a:cxnSpLocks/>
            <a:endCxn id="48" idx="2"/>
          </p:cNvCxnSpPr>
          <p:nvPr/>
        </p:nvCxnSpPr>
        <p:spPr>
          <a:xfrm flipV="1">
            <a:off x="7267138" y="4992172"/>
            <a:ext cx="1181818" cy="92572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87452ACF-9347-4E18-9635-B9925F68261D}"/>
              </a:ext>
            </a:extLst>
          </p:cNvPr>
          <p:cNvSpPr txBox="1"/>
          <p:nvPr/>
        </p:nvSpPr>
        <p:spPr>
          <a:xfrm>
            <a:off x="8956098" y="5404337"/>
            <a:ext cx="119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bias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FDE2FE3C-CA82-4852-A12F-453D4C9D5290}"/>
                  </a:ext>
                </a:extLst>
              </p:cNvPr>
              <p:cNvSpPr txBox="1"/>
              <p:nvPr/>
            </p:nvSpPr>
            <p:spPr>
              <a:xfrm>
                <a:off x="7853777" y="679469"/>
                <a:ext cx="4378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FDE2FE3C-CA82-4852-A12F-453D4C9D5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3777" y="679469"/>
                <a:ext cx="437877" cy="369332"/>
              </a:xfrm>
              <a:prstGeom prst="rect">
                <a:avLst/>
              </a:prstGeom>
              <a:blipFill>
                <a:blip r:embed="rId2"/>
                <a:stretch>
                  <a:fillRect l="-6944" r="-2778"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DE29943C-9D50-4B2C-937E-9D6E5F426CE3}"/>
                  </a:ext>
                </a:extLst>
              </p:cNvPr>
              <p:cNvSpPr txBox="1"/>
              <p:nvPr/>
            </p:nvSpPr>
            <p:spPr>
              <a:xfrm>
                <a:off x="7808916" y="4030031"/>
                <a:ext cx="4378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DE29943C-9D50-4B2C-937E-9D6E5F426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8916" y="4030031"/>
                <a:ext cx="437877" cy="369332"/>
              </a:xfrm>
              <a:prstGeom prst="rect">
                <a:avLst/>
              </a:prstGeom>
              <a:blipFill>
                <a:blip r:embed="rId3"/>
                <a:stretch>
                  <a:fillRect l="-8333" r="-2778"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2C324583-1421-4B91-9005-B26D996FC62E}"/>
                  </a:ext>
                </a:extLst>
              </p:cNvPr>
              <p:cNvSpPr txBox="1"/>
              <p:nvPr/>
            </p:nvSpPr>
            <p:spPr>
              <a:xfrm>
                <a:off x="7391535" y="1078668"/>
                <a:ext cx="4449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2C324583-1421-4B91-9005-B26D996FC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535" y="1078668"/>
                <a:ext cx="444994" cy="369332"/>
              </a:xfrm>
              <a:prstGeom prst="rect">
                <a:avLst/>
              </a:prstGeom>
              <a:blipFill>
                <a:blip r:embed="rId4"/>
                <a:stretch>
                  <a:fillRect l="-8219" r="-2740"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A188880D-7F30-4F3E-ACAB-C11583E2351A}"/>
                  </a:ext>
                </a:extLst>
              </p:cNvPr>
              <p:cNvSpPr txBox="1"/>
              <p:nvPr/>
            </p:nvSpPr>
            <p:spPr>
              <a:xfrm>
                <a:off x="7415684" y="4482232"/>
                <a:ext cx="4449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A188880D-7F30-4F3E-ACAB-C11583E23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5684" y="4482232"/>
                <a:ext cx="444994" cy="369332"/>
              </a:xfrm>
              <a:prstGeom prst="rect">
                <a:avLst/>
              </a:prstGeom>
              <a:blipFill>
                <a:blip r:embed="rId5"/>
                <a:stretch>
                  <a:fillRect l="-6849" r="-2740"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7D5F2289-2E5F-4A54-9D43-9CC17B151686}"/>
                  </a:ext>
                </a:extLst>
              </p:cNvPr>
              <p:cNvSpPr txBox="1"/>
              <p:nvPr/>
            </p:nvSpPr>
            <p:spPr>
              <a:xfrm>
                <a:off x="6470729" y="211109"/>
                <a:ext cx="3809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7D5F2289-2E5F-4A54-9D43-9CC17B151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729" y="211109"/>
                <a:ext cx="380938" cy="369332"/>
              </a:xfrm>
              <a:prstGeom prst="rect">
                <a:avLst/>
              </a:prstGeom>
              <a:blipFill>
                <a:blip r:embed="rId6"/>
                <a:stretch>
                  <a:fillRect l="-7937" r="-4762" b="-1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字方塊 66">
                <a:extLst>
                  <a:ext uri="{FF2B5EF4-FFF2-40B4-BE49-F238E27FC236}">
                    <a16:creationId xmlns:a16="http://schemas.microsoft.com/office/drawing/2014/main" id="{213DC135-E01F-4E03-8A94-D191D2201B27}"/>
                  </a:ext>
                </a:extLst>
              </p:cNvPr>
              <p:cNvSpPr txBox="1"/>
              <p:nvPr/>
            </p:nvSpPr>
            <p:spPr>
              <a:xfrm>
                <a:off x="6457417" y="606700"/>
                <a:ext cx="3880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7" name="文字方塊 66">
                <a:extLst>
                  <a:ext uri="{FF2B5EF4-FFF2-40B4-BE49-F238E27FC236}">
                    <a16:creationId xmlns:a16="http://schemas.microsoft.com/office/drawing/2014/main" id="{213DC135-E01F-4E03-8A94-D191D2201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417" y="606700"/>
                <a:ext cx="388055" cy="369332"/>
              </a:xfrm>
              <a:prstGeom prst="rect">
                <a:avLst/>
              </a:prstGeom>
              <a:blipFill>
                <a:blip r:embed="rId7"/>
                <a:stretch>
                  <a:fillRect l="-7813" r="-4688" b="-1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>
                <a:extLst>
                  <a:ext uri="{FF2B5EF4-FFF2-40B4-BE49-F238E27FC236}">
                    <a16:creationId xmlns:a16="http://schemas.microsoft.com/office/drawing/2014/main" id="{3C540A2F-63ED-4C4A-86A3-9F026CF53758}"/>
                  </a:ext>
                </a:extLst>
              </p:cNvPr>
              <p:cNvSpPr txBox="1"/>
              <p:nvPr/>
            </p:nvSpPr>
            <p:spPr>
              <a:xfrm>
                <a:off x="6474357" y="3616119"/>
                <a:ext cx="3809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8" name="文字方塊 67">
                <a:extLst>
                  <a:ext uri="{FF2B5EF4-FFF2-40B4-BE49-F238E27FC236}">
                    <a16:creationId xmlns:a16="http://schemas.microsoft.com/office/drawing/2014/main" id="{3C540A2F-63ED-4C4A-86A3-9F026CF53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4357" y="3616119"/>
                <a:ext cx="380938" cy="369332"/>
              </a:xfrm>
              <a:prstGeom prst="rect">
                <a:avLst/>
              </a:prstGeom>
              <a:blipFill>
                <a:blip r:embed="rId8"/>
                <a:stretch>
                  <a:fillRect l="-7937" r="-4762" b="-14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2F7EB0A7-49D6-457E-B967-0AED74A5EC9C}"/>
                  </a:ext>
                </a:extLst>
              </p:cNvPr>
              <p:cNvSpPr txBox="1"/>
              <p:nvPr/>
            </p:nvSpPr>
            <p:spPr>
              <a:xfrm>
                <a:off x="6474358" y="4011451"/>
                <a:ext cx="3880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2F7EB0A7-49D6-457E-B967-0AED74A5E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4358" y="4011451"/>
                <a:ext cx="388055" cy="369332"/>
              </a:xfrm>
              <a:prstGeom prst="rect">
                <a:avLst/>
              </a:prstGeom>
              <a:blipFill>
                <a:blip r:embed="rId9"/>
                <a:stretch>
                  <a:fillRect l="-7813" r="-4688" b="-14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123E826B-4299-4167-8F0A-45F44730A2CA}"/>
                  </a:ext>
                </a:extLst>
              </p:cNvPr>
              <p:cNvSpPr txBox="1"/>
              <p:nvPr/>
            </p:nvSpPr>
            <p:spPr>
              <a:xfrm>
                <a:off x="7616946" y="189918"/>
                <a:ext cx="297075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+…</m:t>
                          </m:r>
                          <m:r>
                            <m:rPr>
                              <m:nor/>
                            </m:rPr>
                            <a:rPr lang="zh-TW" altLang="en-US" sz="2400" dirty="0"/>
                            <m:t> 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123E826B-4299-4167-8F0A-45F44730A2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6946" y="189918"/>
                <a:ext cx="2970750" cy="369332"/>
              </a:xfrm>
              <a:prstGeom prst="rect">
                <a:avLst/>
              </a:prstGeom>
              <a:blipFill>
                <a:blip r:embed="rId10"/>
                <a:stretch>
                  <a:fillRect l="-615"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字方塊 69">
                <a:extLst>
                  <a:ext uri="{FF2B5EF4-FFF2-40B4-BE49-F238E27FC236}">
                    <a16:creationId xmlns:a16="http://schemas.microsoft.com/office/drawing/2014/main" id="{68CC5213-893B-495E-A21F-E0002952D4B3}"/>
                  </a:ext>
                </a:extLst>
              </p:cNvPr>
              <p:cNvSpPr txBox="1"/>
              <p:nvPr/>
            </p:nvSpPr>
            <p:spPr>
              <a:xfrm>
                <a:off x="7675867" y="3619265"/>
                <a:ext cx="297075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+…</m:t>
                          </m:r>
                          <m:r>
                            <m:rPr>
                              <m:nor/>
                            </m:rPr>
                            <a:rPr lang="zh-TW" altLang="en-US" sz="2400" dirty="0"/>
                            <m:t> 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0" name="文字方塊 69">
                <a:extLst>
                  <a:ext uri="{FF2B5EF4-FFF2-40B4-BE49-F238E27FC236}">
                    <a16:creationId xmlns:a16="http://schemas.microsoft.com/office/drawing/2014/main" id="{68CC5213-893B-495E-A21F-E0002952D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867" y="3619265"/>
                <a:ext cx="2970750" cy="369332"/>
              </a:xfrm>
              <a:prstGeom prst="rect">
                <a:avLst/>
              </a:prstGeom>
              <a:blipFill>
                <a:blip r:embed="rId11"/>
                <a:stretch>
                  <a:fillRect l="-616" b="-1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>
            <a:extLst>
              <a:ext uri="{FF2B5EF4-FFF2-40B4-BE49-F238E27FC236}">
                <a16:creationId xmlns:a16="http://schemas.microsoft.com/office/drawing/2014/main" id="{6B784A95-9016-4655-B656-4533E18DE4D5}"/>
              </a:ext>
            </a:extLst>
          </p:cNvPr>
          <p:cNvSpPr txBox="1"/>
          <p:nvPr/>
        </p:nvSpPr>
        <p:spPr>
          <a:xfrm>
            <a:off x="1773604" y="5703356"/>
            <a:ext cx="52908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Two neurons with the same receptive field would not share parameters.</a:t>
            </a:r>
            <a:endParaRPr lang="zh-TW" altLang="en-US" sz="2400" dirty="0"/>
          </a:p>
        </p:txBody>
      </p:sp>
      <p:graphicFrame>
        <p:nvGraphicFramePr>
          <p:cNvPr id="71" name="內容版面配置區 3">
            <a:extLst>
              <a:ext uri="{FF2B5EF4-FFF2-40B4-BE49-F238E27FC236}">
                <a16:creationId xmlns:a16="http://schemas.microsoft.com/office/drawing/2014/main" id="{82C1B4E3-5E10-4742-A215-097C3F5D0AFA}"/>
              </a:ext>
            </a:extLst>
          </p:cNvPr>
          <p:cNvGraphicFramePr>
            <a:graphicFrameLocks/>
          </p:cNvGraphicFramePr>
          <p:nvPr/>
        </p:nvGraphicFramePr>
        <p:xfrm>
          <a:off x="2198229" y="2547035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2" name="矩形 71">
            <a:extLst>
              <a:ext uri="{FF2B5EF4-FFF2-40B4-BE49-F238E27FC236}">
                <a16:creationId xmlns:a16="http://schemas.microsoft.com/office/drawing/2014/main" id="{BC0EB9E7-A5D8-4C3A-919F-7917E699A21B}"/>
              </a:ext>
            </a:extLst>
          </p:cNvPr>
          <p:cNvSpPr/>
          <p:nvPr/>
        </p:nvSpPr>
        <p:spPr>
          <a:xfrm>
            <a:off x="2222868" y="2584674"/>
            <a:ext cx="1412346" cy="1323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3" name="內容版面配置區 3">
            <a:extLst>
              <a:ext uri="{FF2B5EF4-FFF2-40B4-BE49-F238E27FC236}">
                <a16:creationId xmlns:a16="http://schemas.microsoft.com/office/drawing/2014/main" id="{E9B5BED3-61BE-4F05-AFAF-672150825C83}"/>
              </a:ext>
            </a:extLst>
          </p:cNvPr>
          <p:cNvGraphicFramePr>
            <a:graphicFrameLocks/>
          </p:cNvGraphicFramePr>
          <p:nvPr/>
        </p:nvGraphicFramePr>
        <p:xfrm>
          <a:off x="2353351" y="2710546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4" name="內容版面配置區 3">
            <a:extLst>
              <a:ext uri="{FF2B5EF4-FFF2-40B4-BE49-F238E27FC236}">
                <a16:creationId xmlns:a16="http://schemas.microsoft.com/office/drawing/2014/main" id="{F48DD843-5A20-4E35-B8C3-08E3BD0F15FC}"/>
              </a:ext>
            </a:extLst>
          </p:cNvPr>
          <p:cNvGraphicFramePr>
            <a:graphicFrameLocks/>
          </p:cNvGraphicFramePr>
          <p:nvPr/>
        </p:nvGraphicFramePr>
        <p:xfrm>
          <a:off x="2537572" y="2852961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5" name="矩形 74">
            <a:extLst>
              <a:ext uri="{FF2B5EF4-FFF2-40B4-BE49-F238E27FC236}">
                <a16:creationId xmlns:a16="http://schemas.microsoft.com/office/drawing/2014/main" id="{BAF06A19-9539-4312-B821-19DEE2B2BBD2}"/>
              </a:ext>
            </a:extLst>
          </p:cNvPr>
          <p:cNvSpPr/>
          <p:nvPr/>
        </p:nvSpPr>
        <p:spPr>
          <a:xfrm>
            <a:off x="2552086" y="2881990"/>
            <a:ext cx="1412346" cy="1323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0C630626-82A1-4077-8FB2-80CD502C833A}"/>
              </a:ext>
            </a:extLst>
          </p:cNvPr>
          <p:cNvCxnSpPr>
            <a:cxnSpLocks/>
          </p:cNvCxnSpPr>
          <p:nvPr/>
        </p:nvCxnSpPr>
        <p:spPr>
          <a:xfrm>
            <a:off x="2198230" y="3893461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>
            <a:extLst>
              <a:ext uri="{FF2B5EF4-FFF2-40B4-BE49-F238E27FC236}">
                <a16:creationId xmlns:a16="http://schemas.microsoft.com/office/drawing/2014/main" id="{8A6240CF-324C-4421-A2FD-55C4B8D7C267}"/>
              </a:ext>
            </a:extLst>
          </p:cNvPr>
          <p:cNvCxnSpPr>
            <a:cxnSpLocks/>
          </p:cNvCxnSpPr>
          <p:nvPr/>
        </p:nvCxnSpPr>
        <p:spPr>
          <a:xfrm>
            <a:off x="3611178" y="2547036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接點 77">
            <a:extLst>
              <a:ext uri="{FF2B5EF4-FFF2-40B4-BE49-F238E27FC236}">
                <a16:creationId xmlns:a16="http://schemas.microsoft.com/office/drawing/2014/main" id="{C1B019E7-8450-4108-82FA-88F369621CB3}"/>
              </a:ext>
            </a:extLst>
          </p:cNvPr>
          <p:cNvCxnSpPr>
            <a:cxnSpLocks/>
          </p:cNvCxnSpPr>
          <p:nvPr/>
        </p:nvCxnSpPr>
        <p:spPr>
          <a:xfrm>
            <a:off x="2222869" y="2604829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id="{22CAE95E-BE6C-4E3E-86FF-125269FEE0F5}"/>
              </a:ext>
            </a:extLst>
          </p:cNvPr>
          <p:cNvSpPr/>
          <p:nvPr/>
        </p:nvSpPr>
        <p:spPr>
          <a:xfrm>
            <a:off x="3466283" y="3751831"/>
            <a:ext cx="1412346" cy="1323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0" name="直線接點 79">
            <a:extLst>
              <a:ext uri="{FF2B5EF4-FFF2-40B4-BE49-F238E27FC236}">
                <a16:creationId xmlns:a16="http://schemas.microsoft.com/office/drawing/2014/main" id="{BADE4328-7287-45EC-8F7C-FFC412042841}"/>
              </a:ext>
            </a:extLst>
          </p:cNvPr>
          <p:cNvCxnSpPr>
            <a:cxnSpLocks/>
          </p:cNvCxnSpPr>
          <p:nvPr/>
        </p:nvCxnSpPr>
        <p:spPr>
          <a:xfrm flipV="1">
            <a:off x="3049639" y="2129316"/>
            <a:ext cx="0" cy="581230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接點 80">
            <a:extLst>
              <a:ext uri="{FF2B5EF4-FFF2-40B4-BE49-F238E27FC236}">
                <a16:creationId xmlns:a16="http://schemas.microsoft.com/office/drawing/2014/main" id="{A80441EF-2FE8-49F2-BD66-C55E9713E18C}"/>
              </a:ext>
            </a:extLst>
          </p:cNvPr>
          <p:cNvCxnSpPr>
            <a:cxnSpLocks/>
          </p:cNvCxnSpPr>
          <p:nvPr/>
        </p:nvCxnSpPr>
        <p:spPr>
          <a:xfrm>
            <a:off x="3046333" y="2100288"/>
            <a:ext cx="3688296" cy="0"/>
          </a:xfrm>
          <a:prstGeom prst="line">
            <a:avLst/>
          </a:prstGeom>
          <a:ln w="5715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接點 81">
            <a:extLst>
              <a:ext uri="{FF2B5EF4-FFF2-40B4-BE49-F238E27FC236}">
                <a16:creationId xmlns:a16="http://schemas.microsoft.com/office/drawing/2014/main" id="{4672904F-3A4B-4046-AED4-6B9D7BD54B88}"/>
              </a:ext>
            </a:extLst>
          </p:cNvPr>
          <p:cNvCxnSpPr>
            <a:cxnSpLocks/>
          </p:cNvCxnSpPr>
          <p:nvPr/>
        </p:nvCxnSpPr>
        <p:spPr>
          <a:xfrm>
            <a:off x="4288639" y="4510475"/>
            <a:ext cx="2445991" cy="0"/>
          </a:xfrm>
          <a:prstGeom prst="line">
            <a:avLst/>
          </a:prstGeom>
          <a:ln w="5715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投影片編號版面配置區 19">
            <a:extLst>
              <a:ext uri="{FF2B5EF4-FFF2-40B4-BE49-F238E27FC236}">
                <a16:creationId xmlns:a16="http://schemas.microsoft.com/office/drawing/2014/main" id="{167E1F1C-FE07-4157-8B9A-9A7EB3E5A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631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13" grpId="0"/>
      <p:bldP spid="70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F23590-4EE8-44AF-976E-AF2BF1393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Simplification 2 – Typical Setting 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D487B975-430E-46B1-AA2A-4A1871A1606D}"/>
              </a:ext>
            </a:extLst>
          </p:cNvPr>
          <p:cNvGraphicFramePr>
            <a:graphicFrameLocks/>
          </p:cNvGraphicFramePr>
          <p:nvPr/>
        </p:nvGraphicFramePr>
        <p:xfrm>
          <a:off x="4608250" y="3264358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F9F44199-5B8A-43D1-AE7A-D057A1E5EB48}"/>
              </a:ext>
            </a:extLst>
          </p:cNvPr>
          <p:cNvSpPr/>
          <p:nvPr/>
        </p:nvSpPr>
        <p:spPr>
          <a:xfrm>
            <a:off x="4632889" y="3301997"/>
            <a:ext cx="1412346" cy="1323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內容版面配置區 3">
            <a:extLst>
              <a:ext uri="{FF2B5EF4-FFF2-40B4-BE49-F238E27FC236}">
                <a16:creationId xmlns:a16="http://schemas.microsoft.com/office/drawing/2014/main" id="{D7C9D468-334A-4584-967B-ADA5203D4ACB}"/>
              </a:ext>
            </a:extLst>
          </p:cNvPr>
          <p:cNvGraphicFramePr>
            <a:graphicFrameLocks/>
          </p:cNvGraphicFramePr>
          <p:nvPr/>
        </p:nvGraphicFramePr>
        <p:xfrm>
          <a:off x="4763372" y="3427869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內容版面配置區 3">
            <a:extLst>
              <a:ext uri="{FF2B5EF4-FFF2-40B4-BE49-F238E27FC236}">
                <a16:creationId xmlns:a16="http://schemas.microsoft.com/office/drawing/2014/main" id="{845D048C-A6E7-40B0-BFC0-5D6D7729230D}"/>
              </a:ext>
            </a:extLst>
          </p:cNvPr>
          <p:cNvGraphicFramePr>
            <a:graphicFrameLocks/>
          </p:cNvGraphicFramePr>
          <p:nvPr/>
        </p:nvGraphicFramePr>
        <p:xfrm>
          <a:off x="4947593" y="3570284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6B167BCE-4FA0-4818-ADF3-0CFB6FCEBEDF}"/>
              </a:ext>
            </a:extLst>
          </p:cNvPr>
          <p:cNvSpPr/>
          <p:nvPr/>
        </p:nvSpPr>
        <p:spPr>
          <a:xfrm>
            <a:off x="4962107" y="3599313"/>
            <a:ext cx="1412346" cy="1323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7E20394F-F2B0-4198-ABB4-3AA71C1E0937}"/>
              </a:ext>
            </a:extLst>
          </p:cNvPr>
          <p:cNvCxnSpPr>
            <a:cxnSpLocks/>
          </p:cNvCxnSpPr>
          <p:nvPr/>
        </p:nvCxnSpPr>
        <p:spPr>
          <a:xfrm>
            <a:off x="4608251" y="4610784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1767611C-698A-4AF5-8EAE-85B1845446C7}"/>
              </a:ext>
            </a:extLst>
          </p:cNvPr>
          <p:cNvCxnSpPr>
            <a:cxnSpLocks/>
          </p:cNvCxnSpPr>
          <p:nvPr/>
        </p:nvCxnSpPr>
        <p:spPr>
          <a:xfrm>
            <a:off x="4632890" y="3322152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312CD22-E41C-41F1-9D54-A0E5F86184B5}"/>
              </a:ext>
            </a:extLst>
          </p:cNvPr>
          <p:cNvSpPr txBox="1"/>
          <p:nvPr/>
        </p:nvSpPr>
        <p:spPr>
          <a:xfrm>
            <a:off x="2307933" y="1853325"/>
            <a:ext cx="7625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Each receptive field has a set of neurons (e.g., 64 neurons).  </a:t>
            </a:r>
            <a:endParaRPr lang="zh-TW" altLang="en-US" sz="2400" dirty="0"/>
          </a:p>
        </p:txBody>
      </p: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D5DAD992-6F6A-4FB5-92A0-37EA547A2F31}"/>
              </a:ext>
            </a:extLst>
          </p:cNvPr>
          <p:cNvCxnSpPr>
            <a:cxnSpLocks/>
          </p:cNvCxnSpPr>
          <p:nvPr/>
        </p:nvCxnSpPr>
        <p:spPr>
          <a:xfrm>
            <a:off x="6052240" y="3302703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2448D5E2-D858-4569-B058-105B1A65613E}"/>
              </a:ext>
            </a:extLst>
          </p:cNvPr>
          <p:cNvSpPr/>
          <p:nvPr/>
        </p:nvSpPr>
        <p:spPr>
          <a:xfrm>
            <a:off x="5892946" y="4506120"/>
            <a:ext cx="1412346" cy="1323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AEAABDD4-36FE-4DAA-8ED2-1D6663D913F1}"/>
              </a:ext>
            </a:extLst>
          </p:cNvPr>
          <p:cNvSpPr/>
          <p:nvPr/>
        </p:nvSpPr>
        <p:spPr>
          <a:xfrm>
            <a:off x="2995722" y="3411800"/>
            <a:ext cx="343327" cy="34332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D9F32333-DE94-44C8-9703-DB98D944B278}"/>
              </a:ext>
            </a:extLst>
          </p:cNvPr>
          <p:cNvSpPr/>
          <p:nvPr/>
        </p:nvSpPr>
        <p:spPr>
          <a:xfrm>
            <a:off x="2999602" y="3909742"/>
            <a:ext cx="343327" cy="34332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34551AB2-EAEF-47BC-BF23-7F03B314C115}"/>
              </a:ext>
            </a:extLst>
          </p:cNvPr>
          <p:cNvSpPr/>
          <p:nvPr/>
        </p:nvSpPr>
        <p:spPr>
          <a:xfrm>
            <a:off x="2995722" y="4391225"/>
            <a:ext cx="343327" cy="34332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2FAB873F-48CD-45F1-BC33-E8A303AEB4BF}"/>
              </a:ext>
            </a:extLst>
          </p:cNvPr>
          <p:cNvSpPr/>
          <p:nvPr/>
        </p:nvSpPr>
        <p:spPr>
          <a:xfrm>
            <a:off x="2999836" y="4890341"/>
            <a:ext cx="343327" cy="34332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D72BDD73-0E95-4A1A-BC8D-64753213F8E0}"/>
              </a:ext>
            </a:extLst>
          </p:cNvPr>
          <p:cNvSpPr txBox="1"/>
          <p:nvPr/>
        </p:nvSpPr>
        <p:spPr>
          <a:xfrm rot="5400000">
            <a:off x="2702204" y="5608155"/>
            <a:ext cx="1159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515C2B78-F61A-4DC0-8C25-F66CD291D0AA}"/>
              </a:ext>
            </a:extLst>
          </p:cNvPr>
          <p:cNvSpPr/>
          <p:nvPr/>
        </p:nvSpPr>
        <p:spPr>
          <a:xfrm>
            <a:off x="8886162" y="3411679"/>
            <a:ext cx="343327" cy="34332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>
            <a:extLst>
              <a:ext uri="{FF2B5EF4-FFF2-40B4-BE49-F238E27FC236}">
                <a16:creationId xmlns:a16="http://schemas.microsoft.com/office/drawing/2014/main" id="{96AAD2AD-946C-48A4-877F-2B63288568A3}"/>
              </a:ext>
            </a:extLst>
          </p:cNvPr>
          <p:cNvSpPr/>
          <p:nvPr/>
        </p:nvSpPr>
        <p:spPr>
          <a:xfrm>
            <a:off x="8890042" y="3909621"/>
            <a:ext cx="343327" cy="34332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03816E4B-52F6-460E-A8D8-F5E41CFA6018}"/>
              </a:ext>
            </a:extLst>
          </p:cNvPr>
          <p:cNvSpPr/>
          <p:nvPr/>
        </p:nvSpPr>
        <p:spPr>
          <a:xfrm>
            <a:off x="8886162" y="4391104"/>
            <a:ext cx="343327" cy="34332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54394A46-360B-4AB9-9ACC-5A757C170085}"/>
              </a:ext>
            </a:extLst>
          </p:cNvPr>
          <p:cNvSpPr/>
          <p:nvPr/>
        </p:nvSpPr>
        <p:spPr>
          <a:xfrm>
            <a:off x="8890276" y="4890220"/>
            <a:ext cx="343327" cy="34332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37C1A242-615F-4711-A684-7EF23E139E1F}"/>
              </a:ext>
            </a:extLst>
          </p:cNvPr>
          <p:cNvSpPr txBox="1"/>
          <p:nvPr/>
        </p:nvSpPr>
        <p:spPr>
          <a:xfrm rot="5400000">
            <a:off x="8611179" y="5567810"/>
            <a:ext cx="1159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93C12063-EA20-49D1-8C53-5034F531ABD5}"/>
              </a:ext>
            </a:extLst>
          </p:cNvPr>
          <p:cNvCxnSpPr>
            <a:cxnSpLocks/>
          </p:cNvCxnSpPr>
          <p:nvPr/>
        </p:nvCxnSpPr>
        <p:spPr>
          <a:xfrm flipH="1">
            <a:off x="3543652" y="4081404"/>
            <a:ext cx="1549454" cy="0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A718BDD0-3DBC-4CDA-BDA4-88E82222DCCE}"/>
              </a:ext>
            </a:extLst>
          </p:cNvPr>
          <p:cNvCxnSpPr>
            <a:cxnSpLocks/>
          </p:cNvCxnSpPr>
          <p:nvPr/>
        </p:nvCxnSpPr>
        <p:spPr>
          <a:xfrm>
            <a:off x="6719387" y="5189368"/>
            <a:ext cx="1987075" cy="0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投影片編號版面配置區 52">
            <a:extLst>
              <a:ext uri="{FF2B5EF4-FFF2-40B4-BE49-F238E27FC236}">
                <a16:creationId xmlns:a16="http://schemas.microsoft.com/office/drawing/2014/main" id="{7DB1244D-7D1E-42BE-8401-037C57C75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685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F23590-4EE8-44AF-976E-AF2BF1393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Simplification 2 – Typical Setting 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D487B975-430E-46B1-AA2A-4A1871A1606D}"/>
              </a:ext>
            </a:extLst>
          </p:cNvPr>
          <p:cNvGraphicFramePr>
            <a:graphicFrameLocks/>
          </p:cNvGraphicFramePr>
          <p:nvPr/>
        </p:nvGraphicFramePr>
        <p:xfrm>
          <a:off x="4608250" y="3264358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F9F44199-5B8A-43D1-AE7A-D057A1E5EB48}"/>
              </a:ext>
            </a:extLst>
          </p:cNvPr>
          <p:cNvSpPr/>
          <p:nvPr/>
        </p:nvSpPr>
        <p:spPr>
          <a:xfrm>
            <a:off x="4632889" y="3301997"/>
            <a:ext cx="1412346" cy="1323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內容版面配置區 3">
            <a:extLst>
              <a:ext uri="{FF2B5EF4-FFF2-40B4-BE49-F238E27FC236}">
                <a16:creationId xmlns:a16="http://schemas.microsoft.com/office/drawing/2014/main" id="{D7C9D468-334A-4584-967B-ADA5203D4ACB}"/>
              </a:ext>
            </a:extLst>
          </p:cNvPr>
          <p:cNvGraphicFramePr>
            <a:graphicFrameLocks/>
          </p:cNvGraphicFramePr>
          <p:nvPr/>
        </p:nvGraphicFramePr>
        <p:xfrm>
          <a:off x="4763372" y="3427869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內容版面配置區 3">
            <a:extLst>
              <a:ext uri="{FF2B5EF4-FFF2-40B4-BE49-F238E27FC236}">
                <a16:creationId xmlns:a16="http://schemas.microsoft.com/office/drawing/2014/main" id="{845D048C-A6E7-40B0-BFC0-5D6D7729230D}"/>
              </a:ext>
            </a:extLst>
          </p:cNvPr>
          <p:cNvGraphicFramePr>
            <a:graphicFrameLocks/>
          </p:cNvGraphicFramePr>
          <p:nvPr/>
        </p:nvGraphicFramePr>
        <p:xfrm>
          <a:off x="4947593" y="3570284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6B167BCE-4FA0-4818-ADF3-0CFB6FCEBEDF}"/>
              </a:ext>
            </a:extLst>
          </p:cNvPr>
          <p:cNvSpPr/>
          <p:nvPr/>
        </p:nvSpPr>
        <p:spPr>
          <a:xfrm>
            <a:off x="4962107" y="3599313"/>
            <a:ext cx="1412346" cy="1323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7E20394F-F2B0-4198-ABB4-3AA71C1E0937}"/>
              </a:ext>
            </a:extLst>
          </p:cNvPr>
          <p:cNvCxnSpPr>
            <a:cxnSpLocks/>
          </p:cNvCxnSpPr>
          <p:nvPr/>
        </p:nvCxnSpPr>
        <p:spPr>
          <a:xfrm>
            <a:off x="4608251" y="4610784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1767611C-698A-4AF5-8EAE-85B1845446C7}"/>
              </a:ext>
            </a:extLst>
          </p:cNvPr>
          <p:cNvCxnSpPr>
            <a:cxnSpLocks/>
          </p:cNvCxnSpPr>
          <p:nvPr/>
        </p:nvCxnSpPr>
        <p:spPr>
          <a:xfrm>
            <a:off x="4632890" y="3322152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312CD22-E41C-41F1-9D54-A0E5F86184B5}"/>
              </a:ext>
            </a:extLst>
          </p:cNvPr>
          <p:cNvSpPr txBox="1"/>
          <p:nvPr/>
        </p:nvSpPr>
        <p:spPr>
          <a:xfrm>
            <a:off x="2307933" y="1853325"/>
            <a:ext cx="7625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Each receptive field has a set of neurons (e.g., 64 neurons).  </a:t>
            </a:r>
            <a:endParaRPr lang="zh-TW" altLang="en-US" sz="2400" dirty="0"/>
          </a:p>
        </p:txBody>
      </p: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D5DAD992-6F6A-4FB5-92A0-37EA547A2F31}"/>
              </a:ext>
            </a:extLst>
          </p:cNvPr>
          <p:cNvCxnSpPr>
            <a:cxnSpLocks/>
          </p:cNvCxnSpPr>
          <p:nvPr/>
        </p:nvCxnSpPr>
        <p:spPr>
          <a:xfrm>
            <a:off x="6052240" y="3302703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2448D5E2-D858-4569-B058-105B1A65613E}"/>
              </a:ext>
            </a:extLst>
          </p:cNvPr>
          <p:cNvSpPr/>
          <p:nvPr/>
        </p:nvSpPr>
        <p:spPr>
          <a:xfrm>
            <a:off x="5892946" y="4506120"/>
            <a:ext cx="1412346" cy="1323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0D792346-3C22-425B-AD23-AA651D2F395F}"/>
              </a:ext>
            </a:extLst>
          </p:cNvPr>
          <p:cNvSpPr txBox="1"/>
          <p:nvPr/>
        </p:nvSpPr>
        <p:spPr>
          <a:xfrm>
            <a:off x="2384852" y="2342925"/>
            <a:ext cx="7625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Each receptive field has the neurons with the same set of parameters. </a:t>
            </a:r>
            <a:endParaRPr lang="zh-TW" altLang="en-US" sz="2400" dirty="0"/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AEAABDD4-36FE-4DAA-8ED2-1D6663D913F1}"/>
              </a:ext>
            </a:extLst>
          </p:cNvPr>
          <p:cNvSpPr/>
          <p:nvPr/>
        </p:nvSpPr>
        <p:spPr>
          <a:xfrm>
            <a:off x="2995722" y="3411800"/>
            <a:ext cx="343327" cy="34332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D9F32333-DE94-44C8-9703-DB98D944B278}"/>
              </a:ext>
            </a:extLst>
          </p:cNvPr>
          <p:cNvSpPr/>
          <p:nvPr/>
        </p:nvSpPr>
        <p:spPr>
          <a:xfrm>
            <a:off x="2999602" y="3909742"/>
            <a:ext cx="343327" cy="3433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34551AB2-EAEF-47BC-BF23-7F03B314C115}"/>
              </a:ext>
            </a:extLst>
          </p:cNvPr>
          <p:cNvSpPr/>
          <p:nvPr/>
        </p:nvSpPr>
        <p:spPr>
          <a:xfrm>
            <a:off x="2995722" y="4391225"/>
            <a:ext cx="343327" cy="34332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2FAB873F-48CD-45F1-BC33-E8A303AEB4BF}"/>
              </a:ext>
            </a:extLst>
          </p:cNvPr>
          <p:cNvSpPr/>
          <p:nvPr/>
        </p:nvSpPr>
        <p:spPr>
          <a:xfrm>
            <a:off x="2999836" y="4890341"/>
            <a:ext cx="343327" cy="34332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D72BDD73-0E95-4A1A-BC8D-64753213F8E0}"/>
              </a:ext>
            </a:extLst>
          </p:cNvPr>
          <p:cNvSpPr txBox="1"/>
          <p:nvPr/>
        </p:nvSpPr>
        <p:spPr>
          <a:xfrm rot="5400000">
            <a:off x="2702204" y="5608155"/>
            <a:ext cx="1159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515C2B78-F61A-4DC0-8C25-F66CD291D0AA}"/>
              </a:ext>
            </a:extLst>
          </p:cNvPr>
          <p:cNvSpPr/>
          <p:nvPr/>
        </p:nvSpPr>
        <p:spPr>
          <a:xfrm>
            <a:off x="8886162" y="3411679"/>
            <a:ext cx="343327" cy="34332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>
            <a:extLst>
              <a:ext uri="{FF2B5EF4-FFF2-40B4-BE49-F238E27FC236}">
                <a16:creationId xmlns:a16="http://schemas.microsoft.com/office/drawing/2014/main" id="{96AAD2AD-946C-48A4-877F-2B63288568A3}"/>
              </a:ext>
            </a:extLst>
          </p:cNvPr>
          <p:cNvSpPr/>
          <p:nvPr/>
        </p:nvSpPr>
        <p:spPr>
          <a:xfrm>
            <a:off x="8890042" y="3909621"/>
            <a:ext cx="343327" cy="3433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03816E4B-52F6-460E-A8D8-F5E41CFA6018}"/>
              </a:ext>
            </a:extLst>
          </p:cNvPr>
          <p:cNvSpPr/>
          <p:nvPr/>
        </p:nvSpPr>
        <p:spPr>
          <a:xfrm>
            <a:off x="8886162" y="4391104"/>
            <a:ext cx="343327" cy="34332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54394A46-360B-4AB9-9ACC-5A757C170085}"/>
              </a:ext>
            </a:extLst>
          </p:cNvPr>
          <p:cNvSpPr/>
          <p:nvPr/>
        </p:nvSpPr>
        <p:spPr>
          <a:xfrm>
            <a:off x="8890276" y="4890220"/>
            <a:ext cx="343327" cy="34332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37C1A242-615F-4711-A684-7EF23E139E1F}"/>
              </a:ext>
            </a:extLst>
          </p:cNvPr>
          <p:cNvSpPr txBox="1"/>
          <p:nvPr/>
        </p:nvSpPr>
        <p:spPr>
          <a:xfrm rot="5400000">
            <a:off x="8611179" y="5567810"/>
            <a:ext cx="1159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93C12063-EA20-49D1-8C53-5034F531ABD5}"/>
              </a:ext>
            </a:extLst>
          </p:cNvPr>
          <p:cNvCxnSpPr>
            <a:cxnSpLocks/>
          </p:cNvCxnSpPr>
          <p:nvPr/>
        </p:nvCxnSpPr>
        <p:spPr>
          <a:xfrm flipH="1">
            <a:off x="3543652" y="4081404"/>
            <a:ext cx="1549454" cy="0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A718BDD0-3DBC-4CDA-BDA4-88E82222DCCE}"/>
              </a:ext>
            </a:extLst>
          </p:cNvPr>
          <p:cNvCxnSpPr>
            <a:cxnSpLocks/>
          </p:cNvCxnSpPr>
          <p:nvPr/>
        </p:nvCxnSpPr>
        <p:spPr>
          <a:xfrm>
            <a:off x="6719387" y="5189368"/>
            <a:ext cx="1987075" cy="0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9D7EBE63-FC1A-408E-BD2C-892DE991B8F7}"/>
              </a:ext>
            </a:extLst>
          </p:cNvPr>
          <p:cNvSpPr txBox="1"/>
          <p:nvPr/>
        </p:nvSpPr>
        <p:spPr>
          <a:xfrm>
            <a:off x="2011865" y="3352509"/>
            <a:ext cx="1245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filter 1</a:t>
            </a:r>
            <a:endParaRPr lang="zh-TW" altLang="en-US" sz="24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B07590B-0CD4-47BC-9BFC-111F53D84AD9}"/>
              </a:ext>
            </a:extLst>
          </p:cNvPr>
          <p:cNvSpPr txBox="1"/>
          <p:nvPr/>
        </p:nvSpPr>
        <p:spPr>
          <a:xfrm>
            <a:off x="2002767" y="3830030"/>
            <a:ext cx="1245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filter 2</a:t>
            </a:r>
            <a:endParaRPr lang="zh-TW" altLang="en-US" sz="2400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029EE42F-4ACD-46CB-9FB8-1BC0AF9F673B}"/>
              </a:ext>
            </a:extLst>
          </p:cNvPr>
          <p:cNvSpPr txBox="1"/>
          <p:nvPr/>
        </p:nvSpPr>
        <p:spPr>
          <a:xfrm>
            <a:off x="2002734" y="4336908"/>
            <a:ext cx="1245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filter 3</a:t>
            </a:r>
            <a:endParaRPr lang="zh-TW" altLang="en-US" sz="2400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B0120790-9FA6-4AAE-B11E-AE1CF8D5F690}"/>
              </a:ext>
            </a:extLst>
          </p:cNvPr>
          <p:cNvSpPr txBox="1"/>
          <p:nvPr/>
        </p:nvSpPr>
        <p:spPr>
          <a:xfrm>
            <a:off x="2010024" y="4828262"/>
            <a:ext cx="1245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filter 4</a:t>
            </a:r>
            <a:endParaRPr lang="zh-TW" altLang="en-US" sz="2400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F3326F1B-BE61-4CD4-A6DA-8F89F16360F5}"/>
              </a:ext>
            </a:extLst>
          </p:cNvPr>
          <p:cNvSpPr txBox="1"/>
          <p:nvPr/>
        </p:nvSpPr>
        <p:spPr>
          <a:xfrm>
            <a:off x="9309349" y="3373217"/>
            <a:ext cx="1245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filter 1</a:t>
            </a:r>
            <a:endParaRPr lang="zh-TW" altLang="en-US" sz="2400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E2695A43-0E70-41F0-80A3-B69DB0A7FA1D}"/>
              </a:ext>
            </a:extLst>
          </p:cNvPr>
          <p:cNvSpPr txBox="1"/>
          <p:nvPr/>
        </p:nvSpPr>
        <p:spPr>
          <a:xfrm>
            <a:off x="9300251" y="3850738"/>
            <a:ext cx="1245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filter 2</a:t>
            </a:r>
            <a:endParaRPr lang="zh-TW" altLang="en-US" sz="24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1440745C-E6F3-48F6-AF7E-632AB61710CC}"/>
              </a:ext>
            </a:extLst>
          </p:cNvPr>
          <p:cNvSpPr txBox="1"/>
          <p:nvPr/>
        </p:nvSpPr>
        <p:spPr>
          <a:xfrm>
            <a:off x="9300218" y="4357616"/>
            <a:ext cx="1245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filter 3</a:t>
            </a:r>
            <a:endParaRPr lang="zh-TW" altLang="en-US" sz="2400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CCC989F7-E53C-4E8A-AD69-61B905A99627}"/>
              </a:ext>
            </a:extLst>
          </p:cNvPr>
          <p:cNvSpPr txBox="1"/>
          <p:nvPr/>
        </p:nvSpPr>
        <p:spPr>
          <a:xfrm>
            <a:off x="9307508" y="4848970"/>
            <a:ext cx="1245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filter 4</a:t>
            </a:r>
            <a:endParaRPr lang="zh-TW" altLang="en-US" sz="2400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D015A2C-1CD5-40D6-8755-47BEFCB10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142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7" grpId="0"/>
      <p:bldP spid="28" grpId="0"/>
      <p:bldP spid="29" grpId="0"/>
      <p:bldP spid="30" grpId="0"/>
      <p:bldP spid="31" grpId="0"/>
      <p:bldP spid="32" grpId="0"/>
      <p:bldP spid="3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72893B-BBAE-403A-B49D-9896E9D5C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Benefit of Convolutional Layer 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E69EEC5D-946E-40B6-8B6C-C3C94C21E388}"/>
              </a:ext>
            </a:extLst>
          </p:cNvPr>
          <p:cNvSpPr/>
          <p:nvPr/>
        </p:nvSpPr>
        <p:spPr>
          <a:xfrm>
            <a:off x="2070305" y="1736041"/>
            <a:ext cx="5914103" cy="3451123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85CCD41-5E3C-47B7-8C41-8F1128417220}"/>
              </a:ext>
            </a:extLst>
          </p:cNvPr>
          <p:cNvSpPr txBox="1"/>
          <p:nvPr/>
        </p:nvSpPr>
        <p:spPr>
          <a:xfrm>
            <a:off x="3237879" y="1963657"/>
            <a:ext cx="3628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/>
              <a:t>Fully Connected Layer</a:t>
            </a:r>
            <a:endParaRPr lang="zh-TW" altLang="en-US" sz="2400" b="1" i="1" u="sng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C657404-81F3-4014-8F45-047857B60810}"/>
              </a:ext>
            </a:extLst>
          </p:cNvPr>
          <p:cNvSpPr txBox="1"/>
          <p:nvPr/>
        </p:nvSpPr>
        <p:spPr>
          <a:xfrm>
            <a:off x="2628282" y="5314797"/>
            <a:ext cx="75733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Some patterns are much smaller than the whole image.</a:t>
            </a:r>
            <a:endParaRPr lang="zh-TW" altLang="en-US" sz="2400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ECE13275-0DA9-4B91-82DB-7055035FE32D}"/>
              </a:ext>
            </a:extLst>
          </p:cNvPr>
          <p:cNvSpPr/>
          <p:nvPr/>
        </p:nvSpPr>
        <p:spPr>
          <a:xfrm>
            <a:off x="2724151" y="2492674"/>
            <a:ext cx="4603955" cy="251304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6337C96-117D-4F91-89C1-265086FE31B6}"/>
              </a:ext>
            </a:extLst>
          </p:cNvPr>
          <p:cNvSpPr txBox="1"/>
          <p:nvPr/>
        </p:nvSpPr>
        <p:spPr>
          <a:xfrm>
            <a:off x="3918146" y="2721484"/>
            <a:ext cx="234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Receptive Field</a:t>
            </a:r>
            <a:endParaRPr lang="zh-TW" altLang="en-US" sz="24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772F5FE-266A-42CD-B761-54A3E6384577}"/>
              </a:ext>
            </a:extLst>
          </p:cNvPr>
          <p:cNvSpPr txBox="1"/>
          <p:nvPr/>
        </p:nvSpPr>
        <p:spPr>
          <a:xfrm>
            <a:off x="2628282" y="5795054"/>
            <a:ext cx="70054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The same patterns appear in different regions.</a:t>
            </a:r>
            <a:endParaRPr lang="zh-TW" altLang="en-US" sz="2400" dirty="0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EB1E1B19-56C1-4867-A10B-9DC0D244CD15}"/>
              </a:ext>
            </a:extLst>
          </p:cNvPr>
          <p:cNvSpPr/>
          <p:nvPr/>
        </p:nvSpPr>
        <p:spPr>
          <a:xfrm>
            <a:off x="3213306" y="3201740"/>
            <a:ext cx="3628102" cy="16167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DC9999D-91AA-491B-8588-1B7DF104B8CE}"/>
              </a:ext>
            </a:extLst>
          </p:cNvPr>
          <p:cNvSpPr txBox="1"/>
          <p:nvPr/>
        </p:nvSpPr>
        <p:spPr>
          <a:xfrm>
            <a:off x="3742853" y="3410082"/>
            <a:ext cx="2695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Parameter Sharing</a:t>
            </a:r>
            <a:endParaRPr lang="zh-TW" altLang="en-US" sz="24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1DDE9E6-EA18-4843-85FF-1B88739FF133}"/>
              </a:ext>
            </a:extLst>
          </p:cNvPr>
          <p:cNvSpPr txBox="1"/>
          <p:nvPr/>
        </p:nvSpPr>
        <p:spPr>
          <a:xfrm>
            <a:off x="3704140" y="3940828"/>
            <a:ext cx="26955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Convolutional Layer</a:t>
            </a:r>
            <a:endParaRPr lang="zh-TW" altLang="en-US" sz="2400" b="1" i="1" u="sng" dirty="0"/>
          </a:p>
        </p:txBody>
      </p:sp>
      <p:sp>
        <p:nvSpPr>
          <p:cNvPr id="15" name="投影片編號版面配置區 14">
            <a:extLst>
              <a:ext uri="{FF2B5EF4-FFF2-40B4-BE49-F238E27FC236}">
                <a16:creationId xmlns:a16="http://schemas.microsoft.com/office/drawing/2014/main" id="{ABD42710-5248-43F6-A833-95B2262B9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D72AF9E-515C-4738-9914-172BD651EFC3}"/>
              </a:ext>
            </a:extLst>
          </p:cNvPr>
          <p:cNvSpPr txBox="1"/>
          <p:nvPr/>
        </p:nvSpPr>
        <p:spPr>
          <a:xfrm>
            <a:off x="7972735" y="3946150"/>
            <a:ext cx="2627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Larger model bias</a:t>
            </a:r>
            <a:endParaRPr lang="zh-TW" altLang="en-US" sz="2400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27200590-A17D-40FC-B122-CEB12ACCE0C4}"/>
              </a:ext>
            </a:extLst>
          </p:cNvPr>
          <p:cNvCxnSpPr>
            <a:cxnSpLocks/>
          </p:cNvCxnSpPr>
          <p:nvPr/>
        </p:nvCxnSpPr>
        <p:spPr>
          <a:xfrm>
            <a:off x="6433790" y="4203925"/>
            <a:ext cx="15435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BCD79AE-EB36-4402-AAA6-E1665FEEC186}"/>
              </a:ext>
            </a:extLst>
          </p:cNvPr>
          <p:cNvSpPr txBox="1"/>
          <p:nvPr/>
        </p:nvSpPr>
        <p:spPr>
          <a:xfrm>
            <a:off x="7972735" y="4384892"/>
            <a:ext cx="1973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(for image)</a:t>
            </a:r>
            <a:endParaRPr lang="zh-TW" altLang="en-US" sz="24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D141056-F200-49B4-8879-9A591F328D81}"/>
              </a:ext>
            </a:extLst>
          </p:cNvPr>
          <p:cNvSpPr txBox="1"/>
          <p:nvPr/>
        </p:nvSpPr>
        <p:spPr>
          <a:xfrm>
            <a:off x="7981950" y="1977884"/>
            <a:ext cx="26277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/>
              <a:t>Jack of all trades, </a:t>
            </a:r>
          </a:p>
          <a:p>
            <a:r>
              <a:rPr lang="en-US" altLang="zh-TW" sz="2400" dirty="0"/>
              <a:t>master of none</a:t>
            </a:r>
            <a:endParaRPr lang="zh-TW" altLang="en-US" sz="2400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C97BF755-9D35-490E-99D4-99C5E37FE720}"/>
              </a:ext>
            </a:extLst>
          </p:cNvPr>
          <p:cNvCxnSpPr>
            <a:cxnSpLocks/>
          </p:cNvCxnSpPr>
          <p:nvPr/>
        </p:nvCxnSpPr>
        <p:spPr>
          <a:xfrm flipV="1">
            <a:off x="6556348" y="2205916"/>
            <a:ext cx="138689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87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/>
      <p:bldP spid="8" grpId="0" animBg="1"/>
      <p:bldP spid="9" grpId="0"/>
      <p:bldP spid="11" grpId="0"/>
      <p:bldP spid="12" grpId="0" animBg="1"/>
      <p:bldP spid="13" grpId="0"/>
      <p:bldP spid="14" grpId="0"/>
      <p:bldP spid="3" grpId="0"/>
      <p:bldP spid="16" grpId="0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Convolutional Layer 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102607" y="1752387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8104011" y="2124756"/>
            <a:ext cx="1448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Filter 1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102607" y="3616028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 rot="5400000">
            <a:off x="6413979" y="5429125"/>
            <a:ext cx="708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lang="en-US" altLang="zh-TW" sz="2800" b="1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……</a:t>
            </a:r>
            <a:endParaRPr lang="zh-TW" altLang="en-US" sz="2800" b="1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104011" y="2511167"/>
            <a:ext cx="2142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TW" sz="2400" dirty="0">
                <a:solidFill>
                  <a:prstClr val="black"/>
                </a:solidFill>
              </a:rPr>
              <a:t>3 x 3 x channel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pic>
        <p:nvPicPr>
          <p:cNvPr id="19" name="Picture 2" descr="http://s.hswstatic.com/gif/whiskers-s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004" y="1831342"/>
            <a:ext cx="1771005" cy="120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矩形 19"/>
          <p:cNvSpPr/>
          <p:nvPr/>
        </p:nvSpPr>
        <p:spPr>
          <a:xfrm>
            <a:off x="2640284" y="3569317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rPr>
              <a:t>Convolution</a:t>
            </a:r>
            <a:endParaRPr lang="zh-TW" altLang="en-US" sz="2400" dirty="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24" name="向下箭號 11"/>
          <p:cNvSpPr/>
          <p:nvPr/>
        </p:nvSpPr>
        <p:spPr>
          <a:xfrm>
            <a:off x="3259981" y="3091572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TW" altLang="en-US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25" name="向下箭號 17"/>
          <p:cNvSpPr/>
          <p:nvPr/>
        </p:nvSpPr>
        <p:spPr>
          <a:xfrm>
            <a:off x="3259981" y="4202354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TW" altLang="en-US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559781" y="3504099"/>
            <a:ext cx="1856830" cy="696515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TW" altLang="en-US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30" name="文字方塊 29"/>
          <p:cNvSpPr txBox="1"/>
          <p:nvPr/>
        </p:nvSpPr>
        <p:spPr>
          <a:xfrm rot="5400000">
            <a:off x="3289004" y="4788002"/>
            <a:ext cx="708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lang="en-US" altLang="zh-TW" sz="2800" b="1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……</a:t>
            </a:r>
            <a:endParaRPr lang="zh-TW" altLang="en-US" sz="2800" b="1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652766" y="1515577"/>
            <a:ext cx="4644930" cy="4642077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TW" altLang="en-US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cxnSp>
        <p:nvCxnSpPr>
          <p:cNvPr id="33" name="直線接點 32"/>
          <p:cNvCxnSpPr>
            <a:cxnSpLocks/>
          </p:cNvCxnSpPr>
          <p:nvPr/>
        </p:nvCxnSpPr>
        <p:spPr>
          <a:xfrm flipV="1">
            <a:off x="4377331" y="1493103"/>
            <a:ext cx="1209540" cy="1999454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cxnSpLocks/>
          </p:cNvCxnSpPr>
          <p:nvPr/>
        </p:nvCxnSpPr>
        <p:spPr>
          <a:xfrm>
            <a:off x="4406877" y="4168319"/>
            <a:ext cx="1179995" cy="1989335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F0ABC580-2657-4BB4-9B64-FF9305181929}"/>
              </a:ext>
            </a:extLst>
          </p:cNvPr>
          <p:cNvGraphicFramePr>
            <a:graphicFrameLocks noGrp="1"/>
          </p:cNvGraphicFramePr>
          <p:nvPr/>
        </p:nvGraphicFramePr>
        <p:xfrm>
          <a:off x="6255007" y="1904787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31039856-5755-4C2F-8EA3-9F06668A86CE}"/>
              </a:ext>
            </a:extLst>
          </p:cNvPr>
          <p:cNvGraphicFramePr>
            <a:graphicFrameLocks noGrp="1"/>
          </p:cNvGraphicFramePr>
          <p:nvPr/>
        </p:nvGraphicFramePr>
        <p:xfrm>
          <a:off x="6407407" y="2057187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BFD298EB-A20D-4DB8-B054-3BC57E9223DE}"/>
              </a:ext>
            </a:extLst>
          </p:cNvPr>
          <p:cNvGraphicFramePr>
            <a:graphicFrameLocks noGrp="1"/>
          </p:cNvGraphicFramePr>
          <p:nvPr/>
        </p:nvGraphicFramePr>
        <p:xfrm>
          <a:off x="6255007" y="3768428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AA102218-48D4-45DD-AACE-70626CD4B6B6}"/>
              </a:ext>
            </a:extLst>
          </p:cNvPr>
          <p:cNvGraphicFramePr>
            <a:graphicFrameLocks noGrp="1"/>
          </p:cNvGraphicFramePr>
          <p:nvPr/>
        </p:nvGraphicFramePr>
        <p:xfrm>
          <a:off x="6407407" y="3920828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" name="文字方塊 31">
            <a:extLst>
              <a:ext uri="{FF2B5EF4-FFF2-40B4-BE49-F238E27FC236}">
                <a16:creationId xmlns:a16="http://schemas.microsoft.com/office/drawing/2014/main" id="{D87035A2-B958-4222-8241-4C3225770F37}"/>
              </a:ext>
            </a:extLst>
          </p:cNvPr>
          <p:cNvSpPr txBox="1"/>
          <p:nvPr/>
        </p:nvSpPr>
        <p:spPr>
          <a:xfrm>
            <a:off x="8092084" y="3897021"/>
            <a:ext cx="1448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Filter 2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4DA32610-ECE2-4E12-93C4-8DB5556EB1B5}"/>
              </a:ext>
            </a:extLst>
          </p:cNvPr>
          <p:cNvSpPr txBox="1"/>
          <p:nvPr/>
        </p:nvSpPr>
        <p:spPr>
          <a:xfrm>
            <a:off x="8077336" y="4298180"/>
            <a:ext cx="2142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TW" sz="2400" dirty="0">
                <a:solidFill>
                  <a:prstClr val="black"/>
                </a:solidFill>
              </a:rPr>
              <a:t>3 x 3 x channel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091CFC32-B51F-4B4C-A71E-6FB2441E5B7E}"/>
              </a:ext>
            </a:extLst>
          </p:cNvPr>
          <p:cNvSpPr txBox="1"/>
          <p:nvPr/>
        </p:nvSpPr>
        <p:spPr>
          <a:xfrm>
            <a:off x="8097587" y="2879628"/>
            <a:ext cx="1224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TW" sz="2400" dirty="0">
                <a:solidFill>
                  <a:prstClr val="black"/>
                </a:solidFill>
              </a:rPr>
              <a:t>tensor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8BF9C006-988C-4E12-9FC4-12E9818752A2}"/>
              </a:ext>
            </a:extLst>
          </p:cNvPr>
          <p:cNvSpPr txBox="1"/>
          <p:nvPr/>
        </p:nvSpPr>
        <p:spPr>
          <a:xfrm>
            <a:off x="8077335" y="4678364"/>
            <a:ext cx="1224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TW" sz="2400" dirty="0">
                <a:solidFill>
                  <a:prstClr val="black"/>
                </a:solidFill>
              </a:rPr>
              <a:t>tensor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20BCE80D-AF4C-4B10-B437-523ABD63861B}"/>
              </a:ext>
            </a:extLst>
          </p:cNvPr>
          <p:cNvSpPr txBox="1"/>
          <p:nvPr/>
        </p:nvSpPr>
        <p:spPr>
          <a:xfrm>
            <a:off x="1860539" y="6198607"/>
            <a:ext cx="2986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TW" sz="2400" dirty="0">
                <a:solidFill>
                  <a:prstClr val="black"/>
                </a:solidFill>
              </a:rPr>
              <a:t>channel = 1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A48EE8AD-14FC-4DC4-B3AC-05F1C09784C7}"/>
              </a:ext>
            </a:extLst>
          </p:cNvPr>
          <p:cNvSpPr txBox="1"/>
          <p:nvPr/>
        </p:nvSpPr>
        <p:spPr>
          <a:xfrm>
            <a:off x="3460438" y="6212796"/>
            <a:ext cx="33077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/>
              <a:t>(</a:t>
            </a:r>
            <a:r>
              <a:rPr lang="zh-TW" altLang="en-US" sz="2400" dirty="0"/>
              <a:t>black and white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2B0CF15E-4102-4782-B2A7-1CF169E4354C}"/>
              </a:ext>
            </a:extLst>
          </p:cNvPr>
          <p:cNvSpPr txBox="1"/>
          <p:nvPr/>
        </p:nvSpPr>
        <p:spPr>
          <a:xfrm>
            <a:off x="7094854" y="5684034"/>
            <a:ext cx="3348118" cy="83099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lang="en-US" altLang="zh-TW" sz="2400" dirty="0">
                <a:solidFill>
                  <a:schemeClr val="bg1"/>
                </a:solidFill>
                <a:latin typeface="Calibri" panose="020F0502020204030204"/>
                <a:ea typeface="新細明體" panose="02020500000000000000" pitchFamily="18" charset="-120"/>
              </a:rPr>
              <a:t>Each filter detects a small pattern (3 x 3 </a:t>
            </a:r>
            <a:r>
              <a:rPr lang="en-US" altLang="zh-TW" sz="2400" dirty="0">
                <a:solidFill>
                  <a:schemeClr val="bg1"/>
                </a:solidFill>
              </a:rPr>
              <a:t>x channel</a:t>
            </a:r>
            <a:r>
              <a:rPr lang="en-US" altLang="zh-TW" sz="2400" dirty="0">
                <a:solidFill>
                  <a:schemeClr val="bg1"/>
                </a:solidFill>
                <a:latin typeface="Calibri" panose="020F0502020204030204"/>
                <a:ea typeface="新細明體" panose="02020500000000000000" pitchFamily="18" charset="-120"/>
              </a:rPr>
              <a:t>). </a:t>
            </a:r>
            <a:endParaRPr lang="zh-TW" altLang="en-US" sz="2400" dirty="0">
              <a:solidFill>
                <a:schemeClr val="bg1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17" name="投影片編號版面配置區 16">
            <a:extLst>
              <a:ext uri="{FF2B5EF4-FFF2-40B4-BE49-F238E27FC236}">
                <a16:creationId xmlns:a16="http://schemas.microsoft.com/office/drawing/2014/main" id="{6266CD36-EFC6-4ED2-8E76-E9F6FF493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E8C70979-461C-4E1E-ACDB-B418AA514943}"/>
              </a:ext>
            </a:extLst>
          </p:cNvPr>
          <p:cNvSpPr txBox="1"/>
          <p:nvPr/>
        </p:nvSpPr>
        <p:spPr>
          <a:xfrm>
            <a:off x="5744173" y="149987"/>
            <a:ext cx="48077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Another story based on </a:t>
            </a:r>
            <a:r>
              <a:rPr lang="en-US" altLang="zh-TW" sz="2800" b="1" i="1" dirty="0"/>
              <a:t>filter</a:t>
            </a:r>
            <a:r>
              <a:rPr lang="en-US" altLang="zh-TW" sz="2800" dirty="0"/>
              <a:t> </a:t>
            </a:r>
            <a:r>
              <a:rPr lang="en-US" altLang="zh-TW" sz="2800" dirty="0">
                <a:sym typeface="Wingdings" panose="05000000000000000000" pitchFamily="2" charset="2"/>
              </a:rPr>
              <a:t></a:t>
            </a:r>
            <a:endParaRPr lang="zh-TW" altLang="en-US" sz="2800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DC40E081-1B74-42CC-9D05-72B7CB61C37F}"/>
              </a:ext>
            </a:extLst>
          </p:cNvPr>
          <p:cNvSpPr txBox="1"/>
          <p:nvPr/>
        </p:nvSpPr>
        <p:spPr>
          <a:xfrm>
            <a:off x="1860538" y="5716465"/>
            <a:ext cx="2986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TW" sz="2400" dirty="0">
                <a:solidFill>
                  <a:prstClr val="black"/>
                </a:solidFill>
              </a:rPr>
              <a:t>channel = 3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BA5AA2CD-0BFF-43F6-B4F7-04FF4D8507EF}"/>
              </a:ext>
            </a:extLst>
          </p:cNvPr>
          <p:cNvSpPr txBox="1"/>
          <p:nvPr/>
        </p:nvSpPr>
        <p:spPr>
          <a:xfrm>
            <a:off x="3457369" y="5716465"/>
            <a:ext cx="33077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/>
              <a:t>(colorful)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6202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5" grpId="0"/>
      <p:bldP spid="28" grpId="0" animBg="1"/>
      <p:bldP spid="31" grpId="0" animBg="1"/>
      <p:bldP spid="32" grpId="0"/>
      <p:bldP spid="35" grpId="0"/>
      <p:bldP spid="36" grpId="0"/>
      <p:bldP spid="37" grpId="0"/>
      <p:bldP spid="38" grpId="0"/>
      <p:bldP spid="39" grpId="0"/>
      <p:bldP spid="40" grpId="0" animBg="1"/>
      <p:bldP spid="41" grpId="0"/>
      <p:bldP spid="4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Convolutional Layer 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2509111" y="2399062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2772584" y="5388971"/>
            <a:ext cx="234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6 x 6 image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533230" y="1915090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8064725" y="2267469"/>
            <a:ext cx="1448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Filter 1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533230" y="3539828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8064725" y="3879103"/>
            <a:ext cx="1448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Filter 2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 rot="5400000">
            <a:off x="7103344" y="5004005"/>
            <a:ext cx="708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lang="en-US" altLang="zh-TW" sz="2800" b="1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……</a:t>
            </a:r>
            <a:endParaRPr lang="zh-TW" altLang="en-US" sz="2800" b="1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877AFD8-FD17-469D-85B1-782AECCF713F}"/>
              </a:ext>
            </a:extLst>
          </p:cNvPr>
          <p:cNvSpPr txBox="1"/>
          <p:nvPr/>
        </p:nvSpPr>
        <p:spPr>
          <a:xfrm>
            <a:off x="6384129" y="5619803"/>
            <a:ext cx="35425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lang="en-US" altLang="zh-TW" sz="2400" dirty="0">
                <a:solidFill>
                  <a:srgbClr val="FF0000"/>
                </a:solidFill>
                <a:latin typeface="Calibri" panose="020F0502020204030204"/>
                <a:ea typeface="新細明體" panose="02020500000000000000" pitchFamily="18" charset="-120"/>
              </a:rPr>
              <a:t>(The values in the filters are</a:t>
            </a:r>
            <a:r>
              <a:rPr lang="zh-TW" altLang="en-US" sz="2400" dirty="0">
                <a:solidFill>
                  <a:srgbClr val="FF0000"/>
                </a:solidFill>
                <a:latin typeface="Calibri" panose="020F0502020204030204"/>
                <a:ea typeface="新細明體" panose="02020500000000000000" pitchFamily="18" charset="-12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Calibri" panose="020F0502020204030204"/>
                <a:ea typeface="新細明體" panose="02020500000000000000" pitchFamily="18" charset="-120"/>
              </a:rPr>
              <a:t>unknown parameters.)</a:t>
            </a:r>
            <a:endParaRPr lang="zh-TW" altLang="en-US" sz="2400" dirty="0">
              <a:solidFill>
                <a:srgbClr val="FF0000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2ADF13E5-D11B-417A-A07C-F2483C24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61D4BB2-67CF-47F9-AA65-21504E700A86}"/>
              </a:ext>
            </a:extLst>
          </p:cNvPr>
          <p:cNvSpPr txBox="1"/>
          <p:nvPr/>
        </p:nvSpPr>
        <p:spPr>
          <a:xfrm>
            <a:off x="7178107" y="579533"/>
            <a:ext cx="3221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TW" sz="2400" dirty="0">
                <a:solidFill>
                  <a:prstClr val="black"/>
                </a:solidFill>
              </a:rPr>
              <a:t>Consider channel = 1</a:t>
            </a:r>
          </a:p>
          <a:p>
            <a:pPr>
              <a:defRPr/>
            </a:pPr>
            <a:r>
              <a:rPr lang="en-US" altLang="zh-TW" sz="2400" dirty="0"/>
              <a:t>(</a:t>
            </a:r>
            <a:r>
              <a:rPr lang="zh-TW" altLang="en-US" sz="2400" dirty="0"/>
              <a:t>black and white </a:t>
            </a:r>
            <a:r>
              <a:rPr lang="en-US" altLang="zh-TW" sz="2400" dirty="0"/>
              <a:t>image)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8640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Convolutional Layer 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2509111" y="2399062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2772584" y="5388971"/>
            <a:ext cx="234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6 x 6 image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087892" y="478405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8710047" y="933373"/>
            <a:ext cx="1448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Filter 1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09111" y="2399062"/>
            <a:ext cx="1417126" cy="13825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TW" altLang="en-US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6246062" y="27879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3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7087891" y="27879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-1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7929720" y="27879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-3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8771549" y="27879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-1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6246062" y="35880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-3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7087891" y="35880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1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7929720" y="35880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0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8771549" y="35880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-3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20" name="橢圓 19"/>
          <p:cNvSpPr/>
          <p:nvPr/>
        </p:nvSpPr>
        <p:spPr>
          <a:xfrm>
            <a:off x="6246062" y="44458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-3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21" name="橢圓 20"/>
          <p:cNvSpPr/>
          <p:nvPr/>
        </p:nvSpPr>
        <p:spPr>
          <a:xfrm>
            <a:off x="7087891" y="44458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-3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7929720" y="44458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0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8771549" y="44458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1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6256036" y="5259802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3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25" name="橢圓 24"/>
          <p:cNvSpPr/>
          <p:nvPr/>
        </p:nvSpPr>
        <p:spPr>
          <a:xfrm>
            <a:off x="7087891" y="52459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-2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26" name="橢圓 25"/>
          <p:cNvSpPr/>
          <p:nvPr/>
        </p:nvSpPr>
        <p:spPr>
          <a:xfrm>
            <a:off x="7929720" y="52459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-2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27" name="橢圓 26"/>
          <p:cNvSpPr/>
          <p:nvPr/>
        </p:nvSpPr>
        <p:spPr>
          <a:xfrm>
            <a:off x="8771549" y="52459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-1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008714" y="2399062"/>
            <a:ext cx="1417126" cy="13825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TW" altLang="en-US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454824" y="2402206"/>
            <a:ext cx="1417126" cy="13825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TW" altLang="en-US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6953" y="2405350"/>
            <a:ext cx="1417126" cy="13825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TW" altLang="en-US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509111" y="2810239"/>
            <a:ext cx="1417126" cy="13825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TW" altLang="en-US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691365" y="1732535"/>
            <a:ext cx="12071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s</a:t>
            </a:r>
            <a:r>
              <a: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tride</a:t>
            </a: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=1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956953" y="3767518"/>
            <a:ext cx="1417126" cy="13825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TW" altLang="en-US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087891" y="478406"/>
            <a:ext cx="524489" cy="454967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TW" altLang="en-US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644536" y="936721"/>
            <a:ext cx="524489" cy="454967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TW" altLang="en-US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169025" y="1405709"/>
            <a:ext cx="524489" cy="454967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TW" altLang="en-US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cxnSp>
        <p:nvCxnSpPr>
          <p:cNvPr id="10" name="直線接點 9"/>
          <p:cNvCxnSpPr/>
          <p:nvPr/>
        </p:nvCxnSpPr>
        <p:spPr>
          <a:xfrm>
            <a:off x="7087891" y="478405"/>
            <a:ext cx="1605623" cy="1382270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6237060" y="2785872"/>
            <a:ext cx="729002" cy="708265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TW" altLang="en-US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256036" y="5262586"/>
            <a:ext cx="729002" cy="708265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TW" altLang="en-US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cxnSp>
        <p:nvCxnSpPr>
          <p:cNvPr id="41" name="直線接點 40"/>
          <p:cNvCxnSpPr/>
          <p:nvPr/>
        </p:nvCxnSpPr>
        <p:spPr>
          <a:xfrm>
            <a:off x="2453398" y="2425786"/>
            <a:ext cx="1605623" cy="1382270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>
            <a:off x="2404631" y="3761564"/>
            <a:ext cx="1605623" cy="1382270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9679F69-53A4-44B2-B1A9-F26D1168C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7711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4" grpId="0"/>
      <p:bldP spid="32" grpId="0" animBg="1"/>
      <p:bldP spid="32" grpId="1" animBg="1"/>
      <p:bldP spid="8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96AF16-5346-4FD6-A154-636CD0401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Image Classification </a:t>
            </a:r>
            <a:endParaRPr lang="zh-TW" altLang="en-US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AC3A02E9-DF63-4B3F-8EDA-E0535918F6D0}"/>
              </a:ext>
            </a:extLst>
          </p:cNvPr>
          <p:cNvSpPr/>
          <p:nvPr/>
        </p:nvSpPr>
        <p:spPr>
          <a:xfrm>
            <a:off x="5248275" y="2828924"/>
            <a:ext cx="1504950" cy="15656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Model</a:t>
            </a:r>
            <a:endParaRPr lang="zh-TW" altLang="en-US" sz="24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5F821E6-4FA0-4011-9B22-5C914DF72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650" y="2481134"/>
            <a:ext cx="2341436" cy="2492096"/>
          </a:xfrm>
          <a:prstGeom prst="rect">
            <a:avLst/>
          </a:prstGeom>
          <a:scene3d>
            <a:camera prst="isometricRightUp"/>
            <a:lightRig rig="threePt" dir="t"/>
          </a:scene3d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74537D5D-CD92-4D83-813F-FF99C857696F}"/>
              </a:ext>
            </a:extLst>
          </p:cNvPr>
          <p:cNvSpPr txBox="1"/>
          <p:nvPr/>
        </p:nvSpPr>
        <p:spPr>
          <a:xfrm>
            <a:off x="3348402" y="4742398"/>
            <a:ext cx="2035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100 x 100</a:t>
            </a:r>
            <a:endParaRPr lang="zh-TW" altLang="en-US" sz="2400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C6DEA37B-6387-4600-BCD2-B9987EF8C7BF}"/>
              </a:ext>
            </a:extLst>
          </p:cNvPr>
          <p:cNvCxnSpPr>
            <a:cxnSpLocks/>
          </p:cNvCxnSpPr>
          <p:nvPr/>
        </p:nvCxnSpPr>
        <p:spPr>
          <a:xfrm>
            <a:off x="4366320" y="3624908"/>
            <a:ext cx="8096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A5349FED-DB79-46FF-889B-658FF1062F36}"/>
              </a:ext>
            </a:extLst>
          </p:cNvPr>
          <p:cNvCxnSpPr>
            <a:cxnSpLocks/>
          </p:cNvCxnSpPr>
          <p:nvPr/>
        </p:nvCxnSpPr>
        <p:spPr>
          <a:xfrm>
            <a:off x="6848476" y="3624908"/>
            <a:ext cx="8793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EECE46B1-AA6A-406B-813A-7DCC64C13187}"/>
                  </a:ext>
                </a:extLst>
              </p:cNvPr>
              <p:cNvSpPr txBox="1"/>
              <p:nvPr/>
            </p:nvSpPr>
            <p:spPr>
              <a:xfrm>
                <a:off x="7961286" y="3377190"/>
                <a:ext cx="28360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1" i="1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TW" sz="2800" b="1" i="1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TW" altLang="en-US" sz="2800" b="1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EECE46B1-AA6A-406B-813A-7DCC64C13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1286" y="3377190"/>
                <a:ext cx="283604" cy="430887"/>
              </a:xfrm>
              <a:prstGeom prst="rect">
                <a:avLst/>
              </a:prstGeom>
              <a:blipFill>
                <a:blip r:embed="rId4"/>
                <a:stretch>
                  <a:fillRect r="-21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27B038E9-829D-44B9-983E-6591CEEAD0A3}"/>
                  </a:ext>
                </a:extLst>
              </p:cNvPr>
              <p:cNvSpPr txBox="1"/>
              <p:nvPr/>
            </p:nvSpPr>
            <p:spPr>
              <a:xfrm>
                <a:off x="9465784" y="3361862"/>
                <a:ext cx="84233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8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zh-TW" altLang="en-US" sz="2800" b="1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27B038E9-829D-44B9-983E-6591CEEAD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5784" y="3361862"/>
                <a:ext cx="842332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96E1DDB0-38F6-4C32-943C-106262093F44}"/>
              </a:ext>
            </a:extLst>
          </p:cNvPr>
          <p:cNvCxnSpPr>
            <a:cxnSpLocks/>
          </p:cNvCxnSpPr>
          <p:nvPr/>
        </p:nvCxnSpPr>
        <p:spPr>
          <a:xfrm>
            <a:off x="8389034" y="3626236"/>
            <a:ext cx="1286300" cy="0"/>
          </a:xfrm>
          <a:prstGeom prst="straightConnector1">
            <a:avLst/>
          </a:prstGeom>
          <a:ln w="57150"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F31223CB-788D-4229-81E8-72722844E248}"/>
              </a:ext>
            </a:extLst>
          </p:cNvPr>
          <p:cNvSpPr txBox="1"/>
          <p:nvPr/>
        </p:nvSpPr>
        <p:spPr>
          <a:xfrm>
            <a:off x="8014267" y="3744674"/>
            <a:ext cx="2035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Cross </a:t>
            </a:r>
          </a:p>
          <a:p>
            <a:pPr algn="ctr"/>
            <a:r>
              <a:rPr lang="en-US" altLang="zh-TW" sz="2400" dirty="0"/>
              <a:t>entropy</a:t>
            </a:r>
            <a:endParaRPr lang="zh-TW" altLang="en-US" sz="2400" dirty="0"/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C6169200-1718-4FCD-879B-C0D38537ABFF}"/>
              </a:ext>
            </a:extLst>
          </p:cNvPr>
          <p:cNvGrpSpPr/>
          <p:nvPr/>
        </p:nvGrpSpPr>
        <p:grpSpPr>
          <a:xfrm>
            <a:off x="8624709" y="1238782"/>
            <a:ext cx="1467418" cy="1968168"/>
            <a:chOff x="7190460" y="4154983"/>
            <a:chExt cx="1467418" cy="19681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字方塊 24">
                  <a:extLst>
                    <a:ext uri="{FF2B5EF4-FFF2-40B4-BE49-F238E27FC236}">
                      <a16:creationId xmlns:a16="http://schemas.microsoft.com/office/drawing/2014/main" id="{4A57D6C5-0E79-454A-B228-EA9CAE5398D5}"/>
                    </a:ext>
                  </a:extLst>
                </p:cNvPr>
                <p:cNvSpPr txBox="1"/>
                <p:nvPr/>
              </p:nvSpPr>
              <p:spPr>
                <a:xfrm>
                  <a:off x="8109843" y="4154983"/>
                  <a:ext cx="548035" cy="19681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28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25" name="文字方塊 24">
                  <a:extLst>
                    <a:ext uri="{FF2B5EF4-FFF2-40B4-BE49-F238E27FC236}">
                      <a16:creationId xmlns:a16="http://schemas.microsoft.com/office/drawing/2014/main" id="{4A57D6C5-0E79-454A-B228-EA9CAE5398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9843" y="4154983"/>
                  <a:ext cx="548035" cy="196816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1269551A-8B40-4648-9E74-0819CF28CE59}"/>
                </a:ext>
              </a:extLst>
            </p:cNvPr>
            <p:cNvSpPr txBox="1"/>
            <p:nvPr/>
          </p:nvSpPr>
          <p:spPr>
            <a:xfrm>
              <a:off x="7211205" y="4958622"/>
              <a:ext cx="940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dirty="0"/>
                <a:t>cat</a:t>
              </a:r>
              <a:endParaRPr lang="zh-TW" altLang="en-US" dirty="0"/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1C54E4FC-DDD3-4FEA-AEB9-9C442F00DA86}"/>
                </a:ext>
              </a:extLst>
            </p:cNvPr>
            <p:cNvSpPr txBox="1"/>
            <p:nvPr/>
          </p:nvSpPr>
          <p:spPr>
            <a:xfrm>
              <a:off x="7190460" y="4557731"/>
              <a:ext cx="940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dirty="0"/>
                <a:t>dog</a:t>
              </a:r>
              <a:endParaRPr lang="zh-TW" altLang="en-US" dirty="0"/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7C1DEC34-C42E-4D35-91A2-7DB43DA9789C}"/>
                </a:ext>
              </a:extLst>
            </p:cNvPr>
            <p:cNvSpPr txBox="1"/>
            <p:nvPr/>
          </p:nvSpPr>
          <p:spPr>
            <a:xfrm>
              <a:off x="7200765" y="5327954"/>
              <a:ext cx="940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dirty="0"/>
                <a:t>tree</a:t>
              </a:r>
              <a:endParaRPr lang="zh-TW" altLang="en-US" dirty="0"/>
            </a:p>
          </p:txBody>
        </p:sp>
      </p:grpSp>
      <p:sp>
        <p:nvSpPr>
          <p:cNvPr id="30" name="投影片編號版面配置區 29">
            <a:extLst>
              <a:ext uri="{FF2B5EF4-FFF2-40B4-BE49-F238E27FC236}">
                <a16:creationId xmlns:a16="http://schemas.microsoft.com/office/drawing/2014/main" id="{A3FAA465-369C-4E0C-8FE5-206203821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0451CE67-97A5-428E-9736-996D258476D5}"/>
              </a:ext>
            </a:extLst>
          </p:cNvPr>
          <p:cNvSpPr txBox="1"/>
          <p:nvPr/>
        </p:nvSpPr>
        <p:spPr>
          <a:xfrm>
            <a:off x="2345761" y="5532839"/>
            <a:ext cx="4362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(All the images to be classified have the same size.)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B0F0529D-2873-4E71-885E-8E91020D0268}"/>
                  </a:ext>
                </a:extLst>
              </p:cNvPr>
              <p:cNvSpPr txBox="1"/>
              <p:nvPr/>
            </p:nvSpPr>
            <p:spPr>
              <a:xfrm>
                <a:off x="7687051" y="1238782"/>
                <a:ext cx="820545" cy="19681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0.2</m:t>
                              </m:r>
                            </m:e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0.7</m:t>
                              </m:r>
                            </m:e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</m:e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B0F0529D-2873-4E71-885E-8E91020D0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7051" y="1238782"/>
                <a:ext cx="820545" cy="19681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751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7" grpId="0"/>
      <p:bldP spid="18" grpId="0"/>
      <p:bldP spid="24" grpId="0"/>
      <p:bldP spid="31" grpId="0"/>
      <p:bldP spid="2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Convolutional Layer 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2509111" y="2399062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2772584" y="5388971"/>
            <a:ext cx="234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6 x 6 image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6246062" y="27879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3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7087891" y="27879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-1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7929720" y="27879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-3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8771549" y="27879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-1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6246062" y="35880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-3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7087891" y="35880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1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7929720" y="35880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0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8771549" y="35880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-3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20" name="橢圓 19"/>
          <p:cNvSpPr/>
          <p:nvPr/>
        </p:nvSpPr>
        <p:spPr>
          <a:xfrm>
            <a:off x="6246062" y="44458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-3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21" name="橢圓 20"/>
          <p:cNvSpPr/>
          <p:nvPr/>
        </p:nvSpPr>
        <p:spPr>
          <a:xfrm>
            <a:off x="7087891" y="44458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-3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7929720" y="44458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0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8771549" y="44458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1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6246062" y="52459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3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25" name="橢圓 24"/>
          <p:cNvSpPr/>
          <p:nvPr/>
        </p:nvSpPr>
        <p:spPr>
          <a:xfrm>
            <a:off x="7087891" y="52459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-2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26" name="橢圓 25"/>
          <p:cNvSpPr/>
          <p:nvPr/>
        </p:nvSpPr>
        <p:spPr>
          <a:xfrm>
            <a:off x="7929720" y="52459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-2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27" name="橢圓 26"/>
          <p:cNvSpPr/>
          <p:nvPr/>
        </p:nvSpPr>
        <p:spPr>
          <a:xfrm>
            <a:off x="8771549" y="52459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-1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7211103" y="365126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6" name="文字方塊 35"/>
          <p:cNvSpPr txBox="1"/>
          <p:nvPr/>
        </p:nvSpPr>
        <p:spPr>
          <a:xfrm>
            <a:off x="8833258" y="820094"/>
            <a:ext cx="1448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Filter 2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509111" y="2399062"/>
            <a:ext cx="1417126" cy="1382524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TW" altLang="en-US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012818" y="2399062"/>
            <a:ext cx="1417126" cy="1382524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TW" altLang="en-US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454824" y="2400838"/>
            <a:ext cx="1417126" cy="1382524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TW" altLang="en-US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930593" y="2399062"/>
            <a:ext cx="1417126" cy="1382524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TW" altLang="en-US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509111" y="2810239"/>
            <a:ext cx="1417126" cy="1382524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TW" altLang="en-US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42" name="橢圓 41"/>
          <p:cNvSpPr/>
          <p:nvPr/>
        </p:nvSpPr>
        <p:spPr>
          <a:xfrm>
            <a:off x="6429599" y="2996196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-1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43" name="橢圓 42"/>
          <p:cNvSpPr/>
          <p:nvPr/>
        </p:nvSpPr>
        <p:spPr>
          <a:xfrm>
            <a:off x="7271428" y="2996196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-1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44" name="橢圓 43"/>
          <p:cNvSpPr/>
          <p:nvPr/>
        </p:nvSpPr>
        <p:spPr>
          <a:xfrm>
            <a:off x="8113257" y="2996196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-1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45" name="橢圓 44"/>
          <p:cNvSpPr/>
          <p:nvPr/>
        </p:nvSpPr>
        <p:spPr>
          <a:xfrm>
            <a:off x="8955086" y="2996196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-1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46" name="橢圓 45"/>
          <p:cNvSpPr/>
          <p:nvPr/>
        </p:nvSpPr>
        <p:spPr>
          <a:xfrm>
            <a:off x="6429599" y="3796296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-1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47" name="橢圓 46"/>
          <p:cNvSpPr/>
          <p:nvPr/>
        </p:nvSpPr>
        <p:spPr>
          <a:xfrm>
            <a:off x="7271428" y="3796296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-1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48" name="橢圓 47"/>
          <p:cNvSpPr/>
          <p:nvPr/>
        </p:nvSpPr>
        <p:spPr>
          <a:xfrm>
            <a:off x="8113257" y="3796296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-2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49" name="橢圓 48"/>
          <p:cNvSpPr/>
          <p:nvPr/>
        </p:nvSpPr>
        <p:spPr>
          <a:xfrm>
            <a:off x="8955086" y="3796296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1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50" name="橢圓 49"/>
          <p:cNvSpPr/>
          <p:nvPr/>
        </p:nvSpPr>
        <p:spPr>
          <a:xfrm>
            <a:off x="6429599" y="4654068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-1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7271428" y="4654068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-1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52" name="橢圓 51"/>
          <p:cNvSpPr/>
          <p:nvPr/>
        </p:nvSpPr>
        <p:spPr>
          <a:xfrm>
            <a:off x="8113257" y="4654068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-2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53" name="橢圓 52"/>
          <p:cNvSpPr/>
          <p:nvPr/>
        </p:nvSpPr>
        <p:spPr>
          <a:xfrm>
            <a:off x="8955086" y="4654068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1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54" name="橢圓 53"/>
          <p:cNvSpPr/>
          <p:nvPr/>
        </p:nvSpPr>
        <p:spPr>
          <a:xfrm>
            <a:off x="6429599" y="5454168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-1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55" name="橢圓 54"/>
          <p:cNvSpPr/>
          <p:nvPr/>
        </p:nvSpPr>
        <p:spPr>
          <a:xfrm>
            <a:off x="7271428" y="5454168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0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56" name="橢圓 55"/>
          <p:cNvSpPr/>
          <p:nvPr/>
        </p:nvSpPr>
        <p:spPr>
          <a:xfrm>
            <a:off x="8113257" y="5454168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-4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57" name="橢圓 56"/>
          <p:cNvSpPr/>
          <p:nvPr/>
        </p:nvSpPr>
        <p:spPr>
          <a:xfrm>
            <a:off x="8955086" y="5454168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3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096000" y="1789386"/>
            <a:ext cx="37932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lang="en-US" altLang="zh-TW" sz="2800" dirty="0">
                <a:latin typeface="Calibri" panose="020F0502020204030204"/>
                <a:ea typeface="新細明體" panose="02020500000000000000" pitchFamily="18" charset="-120"/>
              </a:rPr>
              <a:t>Do the same process for every filter</a:t>
            </a:r>
            <a:endParaRPr lang="zh-TW" altLang="en-US" sz="2800" dirty="0"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939409" y="3783331"/>
            <a:ext cx="1417126" cy="1382524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TW" altLang="en-US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691365" y="1732535"/>
            <a:ext cx="12071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s</a:t>
            </a:r>
            <a:r>
              <a: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tride</a:t>
            </a: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=1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39800" y="4052685"/>
            <a:ext cx="2320707" cy="972463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en-US" altLang="zh-TW" sz="2800" dirty="0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rPr>
              <a:t>Feature</a:t>
            </a:r>
          </a:p>
          <a:p>
            <a:pPr algn="ctr" defTabSz="457200">
              <a:defRPr/>
            </a:pPr>
            <a:r>
              <a:rPr lang="en-US" altLang="zh-TW" sz="2800" dirty="0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rPr>
              <a:t>Map</a:t>
            </a:r>
            <a:endParaRPr lang="zh-TW" altLang="en-US" sz="2800" dirty="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F490C9-5B5B-4D2E-96AC-FC9526D43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947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s.hswstatic.com/gif/whiskers-sam.jpg">
            <a:extLst>
              <a:ext uri="{FF2B5EF4-FFF2-40B4-BE49-F238E27FC236}">
                <a16:creationId xmlns:a16="http://schemas.microsoft.com/office/drawing/2014/main" id="{40511C1B-C01B-477F-AE36-DDAC88C2C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004" y="1831342"/>
            <a:ext cx="1771005" cy="120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59EA47F-AF93-4DB1-B66A-7D6964ADEA0B}"/>
              </a:ext>
            </a:extLst>
          </p:cNvPr>
          <p:cNvSpPr/>
          <p:nvPr/>
        </p:nvSpPr>
        <p:spPr>
          <a:xfrm>
            <a:off x="2640284" y="3569317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rPr>
              <a:t>Convolution</a:t>
            </a:r>
            <a:endParaRPr lang="zh-TW" altLang="en-US" sz="2400" dirty="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6" name="向下箭號 11">
            <a:extLst>
              <a:ext uri="{FF2B5EF4-FFF2-40B4-BE49-F238E27FC236}">
                <a16:creationId xmlns:a16="http://schemas.microsoft.com/office/drawing/2014/main" id="{0D6DDD35-639C-4B71-BADC-D438AE95DB3F}"/>
              </a:ext>
            </a:extLst>
          </p:cNvPr>
          <p:cNvSpPr/>
          <p:nvPr/>
        </p:nvSpPr>
        <p:spPr>
          <a:xfrm>
            <a:off x="3259981" y="3091572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TW" altLang="en-US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7" name="向下箭號 17">
            <a:extLst>
              <a:ext uri="{FF2B5EF4-FFF2-40B4-BE49-F238E27FC236}">
                <a16:creationId xmlns:a16="http://schemas.microsoft.com/office/drawing/2014/main" id="{0626EB99-E720-4A48-A6E1-0109B1AC4F53}"/>
              </a:ext>
            </a:extLst>
          </p:cNvPr>
          <p:cNvSpPr/>
          <p:nvPr/>
        </p:nvSpPr>
        <p:spPr>
          <a:xfrm>
            <a:off x="3259981" y="4202354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TW" altLang="en-US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4CF25F4-5E1C-41F3-8F73-D20259D94B0A}"/>
              </a:ext>
            </a:extLst>
          </p:cNvPr>
          <p:cNvSpPr/>
          <p:nvPr/>
        </p:nvSpPr>
        <p:spPr>
          <a:xfrm>
            <a:off x="2640284" y="4720707"/>
            <a:ext cx="1736724" cy="5564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rPr>
              <a:t>Convolution</a:t>
            </a:r>
            <a:endParaRPr lang="zh-TW" altLang="en-US" sz="2400" dirty="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10" name="向下箭號 17">
            <a:extLst>
              <a:ext uri="{FF2B5EF4-FFF2-40B4-BE49-F238E27FC236}">
                <a16:creationId xmlns:a16="http://schemas.microsoft.com/office/drawing/2014/main" id="{A4D5B002-971F-4546-94F8-6C09F6B8B15D}"/>
              </a:ext>
            </a:extLst>
          </p:cNvPr>
          <p:cNvSpPr/>
          <p:nvPr/>
        </p:nvSpPr>
        <p:spPr>
          <a:xfrm>
            <a:off x="3259981" y="5353744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TW" altLang="en-US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DB98860-6916-4471-A52C-62C0A5ADE23E}"/>
              </a:ext>
            </a:extLst>
          </p:cNvPr>
          <p:cNvSpPr txBox="1"/>
          <p:nvPr/>
        </p:nvSpPr>
        <p:spPr>
          <a:xfrm rot="5400000">
            <a:off x="3271228" y="5973184"/>
            <a:ext cx="708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lang="en-US" altLang="zh-TW" sz="2800" b="1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……</a:t>
            </a:r>
            <a:endParaRPr lang="zh-TW" altLang="en-US" sz="2800" b="1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4F1C6006-ED82-4960-B51F-1380F61947DB}"/>
              </a:ext>
            </a:extLst>
          </p:cNvPr>
          <p:cNvGrpSpPr/>
          <p:nvPr/>
        </p:nvGrpSpPr>
        <p:grpSpPr>
          <a:xfrm>
            <a:off x="6227895" y="460518"/>
            <a:ext cx="3429024" cy="3386185"/>
            <a:chOff x="4572000" y="2134622"/>
            <a:chExt cx="3429024" cy="3386185"/>
          </a:xfrm>
        </p:grpSpPr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BBBCAB90-C135-43C3-B5E4-643C2904A5FE}"/>
                </a:ext>
              </a:extLst>
            </p:cNvPr>
            <p:cNvSpPr/>
            <p:nvPr/>
          </p:nvSpPr>
          <p:spPr>
            <a:xfrm>
              <a:off x="4572000" y="2134622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3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BDCDB7ED-B691-4B9B-B045-6D9FDE4D9435}"/>
                </a:ext>
              </a:extLst>
            </p:cNvPr>
            <p:cNvSpPr/>
            <p:nvPr/>
          </p:nvSpPr>
          <p:spPr>
            <a:xfrm>
              <a:off x="5413829" y="2134622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-1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57945AB5-8AE3-4733-83FE-6DD385705890}"/>
                </a:ext>
              </a:extLst>
            </p:cNvPr>
            <p:cNvSpPr/>
            <p:nvPr/>
          </p:nvSpPr>
          <p:spPr>
            <a:xfrm>
              <a:off x="6255658" y="2134622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-3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788BA1C5-B496-411C-8EE5-813B5D27EDE1}"/>
                </a:ext>
              </a:extLst>
            </p:cNvPr>
            <p:cNvSpPr/>
            <p:nvPr/>
          </p:nvSpPr>
          <p:spPr>
            <a:xfrm>
              <a:off x="7097487" y="2134622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-1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2FADA629-4EFB-4775-901F-396132870E19}"/>
                </a:ext>
              </a:extLst>
            </p:cNvPr>
            <p:cNvSpPr/>
            <p:nvPr/>
          </p:nvSpPr>
          <p:spPr>
            <a:xfrm>
              <a:off x="4572000" y="2934722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-3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82813A8F-DEB2-47BD-AAAE-4BE1FD25C990}"/>
                </a:ext>
              </a:extLst>
            </p:cNvPr>
            <p:cNvSpPr/>
            <p:nvPr/>
          </p:nvSpPr>
          <p:spPr>
            <a:xfrm>
              <a:off x="5413829" y="2934722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1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18" name="橢圓 17">
              <a:extLst>
                <a:ext uri="{FF2B5EF4-FFF2-40B4-BE49-F238E27FC236}">
                  <a16:creationId xmlns:a16="http://schemas.microsoft.com/office/drawing/2014/main" id="{269C30E0-BE49-4888-9C29-B994B816BEF5}"/>
                </a:ext>
              </a:extLst>
            </p:cNvPr>
            <p:cNvSpPr/>
            <p:nvPr/>
          </p:nvSpPr>
          <p:spPr>
            <a:xfrm>
              <a:off x="6255658" y="2934722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0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19" name="橢圓 18">
              <a:extLst>
                <a:ext uri="{FF2B5EF4-FFF2-40B4-BE49-F238E27FC236}">
                  <a16:creationId xmlns:a16="http://schemas.microsoft.com/office/drawing/2014/main" id="{1CE45B7A-49F2-4D03-A7BC-33FD7B97F6E9}"/>
                </a:ext>
              </a:extLst>
            </p:cNvPr>
            <p:cNvSpPr/>
            <p:nvPr/>
          </p:nvSpPr>
          <p:spPr>
            <a:xfrm>
              <a:off x="7097487" y="2934722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-3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20" name="橢圓 19">
              <a:extLst>
                <a:ext uri="{FF2B5EF4-FFF2-40B4-BE49-F238E27FC236}">
                  <a16:creationId xmlns:a16="http://schemas.microsoft.com/office/drawing/2014/main" id="{0B98EAC1-20FD-4B98-8901-294A04600704}"/>
                </a:ext>
              </a:extLst>
            </p:cNvPr>
            <p:cNvSpPr/>
            <p:nvPr/>
          </p:nvSpPr>
          <p:spPr>
            <a:xfrm>
              <a:off x="4572000" y="379249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-3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21" name="橢圓 20">
              <a:extLst>
                <a:ext uri="{FF2B5EF4-FFF2-40B4-BE49-F238E27FC236}">
                  <a16:creationId xmlns:a16="http://schemas.microsoft.com/office/drawing/2014/main" id="{51AE0EF4-8EEA-44FD-B654-D18DEB1CF5DE}"/>
                </a:ext>
              </a:extLst>
            </p:cNvPr>
            <p:cNvSpPr/>
            <p:nvPr/>
          </p:nvSpPr>
          <p:spPr>
            <a:xfrm>
              <a:off x="5413829" y="379249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-3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A92C3026-0AF2-4FDD-92BD-E435054519CA}"/>
                </a:ext>
              </a:extLst>
            </p:cNvPr>
            <p:cNvSpPr/>
            <p:nvPr/>
          </p:nvSpPr>
          <p:spPr>
            <a:xfrm>
              <a:off x="6255658" y="379249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0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23" name="橢圓 22">
              <a:extLst>
                <a:ext uri="{FF2B5EF4-FFF2-40B4-BE49-F238E27FC236}">
                  <a16:creationId xmlns:a16="http://schemas.microsoft.com/office/drawing/2014/main" id="{ADEEB81A-5792-4345-B31F-EBEEB37447E6}"/>
                </a:ext>
              </a:extLst>
            </p:cNvPr>
            <p:cNvSpPr/>
            <p:nvPr/>
          </p:nvSpPr>
          <p:spPr>
            <a:xfrm>
              <a:off x="7097487" y="379249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1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044663BB-485E-4E6B-9D6A-B9C3C6DD3212}"/>
                </a:ext>
              </a:extLst>
            </p:cNvPr>
            <p:cNvSpPr/>
            <p:nvPr/>
          </p:nvSpPr>
          <p:spPr>
            <a:xfrm>
              <a:off x="4572000" y="459259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3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25" name="橢圓 24">
              <a:extLst>
                <a:ext uri="{FF2B5EF4-FFF2-40B4-BE49-F238E27FC236}">
                  <a16:creationId xmlns:a16="http://schemas.microsoft.com/office/drawing/2014/main" id="{48B87009-F4DF-4180-8092-FFE56505E9CE}"/>
                </a:ext>
              </a:extLst>
            </p:cNvPr>
            <p:cNvSpPr/>
            <p:nvPr/>
          </p:nvSpPr>
          <p:spPr>
            <a:xfrm>
              <a:off x="5413829" y="459259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-2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85FA9069-C989-4684-B255-3916F9A54BBF}"/>
                </a:ext>
              </a:extLst>
            </p:cNvPr>
            <p:cNvSpPr/>
            <p:nvPr/>
          </p:nvSpPr>
          <p:spPr>
            <a:xfrm>
              <a:off x="6255658" y="459259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-2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27" name="橢圓 26">
              <a:extLst>
                <a:ext uri="{FF2B5EF4-FFF2-40B4-BE49-F238E27FC236}">
                  <a16:creationId xmlns:a16="http://schemas.microsoft.com/office/drawing/2014/main" id="{FFA677C0-C9BD-4755-9434-93DF20957467}"/>
                </a:ext>
              </a:extLst>
            </p:cNvPr>
            <p:cNvSpPr/>
            <p:nvPr/>
          </p:nvSpPr>
          <p:spPr>
            <a:xfrm>
              <a:off x="7097487" y="459259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-1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C197B833-84A5-4CE2-8304-79223F7AD927}"/>
                </a:ext>
              </a:extLst>
            </p:cNvPr>
            <p:cNvSpPr/>
            <p:nvPr/>
          </p:nvSpPr>
          <p:spPr>
            <a:xfrm>
              <a:off x="4755537" y="2342835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-1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61A6A63A-E70F-4C2A-8660-D5C96FEFE893}"/>
                </a:ext>
              </a:extLst>
            </p:cNvPr>
            <p:cNvSpPr/>
            <p:nvPr/>
          </p:nvSpPr>
          <p:spPr>
            <a:xfrm>
              <a:off x="5597366" y="2342835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-1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657FC184-D68E-4E15-B40C-BB6AA603159D}"/>
                </a:ext>
              </a:extLst>
            </p:cNvPr>
            <p:cNvSpPr/>
            <p:nvPr/>
          </p:nvSpPr>
          <p:spPr>
            <a:xfrm>
              <a:off x="6439195" y="2342835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-1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73A1D997-4536-44FD-BC04-545C24EE0462}"/>
                </a:ext>
              </a:extLst>
            </p:cNvPr>
            <p:cNvSpPr/>
            <p:nvPr/>
          </p:nvSpPr>
          <p:spPr>
            <a:xfrm>
              <a:off x="7281024" y="2342835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-1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48AEEF71-8855-48C5-9317-A41CA3DEF564}"/>
                </a:ext>
              </a:extLst>
            </p:cNvPr>
            <p:cNvSpPr/>
            <p:nvPr/>
          </p:nvSpPr>
          <p:spPr>
            <a:xfrm>
              <a:off x="4755537" y="3142935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-1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CC9345D6-5B81-4558-99DF-3A10ACEE7FC6}"/>
                </a:ext>
              </a:extLst>
            </p:cNvPr>
            <p:cNvSpPr/>
            <p:nvPr/>
          </p:nvSpPr>
          <p:spPr>
            <a:xfrm>
              <a:off x="5597366" y="3142935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-1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FA7B4284-1A92-4719-AE4A-A4BAE42EB61C}"/>
                </a:ext>
              </a:extLst>
            </p:cNvPr>
            <p:cNvSpPr/>
            <p:nvPr/>
          </p:nvSpPr>
          <p:spPr>
            <a:xfrm>
              <a:off x="6439195" y="3142935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-2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35F9DB96-7D2A-48A4-96C0-64C49F31D2DF}"/>
                </a:ext>
              </a:extLst>
            </p:cNvPr>
            <p:cNvSpPr/>
            <p:nvPr/>
          </p:nvSpPr>
          <p:spPr>
            <a:xfrm>
              <a:off x="7281024" y="3142935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1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36" name="橢圓 35">
              <a:extLst>
                <a:ext uri="{FF2B5EF4-FFF2-40B4-BE49-F238E27FC236}">
                  <a16:creationId xmlns:a16="http://schemas.microsoft.com/office/drawing/2014/main" id="{838ED881-D7FD-460C-B55D-7BAD56E1D600}"/>
                </a:ext>
              </a:extLst>
            </p:cNvPr>
            <p:cNvSpPr/>
            <p:nvPr/>
          </p:nvSpPr>
          <p:spPr>
            <a:xfrm>
              <a:off x="4755537" y="4000707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-1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0DB11323-93F9-49A9-9CB7-B86856CC76BB}"/>
                </a:ext>
              </a:extLst>
            </p:cNvPr>
            <p:cNvSpPr/>
            <p:nvPr/>
          </p:nvSpPr>
          <p:spPr>
            <a:xfrm>
              <a:off x="5597366" y="4000707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-1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6AB53DFA-3581-4D68-8062-C717C2AABA65}"/>
                </a:ext>
              </a:extLst>
            </p:cNvPr>
            <p:cNvSpPr/>
            <p:nvPr/>
          </p:nvSpPr>
          <p:spPr>
            <a:xfrm>
              <a:off x="6439195" y="4000707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-2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39" name="橢圓 38">
              <a:extLst>
                <a:ext uri="{FF2B5EF4-FFF2-40B4-BE49-F238E27FC236}">
                  <a16:creationId xmlns:a16="http://schemas.microsoft.com/office/drawing/2014/main" id="{FCEDAF47-6A06-452C-8752-5C727FA6BE73}"/>
                </a:ext>
              </a:extLst>
            </p:cNvPr>
            <p:cNvSpPr/>
            <p:nvPr/>
          </p:nvSpPr>
          <p:spPr>
            <a:xfrm>
              <a:off x="7281024" y="4000707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1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40" name="橢圓 39">
              <a:extLst>
                <a:ext uri="{FF2B5EF4-FFF2-40B4-BE49-F238E27FC236}">
                  <a16:creationId xmlns:a16="http://schemas.microsoft.com/office/drawing/2014/main" id="{4E142134-7B4E-4ABA-BBBB-C2CBC2DBB29D}"/>
                </a:ext>
              </a:extLst>
            </p:cNvPr>
            <p:cNvSpPr/>
            <p:nvPr/>
          </p:nvSpPr>
          <p:spPr>
            <a:xfrm>
              <a:off x="4755537" y="4800807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-1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B8E5C5F7-4B0F-45FA-909F-F58FFBE6F6C2}"/>
                </a:ext>
              </a:extLst>
            </p:cNvPr>
            <p:cNvSpPr/>
            <p:nvPr/>
          </p:nvSpPr>
          <p:spPr>
            <a:xfrm>
              <a:off x="5597366" y="4800807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0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7F5F78D4-E1F5-4816-9269-B7ED500C7E1E}"/>
                </a:ext>
              </a:extLst>
            </p:cNvPr>
            <p:cNvSpPr/>
            <p:nvPr/>
          </p:nvSpPr>
          <p:spPr>
            <a:xfrm>
              <a:off x="6439195" y="4800807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-4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43" name="橢圓 42">
              <a:extLst>
                <a:ext uri="{FF2B5EF4-FFF2-40B4-BE49-F238E27FC236}">
                  <a16:creationId xmlns:a16="http://schemas.microsoft.com/office/drawing/2014/main" id="{19CDACFF-2A63-451C-922B-AB65216BC6DF}"/>
                </a:ext>
              </a:extLst>
            </p:cNvPr>
            <p:cNvSpPr/>
            <p:nvPr/>
          </p:nvSpPr>
          <p:spPr>
            <a:xfrm>
              <a:off x="7281024" y="4800807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3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</p:grpSp>
      <p:sp>
        <p:nvSpPr>
          <p:cNvPr id="46" name="矩形: 圓角 45">
            <a:extLst>
              <a:ext uri="{FF2B5EF4-FFF2-40B4-BE49-F238E27FC236}">
                <a16:creationId xmlns:a16="http://schemas.microsoft.com/office/drawing/2014/main" id="{5973CE4A-CF3B-4FBD-9B25-7817FCF7AB6E}"/>
              </a:ext>
            </a:extLst>
          </p:cNvPr>
          <p:cNvSpPr/>
          <p:nvPr/>
        </p:nvSpPr>
        <p:spPr>
          <a:xfrm>
            <a:off x="6055114" y="368842"/>
            <a:ext cx="3825080" cy="3602678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68338A60-1F6A-4F35-B9A1-76B9E36C39BE}"/>
              </a:ext>
            </a:extLst>
          </p:cNvPr>
          <p:cNvCxnSpPr>
            <a:cxnSpLocks/>
          </p:cNvCxnSpPr>
          <p:nvPr/>
        </p:nvCxnSpPr>
        <p:spPr>
          <a:xfrm>
            <a:off x="3962402" y="4423256"/>
            <a:ext cx="1107769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8341DCEB-AD12-441B-B069-E6951436650A}"/>
              </a:ext>
            </a:extLst>
          </p:cNvPr>
          <p:cNvCxnSpPr>
            <a:cxnSpLocks/>
          </p:cNvCxnSpPr>
          <p:nvPr/>
        </p:nvCxnSpPr>
        <p:spPr>
          <a:xfrm>
            <a:off x="5070170" y="2188830"/>
            <a:ext cx="0" cy="223442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4D493C47-234D-4B0F-B65D-78C1231B493F}"/>
              </a:ext>
            </a:extLst>
          </p:cNvPr>
          <p:cNvSpPr txBox="1"/>
          <p:nvPr/>
        </p:nvSpPr>
        <p:spPr>
          <a:xfrm>
            <a:off x="1698293" y="3462668"/>
            <a:ext cx="932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64</a:t>
            </a:r>
            <a:r>
              <a:rPr lang="en-US" altLang="zh-TW" sz="2400" dirty="0"/>
              <a:t> filters</a:t>
            </a:r>
            <a:endParaRPr lang="zh-TW" altLang="en-US" sz="2400" dirty="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A1F3F715-DED8-4C50-B5A3-C25BA41153F4}"/>
              </a:ext>
            </a:extLst>
          </p:cNvPr>
          <p:cNvSpPr txBox="1"/>
          <p:nvPr/>
        </p:nvSpPr>
        <p:spPr>
          <a:xfrm>
            <a:off x="5889775" y="3942080"/>
            <a:ext cx="4266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“Image” with </a:t>
            </a:r>
            <a:r>
              <a:rPr lang="en-US" altLang="zh-TW" sz="2400" dirty="0">
                <a:solidFill>
                  <a:srgbClr val="FF0000"/>
                </a:solidFill>
              </a:rPr>
              <a:t>64</a:t>
            </a:r>
            <a:r>
              <a:rPr lang="en-US" altLang="zh-TW" sz="2400" dirty="0"/>
              <a:t> channels</a:t>
            </a:r>
            <a:endParaRPr lang="zh-TW" altLang="en-US" sz="24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B16A8084-09F0-427E-97B0-E6D432AB2ADF}"/>
              </a:ext>
            </a:extLst>
          </p:cNvPr>
          <p:cNvSpPr txBox="1"/>
          <p:nvPr/>
        </p:nvSpPr>
        <p:spPr>
          <a:xfrm>
            <a:off x="1954111" y="552750"/>
            <a:ext cx="382507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i="1" u="sng" dirty="0"/>
              <a:t>Convolutional Layer</a:t>
            </a:r>
            <a:endParaRPr lang="zh-TW" altLang="en-US" sz="3200" b="1" i="1" u="sng" dirty="0"/>
          </a:p>
        </p:txBody>
      </p:sp>
      <p:cxnSp>
        <p:nvCxnSpPr>
          <p:cNvPr id="73" name="直線接點 72">
            <a:extLst>
              <a:ext uri="{FF2B5EF4-FFF2-40B4-BE49-F238E27FC236}">
                <a16:creationId xmlns:a16="http://schemas.microsoft.com/office/drawing/2014/main" id="{C777E99C-8BCF-472D-839C-5B576871C296}"/>
              </a:ext>
            </a:extLst>
          </p:cNvPr>
          <p:cNvCxnSpPr>
            <a:cxnSpLocks/>
          </p:cNvCxnSpPr>
          <p:nvPr/>
        </p:nvCxnSpPr>
        <p:spPr>
          <a:xfrm>
            <a:off x="5070170" y="2118389"/>
            <a:ext cx="87274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s.hswstatic.com/gif/whiskers-sam.jpg">
            <a:extLst>
              <a:ext uri="{FF2B5EF4-FFF2-40B4-BE49-F238E27FC236}">
                <a16:creationId xmlns:a16="http://schemas.microsoft.com/office/drawing/2014/main" id="{40511C1B-C01B-477F-AE36-DDAC88C2C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004" y="1831342"/>
            <a:ext cx="1771005" cy="120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59EA47F-AF93-4DB1-B66A-7D6964ADEA0B}"/>
              </a:ext>
            </a:extLst>
          </p:cNvPr>
          <p:cNvSpPr/>
          <p:nvPr/>
        </p:nvSpPr>
        <p:spPr>
          <a:xfrm>
            <a:off x="2640284" y="3569317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rPr>
              <a:t>Convolution</a:t>
            </a:r>
            <a:endParaRPr lang="zh-TW" altLang="en-US" sz="2400" dirty="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6" name="向下箭號 11">
            <a:extLst>
              <a:ext uri="{FF2B5EF4-FFF2-40B4-BE49-F238E27FC236}">
                <a16:creationId xmlns:a16="http://schemas.microsoft.com/office/drawing/2014/main" id="{0D6DDD35-639C-4B71-BADC-D438AE95DB3F}"/>
              </a:ext>
            </a:extLst>
          </p:cNvPr>
          <p:cNvSpPr/>
          <p:nvPr/>
        </p:nvSpPr>
        <p:spPr>
          <a:xfrm>
            <a:off x="3259981" y="3091572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TW" altLang="en-US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7" name="向下箭號 17">
            <a:extLst>
              <a:ext uri="{FF2B5EF4-FFF2-40B4-BE49-F238E27FC236}">
                <a16:creationId xmlns:a16="http://schemas.microsoft.com/office/drawing/2014/main" id="{0626EB99-E720-4A48-A6E1-0109B1AC4F53}"/>
              </a:ext>
            </a:extLst>
          </p:cNvPr>
          <p:cNvSpPr/>
          <p:nvPr/>
        </p:nvSpPr>
        <p:spPr>
          <a:xfrm>
            <a:off x="3259981" y="4202354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TW" altLang="en-US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4CF25F4-5E1C-41F3-8F73-D20259D94B0A}"/>
              </a:ext>
            </a:extLst>
          </p:cNvPr>
          <p:cNvSpPr/>
          <p:nvPr/>
        </p:nvSpPr>
        <p:spPr>
          <a:xfrm>
            <a:off x="2640284" y="4720707"/>
            <a:ext cx="1736724" cy="5564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rPr>
              <a:t>Convolution</a:t>
            </a:r>
            <a:endParaRPr lang="zh-TW" altLang="en-US" sz="2400" dirty="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10" name="向下箭號 17">
            <a:extLst>
              <a:ext uri="{FF2B5EF4-FFF2-40B4-BE49-F238E27FC236}">
                <a16:creationId xmlns:a16="http://schemas.microsoft.com/office/drawing/2014/main" id="{A4D5B002-971F-4546-94F8-6C09F6B8B15D}"/>
              </a:ext>
            </a:extLst>
          </p:cNvPr>
          <p:cNvSpPr/>
          <p:nvPr/>
        </p:nvSpPr>
        <p:spPr>
          <a:xfrm>
            <a:off x="3259981" y="5353744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TW" altLang="en-US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DB98860-6916-4471-A52C-62C0A5ADE23E}"/>
              </a:ext>
            </a:extLst>
          </p:cNvPr>
          <p:cNvSpPr txBox="1"/>
          <p:nvPr/>
        </p:nvSpPr>
        <p:spPr>
          <a:xfrm rot="5400000">
            <a:off x="3271228" y="5973184"/>
            <a:ext cx="708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lang="en-US" altLang="zh-TW" sz="2800" b="1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……</a:t>
            </a:r>
            <a:endParaRPr lang="zh-TW" altLang="en-US" sz="2800" b="1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4F1C6006-ED82-4960-B51F-1380F61947DB}"/>
              </a:ext>
            </a:extLst>
          </p:cNvPr>
          <p:cNvGrpSpPr/>
          <p:nvPr/>
        </p:nvGrpSpPr>
        <p:grpSpPr>
          <a:xfrm>
            <a:off x="6227895" y="460518"/>
            <a:ext cx="3429024" cy="3386185"/>
            <a:chOff x="4572000" y="2134622"/>
            <a:chExt cx="3429024" cy="3386185"/>
          </a:xfrm>
        </p:grpSpPr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BBBCAB90-C135-43C3-B5E4-643C2904A5FE}"/>
                </a:ext>
              </a:extLst>
            </p:cNvPr>
            <p:cNvSpPr/>
            <p:nvPr/>
          </p:nvSpPr>
          <p:spPr>
            <a:xfrm>
              <a:off x="4572000" y="2134622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3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BDCDB7ED-B691-4B9B-B045-6D9FDE4D9435}"/>
                </a:ext>
              </a:extLst>
            </p:cNvPr>
            <p:cNvSpPr/>
            <p:nvPr/>
          </p:nvSpPr>
          <p:spPr>
            <a:xfrm>
              <a:off x="5413829" y="2134622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-1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57945AB5-8AE3-4733-83FE-6DD385705890}"/>
                </a:ext>
              </a:extLst>
            </p:cNvPr>
            <p:cNvSpPr/>
            <p:nvPr/>
          </p:nvSpPr>
          <p:spPr>
            <a:xfrm>
              <a:off x="6255658" y="2134622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-3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788BA1C5-B496-411C-8EE5-813B5D27EDE1}"/>
                </a:ext>
              </a:extLst>
            </p:cNvPr>
            <p:cNvSpPr/>
            <p:nvPr/>
          </p:nvSpPr>
          <p:spPr>
            <a:xfrm>
              <a:off x="7097487" y="2134622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-1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2FADA629-4EFB-4775-901F-396132870E19}"/>
                </a:ext>
              </a:extLst>
            </p:cNvPr>
            <p:cNvSpPr/>
            <p:nvPr/>
          </p:nvSpPr>
          <p:spPr>
            <a:xfrm>
              <a:off x="4572000" y="2934722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-3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82813A8F-DEB2-47BD-AAAE-4BE1FD25C990}"/>
                </a:ext>
              </a:extLst>
            </p:cNvPr>
            <p:cNvSpPr/>
            <p:nvPr/>
          </p:nvSpPr>
          <p:spPr>
            <a:xfrm>
              <a:off x="5413829" y="2934722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1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18" name="橢圓 17">
              <a:extLst>
                <a:ext uri="{FF2B5EF4-FFF2-40B4-BE49-F238E27FC236}">
                  <a16:creationId xmlns:a16="http://schemas.microsoft.com/office/drawing/2014/main" id="{269C30E0-BE49-4888-9C29-B994B816BEF5}"/>
                </a:ext>
              </a:extLst>
            </p:cNvPr>
            <p:cNvSpPr/>
            <p:nvPr/>
          </p:nvSpPr>
          <p:spPr>
            <a:xfrm>
              <a:off x="6255658" y="2934722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0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19" name="橢圓 18">
              <a:extLst>
                <a:ext uri="{FF2B5EF4-FFF2-40B4-BE49-F238E27FC236}">
                  <a16:creationId xmlns:a16="http://schemas.microsoft.com/office/drawing/2014/main" id="{1CE45B7A-49F2-4D03-A7BC-33FD7B97F6E9}"/>
                </a:ext>
              </a:extLst>
            </p:cNvPr>
            <p:cNvSpPr/>
            <p:nvPr/>
          </p:nvSpPr>
          <p:spPr>
            <a:xfrm>
              <a:off x="7097487" y="2934722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-3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20" name="橢圓 19">
              <a:extLst>
                <a:ext uri="{FF2B5EF4-FFF2-40B4-BE49-F238E27FC236}">
                  <a16:creationId xmlns:a16="http://schemas.microsoft.com/office/drawing/2014/main" id="{0B98EAC1-20FD-4B98-8901-294A04600704}"/>
                </a:ext>
              </a:extLst>
            </p:cNvPr>
            <p:cNvSpPr/>
            <p:nvPr/>
          </p:nvSpPr>
          <p:spPr>
            <a:xfrm>
              <a:off x="4572000" y="379249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-3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21" name="橢圓 20">
              <a:extLst>
                <a:ext uri="{FF2B5EF4-FFF2-40B4-BE49-F238E27FC236}">
                  <a16:creationId xmlns:a16="http://schemas.microsoft.com/office/drawing/2014/main" id="{51AE0EF4-8EEA-44FD-B654-D18DEB1CF5DE}"/>
                </a:ext>
              </a:extLst>
            </p:cNvPr>
            <p:cNvSpPr/>
            <p:nvPr/>
          </p:nvSpPr>
          <p:spPr>
            <a:xfrm>
              <a:off x="5413829" y="379249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-3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A92C3026-0AF2-4FDD-92BD-E435054519CA}"/>
                </a:ext>
              </a:extLst>
            </p:cNvPr>
            <p:cNvSpPr/>
            <p:nvPr/>
          </p:nvSpPr>
          <p:spPr>
            <a:xfrm>
              <a:off x="6255658" y="379249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0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23" name="橢圓 22">
              <a:extLst>
                <a:ext uri="{FF2B5EF4-FFF2-40B4-BE49-F238E27FC236}">
                  <a16:creationId xmlns:a16="http://schemas.microsoft.com/office/drawing/2014/main" id="{ADEEB81A-5792-4345-B31F-EBEEB37447E6}"/>
                </a:ext>
              </a:extLst>
            </p:cNvPr>
            <p:cNvSpPr/>
            <p:nvPr/>
          </p:nvSpPr>
          <p:spPr>
            <a:xfrm>
              <a:off x="7097487" y="379249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1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044663BB-485E-4E6B-9D6A-B9C3C6DD3212}"/>
                </a:ext>
              </a:extLst>
            </p:cNvPr>
            <p:cNvSpPr/>
            <p:nvPr/>
          </p:nvSpPr>
          <p:spPr>
            <a:xfrm>
              <a:off x="4572000" y="459259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3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25" name="橢圓 24">
              <a:extLst>
                <a:ext uri="{FF2B5EF4-FFF2-40B4-BE49-F238E27FC236}">
                  <a16:creationId xmlns:a16="http://schemas.microsoft.com/office/drawing/2014/main" id="{48B87009-F4DF-4180-8092-FFE56505E9CE}"/>
                </a:ext>
              </a:extLst>
            </p:cNvPr>
            <p:cNvSpPr/>
            <p:nvPr/>
          </p:nvSpPr>
          <p:spPr>
            <a:xfrm>
              <a:off x="5413829" y="459259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-2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85FA9069-C989-4684-B255-3916F9A54BBF}"/>
                </a:ext>
              </a:extLst>
            </p:cNvPr>
            <p:cNvSpPr/>
            <p:nvPr/>
          </p:nvSpPr>
          <p:spPr>
            <a:xfrm>
              <a:off x="6255658" y="459259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-2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27" name="橢圓 26">
              <a:extLst>
                <a:ext uri="{FF2B5EF4-FFF2-40B4-BE49-F238E27FC236}">
                  <a16:creationId xmlns:a16="http://schemas.microsoft.com/office/drawing/2014/main" id="{FFA677C0-C9BD-4755-9434-93DF20957467}"/>
                </a:ext>
              </a:extLst>
            </p:cNvPr>
            <p:cNvSpPr/>
            <p:nvPr/>
          </p:nvSpPr>
          <p:spPr>
            <a:xfrm>
              <a:off x="7097487" y="459259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-1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C197B833-84A5-4CE2-8304-79223F7AD927}"/>
                </a:ext>
              </a:extLst>
            </p:cNvPr>
            <p:cNvSpPr/>
            <p:nvPr/>
          </p:nvSpPr>
          <p:spPr>
            <a:xfrm>
              <a:off x="4755537" y="2342835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-1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61A6A63A-E70F-4C2A-8660-D5C96FEFE893}"/>
                </a:ext>
              </a:extLst>
            </p:cNvPr>
            <p:cNvSpPr/>
            <p:nvPr/>
          </p:nvSpPr>
          <p:spPr>
            <a:xfrm>
              <a:off x="5597366" y="2342835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-1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657FC184-D68E-4E15-B40C-BB6AA603159D}"/>
                </a:ext>
              </a:extLst>
            </p:cNvPr>
            <p:cNvSpPr/>
            <p:nvPr/>
          </p:nvSpPr>
          <p:spPr>
            <a:xfrm>
              <a:off x="6439195" y="2342835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-1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73A1D997-4536-44FD-BC04-545C24EE0462}"/>
                </a:ext>
              </a:extLst>
            </p:cNvPr>
            <p:cNvSpPr/>
            <p:nvPr/>
          </p:nvSpPr>
          <p:spPr>
            <a:xfrm>
              <a:off x="7281024" y="2342835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-1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48AEEF71-8855-48C5-9317-A41CA3DEF564}"/>
                </a:ext>
              </a:extLst>
            </p:cNvPr>
            <p:cNvSpPr/>
            <p:nvPr/>
          </p:nvSpPr>
          <p:spPr>
            <a:xfrm>
              <a:off x="4755537" y="3142935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-1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CC9345D6-5B81-4558-99DF-3A10ACEE7FC6}"/>
                </a:ext>
              </a:extLst>
            </p:cNvPr>
            <p:cNvSpPr/>
            <p:nvPr/>
          </p:nvSpPr>
          <p:spPr>
            <a:xfrm>
              <a:off x="5597366" y="3142935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-1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FA7B4284-1A92-4719-AE4A-A4BAE42EB61C}"/>
                </a:ext>
              </a:extLst>
            </p:cNvPr>
            <p:cNvSpPr/>
            <p:nvPr/>
          </p:nvSpPr>
          <p:spPr>
            <a:xfrm>
              <a:off x="6439195" y="3142935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-2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35F9DB96-7D2A-48A4-96C0-64C49F31D2DF}"/>
                </a:ext>
              </a:extLst>
            </p:cNvPr>
            <p:cNvSpPr/>
            <p:nvPr/>
          </p:nvSpPr>
          <p:spPr>
            <a:xfrm>
              <a:off x="7281024" y="3142935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1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36" name="橢圓 35">
              <a:extLst>
                <a:ext uri="{FF2B5EF4-FFF2-40B4-BE49-F238E27FC236}">
                  <a16:creationId xmlns:a16="http://schemas.microsoft.com/office/drawing/2014/main" id="{838ED881-D7FD-460C-B55D-7BAD56E1D600}"/>
                </a:ext>
              </a:extLst>
            </p:cNvPr>
            <p:cNvSpPr/>
            <p:nvPr/>
          </p:nvSpPr>
          <p:spPr>
            <a:xfrm>
              <a:off x="4755537" y="4000707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-1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0DB11323-93F9-49A9-9CB7-B86856CC76BB}"/>
                </a:ext>
              </a:extLst>
            </p:cNvPr>
            <p:cNvSpPr/>
            <p:nvPr/>
          </p:nvSpPr>
          <p:spPr>
            <a:xfrm>
              <a:off x="5597366" y="4000707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-1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6AB53DFA-3581-4D68-8062-C717C2AABA65}"/>
                </a:ext>
              </a:extLst>
            </p:cNvPr>
            <p:cNvSpPr/>
            <p:nvPr/>
          </p:nvSpPr>
          <p:spPr>
            <a:xfrm>
              <a:off x="6439195" y="4000707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-2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39" name="橢圓 38">
              <a:extLst>
                <a:ext uri="{FF2B5EF4-FFF2-40B4-BE49-F238E27FC236}">
                  <a16:creationId xmlns:a16="http://schemas.microsoft.com/office/drawing/2014/main" id="{FCEDAF47-6A06-452C-8752-5C727FA6BE73}"/>
                </a:ext>
              </a:extLst>
            </p:cNvPr>
            <p:cNvSpPr/>
            <p:nvPr/>
          </p:nvSpPr>
          <p:spPr>
            <a:xfrm>
              <a:off x="7281024" y="4000707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1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40" name="橢圓 39">
              <a:extLst>
                <a:ext uri="{FF2B5EF4-FFF2-40B4-BE49-F238E27FC236}">
                  <a16:creationId xmlns:a16="http://schemas.microsoft.com/office/drawing/2014/main" id="{4E142134-7B4E-4ABA-BBBB-C2CBC2DBB29D}"/>
                </a:ext>
              </a:extLst>
            </p:cNvPr>
            <p:cNvSpPr/>
            <p:nvPr/>
          </p:nvSpPr>
          <p:spPr>
            <a:xfrm>
              <a:off x="4755537" y="4800807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-1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B8E5C5F7-4B0F-45FA-909F-F58FFBE6F6C2}"/>
                </a:ext>
              </a:extLst>
            </p:cNvPr>
            <p:cNvSpPr/>
            <p:nvPr/>
          </p:nvSpPr>
          <p:spPr>
            <a:xfrm>
              <a:off x="5597366" y="4800807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0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7F5F78D4-E1F5-4816-9269-B7ED500C7E1E}"/>
                </a:ext>
              </a:extLst>
            </p:cNvPr>
            <p:cNvSpPr/>
            <p:nvPr/>
          </p:nvSpPr>
          <p:spPr>
            <a:xfrm>
              <a:off x="6439195" y="4800807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-4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43" name="橢圓 42">
              <a:extLst>
                <a:ext uri="{FF2B5EF4-FFF2-40B4-BE49-F238E27FC236}">
                  <a16:creationId xmlns:a16="http://schemas.microsoft.com/office/drawing/2014/main" id="{19CDACFF-2A63-451C-922B-AB65216BC6DF}"/>
                </a:ext>
              </a:extLst>
            </p:cNvPr>
            <p:cNvSpPr/>
            <p:nvPr/>
          </p:nvSpPr>
          <p:spPr>
            <a:xfrm>
              <a:off x="7281024" y="4800807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3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</p:grpSp>
      <p:sp>
        <p:nvSpPr>
          <p:cNvPr id="46" name="矩形: 圓角 45">
            <a:extLst>
              <a:ext uri="{FF2B5EF4-FFF2-40B4-BE49-F238E27FC236}">
                <a16:creationId xmlns:a16="http://schemas.microsoft.com/office/drawing/2014/main" id="{5973CE4A-CF3B-4FBD-9B25-7817FCF7AB6E}"/>
              </a:ext>
            </a:extLst>
          </p:cNvPr>
          <p:cNvSpPr/>
          <p:nvPr/>
        </p:nvSpPr>
        <p:spPr>
          <a:xfrm>
            <a:off x="6055114" y="368842"/>
            <a:ext cx="3825080" cy="3602678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68338A60-1F6A-4F35-B9A1-76B9E36C39BE}"/>
              </a:ext>
            </a:extLst>
          </p:cNvPr>
          <p:cNvCxnSpPr>
            <a:cxnSpLocks/>
          </p:cNvCxnSpPr>
          <p:nvPr/>
        </p:nvCxnSpPr>
        <p:spPr>
          <a:xfrm>
            <a:off x="3962402" y="4423256"/>
            <a:ext cx="1107769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8341DCEB-AD12-441B-B069-E6951436650A}"/>
              </a:ext>
            </a:extLst>
          </p:cNvPr>
          <p:cNvCxnSpPr>
            <a:cxnSpLocks/>
          </p:cNvCxnSpPr>
          <p:nvPr/>
        </p:nvCxnSpPr>
        <p:spPr>
          <a:xfrm>
            <a:off x="5070170" y="2188830"/>
            <a:ext cx="0" cy="223442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4D493C47-234D-4B0F-B65D-78C1231B493F}"/>
              </a:ext>
            </a:extLst>
          </p:cNvPr>
          <p:cNvSpPr txBox="1"/>
          <p:nvPr/>
        </p:nvSpPr>
        <p:spPr>
          <a:xfrm>
            <a:off x="1698293" y="3462668"/>
            <a:ext cx="932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64</a:t>
            </a:r>
            <a:r>
              <a:rPr lang="en-US" altLang="zh-TW" sz="2400" dirty="0"/>
              <a:t> filters</a:t>
            </a:r>
            <a:endParaRPr lang="zh-TW" altLang="en-US" sz="2400" dirty="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A1F3F715-DED8-4C50-B5A3-C25BA41153F4}"/>
              </a:ext>
            </a:extLst>
          </p:cNvPr>
          <p:cNvSpPr txBox="1"/>
          <p:nvPr/>
        </p:nvSpPr>
        <p:spPr>
          <a:xfrm>
            <a:off x="5889775" y="3942080"/>
            <a:ext cx="4266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“Image” with </a:t>
            </a:r>
            <a:r>
              <a:rPr lang="en-US" altLang="zh-TW" sz="2400" dirty="0">
                <a:solidFill>
                  <a:srgbClr val="FF0000"/>
                </a:solidFill>
              </a:rPr>
              <a:t>64</a:t>
            </a:r>
            <a:r>
              <a:rPr lang="en-US" altLang="zh-TW" sz="2400" dirty="0"/>
              <a:t> channels</a:t>
            </a:r>
            <a:endParaRPr lang="zh-TW" altLang="en-US" sz="2400" dirty="0"/>
          </a:p>
        </p:txBody>
      </p: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D92CBE6B-A142-4689-A965-86C547E43B7E}"/>
              </a:ext>
            </a:extLst>
          </p:cNvPr>
          <p:cNvGrpSpPr/>
          <p:nvPr/>
        </p:nvGrpSpPr>
        <p:grpSpPr>
          <a:xfrm>
            <a:off x="8726959" y="5224577"/>
            <a:ext cx="2142061" cy="809633"/>
            <a:chOff x="6956685" y="5235328"/>
            <a:chExt cx="2142061" cy="809633"/>
          </a:xfrm>
        </p:grpSpPr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D8A69FF5-04E4-4727-A657-A500497EB543}"/>
                </a:ext>
              </a:extLst>
            </p:cNvPr>
            <p:cNvSpPr txBox="1"/>
            <p:nvPr/>
          </p:nvSpPr>
          <p:spPr>
            <a:xfrm>
              <a:off x="6956685" y="5235328"/>
              <a:ext cx="14481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Filter: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1A9A9EB8-C301-41D2-A419-4E8403E66391}"/>
                </a:ext>
              </a:extLst>
            </p:cNvPr>
            <p:cNvSpPr txBox="1"/>
            <p:nvPr/>
          </p:nvSpPr>
          <p:spPr>
            <a:xfrm>
              <a:off x="6956685" y="5583296"/>
              <a:ext cx="21420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TW" sz="2400" dirty="0">
                  <a:solidFill>
                    <a:prstClr val="black"/>
                  </a:solidFill>
                </a:rPr>
                <a:t>3 x 3 x </a:t>
              </a:r>
              <a:r>
                <a:rPr lang="en-US" altLang="zh-TW" sz="2400" dirty="0">
                  <a:solidFill>
                    <a:srgbClr val="FF0000"/>
                  </a:solidFill>
                </a:rPr>
                <a:t>64</a:t>
              </a:r>
              <a:endParaRPr lang="zh-TW" altLang="en-US" sz="2400" dirty="0">
                <a:solidFill>
                  <a:srgbClr val="FF0000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</p:grpSp>
      <p:graphicFrame>
        <p:nvGraphicFramePr>
          <p:cNvPr id="57" name="表格 56">
            <a:extLst>
              <a:ext uri="{FF2B5EF4-FFF2-40B4-BE49-F238E27FC236}">
                <a16:creationId xmlns:a16="http://schemas.microsoft.com/office/drawing/2014/main" id="{1906B547-AF8A-4ED7-A8C3-F94DBED3E6DA}"/>
              </a:ext>
            </a:extLst>
          </p:cNvPr>
          <p:cNvGraphicFramePr>
            <a:graphicFrameLocks noGrp="1"/>
          </p:cNvGraphicFramePr>
          <p:nvPr/>
        </p:nvGraphicFramePr>
        <p:xfrm>
          <a:off x="6547690" y="4686883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8" name="表格 57">
            <a:extLst>
              <a:ext uri="{FF2B5EF4-FFF2-40B4-BE49-F238E27FC236}">
                <a16:creationId xmlns:a16="http://schemas.microsoft.com/office/drawing/2014/main" id="{1148ECDD-DCE7-4FBC-9109-A66DF8504417}"/>
              </a:ext>
            </a:extLst>
          </p:cNvPr>
          <p:cNvGraphicFramePr>
            <a:graphicFrameLocks noGrp="1"/>
          </p:cNvGraphicFramePr>
          <p:nvPr/>
        </p:nvGraphicFramePr>
        <p:xfrm>
          <a:off x="6700090" y="4839283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1" name="文字方塊 60">
            <a:extLst>
              <a:ext uri="{FF2B5EF4-FFF2-40B4-BE49-F238E27FC236}">
                <a16:creationId xmlns:a16="http://schemas.microsoft.com/office/drawing/2014/main" id="{B16A8084-09F0-427E-97B0-E6D432AB2ADF}"/>
              </a:ext>
            </a:extLst>
          </p:cNvPr>
          <p:cNvSpPr txBox="1"/>
          <p:nvPr/>
        </p:nvSpPr>
        <p:spPr>
          <a:xfrm>
            <a:off x="1853949" y="279854"/>
            <a:ext cx="382507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i="1" u="sng" dirty="0"/>
              <a:t>Multiple Convolutional Layers</a:t>
            </a:r>
            <a:endParaRPr lang="zh-TW" altLang="en-US" sz="3200" b="1" i="1" u="sng" dirty="0"/>
          </a:p>
        </p:txBody>
      </p:sp>
      <p:graphicFrame>
        <p:nvGraphicFramePr>
          <p:cNvPr id="69" name="表格 68">
            <a:extLst>
              <a:ext uri="{FF2B5EF4-FFF2-40B4-BE49-F238E27FC236}">
                <a16:creationId xmlns:a16="http://schemas.microsoft.com/office/drawing/2014/main" id="{1B458022-D128-4213-8789-A37EF3E3A178}"/>
              </a:ext>
            </a:extLst>
          </p:cNvPr>
          <p:cNvGraphicFramePr>
            <a:graphicFrameLocks noGrp="1"/>
          </p:cNvGraphicFramePr>
          <p:nvPr/>
        </p:nvGraphicFramePr>
        <p:xfrm>
          <a:off x="6852490" y="4991683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73" name="直線接點 72">
            <a:extLst>
              <a:ext uri="{FF2B5EF4-FFF2-40B4-BE49-F238E27FC236}">
                <a16:creationId xmlns:a16="http://schemas.microsoft.com/office/drawing/2014/main" id="{C777E99C-8BCF-472D-839C-5B576871C296}"/>
              </a:ext>
            </a:extLst>
          </p:cNvPr>
          <p:cNvCxnSpPr>
            <a:cxnSpLocks/>
          </p:cNvCxnSpPr>
          <p:nvPr/>
        </p:nvCxnSpPr>
        <p:spPr>
          <a:xfrm>
            <a:off x="5070170" y="2118389"/>
            <a:ext cx="87274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表格 78">
            <a:extLst>
              <a:ext uri="{FF2B5EF4-FFF2-40B4-BE49-F238E27FC236}">
                <a16:creationId xmlns:a16="http://schemas.microsoft.com/office/drawing/2014/main" id="{839F1D99-8F63-4DD0-A4DA-442D22DECF63}"/>
              </a:ext>
            </a:extLst>
          </p:cNvPr>
          <p:cNvGraphicFramePr>
            <a:graphicFrameLocks noGrp="1"/>
          </p:cNvGraphicFramePr>
          <p:nvPr/>
        </p:nvGraphicFramePr>
        <p:xfrm>
          <a:off x="6978647" y="5117558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3" name="文字方塊 82">
            <a:extLst>
              <a:ext uri="{FF2B5EF4-FFF2-40B4-BE49-F238E27FC236}">
                <a16:creationId xmlns:a16="http://schemas.microsoft.com/office/drawing/2014/main" id="{511F5519-D6C5-4C4F-9BF0-1F4D51E9B91C}"/>
              </a:ext>
            </a:extLst>
          </p:cNvPr>
          <p:cNvSpPr txBox="1"/>
          <p:nvPr/>
        </p:nvSpPr>
        <p:spPr>
          <a:xfrm>
            <a:off x="5808244" y="6210884"/>
            <a:ext cx="523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defRPr/>
            </a:pPr>
            <a:r>
              <a:rPr lang="en-US" altLang="zh-TW" sz="2400" dirty="0">
                <a:solidFill>
                  <a:srgbClr val="FF0000"/>
                </a:solidFill>
              </a:rPr>
              <a:t>64</a:t>
            </a:r>
            <a:endParaRPr lang="zh-TW" altLang="en-US" sz="2400" dirty="0">
              <a:solidFill>
                <a:srgbClr val="FF0000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84" name="右大括弧 83">
            <a:extLst>
              <a:ext uri="{FF2B5EF4-FFF2-40B4-BE49-F238E27FC236}">
                <a16:creationId xmlns:a16="http://schemas.microsoft.com/office/drawing/2014/main" id="{E910F394-38BA-411B-ADFD-81C355D9480E}"/>
              </a:ext>
            </a:extLst>
          </p:cNvPr>
          <p:cNvSpPr/>
          <p:nvPr/>
        </p:nvSpPr>
        <p:spPr>
          <a:xfrm rot="8008147">
            <a:off x="6478798" y="5883145"/>
            <a:ext cx="322150" cy="886145"/>
          </a:xfrm>
          <a:prstGeom prst="rightBrace">
            <a:avLst>
              <a:gd name="adj1" fmla="val 31529"/>
              <a:gd name="adj2" fmla="val 6828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矩形: 圓角 84">
            <a:extLst>
              <a:ext uri="{FF2B5EF4-FFF2-40B4-BE49-F238E27FC236}">
                <a16:creationId xmlns:a16="http://schemas.microsoft.com/office/drawing/2014/main" id="{E23BC50B-66D8-4316-9EEE-4354B4781758}"/>
              </a:ext>
            </a:extLst>
          </p:cNvPr>
          <p:cNvSpPr/>
          <p:nvPr/>
        </p:nvSpPr>
        <p:spPr>
          <a:xfrm>
            <a:off x="5666032" y="4510364"/>
            <a:ext cx="4509049" cy="2223053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6" name="直線接點 85">
            <a:extLst>
              <a:ext uri="{FF2B5EF4-FFF2-40B4-BE49-F238E27FC236}">
                <a16:creationId xmlns:a16="http://schemas.microsoft.com/office/drawing/2014/main" id="{27C85623-14EF-46C2-B5FE-DE07658A9506}"/>
              </a:ext>
            </a:extLst>
          </p:cNvPr>
          <p:cNvCxnSpPr>
            <a:cxnSpLocks/>
          </p:cNvCxnSpPr>
          <p:nvPr/>
        </p:nvCxnSpPr>
        <p:spPr>
          <a:xfrm>
            <a:off x="4377008" y="5019614"/>
            <a:ext cx="69316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>
            <a:extLst>
              <a:ext uri="{FF2B5EF4-FFF2-40B4-BE49-F238E27FC236}">
                <a16:creationId xmlns:a16="http://schemas.microsoft.com/office/drawing/2014/main" id="{9AC359C7-ACE5-4E1E-837C-ED158B97C191}"/>
              </a:ext>
            </a:extLst>
          </p:cNvPr>
          <p:cNvCxnSpPr>
            <a:cxnSpLocks/>
          </p:cNvCxnSpPr>
          <p:nvPr/>
        </p:nvCxnSpPr>
        <p:spPr>
          <a:xfrm>
            <a:off x="5070170" y="5019615"/>
            <a:ext cx="0" cy="666627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>
            <a:extLst>
              <a:ext uri="{FF2B5EF4-FFF2-40B4-BE49-F238E27FC236}">
                <a16:creationId xmlns:a16="http://schemas.microsoft.com/office/drawing/2014/main" id="{D3DE65FD-5EF3-4F99-8E65-17EA22E047AB}"/>
              </a:ext>
            </a:extLst>
          </p:cNvPr>
          <p:cNvCxnSpPr>
            <a:cxnSpLocks/>
            <a:endCxn id="85" idx="1"/>
          </p:cNvCxnSpPr>
          <p:nvPr/>
        </p:nvCxnSpPr>
        <p:spPr>
          <a:xfrm flipV="1">
            <a:off x="5070171" y="5621890"/>
            <a:ext cx="595861" cy="1285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投影片編號版面配置區 91">
            <a:extLst>
              <a:ext uri="{FF2B5EF4-FFF2-40B4-BE49-F238E27FC236}">
                <a16:creationId xmlns:a16="http://schemas.microsoft.com/office/drawing/2014/main" id="{D9691B79-F558-4C0D-BD67-41FD97DA7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08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84" grpId="0" animBg="1"/>
      <p:bldP spid="8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9EEE3DD6-B5A3-4F76-803C-34184D7CA95D}"/>
              </a:ext>
            </a:extLst>
          </p:cNvPr>
          <p:cNvSpPr txBox="1"/>
          <p:nvPr/>
        </p:nvSpPr>
        <p:spPr>
          <a:xfrm>
            <a:off x="1853949" y="279854"/>
            <a:ext cx="382507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i="1" u="sng" dirty="0"/>
              <a:t>Multiple Convolutional Layers</a:t>
            </a:r>
            <a:endParaRPr lang="zh-TW" altLang="en-US" sz="3200" b="1" i="1" u="sng" dirty="0"/>
          </a:p>
        </p:txBody>
      </p:sp>
      <p:pic>
        <p:nvPicPr>
          <p:cNvPr id="5" name="Picture 2" descr="http://s.hswstatic.com/gif/whiskers-sam.jpg">
            <a:extLst>
              <a:ext uri="{FF2B5EF4-FFF2-40B4-BE49-F238E27FC236}">
                <a16:creationId xmlns:a16="http://schemas.microsoft.com/office/drawing/2014/main" id="{053DF188-D3D6-41D5-B75D-FC14AA9AB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004" y="1831342"/>
            <a:ext cx="1771005" cy="120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9A27FCC-9122-479F-8F10-B61B8F646B4E}"/>
              </a:ext>
            </a:extLst>
          </p:cNvPr>
          <p:cNvSpPr/>
          <p:nvPr/>
        </p:nvSpPr>
        <p:spPr>
          <a:xfrm>
            <a:off x="2640284" y="3569317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rPr>
              <a:t>Convolution</a:t>
            </a:r>
            <a:endParaRPr lang="zh-TW" altLang="en-US" sz="2400" dirty="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7" name="向下箭號 11">
            <a:extLst>
              <a:ext uri="{FF2B5EF4-FFF2-40B4-BE49-F238E27FC236}">
                <a16:creationId xmlns:a16="http://schemas.microsoft.com/office/drawing/2014/main" id="{7B4C5787-80CE-43CE-B71A-264C623D08A1}"/>
              </a:ext>
            </a:extLst>
          </p:cNvPr>
          <p:cNvSpPr/>
          <p:nvPr/>
        </p:nvSpPr>
        <p:spPr>
          <a:xfrm>
            <a:off x="3259981" y="3091572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TW" altLang="en-US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8" name="向下箭號 17">
            <a:extLst>
              <a:ext uri="{FF2B5EF4-FFF2-40B4-BE49-F238E27FC236}">
                <a16:creationId xmlns:a16="http://schemas.microsoft.com/office/drawing/2014/main" id="{BD4C9E8D-66B8-4EA3-9496-C631A2A38634}"/>
              </a:ext>
            </a:extLst>
          </p:cNvPr>
          <p:cNvSpPr/>
          <p:nvPr/>
        </p:nvSpPr>
        <p:spPr>
          <a:xfrm>
            <a:off x="3259981" y="4202354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TW" altLang="en-US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1DCCB87-63D7-4DA2-A4AD-9528866A28CE}"/>
              </a:ext>
            </a:extLst>
          </p:cNvPr>
          <p:cNvSpPr/>
          <p:nvPr/>
        </p:nvSpPr>
        <p:spPr>
          <a:xfrm>
            <a:off x="2640284" y="4720707"/>
            <a:ext cx="1736724" cy="5564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rPr>
              <a:t>Convolution</a:t>
            </a:r>
            <a:endParaRPr lang="zh-TW" altLang="en-US" sz="2400" dirty="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10" name="向下箭號 17">
            <a:extLst>
              <a:ext uri="{FF2B5EF4-FFF2-40B4-BE49-F238E27FC236}">
                <a16:creationId xmlns:a16="http://schemas.microsoft.com/office/drawing/2014/main" id="{D476C0B0-2E2C-4E66-B893-6D23322E94AF}"/>
              </a:ext>
            </a:extLst>
          </p:cNvPr>
          <p:cNvSpPr/>
          <p:nvPr/>
        </p:nvSpPr>
        <p:spPr>
          <a:xfrm>
            <a:off x="3259981" y="5353744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TW" altLang="en-US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AA0B5F8-2098-4E51-A867-05F88D2E8768}"/>
              </a:ext>
            </a:extLst>
          </p:cNvPr>
          <p:cNvSpPr txBox="1"/>
          <p:nvPr/>
        </p:nvSpPr>
        <p:spPr>
          <a:xfrm rot="5400000">
            <a:off x="3271228" y="5973184"/>
            <a:ext cx="708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lang="en-US" altLang="zh-TW" sz="2800" b="1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……</a:t>
            </a:r>
            <a:endParaRPr lang="zh-TW" altLang="en-US" sz="2800" b="1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B7B2E25-F134-4DEF-A5F2-6DF1C8388930}"/>
              </a:ext>
            </a:extLst>
          </p:cNvPr>
          <p:cNvSpPr txBox="1"/>
          <p:nvPr/>
        </p:nvSpPr>
        <p:spPr>
          <a:xfrm>
            <a:off x="1698293" y="3462668"/>
            <a:ext cx="932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64 filters</a:t>
            </a:r>
            <a:endParaRPr lang="zh-TW" altLang="en-US" sz="2400" dirty="0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926312F2-2A46-4557-9F58-975C7CACC629}"/>
              </a:ext>
            </a:extLst>
          </p:cNvPr>
          <p:cNvGrpSpPr/>
          <p:nvPr/>
        </p:nvGrpSpPr>
        <p:grpSpPr>
          <a:xfrm>
            <a:off x="6139542" y="3309286"/>
            <a:ext cx="3429024" cy="3386185"/>
            <a:chOff x="4572000" y="2134622"/>
            <a:chExt cx="3429024" cy="3386185"/>
          </a:xfrm>
        </p:grpSpPr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147CAEAF-5846-46F1-BE98-209CD550407D}"/>
                </a:ext>
              </a:extLst>
            </p:cNvPr>
            <p:cNvSpPr/>
            <p:nvPr/>
          </p:nvSpPr>
          <p:spPr>
            <a:xfrm>
              <a:off x="4572000" y="2134622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3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9E4631CD-9FE5-4CCD-BA0F-DAD8351EF6C0}"/>
                </a:ext>
              </a:extLst>
            </p:cNvPr>
            <p:cNvSpPr/>
            <p:nvPr/>
          </p:nvSpPr>
          <p:spPr>
            <a:xfrm>
              <a:off x="5413829" y="2134622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-1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69D13214-73B7-463B-A227-277B2A5EC742}"/>
                </a:ext>
              </a:extLst>
            </p:cNvPr>
            <p:cNvSpPr/>
            <p:nvPr/>
          </p:nvSpPr>
          <p:spPr>
            <a:xfrm>
              <a:off x="6255658" y="2134622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-3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37E10B6D-5314-4B0F-916C-D0731C4FDDF3}"/>
                </a:ext>
              </a:extLst>
            </p:cNvPr>
            <p:cNvSpPr/>
            <p:nvPr/>
          </p:nvSpPr>
          <p:spPr>
            <a:xfrm>
              <a:off x="7097487" y="2134622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-1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18" name="橢圓 17">
              <a:extLst>
                <a:ext uri="{FF2B5EF4-FFF2-40B4-BE49-F238E27FC236}">
                  <a16:creationId xmlns:a16="http://schemas.microsoft.com/office/drawing/2014/main" id="{589D0791-042E-48DA-8BCE-AE5BFBEC6EA2}"/>
                </a:ext>
              </a:extLst>
            </p:cNvPr>
            <p:cNvSpPr/>
            <p:nvPr/>
          </p:nvSpPr>
          <p:spPr>
            <a:xfrm>
              <a:off x="4572000" y="2934722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-3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19" name="橢圓 18">
              <a:extLst>
                <a:ext uri="{FF2B5EF4-FFF2-40B4-BE49-F238E27FC236}">
                  <a16:creationId xmlns:a16="http://schemas.microsoft.com/office/drawing/2014/main" id="{F7D85CFE-50EF-4A60-BAE5-06F85A956BF9}"/>
                </a:ext>
              </a:extLst>
            </p:cNvPr>
            <p:cNvSpPr/>
            <p:nvPr/>
          </p:nvSpPr>
          <p:spPr>
            <a:xfrm>
              <a:off x="5413829" y="2934722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1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20" name="橢圓 19">
              <a:extLst>
                <a:ext uri="{FF2B5EF4-FFF2-40B4-BE49-F238E27FC236}">
                  <a16:creationId xmlns:a16="http://schemas.microsoft.com/office/drawing/2014/main" id="{A8CBE6D1-376F-45D2-9F1F-EC16ED0C97E6}"/>
                </a:ext>
              </a:extLst>
            </p:cNvPr>
            <p:cNvSpPr/>
            <p:nvPr/>
          </p:nvSpPr>
          <p:spPr>
            <a:xfrm>
              <a:off x="6255658" y="2934722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0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21" name="橢圓 20">
              <a:extLst>
                <a:ext uri="{FF2B5EF4-FFF2-40B4-BE49-F238E27FC236}">
                  <a16:creationId xmlns:a16="http://schemas.microsoft.com/office/drawing/2014/main" id="{2F8ED52B-82B3-4475-B172-851BAEBD403B}"/>
                </a:ext>
              </a:extLst>
            </p:cNvPr>
            <p:cNvSpPr/>
            <p:nvPr/>
          </p:nvSpPr>
          <p:spPr>
            <a:xfrm>
              <a:off x="7097487" y="2934722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-3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F7145974-C95B-4993-A8CF-CDA407100C84}"/>
                </a:ext>
              </a:extLst>
            </p:cNvPr>
            <p:cNvSpPr/>
            <p:nvPr/>
          </p:nvSpPr>
          <p:spPr>
            <a:xfrm>
              <a:off x="4572000" y="379249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-3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23" name="橢圓 22">
              <a:extLst>
                <a:ext uri="{FF2B5EF4-FFF2-40B4-BE49-F238E27FC236}">
                  <a16:creationId xmlns:a16="http://schemas.microsoft.com/office/drawing/2014/main" id="{9E2D6605-B528-4FE1-9991-A650E2A13C5E}"/>
                </a:ext>
              </a:extLst>
            </p:cNvPr>
            <p:cNvSpPr/>
            <p:nvPr/>
          </p:nvSpPr>
          <p:spPr>
            <a:xfrm>
              <a:off x="5413829" y="379249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-3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DB43C468-877B-45EB-9282-908FFCFEACA8}"/>
                </a:ext>
              </a:extLst>
            </p:cNvPr>
            <p:cNvSpPr/>
            <p:nvPr/>
          </p:nvSpPr>
          <p:spPr>
            <a:xfrm>
              <a:off x="6255658" y="379249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0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25" name="橢圓 24">
              <a:extLst>
                <a:ext uri="{FF2B5EF4-FFF2-40B4-BE49-F238E27FC236}">
                  <a16:creationId xmlns:a16="http://schemas.microsoft.com/office/drawing/2014/main" id="{9D8F8097-4470-4FF7-BA91-ADCE08551267}"/>
                </a:ext>
              </a:extLst>
            </p:cNvPr>
            <p:cNvSpPr/>
            <p:nvPr/>
          </p:nvSpPr>
          <p:spPr>
            <a:xfrm>
              <a:off x="7097487" y="379249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1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EE4E0394-E0C9-45FD-B203-04A02CF1FC7B}"/>
                </a:ext>
              </a:extLst>
            </p:cNvPr>
            <p:cNvSpPr/>
            <p:nvPr/>
          </p:nvSpPr>
          <p:spPr>
            <a:xfrm>
              <a:off x="4572000" y="459259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3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27" name="橢圓 26">
              <a:extLst>
                <a:ext uri="{FF2B5EF4-FFF2-40B4-BE49-F238E27FC236}">
                  <a16:creationId xmlns:a16="http://schemas.microsoft.com/office/drawing/2014/main" id="{F8A93D00-E620-4ABE-9F5D-D430CB579E93}"/>
                </a:ext>
              </a:extLst>
            </p:cNvPr>
            <p:cNvSpPr/>
            <p:nvPr/>
          </p:nvSpPr>
          <p:spPr>
            <a:xfrm>
              <a:off x="5413829" y="459259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-2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58D1EE2A-722E-42CD-8FC3-463595421867}"/>
                </a:ext>
              </a:extLst>
            </p:cNvPr>
            <p:cNvSpPr/>
            <p:nvPr/>
          </p:nvSpPr>
          <p:spPr>
            <a:xfrm>
              <a:off x="6255658" y="459259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-2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36BA3EEB-023F-4675-872D-9CF9D3970271}"/>
                </a:ext>
              </a:extLst>
            </p:cNvPr>
            <p:cNvSpPr/>
            <p:nvPr/>
          </p:nvSpPr>
          <p:spPr>
            <a:xfrm>
              <a:off x="7097487" y="459259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-1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9F89AA81-4808-4325-9C61-1DB98235F066}"/>
                </a:ext>
              </a:extLst>
            </p:cNvPr>
            <p:cNvSpPr/>
            <p:nvPr/>
          </p:nvSpPr>
          <p:spPr>
            <a:xfrm>
              <a:off x="4755537" y="2342835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-1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4BA57479-6B8F-46F5-91F1-86D4C25DAA1E}"/>
                </a:ext>
              </a:extLst>
            </p:cNvPr>
            <p:cNvSpPr/>
            <p:nvPr/>
          </p:nvSpPr>
          <p:spPr>
            <a:xfrm>
              <a:off x="5597366" y="2342835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-1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D20BF12C-C4C8-4799-AB5F-2D9ECF0C7C3B}"/>
                </a:ext>
              </a:extLst>
            </p:cNvPr>
            <p:cNvSpPr/>
            <p:nvPr/>
          </p:nvSpPr>
          <p:spPr>
            <a:xfrm>
              <a:off x="6439195" y="2342835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-1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02FE6AD7-BD69-49C9-A951-454609A641A3}"/>
                </a:ext>
              </a:extLst>
            </p:cNvPr>
            <p:cNvSpPr/>
            <p:nvPr/>
          </p:nvSpPr>
          <p:spPr>
            <a:xfrm>
              <a:off x="7281024" y="2342835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-1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DE7D81B8-E4F6-4F2B-A554-9E2F4FB249F7}"/>
                </a:ext>
              </a:extLst>
            </p:cNvPr>
            <p:cNvSpPr/>
            <p:nvPr/>
          </p:nvSpPr>
          <p:spPr>
            <a:xfrm>
              <a:off x="4755537" y="3142935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-1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20FEE032-F9CA-450E-8E13-49A87B0DC940}"/>
                </a:ext>
              </a:extLst>
            </p:cNvPr>
            <p:cNvSpPr/>
            <p:nvPr/>
          </p:nvSpPr>
          <p:spPr>
            <a:xfrm>
              <a:off x="5597366" y="3142935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-1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36" name="橢圓 35">
              <a:extLst>
                <a:ext uri="{FF2B5EF4-FFF2-40B4-BE49-F238E27FC236}">
                  <a16:creationId xmlns:a16="http://schemas.microsoft.com/office/drawing/2014/main" id="{A2937015-F85D-452B-9DB1-7A216C388CF3}"/>
                </a:ext>
              </a:extLst>
            </p:cNvPr>
            <p:cNvSpPr/>
            <p:nvPr/>
          </p:nvSpPr>
          <p:spPr>
            <a:xfrm>
              <a:off x="6439195" y="3142935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-2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1132F9FE-7D16-491A-AB02-189C29D7DDBC}"/>
                </a:ext>
              </a:extLst>
            </p:cNvPr>
            <p:cNvSpPr/>
            <p:nvPr/>
          </p:nvSpPr>
          <p:spPr>
            <a:xfrm>
              <a:off x="7281024" y="3142935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1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A107425E-CBEC-41E8-BC64-F474892768C8}"/>
                </a:ext>
              </a:extLst>
            </p:cNvPr>
            <p:cNvSpPr/>
            <p:nvPr/>
          </p:nvSpPr>
          <p:spPr>
            <a:xfrm>
              <a:off x="4755537" y="4000707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-1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39" name="橢圓 38">
              <a:extLst>
                <a:ext uri="{FF2B5EF4-FFF2-40B4-BE49-F238E27FC236}">
                  <a16:creationId xmlns:a16="http://schemas.microsoft.com/office/drawing/2014/main" id="{6917B781-FF17-4484-9012-646312596959}"/>
                </a:ext>
              </a:extLst>
            </p:cNvPr>
            <p:cNvSpPr/>
            <p:nvPr/>
          </p:nvSpPr>
          <p:spPr>
            <a:xfrm>
              <a:off x="5597366" y="4000707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-1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40" name="橢圓 39">
              <a:extLst>
                <a:ext uri="{FF2B5EF4-FFF2-40B4-BE49-F238E27FC236}">
                  <a16:creationId xmlns:a16="http://schemas.microsoft.com/office/drawing/2014/main" id="{166C197B-2944-467F-8D9E-16EFB06DFD7A}"/>
                </a:ext>
              </a:extLst>
            </p:cNvPr>
            <p:cNvSpPr/>
            <p:nvPr/>
          </p:nvSpPr>
          <p:spPr>
            <a:xfrm>
              <a:off x="6439195" y="4000707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-2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88335220-9787-40AD-B497-7CF197218221}"/>
                </a:ext>
              </a:extLst>
            </p:cNvPr>
            <p:cNvSpPr/>
            <p:nvPr/>
          </p:nvSpPr>
          <p:spPr>
            <a:xfrm>
              <a:off x="7281024" y="4000707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1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59E53D3B-9202-4B64-8427-646910E604B3}"/>
                </a:ext>
              </a:extLst>
            </p:cNvPr>
            <p:cNvSpPr/>
            <p:nvPr/>
          </p:nvSpPr>
          <p:spPr>
            <a:xfrm>
              <a:off x="4755537" y="4800807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-1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43" name="橢圓 42">
              <a:extLst>
                <a:ext uri="{FF2B5EF4-FFF2-40B4-BE49-F238E27FC236}">
                  <a16:creationId xmlns:a16="http://schemas.microsoft.com/office/drawing/2014/main" id="{73F9472D-8120-4DD1-AED1-2253FAB6674E}"/>
                </a:ext>
              </a:extLst>
            </p:cNvPr>
            <p:cNvSpPr/>
            <p:nvPr/>
          </p:nvSpPr>
          <p:spPr>
            <a:xfrm>
              <a:off x="5597366" y="4800807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0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44" name="橢圓 43">
              <a:extLst>
                <a:ext uri="{FF2B5EF4-FFF2-40B4-BE49-F238E27FC236}">
                  <a16:creationId xmlns:a16="http://schemas.microsoft.com/office/drawing/2014/main" id="{006F0DFB-0141-4F25-BBAB-69FF45EC7B88}"/>
                </a:ext>
              </a:extLst>
            </p:cNvPr>
            <p:cNvSpPr/>
            <p:nvPr/>
          </p:nvSpPr>
          <p:spPr>
            <a:xfrm>
              <a:off x="6439195" y="4800807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-4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45" name="橢圓 44">
              <a:extLst>
                <a:ext uri="{FF2B5EF4-FFF2-40B4-BE49-F238E27FC236}">
                  <a16:creationId xmlns:a16="http://schemas.microsoft.com/office/drawing/2014/main" id="{B0BD8A4A-14C6-4906-B59E-2B444C38AAA9}"/>
                </a:ext>
              </a:extLst>
            </p:cNvPr>
            <p:cNvSpPr/>
            <p:nvPr/>
          </p:nvSpPr>
          <p:spPr>
            <a:xfrm>
              <a:off x="7281024" y="4800807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3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</p:grpSp>
      <p:graphicFrame>
        <p:nvGraphicFramePr>
          <p:cNvPr id="47" name="內容版面配置區 3">
            <a:extLst>
              <a:ext uri="{FF2B5EF4-FFF2-40B4-BE49-F238E27FC236}">
                <a16:creationId xmlns:a16="http://schemas.microsoft.com/office/drawing/2014/main" id="{E0F0431D-E871-4F94-9C5C-EDA4275269A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342673" y="179831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8" name="矩形 47">
            <a:extLst>
              <a:ext uri="{FF2B5EF4-FFF2-40B4-BE49-F238E27FC236}">
                <a16:creationId xmlns:a16="http://schemas.microsoft.com/office/drawing/2014/main" id="{9A731A36-3F7D-4A70-AE50-313EE20D1A02}"/>
              </a:ext>
            </a:extLst>
          </p:cNvPr>
          <p:cNvSpPr/>
          <p:nvPr/>
        </p:nvSpPr>
        <p:spPr>
          <a:xfrm>
            <a:off x="6346324" y="3541756"/>
            <a:ext cx="2392221" cy="2357903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TW" altLang="en-US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EB63606-CC43-4B4E-989F-DC21F38533C7}"/>
              </a:ext>
            </a:extLst>
          </p:cNvPr>
          <p:cNvSpPr/>
          <p:nvPr/>
        </p:nvSpPr>
        <p:spPr>
          <a:xfrm>
            <a:off x="6308566" y="148017"/>
            <a:ext cx="2426983" cy="2391983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TW" altLang="en-US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50" name="投影片編號版面配置區 49">
            <a:extLst>
              <a:ext uri="{FF2B5EF4-FFF2-40B4-BE49-F238E27FC236}">
                <a16:creationId xmlns:a16="http://schemas.microsoft.com/office/drawing/2014/main" id="{E719C5A6-87D2-4868-B51B-F178460E1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8AA76731-C48F-405F-9B15-D651362106AB}"/>
              </a:ext>
            </a:extLst>
          </p:cNvPr>
          <p:cNvSpPr/>
          <p:nvPr/>
        </p:nvSpPr>
        <p:spPr>
          <a:xfrm>
            <a:off x="6404434" y="3604738"/>
            <a:ext cx="576938" cy="59761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TW" altLang="en-US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71C0412B-7507-4561-92C2-110FEA7C3348}"/>
              </a:ext>
            </a:extLst>
          </p:cNvPr>
          <p:cNvSpPr/>
          <p:nvPr/>
        </p:nvSpPr>
        <p:spPr>
          <a:xfrm>
            <a:off x="6404434" y="220846"/>
            <a:ext cx="1296937" cy="12886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TW" altLang="en-US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B135F67-C535-4B81-A675-6563494FFD97}"/>
              </a:ext>
            </a:extLst>
          </p:cNvPr>
          <p:cNvSpPr/>
          <p:nvPr/>
        </p:nvSpPr>
        <p:spPr>
          <a:xfrm>
            <a:off x="8016561" y="5175371"/>
            <a:ext cx="636662" cy="64955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TW" altLang="en-US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129D89E6-80F9-4228-9C8C-BE705178E6CC}"/>
              </a:ext>
            </a:extLst>
          </p:cNvPr>
          <p:cNvSpPr/>
          <p:nvPr/>
        </p:nvSpPr>
        <p:spPr>
          <a:xfrm>
            <a:off x="7356287" y="1144842"/>
            <a:ext cx="1296937" cy="12886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TW" altLang="en-US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1535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1" grpId="0" animBg="1"/>
      <p:bldP spid="52" grpId="0" animBg="1"/>
      <p:bldP spid="53" grpId="0" animBg="1"/>
      <p:bldP spid="5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B5F683-C965-437C-A2EF-DA977A4F2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Comparison of Two Stories 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9F73EE8-0BE7-4948-87C5-D6EC4D622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24</a:t>
            </a:fld>
            <a:endParaRPr lang="zh-TW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40DD80E-AC1B-47AD-A0C6-7FD6C3E3E903}"/>
              </a:ext>
            </a:extLst>
          </p:cNvPr>
          <p:cNvGraphicFramePr>
            <a:graphicFrameLocks noGrp="1"/>
          </p:cNvGraphicFramePr>
          <p:nvPr/>
        </p:nvGraphicFramePr>
        <p:xfrm>
          <a:off x="6261321" y="2888998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424AD712-16D1-40D9-BFD2-C6427CCF47DB}"/>
              </a:ext>
            </a:extLst>
          </p:cNvPr>
          <p:cNvSpPr txBox="1"/>
          <p:nvPr/>
        </p:nvSpPr>
        <p:spPr>
          <a:xfrm>
            <a:off x="8262725" y="3261367"/>
            <a:ext cx="1448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Filter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842DC7E-7DA5-499C-9AA0-5E2635F0798B}"/>
              </a:ext>
            </a:extLst>
          </p:cNvPr>
          <p:cNvSpPr txBox="1"/>
          <p:nvPr/>
        </p:nvSpPr>
        <p:spPr>
          <a:xfrm>
            <a:off x="8262725" y="3647778"/>
            <a:ext cx="2142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TW" sz="2400" dirty="0">
                <a:solidFill>
                  <a:prstClr val="black"/>
                </a:solidFill>
              </a:rPr>
              <a:t>3 x 3 x channel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2AA8CDD-D8BF-4A63-AF9A-8FFE2DA58C06}"/>
              </a:ext>
            </a:extLst>
          </p:cNvPr>
          <p:cNvGraphicFramePr>
            <a:graphicFrameLocks noGrp="1"/>
          </p:cNvGraphicFramePr>
          <p:nvPr/>
        </p:nvGraphicFramePr>
        <p:xfrm>
          <a:off x="6413721" y="3041398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FCACC678-72F3-4582-9D9F-C92CAE4E6126}"/>
              </a:ext>
            </a:extLst>
          </p:cNvPr>
          <p:cNvSpPr txBox="1"/>
          <p:nvPr/>
        </p:nvSpPr>
        <p:spPr>
          <a:xfrm>
            <a:off x="8256301" y="4016239"/>
            <a:ext cx="1224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TW" sz="2400" dirty="0">
                <a:solidFill>
                  <a:prstClr val="black"/>
                </a:solidFill>
              </a:rPr>
              <a:t>tensor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graphicFrame>
        <p:nvGraphicFramePr>
          <p:cNvPr id="11" name="表格 23">
            <a:extLst>
              <a:ext uri="{FF2B5EF4-FFF2-40B4-BE49-F238E27FC236}">
                <a16:creationId xmlns:a16="http://schemas.microsoft.com/office/drawing/2014/main" id="{0C9C1717-0111-4F30-9DB8-4BD5BD5C1FB3}"/>
              </a:ext>
            </a:extLst>
          </p:cNvPr>
          <p:cNvGraphicFramePr>
            <a:graphicFrameLocks noGrp="1"/>
          </p:cNvGraphicFramePr>
          <p:nvPr/>
        </p:nvGraphicFramePr>
        <p:xfrm>
          <a:off x="2917918" y="2561234"/>
          <a:ext cx="42138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>
                  <a:extLst>
                    <a:ext uri="{9D8B030D-6E8A-4147-A177-3AD203B41FA5}">
                      <a16:colId xmlns:a16="http://schemas.microsoft.com/office/drawing/2014/main" val="3109085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491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11929"/>
                  </a:ext>
                </a:extLst>
              </a:tr>
            </a:tbl>
          </a:graphicData>
        </a:graphic>
      </p:graphicFrame>
      <p:graphicFrame>
        <p:nvGraphicFramePr>
          <p:cNvPr id="12" name="表格 23">
            <a:extLst>
              <a:ext uri="{FF2B5EF4-FFF2-40B4-BE49-F238E27FC236}">
                <a16:creationId xmlns:a16="http://schemas.microsoft.com/office/drawing/2014/main" id="{C9576405-3B25-4EE9-ABAC-478362A2CEF6}"/>
              </a:ext>
            </a:extLst>
          </p:cNvPr>
          <p:cNvGraphicFramePr>
            <a:graphicFrameLocks noGrp="1"/>
          </p:cNvGraphicFramePr>
          <p:nvPr/>
        </p:nvGraphicFramePr>
        <p:xfrm>
          <a:off x="2917918" y="3931138"/>
          <a:ext cx="4213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>
                  <a:extLst>
                    <a:ext uri="{9D8B030D-6E8A-4147-A177-3AD203B41FA5}">
                      <a16:colId xmlns:a16="http://schemas.microsoft.com/office/drawing/2014/main" val="3109085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862684"/>
                  </a:ext>
                </a:extLst>
              </a:tr>
            </a:tbl>
          </a:graphicData>
        </a:graphic>
      </p:graphicFrame>
      <p:sp>
        <p:nvSpPr>
          <p:cNvPr id="13" name="文字方塊 12">
            <a:extLst>
              <a:ext uri="{FF2B5EF4-FFF2-40B4-BE49-F238E27FC236}">
                <a16:creationId xmlns:a16="http://schemas.microsoft.com/office/drawing/2014/main" id="{3E04DBF9-8DCF-409A-8B09-CF30F4218711}"/>
              </a:ext>
            </a:extLst>
          </p:cNvPr>
          <p:cNvSpPr txBox="1"/>
          <p:nvPr/>
        </p:nvSpPr>
        <p:spPr>
          <a:xfrm rot="5400000">
            <a:off x="2863754" y="3379465"/>
            <a:ext cx="750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…...</a:t>
            </a:r>
            <a:endParaRPr lang="zh-TW" altLang="en-US" sz="2800" dirty="0"/>
          </a:p>
        </p:txBody>
      </p:sp>
      <p:graphicFrame>
        <p:nvGraphicFramePr>
          <p:cNvPr id="14" name="表格 23">
            <a:extLst>
              <a:ext uri="{FF2B5EF4-FFF2-40B4-BE49-F238E27FC236}">
                <a16:creationId xmlns:a16="http://schemas.microsoft.com/office/drawing/2014/main" id="{F0A0DD7E-1254-4EA8-A328-13DCC129B9B9}"/>
              </a:ext>
            </a:extLst>
          </p:cNvPr>
          <p:cNvGraphicFramePr>
            <a:graphicFrameLocks noGrp="1"/>
          </p:cNvGraphicFramePr>
          <p:nvPr/>
        </p:nvGraphicFramePr>
        <p:xfrm>
          <a:off x="2918442" y="4332170"/>
          <a:ext cx="42138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>
                  <a:extLst>
                    <a:ext uri="{9D8B030D-6E8A-4147-A177-3AD203B41FA5}">
                      <a16:colId xmlns:a16="http://schemas.microsoft.com/office/drawing/2014/main" val="3109085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491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11929"/>
                  </a:ext>
                </a:extLst>
              </a:tr>
            </a:tbl>
          </a:graphicData>
        </a:graphic>
      </p:graphicFrame>
      <p:grpSp>
        <p:nvGrpSpPr>
          <p:cNvPr id="15" name="群組 14">
            <a:extLst>
              <a:ext uri="{FF2B5EF4-FFF2-40B4-BE49-F238E27FC236}">
                <a16:creationId xmlns:a16="http://schemas.microsoft.com/office/drawing/2014/main" id="{6DE2E898-DFEB-4A0E-9907-048C306E8EDD}"/>
              </a:ext>
            </a:extLst>
          </p:cNvPr>
          <p:cNvGrpSpPr/>
          <p:nvPr/>
        </p:nvGrpSpPr>
        <p:grpSpPr>
          <a:xfrm>
            <a:off x="4505184" y="3599435"/>
            <a:ext cx="638175" cy="638175"/>
            <a:chOff x="8370546" y="1983114"/>
            <a:chExt cx="638175" cy="638175"/>
          </a:xfrm>
        </p:grpSpPr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9FB78891-AFFE-431E-94CC-9F63FE734ECB}"/>
                </a:ext>
              </a:extLst>
            </p:cNvPr>
            <p:cNvSpPr/>
            <p:nvPr/>
          </p:nvSpPr>
          <p:spPr>
            <a:xfrm>
              <a:off x="8370546" y="1983114"/>
              <a:ext cx="638175" cy="63817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手繪多邊形 108">
              <a:extLst>
                <a:ext uri="{FF2B5EF4-FFF2-40B4-BE49-F238E27FC236}">
                  <a16:creationId xmlns:a16="http://schemas.microsoft.com/office/drawing/2014/main" id="{009E1806-2B16-46E2-B2E6-D9981C5C5984}"/>
                </a:ext>
              </a:extLst>
            </p:cNvPr>
            <p:cNvSpPr/>
            <p:nvPr/>
          </p:nvSpPr>
          <p:spPr>
            <a:xfrm>
              <a:off x="8447407" y="2115472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6D699044-A47E-41CC-ADB8-F46BA52C661B}"/>
              </a:ext>
            </a:extLst>
          </p:cNvPr>
          <p:cNvCxnSpPr>
            <a:cxnSpLocks/>
          </p:cNvCxnSpPr>
          <p:nvPr/>
        </p:nvCxnSpPr>
        <p:spPr>
          <a:xfrm>
            <a:off x="5157442" y="3903206"/>
            <a:ext cx="6589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CFD586D2-36D6-4E03-AF0E-2054205BFBE5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3339307" y="2743000"/>
            <a:ext cx="1165877" cy="11755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FC680CA9-B90E-468D-917B-E3A3C1F4532C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3344843" y="3102236"/>
            <a:ext cx="1160340" cy="81628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04A89D62-E223-4BCF-A6E0-20AC3D3C8DD5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3344843" y="3918522"/>
            <a:ext cx="1160340" cy="19019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9056BFCD-D58F-42AE-AD7D-38E973A21293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3334105" y="3918522"/>
            <a:ext cx="1171079" cy="58137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8C50BBB1-9F99-450E-81B7-5911749B6DA7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3323365" y="3918522"/>
            <a:ext cx="1181818" cy="92572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BADD5220-4B15-4F58-A0C0-98BDB4B93A4A}"/>
              </a:ext>
            </a:extLst>
          </p:cNvPr>
          <p:cNvGraphicFramePr>
            <a:graphicFrameLocks noGrp="1"/>
          </p:cNvGraphicFramePr>
          <p:nvPr/>
        </p:nvGraphicFramePr>
        <p:xfrm>
          <a:off x="6602140" y="3215538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" name="橢圓 32">
            <a:extLst>
              <a:ext uri="{FF2B5EF4-FFF2-40B4-BE49-F238E27FC236}">
                <a16:creationId xmlns:a16="http://schemas.microsoft.com/office/drawing/2014/main" id="{AA595A91-C26A-49C5-850C-A8FBCA74F424}"/>
              </a:ext>
            </a:extLst>
          </p:cNvPr>
          <p:cNvSpPr/>
          <p:nvPr/>
        </p:nvSpPr>
        <p:spPr>
          <a:xfrm>
            <a:off x="6661803" y="3236098"/>
            <a:ext cx="418120" cy="42477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9716083D-6BBB-4909-985C-344FECCEA152}"/>
              </a:ext>
            </a:extLst>
          </p:cNvPr>
          <p:cNvSpPr/>
          <p:nvPr/>
        </p:nvSpPr>
        <p:spPr>
          <a:xfrm>
            <a:off x="7217832" y="3229179"/>
            <a:ext cx="418120" cy="424773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3A5F5E37-B08C-4090-8566-64EE05FC09D7}"/>
              </a:ext>
            </a:extLst>
          </p:cNvPr>
          <p:cNvSpPr/>
          <p:nvPr/>
        </p:nvSpPr>
        <p:spPr>
          <a:xfrm>
            <a:off x="7750615" y="4161564"/>
            <a:ext cx="418120" cy="424773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D92328FB-3BE7-48C6-AFB3-50B866DA1752}"/>
              </a:ext>
            </a:extLst>
          </p:cNvPr>
          <p:cNvSpPr txBox="1"/>
          <p:nvPr/>
        </p:nvSpPr>
        <p:spPr>
          <a:xfrm>
            <a:off x="2394888" y="5128119"/>
            <a:ext cx="14126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Receptive field </a:t>
            </a:r>
            <a:endParaRPr lang="zh-TW" altLang="en-US" sz="24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77A8D5E-8A5C-46A7-95B3-102943324B58}"/>
              </a:ext>
            </a:extLst>
          </p:cNvPr>
          <p:cNvSpPr txBox="1"/>
          <p:nvPr/>
        </p:nvSpPr>
        <p:spPr>
          <a:xfrm>
            <a:off x="4951701" y="5486401"/>
            <a:ext cx="5102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(ignore bias in this slide)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2725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表格 23">
            <a:extLst>
              <a:ext uri="{FF2B5EF4-FFF2-40B4-BE49-F238E27FC236}">
                <a16:creationId xmlns:a16="http://schemas.microsoft.com/office/drawing/2014/main" id="{E5574555-F196-4713-A666-CC3A6BD1B0B1}"/>
              </a:ext>
            </a:extLst>
          </p:cNvPr>
          <p:cNvGraphicFramePr>
            <a:graphicFrameLocks noGrp="1"/>
          </p:cNvGraphicFramePr>
          <p:nvPr/>
        </p:nvGraphicFramePr>
        <p:xfrm>
          <a:off x="6860851" y="297228"/>
          <a:ext cx="42138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>
                  <a:extLst>
                    <a:ext uri="{9D8B030D-6E8A-4147-A177-3AD203B41FA5}">
                      <a16:colId xmlns:a16="http://schemas.microsoft.com/office/drawing/2014/main" val="3109085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491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11929"/>
                  </a:ext>
                </a:extLst>
              </a:tr>
            </a:tbl>
          </a:graphicData>
        </a:graphic>
      </p:graphicFrame>
      <p:graphicFrame>
        <p:nvGraphicFramePr>
          <p:cNvPr id="15" name="表格 23">
            <a:extLst>
              <a:ext uri="{FF2B5EF4-FFF2-40B4-BE49-F238E27FC236}">
                <a16:creationId xmlns:a16="http://schemas.microsoft.com/office/drawing/2014/main" id="{6C013934-2B05-4AAB-814A-F2B400559A34}"/>
              </a:ext>
            </a:extLst>
          </p:cNvPr>
          <p:cNvGraphicFramePr>
            <a:graphicFrameLocks noGrp="1"/>
          </p:cNvGraphicFramePr>
          <p:nvPr/>
        </p:nvGraphicFramePr>
        <p:xfrm>
          <a:off x="6860851" y="1667132"/>
          <a:ext cx="4213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>
                  <a:extLst>
                    <a:ext uri="{9D8B030D-6E8A-4147-A177-3AD203B41FA5}">
                      <a16:colId xmlns:a16="http://schemas.microsoft.com/office/drawing/2014/main" val="3109085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862684"/>
                  </a:ext>
                </a:extLst>
              </a:tr>
            </a:tbl>
          </a:graphicData>
        </a:graphic>
      </p:graphicFrame>
      <p:sp>
        <p:nvSpPr>
          <p:cNvPr id="16" name="文字方塊 15">
            <a:extLst>
              <a:ext uri="{FF2B5EF4-FFF2-40B4-BE49-F238E27FC236}">
                <a16:creationId xmlns:a16="http://schemas.microsoft.com/office/drawing/2014/main" id="{61FD789B-1D69-4977-8AF2-5BD5E1644D92}"/>
              </a:ext>
            </a:extLst>
          </p:cNvPr>
          <p:cNvSpPr txBox="1"/>
          <p:nvPr/>
        </p:nvSpPr>
        <p:spPr>
          <a:xfrm rot="5400000">
            <a:off x="6806687" y="1115459"/>
            <a:ext cx="750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…...</a:t>
            </a:r>
            <a:endParaRPr lang="zh-TW" altLang="en-US" sz="2800" dirty="0"/>
          </a:p>
        </p:txBody>
      </p:sp>
      <p:graphicFrame>
        <p:nvGraphicFramePr>
          <p:cNvPr id="17" name="表格 23">
            <a:extLst>
              <a:ext uri="{FF2B5EF4-FFF2-40B4-BE49-F238E27FC236}">
                <a16:creationId xmlns:a16="http://schemas.microsoft.com/office/drawing/2014/main" id="{DE9284D9-0AC5-4F67-BB81-71F37507D4B5}"/>
              </a:ext>
            </a:extLst>
          </p:cNvPr>
          <p:cNvGraphicFramePr>
            <a:graphicFrameLocks noGrp="1"/>
          </p:cNvGraphicFramePr>
          <p:nvPr/>
        </p:nvGraphicFramePr>
        <p:xfrm>
          <a:off x="6861375" y="2068164"/>
          <a:ext cx="42138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>
                  <a:extLst>
                    <a:ext uri="{9D8B030D-6E8A-4147-A177-3AD203B41FA5}">
                      <a16:colId xmlns:a16="http://schemas.microsoft.com/office/drawing/2014/main" val="3109085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491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11929"/>
                  </a:ext>
                </a:extLst>
              </a:tr>
            </a:tbl>
          </a:graphicData>
        </a:graphic>
      </p:graphicFrame>
      <p:sp>
        <p:nvSpPr>
          <p:cNvPr id="19" name="文字方塊 18">
            <a:extLst>
              <a:ext uri="{FF2B5EF4-FFF2-40B4-BE49-F238E27FC236}">
                <a16:creationId xmlns:a16="http://schemas.microsoft.com/office/drawing/2014/main" id="{0ECA39D9-1B82-4F63-B2E0-7A383A4D7EF5}"/>
              </a:ext>
            </a:extLst>
          </p:cNvPr>
          <p:cNvSpPr txBox="1"/>
          <p:nvPr/>
        </p:nvSpPr>
        <p:spPr>
          <a:xfrm rot="5400000">
            <a:off x="6807211" y="2886395"/>
            <a:ext cx="750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</a:t>
            </a:r>
            <a:endParaRPr lang="zh-TW" altLang="en-US" sz="2800" dirty="0"/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A79B428E-94C0-47A0-B5EB-F9F8A5F9EEE1}"/>
              </a:ext>
            </a:extLst>
          </p:cNvPr>
          <p:cNvGrpSpPr/>
          <p:nvPr/>
        </p:nvGrpSpPr>
        <p:grpSpPr>
          <a:xfrm>
            <a:off x="8448117" y="1335429"/>
            <a:ext cx="638175" cy="638175"/>
            <a:chOff x="8370546" y="1983114"/>
            <a:chExt cx="638175" cy="638175"/>
          </a:xfrm>
        </p:grpSpPr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5B079628-CFFE-46F6-8535-006A7633A506}"/>
                </a:ext>
              </a:extLst>
            </p:cNvPr>
            <p:cNvSpPr/>
            <p:nvPr/>
          </p:nvSpPr>
          <p:spPr>
            <a:xfrm>
              <a:off x="8370546" y="1983114"/>
              <a:ext cx="638175" cy="63817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手繪多邊形 108">
              <a:extLst>
                <a:ext uri="{FF2B5EF4-FFF2-40B4-BE49-F238E27FC236}">
                  <a16:creationId xmlns:a16="http://schemas.microsoft.com/office/drawing/2014/main" id="{597F755C-E120-41A2-BA86-434FF1F37A0F}"/>
                </a:ext>
              </a:extLst>
            </p:cNvPr>
            <p:cNvSpPr/>
            <p:nvPr/>
          </p:nvSpPr>
          <p:spPr>
            <a:xfrm>
              <a:off x="8447407" y="2115472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0A5C6AFF-0C2B-454D-AB27-7EF21E1442AD}"/>
              </a:ext>
            </a:extLst>
          </p:cNvPr>
          <p:cNvCxnSpPr>
            <a:cxnSpLocks/>
          </p:cNvCxnSpPr>
          <p:nvPr/>
        </p:nvCxnSpPr>
        <p:spPr>
          <a:xfrm>
            <a:off x="9100375" y="1639200"/>
            <a:ext cx="6589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2CC5DA14-DFBE-4EE8-8A4B-8BA5C0AFA1AE}"/>
              </a:ext>
            </a:extLst>
          </p:cNvPr>
          <p:cNvCxnSpPr>
            <a:cxnSpLocks/>
            <a:endCxn id="26" idx="2"/>
          </p:cNvCxnSpPr>
          <p:nvPr/>
        </p:nvCxnSpPr>
        <p:spPr>
          <a:xfrm>
            <a:off x="7282240" y="478994"/>
            <a:ext cx="1165877" cy="11755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76AB478F-DBA5-4197-B238-2449ADA3A069}"/>
              </a:ext>
            </a:extLst>
          </p:cNvPr>
          <p:cNvCxnSpPr>
            <a:cxnSpLocks/>
            <a:endCxn id="26" idx="2"/>
          </p:cNvCxnSpPr>
          <p:nvPr/>
        </p:nvCxnSpPr>
        <p:spPr>
          <a:xfrm>
            <a:off x="7287776" y="838230"/>
            <a:ext cx="1160340" cy="81628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3EF6FB01-2DA5-4A89-AAFA-A88DDBBD2226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7287776" y="1654516"/>
            <a:ext cx="1160340" cy="19019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DF871B65-31B4-4144-854F-490968875319}"/>
              </a:ext>
            </a:extLst>
          </p:cNvPr>
          <p:cNvCxnSpPr>
            <a:cxnSpLocks/>
          </p:cNvCxnSpPr>
          <p:nvPr/>
        </p:nvCxnSpPr>
        <p:spPr>
          <a:xfrm flipV="1">
            <a:off x="8768044" y="1973604"/>
            <a:ext cx="0" cy="5878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83AC5D15-A5A0-4FFF-ADC1-05DE87467489}"/>
              </a:ext>
            </a:extLst>
          </p:cNvPr>
          <p:cNvSpPr/>
          <p:nvPr/>
        </p:nvSpPr>
        <p:spPr>
          <a:xfrm flipH="1">
            <a:off x="8618571" y="2606239"/>
            <a:ext cx="333714" cy="3337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58208FB8-D7CD-4103-A512-883DAD6917CB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7277038" y="1654516"/>
            <a:ext cx="1171079" cy="58137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3E87C0DD-23F6-4332-8A90-1C719DBB9138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7266298" y="1654516"/>
            <a:ext cx="1181818" cy="92572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DD1AED90-86F8-4A8B-87D6-D33729666327}"/>
              </a:ext>
            </a:extLst>
          </p:cNvPr>
          <p:cNvSpPr txBox="1"/>
          <p:nvPr/>
        </p:nvSpPr>
        <p:spPr>
          <a:xfrm>
            <a:off x="8955258" y="2066681"/>
            <a:ext cx="119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bias</a:t>
            </a:r>
            <a:endParaRPr lang="zh-TW" altLang="en-US" sz="2400" dirty="0"/>
          </a:p>
        </p:txBody>
      </p:sp>
      <p:graphicFrame>
        <p:nvGraphicFramePr>
          <p:cNvPr id="42" name="表格 23">
            <a:extLst>
              <a:ext uri="{FF2B5EF4-FFF2-40B4-BE49-F238E27FC236}">
                <a16:creationId xmlns:a16="http://schemas.microsoft.com/office/drawing/2014/main" id="{4C6C6350-E1D5-498D-9B16-5DED33A4C2A2}"/>
              </a:ext>
            </a:extLst>
          </p:cNvPr>
          <p:cNvGraphicFramePr>
            <a:graphicFrameLocks noGrp="1"/>
          </p:cNvGraphicFramePr>
          <p:nvPr/>
        </p:nvGraphicFramePr>
        <p:xfrm>
          <a:off x="6861691" y="3634884"/>
          <a:ext cx="42138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>
                  <a:extLst>
                    <a:ext uri="{9D8B030D-6E8A-4147-A177-3AD203B41FA5}">
                      <a16:colId xmlns:a16="http://schemas.microsoft.com/office/drawing/2014/main" val="3109085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491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11929"/>
                  </a:ext>
                </a:extLst>
              </a:tr>
            </a:tbl>
          </a:graphicData>
        </a:graphic>
      </p:graphicFrame>
      <p:graphicFrame>
        <p:nvGraphicFramePr>
          <p:cNvPr id="43" name="表格 23">
            <a:extLst>
              <a:ext uri="{FF2B5EF4-FFF2-40B4-BE49-F238E27FC236}">
                <a16:creationId xmlns:a16="http://schemas.microsoft.com/office/drawing/2014/main" id="{72A87523-7365-432C-8097-613A680F35C8}"/>
              </a:ext>
            </a:extLst>
          </p:cNvPr>
          <p:cNvGraphicFramePr>
            <a:graphicFrameLocks noGrp="1"/>
          </p:cNvGraphicFramePr>
          <p:nvPr/>
        </p:nvGraphicFramePr>
        <p:xfrm>
          <a:off x="6861691" y="5004788"/>
          <a:ext cx="4213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>
                  <a:extLst>
                    <a:ext uri="{9D8B030D-6E8A-4147-A177-3AD203B41FA5}">
                      <a16:colId xmlns:a16="http://schemas.microsoft.com/office/drawing/2014/main" val="3109085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862684"/>
                  </a:ext>
                </a:extLst>
              </a:tr>
            </a:tbl>
          </a:graphicData>
        </a:graphic>
      </p:graphicFrame>
      <p:sp>
        <p:nvSpPr>
          <p:cNvPr id="44" name="文字方塊 43">
            <a:extLst>
              <a:ext uri="{FF2B5EF4-FFF2-40B4-BE49-F238E27FC236}">
                <a16:creationId xmlns:a16="http://schemas.microsoft.com/office/drawing/2014/main" id="{367A07A3-E957-4391-8676-913336A326ED}"/>
              </a:ext>
            </a:extLst>
          </p:cNvPr>
          <p:cNvSpPr txBox="1"/>
          <p:nvPr/>
        </p:nvSpPr>
        <p:spPr>
          <a:xfrm rot="5400000">
            <a:off x="6807527" y="4453115"/>
            <a:ext cx="750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…...</a:t>
            </a:r>
            <a:endParaRPr lang="zh-TW" altLang="en-US" sz="2800" dirty="0"/>
          </a:p>
        </p:txBody>
      </p:sp>
      <p:graphicFrame>
        <p:nvGraphicFramePr>
          <p:cNvPr id="45" name="表格 23">
            <a:extLst>
              <a:ext uri="{FF2B5EF4-FFF2-40B4-BE49-F238E27FC236}">
                <a16:creationId xmlns:a16="http://schemas.microsoft.com/office/drawing/2014/main" id="{3C67EC23-C9EF-430E-9D3D-BE32B86739CF}"/>
              </a:ext>
            </a:extLst>
          </p:cNvPr>
          <p:cNvGraphicFramePr>
            <a:graphicFrameLocks noGrp="1"/>
          </p:cNvGraphicFramePr>
          <p:nvPr/>
        </p:nvGraphicFramePr>
        <p:xfrm>
          <a:off x="6862215" y="5405820"/>
          <a:ext cx="42138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>
                  <a:extLst>
                    <a:ext uri="{9D8B030D-6E8A-4147-A177-3AD203B41FA5}">
                      <a16:colId xmlns:a16="http://schemas.microsoft.com/office/drawing/2014/main" val="3109085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491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11929"/>
                  </a:ext>
                </a:extLst>
              </a:tr>
            </a:tbl>
          </a:graphicData>
        </a:graphic>
      </p:graphicFrame>
      <p:sp>
        <p:nvSpPr>
          <p:cNvPr id="46" name="文字方塊 45">
            <a:extLst>
              <a:ext uri="{FF2B5EF4-FFF2-40B4-BE49-F238E27FC236}">
                <a16:creationId xmlns:a16="http://schemas.microsoft.com/office/drawing/2014/main" id="{3BF2D833-F8E7-4C58-B5E2-F92D38078876}"/>
              </a:ext>
            </a:extLst>
          </p:cNvPr>
          <p:cNvSpPr txBox="1"/>
          <p:nvPr/>
        </p:nvSpPr>
        <p:spPr>
          <a:xfrm rot="5400000">
            <a:off x="6808051" y="6224051"/>
            <a:ext cx="750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</a:t>
            </a:r>
            <a:endParaRPr lang="zh-TW" altLang="en-US" sz="2800" dirty="0"/>
          </a:p>
        </p:txBody>
      </p: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9F0C41A9-723F-4C25-89D9-A2B9E594F2EA}"/>
              </a:ext>
            </a:extLst>
          </p:cNvPr>
          <p:cNvGrpSpPr/>
          <p:nvPr/>
        </p:nvGrpSpPr>
        <p:grpSpPr>
          <a:xfrm>
            <a:off x="8448957" y="4673085"/>
            <a:ext cx="638175" cy="638175"/>
            <a:chOff x="8370546" y="1983114"/>
            <a:chExt cx="638175" cy="638175"/>
          </a:xfrm>
        </p:grpSpPr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05A22944-7881-44F3-A7C6-AD1C345D1FCB}"/>
                </a:ext>
              </a:extLst>
            </p:cNvPr>
            <p:cNvSpPr/>
            <p:nvPr/>
          </p:nvSpPr>
          <p:spPr>
            <a:xfrm>
              <a:off x="8370546" y="1983114"/>
              <a:ext cx="638175" cy="63817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手繪多邊形 108">
              <a:extLst>
                <a:ext uri="{FF2B5EF4-FFF2-40B4-BE49-F238E27FC236}">
                  <a16:creationId xmlns:a16="http://schemas.microsoft.com/office/drawing/2014/main" id="{2C727B40-4777-43D8-AA26-0EB8AE515CBE}"/>
                </a:ext>
              </a:extLst>
            </p:cNvPr>
            <p:cNvSpPr/>
            <p:nvPr/>
          </p:nvSpPr>
          <p:spPr>
            <a:xfrm>
              <a:off x="8447407" y="2115472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4DB541DF-31DF-4EF2-9442-8777219C71D5}"/>
              </a:ext>
            </a:extLst>
          </p:cNvPr>
          <p:cNvCxnSpPr>
            <a:cxnSpLocks/>
          </p:cNvCxnSpPr>
          <p:nvPr/>
        </p:nvCxnSpPr>
        <p:spPr>
          <a:xfrm>
            <a:off x="9101215" y="4976856"/>
            <a:ext cx="6589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34C8AF3B-B054-479B-AC23-7A5192A3B773}"/>
              </a:ext>
            </a:extLst>
          </p:cNvPr>
          <p:cNvCxnSpPr>
            <a:cxnSpLocks/>
            <a:endCxn id="48" idx="2"/>
          </p:cNvCxnSpPr>
          <p:nvPr/>
        </p:nvCxnSpPr>
        <p:spPr>
          <a:xfrm>
            <a:off x="7283080" y="3816650"/>
            <a:ext cx="1165877" cy="11755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48642AEF-DB50-4D79-90FA-75A1EAB5A2DE}"/>
              </a:ext>
            </a:extLst>
          </p:cNvPr>
          <p:cNvCxnSpPr>
            <a:cxnSpLocks/>
            <a:endCxn id="48" idx="2"/>
          </p:cNvCxnSpPr>
          <p:nvPr/>
        </p:nvCxnSpPr>
        <p:spPr>
          <a:xfrm>
            <a:off x="7288616" y="4175886"/>
            <a:ext cx="1160340" cy="81628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90E892DD-0163-4320-8F4E-15CBC90861AC}"/>
              </a:ext>
            </a:extLst>
          </p:cNvPr>
          <p:cNvCxnSpPr>
            <a:cxnSpLocks/>
            <a:endCxn id="48" idx="2"/>
          </p:cNvCxnSpPr>
          <p:nvPr/>
        </p:nvCxnSpPr>
        <p:spPr>
          <a:xfrm flipV="1">
            <a:off x="7288616" y="4992172"/>
            <a:ext cx="1160340" cy="19019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A4CE70A2-3B8E-48EE-82A6-634224483E62}"/>
              </a:ext>
            </a:extLst>
          </p:cNvPr>
          <p:cNvCxnSpPr>
            <a:cxnSpLocks/>
          </p:cNvCxnSpPr>
          <p:nvPr/>
        </p:nvCxnSpPr>
        <p:spPr>
          <a:xfrm flipV="1">
            <a:off x="8768884" y="5311260"/>
            <a:ext cx="0" cy="5878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6434CA04-2B23-4BBE-845B-6626276E86DA}"/>
              </a:ext>
            </a:extLst>
          </p:cNvPr>
          <p:cNvSpPr/>
          <p:nvPr/>
        </p:nvSpPr>
        <p:spPr>
          <a:xfrm flipH="1">
            <a:off x="8619411" y="5943895"/>
            <a:ext cx="333714" cy="3337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1AAB1DE2-0D86-4CE9-B97B-4145E8D3451C}"/>
              </a:ext>
            </a:extLst>
          </p:cNvPr>
          <p:cNvCxnSpPr>
            <a:cxnSpLocks/>
            <a:endCxn id="48" idx="2"/>
          </p:cNvCxnSpPr>
          <p:nvPr/>
        </p:nvCxnSpPr>
        <p:spPr>
          <a:xfrm flipV="1">
            <a:off x="7277878" y="4992172"/>
            <a:ext cx="1171079" cy="58137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3ACB8FD0-E720-4E44-BAA0-A807B6CEE42C}"/>
              </a:ext>
            </a:extLst>
          </p:cNvPr>
          <p:cNvCxnSpPr>
            <a:cxnSpLocks/>
            <a:endCxn id="48" idx="2"/>
          </p:cNvCxnSpPr>
          <p:nvPr/>
        </p:nvCxnSpPr>
        <p:spPr>
          <a:xfrm flipV="1">
            <a:off x="7267138" y="4992172"/>
            <a:ext cx="1181818" cy="92572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87452ACF-9347-4E18-9635-B9925F68261D}"/>
              </a:ext>
            </a:extLst>
          </p:cNvPr>
          <p:cNvSpPr txBox="1"/>
          <p:nvPr/>
        </p:nvSpPr>
        <p:spPr>
          <a:xfrm>
            <a:off x="8956098" y="5404337"/>
            <a:ext cx="119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bias</a:t>
            </a:r>
            <a:endParaRPr lang="zh-TW" altLang="en-US" sz="2400" dirty="0"/>
          </a:p>
        </p:txBody>
      </p:sp>
      <p:graphicFrame>
        <p:nvGraphicFramePr>
          <p:cNvPr id="71" name="內容版面配置區 3">
            <a:extLst>
              <a:ext uri="{FF2B5EF4-FFF2-40B4-BE49-F238E27FC236}">
                <a16:creationId xmlns:a16="http://schemas.microsoft.com/office/drawing/2014/main" id="{82C1B4E3-5E10-4742-A215-097C3F5D0AFA}"/>
              </a:ext>
            </a:extLst>
          </p:cNvPr>
          <p:cNvGraphicFramePr>
            <a:graphicFrameLocks/>
          </p:cNvGraphicFramePr>
          <p:nvPr/>
        </p:nvGraphicFramePr>
        <p:xfrm>
          <a:off x="2198229" y="2547035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2" name="矩形 71">
            <a:extLst>
              <a:ext uri="{FF2B5EF4-FFF2-40B4-BE49-F238E27FC236}">
                <a16:creationId xmlns:a16="http://schemas.microsoft.com/office/drawing/2014/main" id="{BC0EB9E7-A5D8-4C3A-919F-7917E699A21B}"/>
              </a:ext>
            </a:extLst>
          </p:cNvPr>
          <p:cNvSpPr/>
          <p:nvPr/>
        </p:nvSpPr>
        <p:spPr>
          <a:xfrm>
            <a:off x="2222868" y="2584674"/>
            <a:ext cx="1412346" cy="1323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3" name="內容版面配置區 3">
            <a:extLst>
              <a:ext uri="{FF2B5EF4-FFF2-40B4-BE49-F238E27FC236}">
                <a16:creationId xmlns:a16="http://schemas.microsoft.com/office/drawing/2014/main" id="{E9B5BED3-61BE-4F05-AFAF-672150825C83}"/>
              </a:ext>
            </a:extLst>
          </p:cNvPr>
          <p:cNvGraphicFramePr>
            <a:graphicFrameLocks/>
          </p:cNvGraphicFramePr>
          <p:nvPr/>
        </p:nvGraphicFramePr>
        <p:xfrm>
          <a:off x="2353351" y="2710546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4" name="內容版面配置區 3">
            <a:extLst>
              <a:ext uri="{FF2B5EF4-FFF2-40B4-BE49-F238E27FC236}">
                <a16:creationId xmlns:a16="http://schemas.microsoft.com/office/drawing/2014/main" id="{F48DD843-5A20-4E35-B8C3-08E3BD0F15FC}"/>
              </a:ext>
            </a:extLst>
          </p:cNvPr>
          <p:cNvGraphicFramePr>
            <a:graphicFrameLocks/>
          </p:cNvGraphicFramePr>
          <p:nvPr/>
        </p:nvGraphicFramePr>
        <p:xfrm>
          <a:off x="2537572" y="2852961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5" name="矩形 74">
            <a:extLst>
              <a:ext uri="{FF2B5EF4-FFF2-40B4-BE49-F238E27FC236}">
                <a16:creationId xmlns:a16="http://schemas.microsoft.com/office/drawing/2014/main" id="{BAF06A19-9539-4312-B821-19DEE2B2BBD2}"/>
              </a:ext>
            </a:extLst>
          </p:cNvPr>
          <p:cNvSpPr/>
          <p:nvPr/>
        </p:nvSpPr>
        <p:spPr>
          <a:xfrm>
            <a:off x="2552086" y="2881990"/>
            <a:ext cx="1412346" cy="1323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0C630626-82A1-4077-8FB2-80CD502C833A}"/>
              </a:ext>
            </a:extLst>
          </p:cNvPr>
          <p:cNvCxnSpPr>
            <a:cxnSpLocks/>
          </p:cNvCxnSpPr>
          <p:nvPr/>
        </p:nvCxnSpPr>
        <p:spPr>
          <a:xfrm>
            <a:off x="2198230" y="3893461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>
            <a:extLst>
              <a:ext uri="{FF2B5EF4-FFF2-40B4-BE49-F238E27FC236}">
                <a16:creationId xmlns:a16="http://schemas.microsoft.com/office/drawing/2014/main" id="{8A6240CF-324C-4421-A2FD-55C4B8D7C267}"/>
              </a:ext>
            </a:extLst>
          </p:cNvPr>
          <p:cNvCxnSpPr>
            <a:cxnSpLocks/>
          </p:cNvCxnSpPr>
          <p:nvPr/>
        </p:nvCxnSpPr>
        <p:spPr>
          <a:xfrm>
            <a:off x="3611178" y="2547036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接點 77">
            <a:extLst>
              <a:ext uri="{FF2B5EF4-FFF2-40B4-BE49-F238E27FC236}">
                <a16:creationId xmlns:a16="http://schemas.microsoft.com/office/drawing/2014/main" id="{C1B019E7-8450-4108-82FA-88F369621CB3}"/>
              </a:ext>
            </a:extLst>
          </p:cNvPr>
          <p:cNvCxnSpPr>
            <a:cxnSpLocks/>
          </p:cNvCxnSpPr>
          <p:nvPr/>
        </p:nvCxnSpPr>
        <p:spPr>
          <a:xfrm>
            <a:off x="2222869" y="2604829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id="{22CAE95E-BE6C-4E3E-86FF-125269FEE0F5}"/>
              </a:ext>
            </a:extLst>
          </p:cNvPr>
          <p:cNvSpPr/>
          <p:nvPr/>
        </p:nvSpPr>
        <p:spPr>
          <a:xfrm>
            <a:off x="3466283" y="3751831"/>
            <a:ext cx="1412346" cy="1323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0" name="直線接點 79">
            <a:extLst>
              <a:ext uri="{FF2B5EF4-FFF2-40B4-BE49-F238E27FC236}">
                <a16:creationId xmlns:a16="http://schemas.microsoft.com/office/drawing/2014/main" id="{BADE4328-7287-45EC-8F7C-FFC412042841}"/>
              </a:ext>
            </a:extLst>
          </p:cNvPr>
          <p:cNvCxnSpPr>
            <a:cxnSpLocks/>
          </p:cNvCxnSpPr>
          <p:nvPr/>
        </p:nvCxnSpPr>
        <p:spPr>
          <a:xfrm flipV="1">
            <a:off x="3049639" y="2129316"/>
            <a:ext cx="0" cy="581230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接點 80">
            <a:extLst>
              <a:ext uri="{FF2B5EF4-FFF2-40B4-BE49-F238E27FC236}">
                <a16:creationId xmlns:a16="http://schemas.microsoft.com/office/drawing/2014/main" id="{A80441EF-2FE8-49F2-BD66-C55E9713E18C}"/>
              </a:ext>
            </a:extLst>
          </p:cNvPr>
          <p:cNvCxnSpPr>
            <a:cxnSpLocks/>
          </p:cNvCxnSpPr>
          <p:nvPr/>
        </p:nvCxnSpPr>
        <p:spPr>
          <a:xfrm>
            <a:off x="3046333" y="2100288"/>
            <a:ext cx="3688296" cy="0"/>
          </a:xfrm>
          <a:prstGeom prst="line">
            <a:avLst/>
          </a:prstGeom>
          <a:ln w="5715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接點 81">
            <a:extLst>
              <a:ext uri="{FF2B5EF4-FFF2-40B4-BE49-F238E27FC236}">
                <a16:creationId xmlns:a16="http://schemas.microsoft.com/office/drawing/2014/main" id="{4672904F-3A4B-4046-AED4-6B9D7BD54B88}"/>
              </a:ext>
            </a:extLst>
          </p:cNvPr>
          <p:cNvCxnSpPr>
            <a:cxnSpLocks/>
          </p:cNvCxnSpPr>
          <p:nvPr/>
        </p:nvCxnSpPr>
        <p:spPr>
          <a:xfrm>
            <a:off x="4288639" y="4510475"/>
            <a:ext cx="2445991" cy="0"/>
          </a:xfrm>
          <a:prstGeom prst="line">
            <a:avLst/>
          </a:prstGeom>
          <a:ln w="5715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8DABA5-B3E2-4246-B008-EA58BF34E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25</a:t>
            </a:fld>
            <a:endParaRPr lang="zh-TW" altLang="en-US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E00717F0-DACE-4469-B8A5-F2AAE8695AAF}"/>
              </a:ext>
            </a:extLst>
          </p:cNvPr>
          <p:cNvSpPr txBox="1"/>
          <p:nvPr/>
        </p:nvSpPr>
        <p:spPr>
          <a:xfrm>
            <a:off x="1892962" y="808204"/>
            <a:ext cx="47890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 neurons with different receptive fields </a:t>
            </a:r>
            <a:r>
              <a:rPr lang="en-US" altLang="zh-TW" sz="2400" b="1" dirty="0"/>
              <a:t>share the parameters</a:t>
            </a:r>
            <a:r>
              <a:rPr lang="en-US" altLang="zh-TW" sz="2400" dirty="0"/>
              <a:t>.</a:t>
            </a:r>
            <a:endParaRPr lang="zh-TW" altLang="en-US" sz="24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816C4C8A-9B20-43EA-94F0-EA4E2647F276}"/>
              </a:ext>
            </a:extLst>
          </p:cNvPr>
          <p:cNvSpPr txBox="1"/>
          <p:nvPr/>
        </p:nvSpPr>
        <p:spPr>
          <a:xfrm>
            <a:off x="1969662" y="5790920"/>
            <a:ext cx="399193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/>
              <a:t>Each filter convolves over the input image.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84287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A16C19-1D06-431D-8F50-0E4653917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Convolutional Layer 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C5A473D-885C-4292-80AA-2E7AAE3950D6}"/>
              </a:ext>
            </a:extLst>
          </p:cNvPr>
          <p:cNvSpPr txBox="1"/>
          <p:nvPr/>
        </p:nvSpPr>
        <p:spPr>
          <a:xfrm>
            <a:off x="1882589" y="1965793"/>
            <a:ext cx="3952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/>
              <a:t>Neuron Version Story</a:t>
            </a:r>
            <a:endParaRPr lang="zh-TW" altLang="en-US" sz="2800" b="1" i="1" u="sng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123E935-A5CD-4EB2-A07D-AB4CE6F5DCF4}"/>
              </a:ext>
            </a:extLst>
          </p:cNvPr>
          <p:cNvSpPr txBox="1"/>
          <p:nvPr/>
        </p:nvSpPr>
        <p:spPr>
          <a:xfrm>
            <a:off x="6650609" y="1964009"/>
            <a:ext cx="3388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/>
              <a:t>Filter Version Story</a:t>
            </a:r>
            <a:endParaRPr lang="zh-TW" altLang="en-US" sz="2800" b="1" i="1" u="sng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93344FA-3304-41D7-9285-DBD57D49FC99}"/>
              </a:ext>
            </a:extLst>
          </p:cNvPr>
          <p:cNvSpPr txBox="1"/>
          <p:nvPr/>
        </p:nvSpPr>
        <p:spPr>
          <a:xfrm>
            <a:off x="2711245" y="5514786"/>
            <a:ext cx="7455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They are the same story.</a:t>
            </a:r>
            <a:endParaRPr lang="zh-TW" altLang="en-US" sz="28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C5A8DE1-976A-482D-A5E1-0301974BC886}"/>
              </a:ext>
            </a:extLst>
          </p:cNvPr>
          <p:cNvSpPr txBox="1"/>
          <p:nvPr/>
        </p:nvSpPr>
        <p:spPr>
          <a:xfrm>
            <a:off x="2513988" y="2862561"/>
            <a:ext cx="35820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Each neuron only considers a receptive field.</a:t>
            </a:r>
            <a:endParaRPr lang="zh-TW" altLang="en-US" sz="24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63ABF7B-7A00-4900-9683-3ABD1081CF9D}"/>
              </a:ext>
            </a:extLst>
          </p:cNvPr>
          <p:cNvSpPr txBox="1"/>
          <p:nvPr/>
        </p:nvSpPr>
        <p:spPr>
          <a:xfrm>
            <a:off x="6836499" y="2862561"/>
            <a:ext cx="33300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There are a set of filters detecting small patterns.</a:t>
            </a:r>
            <a:endParaRPr lang="zh-TW" altLang="en-US" sz="24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C5229DD-1A8F-48E5-B8BE-7429EA9FDDC0}"/>
              </a:ext>
            </a:extLst>
          </p:cNvPr>
          <p:cNvSpPr txBox="1"/>
          <p:nvPr/>
        </p:nvSpPr>
        <p:spPr>
          <a:xfrm>
            <a:off x="2513987" y="4082554"/>
            <a:ext cx="35820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 neurons with different receptive fields share the parameters.</a:t>
            </a:r>
            <a:endParaRPr lang="zh-TW" altLang="en-US" sz="24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C1E53E8-E7D2-4238-A61A-93C341F2F2C6}"/>
              </a:ext>
            </a:extLst>
          </p:cNvPr>
          <p:cNvSpPr txBox="1"/>
          <p:nvPr/>
        </p:nvSpPr>
        <p:spPr>
          <a:xfrm>
            <a:off x="6836499" y="4249678"/>
            <a:ext cx="33300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Each filter convolves over the input image.</a:t>
            </a:r>
            <a:endParaRPr lang="zh-TW" altLang="en-US" sz="2400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03533EA1-895E-4E57-994B-D7DF90CCA7A0}"/>
              </a:ext>
            </a:extLst>
          </p:cNvPr>
          <p:cNvCxnSpPr/>
          <p:nvPr/>
        </p:nvCxnSpPr>
        <p:spPr>
          <a:xfrm>
            <a:off x="1170040" y="2632242"/>
            <a:ext cx="1039761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9F3AC94B-A0FE-4AFA-8489-896CD8F5C1B8}"/>
              </a:ext>
            </a:extLst>
          </p:cNvPr>
          <p:cNvCxnSpPr/>
          <p:nvPr/>
        </p:nvCxnSpPr>
        <p:spPr>
          <a:xfrm>
            <a:off x="1170040" y="3964513"/>
            <a:ext cx="1039761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3B09D1C0-5D89-4C76-A2F7-CEBCAC0F5179}"/>
              </a:ext>
            </a:extLst>
          </p:cNvPr>
          <p:cNvCxnSpPr/>
          <p:nvPr/>
        </p:nvCxnSpPr>
        <p:spPr>
          <a:xfrm>
            <a:off x="1170040" y="5355777"/>
            <a:ext cx="1039761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A160FE95-4924-4D36-92FA-1B2B5D7DDDA3}"/>
              </a:ext>
            </a:extLst>
          </p:cNvPr>
          <p:cNvCxnSpPr>
            <a:cxnSpLocks/>
          </p:cNvCxnSpPr>
          <p:nvPr/>
        </p:nvCxnSpPr>
        <p:spPr>
          <a:xfrm>
            <a:off x="6483146" y="1868747"/>
            <a:ext cx="0" cy="346798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05680241-3FF9-46AE-B48F-71E98D2E4E83}"/>
              </a:ext>
            </a:extLst>
          </p:cNvPr>
          <p:cNvCxnSpPr/>
          <p:nvPr/>
        </p:nvCxnSpPr>
        <p:spPr>
          <a:xfrm>
            <a:off x="1170039" y="1868746"/>
            <a:ext cx="1039761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投影片編號版面配置區 20">
            <a:extLst>
              <a:ext uri="{FF2B5EF4-FFF2-40B4-BE49-F238E27FC236}">
                <a16:creationId xmlns:a16="http://schemas.microsoft.com/office/drawing/2014/main" id="{238B1C89-1994-4A0E-A10D-DFE82A17A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477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3F0566-BFD1-42B8-BC63-910DC9237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Observation 3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A854F7-751B-45A6-BC08-B04ECEEC7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Subsampling</a:t>
            </a:r>
            <a:r>
              <a:rPr lang="zh-TW" altLang="en-US" dirty="0"/>
              <a:t> </a:t>
            </a:r>
            <a:r>
              <a:rPr lang="en-US" altLang="zh-TW" dirty="0"/>
              <a:t>the pixels will not change the object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Picture 2" descr="http://insider.si.edu/wordpress/wp-content/uploads/2016/04/Mountain_Bluebird.jpg">
            <a:extLst>
              <a:ext uri="{FF2B5EF4-FFF2-40B4-BE49-F238E27FC236}">
                <a16:creationId xmlns:a16="http://schemas.microsoft.com/office/drawing/2014/main" id="{64C521FB-347E-49B5-87A3-E8E96D1D0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593" y="3330665"/>
            <a:ext cx="3336080" cy="225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insider.si.edu/wordpress/wp-content/uploads/2016/04/Mountain_Bluebird.jpg">
            <a:extLst>
              <a:ext uri="{FF2B5EF4-FFF2-40B4-BE49-F238E27FC236}">
                <a16:creationId xmlns:a16="http://schemas.microsoft.com/office/drawing/2014/main" id="{B8917CED-9BDD-4296-BAB2-15C5DD295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6554" y="3840173"/>
            <a:ext cx="1756743" cy="119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向右箭號 3">
            <a:extLst>
              <a:ext uri="{FF2B5EF4-FFF2-40B4-BE49-F238E27FC236}">
                <a16:creationId xmlns:a16="http://schemas.microsoft.com/office/drawing/2014/main" id="{E0116ECD-F5FF-49DC-AB1C-6AA13502722D}"/>
              </a:ext>
            </a:extLst>
          </p:cNvPr>
          <p:cNvSpPr/>
          <p:nvPr/>
        </p:nvSpPr>
        <p:spPr>
          <a:xfrm>
            <a:off x="5921010" y="4033733"/>
            <a:ext cx="1860668" cy="8029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TW" altLang="en-US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C0AAFA7-BA50-4AE1-A78F-1060C56EDC59}"/>
              </a:ext>
            </a:extLst>
          </p:cNvPr>
          <p:cNvSpPr txBox="1"/>
          <p:nvPr/>
        </p:nvSpPr>
        <p:spPr>
          <a:xfrm>
            <a:off x="5815674" y="4831383"/>
            <a:ext cx="2075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lang="en-US" altLang="zh-TW" sz="2800" dirty="0">
                <a:solidFill>
                  <a:srgbClr val="FF0000"/>
                </a:solidFill>
                <a:latin typeface="Calibri" panose="020F0502020204030204"/>
                <a:ea typeface="新細明體" panose="02020500000000000000" pitchFamily="18" charset="-120"/>
              </a:rPr>
              <a:t>subsampling</a:t>
            </a:r>
            <a:endParaRPr lang="zh-TW" altLang="en-US" sz="2800" dirty="0">
              <a:solidFill>
                <a:srgbClr val="FF0000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1970332-1981-4012-B043-523DFB93A7C6}"/>
              </a:ext>
            </a:extLst>
          </p:cNvPr>
          <p:cNvSpPr txBox="1"/>
          <p:nvPr/>
        </p:nvSpPr>
        <p:spPr>
          <a:xfrm>
            <a:off x="3400148" y="2814820"/>
            <a:ext cx="1494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bird</a:t>
            </a:r>
            <a:endParaRPr lang="zh-TW" altLang="en-US" sz="28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709F359-8358-44C7-900C-613C7316DCBD}"/>
              </a:ext>
            </a:extLst>
          </p:cNvPr>
          <p:cNvSpPr txBox="1"/>
          <p:nvPr/>
        </p:nvSpPr>
        <p:spPr>
          <a:xfrm>
            <a:off x="8127439" y="3306349"/>
            <a:ext cx="1494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bird</a:t>
            </a:r>
            <a:endParaRPr lang="zh-TW" altLang="en-US" sz="28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A23E43E5-2568-45AF-A748-7E01E1440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293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Pooling – Max Pooling </a:t>
            </a:r>
            <a:endParaRPr lang="zh-TW" altLang="en-US" dirty="0"/>
          </a:p>
        </p:txBody>
      </p:sp>
      <p:sp>
        <p:nvSpPr>
          <p:cNvPr id="12" name="橢圓 11"/>
          <p:cNvSpPr/>
          <p:nvPr/>
        </p:nvSpPr>
        <p:spPr>
          <a:xfrm>
            <a:off x="2419269" y="3285294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3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3261098" y="3285294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-1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4102927" y="3285294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-3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4944756" y="3285294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-1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2419269" y="4085394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-3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3261098" y="4085394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1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4102927" y="4085394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0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4944756" y="4085394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-3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20" name="橢圓 19"/>
          <p:cNvSpPr/>
          <p:nvPr/>
        </p:nvSpPr>
        <p:spPr>
          <a:xfrm>
            <a:off x="2419269" y="4943166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-3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21" name="橢圓 20"/>
          <p:cNvSpPr/>
          <p:nvPr/>
        </p:nvSpPr>
        <p:spPr>
          <a:xfrm>
            <a:off x="3261098" y="4943166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-3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4102927" y="4943166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0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4944756" y="4943166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1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2419269" y="5743266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3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25" name="橢圓 24"/>
          <p:cNvSpPr/>
          <p:nvPr/>
        </p:nvSpPr>
        <p:spPr>
          <a:xfrm>
            <a:off x="3261098" y="5743266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-2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26" name="橢圓 25"/>
          <p:cNvSpPr/>
          <p:nvPr/>
        </p:nvSpPr>
        <p:spPr>
          <a:xfrm>
            <a:off x="4102927" y="5743266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-2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27" name="橢圓 26"/>
          <p:cNvSpPr/>
          <p:nvPr/>
        </p:nvSpPr>
        <p:spPr>
          <a:xfrm>
            <a:off x="4944756" y="5743266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-1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7235842" y="1617399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6" name="文字方塊 35"/>
          <p:cNvSpPr txBox="1"/>
          <p:nvPr/>
        </p:nvSpPr>
        <p:spPr>
          <a:xfrm>
            <a:off x="8724613" y="2086627"/>
            <a:ext cx="1448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Filter 2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42" name="橢圓 41"/>
          <p:cNvSpPr/>
          <p:nvPr/>
        </p:nvSpPr>
        <p:spPr>
          <a:xfrm>
            <a:off x="6588249" y="3354180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-1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43" name="橢圓 42"/>
          <p:cNvSpPr/>
          <p:nvPr/>
        </p:nvSpPr>
        <p:spPr>
          <a:xfrm>
            <a:off x="7430078" y="3354180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-1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44" name="橢圓 43"/>
          <p:cNvSpPr/>
          <p:nvPr/>
        </p:nvSpPr>
        <p:spPr>
          <a:xfrm>
            <a:off x="8271907" y="3354180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-1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45" name="橢圓 44"/>
          <p:cNvSpPr/>
          <p:nvPr/>
        </p:nvSpPr>
        <p:spPr>
          <a:xfrm>
            <a:off x="9113736" y="3354180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-1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46" name="橢圓 45"/>
          <p:cNvSpPr/>
          <p:nvPr/>
        </p:nvSpPr>
        <p:spPr>
          <a:xfrm>
            <a:off x="6588249" y="4154280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-1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47" name="橢圓 46"/>
          <p:cNvSpPr/>
          <p:nvPr/>
        </p:nvSpPr>
        <p:spPr>
          <a:xfrm>
            <a:off x="7430078" y="4154280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-1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48" name="橢圓 47"/>
          <p:cNvSpPr/>
          <p:nvPr/>
        </p:nvSpPr>
        <p:spPr>
          <a:xfrm>
            <a:off x="8271907" y="4154280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-2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49" name="橢圓 48"/>
          <p:cNvSpPr/>
          <p:nvPr/>
        </p:nvSpPr>
        <p:spPr>
          <a:xfrm>
            <a:off x="9113736" y="4154280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1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50" name="橢圓 49"/>
          <p:cNvSpPr/>
          <p:nvPr/>
        </p:nvSpPr>
        <p:spPr>
          <a:xfrm>
            <a:off x="6588249" y="5012052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-1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7430078" y="5012052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-1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52" name="橢圓 51"/>
          <p:cNvSpPr/>
          <p:nvPr/>
        </p:nvSpPr>
        <p:spPr>
          <a:xfrm>
            <a:off x="8271907" y="5012052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-2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53" name="橢圓 52"/>
          <p:cNvSpPr/>
          <p:nvPr/>
        </p:nvSpPr>
        <p:spPr>
          <a:xfrm>
            <a:off x="9113736" y="5012052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1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54" name="橢圓 53"/>
          <p:cNvSpPr/>
          <p:nvPr/>
        </p:nvSpPr>
        <p:spPr>
          <a:xfrm>
            <a:off x="6588249" y="5812152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-1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55" name="橢圓 54"/>
          <p:cNvSpPr/>
          <p:nvPr/>
        </p:nvSpPr>
        <p:spPr>
          <a:xfrm>
            <a:off x="7430078" y="5812152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0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56" name="橢圓 55"/>
          <p:cNvSpPr/>
          <p:nvPr/>
        </p:nvSpPr>
        <p:spPr>
          <a:xfrm>
            <a:off x="8271907" y="5812152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-4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57" name="橢圓 56"/>
          <p:cNvSpPr/>
          <p:nvPr/>
        </p:nvSpPr>
        <p:spPr>
          <a:xfrm>
            <a:off x="9113736" y="5812152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3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graphicFrame>
        <p:nvGraphicFramePr>
          <p:cNvPr id="58" name="表格 57"/>
          <p:cNvGraphicFramePr>
            <a:graphicFrameLocks noGrp="1"/>
          </p:cNvGraphicFramePr>
          <p:nvPr/>
        </p:nvGraphicFramePr>
        <p:xfrm>
          <a:off x="3230936" y="1617399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9" name="文字方塊 58"/>
          <p:cNvSpPr txBox="1"/>
          <p:nvPr/>
        </p:nvSpPr>
        <p:spPr>
          <a:xfrm>
            <a:off x="4853091" y="2072367"/>
            <a:ext cx="1448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Filter 1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19269" y="3285294"/>
            <a:ext cx="1561830" cy="1520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TW" altLang="en-US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4102926" y="3285294"/>
            <a:ext cx="1561830" cy="1520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TW" altLang="en-US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2419269" y="4940857"/>
            <a:ext cx="1561830" cy="1520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TW" altLang="en-US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4102926" y="4940857"/>
            <a:ext cx="1561830" cy="1520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TW" altLang="en-US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6588250" y="3325344"/>
            <a:ext cx="1561830" cy="152010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TW" altLang="en-US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8271907" y="3325344"/>
            <a:ext cx="1561830" cy="152010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TW" altLang="en-US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588250" y="4980907"/>
            <a:ext cx="1561830" cy="152010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TW" altLang="en-US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8271907" y="4980907"/>
            <a:ext cx="1561830" cy="152010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TW" altLang="en-US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FE42C34-B14D-4989-AABA-9FB52B29F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843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4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36" grpId="0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8" grpId="0" animBg="1"/>
      <p:bldP spid="48" grpId="1" animBg="1"/>
      <p:bldP spid="49" grpId="0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6" grpId="0" animBg="1"/>
      <p:bldP spid="56" grpId="1" animBg="1"/>
      <p:bldP spid="57" grpId="0" animBg="1"/>
      <p:bldP spid="59" grpId="0"/>
      <p:bldP spid="3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s.hswstatic.com/gif/whiskers-sam.jpg">
            <a:extLst>
              <a:ext uri="{FF2B5EF4-FFF2-40B4-BE49-F238E27FC236}">
                <a16:creationId xmlns:a16="http://schemas.microsoft.com/office/drawing/2014/main" id="{40511C1B-C01B-477F-AE36-DDAC88C2C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004" y="1831342"/>
            <a:ext cx="1771005" cy="120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59EA47F-AF93-4DB1-B66A-7D6964ADEA0B}"/>
              </a:ext>
            </a:extLst>
          </p:cNvPr>
          <p:cNvSpPr/>
          <p:nvPr/>
        </p:nvSpPr>
        <p:spPr>
          <a:xfrm>
            <a:off x="2640284" y="3569317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rPr>
              <a:t>Convolution</a:t>
            </a:r>
            <a:endParaRPr lang="zh-TW" altLang="en-US" sz="2400" dirty="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6" name="向下箭號 11">
            <a:extLst>
              <a:ext uri="{FF2B5EF4-FFF2-40B4-BE49-F238E27FC236}">
                <a16:creationId xmlns:a16="http://schemas.microsoft.com/office/drawing/2014/main" id="{0D6DDD35-639C-4B71-BADC-D438AE95DB3F}"/>
              </a:ext>
            </a:extLst>
          </p:cNvPr>
          <p:cNvSpPr/>
          <p:nvPr/>
        </p:nvSpPr>
        <p:spPr>
          <a:xfrm>
            <a:off x="3259981" y="3091572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TW" altLang="en-US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7" name="向下箭號 17">
            <a:extLst>
              <a:ext uri="{FF2B5EF4-FFF2-40B4-BE49-F238E27FC236}">
                <a16:creationId xmlns:a16="http://schemas.microsoft.com/office/drawing/2014/main" id="{0626EB99-E720-4A48-A6E1-0109B1AC4F53}"/>
              </a:ext>
            </a:extLst>
          </p:cNvPr>
          <p:cNvSpPr/>
          <p:nvPr/>
        </p:nvSpPr>
        <p:spPr>
          <a:xfrm>
            <a:off x="3259981" y="4202354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TW" altLang="en-US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10" name="向下箭號 17">
            <a:extLst>
              <a:ext uri="{FF2B5EF4-FFF2-40B4-BE49-F238E27FC236}">
                <a16:creationId xmlns:a16="http://schemas.microsoft.com/office/drawing/2014/main" id="{A4D5B002-971F-4546-94F8-6C09F6B8B15D}"/>
              </a:ext>
            </a:extLst>
          </p:cNvPr>
          <p:cNvSpPr/>
          <p:nvPr/>
        </p:nvSpPr>
        <p:spPr>
          <a:xfrm>
            <a:off x="3259981" y="5353744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TW" altLang="en-US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DB98860-6916-4471-A52C-62C0A5ADE23E}"/>
              </a:ext>
            </a:extLst>
          </p:cNvPr>
          <p:cNvSpPr txBox="1"/>
          <p:nvPr/>
        </p:nvSpPr>
        <p:spPr>
          <a:xfrm rot="5400000">
            <a:off x="3271228" y="5973184"/>
            <a:ext cx="708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lang="en-US" altLang="zh-TW" sz="2800" b="1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……</a:t>
            </a:r>
            <a:endParaRPr lang="zh-TW" altLang="en-US" sz="2800" b="1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4F1C6006-ED82-4960-B51F-1380F61947DB}"/>
              </a:ext>
            </a:extLst>
          </p:cNvPr>
          <p:cNvGrpSpPr/>
          <p:nvPr/>
        </p:nvGrpSpPr>
        <p:grpSpPr>
          <a:xfrm>
            <a:off x="6227895" y="460518"/>
            <a:ext cx="3429024" cy="3386185"/>
            <a:chOff x="4572000" y="2134622"/>
            <a:chExt cx="3429024" cy="3386185"/>
          </a:xfrm>
        </p:grpSpPr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BBBCAB90-C135-43C3-B5E4-643C2904A5FE}"/>
                </a:ext>
              </a:extLst>
            </p:cNvPr>
            <p:cNvSpPr/>
            <p:nvPr/>
          </p:nvSpPr>
          <p:spPr>
            <a:xfrm>
              <a:off x="4572000" y="2134622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3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BDCDB7ED-B691-4B9B-B045-6D9FDE4D9435}"/>
                </a:ext>
              </a:extLst>
            </p:cNvPr>
            <p:cNvSpPr/>
            <p:nvPr/>
          </p:nvSpPr>
          <p:spPr>
            <a:xfrm>
              <a:off x="5413829" y="2134622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-1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57945AB5-8AE3-4733-83FE-6DD385705890}"/>
                </a:ext>
              </a:extLst>
            </p:cNvPr>
            <p:cNvSpPr/>
            <p:nvPr/>
          </p:nvSpPr>
          <p:spPr>
            <a:xfrm>
              <a:off x="6255658" y="2134622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-3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788BA1C5-B496-411C-8EE5-813B5D27EDE1}"/>
                </a:ext>
              </a:extLst>
            </p:cNvPr>
            <p:cNvSpPr/>
            <p:nvPr/>
          </p:nvSpPr>
          <p:spPr>
            <a:xfrm>
              <a:off x="7097487" y="2134622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-1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2FADA629-4EFB-4775-901F-396132870E19}"/>
                </a:ext>
              </a:extLst>
            </p:cNvPr>
            <p:cNvSpPr/>
            <p:nvPr/>
          </p:nvSpPr>
          <p:spPr>
            <a:xfrm>
              <a:off x="4572000" y="2934722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-3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82813A8F-DEB2-47BD-AAAE-4BE1FD25C990}"/>
                </a:ext>
              </a:extLst>
            </p:cNvPr>
            <p:cNvSpPr/>
            <p:nvPr/>
          </p:nvSpPr>
          <p:spPr>
            <a:xfrm>
              <a:off x="5413829" y="2934722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1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18" name="橢圓 17">
              <a:extLst>
                <a:ext uri="{FF2B5EF4-FFF2-40B4-BE49-F238E27FC236}">
                  <a16:creationId xmlns:a16="http://schemas.microsoft.com/office/drawing/2014/main" id="{269C30E0-BE49-4888-9C29-B994B816BEF5}"/>
                </a:ext>
              </a:extLst>
            </p:cNvPr>
            <p:cNvSpPr/>
            <p:nvPr/>
          </p:nvSpPr>
          <p:spPr>
            <a:xfrm>
              <a:off x="6255658" y="2934722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0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19" name="橢圓 18">
              <a:extLst>
                <a:ext uri="{FF2B5EF4-FFF2-40B4-BE49-F238E27FC236}">
                  <a16:creationId xmlns:a16="http://schemas.microsoft.com/office/drawing/2014/main" id="{1CE45B7A-49F2-4D03-A7BC-33FD7B97F6E9}"/>
                </a:ext>
              </a:extLst>
            </p:cNvPr>
            <p:cNvSpPr/>
            <p:nvPr/>
          </p:nvSpPr>
          <p:spPr>
            <a:xfrm>
              <a:off x="7097487" y="2934722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-3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20" name="橢圓 19">
              <a:extLst>
                <a:ext uri="{FF2B5EF4-FFF2-40B4-BE49-F238E27FC236}">
                  <a16:creationId xmlns:a16="http://schemas.microsoft.com/office/drawing/2014/main" id="{0B98EAC1-20FD-4B98-8901-294A04600704}"/>
                </a:ext>
              </a:extLst>
            </p:cNvPr>
            <p:cNvSpPr/>
            <p:nvPr/>
          </p:nvSpPr>
          <p:spPr>
            <a:xfrm>
              <a:off x="4572000" y="379249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-3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21" name="橢圓 20">
              <a:extLst>
                <a:ext uri="{FF2B5EF4-FFF2-40B4-BE49-F238E27FC236}">
                  <a16:creationId xmlns:a16="http://schemas.microsoft.com/office/drawing/2014/main" id="{51AE0EF4-8EEA-44FD-B654-D18DEB1CF5DE}"/>
                </a:ext>
              </a:extLst>
            </p:cNvPr>
            <p:cNvSpPr/>
            <p:nvPr/>
          </p:nvSpPr>
          <p:spPr>
            <a:xfrm>
              <a:off x="5413829" y="379249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-3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A92C3026-0AF2-4FDD-92BD-E435054519CA}"/>
                </a:ext>
              </a:extLst>
            </p:cNvPr>
            <p:cNvSpPr/>
            <p:nvPr/>
          </p:nvSpPr>
          <p:spPr>
            <a:xfrm>
              <a:off x="6255658" y="379249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0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23" name="橢圓 22">
              <a:extLst>
                <a:ext uri="{FF2B5EF4-FFF2-40B4-BE49-F238E27FC236}">
                  <a16:creationId xmlns:a16="http://schemas.microsoft.com/office/drawing/2014/main" id="{ADEEB81A-5792-4345-B31F-EBEEB37447E6}"/>
                </a:ext>
              </a:extLst>
            </p:cNvPr>
            <p:cNvSpPr/>
            <p:nvPr/>
          </p:nvSpPr>
          <p:spPr>
            <a:xfrm>
              <a:off x="7097487" y="379249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1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044663BB-485E-4E6B-9D6A-B9C3C6DD3212}"/>
                </a:ext>
              </a:extLst>
            </p:cNvPr>
            <p:cNvSpPr/>
            <p:nvPr/>
          </p:nvSpPr>
          <p:spPr>
            <a:xfrm>
              <a:off x="4572000" y="459259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3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25" name="橢圓 24">
              <a:extLst>
                <a:ext uri="{FF2B5EF4-FFF2-40B4-BE49-F238E27FC236}">
                  <a16:creationId xmlns:a16="http://schemas.microsoft.com/office/drawing/2014/main" id="{48B87009-F4DF-4180-8092-FFE56505E9CE}"/>
                </a:ext>
              </a:extLst>
            </p:cNvPr>
            <p:cNvSpPr/>
            <p:nvPr/>
          </p:nvSpPr>
          <p:spPr>
            <a:xfrm>
              <a:off x="5413829" y="459259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-2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85FA9069-C989-4684-B255-3916F9A54BBF}"/>
                </a:ext>
              </a:extLst>
            </p:cNvPr>
            <p:cNvSpPr/>
            <p:nvPr/>
          </p:nvSpPr>
          <p:spPr>
            <a:xfrm>
              <a:off x="6255658" y="459259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-2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27" name="橢圓 26">
              <a:extLst>
                <a:ext uri="{FF2B5EF4-FFF2-40B4-BE49-F238E27FC236}">
                  <a16:creationId xmlns:a16="http://schemas.microsoft.com/office/drawing/2014/main" id="{FFA677C0-C9BD-4755-9434-93DF20957467}"/>
                </a:ext>
              </a:extLst>
            </p:cNvPr>
            <p:cNvSpPr/>
            <p:nvPr/>
          </p:nvSpPr>
          <p:spPr>
            <a:xfrm>
              <a:off x="7097487" y="459259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-1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C197B833-84A5-4CE2-8304-79223F7AD927}"/>
                </a:ext>
              </a:extLst>
            </p:cNvPr>
            <p:cNvSpPr/>
            <p:nvPr/>
          </p:nvSpPr>
          <p:spPr>
            <a:xfrm>
              <a:off x="4755537" y="2342835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-1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61A6A63A-E70F-4C2A-8660-D5C96FEFE893}"/>
                </a:ext>
              </a:extLst>
            </p:cNvPr>
            <p:cNvSpPr/>
            <p:nvPr/>
          </p:nvSpPr>
          <p:spPr>
            <a:xfrm>
              <a:off x="5597366" y="2342835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-1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657FC184-D68E-4E15-B40C-BB6AA603159D}"/>
                </a:ext>
              </a:extLst>
            </p:cNvPr>
            <p:cNvSpPr/>
            <p:nvPr/>
          </p:nvSpPr>
          <p:spPr>
            <a:xfrm>
              <a:off x="6439195" y="2342835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-1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73A1D997-4536-44FD-BC04-545C24EE0462}"/>
                </a:ext>
              </a:extLst>
            </p:cNvPr>
            <p:cNvSpPr/>
            <p:nvPr/>
          </p:nvSpPr>
          <p:spPr>
            <a:xfrm>
              <a:off x="7281024" y="2342835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-1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48AEEF71-8855-48C5-9317-A41CA3DEF564}"/>
                </a:ext>
              </a:extLst>
            </p:cNvPr>
            <p:cNvSpPr/>
            <p:nvPr/>
          </p:nvSpPr>
          <p:spPr>
            <a:xfrm>
              <a:off x="4755537" y="3142935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-1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CC9345D6-5B81-4558-99DF-3A10ACEE7FC6}"/>
                </a:ext>
              </a:extLst>
            </p:cNvPr>
            <p:cNvSpPr/>
            <p:nvPr/>
          </p:nvSpPr>
          <p:spPr>
            <a:xfrm>
              <a:off x="5597366" y="3142935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-1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FA7B4284-1A92-4719-AE4A-A4BAE42EB61C}"/>
                </a:ext>
              </a:extLst>
            </p:cNvPr>
            <p:cNvSpPr/>
            <p:nvPr/>
          </p:nvSpPr>
          <p:spPr>
            <a:xfrm>
              <a:off x="6439195" y="3142935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-2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35F9DB96-7D2A-48A4-96C0-64C49F31D2DF}"/>
                </a:ext>
              </a:extLst>
            </p:cNvPr>
            <p:cNvSpPr/>
            <p:nvPr/>
          </p:nvSpPr>
          <p:spPr>
            <a:xfrm>
              <a:off x="7281024" y="3142935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1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36" name="橢圓 35">
              <a:extLst>
                <a:ext uri="{FF2B5EF4-FFF2-40B4-BE49-F238E27FC236}">
                  <a16:creationId xmlns:a16="http://schemas.microsoft.com/office/drawing/2014/main" id="{838ED881-D7FD-460C-B55D-7BAD56E1D600}"/>
                </a:ext>
              </a:extLst>
            </p:cNvPr>
            <p:cNvSpPr/>
            <p:nvPr/>
          </p:nvSpPr>
          <p:spPr>
            <a:xfrm>
              <a:off x="4755537" y="4000707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-1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0DB11323-93F9-49A9-9CB7-B86856CC76BB}"/>
                </a:ext>
              </a:extLst>
            </p:cNvPr>
            <p:cNvSpPr/>
            <p:nvPr/>
          </p:nvSpPr>
          <p:spPr>
            <a:xfrm>
              <a:off x="5597366" y="4000707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-1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6AB53DFA-3581-4D68-8062-C717C2AABA65}"/>
                </a:ext>
              </a:extLst>
            </p:cNvPr>
            <p:cNvSpPr/>
            <p:nvPr/>
          </p:nvSpPr>
          <p:spPr>
            <a:xfrm>
              <a:off x="6439195" y="4000707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-2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39" name="橢圓 38">
              <a:extLst>
                <a:ext uri="{FF2B5EF4-FFF2-40B4-BE49-F238E27FC236}">
                  <a16:creationId xmlns:a16="http://schemas.microsoft.com/office/drawing/2014/main" id="{FCEDAF47-6A06-452C-8752-5C727FA6BE73}"/>
                </a:ext>
              </a:extLst>
            </p:cNvPr>
            <p:cNvSpPr/>
            <p:nvPr/>
          </p:nvSpPr>
          <p:spPr>
            <a:xfrm>
              <a:off x="7281024" y="4000707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1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40" name="橢圓 39">
              <a:extLst>
                <a:ext uri="{FF2B5EF4-FFF2-40B4-BE49-F238E27FC236}">
                  <a16:creationId xmlns:a16="http://schemas.microsoft.com/office/drawing/2014/main" id="{4E142134-7B4E-4ABA-BBBB-C2CBC2DBB29D}"/>
                </a:ext>
              </a:extLst>
            </p:cNvPr>
            <p:cNvSpPr/>
            <p:nvPr/>
          </p:nvSpPr>
          <p:spPr>
            <a:xfrm>
              <a:off x="4755537" y="4800807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-1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B8E5C5F7-4B0F-45FA-909F-F58FFBE6F6C2}"/>
                </a:ext>
              </a:extLst>
            </p:cNvPr>
            <p:cNvSpPr/>
            <p:nvPr/>
          </p:nvSpPr>
          <p:spPr>
            <a:xfrm>
              <a:off x="5597366" y="4800807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0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7F5F78D4-E1F5-4816-9269-B7ED500C7E1E}"/>
                </a:ext>
              </a:extLst>
            </p:cNvPr>
            <p:cNvSpPr/>
            <p:nvPr/>
          </p:nvSpPr>
          <p:spPr>
            <a:xfrm>
              <a:off x="6439195" y="4800807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-4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43" name="橢圓 42">
              <a:extLst>
                <a:ext uri="{FF2B5EF4-FFF2-40B4-BE49-F238E27FC236}">
                  <a16:creationId xmlns:a16="http://schemas.microsoft.com/office/drawing/2014/main" id="{19CDACFF-2A63-451C-922B-AB65216BC6DF}"/>
                </a:ext>
              </a:extLst>
            </p:cNvPr>
            <p:cNvSpPr/>
            <p:nvPr/>
          </p:nvSpPr>
          <p:spPr>
            <a:xfrm>
              <a:off x="7281024" y="4800807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3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</p:grpSp>
      <p:sp>
        <p:nvSpPr>
          <p:cNvPr id="46" name="矩形: 圓角 45">
            <a:extLst>
              <a:ext uri="{FF2B5EF4-FFF2-40B4-BE49-F238E27FC236}">
                <a16:creationId xmlns:a16="http://schemas.microsoft.com/office/drawing/2014/main" id="{5973CE4A-CF3B-4FBD-9B25-7817FCF7AB6E}"/>
              </a:ext>
            </a:extLst>
          </p:cNvPr>
          <p:cNvSpPr/>
          <p:nvPr/>
        </p:nvSpPr>
        <p:spPr>
          <a:xfrm>
            <a:off x="6055114" y="368842"/>
            <a:ext cx="3825080" cy="3602678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68338A60-1F6A-4F35-B9A1-76B9E36C39BE}"/>
              </a:ext>
            </a:extLst>
          </p:cNvPr>
          <p:cNvCxnSpPr>
            <a:cxnSpLocks/>
          </p:cNvCxnSpPr>
          <p:nvPr/>
        </p:nvCxnSpPr>
        <p:spPr>
          <a:xfrm>
            <a:off x="3962402" y="4423256"/>
            <a:ext cx="1107769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8341DCEB-AD12-441B-B069-E6951436650A}"/>
              </a:ext>
            </a:extLst>
          </p:cNvPr>
          <p:cNvCxnSpPr>
            <a:cxnSpLocks/>
          </p:cNvCxnSpPr>
          <p:nvPr/>
        </p:nvCxnSpPr>
        <p:spPr>
          <a:xfrm>
            <a:off x="5070170" y="2188830"/>
            <a:ext cx="0" cy="223442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A1F3F715-DED8-4C50-B5A3-C25BA41153F4}"/>
              </a:ext>
            </a:extLst>
          </p:cNvPr>
          <p:cNvSpPr txBox="1"/>
          <p:nvPr/>
        </p:nvSpPr>
        <p:spPr>
          <a:xfrm>
            <a:off x="5889775" y="3942080"/>
            <a:ext cx="4266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“Image” with 64 channels</a:t>
            </a:r>
            <a:endParaRPr lang="zh-TW" altLang="en-US" sz="24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B16A8084-09F0-427E-97B0-E6D432AB2ADF}"/>
              </a:ext>
            </a:extLst>
          </p:cNvPr>
          <p:cNvSpPr txBox="1"/>
          <p:nvPr/>
        </p:nvSpPr>
        <p:spPr>
          <a:xfrm>
            <a:off x="1853949" y="279854"/>
            <a:ext cx="382507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i="1" u="sng" dirty="0"/>
              <a:t>Convolutional Layers</a:t>
            </a:r>
          </a:p>
          <a:p>
            <a:r>
              <a:rPr lang="en-US" altLang="zh-TW" sz="3200" b="1" i="1" u="sng" dirty="0"/>
              <a:t>+ Pooling </a:t>
            </a:r>
            <a:endParaRPr lang="zh-TW" altLang="en-US" sz="3200" b="1" i="1" u="sng" dirty="0"/>
          </a:p>
        </p:txBody>
      </p:sp>
      <p:cxnSp>
        <p:nvCxnSpPr>
          <p:cNvPr id="73" name="直線接點 72">
            <a:extLst>
              <a:ext uri="{FF2B5EF4-FFF2-40B4-BE49-F238E27FC236}">
                <a16:creationId xmlns:a16="http://schemas.microsoft.com/office/drawing/2014/main" id="{C777E99C-8BCF-472D-839C-5B576871C296}"/>
              </a:ext>
            </a:extLst>
          </p:cNvPr>
          <p:cNvCxnSpPr>
            <a:cxnSpLocks/>
          </p:cNvCxnSpPr>
          <p:nvPr/>
        </p:nvCxnSpPr>
        <p:spPr>
          <a:xfrm>
            <a:off x="5070170" y="2118389"/>
            <a:ext cx="87274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: 圓角 84">
            <a:extLst>
              <a:ext uri="{FF2B5EF4-FFF2-40B4-BE49-F238E27FC236}">
                <a16:creationId xmlns:a16="http://schemas.microsoft.com/office/drawing/2014/main" id="{E23BC50B-66D8-4316-9EEE-4354B4781758}"/>
              </a:ext>
            </a:extLst>
          </p:cNvPr>
          <p:cNvSpPr/>
          <p:nvPr/>
        </p:nvSpPr>
        <p:spPr>
          <a:xfrm>
            <a:off x="6749744" y="4510364"/>
            <a:ext cx="2527606" cy="2223053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0" name="直線接點 89">
            <a:extLst>
              <a:ext uri="{FF2B5EF4-FFF2-40B4-BE49-F238E27FC236}">
                <a16:creationId xmlns:a16="http://schemas.microsoft.com/office/drawing/2014/main" id="{D3DE65FD-5EF3-4F99-8E65-17EA22E047AB}"/>
              </a:ext>
            </a:extLst>
          </p:cNvPr>
          <p:cNvCxnSpPr>
            <a:cxnSpLocks/>
            <a:endCxn id="85" idx="1"/>
          </p:cNvCxnSpPr>
          <p:nvPr/>
        </p:nvCxnSpPr>
        <p:spPr>
          <a:xfrm flipV="1">
            <a:off x="4000128" y="5621890"/>
            <a:ext cx="2749616" cy="2035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A499E423-C0AC-4E6B-A07B-52454AF27A58}"/>
              </a:ext>
            </a:extLst>
          </p:cNvPr>
          <p:cNvSpPr/>
          <p:nvPr/>
        </p:nvSpPr>
        <p:spPr>
          <a:xfrm>
            <a:off x="2640284" y="4712197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rPr>
              <a:t>Pooling</a:t>
            </a:r>
            <a:endParaRPr lang="zh-TW" altLang="en-US" sz="2400" dirty="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F0EBBF10-35C9-432D-BAA0-075B948800B9}"/>
              </a:ext>
            </a:extLst>
          </p:cNvPr>
          <p:cNvGrpSpPr/>
          <p:nvPr/>
        </p:nvGrpSpPr>
        <p:grpSpPr>
          <a:xfrm>
            <a:off x="7069725" y="4703110"/>
            <a:ext cx="1947915" cy="1771562"/>
            <a:chOff x="1561968" y="1612084"/>
            <a:chExt cx="1947915" cy="1771562"/>
          </a:xfrm>
        </p:grpSpPr>
        <p:sp>
          <p:nvSpPr>
            <p:cNvPr id="64" name="橢圓 63">
              <a:extLst>
                <a:ext uri="{FF2B5EF4-FFF2-40B4-BE49-F238E27FC236}">
                  <a16:creationId xmlns:a16="http://schemas.microsoft.com/office/drawing/2014/main" id="{EE8A87AD-5BB5-4613-BD9E-CBDA00DFC189}"/>
                </a:ext>
              </a:extLst>
            </p:cNvPr>
            <p:cNvSpPr/>
            <p:nvPr/>
          </p:nvSpPr>
          <p:spPr>
            <a:xfrm>
              <a:off x="1593212" y="161208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3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65" name="橢圓 64">
              <a:extLst>
                <a:ext uri="{FF2B5EF4-FFF2-40B4-BE49-F238E27FC236}">
                  <a16:creationId xmlns:a16="http://schemas.microsoft.com/office/drawing/2014/main" id="{71D870D6-B89E-44EA-AE21-C2C3053ED278}"/>
                </a:ext>
              </a:extLst>
            </p:cNvPr>
            <p:cNvSpPr/>
            <p:nvPr/>
          </p:nvSpPr>
          <p:spPr>
            <a:xfrm>
              <a:off x="2564819" y="161208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0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66" name="橢圓 65">
              <a:extLst>
                <a:ext uri="{FF2B5EF4-FFF2-40B4-BE49-F238E27FC236}">
                  <a16:creationId xmlns:a16="http://schemas.microsoft.com/office/drawing/2014/main" id="{D59BEEF9-AF45-4AFB-BCBF-13121A032177}"/>
                </a:ext>
              </a:extLst>
            </p:cNvPr>
            <p:cNvSpPr/>
            <p:nvPr/>
          </p:nvSpPr>
          <p:spPr>
            <a:xfrm>
              <a:off x="2533575" y="2504111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1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67" name="橢圓 66">
              <a:extLst>
                <a:ext uri="{FF2B5EF4-FFF2-40B4-BE49-F238E27FC236}">
                  <a16:creationId xmlns:a16="http://schemas.microsoft.com/office/drawing/2014/main" id="{D9E519E0-8E52-43D7-8839-F22042116F1E}"/>
                </a:ext>
              </a:extLst>
            </p:cNvPr>
            <p:cNvSpPr/>
            <p:nvPr/>
          </p:nvSpPr>
          <p:spPr>
            <a:xfrm>
              <a:off x="1561968" y="2504111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3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68" name="橢圓 67">
              <a:extLst>
                <a:ext uri="{FF2B5EF4-FFF2-40B4-BE49-F238E27FC236}">
                  <a16:creationId xmlns:a16="http://schemas.microsoft.com/office/drawing/2014/main" id="{592B4296-9E21-418F-AE7D-BEE954DD2B82}"/>
                </a:ext>
              </a:extLst>
            </p:cNvPr>
            <p:cNvSpPr/>
            <p:nvPr/>
          </p:nvSpPr>
          <p:spPr>
            <a:xfrm>
              <a:off x="1783304" y="1828843"/>
              <a:ext cx="720000" cy="720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-1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70" name="橢圓 69">
              <a:extLst>
                <a:ext uri="{FF2B5EF4-FFF2-40B4-BE49-F238E27FC236}">
                  <a16:creationId xmlns:a16="http://schemas.microsoft.com/office/drawing/2014/main" id="{AA1E1B12-D1F6-4352-81A3-0D67CD2E5A31}"/>
                </a:ext>
              </a:extLst>
            </p:cNvPr>
            <p:cNvSpPr/>
            <p:nvPr/>
          </p:nvSpPr>
          <p:spPr>
            <a:xfrm>
              <a:off x="2789883" y="1806541"/>
              <a:ext cx="720000" cy="720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1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71" name="橢圓 70">
              <a:extLst>
                <a:ext uri="{FF2B5EF4-FFF2-40B4-BE49-F238E27FC236}">
                  <a16:creationId xmlns:a16="http://schemas.microsoft.com/office/drawing/2014/main" id="{63DE7E30-C3C8-4A53-878C-6235CB1A198A}"/>
                </a:ext>
              </a:extLst>
            </p:cNvPr>
            <p:cNvSpPr/>
            <p:nvPr/>
          </p:nvSpPr>
          <p:spPr>
            <a:xfrm>
              <a:off x="2758639" y="2661155"/>
              <a:ext cx="720000" cy="720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3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72" name="橢圓 71">
              <a:extLst>
                <a:ext uri="{FF2B5EF4-FFF2-40B4-BE49-F238E27FC236}">
                  <a16:creationId xmlns:a16="http://schemas.microsoft.com/office/drawing/2014/main" id="{8ACA837C-A870-4EA6-8EBF-063EB4D227FA}"/>
                </a:ext>
              </a:extLst>
            </p:cNvPr>
            <p:cNvSpPr/>
            <p:nvPr/>
          </p:nvSpPr>
          <p:spPr>
            <a:xfrm>
              <a:off x="1766401" y="2663646"/>
              <a:ext cx="720000" cy="720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0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</p:grp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72F0932-2642-4F25-A3E8-7B14A45EC30F}"/>
              </a:ext>
            </a:extLst>
          </p:cNvPr>
          <p:cNvSpPr txBox="1"/>
          <p:nvPr/>
        </p:nvSpPr>
        <p:spPr>
          <a:xfrm rot="16200000" flipH="1">
            <a:off x="1192277" y="4170347"/>
            <a:ext cx="1549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Repeat</a:t>
            </a:r>
            <a:endParaRPr lang="zh-TW" altLang="en-US" sz="2800" dirty="0"/>
          </a:p>
        </p:txBody>
      </p:sp>
      <p:sp>
        <p:nvSpPr>
          <p:cNvPr id="50" name="左大括弧 49">
            <a:extLst>
              <a:ext uri="{FF2B5EF4-FFF2-40B4-BE49-F238E27FC236}">
                <a16:creationId xmlns:a16="http://schemas.microsoft.com/office/drawing/2014/main" id="{C37C0289-074F-4834-BCC4-6C149B925AFC}"/>
              </a:ext>
            </a:extLst>
          </p:cNvPr>
          <p:cNvSpPr/>
          <p:nvPr/>
        </p:nvSpPr>
        <p:spPr>
          <a:xfrm>
            <a:off x="2314077" y="3398042"/>
            <a:ext cx="402859" cy="2397506"/>
          </a:xfrm>
          <a:prstGeom prst="leftBrace">
            <a:avLst>
              <a:gd name="adj1" fmla="val 22744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投影片編號版面配置區 50">
            <a:extLst>
              <a:ext uri="{FF2B5EF4-FFF2-40B4-BE49-F238E27FC236}">
                <a16:creationId xmlns:a16="http://schemas.microsoft.com/office/drawing/2014/main" id="{CB107DFC-F7C0-4D2B-83CA-77EACCDB3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17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85" grpId="0" animBg="1"/>
      <p:bldP spid="62" grpId="0" animBg="1"/>
      <p:bldP spid="47" grpId="0"/>
      <p:bldP spid="5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5A5918-29A8-454C-A38E-844673081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Image Classification 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0530E4E-2469-4056-B686-D6063EE63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2481134"/>
            <a:ext cx="2341436" cy="2492096"/>
          </a:xfrm>
          <a:prstGeom prst="rect">
            <a:avLst/>
          </a:prstGeom>
          <a:scene3d>
            <a:camera prst="isometricRightUp"/>
            <a:lightRig rig="threePt" dir="t"/>
          </a:scene3d>
        </p:spPr>
      </p:pic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D7443474-3608-4EA4-BB1C-572114CA7608}"/>
              </a:ext>
            </a:extLst>
          </p:cNvPr>
          <p:cNvCxnSpPr>
            <a:cxnSpLocks/>
          </p:cNvCxnSpPr>
          <p:nvPr/>
        </p:nvCxnSpPr>
        <p:spPr>
          <a:xfrm>
            <a:off x="4359540" y="3698963"/>
            <a:ext cx="77030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E828795C-3532-4089-BE25-7CD2E5D5D93E}"/>
              </a:ext>
            </a:extLst>
          </p:cNvPr>
          <p:cNvGrpSpPr/>
          <p:nvPr/>
        </p:nvGrpSpPr>
        <p:grpSpPr>
          <a:xfrm>
            <a:off x="4956094" y="2294909"/>
            <a:ext cx="3180483" cy="2650102"/>
            <a:chOff x="3432093" y="2294909"/>
            <a:chExt cx="3180483" cy="2650102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19B1BF0F-47C1-40C2-BB0A-83DE07466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432093" y="2294909"/>
              <a:ext cx="2341436" cy="2492096"/>
            </a:xfrm>
            <a:prstGeom prst="rect">
              <a:avLst/>
            </a:prstGeom>
            <a:scene3d>
              <a:camera prst="isometricRightUp"/>
              <a:lightRig rig="threePt" dir="t"/>
            </a:scene3d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B7161E07-E1D1-4E80-805D-D528A128B5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834690" y="2374424"/>
              <a:ext cx="2341436" cy="2492096"/>
            </a:xfrm>
            <a:prstGeom prst="rect">
              <a:avLst/>
            </a:prstGeom>
            <a:scene3d>
              <a:camera prst="isometricRightUp"/>
              <a:lightRig rig="threePt" dir="t"/>
            </a:scene3d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0D030A2F-D7B4-4614-9C3C-16A377652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4271140" y="2452915"/>
              <a:ext cx="2341436" cy="2492096"/>
            </a:xfrm>
            <a:prstGeom prst="rect">
              <a:avLst/>
            </a:prstGeom>
            <a:scene3d>
              <a:camera prst="isometricRightUp"/>
              <a:lightRig rig="threePt" dir="t"/>
            </a:scene3d>
          </p:spPr>
        </p:pic>
      </p:grp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5E7BFA4-2A95-4DF3-871B-EF7D5D9BEA54}"/>
              </a:ext>
            </a:extLst>
          </p:cNvPr>
          <p:cNvSpPr txBox="1"/>
          <p:nvPr/>
        </p:nvSpPr>
        <p:spPr>
          <a:xfrm>
            <a:off x="3348402" y="4742398"/>
            <a:ext cx="2035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100 x 100</a:t>
            </a:r>
            <a:endParaRPr lang="zh-TW" altLang="en-US" sz="24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26DA034-E728-4B43-8CD3-281DBF4003CA}"/>
              </a:ext>
            </a:extLst>
          </p:cNvPr>
          <p:cNvSpPr txBox="1"/>
          <p:nvPr/>
        </p:nvSpPr>
        <p:spPr>
          <a:xfrm>
            <a:off x="6856956" y="4714179"/>
            <a:ext cx="825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100</a:t>
            </a:r>
            <a:endParaRPr lang="zh-TW" altLang="en-US" sz="24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0068178-77C6-4356-A638-944C9011D906}"/>
              </a:ext>
            </a:extLst>
          </p:cNvPr>
          <p:cNvSpPr txBox="1"/>
          <p:nvPr/>
        </p:nvSpPr>
        <p:spPr>
          <a:xfrm>
            <a:off x="7645673" y="2826860"/>
            <a:ext cx="825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100</a:t>
            </a:r>
            <a:endParaRPr lang="zh-TW" altLang="en-US" sz="24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8EC4310-15C7-4C33-A928-98E46105CE18}"/>
              </a:ext>
            </a:extLst>
          </p:cNvPr>
          <p:cNvSpPr txBox="1"/>
          <p:nvPr/>
        </p:nvSpPr>
        <p:spPr>
          <a:xfrm>
            <a:off x="6673464" y="1403887"/>
            <a:ext cx="1949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 channels</a:t>
            </a:r>
            <a:endParaRPr lang="zh-TW" altLang="en-US" sz="24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A219575-9846-44EC-A680-BA104A9814EF}"/>
              </a:ext>
            </a:extLst>
          </p:cNvPr>
          <p:cNvSpPr txBox="1"/>
          <p:nvPr/>
        </p:nvSpPr>
        <p:spPr>
          <a:xfrm>
            <a:off x="4206880" y="2709961"/>
            <a:ext cx="1019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3-D </a:t>
            </a:r>
          </a:p>
          <a:p>
            <a:pPr algn="ctr"/>
            <a:r>
              <a:rPr lang="en-US" altLang="zh-TW" sz="2400" dirty="0"/>
              <a:t>tensor</a:t>
            </a:r>
            <a:endParaRPr lang="zh-TW" altLang="en-US" sz="2400" dirty="0"/>
          </a:p>
        </p:txBody>
      </p:sp>
      <p:sp>
        <p:nvSpPr>
          <p:cNvPr id="15" name="右大括弧 14">
            <a:extLst>
              <a:ext uri="{FF2B5EF4-FFF2-40B4-BE49-F238E27FC236}">
                <a16:creationId xmlns:a16="http://schemas.microsoft.com/office/drawing/2014/main" id="{7319EC36-F823-46FC-A37B-9BFC97033D61}"/>
              </a:ext>
            </a:extLst>
          </p:cNvPr>
          <p:cNvSpPr/>
          <p:nvPr/>
        </p:nvSpPr>
        <p:spPr>
          <a:xfrm rot="17183749">
            <a:off x="7375745" y="1525897"/>
            <a:ext cx="199486" cy="1003772"/>
          </a:xfrm>
          <a:prstGeom prst="rightBrace">
            <a:avLst>
              <a:gd name="adj1" fmla="val 30921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39D6DE39-1CEC-4F8B-8EF0-68C0FEA1196C}"/>
              </a:ext>
            </a:extLst>
          </p:cNvPr>
          <p:cNvCxnSpPr>
            <a:cxnSpLocks/>
          </p:cNvCxnSpPr>
          <p:nvPr/>
        </p:nvCxnSpPr>
        <p:spPr>
          <a:xfrm>
            <a:off x="7919911" y="3659205"/>
            <a:ext cx="73854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表格 23">
            <a:extLst>
              <a:ext uri="{FF2B5EF4-FFF2-40B4-BE49-F238E27FC236}">
                <a16:creationId xmlns:a16="http://schemas.microsoft.com/office/drawing/2014/main" id="{668554A0-967A-4E02-883A-66BACA8F95B7}"/>
              </a:ext>
            </a:extLst>
          </p:cNvPr>
          <p:cNvGraphicFramePr>
            <a:graphicFrameLocks noGrp="1"/>
          </p:cNvGraphicFramePr>
          <p:nvPr/>
        </p:nvGraphicFramePr>
        <p:xfrm>
          <a:off x="8839843" y="696192"/>
          <a:ext cx="42138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>
                  <a:extLst>
                    <a:ext uri="{9D8B030D-6E8A-4147-A177-3AD203B41FA5}">
                      <a16:colId xmlns:a16="http://schemas.microsoft.com/office/drawing/2014/main" val="3109085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7292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787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491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11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862684"/>
                  </a:ext>
                </a:extLst>
              </a:tr>
            </a:tbl>
          </a:graphicData>
        </a:graphic>
      </p:graphicFrame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8F15D5D7-99D3-4790-8452-1A275672DB8C}"/>
              </a:ext>
            </a:extLst>
          </p:cNvPr>
          <p:cNvGraphicFramePr>
            <a:graphicFrameLocks noGrp="1"/>
          </p:cNvGraphicFramePr>
          <p:nvPr/>
        </p:nvGraphicFramePr>
        <p:xfrm>
          <a:off x="8839842" y="2613857"/>
          <a:ext cx="42138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>
                  <a:extLst>
                    <a:ext uri="{9D8B030D-6E8A-4147-A177-3AD203B41FA5}">
                      <a16:colId xmlns:a16="http://schemas.microsoft.com/office/drawing/2014/main" val="3109085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7292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787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491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11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862684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B149DF1D-7C5A-4D01-A5E1-774D5C8D0853}"/>
              </a:ext>
            </a:extLst>
          </p:cNvPr>
          <p:cNvGraphicFramePr>
            <a:graphicFrameLocks noGrp="1"/>
          </p:cNvGraphicFramePr>
          <p:nvPr/>
        </p:nvGraphicFramePr>
        <p:xfrm>
          <a:off x="8839842" y="4531522"/>
          <a:ext cx="42138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>
                  <a:extLst>
                    <a:ext uri="{9D8B030D-6E8A-4147-A177-3AD203B41FA5}">
                      <a16:colId xmlns:a16="http://schemas.microsoft.com/office/drawing/2014/main" val="3109085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7292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787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491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11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862684"/>
                  </a:ext>
                </a:extLst>
              </a:tr>
            </a:tbl>
          </a:graphicData>
        </a:graphic>
      </p:graphicFrame>
      <p:sp>
        <p:nvSpPr>
          <p:cNvPr id="28" name="文字方塊 27">
            <a:extLst>
              <a:ext uri="{FF2B5EF4-FFF2-40B4-BE49-F238E27FC236}">
                <a16:creationId xmlns:a16="http://schemas.microsoft.com/office/drawing/2014/main" id="{E806285F-05E6-4894-9A6D-133539EAF852}"/>
              </a:ext>
            </a:extLst>
          </p:cNvPr>
          <p:cNvSpPr txBox="1"/>
          <p:nvPr/>
        </p:nvSpPr>
        <p:spPr>
          <a:xfrm>
            <a:off x="9277622" y="1393610"/>
            <a:ext cx="1284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100 x 100</a:t>
            </a:r>
            <a:endParaRPr lang="zh-TW" altLang="en-US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5239FFC2-668A-4220-811D-230D9F755C53}"/>
              </a:ext>
            </a:extLst>
          </p:cNvPr>
          <p:cNvSpPr txBox="1"/>
          <p:nvPr/>
        </p:nvSpPr>
        <p:spPr>
          <a:xfrm>
            <a:off x="9261230" y="3429000"/>
            <a:ext cx="1284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100 x 100</a:t>
            </a:r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ED2C9D59-1A09-466C-A5D7-F5BE48EDDA21}"/>
              </a:ext>
            </a:extLst>
          </p:cNvPr>
          <p:cNvSpPr txBox="1"/>
          <p:nvPr/>
        </p:nvSpPr>
        <p:spPr>
          <a:xfrm>
            <a:off x="9277622" y="5273956"/>
            <a:ext cx="1284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100 x 100</a:t>
            </a:r>
            <a:endParaRPr lang="zh-TW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BCB0F949-9310-4900-B7AB-E0B444370C3E}"/>
              </a:ext>
            </a:extLst>
          </p:cNvPr>
          <p:cNvSpPr txBox="1"/>
          <p:nvPr/>
        </p:nvSpPr>
        <p:spPr>
          <a:xfrm>
            <a:off x="4064248" y="5562327"/>
            <a:ext cx="37101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2400" dirty="0"/>
              <a:t>value represents </a:t>
            </a:r>
            <a:r>
              <a:rPr lang="zh-TW" altLang="en-US" sz="2400" dirty="0"/>
              <a:t>intensity</a:t>
            </a: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9E334E0E-8A03-4344-9166-F17D489F13C2}"/>
              </a:ext>
            </a:extLst>
          </p:cNvPr>
          <p:cNvCxnSpPr>
            <a:cxnSpLocks/>
          </p:cNvCxnSpPr>
          <p:nvPr/>
        </p:nvCxnSpPr>
        <p:spPr>
          <a:xfrm flipV="1">
            <a:off x="7774427" y="5074284"/>
            <a:ext cx="1065415" cy="57732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投影片編號版面配置區 35">
            <a:extLst>
              <a:ext uri="{FF2B5EF4-FFF2-40B4-BE49-F238E27FC236}">
                <a16:creationId xmlns:a16="http://schemas.microsoft.com/office/drawing/2014/main" id="{8CAF1024-EB19-4C0C-9DCE-00F367276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200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 animBg="1"/>
      <p:bldP spid="28" grpId="0"/>
      <p:bldP spid="30" grpId="0"/>
      <p:bldP spid="31" grpId="0"/>
      <p:bldP spid="3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whole CNN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2854275" y="2341296"/>
            <a:ext cx="2906568" cy="3201477"/>
            <a:chOff x="-1626455" y="3999117"/>
            <a:chExt cx="2906568" cy="3201477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 flipH="1">
              <a:off x="-1736746" y="4748962"/>
              <a:ext cx="3201477" cy="1701788"/>
            </a:xfrm>
            <a:prstGeom prst="rect">
              <a:avLst/>
            </a:prstGeom>
          </p:spPr>
        </p:pic>
        <p:sp>
          <p:nvSpPr>
            <p:cNvPr id="6" name="文字方塊 5"/>
            <p:cNvSpPr txBox="1"/>
            <p:nvPr/>
          </p:nvSpPr>
          <p:spPr>
            <a:xfrm>
              <a:off x="-1626455" y="5442856"/>
              <a:ext cx="2906568" cy="83099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white"/>
                  </a:solidFill>
                  <a:latin typeface="Calibri" panose="020F0502020204030204"/>
                  <a:ea typeface="新細明體" panose="02020500000000000000" pitchFamily="18" charset="-120"/>
                </a:rPr>
                <a:t>Fully Connected Layers</a:t>
              </a:r>
              <a:endParaRPr lang="zh-TW" altLang="en-US" sz="2400" dirty="0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</p:grpSp>
      <p:pic>
        <p:nvPicPr>
          <p:cNvPr id="12290" name="Picture 2" descr="http://s.hswstatic.com/gif/whiskers-s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215" y="258478"/>
            <a:ext cx="1771005" cy="120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/>
          <p:cNvSpPr txBox="1"/>
          <p:nvPr/>
        </p:nvSpPr>
        <p:spPr>
          <a:xfrm>
            <a:off x="3382028" y="1772918"/>
            <a:ext cx="204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cat dog ……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54495" y="1996453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rPr>
              <a:t>Convolution</a:t>
            </a:r>
            <a:endParaRPr lang="zh-TW" altLang="en-US" sz="2400" dirty="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354495" y="3096465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rPr>
              <a:t>Pooling</a:t>
            </a:r>
            <a:endParaRPr lang="zh-TW" altLang="en-US" sz="2400" dirty="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354495" y="4164678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rPr>
              <a:t>Convolution</a:t>
            </a:r>
            <a:endParaRPr lang="zh-TW" altLang="en-US" sz="2400" dirty="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354495" y="5197930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rPr>
              <a:t>Pooling</a:t>
            </a:r>
            <a:endParaRPr lang="zh-TW" altLang="en-US" sz="2400" dirty="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428791" y="6122615"/>
            <a:ext cx="1556991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rPr>
              <a:t>Flatten</a:t>
            </a:r>
            <a:endParaRPr lang="zh-TW" altLang="en-US" sz="2400" dirty="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12" name="向下箭號 11"/>
          <p:cNvSpPr/>
          <p:nvPr/>
        </p:nvSpPr>
        <p:spPr>
          <a:xfrm>
            <a:off x="7974192" y="1518708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TW" altLang="en-US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18" name="向下箭號 17"/>
          <p:cNvSpPr/>
          <p:nvPr/>
        </p:nvSpPr>
        <p:spPr>
          <a:xfrm>
            <a:off x="7974192" y="2629490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TW" altLang="en-US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19" name="向下箭號 18"/>
          <p:cNvSpPr/>
          <p:nvPr/>
        </p:nvSpPr>
        <p:spPr>
          <a:xfrm>
            <a:off x="7974192" y="3721133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TW" altLang="en-US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20" name="向下箭號 19"/>
          <p:cNvSpPr/>
          <p:nvPr/>
        </p:nvSpPr>
        <p:spPr>
          <a:xfrm>
            <a:off x="7974192" y="4756126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TW" altLang="en-US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17" name="右彎箭號 16"/>
          <p:cNvSpPr/>
          <p:nvPr/>
        </p:nvSpPr>
        <p:spPr>
          <a:xfrm rot="10800000">
            <a:off x="6985782" y="5820351"/>
            <a:ext cx="1378857" cy="751743"/>
          </a:xfrm>
          <a:prstGeom prst="bentArrow">
            <a:avLst>
              <a:gd name="adj1" fmla="val 36585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TW" altLang="en-US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22" name="右彎箭號 21"/>
          <p:cNvSpPr/>
          <p:nvPr/>
        </p:nvSpPr>
        <p:spPr>
          <a:xfrm rot="16200000">
            <a:off x="4258787" y="5407860"/>
            <a:ext cx="968423" cy="1238252"/>
          </a:xfrm>
          <a:prstGeom prst="bentArrow">
            <a:avLst>
              <a:gd name="adj1" fmla="val 28061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TW" altLang="en-US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442AE01-3475-471E-B114-13B391DFC302}"/>
              </a:ext>
            </a:extLst>
          </p:cNvPr>
          <p:cNvSpPr txBox="1"/>
          <p:nvPr/>
        </p:nvSpPr>
        <p:spPr>
          <a:xfrm>
            <a:off x="4910688" y="2499493"/>
            <a:ext cx="148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softmax</a:t>
            </a:r>
            <a:endParaRPr lang="zh-TW" altLang="en-US" sz="2400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B24516F-BCFC-4354-8DEB-26C94F7CB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781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 animBg="1"/>
      <p:bldP spid="17" grpId="0" animBg="1"/>
      <p:bldP spid="22" grpId="0" animBg="1"/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6" descr="http://lgs.tw/img/xp1.png.pagespeed.ic.NzL0vritb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03520" y="1531580"/>
            <a:ext cx="2566207" cy="276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Application: Playing Go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5590708" y="2256595"/>
            <a:ext cx="1719619" cy="124405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en-US" altLang="zh-TW" sz="2800" dirty="0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rPr>
              <a:t>Network</a:t>
            </a:r>
            <a:endParaRPr lang="zh-TW" altLang="en-US" sz="2800" dirty="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7" name="向右箭號 6"/>
          <p:cNvSpPr/>
          <p:nvPr/>
        </p:nvSpPr>
        <p:spPr>
          <a:xfrm>
            <a:off x="5048349" y="2598076"/>
            <a:ext cx="423081" cy="56108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TW" altLang="en-US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8" name="向右箭號 7"/>
          <p:cNvSpPr/>
          <p:nvPr/>
        </p:nvSpPr>
        <p:spPr>
          <a:xfrm>
            <a:off x="7480295" y="2598076"/>
            <a:ext cx="423081" cy="56108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TW" altLang="en-US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8012008" y="2275124"/>
            <a:ext cx="1596788" cy="1234764"/>
            <a:chOff x="6737868" y="2183226"/>
            <a:chExt cx="1596788" cy="1234764"/>
          </a:xfrm>
        </p:grpSpPr>
        <p:sp>
          <p:nvSpPr>
            <p:cNvPr id="9" name="文字方塊 8"/>
            <p:cNvSpPr txBox="1"/>
            <p:nvPr/>
          </p:nvSpPr>
          <p:spPr>
            <a:xfrm>
              <a:off x="6824399" y="2586993"/>
              <a:ext cx="14097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(19 x 19 positions)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6737868" y="2183226"/>
              <a:ext cx="15967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Next move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</p:grpSp>
      <p:sp>
        <p:nvSpPr>
          <p:cNvPr id="13" name="文字方塊 12"/>
          <p:cNvSpPr txBox="1"/>
          <p:nvPr/>
        </p:nvSpPr>
        <p:spPr>
          <a:xfrm>
            <a:off x="2604077" y="4179099"/>
            <a:ext cx="2715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19 x 19 vector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324942" y="4749868"/>
            <a:ext cx="1723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Black: 1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324942" y="5199033"/>
            <a:ext cx="1723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white: -1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324942" y="5648198"/>
            <a:ext cx="1723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none: 0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480295" y="3562932"/>
            <a:ext cx="2715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19 x 19 classes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5204603" y="4623212"/>
            <a:ext cx="4929997" cy="95410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altLang="zh-TW" sz="2800" dirty="0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rPr>
              <a:t>Fully-connected </a:t>
            </a:r>
          </a:p>
          <a:p>
            <a:pPr algn="ctr" defTabSz="457200">
              <a:defRPr/>
            </a:pPr>
            <a:r>
              <a:rPr lang="en-US" altLang="zh-TW" sz="2800" dirty="0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rPr>
              <a:t>network can be used</a:t>
            </a:r>
            <a:endParaRPr lang="zh-TW" altLang="en-US" sz="2800" dirty="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204603" y="5669311"/>
            <a:ext cx="4929996" cy="5232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altLang="zh-TW" sz="2800" dirty="0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rPr>
              <a:t>But CNN performs much better.</a:t>
            </a:r>
            <a:endParaRPr lang="zh-TW" altLang="en-US" sz="2800" dirty="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2846811" y="3766349"/>
            <a:ext cx="1976733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rPr>
              <a:t>19 x 19 matrix (image)</a:t>
            </a:r>
            <a:endParaRPr lang="zh-TW" altLang="en-US" sz="2400" dirty="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FEB10E8-3FD4-4780-AAE5-AAAD8D6CE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34760"/>
            <a:ext cx="2743200" cy="365125"/>
          </a:xfrm>
        </p:spPr>
        <p:txBody>
          <a:bodyPr/>
          <a:lstStyle/>
          <a:p>
            <a:fld id="{F2CD78FF-708A-40C9-81BD-3756317ADA97}" type="slidenum">
              <a:rPr lang="zh-TW" altLang="en-US" smtClean="0"/>
              <a:t>31</a:t>
            </a:fld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8FEC677-D352-46E9-AD28-9EAA55566748}"/>
              </a:ext>
            </a:extLst>
          </p:cNvPr>
          <p:cNvSpPr txBox="1"/>
          <p:nvPr/>
        </p:nvSpPr>
        <p:spPr>
          <a:xfrm>
            <a:off x="1742374" y="5010096"/>
            <a:ext cx="17234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48 channels in Alpha Go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0053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3" grpId="0"/>
      <p:bldP spid="14" grpId="0"/>
      <p:bldP spid="15" grpId="0"/>
      <p:bldP spid="16" grpId="0"/>
      <p:bldP spid="17" grpId="0"/>
      <p:bldP spid="18" grpId="0" animBg="1"/>
      <p:bldP spid="19" grpId="0" animBg="1"/>
      <p:bldP spid="20" grpId="0" animBg="1"/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CNN for Go playing?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Some patterns are much smaller than the whole image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The same patterns appear in different regions.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9086" y="2336063"/>
            <a:ext cx="1306513" cy="12694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8434" name="Picture 2" descr="http://e.blog.xuite.net/e/1/b/d/15813770/blog_852349/txt/33202844/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063" y="4301542"/>
            <a:ext cx="2067875" cy="206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e.blog.xuite.net/e/1/b/d/15813770/blog_852349/txt/33202844/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1434" y="4301542"/>
            <a:ext cx="2067875" cy="206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875" y="4498905"/>
            <a:ext cx="596466" cy="5795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5116" y="5693658"/>
            <a:ext cx="596466" cy="5795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文字方塊 4"/>
          <p:cNvSpPr txBox="1"/>
          <p:nvPr/>
        </p:nvSpPr>
        <p:spPr>
          <a:xfrm>
            <a:off x="2902672" y="2938715"/>
            <a:ext cx="4909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Alpha Go uses 5 x 5 for first layer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5EE292D-8B68-462C-8DFB-D521BAF0B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739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CNN for Go playing?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Subsampling</a:t>
            </a:r>
            <a:r>
              <a:rPr lang="zh-TW" altLang="en-US" dirty="0"/>
              <a:t> </a:t>
            </a:r>
            <a:r>
              <a:rPr lang="en-US" altLang="zh-TW" dirty="0"/>
              <a:t>the pixels will not change the object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342" y="2965714"/>
            <a:ext cx="8955117" cy="36838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文字方塊 4"/>
          <p:cNvSpPr txBox="1"/>
          <p:nvPr/>
        </p:nvSpPr>
        <p:spPr>
          <a:xfrm>
            <a:off x="2781308" y="6050170"/>
            <a:ext cx="6657521" cy="5232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altLang="zh-TW" sz="2800" dirty="0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rPr>
              <a:t>Alpha Go does not use Pooling ……</a:t>
            </a:r>
            <a:endParaRPr lang="zh-TW" altLang="en-US" sz="2800" dirty="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784003" y="2282738"/>
            <a:ext cx="2176219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altLang="zh-TW" sz="2800" dirty="0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rPr>
              <a:t>Pooling</a:t>
            </a:r>
            <a:endParaRPr lang="zh-TW" altLang="en-US" sz="2800" dirty="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872112" y="2287642"/>
            <a:ext cx="5795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altLang="zh-TW" sz="2800" dirty="0">
                <a:solidFill>
                  <a:srgbClr val="FF0000"/>
                </a:solidFill>
                <a:latin typeface="Calibri" panose="020F0502020204030204"/>
                <a:ea typeface="新細明體" panose="02020500000000000000" pitchFamily="18" charset="-120"/>
              </a:rPr>
              <a:t>How to explain this???</a:t>
            </a:r>
            <a:endParaRPr lang="zh-TW" altLang="en-US" sz="2800" dirty="0">
              <a:solidFill>
                <a:srgbClr val="FF0000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cxnSp>
        <p:nvCxnSpPr>
          <p:cNvPr id="10" name="直線接點 9"/>
          <p:cNvCxnSpPr/>
          <p:nvPr/>
        </p:nvCxnSpPr>
        <p:spPr>
          <a:xfrm>
            <a:off x="9090129" y="3305908"/>
            <a:ext cx="13247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1670154" y="3629758"/>
            <a:ext cx="69204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9013929" y="3629758"/>
            <a:ext cx="147309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1670154" y="3934558"/>
            <a:ext cx="288279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6274009" y="3944816"/>
            <a:ext cx="295571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9877426" y="3934558"/>
            <a:ext cx="60189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1670155" y="4277458"/>
            <a:ext cx="16817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5569159" y="4277458"/>
            <a:ext cx="230801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1613231" y="4610833"/>
            <a:ext cx="230801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3965991" y="4610833"/>
            <a:ext cx="644891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4106544" y="4934683"/>
            <a:ext cx="308390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7311512" y="4934683"/>
            <a:ext cx="136532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向右箭號 33"/>
          <p:cNvSpPr/>
          <p:nvPr/>
        </p:nvSpPr>
        <p:spPr>
          <a:xfrm>
            <a:off x="2649415" y="2282738"/>
            <a:ext cx="1026942" cy="5232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TW" altLang="en-US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770743-5EC4-43A4-9694-2BC67F2D3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33</a:t>
            </a:fld>
            <a:endParaRPr lang="zh-TW" altLang="en-US"/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BB7B7C79-C731-4925-93AC-3A9D3A111BEC}"/>
              </a:ext>
            </a:extLst>
          </p:cNvPr>
          <p:cNvCxnSpPr>
            <a:cxnSpLocks/>
          </p:cNvCxnSpPr>
          <p:nvPr/>
        </p:nvCxnSpPr>
        <p:spPr>
          <a:xfrm>
            <a:off x="6274009" y="5955045"/>
            <a:ext cx="160316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2FD42B83-B40D-4750-99AE-3C7CE3244907}"/>
              </a:ext>
            </a:extLst>
          </p:cNvPr>
          <p:cNvCxnSpPr>
            <a:cxnSpLocks/>
          </p:cNvCxnSpPr>
          <p:nvPr/>
        </p:nvCxnSpPr>
        <p:spPr>
          <a:xfrm>
            <a:off x="8952291" y="5615075"/>
            <a:ext cx="92513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3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  <p:bldP spid="3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F8EF4249-CF02-4B6C-A8B6-ED4382C4B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664" y="450205"/>
            <a:ext cx="5245552" cy="3479035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9F43C598-6EEB-4A5E-998B-CE0CECD74C9B}"/>
              </a:ext>
            </a:extLst>
          </p:cNvPr>
          <p:cNvSpPr txBox="1"/>
          <p:nvPr/>
        </p:nvSpPr>
        <p:spPr>
          <a:xfrm>
            <a:off x="1904096" y="157818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i="1" u="sng" dirty="0"/>
              <a:t>More Applications</a:t>
            </a:r>
            <a:endParaRPr lang="zh-TW" altLang="en-US" sz="3200" b="1" i="1" u="sng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8C8AC09-4A84-4DB6-8843-E69515F5E628}"/>
              </a:ext>
            </a:extLst>
          </p:cNvPr>
          <p:cNvSpPr txBox="1"/>
          <p:nvPr/>
        </p:nvSpPr>
        <p:spPr>
          <a:xfrm>
            <a:off x="2266046" y="3007062"/>
            <a:ext cx="30289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https://dl.acm.org/doi/10.1109/TASLP.2014.2339736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A951C28-81E0-4C79-A223-898F961D383D}"/>
              </a:ext>
            </a:extLst>
          </p:cNvPr>
          <p:cNvSpPr txBox="1"/>
          <p:nvPr/>
        </p:nvSpPr>
        <p:spPr>
          <a:xfrm>
            <a:off x="2266046" y="2438255"/>
            <a:ext cx="3296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Speech</a:t>
            </a:r>
            <a:endParaRPr lang="zh-TW" altLang="en-US" sz="2800" b="1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4D12627-9564-4096-82D7-4D1CA3558856}"/>
              </a:ext>
            </a:extLst>
          </p:cNvPr>
          <p:cNvSpPr txBox="1"/>
          <p:nvPr/>
        </p:nvSpPr>
        <p:spPr>
          <a:xfrm>
            <a:off x="2266046" y="5546533"/>
            <a:ext cx="30289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https://www.aclweb.org/anthology/S15-2079/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4DB3D98-92A8-4FA3-8F80-E496F1D71257}"/>
              </a:ext>
            </a:extLst>
          </p:cNvPr>
          <p:cNvSpPr txBox="1"/>
          <p:nvPr/>
        </p:nvSpPr>
        <p:spPr>
          <a:xfrm>
            <a:off x="2266046" y="4573882"/>
            <a:ext cx="32965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Natural Language Processing</a:t>
            </a:r>
            <a:endParaRPr lang="zh-TW" altLang="en-US" sz="2800" b="1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22D522E0-3968-466A-B2A8-B347B512C1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7977" y="4152650"/>
            <a:ext cx="5114925" cy="2607493"/>
          </a:xfrm>
          <a:prstGeom prst="rect">
            <a:avLst/>
          </a:prstGeom>
        </p:spPr>
      </p:pic>
      <p:sp>
        <p:nvSpPr>
          <p:cNvPr id="15" name="投影片編號版面配置區 14">
            <a:extLst>
              <a:ext uri="{FF2B5EF4-FFF2-40B4-BE49-F238E27FC236}">
                <a16:creationId xmlns:a16="http://schemas.microsoft.com/office/drawing/2014/main" id="{9A944B7B-0DAA-49DC-BB6C-494ADEF03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595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8FFDB1CA-91CA-4167-80D9-41338BE2BB02}"/>
              </a:ext>
            </a:extLst>
          </p:cNvPr>
          <p:cNvCxnSpPr>
            <a:cxnSpLocks/>
          </p:cNvCxnSpPr>
          <p:nvPr/>
        </p:nvCxnSpPr>
        <p:spPr>
          <a:xfrm>
            <a:off x="5566114" y="1492670"/>
            <a:ext cx="25357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8C2432DF-0736-421C-B20D-C9D921D81A1B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5566114" y="1518544"/>
            <a:ext cx="2535723" cy="14879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28E02C33-3251-4AF9-A858-18B48F9F3CBA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5566114" y="1518544"/>
            <a:ext cx="2535723" cy="30512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群組 6">
            <a:extLst>
              <a:ext uri="{FF2B5EF4-FFF2-40B4-BE49-F238E27FC236}">
                <a16:creationId xmlns:a16="http://schemas.microsoft.com/office/drawing/2014/main" id="{0CA5B70C-9DA1-46E6-8F9F-A9209CC57F1D}"/>
              </a:ext>
            </a:extLst>
          </p:cNvPr>
          <p:cNvGrpSpPr/>
          <p:nvPr/>
        </p:nvGrpSpPr>
        <p:grpSpPr>
          <a:xfrm>
            <a:off x="5181082" y="1248771"/>
            <a:ext cx="369332" cy="394455"/>
            <a:chOff x="674398" y="1660770"/>
            <a:chExt cx="369332" cy="394455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E484818-FB66-4A8E-B4C1-29256C6033E0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583B91E6-31B2-4466-AEF3-4CB4F00C1F55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583B91E6-31B2-4466-AEF3-4CB4F00C1F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30000" r="-32500" b="-1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05896B28-6C59-424A-A831-695261143FD1}"/>
              </a:ext>
            </a:extLst>
          </p:cNvPr>
          <p:cNvGrpSpPr/>
          <p:nvPr/>
        </p:nvGrpSpPr>
        <p:grpSpPr>
          <a:xfrm>
            <a:off x="5165788" y="2871632"/>
            <a:ext cx="369332" cy="399084"/>
            <a:chOff x="674398" y="1660770"/>
            <a:chExt cx="369332" cy="399084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488AB87-11AE-4F86-B4DE-6B442B9B59BC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B7B63219-7760-47DA-A69C-A4849A54534C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9908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B7B63219-7760-47DA-A69C-A4849A5453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99084"/>
                </a:xfrm>
                <a:prstGeom prst="rect">
                  <a:avLst/>
                </a:prstGeom>
                <a:blipFill>
                  <a:blip r:embed="rId4"/>
                  <a:stretch>
                    <a:fillRect l="-33333" r="-43590" b="-2424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9298E29D-3A90-46AD-A437-93F5E5A6E2E1}"/>
              </a:ext>
            </a:extLst>
          </p:cNvPr>
          <p:cNvGrpSpPr/>
          <p:nvPr/>
        </p:nvGrpSpPr>
        <p:grpSpPr>
          <a:xfrm>
            <a:off x="5174854" y="4476189"/>
            <a:ext cx="369332" cy="394455"/>
            <a:chOff x="674398" y="1660770"/>
            <a:chExt cx="369332" cy="394455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41D9B02-746D-4149-83C2-339A20E46761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BF738567-62AC-4A1D-AD29-5467F0884AA4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BF738567-62AC-4A1D-AD29-5467F0884A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0000" r="-55000" b="-1475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5E6211AD-25D2-453B-A155-F2B7D999C337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5566113" y="1458192"/>
            <a:ext cx="2543317" cy="16260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9EE2D63-63E8-41B2-9139-B1D4A6FFC3FE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5566113" y="3064612"/>
            <a:ext cx="2543316" cy="196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954A6B9A-BDFE-4B89-BEA4-4514A1090AF8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5537957" y="3084260"/>
            <a:ext cx="2571472" cy="1518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FBFB3979-46D1-47FF-8249-DA0070092E8D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5550414" y="1503229"/>
            <a:ext cx="2526296" cy="3158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33E9795D-CFFD-4AE5-AADA-5C4C92722DF3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5550414" y="3109649"/>
            <a:ext cx="2526297" cy="15523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1CD2F33-128F-4910-8F6F-451739CC12E2}"/>
              </a:ext>
            </a:extLst>
          </p:cNvPr>
          <p:cNvCxnSpPr>
            <a:cxnSpLocks/>
          </p:cNvCxnSpPr>
          <p:nvPr/>
        </p:nvCxnSpPr>
        <p:spPr>
          <a:xfrm flipV="1">
            <a:off x="5566114" y="4676525"/>
            <a:ext cx="25105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C2CAB18A-88FE-499B-974B-BD6F469484A7}"/>
              </a:ext>
            </a:extLst>
          </p:cNvPr>
          <p:cNvGrpSpPr/>
          <p:nvPr/>
        </p:nvGrpSpPr>
        <p:grpSpPr>
          <a:xfrm>
            <a:off x="8101837" y="1199457"/>
            <a:ext cx="638175" cy="638175"/>
            <a:chOff x="8370546" y="1983114"/>
            <a:chExt cx="638175" cy="638175"/>
          </a:xfrm>
        </p:grpSpPr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83691F70-16F2-45CC-99FD-EFBF5787696D}"/>
                </a:ext>
              </a:extLst>
            </p:cNvPr>
            <p:cNvSpPr/>
            <p:nvPr/>
          </p:nvSpPr>
          <p:spPr>
            <a:xfrm>
              <a:off x="8370546" y="1983114"/>
              <a:ext cx="638175" cy="63817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手繪多邊形 108">
              <a:extLst>
                <a:ext uri="{FF2B5EF4-FFF2-40B4-BE49-F238E27FC236}">
                  <a16:creationId xmlns:a16="http://schemas.microsoft.com/office/drawing/2014/main" id="{2F8775CF-45E7-49DC-9BFD-FF6FB7FAC754}"/>
                </a:ext>
              </a:extLst>
            </p:cNvPr>
            <p:cNvSpPr/>
            <p:nvPr/>
          </p:nvSpPr>
          <p:spPr>
            <a:xfrm>
              <a:off x="8447407" y="2115472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7076B290-0F07-4305-A520-FEC256574535}"/>
              </a:ext>
            </a:extLst>
          </p:cNvPr>
          <p:cNvGrpSpPr/>
          <p:nvPr/>
        </p:nvGrpSpPr>
        <p:grpSpPr>
          <a:xfrm>
            <a:off x="8109430" y="2765173"/>
            <a:ext cx="638175" cy="638175"/>
            <a:chOff x="8378140" y="3515828"/>
            <a:chExt cx="638175" cy="638175"/>
          </a:xfrm>
        </p:grpSpPr>
        <p:sp>
          <p:nvSpPr>
            <p:cNvPr id="23" name="橢圓 22">
              <a:extLst>
                <a:ext uri="{FF2B5EF4-FFF2-40B4-BE49-F238E27FC236}">
                  <a16:creationId xmlns:a16="http://schemas.microsoft.com/office/drawing/2014/main" id="{F01406E4-C3B4-4DA8-92B0-ED53E0B43726}"/>
                </a:ext>
              </a:extLst>
            </p:cNvPr>
            <p:cNvSpPr/>
            <p:nvPr/>
          </p:nvSpPr>
          <p:spPr>
            <a:xfrm>
              <a:off x="8378140" y="3515828"/>
              <a:ext cx="638175" cy="63817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手繪多邊形 108">
              <a:extLst>
                <a:ext uri="{FF2B5EF4-FFF2-40B4-BE49-F238E27FC236}">
                  <a16:creationId xmlns:a16="http://schemas.microsoft.com/office/drawing/2014/main" id="{BE961F90-FE21-4FF5-B371-B18CEDCFFF26}"/>
                </a:ext>
              </a:extLst>
            </p:cNvPr>
            <p:cNvSpPr/>
            <p:nvPr/>
          </p:nvSpPr>
          <p:spPr>
            <a:xfrm>
              <a:off x="8458600" y="3669023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934393AC-7467-411C-8876-C3F19E6DCD21}"/>
              </a:ext>
            </a:extLst>
          </p:cNvPr>
          <p:cNvGrpSpPr/>
          <p:nvPr/>
        </p:nvGrpSpPr>
        <p:grpSpPr>
          <a:xfrm>
            <a:off x="8076711" y="4342924"/>
            <a:ext cx="638175" cy="638175"/>
            <a:chOff x="8345419" y="5048542"/>
            <a:chExt cx="638175" cy="638175"/>
          </a:xfrm>
        </p:grpSpPr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F0FA29FA-9440-436B-AB2C-3F1EDC67BA5B}"/>
                </a:ext>
              </a:extLst>
            </p:cNvPr>
            <p:cNvSpPr/>
            <p:nvPr/>
          </p:nvSpPr>
          <p:spPr>
            <a:xfrm>
              <a:off x="8345419" y="5048542"/>
              <a:ext cx="638175" cy="63817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手繪多邊形 108">
              <a:extLst>
                <a:ext uri="{FF2B5EF4-FFF2-40B4-BE49-F238E27FC236}">
                  <a16:creationId xmlns:a16="http://schemas.microsoft.com/office/drawing/2014/main" id="{2376C802-8ACE-499A-952F-2E9B598CBDF3}"/>
                </a:ext>
              </a:extLst>
            </p:cNvPr>
            <p:cNvSpPr/>
            <p:nvPr/>
          </p:nvSpPr>
          <p:spPr>
            <a:xfrm>
              <a:off x="8454683" y="5215710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aphicFrame>
        <p:nvGraphicFramePr>
          <p:cNvPr id="31" name="表格 23">
            <a:extLst>
              <a:ext uri="{FF2B5EF4-FFF2-40B4-BE49-F238E27FC236}">
                <a16:creationId xmlns:a16="http://schemas.microsoft.com/office/drawing/2014/main" id="{155D7488-566C-49A2-9025-682C15105F71}"/>
              </a:ext>
            </a:extLst>
          </p:cNvPr>
          <p:cNvGraphicFramePr>
            <a:graphicFrameLocks noGrp="1"/>
          </p:cNvGraphicFramePr>
          <p:nvPr/>
        </p:nvGraphicFramePr>
        <p:xfrm>
          <a:off x="2482672" y="580077"/>
          <a:ext cx="42138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>
                  <a:extLst>
                    <a:ext uri="{9D8B030D-6E8A-4147-A177-3AD203B41FA5}">
                      <a16:colId xmlns:a16="http://schemas.microsoft.com/office/drawing/2014/main" val="3109085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7292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787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491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11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862684"/>
                  </a:ext>
                </a:extLst>
              </a:tr>
            </a:tbl>
          </a:graphicData>
        </a:graphic>
      </p:graphicFrame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FAA4AEEC-DAAE-4B14-B67F-145D2BDE7A66}"/>
              </a:ext>
            </a:extLst>
          </p:cNvPr>
          <p:cNvGraphicFramePr>
            <a:graphicFrameLocks noGrp="1"/>
          </p:cNvGraphicFramePr>
          <p:nvPr/>
        </p:nvGraphicFramePr>
        <p:xfrm>
          <a:off x="2482671" y="2497742"/>
          <a:ext cx="42138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>
                  <a:extLst>
                    <a:ext uri="{9D8B030D-6E8A-4147-A177-3AD203B41FA5}">
                      <a16:colId xmlns:a16="http://schemas.microsoft.com/office/drawing/2014/main" val="3109085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7292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787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491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11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862684"/>
                  </a:ext>
                </a:extLst>
              </a:tr>
            </a:tbl>
          </a:graphicData>
        </a:graphic>
      </p:graphicFrame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B0937EF8-76DD-426E-8EC4-96508ACCB3CB}"/>
              </a:ext>
            </a:extLst>
          </p:cNvPr>
          <p:cNvGraphicFramePr>
            <a:graphicFrameLocks noGrp="1"/>
          </p:cNvGraphicFramePr>
          <p:nvPr/>
        </p:nvGraphicFramePr>
        <p:xfrm>
          <a:off x="2482671" y="4415407"/>
          <a:ext cx="42138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>
                  <a:extLst>
                    <a:ext uri="{9D8B030D-6E8A-4147-A177-3AD203B41FA5}">
                      <a16:colId xmlns:a16="http://schemas.microsoft.com/office/drawing/2014/main" val="3109085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7292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787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491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11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862684"/>
                  </a:ext>
                </a:extLst>
              </a:tr>
            </a:tbl>
          </a:graphicData>
        </a:graphic>
      </p:graphicFrame>
      <p:sp>
        <p:nvSpPr>
          <p:cNvPr id="34" name="文字方塊 33">
            <a:extLst>
              <a:ext uri="{FF2B5EF4-FFF2-40B4-BE49-F238E27FC236}">
                <a16:creationId xmlns:a16="http://schemas.microsoft.com/office/drawing/2014/main" id="{602B9076-0F39-4BBA-AB10-DD0FB8E2956C}"/>
              </a:ext>
            </a:extLst>
          </p:cNvPr>
          <p:cNvSpPr txBox="1"/>
          <p:nvPr/>
        </p:nvSpPr>
        <p:spPr>
          <a:xfrm>
            <a:off x="2920451" y="1277495"/>
            <a:ext cx="1284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100 x 100</a:t>
            </a:r>
            <a:endParaRPr lang="zh-TW" altLang="en-US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B87D620A-6B3D-420A-B567-93D51DFEB5B0}"/>
              </a:ext>
            </a:extLst>
          </p:cNvPr>
          <p:cNvSpPr txBox="1"/>
          <p:nvPr/>
        </p:nvSpPr>
        <p:spPr>
          <a:xfrm>
            <a:off x="2904059" y="3312885"/>
            <a:ext cx="1284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100 x 100</a:t>
            </a:r>
            <a:endParaRPr lang="zh-TW" altLang="en-US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41877DDC-80CF-42F1-884B-9F59EF81C4F0}"/>
              </a:ext>
            </a:extLst>
          </p:cNvPr>
          <p:cNvSpPr txBox="1"/>
          <p:nvPr/>
        </p:nvSpPr>
        <p:spPr>
          <a:xfrm>
            <a:off x="2920451" y="5157841"/>
            <a:ext cx="1284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100 x 100</a:t>
            </a:r>
            <a:endParaRPr lang="zh-TW" altLang="en-US" dirty="0"/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403CA5B9-38A3-4D5E-83C0-336EB11C9A6C}"/>
              </a:ext>
            </a:extLst>
          </p:cNvPr>
          <p:cNvCxnSpPr>
            <a:cxnSpLocks/>
          </p:cNvCxnSpPr>
          <p:nvPr/>
        </p:nvCxnSpPr>
        <p:spPr>
          <a:xfrm>
            <a:off x="8754095" y="1503228"/>
            <a:ext cx="6589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B674FA10-EA5B-4EA5-85BE-101BEAFC1E5D}"/>
              </a:ext>
            </a:extLst>
          </p:cNvPr>
          <p:cNvSpPr txBox="1"/>
          <p:nvPr/>
        </p:nvSpPr>
        <p:spPr>
          <a:xfrm>
            <a:off x="4305084" y="4918484"/>
            <a:ext cx="2027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altLang="zh-TW" sz="2400" dirty="0">
                <a:solidFill>
                  <a:srgbClr val="0000FF"/>
                </a:solidFill>
                <a:latin typeface="Calibri" panose="020F0502020204030204"/>
                <a:ea typeface="新細明體" panose="02020500000000000000" pitchFamily="18" charset="-120"/>
              </a:rPr>
              <a:t>100 x 100 x 3</a:t>
            </a:r>
            <a:endParaRPr lang="zh-TW" altLang="en-US" sz="2400" dirty="0">
              <a:solidFill>
                <a:srgbClr val="0000FF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8FCEBB0D-35C2-42E3-AC6B-AAF36DA5F753}"/>
              </a:ext>
            </a:extLst>
          </p:cNvPr>
          <p:cNvSpPr txBox="1"/>
          <p:nvPr/>
        </p:nvSpPr>
        <p:spPr>
          <a:xfrm>
            <a:off x="7974781" y="4981099"/>
            <a:ext cx="907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altLang="zh-TW" sz="2400" dirty="0">
                <a:solidFill>
                  <a:srgbClr val="0000FF"/>
                </a:solidFill>
                <a:latin typeface="Calibri" panose="020F0502020204030204"/>
                <a:ea typeface="新細明體" panose="02020500000000000000" pitchFamily="18" charset="-120"/>
              </a:rPr>
              <a:t>1000</a:t>
            </a:r>
            <a:endParaRPr lang="zh-TW" altLang="en-US" sz="2400" dirty="0">
              <a:solidFill>
                <a:srgbClr val="0000FF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B14B79E0-8338-4B35-A2D8-D35CE370D071}"/>
              </a:ext>
            </a:extLst>
          </p:cNvPr>
          <p:cNvSpPr txBox="1"/>
          <p:nvPr/>
        </p:nvSpPr>
        <p:spPr>
          <a:xfrm>
            <a:off x="6126320" y="2789665"/>
            <a:ext cx="1477154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altLang="zh-TW" sz="2800" dirty="0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rPr>
              <a:t>3 x 10</a:t>
            </a:r>
            <a:r>
              <a:rPr lang="en-US" altLang="zh-TW" sz="2800" baseline="30000" dirty="0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rPr>
              <a:t>7</a:t>
            </a:r>
            <a:endParaRPr lang="zh-TW" altLang="en-US" sz="2800" baseline="30000" dirty="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0FE0E623-0DC9-43AA-8E9F-E315E0ED78A8}"/>
              </a:ext>
            </a:extLst>
          </p:cNvPr>
          <p:cNvSpPr txBox="1"/>
          <p:nvPr/>
        </p:nvSpPr>
        <p:spPr>
          <a:xfrm>
            <a:off x="4963160" y="5552237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>
              <a:defRPr/>
            </a:pPr>
            <a:r>
              <a:rPr lang="en-US" altLang="zh-TW" sz="2400" dirty="0">
                <a:latin typeface="Calibri" panose="020F0502020204030204"/>
                <a:ea typeface="新細明體" panose="02020500000000000000" pitchFamily="18" charset="-120"/>
              </a:rPr>
              <a:t>Do we really need “</a:t>
            </a:r>
            <a:r>
              <a:rPr lang="en-US" altLang="zh-TW" sz="2400" i="1" dirty="0">
                <a:latin typeface="Calibri" panose="020F0502020204030204"/>
                <a:ea typeface="新細明體" panose="02020500000000000000" pitchFamily="18" charset="-120"/>
              </a:rPr>
              <a:t>fully connected” </a:t>
            </a:r>
            <a:r>
              <a:rPr lang="en-US" altLang="zh-TW" sz="2400" dirty="0">
                <a:latin typeface="Calibri" panose="020F0502020204030204"/>
                <a:ea typeface="新細明體" panose="02020500000000000000" pitchFamily="18" charset="-120"/>
              </a:rPr>
              <a:t>in image processing?</a:t>
            </a:r>
            <a:endParaRPr lang="zh-TW" altLang="en-US" sz="2400" dirty="0"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EF092E26-EBE1-41A9-8B4A-D548ACBD6AF1}"/>
              </a:ext>
            </a:extLst>
          </p:cNvPr>
          <p:cNvSpPr txBox="1"/>
          <p:nvPr/>
        </p:nvSpPr>
        <p:spPr>
          <a:xfrm>
            <a:off x="4841001" y="55259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>
              <a:defRPr/>
            </a:pPr>
            <a:r>
              <a:rPr lang="en-US" altLang="zh-TW" sz="2400" b="1" i="1" u="sng" dirty="0">
                <a:latin typeface="Calibri" panose="020F0502020204030204"/>
                <a:ea typeface="新細明體" panose="02020500000000000000" pitchFamily="18" charset="-120"/>
              </a:rPr>
              <a:t>Fully Connected N</a:t>
            </a:r>
            <a:r>
              <a:rPr lang="en-US" altLang="zh-TW" sz="2400" b="1" i="1" u="sng" dirty="0" err="1">
                <a:latin typeface="Calibri" panose="020F0502020204030204"/>
                <a:ea typeface="新細明體" panose="02020500000000000000" pitchFamily="18" charset="-120"/>
              </a:rPr>
              <a:t>etwork</a:t>
            </a:r>
            <a:endParaRPr lang="zh-TW" altLang="en-US" sz="2400" b="1" i="1" u="sng" dirty="0"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405461CD-CD0C-4C6F-A1E8-4315387702F5}"/>
              </a:ext>
            </a:extLst>
          </p:cNvPr>
          <p:cNvSpPr txBox="1"/>
          <p:nvPr/>
        </p:nvSpPr>
        <p:spPr>
          <a:xfrm rot="5400000">
            <a:off x="5059030" y="2061148"/>
            <a:ext cx="807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9EDE2DEE-983A-4669-B003-FFB7286B8D10}"/>
              </a:ext>
            </a:extLst>
          </p:cNvPr>
          <p:cNvSpPr txBox="1"/>
          <p:nvPr/>
        </p:nvSpPr>
        <p:spPr>
          <a:xfrm rot="5400000">
            <a:off x="5060079" y="3678651"/>
            <a:ext cx="807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F91EBA3C-A960-4025-93D7-0D800088D181}"/>
              </a:ext>
            </a:extLst>
          </p:cNvPr>
          <p:cNvCxnSpPr>
            <a:cxnSpLocks/>
          </p:cNvCxnSpPr>
          <p:nvPr/>
        </p:nvCxnSpPr>
        <p:spPr>
          <a:xfrm>
            <a:off x="8754095" y="3064612"/>
            <a:ext cx="6589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230C533A-9BC7-4AEA-9990-A4FCC092F213}"/>
              </a:ext>
            </a:extLst>
          </p:cNvPr>
          <p:cNvCxnSpPr>
            <a:cxnSpLocks/>
          </p:cNvCxnSpPr>
          <p:nvPr/>
        </p:nvCxnSpPr>
        <p:spPr>
          <a:xfrm>
            <a:off x="8743914" y="4685977"/>
            <a:ext cx="6589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38A5210C-8977-4BBE-BA17-B2FB8E6F7C14}"/>
              </a:ext>
            </a:extLst>
          </p:cNvPr>
          <p:cNvSpPr txBox="1"/>
          <p:nvPr/>
        </p:nvSpPr>
        <p:spPr>
          <a:xfrm>
            <a:off x="9202059" y="1153462"/>
            <a:ext cx="1103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C52BBE94-B4D5-4516-BDC7-C8C5941BB2E5}"/>
              </a:ext>
            </a:extLst>
          </p:cNvPr>
          <p:cNvSpPr txBox="1"/>
          <p:nvPr/>
        </p:nvSpPr>
        <p:spPr>
          <a:xfrm>
            <a:off x="9202059" y="2709646"/>
            <a:ext cx="1103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267E687B-B5E3-4B91-9E07-D6B0668D2F74}"/>
              </a:ext>
            </a:extLst>
          </p:cNvPr>
          <p:cNvSpPr txBox="1"/>
          <p:nvPr/>
        </p:nvSpPr>
        <p:spPr>
          <a:xfrm>
            <a:off x="9202059" y="4342394"/>
            <a:ext cx="1103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65" name="投影片編號版面配置區 64">
            <a:extLst>
              <a:ext uri="{FF2B5EF4-FFF2-40B4-BE49-F238E27FC236}">
                <a16:creationId xmlns:a16="http://schemas.microsoft.com/office/drawing/2014/main" id="{39B10CF9-556E-460D-A84B-DA8A0B2E8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2" name="箭號: 向右 1">
            <a:extLst>
              <a:ext uri="{FF2B5EF4-FFF2-40B4-BE49-F238E27FC236}">
                <a16:creationId xmlns:a16="http://schemas.microsoft.com/office/drawing/2014/main" id="{D945B0D9-CF2E-492D-9F9C-8EA72F138DE7}"/>
              </a:ext>
            </a:extLst>
          </p:cNvPr>
          <p:cNvSpPr/>
          <p:nvPr/>
        </p:nvSpPr>
        <p:spPr>
          <a:xfrm>
            <a:off x="4303245" y="2719238"/>
            <a:ext cx="695073" cy="7470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12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 animBg="1"/>
      <p:bldP spid="45" grpId="0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95506B-CB06-49FF-A642-857ABD508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Observation 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D44F3FE-30EE-4EF2-89E2-30C06A6D5EF3}"/>
              </a:ext>
            </a:extLst>
          </p:cNvPr>
          <p:cNvSpPr/>
          <p:nvPr/>
        </p:nvSpPr>
        <p:spPr>
          <a:xfrm>
            <a:off x="4489527" y="2389320"/>
            <a:ext cx="498951" cy="2625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TW" altLang="en-US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A82C188-CFEE-4A3B-9AF5-4FEF6DCB946B}"/>
              </a:ext>
            </a:extLst>
          </p:cNvPr>
          <p:cNvSpPr txBox="1"/>
          <p:nvPr/>
        </p:nvSpPr>
        <p:spPr>
          <a:xfrm>
            <a:off x="4162040" y="1907537"/>
            <a:ext cx="1134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Input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D3D1136-2825-43E4-9FD5-301251EA73B2}"/>
              </a:ext>
            </a:extLst>
          </p:cNvPr>
          <p:cNvSpPr/>
          <p:nvPr/>
        </p:nvSpPr>
        <p:spPr>
          <a:xfrm>
            <a:off x="4557914" y="3107013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TW" altLang="en-US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049E461-5C97-4886-A334-86D857A5769D}"/>
              </a:ext>
            </a:extLst>
          </p:cNvPr>
          <p:cNvSpPr/>
          <p:nvPr/>
        </p:nvSpPr>
        <p:spPr>
          <a:xfrm>
            <a:off x="4563732" y="2536684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TW" altLang="en-US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graphicFrame>
        <p:nvGraphicFramePr>
          <p:cNvPr id="9" name="Object 12">
            <a:extLst>
              <a:ext uri="{FF2B5EF4-FFF2-40B4-BE49-F238E27FC236}">
                <a16:creationId xmlns:a16="http://schemas.microsoft.com/office/drawing/2014/main" id="{49A63909-47F1-4E94-890A-983534614E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6431" y="2441434"/>
          <a:ext cx="325438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152280" imgH="215640" progId="Equation.3">
                  <p:embed/>
                </p:oleObj>
              </mc:Choice>
              <mc:Fallback>
                <p:oleObj name="方程式" r:id="rId3" imgW="152280" imgH="215640" progId="Equation.3">
                  <p:embed/>
                  <p:pic>
                    <p:nvPicPr>
                      <p:cNvPr id="9" name="Object 12">
                        <a:extLst>
                          <a:ext uri="{FF2B5EF4-FFF2-40B4-BE49-F238E27FC236}">
                            <a16:creationId xmlns:a16="http://schemas.microsoft.com/office/drawing/2014/main" id="{49A63909-47F1-4E94-890A-983534614E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6431" y="2441434"/>
                        <a:ext cx="325438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2">
            <a:extLst>
              <a:ext uri="{FF2B5EF4-FFF2-40B4-BE49-F238E27FC236}">
                <a16:creationId xmlns:a16="http://schemas.microsoft.com/office/drawing/2014/main" id="{72449E65-02CD-4C28-ADF1-F667BEDC07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81728" y="3024164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5" imgW="164880" imgH="215640" progId="Equation.3">
                  <p:embed/>
                </p:oleObj>
              </mc:Choice>
              <mc:Fallback>
                <p:oleObj name="方程式" r:id="rId5" imgW="164880" imgH="215640" progId="Equation.3">
                  <p:embed/>
                  <p:pic>
                    <p:nvPicPr>
                      <p:cNvPr id="10" name="Object 12">
                        <a:extLst>
                          <a:ext uri="{FF2B5EF4-FFF2-40B4-BE49-F238E27FC236}">
                            <a16:creationId xmlns:a16="http://schemas.microsoft.com/office/drawing/2014/main" id="{72449E65-02CD-4C28-ADF1-F667BEDC07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1728" y="3024164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群組 10">
            <a:extLst>
              <a:ext uri="{FF2B5EF4-FFF2-40B4-BE49-F238E27FC236}">
                <a16:creationId xmlns:a16="http://schemas.microsoft.com/office/drawing/2014/main" id="{4A06FF84-94EE-4986-AC17-8DA41DD1C85C}"/>
              </a:ext>
            </a:extLst>
          </p:cNvPr>
          <p:cNvGrpSpPr/>
          <p:nvPr/>
        </p:nvGrpSpPr>
        <p:grpSpPr>
          <a:xfrm>
            <a:off x="6066035" y="1907537"/>
            <a:ext cx="1134648" cy="3130011"/>
            <a:chOff x="2332137" y="1770729"/>
            <a:chExt cx="1134648" cy="3130011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04029561-B648-499B-86D7-7113DE9CDAE4}"/>
                </a:ext>
              </a:extLst>
            </p:cNvPr>
            <p:cNvSpPr/>
            <p:nvPr/>
          </p:nvSpPr>
          <p:spPr>
            <a:xfrm>
              <a:off x="2504565" y="2224872"/>
              <a:ext cx="746342" cy="26758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endParaRPr lang="zh-TW" altLang="en-US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1FE52403-5149-4992-A57D-DB6BB2FB4EFB}"/>
                </a:ext>
              </a:extLst>
            </p:cNvPr>
            <p:cNvSpPr txBox="1"/>
            <p:nvPr/>
          </p:nvSpPr>
          <p:spPr>
            <a:xfrm>
              <a:off x="2332137" y="1770729"/>
              <a:ext cx="1134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Layer 1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46" name="橢圓 45">
              <a:extLst>
                <a:ext uri="{FF2B5EF4-FFF2-40B4-BE49-F238E27FC236}">
                  <a16:creationId xmlns:a16="http://schemas.microsoft.com/office/drawing/2014/main" id="{3B0B9FE8-1B6E-4E64-BB01-5BDDE34442AC}"/>
                </a:ext>
              </a:extLst>
            </p:cNvPr>
            <p:cNvSpPr/>
            <p:nvPr/>
          </p:nvSpPr>
          <p:spPr>
            <a:xfrm>
              <a:off x="2601675" y="2235874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endParaRPr lang="zh-TW" altLang="en-US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84559256-FD00-45AC-9720-D68BCE9707DE}"/>
                </a:ext>
              </a:extLst>
            </p:cNvPr>
            <p:cNvSpPr/>
            <p:nvPr/>
          </p:nvSpPr>
          <p:spPr>
            <a:xfrm>
              <a:off x="2604017" y="3014444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endParaRPr lang="zh-TW" altLang="en-US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F0A40768-3561-45D4-9ED1-FF4BE9DAC49F}"/>
                </a:ext>
              </a:extLst>
            </p:cNvPr>
            <p:cNvSpPr/>
            <p:nvPr/>
          </p:nvSpPr>
          <p:spPr>
            <a:xfrm>
              <a:off x="2592384" y="4242456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endParaRPr lang="zh-TW" altLang="en-US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0E5FB3BC-5C8A-4404-ABCB-1481C04CC046}"/>
                </a:ext>
              </a:extLst>
            </p:cNvPr>
            <p:cNvSpPr txBox="1"/>
            <p:nvPr/>
          </p:nvSpPr>
          <p:spPr>
            <a:xfrm rot="5400000">
              <a:off x="2589637" y="3664749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defRPr/>
              </a:pPr>
              <a:r>
                <a:rPr lang="en-US" altLang="zh-TW" sz="28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……</a:t>
              </a:r>
              <a:endParaRPr lang="zh-TW" altLang="en-US" sz="2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08DB5526-04E2-40CF-82F8-94C2694A03D6}"/>
              </a:ext>
            </a:extLst>
          </p:cNvPr>
          <p:cNvSpPr/>
          <p:nvPr/>
        </p:nvSpPr>
        <p:spPr>
          <a:xfrm>
            <a:off x="4567439" y="4504770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TW" altLang="en-US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39EC2099-5746-49B4-890F-2AAF8CED1D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64323" y="4408516"/>
          <a:ext cx="40798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7" imgW="190440" imgH="228600" progId="Equation.3">
                  <p:embed/>
                </p:oleObj>
              </mc:Choice>
              <mc:Fallback>
                <p:oleObj name="方程式" r:id="rId7" imgW="190440" imgH="228600" progId="Equation.3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39EC2099-5746-49B4-890F-2AAF8CED1D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4323" y="4408516"/>
                        <a:ext cx="407988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字方塊 13">
            <a:extLst>
              <a:ext uri="{FF2B5EF4-FFF2-40B4-BE49-F238E27FC236}">
                <a16:creationId xmlns:a16="http://schemas.microsoft.com/office/drawing/2014/main" id="{6D2DAD4B-368D-4AB4-969A-DFFA14E6BDFE}"/>
              </a:ext>
            </a:extLst>
          </p:cNvPr>
          <p:cNvSpPr txBox="1"/>
          <p:nvPr/>
        </p:nvSpPr>
        <p:spPr>
          <a:xfrm rot="5400000">
            <a:off x="4443372" y="3789712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……</a:t>
            </a:r>
            <a:endParaRPr lang="zh-TW" altLang="en-US" sz="28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5601D3B-0E44-4BB9-A522-8A44E5F69367}"/>
              </a:ext>
            </a:extLst>
          </p:cNvPr>
          <p:cNvGrpSpPr/>
          <p:nvPr/>
        </p:nvGrpSpPr>
        <p:grpSpPr>
          <a:xfrm>
            <a:off x="8133911" y="1929294"/>
            <a:ext cx="1134648" cy="3113664"/>
            <a:chOff x="3657035" y="1770729"/>
            <a:chExt cx="1134648" cy="3113664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20E6AF72-AB49-4FD6-BE45-29116E0DFB86}"/>
                </a:ext>
              </a:extLst>
            </p:cNvPr>
            <p:cNvSpPr/>
            <p:nvPr/>
          </p:nvSpPr>
          <p:spPr>
            <a:xfrm>
              <a:off x="3830151" y="2208525"/>
              <a:ext cx="746342" cy="26758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endParaRPr lang="zh-TW" altLang="en-US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40D302A6-C91B-4DA1-A266-B2BEF897CD70}"/>
                </a:ext>
              </a:extLst>
            </p:cNvPr>
            <p:cNvSpPr txBox="1"/>
            <p:nvPr/>
          </p:nvSpPr>
          <p:spPr>
            <a:xfrm>
              <a:off x="3657035" y="1770729"/>
              <a:ext cx="1134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Layer 2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40" name="橢圓 39">
              <a:extLst>
                <a:ext uri="{FF2B5EF4-FFF2-40B4-BE49-F238E27FC236}">
                  <a16:creationId xmlns:a16="http://schemas.microsoft.com/office/drawing/2014/main" id="{A008353A-0E00-40B8-806B-2D42BA89D403}"/>
                </a:ext>
              </a:extLst>
            </p:cNvPr>
            <p:cNvSpPr/>
            <p:nvPr/>
          </p:nvSpPr>
          <p:spPr>
            <a:xfrm>
              <a:off x="3917237" y="2235874"/>
              <a:ext cx="574158" cy="57415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endParaRPr lang="zh-TW" altLang="en-US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35A31DAF-DA96-454E-8F2A-4B5DB82EB9FD}"/>
                </a:ext>
              </a:extLst>
            </p:cNvPr>
            <p:cNvSpPr/>
            <p:nvPr/>
          </p:nvSpPr>
          <p:spPr>
            <a:xfrm>
              <a:off x="3919579" y="3014444"/>
              <a:ext cx="574158" cy="57415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endParaRPr lang="zh-TW" altLang="en-US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C7C3E938-4F6C-40CA-A23F-91BAD384BB4D}"/>
                </a:ext>
              </a:extLst>
            </p:cNvPr>
            <p:cNvSpPr/>
            <p:nvPr/>
          </p:nvSpPr>
          <p:spPr>
            <a:xfrm>
              <a:off x="3907946" y="4242456"/>
              <a:ext cx="574158" cy="57415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endParaRPr lang="zh-TW" altLang="en-US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71D811A2-0867-4D9E-86A2-474AC3311CFE}"/>
                </a:ext>
              </a:extLst>
            </p:cNvPr>
            <p:cNvSpPr txBox="1"/>
            <p:nvPr/>
          </p:nvSpPr>
          <p:spPr>
            <a:xfrm rot="5400000">
              <a:off x="3905199" y="3664749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defRPr/>
              </a:pPr>
              <a:r>
                <a:rPr lang="en-US" altLang="zh-TW" sz="28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……</a:t>
              </a:r>
              <a:endParaRPr lang="zh-TW" altLang="en-US" sz="2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D857BD3-3B5C-4A9F-9AC2-BC5E77F240B5}"/>
              </a:ext>
            </a:extLst>
          </p:cNvPr>
          <p:cNvSpPr txBox="1"/>
          <p:nvPr/>
        </p:nvSpPr>
        <p:spPr>
          <a:xfrm>
            <a:off x="9077000" y="2350427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……</a:t>
            </a:r>
            <a:endParaRPr lang="zh-TW" altLang="en-US" sz="28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AD61829-14D0-4C9E-A18C-AA9EB1440034}"/>
              </a:ext>
            </a:extLst>
          </p:cNvPr>
          <p:cNvSpPr txBox="1"/>
          <p:nvPr/>
        </p:nvSpPr>
        <p:spPr>
          <a:xfrm>
            <a:off x="9083949" y="3111414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……</a:t>
            </a:r>
            <a:endParaRPr lang="zh-TW" altLang="en-US" sz="28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8E9579B-821C-4EA1-9771-E7F44B2B5D88}"/>
              </a:ext>
            </a:extLst>
          </p:cNvPr>
          <p:cNvSpPr txBox="1"/>
          <p:nvPr/>
        </p:nvSpPr>
        <p:spPr>
          <a:xfrm>
            <a:off x="9112965" y="4326749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……</a:t>
            </a:r>
            <a:endParaRPr lang="zh-TW" altLang="en-US" sz="28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9478C500-0AE3-4F27-BDC6-F487F1DC204B}"/>
              </a:ext>
            </a:extLst>
          </p:cNvPr>
          <p:cNvGrpSpPr/>
          <p:nvPr/>
        </p:nvGrpSpPr>
        <p:grpSpPr>
          <a:xfrm>
            <a:off x="6900441" y="2659760"/>
            <a:ext cx="1537213" cy="2028340"/>
            <a:chOff x="3601750" y="2566495"/>
            <a:chExt cx="1537213" cy="2028340"/>
          </a:xfrm>
        </p:grpSpPr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CE5DD140-81F9-4130-A95F-A9698B25D04C}"/>
                </a:ext>
              </a:extLst>
            </p:cNvPr>
            <p:cNvCxnSpPr>
              <a:stCxn id="46" idx="6"/>
              <a:endCxn id="40" idx="2"/>
            </p:cNvCxnSpPr>
            <p:nvPr/>
          </p:nvCxnSpPr>
          <p:spPr>
            <a:xfrm>
              <a:off x="3611041" y="2566495"/>
              <a:ext cx="1484382" cy="217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B17C7E8A-7E55-43BE-A0E7-54BF7539B76F}"/>
                </a:ext>
              </a:extLst>
            </p:cNvPr>
            <p:cNvCxnSpPr>
              <a:cxnSpLocks/>
              <a:endCxn id="41" idx="2"/>
            </p:cNvCxnSpPr>
            <p:nvPr/>
          </p:nvCxnSpPr>
          <p:spPr>
            <a:xfrm>
              <a:off x="3635412" y="3345065"/>
              <a:ext cx="1462353" cy="217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F9C3A128-ABFC-4ED4-BF96-5C7F91055F5B}"/>
                </a:ext>
              </a:extLst>
            </p:cNvPr>
            <p:cNvCxnSpPr>
              <a:cxnSpLocks/>
            </p:cNvCxnSpPr>
            <p:nvPr/>
          </p:nvCxnSpPr>
          <p:spPr>
            <a:xfrm>
              <a:off x="3766038" y="4551293"/>
              <a:ext cx="137292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236C160B-DD23-4743-A138-5D7264494252}"/>
                </a:ext>
              </a:extLst>
            </p:cNvPr>
            <p:cNvCxnSpPr>
              <a:stCxn id="47" idx="6"/>
              <a:endCxn id="40" idx="2"/>
            </p:cNvCxnSpPr>
            <p:nvPr/>
          </p:nvCxnSpPr>
          <p:spPr>
            <a:xfrm flipV="1">
              <a:off x="3613383" y="2588253"/>
              <a:ext cx="1482040" cy="7568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D2D39EE6-ADD7-4618-95D6-E061D7E4DE78}"/>
                </a:ext>
              </a:extLst>
            </p:cNvPr>
            <p:cNvCxnSpPr>
              <a:stCxn id="46" idx="6"/>
              <a:endCxn id="41" idx="2"/>
            </p:cNvCxnSpPr>
            <p:nvPr/>
          </p:nvCxnSpPr>
          <p:spPr>
            <a:xfrm>
              <a:off x="3611041" y="2566495"/>
              <a:ext cx="1486724" cy="8003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單箭頭接點 33">
              <a:extLst>
                <a:ext uri="{FF2B5EF4-FFF2-40B4-BE49-F238E27FC236}">
                  <a16:creationId xmlns:a16="http://schemas.microsoft.com/office/drawing/2014/main" id="{7C872F94-C64E-4F75-888E-8A933F4F69C0}"/>
                </a:ext>
              </a:extLst>
            </p:cNvPr>
            <p:cNvCxnSpPr>
              <a:stCxn id="46" idx="6"/>
              <a:endCxn id="42" idx="2"/>
            </p:cNvCxnSpPr>
            <p:nvPr/>
          </p:nvCxnSpPr>
          <p:spPr>
            <a:xfrm>
              <a:off x="3611041" y="2566495"/>
              <a:ext cx="1475091" cy="20283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單箭頭接點 34">
              <a:extLst>
                <a:ext uri="{FF2B5EF4-FFF2-40B4-BE49-F238E27FC236}">
                  <a16:creationId xmlns:a16="http://schemas.microsoft.com/office/drawing/2014/main" id="{6E48107D-5A69-44CB-A382-9038842584ED}"/>
                </a:ext>
              </a:extLst>
            </p:cNvPr>
            <p:cNvCxnSpPr>
              <a:stCxn id="47" idx="6"/>
              <a:endCxn id="42" idx="2"/>
            </p:cNvCxnSpPr>
            <p:nvPr/>
          </p:nvCxnSpPr>
          <p:spPr>
            <a:xfrm>
              <a:off x="3613383" y="3345065"/>
              <a:ext cx="1472749" cy="12497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id="{065DB2AD-208D-4435-8A9E-0D52C7276B28}"/>
                </a:ext>
              </a:extLst>
            </p:cNvPr>
            <p:cNvCxnSpPr>
              <a:stCxn id="48" idx="6"/>
              <a:endCxn id="40" idx="2"/>
            </p:cNvCxnSpPr>
            <p:nvPr/>
          </p:nvCxnSpPr>
          <p:spPr>
            <a:xfrm flipV="1">
              <a:off x="3601750" y="2588253"/>
              <a:ext cx="1493673" cy="19848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987F3B5C-5D6A-41F7-AB26-03D90EE69E26}"/>
                </a:ext>
              </a:extLst>
            </p:cNvPr>
            <p:cNvCxnSpPr>
              <a:stCxn id="48" idx="6"/>
              <a:endCxn id="41" idx="2"/>
            </p:cNvCxnSpPr>
            <p:nvPr/>
          </p:nvCxnSpPr>
          <p:spPr>
            <a:xfrm flipV="1">
              <a:off x="3601750" y="3366823"/>
              <a:ext cx="1496015" cy="120625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A2F195DC-737F-45E7-9015-D3C381AD37DC}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4922519" y="2659760"/>
            <a:ext cx="1413054" cy="278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217415A-1DD3-489E-8777-3895A971646B}"/>
              </a:ext>
            </a:extLst>
          </p:cNvPr>
          <p:cNvCxnSpPr>
            <a:stCxn id="8" idx="3"/>
            <a:endCxn id="47" idx="2"/>
          </p:cNvCxnSpPr>
          <p:nvPr/>
        </p:nvCxnSpPr>
        <p:spPr>
          <a:xfrm>
            <a:off x="4906633" y="2708134"/>
            <a:ext cx="1431283" cy="7301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1C28D2DF-C5D6-4273-966C-6B3172270786}"/>
              </a:ext>
            </a:extLst>
          </p:cNvPr>
          <p:cNvCxnSpPr>
            <a:stCxn id="8" idx="3"/>
            <a:endCxn id="48" idx="2"/>
          </p:cNvCxnSpPr>
          <p:nvPr/>
        </p:nvCxnSpPr>
        <p:spPr>
          <a:xfrm>
            <a:off x="4906632" y="2708134"/>
            <a:ext cx="1419650" cy="19582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E7E10138-CDAB-4FA8-8740-02C0D250F3C6}"/>
              </a:ext>
            </a:extLst>
          </p:cNvPr>
          <p:cNvCxnSpPr>
            <a:stCxn id="10" idx="3"/>
            <a:endCxn id="46" idx="2"/>
          </p:cNvCxnSpPr>
          <p:nvPr/>
        </p:nvCxnSpPr>
        <p:spPr>
          <a:xfrm flipV="1">
            <a:off x="4934153" y="2659760"/>
            <a:ext cx="1401421" cy="5953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B958953B-529C-45D5-AE2A-400848C3871A}"/>
              </a:ext>
            </a:extLst>
          </p:cNvPr>
          <p:cNvCxnSpPr>
            <a:stCxn id="7" idx="3"/>
            <a:endCxn id="47" idx="2"/>
          </p:cNvCxnSpPr>
          <p:nvPr/>
        </p:nvCxnSpPr>
        <p:spPr>
          <a:xfrm>
            <a:off x="4900815" y="3278464"/>
            <a:ext cx="1437101" cy="1598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46C019FB-DCE8-4CFB-BE3B-E622043D3254}"/>
              </a:ext>
            </a:extLst>
          </p:cNvPr>
          <p:cNvCxnSpPr>
            <a:stCxn id="7" idx="3"/>
            <a:endCxn id="48" idx="2"/>
          </p:cNvCxnSpPr>
          <p:nvPr/>
        </p:nvCxnSpPr>
        <p:spPr>
          <a:xfrm>
            <a:off x="4900814" y="3278464"/>
            <a:ext cx="1425468" cy="1387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69524ACC-28CE-446A-9E0C-011D559EA421}"/>
              </a:ext>
            </a:extLst>
          </p:cNvPr>
          <p:cNvCxnSpPr>
            <a:stCxn id="13" idx="3"/>
            <a:endCxn id="46" idx="2"/>
          </p:cNvCxnSpPr>
          <p:nvPr/>
        </p:nvCxnSpPr>
        <p:spPr>
          <a:xfrm flipV="1">
            <a:off x="4972311" y="2659761"/>
            <a:ext cx="1363262" cy="19932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EA9403AD-D73C-4D82-BE66-B0BFAAFB6329}"/>
              </a:ext>
            </a:extLst>
          </p:cNvPr>
          <p:cNvCxnSpPr>
            <a:stCxn id="13" idx="3"/>
            <a:endCxn id="47" idx="2"/>
          </p:cNvCxnSpPr>
          <p:nvPr/>
        </p:nvCxnSpPr>
        <p:spPr>
          <a:xfrm flipV="1">
            <a:off x="4972311" y="3438331"/>
            <a:ext cx="1365604" cy="12146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3A9D2127-3651-4855-9FF7-E05E3AA55731}"/>
              </a:ext>
            </a:extLst>
          </p:cNvPr>
          <p:cNvCxnSpPr>
            <a:stCxn id="13" idx="3"/>
            <a:endCxn id="48" idx="2"/>
          </p:cNvCxnSpPr>
          <p:nvPr/>
        </p:nvCxnSpPr>
        <p:spPr>
          <a:xfrm>
            <a:off x="4972312" y="4652992"/>
            <a:ext cx="1353971" cy="133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50FE87A8-A02D-4E84-A620-F9D6FF5D3FDA}"/>
              </a:ext>
            </a:extLst>
          </p:cNvPr>
          <p:cNvSpPr txBox="1"/>
          <p:nvPr/>
        </p:nvSpPr>
        <p:spPr>
          <a:xfrm>
            <a:off x="5667801" y="1093006"/>
            <a:ext cx="5509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Identifying some critical patterns</a:t>
            </a:r>
            <a:endParaRPr lang="zh-TW" altLang="en-US" sz="2800" dirty="0"/>
          </a:p>
        </p:txBody>
      </p:sp>
      <p:pic>
        <p:nvPicPr>
          <p:cNvPr id="59" name="Picture 4" descr="http://all4desktop.com/data_images/original/4244361-bird.jpg">
            <a:extLst>
              <a:ext uri="{FF2B5EF4-FFF2-40B4-BE49-F238E27FC236}">
                <a16:creationId xmlns:a16="http://schemas.microsoft.com/office/drawing/2014/main" id="{DE536A74-069E-48CD-8351-FA1D33924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497" y="2770369"/>
            <a:ext cx="2485663" cy="179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圖片 60">
            <a:extLst>
              <a:ext uri="{FF2B5EF4-FFF2-40B4-BE49-F238E27FC236}">
                <a16:creationId xmlns:a16="http://schemas.microsoft.com/office/drawing/2014/main" id="{92BB452D-961B-461A-A497-E75EDBAAF85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00775" y="2019121"/>
            <a:ext cx="697027" cy="719513"/>
          </a:xfrm>
          <a:prstGeom prst="rect">
            <a:avLst/>
          </a:prstGeom>
        </p:spPr>
      </p:pic>
      <p:pic>
        <p:nvPicPr>
          <p:cNvPr id="65" name="圖片 64">
            <a:extLst>
              <a:ext uri="{FF2B5EF4-FFF2-40B4-BE49-F238E27FC236}">
                <a16:creationId xmlns:a16="http://schemas.microsoft.com/office/drawing/2014/main" id="{F88D6BA6-BA9E-4380-9E45-66028D4642B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23804" y="3042641"/>
            <a:ext cx="667597" cy="667597"/>
          </a:xfrm>
          <a:prstGeom prst="rect">
            <a:avLst/>
          </a:prstGeom>
        </p:spPr>
      </p:pic>
      <p:sp>
        <p:nvSpPr>
          <p:cNvPr id="68" name="文字方塊 67">
            <a:extLst>
              <a:ext uri="{FF2B5EF4-FFF2-40B4-BE49-F238E27FC236}">
                <a16:creationId xmlns:a16="http://schemas.microsoft.com/office/drawing/2014/main" id="{17490185-9AF3-4CFA-8E2F-30D7E1D903B4}"/>
              </a:ext>
            </a:extLst>
          </p:cNvPr>
          <p:cNvSpPr txBox="1"/>
          <p:nvPr/>
        </p:nvSpPr>
        <p:spPr>
          <a:xfrm>
            <a:off x="9451135" y="2901671"/>
            <a:ext cx="769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Bird?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4728CE1E-1E39-4217-BC25-58D1B6044EE2}"/>
              </a:ext>
            </a:extLst>
          </p:cNvPr>
          <p:cNvSpPr txBox="1"/>
          <p:nvPr/>
        </p:nvSpPr>
        <p:spPr>
          <a:xfrm>
            <a:off x="2132305" y="5613086"/>
            <a:ext cx="80879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Perhaps human also identify birds in a similar way … </a:t>
            </a:r>
            <a:r>
              <a:rPr lang="en-US" altLang="zh-TW" sz="2800" dirty="0">
                <a:sym typeface="Wingdings" panose="05000000000000000000" pitchFamily="2" charset="2"/>
              </a:rPr>
              <a:t></a:t>
            </a:r>
            <a:endParaRPr lang="zh-TW" altLang="en-US" sz="2800" dirty="0"/>
          </a:p>
        </p:txBody>
      </p:sp>
      <p:pic>
        <p:nvPicPr>
          <p:cNvPr id="71" name="圖片 70">
            <a:extLst>
              <a:ext uri="{FF2B5EF4-FFF2-40B4-BE49-F238E27FC236}">
                <a16:creationId xmlns:a16="http://schemas.microsoft.com/office/drawing/2014/main" id="{4463412E-C8CD-4052-98E8-A5251116D7F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30140" y="4161652"/>
            <a:ext cx="661261" cy="661261"/>
          </a:xfrm>
          <a:prstGeom prst="rect">
            <a:avLst/>
          </a:prstGeom>
        </p:spPr>
      </p:pic>
      <p:sp>
        <p:nvSpPr>
          <p:cNvPr id="72" name="投影片編號版面配置區 71">
            <a:extLst>
              <a:ext uri="{FF2B5EF4-FFF2-40B4-BE49-F238E27FC236}">
                <a16:creationId xmlns:a16="http://schemas.microsoft.com/office/drawing/2014/main" id="{86454DD9-7490-4954-9D4D-D88B66827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5</a:t>
            </a:fld>
            <a:endParaRPr lang="zh-TW" altLang="en-US"/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7FDFB5CE-9264-4672-B861-816675E5AF6C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6633360" y="1570948"/>
            <a:ext cx="300743" cy="33658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68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68" grpId="0"/>
      <p:bldP spid="6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E5B4225-2A65-4027-BFC6-68643A9B1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445" y="1181152"/>
            <a:ext cx="4547670" cy="4495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1616F6C-D46B-4270-92EE-D267766656F2}"/>
              </a:ext>
            </a:extLst>
          </p:cNvPr>
          <p:cNvSpPr txBox="1"/>
          <p:nvPr/>
        </p:nvSpPr>
        <p:spPr>
          <a:xfrm>
            <a:off x="3810000" y="578796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https://www.dcard.tw/f/funny/p/233833012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B8CACF4-385C-41AE-A8CF-5A8A694E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398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95506B-CB06-49FF-A642-857ABD508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Observation 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D44F3FE-30EE-4EF2-89E2-30C06A6D5EF3}"/>
              </a:ext>
            </a:extLst>
          </p:cNvPr>
          <p:cNvSpPr/>
          <p:nvPr/>
        </p:nvSpPr>
        <p:spPr>
          <a:xfrm>
            <a:off x="4489527" y="2389320"/>
            <a:ext cx="498951" cy="2625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TW" altLang="en-US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A82C188-CFEE-4A3B-9AF5-4FEF6DCB946B}"/>
              </a:ext>
            </a:extLst>
          </p:cNvPr>
          <p:cNvSpPr txBox="1"/>
          <p:nvPr/>
        </p:nvSpPr>
        <p:spPr>
          <a:xfrm>
            <a:off x="4162040" y="1907537"/>
            <a:ext cx="1134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Input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D3D1136-2825-43E4-9FD5-301251EA73B2}"/>
              </a:ext>
            </a:extLst>
          </p:cNvPr>
          <p:cNvSpPr/>
          <p:nvPr/>
        </p:nvSpPr>
        <p:spPr>
          <a:xfrm>
            <a:off x="4557914" y="3107013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TW" altLang="en-US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049E461-5C97-4886-A334-86D857A5769D}"/>
              </a:ext>
            </a:extLst>
          </p:cNvPr>
          <p:cNvSpPr/>
          <p:nvPr/>
        </p:nvSpPr>
        <p:spPr>
          <a:xfrm>
            <a:off x="4563732" y="2536684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TW" altLang="en-US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graphicFrame>
        <p:nvGraphicFramePr>
          <p:cNvPr id="9" name="Object 12">
            <a:extLst>
              <a:ext uri="{FF2B5EF4-FFF2-40B4-BE49-F238E27FC236}">
                <a16:creationId xmlns:a16="http://schemas.microsoft.com/office/drawing/2014/main" id="{49A63909-47F1-4E94-890A-983534614E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6431" y="2441434"/>
          <a:ext cx="325438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152280" imgH="215640" progId="Equation.3">
                  <p:embed/>
                </p:oleObj>
              </mc:Choice>
              <mc:Fallback>
                <p:oleObj name="方程式" r:id="rId3" imgW="152280" imgH="215640" progId="Equation.3">
                  <p:embed/>
                  <p:pic>
                    <p:nvPicPr>
                      <p:cNvPr id="9" name="Object 12">
                        <a:extLst>
                          <a:ext uri="{FF2B5EF4-FFF2-40B4-BE49-F238E27FC236}">
                            <a16:creationId xmlns:a16="http://schemas.microsoft.com/office/drawing/2014/main" id="{49A63909-47F1-4E94-890A-983534614E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6431" y="2441434"/>
                        <a:ext cx="325438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2">
            <a:extLst>
              <a:ext uri="{FF2B5EF4-FFF2-40B4-BE49-F238E27FC236}">
                <a16:creationId xmlns:a16="http://schemas.microsoft.com/office/drawing/2014/main" id="{72449E65-02CD-4C28-ADF1-F667BEDC07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81728" y="3024164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5" imgW="164880" imgH="215640" progId="Equation.3">
                  <p:embed/>
                </p:oleObj>
              </mc:Choice>
              <mc:Fallback>
                <p:oleObj name="方程式" r:id="rId5" imgW="164880" imgH="215640" progId="Equation.3">
                  <p:embed/>
                  <p:pic>
                    <p:nvPicPr>
                      <p:cNvPr id="10" name="Object 12">
                        <a:extLst>
                          <a:ext uri="{FF2B5EF4-FFF2-40B4-BE49-F238E27FC236}">
                            <a16:creationId xmlns:a16="http://schemas.microsoft.com/office/drawing/2014/main" id="{72449E65-02CD-4C28-ADF1-F667BEDC07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1728" y="3024164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群組 10">
            <a:extLst>
              <a:ext uri="{FF2B5EF4-FFF2-40B4-BE49-F238E27FC236}">
                <a16:creationId xmlns:a16="http://schemas.microsoft.com/office/drawing/2014/main" id="{4A06FF84-94EE-4986-AC17-8DA41DD1C85C}"/>
              </a:ext>
            </a:extLst>
          </p:cNvPr>
          <p:cNvGrpSpPr/>
          <p:nvPr/>
        </p:nvGrpSpPr>
        <p:grpSpPr>
          <a:xfrm>
            <a:off x="6066035" y="1907537"/>
            <a:ext cx="1134648" cy="3130011"/>
            <a:chOff x="2332137" y="1770729"/>
            <a:chExt cx="1134648" cy="3130011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04029561-B648-499B-86D7-7113DE9CDAE4}"/>
                </a:ext>
              </a:extLst>
            </p:cNvPr>
            <p:cNvSpPr/>
            <p:nvPr/>
          </p:nvSpPr>
          <p:spPr>
            <a:xfrm>
              <a:off x="2504565" y="2224872"/>
              <a:ext cx="746342" cy="26758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endParaRPr lang="zh-TW" altLang="en-US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1FE52403-5149-4992-A57D-DB6BB2FB4EFB}"/>
                </a:ext>
              </a:extLst>
            </p:cNvPr>
            <p:cNvSpPr txBox="1"/>
            <p:nvPr/>
          </p:nvSpPr>
          <p:spPr>
            <a:xfrm>
              <a:off x="2332137" y="1770729"/>
              <a:ext cx="1134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Layer 1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46" name="橢圓 45">
              <a:extLst>
                <a:ext uri="{FF2B5EF4-FFF2-40B4-BE49-F238E27FC236}">
                  <a16:creationId xmlns:a16="http://schemas.microsoft.com/office/drawing/2014/main" id="{3B0B9FE8-1B6E-4E64-BB01-5BDDE34442AC}"/>
                </a:ext>
              </a:extLst>
            </p:cNvPr>
            <p:cNvSpPr/>
            <p:nvPr/>
          </p:nvSpPr>
          <p:spPr>
            <a:xfrm>
              <a:off x="2601675" y="2235874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endParaRPr lang="zh-TW" altLang="en-US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84559256-FD00-45AC-9720-D68BCE9707DE}"/>
                </a:ext>
              </a:extLst>
            </p:cNvPr>
            <p:cNvSpPr/>
            <p:nvPr/>
          </p:nvSpPr>
          <p:spPr>
            <a:xfrm>
              <a:off x="2604017" y="3014444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endParaRPr lang="zh-TW" altLang="en-US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F0A40768-3561-45D4-9ED1-FF4BE9DAC49F}"/>
                </a:ext>
              </a:extLst>
            </p:cNvPr>
            <p:cNvSpPr/>
            <p:nvPr/>
          </p:nvSpPr>
          <p:spPr>
            <a:xfrm>
              <a:off x="2592384" y="4242456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endParaRPr lang="zh-TW" altLang="en-US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0E5FB3BC-5C8A-4404-ABCB-1481C04CC046}"/>
                </a:ext>
              </a:extLst>
            </p:cNvPr>
            <p:cNvSpPr txBox="1"/>
            <p:nvPr/>
          </p:nvSpPr>
          <p:spPr>
            <a:xfrm rot="5400000">
              <a:off x="2589637" y="3664749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defRPr/>
              </a:pPr>
              <a:r>
                <a:rPr lang="en-US" altLang="zh-TW" sz="28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……</a:t>
              </a:r>
              <a:endParaRPr lang="zh-TW" altLang="en-US" sz="2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08DB5526-04E2-40CF-82F8-94C2694A03D6}"/>
              </a:ext>
            </a:extLst>
          </p:cNvPr>
          <p:cNvSpPr/>
          <p:nvPr/>
        </p:nvSpPr>
        <p:spPr>
          <a:xfrm>
            <a:off x="4567439" y="4504770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TW" altLang="en-US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39EC2099-5746-49B4-890F-2AAF8CED1D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64323" y="4408516"/>
          <a:ext cx="40798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7" imgW="190440" imgH="228600" progId="Equation.3">
                  <p:embed/>
                </p:oleObj>
              </mc:Choice>
              <mc:Fallback>
                <p:oleObj name="方程式" r:id="rId7" imgW="190440" imgH="228600" progId="Equation.3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39EC2099-5746-49B4-890F-2AAF8CED1D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4323" y="4408516"/>
                        <a:ext cx="407988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字方塊 13">
            <a:extLst>
              <a:ext uri="{FF2B5EF4-FFF2-40B4-BE49-F238E27FC236}">
                <a16:creationId xmlns:a16="http://schemas.microsoft.com/office/drawing/2014/main" id="{6D2DAD4B-368D-4AB4-969A-DFFA14E6BDFE}"/>
              </a:ext>
            </a:extLst>
          </p:cNvPr>
          <p:cNvSpPr txBox="1"/>
          <p:nvPr/>
        </p:nvSpPr>
        <p:spPr>
          <a:xfrm rot="5400000">
            <a:off x="4443372" y="3789712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……</a:t>
            </a:r>
            <a:endParaRPr lang="zh-TW" altLang="en-US" sz="28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5601D3B-0E44-4BB9-A522-8A44E5F69367}"/>
              </a:ext>
            </a:extLst>
          </p:cNvPr>
          <p:cNvGrpSpPr/>
          <p:nvPr/>
        </p:nvGrpSpPr>
        <p:grpSpPr>
          <a:xfrm>
            <a:off x="8133911" y="1929294"/>
            <a:ext cx="1134648" cy="3113664"/>
            <a:chOff x="3657035" y="1770729"/>
            <a:chExt cx="1134648" cy="3113664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20E6AF72-AB49-4FD6-BE45-29116E0DFB86}"/>
                </a:ext>
              </a:extLst>
            </p:cNvPr>
            <p:cNvSpPr/>
            <p:nvPr/>
          </p:nvSpPr>
          <p:spPr>
            <a:xfrm>
              <a:off x="3830151" y="2208525"/>
              <a:ext cx="746342" cy="26758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endParaRPr lang="zh-TW" altLang="en-US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40D302A6-C91B-4DA1-A266-B2BEF897CD70}"/>
                </a:ext>
              </a:extLst>
            </p:cNvPr>
            <p:cNvSpPr txBox="1"/>
            <p:nvPr/>
          </p:nvSpPr>
          <p:spPr>
            <a:xfrm>
              <a:off x="3657035" y="1770729"/>
              <a:ext cx="1134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Layer 2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40" name="橢圓 39">
              <a:extLst>
                <a:ext uri="{FF2B5EF4-FFF2-40B4-BE49-F238E27FC236}">
                  <a16:creationId xmlns:a16="http://schemas.microsoft.com/office/drawing/2014/main" id="{A008353A-0E00-40B8-806B-2D42BA89D403}"/>
                </a:ext>
              </a:extLst>
            </p:cNvPr>
            <p:cNvSpPr/>
            <p:nvPr/>
          </p:nvSpPr>
          <p:spPr>
            <a:xfrm>
              <a:off x="3917237" y="2235874"/>
              <a:ext cx="574158" cy="57415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endParaRPr lang="zh-TW" altLang="en-US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35A31DAF-DA96-454E-8F2A-4B5DB82EB9FD}"/>
                </a:ext>
              </a:extLst>
            </p:cNvPr>
            <p:cNvSpPr/>
            <p:nvPr/>
          </p:nvSpPr>
          <p:spPr>
            <a:xfrm>
              <a:off x="3919579" y="3014444"/>
              <a:ext cx="574158" cy="57415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endParaRPr lang="zh-TW" altLang="en-US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C7C3E938-4F6C-40CA-A23F-91BAD384BB4D}"/>
                </a:ext>
              </a:extLst>
            </p:cNvPr>
            <p:cNvSpPr/>
            <p:nvPr/>
          </p:nvSpPr>
          <p:spPr>
            <a:xfrm>
              <a:off x="3907946" y="4242456"/>
              <a:ext cx="574158" cy="57415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endParaRPr lang="zh-TW" altLang="en-US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71D811A2-0867-4D9E-86A2-474AC3311CFE}"/>
                </a:ext>
              </a:extLst>
            </p:cNvPr>
            <p:cNvSpPr txBox="1"/>
            <p:nvPr/>
          </p:nvSpPr>
          <p:spPr>
            <a:xfrm rot="5400000">
              <a:off x="3905199" y="3664749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defRPr/>
              </a:pPr>
              <a:r>
                <a:rPr lang="en-US" altLang="zh-TW" sz="28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……</a:t>
              </a:r>
              <a:endParaRPr lang="zh-TW" altLang="en-US" sz="2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D857BD3-3B5C-4A9F-9AC2-BC5E77F240B5}"/>
              </a:ext>
            </a:extLst>
          </p:cNvPr>
          <p:cNvSpPr txBox="1"/>
          <p:nvPr/>
        </p:nvSpPr>
        <p:spPr>
          <a:xfrm>
            <a:off x="9077000" y="2350427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……</a:t>
            </a:r>
            <a:endParaRPr lang="zh-TW" altLang="en-US" sz="28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AD61829-14D0-4C9E-A18C-AA9EB1440034}"/>
              </a:ext>
            </a:extLst>
          </p:cNvPr>
          <p:cNvSpPr txBox="1"/>
          <p:nvPr/>
        </p:nvSpPr>
        <p:spPr>
          <a:xfrm>
            <a:off x="9083949" y="3111414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……</a:t>
            </a:r>
            <a:endParaRPr lang="zh-TW" altLang="en-US" sz="28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8E9579B-821C-4EA1-9771-E7F44B2B5D88}"/>
              </a:ext>
            </a:extLst>
          </p:cNvPr>
          <p:cNvSpPr txBox="1"/>
          <p:nvPr/>
        </p:nvSpPr>
        <p:spPr>
          <a:xfrm>
            <a:off x="9112965" y="4326749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……</a:t>
            </a:r>
            <a:endParaRPr lang="zh-TW" altLang="en-US" sz="28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9478C500-0AE3-4F27-BDC6-F487F1DC204B}"/>
              </a:ext>
            </a:extLst>
          </p:cNvPr>
          <p:cNvGrpSpPr/>
          <p:nvPr/>
        </p:nvGrpSpPr>
        <p:grpSpPr>
          <a:xfrm>
            <a:off x="6900441" y="2659760"/>
            <a:ext cx="1537213" cy="2028340"/>
            <a:chOff x="3601750" y="2566495"/>
            <a:chExt cx="1537213" cy="2028340"/>
          </a:xfrm>
        </p:grpSpPr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CE5DD140-81F9-4130-A95F-A9698B25D04C}"/>
                </a:ext>
              </a:extLst>
            </p:cNvPr>
            <p:cNvCxnSpPr>
              <a:stCxn id="46" idx="6"/>
              <a:endCxn id="40" idx="2"/>
            </p:cNvCxnSpPr>
            <p:nvPr/>
          </p:nvCxnSpPr>
          <p:spPr>
            <a:xfrm>
              <a:off x="3611041" y="2566495"/>
              <a:ext cx="1484382" cy="217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B17C7E8A-7E55-43BE-A0E7-54BF7539B76F}"/>
                </a:ext>
              </a:extLst>
            </p:cNvPr>
            <p:cNvCxnSpPr>
              <a:cxnSpLocks/>
              <a:endCxn id="41" idx="2"/>
            </p:cNvCxnSpPr>
            <p:nvPr/>
          </p:nvCxnSpPr>
          <p:spPr>
            <a:xfrm>
              <a:off x="3635412" y="3345065"/>
              <a:ext cx="1462353" cy="217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F9C3A128-ABFC-4ED4-BF96-5C7F91055F5B}"/>
                </a:ext>
              </a:extLst>
            </p:cNvPr>
            <p:cNvCxnSpPr>
              <a:cxnSpLocks/>
            </p:cNvCxnSpPr>
            <p:nvPr/>
          </p:nvCxnSpPr>
          <p:spPr>
            <a:xfrm>
              <a:off x="3766038" y="4551293"/>
              <a:ext cx="137292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236C160B-DD23-4743-A138-5D7264494252}"/>
                </a:ext>
              </a:extLst>
            </p:cNvPr>
            <p:cNvCxnSpPr>
              <a:stCxn id="47" idx="6"/>
              <a:endCxn id="40" idx="2"/>
            </p:cNvCxnSpPr>
            <p:nvPr/>
          </p:nvCxnSpPr>
          <p:spPr>
            <a:xfrm flipV="1">
              <a:off x="3613383" y="2588253"/>
              <a:ext cx="1482040" cy="7568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D2D39EE6-ADD7-4618-95D6-E061D7E4DE78}"/>
                </a:ext>
              </a:extLst>
            </p:cNvPr>
            <p:cNvCxnSpPr>
              <a:stCxn id="46" idx="6"/>
              <a:endCxn id="41" idx="2"/>
            </p:cNvCxnSpPr>
            <p:nvPr/>
          </p:nvCxnSpPr>
          <p:spPr>
            <a:xfrm>
              <a:off x="3611041" y="2566495"/>
              <a:ext cx="1486724" cy="8003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單箭頭接點 33">
              <a:extLst>
                <a:ext uri="{FF2B5EF4-FFF2-40B4-BE49-F238E27FC236}">
                  <a16:creationId xmlns:a16="http://schemas.microsoft.com/office/drawing/2014/main" id="{7C872F94-C64E-4F75-888E-8A933F4F69C0}"/>
                </a:ext>
              </a:extLst>
            </p:cNvPr>
            <p:cNvCxnSpPr>
              <a:stCxn id="46" idx="6"/>
              <a:endCxn id="42" idx="2"/>
            </p:cNvCxnSpPr>
            <p:nvPr/>
          </p:nvCxnSpPr>
          <p:spPr>
            <a:xfrm>
              <a:off x="3611041" y="2566495"/>
              <a:ext cx="1475091" cy="20283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單箭頭接點 34">
              <a:extLst>
                <a:ext uri="{FF2B5EF4-FFF2-40B4-BE49-F238E27FC236}">
                  <a16:creationId xmlns:a16="http://schemas.microsoft.com/office/drawing/2014/main" id="{6E48107D-5A69-44CB-A382-9038842584ED}"/>
                </a:ext>
              </a:extLst>
            </p:cNvPr>
            <p:cNvCxnSpPr>
              <a:stCxn id="47" idx="6"/>
              <a:endCxn id="42" idx="2"/>
            </p:cNvCxnSpPr>
            <p:nvPr/>
          </p:nvCxnSpPr>
          <p:spPr>
            <a:xfrm>
              <a:off x="3613383" y="3345065"/>
              <a:ext cx="1472749" cy="12497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id="{065DB2AD-208D-4435-8A9E-0D52C7276B28}"/>
                </a:ext>
              </a:extLst>
            </p:cNvPr>
            <p:cNvCxnSpPr>
              <a:stCxn id="48" idx="6"/>
              <a:endCxn id="40" idx="2"/>
            </p:cNvCxnSpPr>
            <p:nvPr/>
          </p:nvCxnSpPr>
          <p:spPr>
            <a:xfrm flipV="1">
              <a:off x="3601750" y="2588253"/>
              <a:ext cx="1493673" cy="19848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987F3B5C-5D6A-41F7-AB26-03D90EE69E26}"/>
                </a:ext>
              </a:extLst>
            </p:cNvPr>
            <p:cNvCxnSpPr>
              <a:stCxn id="48" idx="6"/>
              <a:endCxn id="41" idx="2"/>
            </p:cNvCxnSpPr>
            <p:nvPr/>
          </p:nvCxnSpPr>
          <p:spPr>
            <a:xfrm flipV="1">
              <a:off x="3601750" y="3366823"/>
              <a:ext cx="1496015" cy="120625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A2F195DC-737F-45E7-9015-D3C381AD37DC}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4922519" y="2659760"/>
            <a:ext cx="1413054" cy="278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217415A-1DD3-489E-8777-3895A971646B}"/>
              </a:ext>
            </a:extLst>
          </p:cNvPr>
          <p:cNvCxnSpPr>
            <a:stCxn id="8" idx="3"/>
            <a:endCxn id="47" idx="2"/>
          </p:cNvCxnSpPr>
          <p:nvPr/>
        </p:nvCxnSpPr>
        <p:spPr>
          <a:xfrm>
            <a:off x="4906633" y="2708134"/>
            <a:ext cx="1431283" cy="7301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1C28D2DF-C5D6-4273-966C-6B3172270786}"/>
              </a:ext>
            </a:extLst>
          </p:cNvPr>
          <p:cNvCxnSpPr>
            <a:stCxn id="8" idx="3"/>
            <a:endCxn id="48" idx="2"/>
          </p:cNvCxnSpPr>
          <p:nvPr/>
        </p:nvCxnSpPr>
        <p:spPr>
          <a:xfrm>
            <a:off x="4906632" y="2708134"/>
            <a:ext cx="1419650" cy="19582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E7E10138-CDAB-4FA8-8740-02C0D250F3C6}"/>
              </a:ext>
            </a:extLst>
          </p:cNvPr>
          <p:cNvCxnSpPr>
            <a:stCxn id="10" idx="3"/>
            <a:endCxn id="46" idx="2"/>
          </p:cNvCxnSpPr>
          <p:nvPr/>
        </p:nvCxnSpPr>
        <p:spPr>
          <a:xfrm flipV="1">
            <a:off x="4934153" y="2659760"/>
            <a:ext cx="1401421" cy="5953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B958953B-529C-45D5-AE2A-400848C3871A}"/>
              </a:ext>
            </a:extLst>
          </p:cNvPr>
          <p:cNvCxnSpPr>
            <a:stCxn id="7" idx="3"/>
            <a:endCxn id="47" idx="2"/>
          </p:cNvCxnSpPr>
          <p:nvPr/>
        </p:nvCxnSpPr>
        <p:spPr>
          <a:xfrm>
            <a:off x="4900815" y="3278464"/>
            <a:ext cx="1437101" cy="1598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46C019FB-DCE8-4CFB-BE3B-E622043D3254}"/>
              </a:ext>
            </a:extLst>
          </p:cNvPr>
          <p:cNvCxnSpPr>
            <a:stCxn id="7" idx="3"/>
            <a:endCxn id="48" idx="2"/>
          </p:cNvCxnSpPr>
          <p:nvPr/>
        </p:nvCxnSpPr>
        <p:spPr>
          <a:xfrm>
            <a:off x="4900814" y="3278464"/>
            <a:ext cx="1425468" cy="1387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69524ACC-28CE-446A-9E0C-011D559EA421}"/>
              </a:ext>
            </a:extLst>
          </p:cNvPr>
          <p:cNvCxnSpPr>
            <a:stCxn id="13" idx="3"/>
            <a:endCxn id="46" idx="2"/>
          </p:cNvCxnSpPr>
          <p:nvPr/>
        </p:nvCxnSpPr>
        <p:spPr>
          <a:xfrm flipV="1">
            <a:off x="4972311" y="2659761"/>
            <a:ext cx="1363262" cy="19932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EA9403AD-D73C-4D82-BE66-B0BFAAFB6329}"/>
              </a:ext>
            </a:extLst>
          </p:cNvPr>
          <p:cNvCxnSpPr>
            <a:stCxn id="13" idx="3"/>
            <a:endCxn id="47" idx="2"/>
          </p:cNvCxnSpPr>
          <p:nvPr/>
        </p:nvCxnSpPr>
        <p:spPr>
          <a:xfrm flipV="1">
            <a:off x="4972311" y="3438331"/>
            <a:ext cx="1365604" cy="12146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3A9D2127-3651-4855-9FF7-E05E3AA55731}"/>
              </a:ext>
            </a:extLst>
          </p:cNvPr>
          <p:cNvCxnSpPr>
            <a:stCxn id="13" idx="3"/>
            <a:endCxn id="48" idx="2"/>
          </p:cNvCxnSpPr>
          <p:nvPr/>
        </p:nvCxnSpPr>
        <p:spPr>
          <a:xfrm>
            <a:off x="4972312" y="4652992"/>
            <a:ext cx="1353971" cy="133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50FE87A8-A02D-4E84-A620-F9D6FF5D3FDA}"/>
              </a:ext>
            </a:extLst>
          </p:cNvPr>
          <p:cNvSpPr txBox="1"/>
          <p:nvPr/>
        </p:nvSpPr>
        <p:spPr>
          <a:xfrm>
            <a:off x="5970910" y="5049223"/>
            <a:ext cx="13248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basic</a:t>
            </a:r>
          </a:p>
          <a:p>
            <a:pPr algn="ctr"/>
            <a:r>
              <a:rPr lang="en-US" altLang="zh-TW" sz="2400" dirty="0"/>
              <a:t>detector</a:t>
            </a:r>
            <a:endParaRPr lang="zh-TW" altLang="en-US" sz="2400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491710CB-E984-4301-9830-57CF03F52011}"/>
              </a:ext>
            </a:extLst>
          </p:cNvPr>
          <p:cNvSpPr txBox="1"/>
          <p:nvPr/>
        </p:nvSpPr>
        <p:spPr>
          <a:xfrm>
            <a:off x="7941951" y="5065608"/>
            <a:ext cx="15828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advanced</a:t>
            </a:r>
          </a:p>
          <a:p>
            <a:pPr algn="ctr"/>
            <a:r>
              <a:rPr lang="en-US" altLang="zh-TW" sz="2400" dirty="0"/>
              <a:t>detector</a:t>
            </a:r>
            <a:endParaRPr lang="zh-TW" altLang="en-US" sz="2400" dirty="0"/>
          </a:p>
        </p:txBody>
      </p:sp>
      <p:pic>
        <p:nvPicPr>
          <p:cNvPr id="59" name="Picture 4" descr="http://all4desktop.com/data_images/original/4244361-bird.jpg">
            <a:extLst>
              <a:ext uri="{FF2B5EF4-FFF2-40B4-BE49-F238E27FC236}">
                <a16:creationId xmlns:a16="http://schemas.microsoft.com/office/drawing/2014/main" id="{DE536A74-069E-48CD-8351-FA1D33924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497" y="2770369"/>
            <a:ext cx="2485663" cy="179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圖片 60">
            <a:extLst>
              <a:ext uri="{FF2B5EF4-FFF2-40B4-BE49-F238E27FC236}">
                <a16:creationId xmlns:a16="http://schemas.microsoft.com/office/drawing/2014/main" id="{92BB452D-961B-461A-A497-E75EDBAAF85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00775" y="2019121"/>
            <a:ext cx="697027" cy="719513"/>
          </a:xfrm>
          <a:prstGeom prst="rect">
            <a:avLst/>
          </a:prstGeom>
        </p:spPr>
      </p:pic>
      <p:pic>
        <p:nvPicPr>
          <p:cNvPr id="65" name="圖片 64">
            <a:extLst>
              <a:ext uri="{FF2B5EF4-FFF2-40B4-BE49-F238E27FC236}">
                <a16:creationId xmlns:a16="http://schemas.microsoft.com/office/drawing/2014/main" id="{F88D6BA6-BA9E-4380-9E45-66028D4642B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23804" y="3042641"/>
            <a:ext cx="667597" cy="667597"/>
          </a:xfrm>
          <a:prstGeom prst="rect">
            <a:avLst/>
          </a:prstGeom>
        </p:spPr>
      </p:pic>
      <p:sp>
        <p:nvSpPr>
          <p:cNvPr id="68" name="文字方塊 67">
            <a:extLst>
              <a:ext uri="{FF2B5EF4-FFF2-40B4-BE49-F238E27FC236}">
                <a16:creationId xmlns:a16="http://schemas.microsoft.com/office/drawing/2014/main" id="{17490185-9AF3-4CFA-8E2F-30D7E1D903B4}"/>
              </a:ext>
            </a:extLst>
          </p:cNvPr>
          <p:cNvSpPr txBox="1"/>
          <p:nvPr/>
        </p:nvSpPr>
        <p:spPr>
          <a:xfrm>
            <a:off x="9140254" y="3036118"/>
            <a:ext cx="769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bird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CE0BDD3B-A326-4303-BDF9-6D035157FA5E}"/>
              </a:ext>
            </a:extLst>
          </p:cNvPr>
          <p:cNvSpPr txBox="1"/>
          <p:nvPr/>
        </p:nvSpPr>
        <p:spPr>
          <a:xfrm>
            <a:off x="2073394" y="6146727"/>
            <a:ext cx="87463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/>
              <a:t>Some </a:t>
            </a:r>
            <a:r>
              <a:rPr lang="en-US" altLang="zh-TW" sz="2800" b="1" dirty="0"/>
              <a:t>patterns</a:t>
            </a:r>
            <a:r>
              <a:rPr lang="en-US" altLang="zh-TW" sz="2800" dirty="0"/>
              <a:t> are much smaller than the whole image.</a:t>
            </a:r>
            <a:endParaRPr lang="zh-TW" altLang="en-US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A056847-FCE9-46C5-8DA4-6723DEB9D03D}"/>
              </a:ext>
            </a:extLst>
          </p:cNvPr>
          <p:cNvSpPr/>
          <p:nvPr/>
        </p:nvSpPr>
        <p:spPr>
          <a:xfrm>
            <a:off x="2706854" y="3266949"/>
            <a:ext cx="301422" cy="3014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A187804A-C69D-425E-B496-62ED8DC685A6}"/>
              </a:ext>
            </a:extLst>
          </p:cNvPr>
          <p:cNvSpPr/>
          <p:nvPr/>
        </p:nvSpPr>
        <p:spPr>
          <a:xfrm>
            <a:off x="2944449" y="3309377"/>
            <a:ext cx="301422" cy="3014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0" name="圖片 59">
            <a:extLst>
              <a:ext uri="{FF2B5EF4-FFF2-40B4-BE49-F238E27FC236}">
                <a16:creationId xmlns:a16="http://schemas.microsoft.com/office/drawing/2014/main" id="{01D10D07-1BCA-4624-811F-F6FA0A64C03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30140" y="4161652"/>
            <a:ext cx="661261" cy="661261"/>
          </a:xfrm>
          <a:prstGeom prst="rect">
            <a:avLst/>
          </a:prstGeom>
        </p:spPr>
      </p:pic>
      <p:sp>
        <p:nvSpPr>
          <p:cNvPr id="62" name="矩形 61">
            <a:extLst>
              <a:ext uri="{FF2B5EF4-FFF2-40B4-BE49-F238E27FC236}">
                <a16:creationId xmlns:a16="http://schemas.microsoft.com/office/drawing/2014/main" id="{44D8465D-AC2A-45EA-B0F1-3B302C1F0B01}"/>
              </a:ext>
            </a:extLst>
          </p:cNvPr>
          <p:cNvSpPr/>
          <p:nvPr/>
        </p:nvSpPr>
        <p:spPr>
          <a:xfrm>
            <a:off x="3233020" y="4228552"/>
            <a:ext cx="301422" cy="3014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D459DC0A-557E-4807-A86E-67336094E15F}"/>
              </a:ext>
            </a:extLst>
          </p:cNvPr>
          <p:cNvSpPr txBox="1"/>
          <p:nvPr/>
        </p:nvSpPr>
        <p:spPr>
          <a:xfrm>
            <a:off x="6057896" y="705913"/>
            <a:ext cx="457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>
              <a:defRPr/>
            </a:pPr>
            <a:r>
              <a:rPr lang="en-US" altLang="zh-TW" sz="2800" dirty="0">
                <a:latin typeface="Calibri" panose="020F0502020204030204"/>
                <a:ea typeface="新細明體" panose="02020500000000000000" pitchFamily="18" charset="-120"/>
              </a:rPr>
              <a:t>A neuron does not have to see the whole image.</a:t>
            </a:r>
            <a:endParaRPr lang="zh-TW" altLang="en-US" sz="2800" dirty="0"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53" name="投影片編號版面配置區 52">
            <a:extLst>
              <a:ext uri="{FF2B5EF4-FFF2-40B4-BE49-F238E27FC236}">
                <a16:creationId xmlns:a16="http://schemas.microsoft.com/office/drawing/2014/main" id="{64E1AAAE-39D1-41D4-A92C-AD9A8C5C2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7</a:t>
            </a:fld>
            <a:endParaRPr lang="zh-TW" altLang="en-US"/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1F10EAFB-7448-49AD-BA67-EB81E5F1B3B1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3383731" y="4529974"/>
            <a:ext cx="734839" cy="17366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0DEFFB95-E899-44D6-914D-719CAA49BCA6}"/>
              </a:ext>
            </a:extLst>
          </p:cNvPr>
          <p:cNvCxnSpPr>
            <a:cxnSpLocks/>
          </p:cNvCxnSpPr>
          <p:nvPr/>
        </p:nvCxnSpPr>
        <p:spPr>
          <a:xfrm flipV="1">
            <a:off x="7295809" y="1560902"/>
            <a:ext cx="604237" cy="5335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AA98EE6F-4254-45D0-9542-24268AC2717F}"/>
              </a:ext>
            </a:extLst>
          </p:cNvPr>
          <p:cNvSpPr txBox="1"/>
          <p:nvPr/>
        </p:nvSpPr>
        <p:spPr>
          <a:xfrm>
            <a:off x="1808696" y="1818199"/>
            <a:ext cx="24856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Need to see the whole image?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6683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4" grpId="0" animBg="1"/>
      <p:bldP spid="58" grpId="0" animBg="1"/>
      <p:bldP spid="62" grpId="0" animBg="1"/>
      <p:bldP spid="63" grpId="0"/>
      <p:bldP spid="6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內容版面配置區 3">
            <a:extLst>
              <a:ext uri="{FF2B5EF4-FFF2-40B4-BE49-F238E27FC236}">
                <a16:creationId xmlns:a16="http://schemas.microsoft.com/office/drawing/2014/main" id="{32C0200F-DCF7-4B06-AE40-2C00ECEF1ABF}"/>
              </a:ext>
            </a:extLst>
          </p:cNvPr>
          <p:cNvGraphicFramePr>
            <a:graphicFrameLocks/>
          </p:cNvGraphicFramePr>
          <p:nvPr/>
        </p:nvGraphicFramePr>
        <p:xfrm>
          <a:off x="3546370" y="3108560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95545B6B-C50C-48B7-91FF-F03CF75B4A64}"/>
              </a:ext>
            </a:extLst>
          </p:cNvPr>
          <p:cNvSpPr/>
          <p:nvPr/>
        </p:nvSpPr>
        <p:spPr>
          <a:xfrm>
            <a:off x="3571009" y="3146199"/>
            <a:ext cx="1412346" cy="1323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06B4306-D1D8-4D09-B92D-E9D942839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Simplification 1 </a:t>
            </a:r>
            <a:endParaRPr lang="zh-TW" altLang="en-US" dirty="0"/>
          </a:p>
        </p:txBody>
      </p:sp>
      <p:graphicFrame>
        <p:nvGraphicFramePr>
          <p:cNvPr id="6" name="內容版面配置區 3">
            <a:extLst>
              <a:ext uri="{FF2B5EF4-FFF2-40B4-BE49-F238E27FC236}">
                <a16:creationId xmlns:a16="http://schemas.microsoft.com/office/drawing/2014/main" id="{38DA1D0E-A90A-4B79-BB22-2A5DDE7BB1FC}"/>
              </a:ext>
            </a:extLst>
          </p:cNvPr>
          <p:cNvGraphicFramePr>
            <a:graphicFrameLocks/>
          </p:cNvGraphicFramePr>
          <p:nvPr/>
        </p:nvGraphicFramePr>
        <p:xfrm>
          <a:off x="3701492" y="3272071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7F39D1C5-77F3-45A9-8257-877D2D043AA1}"/>
              </a:ext>
            </a:extLst>
          </p:cNvPr>
          <p:cNvGraphicFramePr>
            <a:graphicFrameLocks/>
          </p:cNvGraphicFramePr>
          <p:nvPr/>
        </p:nvGraphicFramePr>
        <p:xfrm>
          <a:off x="3885713" y="3414486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651F7F27-E8EC-4523-976A-06F118839AC0}"/>
              </a:ext>
            </a:extLst>
          </p:cNvPr>
          <p:cNvSpPr/>
          <p:nvPr/>
        </p:nvSpPr>
        <p:spPr>
          <a:xfrm>
            <a:off x="3900227" y="3443515"/>
            <a:ext cx="1412346" cy="1323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995AAC3B-C3C3-4FED-85C5-71E3EDA24C33}"/>
              </a:ext>
            </a:extLst>
          </p:cNvPr>
          <p:cNvCxnSpPr>
            <a:cxnSpLocks/>
          </p:cNvCxnSpPr>
          <p:nvPr/>
        </p:nvCxnSpPr>
        <p:spPr>
          <a:xfrm>
            <a:off x="3546371" y="4454986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D095AA33-BA3D-4731-9861-7BB4291355AA}"/>
              </a:ext>
            </a:extLst>
          </p:cNvPr>
          <p:cNvCxnSpPr>
            <a:cxnSpLocks/>
          </p:cNvCxnSpPr>
          <p:nvPr/>
        </p:nvCxnSpPr>
        <p:spPr>
          <a:xfrm>
            <a:off x="4959319" y="3108561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E5733D3A-786D-41BA-8C9F-FC2451266C28}"/>
              </a:ext>
            </a:extLst>
          </p:cNvPr>
          <p:cNvCxnSpPr>
            <a:cxnSpLocks/>
          </p:cNvCxnSpPr>
          <p:nvPr/>
        </p:nvCxnSpPr>
        <p:spPr>
          <a:xfrm>
            <a:off x="3571010" y="3166354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B69CA0EE-7204-4789-BFBB-33D05DE69450}"/>
              </a:ext>
            </a:extLst>
          </p:cNvPr>
          <p:cNvSpPr txBox="1"/>
          <p:nvPr/>
        </p:nvSpPr>
        <p:spPr>
          <a:xfrm>
            <a:off x="6771540" y="1392452"/>
            <a:ext cx="836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3 x 3</a:t>
            </a:r>
            <a:endParaRPr lang="zh-TW" altLang="en-US" sz="2400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FA943F38-AB71-41BA-B78C-309FB9BE0922}"/>
              </a:ext>
            </a:extLst>
          </p:cNvPr>
          <p:cNvSpPr txBox="1"/>
          <p:nvPr/>
        </p:nvSpPr>
        <p:spPr>
          <a:xfrm>
            <a:off x="1731981" y="3242817"/>
            <a:ext cx="17451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Receptive field </a:t>
            </a:r>
            <a:endParaRPr lang="zh-TW" altLang="en-US" sz="2400" dirty="0"/>
          </a:p>
        </p:txBody>
      </p:sp>
      <p:graphicFrame>
        <p:nvGraphicFramePr>
          <p:cNvPr id="30" name="表格 23">
            <a:extLst>
              <a:ext uri="{FF2B5EF4-FFF2-40B4-BE49-F238E27FC236}">
                <a16:creationId xmlns:a16="http://schemas.microsoft.com/office/drawing/2014/main" id="{D531E61A-4F93-4AC0-BD2E-ABCB52CF3A02}"/>
              </a:ext>
            </a:extLst>
          </p:cNvPr>
          <p:cNvGraphicFramePr>
            <a:graphicFrameLocks noGrp="1"/>
          </p:cNvGraphicFramePr>
          <p:nvPr/>
        </p:nvGraphicFramePr>
        <p:xfrm>
          <a:off x="7470373" y="570443"/>
          <a:ext cx="42138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>
                  <a:extLst>
                    <a:ext uri="{9D8B030D-6E8A-4147-A177-3AD203B41FA5}">
                      <a16:colId xmlns:a16="http://schemas.microsoft.com/office/drawing/2014/main" val="3109085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491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11929"/>
                  </a:ext>
                </a:extLst>
              </a:tr>
            </a:tbl>
          </a:graphicData>
        </a:graphic>
      </p:graphicFrame>
      <p:graphicFrame>
        <p:nvGraphicFramePr>
          <p:cNvPr id="46" name="表格 23">
            <a:extLst>
              <a:ext uri="{FF2B5EF4-FFF2-40B4-BE49-F238E27FC236}">
                <a16:creationId xmlns:a16="http://schemas.microsoft.com/office/drawing/2014/main" id="{CE2872A9-BDEC-4A7C-AEE4-A54126702C48}"/>
              </a:ext>
            </a:extLst>
          </p:cNvPr>
          <p:cNvGraphicFramePr>
            <a:graphicFrameLocks noGrp="1"/>
          </p:cNvGraphicFramePr>
          <p:nvPr/>
        </p:nvGraphicFramePr>
        <p:xfrm>
          <a:off x="7470373" y="1940347"/>
          <a:ext cx="4213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>
                  <a:extLst>
                    <a:ext uri="{9D8B030D-6E8A-4147-A177-3AD203B41FA5}">
                      <a16:colId xmlns:a16="http://schemas.microsoft.com/office/drawing/2014/main" val="3109085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862684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A69409AB-E40A-4E2F-9290-BA9674EEE083}"/>
              </a:ext>
            </a:extLst>
          </p:cNvPr>
          <p:cNvSpPr txBox="1"/>
          <p:nvPr/>
        </p:nvSpPr>
        <p:spPr>
          <a:xfrm rot="5400000">
            <a:off x="7416209" y="1388674"/>
            <a:ext cx="750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…...</a:t>
            </a:r>
            <a:endParaRPr lang="zh-TW" altLang="en-US" sz="2800" dirty="0"/>
          </a:p>
        </p:txBody>
      </p:sp>
      <p:graphicFrame>
        <p:nvGraphicFramePr>
          <p:cNvPr id="47" name="表格 23">
            <a:extLst>
              <a:ext uri="{FF2B5EF4-FFF2-40B4-BE49-F238E27FC236}">
                <a16:creationId xmlns:a16="http://schemas.microsoft.com/office/drawing/2014/main" id="{DC7B93A4-CCBA-4263-A51A-5005F1FBA096}"/>
              </a:ext>
            </a:extLst>
          </p:cNvPr>
          <p:cNvGraphicFramePr>
            <a:graphicFrameLocks noGrp="1"/>
          </p:cNvGraphicFramePr>
          <p:nvPr/>
        </p:nvGraphicFramePr>
        <p:xfrm>
          <a:off x="7470897" y="2341379"/>
          <a:ext cx="42138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>
                  <a:extLst>
                    <a:ext uri="{9D8B030D-6E8A-4147-A177-3AD203B41FA5}">
                      <a16:colId xmlns:a16="http://schemas.microsoft.com/office/drawing/2014/main" val="3109085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491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11929"/>
                  </a:ext>
                </a:extLst>
              </a:tr>
            </a:tbl>
          </a:graphicData>
        </a:graphic>
      </p:graphicFrame>
      <p:graphicFrame>
        <p:nvGraphicFramePr>
          <p:cNvPr id="48" name="表格 23">
            <a:extLst>
              <a:ext uri="{FF2B5EF4-FFF2-40B4-BE49-F238E27FC236}">
                <a16:creationId xmlns:a16="http://schemas.microsoft.com/office/drawing/2014/main" id="{768DE441-12D0-49EC-9902-0102978C3DD0}"/>
              </a:ext>
            </a:extLst>
          </p:cNvPr>
          <p:cNvGraphicFramePr>
            <a:graphicFrameLocks noGrp="1"/>
          </p:cNvGraphicFramePr>
          <p:nvPr/>
        </p:nvGraphicFramePr>
        <p:xfrm>
          <a:off x="7470897" y="3711283"/>
          <a:ext cx="4213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>
                  <a:extLst>
                    <a:ext uri="{9D8B030D-6E8A-4147-A177-3AD203B41FA5}">
                      <a16:colId xmlns:a16="http://schemas.microsoft.com/office/drawing/2014/main" val="3109085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862684"/>
                  </a:ext>
                </a:extLst>
              </a:tr>
            </a:tbl>
          </a:graphicData>
        </a:graphic>
      </p:graphicFrame>
      <p:sp>
        <p:nvSpPr>
          <p:cNvPr id="49" name="文字方塊 48">
            <a:extLst>
              <a:ext uri="{FF2B5EF4-FFF2-40B4-BE49-F238E27FC236}">
                <a16:creationId xmlns:a16="http://schemas.microsoft.com/office/drawing/2014/main" id="{4B2273D0-407D-4E88-B036-06D035A37BD4}"/>
              </a:ext>
            </a:extLst>
          </p:cNvPr>
          <p:cNvSpPr txBox="1"/>
          <p:nvPr/>
        </p:nvSpPr>
        <p:spPr>
          <a:xfrm rot="5400000">
            <a:off x="7416733" y="3159610"/>
            <a:ext cx="750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…...</a:t>
            </a:r>
            <a:endParaRPr lang="zh-TW" altLang="en-US" sz="2800" dirty="0"/>
          </a:p>
        </p:txBody>
      </p:sp>
      <p:graphicFrame>
        <p:nvGraphicFramePr>
          <p:cNvPr id="50" name="表格 23">
            <a:extLst>
              <a:ext uri="{FF2B5EF4-FFF2-40B4-BE49-F238E27FC236}">
                <a16:creationId xmlns:a16="http://schemas.microsoft.com/office/drawing/2014/main" id="{D055376A-0B4E-415A-8721-C11414EDDA78}"/>
              </a:ext>
            </a:extLst>
          </p:cNvPr>
          <p:cNvGraphicFramePr>
            <a:graphicFrameLocks noGrp="1"/>
          </p:cNvGraphicFramePr>
          <p:nvPr/>
        </p:nvGraphicFramePr>
        <p:xfrm>
          <a:off x="7470373" y="4111016"/>
          <a:ext cx="42138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>
                  <a:extLst>
                    <a:ext uri="{9D8B030D-6E8A-4147-A177-3AD203B41FA5}">
                      <a16:colId xmlns:a16="http://schemas.microsoft.com/office/drawing/2014/main" val="3109085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491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11929"/>
                  </a:ext>
                </a:extLst>
              </a:tr>
            </a:tbl>
          </a:graphicData>
        </a:graphic>
      </p:graphicFrame>
      <p:graphicFrame>
        <p:nvGraphicFramePr>
          <p:cNvPr id="51" name="表格 23">
            <a:extLst>
              <a:ext uri="{FF2B5EF4-FFF2-40B4-BE49-F238E27FC236}">
                <a16:creationId xmlns:a16="http://schemas.microsoft.com/office/drawing/2014/main" id="{FCBCA464-8775-494D-A2A1-54E55AFEFAFB}"/>
              </a:ext>
            </a:extLst>
          </p:cNvPr>
          <p:cNvGraphicFramePr>
            <a:graphicFrameLocks noGrp="1"/>
          </p:cNvGraphicFramePr>
          <p:nvPr/>
        </p:nvGraphicFramePr>
        <p:xfrm>
          <a:off x="7470373" y="5480920"/>
          <a:ext cx="4213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>
                  <a:extLst>
                    <a:ext uri="{9D8B030D-6E8A-4147-A177-3AD203B41FA5}">
                      <a16:colId xmlns:a16="http://schemas.microsoft.com/office/drawing/2014/main" val="3109085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862684"/>
                  </a:ext>
                </a:extLst>
              </a:tr>
            </a:tbl>
          </a:graphicData>
        </a:graphic>
      </p:graphicFrame>
      <p:sp>
        <p:nvSpPr>
          <p:cNvPr id="52" name="文字方塊 51">
            <a:extLst>
              <a:ext uri="{FF2B5EF4-FFF2-40B4-BE49-F238E27FC236}">
                <a16:creationId xmlns:a16="http://schemas.microsoft.com/office/drawing/2014/main" id="{A7AFF6E2-6436-410B-B774-9CCB3CB5248E}"/>
              </a:ext>
            </a:extLst>
          </p:cNvPr>
          <p:cNvSpPr txBox="1"/>
          <p:nvPr/>
        </p:nvSpPr>
        <p:spPr>
          <a:xfrm rot="5400000">
            <a:off x="7416209" y="4929247"/>
            <a:ext cx="750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…...</a:t>
            </a:r>
            <a:endParaRPr lang="zh-TW" altLang="en-US" sz="2800" dirty="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E62E88C6-D1AA-41ED-9475-CC25CCED1A1F}"/>
              </a:ext>
            </a:extLst>
          </p:cNvPr>
          <p:cNvSpPr txBox="1"/>
          <p:nvPr/>
        </p:nvSpPr>
        <p:spPr>
          <a:xfrm>
            <a:off x="6771540" y="3128045"/>
            <a:ext cx="836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3 x 3</a:t>
            </a:r>
            <a:endParaRPr lang="zh-TW" altLang="en-US" sz="2400" dirty="0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0E0C8BD7-CCAF-4B91-B9F9-AB4EBCFCFC06}"/>
              </a:ext>
            </a:extLst>
          </p:cNvPr>
          <p:cNvSpPr txBox="1"/>
          <p:nvPr/>
        </p:nvSpPr>
        <p:spPr>
          <a:xfrm>
            <a:off x="6771932" y="4960025"/>
            <a:ext cx="836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3 x 3</a:t>
            </a:r>
            <a:endParaRPr lang="zh-TW" altLang="en-US" sz="2400" dirty="0"/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03048F91-A812-4401-9191-FE777B308151}"/>
              </a:ext>
            </a:extLst>
          </p:cNvPr>
          <p:cNvGrpSpPr/>
          <p:nvPr/>
        </p:nvGrpSpPr>
        <p:grpSpPr>
          <a:xfrm>
            <a:off x="9057639" y="1608644"/>
            <a:ext cx="638175" cy="638175"/>
            <a:chOff x="8370546" y="1983114"/>
            <a:chExt cx="638175" cy="638175"/>
          </a:xfrm>
        </p:grpSpPr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D3889A4F-C5B8-49DB-B08A-27D3F7C2E629}"/>
                </a:ext>
              </a:extLst>
            </p:cNvPr>
            <p:cNvSpPr/>
            <p:nvPr/>
          </p:nvSpPr>
          <p:spPr>
            <a:xfrm>
              <a:off x="8370546" y="1983114"/>
              <a:ext cx="638175" cy="63817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手繪多邊形 108">
              <a:extLst>
                <a:ext uri="{FF2B5EF4-FFF2-40B4-BE49-F238E27FC236}">
                  <a16:creationId xmlns:a16="http://schemas.microsoft.com/office/drawing/2014/main" id="{4824A63B-9834-4A3D-85FC-3F0918F16ED2}"/>
                </a:ext>
              </a:extLst>
            </p:cNvPr>
            <p:cNvSpPr/>
            <p:nvPr/>
          </p:nvSpPr>
          <p:spPr>
            <a:xfrm>
              <a:off x="8447407" y="2115472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0C7A243C-F4CB-4449-9AEE-01B30B2109C2}"/>
              </a:ext>
            </a:extLst>
          </p:cNvPr>
          <p:cNvCxnSpPr>
            <a:cxnSpLocks/>
          </p:cNvCxnSpPr>
          <p:nvPr/>
        </p:nvCxnSpPr>
        <p:spPr>
          <a:xfrm>
            <a:off x="9709897" y="1912415"/>
            <a:ext cx="6589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02EECCBF-C39C-4C37-8FF6-FF93F57E2585}"/>
              </a:ext>
            </a:extLst>
          </p:cNvPr>
          <p:cNvCxnSpPr/>
          <p:nvPr/>
        </p:nvCxnSpPr>
        <p:spPr>
          <a:xfrm flipV="1">
            <a:off x="4370439" y="2341379"/>
            <a:ext cx="0" cy="930692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1A93048E-2926-44DE-93F5-2D17D3F7AB48}"/>
              </a:ext>
            </a:extLst>
          </p:cNvPr>
          <p:cNvCxnSpPr>
            <a:cxnSpLocks/>
          </p:cNvCxnSpPr>
          <p:nvPr/>
        </p:nvCxnSpPr>
        <p:spPr>
          <a:xfrm>
            <a:off x="4367133" y="2341379"/>
            <a:ext cx="2908738" cy="0"/>
          </a:xfrm>
          <a:prstGeom prst="line">
            <a:avLst/>
          </a:prstGeom>
          <a:ln w="5715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EC9789C0-E778-479D-9834-7EC8C111C3FB}"/>
              </a:ext>
            </a:extLst>
          </p:cNvPr>
          <p:cNvCxnSpPr>
            <a:cxnSpLocks/>
            <a:endCxn id="56" idx="2"/>
          </p:cNvCxnSpPr>
          <p:nvPr/>
        </p:nvCxnSpPr>
        <p:spPr>
          <a:xfrm>
            <a:off x="7891762" y="752209"/>
            <a:ext cx="1165877" cy="11755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4C60E832-C02D-42D9-B8E9-DAD51024C4D1}"/>
              </a:ext>
            </a:extLst>
          </p:cNvPr>
          <p:cNvCxnSpPr>
            <a:cxnSpLocks/>
            <a:endCxn id="56" idx="2"/>
          </p:cNvCxnSpPr>
          <p:nvPr/>
        </p:nvCxnSpPr>
        <p:spPr>
          <a:xfrm>
            <a:off x="7897298" y="1111445"/>
            <a:ext cx="1160340" cy="8162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64932E7C-BE9E-430F-90A4-D2431922459A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7897298" y="1927731"/>
            <a:ext cx="1160340" cy="1901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9E14D33B-49E0-4E98-90A5-A3AD7C270B2A}"/>
              </a:ext>
            </a:extLst>
          </p:cNvPr>
          <p:cNvSpPr txBox="1"/>
          <p:nvPr/>
        </p:nvSpPr>
        <p:spPr>
          <a:xfrm>
            <a:off x="8842392" y="665980"/>
            <a:ext cx="15980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3 x 3 x 3 weights</a:t>
            </a:r>
            <a:endParaRPr lang="zh-TW" altLang="en-US" sz="2400" dirty="0"/>
          </a:p>
        </p:txBody>
      </p: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F323EB3F-7982-4E34-8009-15144917D4CF}"/>
              </a:ext>
            </a:extLst>
          </p:cNvPr>
          <p:cNvCxnSpPr>
            <a:cxnSpLocks/>
          </p:cNvCxnSpPr>
          <p:nvPr/>
        </p:nvCxnSpPr>
        <p:spPr>
          <a:xfrm flipV="1">
            <a:off x="9377566" y="2246819"/>
            <a:ext cx="0" cy="5878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8C739B65-CD91-4651-9333-B550E3CCAA8A}"/>
              </a:ext>
            </a:extLst>
          </p:cNvPr>
          <p:cNvSpPr/>
          <p:nvPr/>
        </p:nvSpPr>
        <p:spPr>
          <a:xfrm flipH="1">
            <a:off x="9228093" y="2879454"/>
            <a:ext cx="333714" cy="3337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72551703-76F4-4817-9F24-EC2A710F25C3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7886560" y="1927731"/>
            <a:ext cx="1171079" cy="5813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477E3CA0-C691-4C22-8A61-C57EAFE28EAD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7875820" y="1927731"/>
            <a:ext cx="1181818" cy="9257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>
            <a:extLst>
              <a:ext uri="{FF2B5EF4-FFF2-40B4-BE49-F238E27FC236}">
                <a16:creationId xmlns:a16="http://schemas.microsoft.com/office/drawing/2014/main" id="{BF1EA529-6F32-4011-9E8A-4B15EB9BB86D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7867598" y="1927731"/>
            <a:ext cx="1190040" cy="19341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08FDCA7E-48C7-4B3B-B35F-C93FD0B84ABB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7886560" y="1927731"/>
            <a:ext cx="1171079" cy="23913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E484163A-14ED-4F66-BE33-0DF54B2B6F82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7892516" y="1927731"/>
            <a:ext cx="1165123" cy="27696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38E5F745-A621-4862-88F1-0BF3030E6FAE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7884168" y="1927731"/>
            <a:ext cx="1173471" cy="37690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D90468BD-8B12-4802-86F1-08103AEFB5FF}"/>
              </a:ext>
            </a:extLst>
          </p:cNvPr>
          <p:cNvSpPr txBox="1"/>
          <p:nvPr/>
        </p:nvSpPr>
        <p:spPr>
          <a:xfrm>
            <a:off x="9564780" y="2339896"/>
            <a:ext cx="119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bias</a:t>
            </a:r>
            <a:endParaRPr lang="zh-TW" altLang="en-US" sz="2400" dirty="0"/>
          </a:p>
        </p:txBody>
      </p:sp>
      <p:sp>
        <p:nvSpPr>
          <p:cNvPr id="82" name="投影片編號版面配置區 81">
            <a:extLst>
              <a:ext uri="{FF2B5EF4-FFF2-40B4-BE49-F238E27FC236}">
                <a16:creationId xmlns:a16="http://schemas.microsoft.com/office/drawing/2014/main" id="{5A0C379D-BE6A-482D-9020-329284B15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854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3" grpId="0" animBg="1"/>
      <p:bldP spid="28" grpId="0"/>
      <p:bldP spid="36" grpId="0"/>
      <p:bldP spid="3" grpId="0"/>
      <p:bldP spid="49" grpId="0"/>
      <p:bldP spid="52" grpId="0"/>
      <p:bldP spid="53" grpId="0"/>
      <p:bldP spid="54" grpId="0"/>
      <p:bldP spid="26" grpId="0"/>
      <p:bldP spid="68" grpId="0" animBg="1"/>
      <p:bldP spid="8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內容版面配置區 3">
            <a:extLst>
              <a:ext uri="{FF2B5EF4-FFF2-40B4-BE49-F238E27FC236}">
                <a16:creationId xmlns:a16="http://schemas.microsoft.com/office/drawing/2014/main" id="{32C0200F-DCF7-4B06-AE40-2C00ECEF1ABF}"/>
              </a:ext>
            </a:extLst>
          </p:cNvPr>
          <p:cNvGraphicFramePr>
            <a:graphicFrameLocks/>
          </p:cNvGraphicFramePr>
          <p:nvPr/>
        </p:nvGraphicFramePr>
        <p:xfrm>
          <a:off x="3546370" y="3108560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95545B6B-C50C-48B7-91FF-F03CF75B4A64}"/>
              </a:ext>
            </a:extLst>
          </p:cNvPr>
          <p:cNvSpPr/>
          <p:nvPr/>
        </p:nvSpPr>
        <p:spPr>
          <a:xfrm>
            <a:off x="3571009" y="3146199"/>
            <a:ext cx="1412346" cy="1323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06B4306-D1D8-4D09-B92D-E9D942839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Simplification 1 </a:t>
            </a:r>
            <a:endParaRPr lang="zh-TW" altLang="en-US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716C03B1-6089-4327-BFC2-7082BE95F963}"/>
              </a:ext>
            </a:extLst>
          </p:cNvPr>
          <p:cNvSpPr/>
          <p:nvPr/>
        </p:nvSpPr>
        <p:spPr>
          <a:xfrm>
            <a:off x="7559360" y="2172416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TW" altLang="en-US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F3B76F42-37F2-4039-88B7-ADD56EF20020}"/>
              </a:ext>
            </a:extLst>
          </p:cNvPr>
          <p:cNvSpPr/>
          <p:nvPr/>
        </p:nvSpPr>
        <p:spPr>
          <a:xfrm>
            <a:off x="7559360" y="5768621"/>
            <a:ext cx="574158" cy="57415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TW" altLang="en-US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74A0BD52-83C0-4082-ACDC-0F16C714B87A}"/>
              </a:ext>
            </a:extLst>
          </p:cNvPr>
          <p:cNvSpPr/>
          <p:nvPr/>
        </p:nvSpPr>
        <p:spPr>
          <a:xfrm>
            <a:off x="7559360" y="4568228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TW" altLang="en-US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5A7CD23-B98F-498A-A20E-EAAAED3458E9}"/>
              </a:ext>
            </a:extLst>
          </p:cNvPr>
          <p:cNvSpPr/>
          <p:nvPr/>
        </p:nvSpPr>
        <p:spPr>
          <a:xfrm>
            <a:off x="7559360" y="3444403"/>
            <a:ext cx="574158" cy="57415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TW" altLang="en-US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graphicFrame>
        <p:nvGraphicFramePr>
          <p:cNvPr id="6" name="內容版面配置區 3">
            <a:extLst>
              <a:ext uri="{FF2B5EF4-FFF2-40B4-BE49-F238E27FC236}">
                <a16:creationId xmlns:a16="http://schemas.microsoft.com/office/drawing/2014/main" id="{38DA1D0E-A90A-4B79-BB22-2A5DDE7BB1FC}"/>
              </a:ext>
            </a:extLst>
          </p:cNvPr>
          <p:cNvGraphicFramePr>
            <a:graphicFrameLocks/>
          </p:cNvGraphicFramePr>
          <p:nvPr/>
        </p:nvGraphicFramePr>
        <p:xfrm>
          <a:off x="3701492" y="3272071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7F39D1C5-77F3-45A9-8257-877D2D043AA1}"/>
              </a:ext>
            </a:extLst>
          </p:cNvPr>
          <p:cNvGraphicFramePr>
            <a:graphicFrameLocks/>
          </p:cNvGraphicFramePr>
          <p:nvPr/>
        </p:nvGraphicFramePr>
        <p:xfrm>
          <a:off x="3885713" y="3414486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651F7F27-E8EC-4523-976A-06F118839AC0}"/>
              </a:ext>
            </a:extLst>
          </p:cNvPr>
          <p:cNvSpPr/>
          <p:nvPr/>
        </p:nvSpPr>
        <p:spPr>
          <a:xfrm>
            <a:off x="3900227" y="3443515"/>
            <a:ext cx="1412346" cy="1323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C1A38B1-3027-4570-A85E-D787BB05AA92}"/>
              </a:ext>
            </a:extLst>
          </p:cNvPr>
          <p:cNvSpPr/>
          <p:nvPr/>
        </p:nvSpPr>
        <p:spPr>
          <a:xfrm>
            <a:off x="4377911" y="3909787"/>
            <a:ext cx="1412346" cy="1323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533F304-C571-448A-B40C-52651FD8CD28}"/>
              </a:ext>
            </a:extLst>
          </p:cNvPr>
          <p:cNvSpPr/>
          <p:nvPr/>
        </p:nvSpPr>
        <p:spPr>
          <a:xfrm>
            <a:off x="5347337" y="4831415"/>
            <a:ext cx="1412346" cy="1323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995AAC3B-C3C3-4FED-85C5-71E3EDA24C33}"/>
              </a:ext>
            </a:extLst>
          </p:cNvPr>
          <p:cNvCxnSpPr>
            <a:cxnSpLocks/>
          </p:cNvCxnSpPr>
          <p:nvPr/>
        </p:nvCxnSpPr>
        <p:spPr>
          <a:xfrm>
            <a:off x="3546371" y="4454986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D095AA33-BA3D-4731-9861-7BB4291355AA}"/>
              </a:ext>
            </a:extLst>
          </p:cNvPr>
          <p:cNvCxnSpPr>
            <a:cxnSpLocks/>
          </p:cNvCxnSpPr>
          <p:nvPr/>
        </p:nvCxnSpPr>
        <p:spPr>
          <a:xfrm>
            <a:off x="4959319" y="3108561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E5733D3A-786D-41BA-8C9F-FC2451266C28}"/>
              </a:ext>
            </a:extLst>
          </p:cNvPr>
          <p:cNvCxnSpPr>
            <a:cxnSpLocks/>
          </p:cNvCxnSpPr>
          <p:nvPr/>
        </p:nvCxnSpPr>
        <p:spPr>
          <a:xfrm>
            <a:off x="3571010" y="3166354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手繪多邊形: 圖案 26">
            <a:extLst>
              <a:ext uri="{FF2B5EF4-FFF2-40B4-BE49-F238E27FC236}">
                <a16:creationId xmlns:a16="http://schemas.microsoft.com/office/drawing/2014/main" id="{2A3F9D39-3958-408D-8183-552E78BC02DD}"/>
              </a:ext>
            </a:extLst>
          </p:cNvPr>
          <p:cNvSpPr/>
          <p:nvPr/>
        </p:nvSpPr>
        <p:spPr>
          <a:xfrm>
            <a:off x="5123887" y="2488954"/>
            <a:ext cx="2409372" cy="753862"/>
          </a:xfrm>
          <a:custGeom>
            <a:avLst/>
            <a:gdLst>
              <a:gd name="connsiteX0" fmla="*/ 0 w 2409372"/>
              <a:gd name="connsiteY0" fmla="*/ 812800 h 812800"/>
              <a:gd name="connsiteX1" fmla="*/ 740229 w 2409372"/>
              <a:gd name="connsiteY1" fmla="*/ 203200 h 812800"/>
              <a:gd name="connsiteX2" fmla="*/ 2409372 w 2409372"/>
              <a:gd name="connsiteY2" fmla="*/ 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9372" h="812800">
                <a:moveTo>
                  <a:pt x="0" y="812800"/>
                </a:moveTo>
                <a:cubicBezTo>
                  <a:pt x="169333" y="575733"/>
                  <a:pt x="338667" y="338667"/>
                  <a:pt x="740229" y="203200"/>
                </a:cubicBezTo>
                <a:cubicBezTo>
                  <a:pt x="1141791" y="67733"/>
                  <a:pt x="1775581" y="33866"/>
                  <a:pt x="2409372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B69CA0EE-7204-4789-BFBB-33D05DE69450}"/>
              </a:ext>
            </a:extLst>
          </p:cNvPr>
          <p:cNvSpPr txBox="1"/>
          <p:nvPr/>
        </p:nvSpPr>
        <p:spPr>
          <a:xfrm>
            <a:off x="4069295" y="2142037"/>
            <a:ext cx="2225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3 x 3 x 3 weights</a:t>
            </a:r>
            <a:endParaRPr lang="zh-TW" altLang="en-US" sz="2400" dirty="0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0814A361-F93A-4456-BC58-0054442922DF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759684" y="5599798"/>
            <a:ext cx="799677" cy="4559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手繪多邊形: 圖案 32">
            <a:extLst>
              <a:ext uri="{FF2B5EF4-FFF2-40B4-BE49-F238E27FC236}">
                <a16:creationId xmlns:a16="http://schemas.microsoft.com/office/drawing/2014/main" id="{0E90AD03-89DA-4B93-A39B-AFE3C32C9870}"/>
              </a:ext>
            </a:extLst>
          </p:cNvPr>
          <p:cNvSpPr/>
          <p:nvPr/>
        </p:nvSpPr>
        <p:spPr>
          <a:xfrm rot="21257122">
            <a:off x="5769774" y="4243693"/>
            <a:ext cx="1872343" cy="425148"/>
          </a:xfrm>
          <a:custGeom>
            <a:avLst/>
            <a:gdLst>
              <a:gd name="connsiteX0" fmla="*/ 0 w 1872343"/>
              <a:gd name="connsiteY0" fmla="*/ 47777 h 425148"/>
              <a:gd name="connsiteX1" fmla="*/ 1161143 w 1872343"/>
              <a:gd name="connsiteY1" fmla="*/ 33263 h 425148"/>
              <a:gd name="connsiteX2" fmla="*/ 1872343 w 1872343"/>
              <a:gd name="connsiteY2" fmla="*/ 425148 h 425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72343" h="425148">
                <a:moveTo>
                  <a:pt x="0" y="47777"/>
                </a:moveTo>
                <a:cubicBezTo>
                  <a:pt x="424543" y="9072"/>
                  <a:pt x="849086" y="-29632"/>
                  <a:pt x="1161143" y="33263"/>
                </a:cubicBezTo>
                <a:cubicBezTo>
                  <a:pt x="1473200" y="96158"/>
                  <a:pt x="1672771" y="260653"/>
                  <a:pt x="1872343" y="425148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手繪多邊形: 圖案 33">
            <a:extLst>
              <a:ext uri="{FF2B5EF4-FFF2-40B4-BE49-F238E27FC236}">
                <a16:creationId xmlns:a16="http://schemas.microsoft.com/office/drawing/2014/main" id="{565C1FBA-517E-4349-B886-F861C17581DA}"/>
              </a:ext>
            </a:extLst>
          </p:cNvPr>
          <p:cNvSpPr/>
          <p:nvPr/>
        </p:nvSpPr>
        <p:spPr>
          <a:xfrm>
            <a:off x="5181945" y="3064516"/>
            <a:ext cx="2438400" cy="468587"/>
          </a:xfrm>
          <a:custGeom>
            <a:avLst/>
            <a:gdLst>
              <a:gd name="connsiteX0" fmla="*/ 0 w 2438400"/>
              <a:gd name="connsiteY0" fmla="*/ 279901 h 468587"/>
              <a:gd name="connsiteX1" fmla="*/ 1422400 w 2438400"/>
              <a:gd name="connsiteY1" fmla="*/ 4129 h 468587"/>
              <a:gd name="connsiteX2" fmla="*/ 2438400 w 2438400"/>
              <a:gd name="connsiteY2" fmla="*/ 468587 h 468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8400" h="468587">
                <a:moveTo>
                  <a:pt x="0" y="279901"/>
                </a:moveTo>
                <a:cubicBezTo>
                  <a:pt x="508000" y="126291"/>
                  <a:pt x="1016000" y="-27319"/>
                  <a:pt x="1422400" y="4129"/>
                </a:cubicBezTo>
                <a:cubicBezTo>
                  <a:pt x="1828800" y="35577"/>
                  <a:pt x="2133600" y="252082"/>
                  <a:pt x="2438400" y="468587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FA943F38-AB71-41BA-B78C-309FB9BE0922}"/>
              </a:ext>
            </a:extLst>
          </p:cNvPr>
          <p:cNvSpPr txBox="1"/>
          <p:nvPr/>
        </p:nvSpPr>
        <p:spPr>
          <a:xfrm>
            <a:off x="2064518" y="3242817"/>
            <a:ext cx="14126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Receptive field </a:t>
            </a:r>
            <a:endParaRPr lang="zh-TW" altLang="en-US" sz="24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A3E95AC6-D347-4C04-B62F-3819E81D9CAB}"/>
              </a:ext>
            </a:extLst>
          </p:cNvPr>
          <p:cNvSpPr txBox="1"/>
          <p:nvPr/>
        </p:nvSpPr>
        <p:spPr>
          <a:xfrm>
            <a:off x="8540103" y="2637430"/>
            <a:ext cx="2233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 same receptive field</a:t>
            </a:r>
            <a:endParaRPr lang="zh-TW" altLang="en-US" sz="2400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5B214A83-FD06-4060-B6C7-BB1B34A72FD0}"/>
              </a:ext>
            </a:extLst>
          </p:cNvPr>
          <p:cNvSpPr txBox="1"/>
          <p:nvPr/>
        </p:nvSpPr>
        <p:spPr>
          <a:xfrm>
            <a:off x="6003182" y="141546"/>
            <a:ext cx="46159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Can different neurons have different sizes of receptive field?</a:t>
            </a:r>
            <a:endParaRPr lang="zh-TW" altLang="en-US" sz="2400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BACB2C7D-8F80-4110-BA2F-CF7EBA6E1B40}"/>
              </a:ext>
            </a:extLst>
          </p:cNvPr>
          <p:cNvSpPr txBox="1"/>
          <p:nvPr/>
        </p:nvSpPr>
        <p:spPr>
          <a:xfrm>
            <a:off x="6003182" y="954325"/>
            <a:ext cx="4211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Cover only some channels?</a:t>
            </a:r>
            <a:endParaRPr lang="zh-TW" altLang="en-US" sz="2400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007BDFE2-C7F1-4CB2-996E-2FE33C736A76}"/>
              </a:ext>
            </a:extLst>
          </p:cNvPr>
          <p:cNvSpPr txBox="1"/>
          <p:nvPr/>
        </p:nvSpPr>
        <p:spPr>
          <a:xfrm>
            <a:off x="6003182" y="1469365"/>
            <a:ext cx="4615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Not square receptive field?</a:t>
            </a:r>
            <a:endParaRPr lang="zh-TW" altLang="en-US" sz="2400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04FFCA10-2800-4282-BE55-190E805E70C0}"/>
              </a:ext>
            </a:extLst>
          </p:cNvPr>
          <p:cNvSpPr txBox="1"/>
          <p:nvPr/>
        </p:nvSpPr>
        <p:spPr>
          <a:xfrm>
            <a:off x="8561888" y="4973138"/>
            <a:ext cx="18125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Can be overlapped</a:t>
            </a:r>
            <a:endParaRPr lang="zh-TW" altLang="en-US" sz="2400" dirty="0"/>
          </a:p>
        </p:txBody>
      </p:sp>
      <p:sp>
        <p:nvSpPr>
          <p:cNvPr id="43" name="右大括弧 42">
            <a:extLst>
              <a:ext uri="{FF2B5EF4-FFF2-40B4-BE49-F238E27FC236}">
                <a16:creationId xmlns:a16="http://schemas.microsoft.com/office/drawing/2014/main" id="{E1DFA5D8-8563-4411-A716-FA3BD9D94058}"/>
              </a:ext>
            </a:extLst>
          </p:cNvPr>
          <p:cNvSpPr/>
          <p:nvPr/>
        </p:nvSpPr>
        <p:spPr>
          <a:xfrm>
            <a:off x="8214226" y="2137607"/>
            <a:ext cx="252791" cy="1880955"/>
          </a:xfrm>
          <a:prstGeom prst="rightBrace">
            <a:avLst>
              <a:gd name="adj1" fmla="val 2618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右大括弧 43">
            <a:extLst>
              <a:ext uri="{FF2B5EF4-FFF2-40B4-BE49-F238E27FC236}">
                <a16:creationId xmlns:a16="http://schemas.microsoft.com/office/drawing/2014/main" id="{6622481B-31AE-4C18-86FA-A4AAE410942F}"/>
              </a:ext>
            </a:extLst>
          </p:cNvPr>
          <p:cNvSpPr/>
          <p:nvPr/>
        </p:nvSpPr>
        <p:spPr>
          <a:xfrm>
            <a:off x="8221308" y="4454986"/>
            <a:ext cx="252791" cy="1880955"/>
          </a:xfrm>
          <a:prstGeom prst="rightBrace">
            <a:avLst>
              <a:gd name="adj1" fmla="val 2618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投影片編號版面配置區 44">
            <a:extLst>
              <a:ext uri="{FF2B5EF4-FFF2-40B4-BE49-F238E27FC236}">
                <a16:creationId xmlns:a16="http://schemas.microsoft.com/office/drawing/2014/main" id="{C4ABF67B-D3AB-4B49-96B3-B57EF9E9F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46" name="手繪多邊形 108">
            <a:extLst>
              <a:ext uri="{FF2B5EF4-FFF2-40B4-BE49-F238E27FC236}">
                <a16:creationId xmlns:a16="http://schemas.microsoft.com/office/drawing/2014/main" id="{AC763538-9FE6-476D-B0F7-F025442ABD11}"/>
              </a:ext>
            </a:extLst>
          </p:cNvPr>
          <p:cNvSpPr/>
          <p:nvPr/>
        </p:nvSpPr>
        <p:spPr>
          <a:xfrm>
            <a:off x="7611489" y="2281936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手繪多邊形 108">
            <a:extLst>
              <a:ext uri="{FF2B5EF4-FFF2-40B4-BE49-F238E27FC236}">
                <a16:creationId xmlns:a16="http://schemas.microsoft.com/office/drawing/2014/main" id="{00CB16AC-7BF4-4E25-9EA4-3B9E7EBC2CA6}"/>
              </a:ext>
            </a:extLst>
          </p:cNvPr>
          <p:cNvSpPr/>
          <p:nvPr/>
        </p:nvSpPr>
        <p:spPr>
          <a:xfrm>
            <a:off x="7599266" y="3576738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手繪多邊形 108">
            <a:extLst>
              <a:ext uri="{FF2B5EF4-FFF2-40B4-BE49-F238E27FC236}">
                <a16:creationId xmlns:a16="http://schemas.microsoft.com/office/drawing/2014/main" id="{DA0E973C-9C10-4A2F-8850-64CE2BD902FE}"/>
              </a:ext>
            </a:extLst>
          </p:cNvPr>
          <p:cNvSpPr/>
          <p:nvPr/>
        </p:nvSpPr>
        <p:spPr>
          <a:xfrm>
            <a:off x="7621737" y="4716391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手繪多邊形 108">
            <a:extLst>
              <a:ext uri="{FF2B5EF4-FFF2-40B4-BE49-F238E27FC236}">
                <a16:creationId xmlns:a16="http://schemas.microsoft.com/office/drawing/2014/main" id="{65A7356E-43A8-43A3-BA14-E3807A1783E6}"/>
              </a:ext>
            </a:extLst>
          </p:cNvPr>
          <p:cNvSpPr/>
          <p:nvPr/>
        </p:nvSpPr>
        <p:spPr>
          <a:xfrm>
            <a:off x="7620345" y="5895291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3018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27" grpId="0" animBg="1"/>
      <p:bldP spid="28" grpId="0"/>
      <p:bldP spid="33" grpId="0" animBg="1"/>
      <p:bldP spid="34" grpId="0" animBg="1"/>
      <p:bldP spid="38" grpId="0"/>
      <p:bldP spid="39" grpId="0"/>
      <p:bldP spid="40" grpId="0"/>
      <p:bldP spid="41" grpId="0"/>
      <p:bldP spid="42" grpId="0"/>
      <p:bldP spid="43" grpId="0" animBg="1"/>
      <p:bldP spid="44" grpId="0" animBg="1"/>
      <p:bldP spid="46" grpId="0" animBg="1"/>
      <p:bldP spid="47" grpId="0" animBg="1"/>
      <p:bldP spid="48" grpId="0" animBg="1"/>
      <p:bldP spid="49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1519</TotalTime>
  <Words>2779</Words>
  <Application>Microsoft Office PowerPoint</Application>
  <PresentationFormat>Widescreen</PresentationFormat>
  <Paragraphs>1668</Paragraphs>
  <Slides>34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等线</vt:lpstr>
      <vt:lpstr>等线 Light</vt:lpstr>
      <vt:lpstr>微軟正黑體</vt:lpstr>
      <vt:lpstr>arial</vt:lpstr>
      <vt:lpstr>arial</vt:lpstr>
      <vt:lpstr>Calibri</vt:lpstr>
      <vt:lpstr>Cambria Math</vt:lpstr>
      <vt:lpstr>Office 主题​​</vt:lpstr>
      <vt:lpstr>方程式</vt:lpstr>
      <vt:lpstr>Convolutional Neural Network (CNN)</vt:lpstr>
      <vt:lpstr>Image Classification </vt:lpstr>
      <vt:lpstr>Image Classification </vt:lpstr>
      <vt:lpstr>PowerPoint Presentation</vt:lpstr>
      <vt:lpstr>Observation 1</vt:lpstr>
      <vt:lpstr>PowerPoint Presentation</vt:lpstr>
      <vt:lpstr>Observation 1</vt:lpstr>
      <vt:lpstr>Simplification 1 </vt:lpstr>
      <vt:lpstr>Simplification 1 </vt:lpstr>
      <vt:lpstr>Simplification 1 – Typical Setting  </vt:lpstr>
      <vt:lpstr>Observation 2</vt:lpstr>
      <vt:lpstr>Simplification 2</vt:lpstr>
      <vt:lpstr>Simplification 2</vt:lpstr>
      <vt:lpstr>Simplification 2 – Typical Setting </vt:lpstr>
      <vt:lpstr>Simplification 2 – Typical Setting </vt:lpstr>
      <vt:lpstr>Benefit of Convolutional Layer </vt:lpstr>
      <vt:lpstr>Convolutional Layer </vt:lpstr>
      <vt:lpstr>Convolutional Layer </vt:lpstr>
      <vt:lpstr>Convolutional Layer </vt:lpstr>
      <vt:lpstr>Convolutional Layer </vt:lpstr>
      <vt:lpstr>PowerPoint Presentation</vt:lpstr>
      <vt:lpstr>PowerPoint Presentation</vt:lpstr>
      <vt:lpstr>PowerPoint Presentation</vt:lpstr>
      <vt:lpstr>Comparison of Two Stories </vt:lpstr>
      <vt:lpstr>PowerPoint Presentation</vt:lpstr>
      <vt:lpstr>Convolutional Layer </vt:lpstr>
      <vt:lpstr>Observation 3</vt:lpstr>
      <vt:lpstr>Pooling – Max Pooling </vt:lpstr>
      <vt:lpstr>PowerPoint Presentation</vt:lpstr>
      <vt:lpstr>The whole CNN</vt:lpstr>
      <vt:lpstr>Application: Playing Go</vt:lpstr>
      <vt:lpstr>Why CNN for Go playing?</vt:lpstr>
      <vt:lpstr>Why CNN for Go playing?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part 2 - Machine learning methods on Graphs</dc:title>
  <dc:creator>Kai Wang</dc:creator>
  <cp:lastModifiedBy>Michael Yu</cp:lastModifiedBy>
  <cp:revision>17</cp:revision>
  <dcterms:created xsi:type="dcterms:W3CDTF">2021-05-28T07:12:24Z</dcterms:created>
  <dcterms:modified xsi:type="dcterms:W3CDTF">2022-07-08T02:49:17Z</dcterms:modified>
</cp:coreProperties>
</file>