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F35ED9-A7CD-4ED2-A5BB-231EF993C529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Untitled Section" id="{4BB13960-5B07-4B84-85D7-BA1A2CCB3AFA}">
          <p14:sldIdLst>
            <p14:sldId id="266"/>
            <p14:sldId id="267"/>
            <p14:sldId id="268"/>
            <p14:sldId id="269"/>
          </p14:sldIdLst>
        </p14:section>
        <p14:section name="Untitled Section" id="{6997EC22-94FB-4F5B-948F-E37E01F8EAC7}">
          <p14:sldIdLst>
            <p14:sldId id="270"/>
            <p14:sldId id="271"/>
            <p14:sldId id="272"/>
          </p14:sldIdLst>
        </p14:section>
        <p14:section name="Untitled Section" id="{DFCD5753-8999-4DD0-903E-0FC34FEA9D8C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Untitled Section" id="{FF84C435-1492-4AA2-A3F8-C193A435D20A}">
          <p14:sldIdLst/>
        </p14:section>
        <p14:section name="Untitled Section" id="{1ECABA66-F634-4A7E-B6D7-8348AA17698C}">
          <p14:sldIdLst/>
        </p14:section>
        <p14:section name="Untitled Section" id="{7B738B8E-E7D5-480C-9487-5248DE3DAFC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848" autoAdjust="0"/>
  </p:normalViewPr>
  <p:slideViewPr>
    <p:cSldViewPr snapToGrid="0" showGuides="1">
      <p:cViewPr varScale="1">
        <p:scale>
          <a:sx n="86" d="100"/>
          <a:sy n="86" d="100"/>
        </p:scale>
        <p:origin x="14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C24620D-2A6B-444A-B547-C0D91A7CD0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7C56E9-FD6B-41D8-B0B4-F5AF54399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9B1ED-26A2-469D-86C8-7DA39A129C58}" type="datetimeFigureOut">
              <a:rPr lang="en-AU" smtClean="0"/>
              <a:t>8/07/2022</a:t>
            </a:fld>
            <a:endParaRPr lang="en-AU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97176C-C78A-4AAC-A78B-F1707B0AB6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2D2C10-2A26-43A4-8DBB-F54681C49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96BF0-2919-4840-95DD-300DD26DF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954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6D85A-BBA5-44F5-90C6-0598EE009ED3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58C1D-AC71-44DE-BCDD-0DAE9F250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3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don’t get it</a:t>
            </a:r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58C1D-AC71-44DE-BCDD-0DAE9F2501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62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148078-FAF9-0F46-BF75-910E24DC1355}"/>
              </a:ext>
            </a:extLst>
          </p:cNvPr>
          <p:cNvSpPr txBox="1"/>
          <p:nvPr userDrawn="1"/>
        </p:nvSpPr>
        <p:spPr>
          <a:xfrm>
            <a:off x="5362466" y="223901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////////////////////</a:t>
            </a:r>
            <a:endParaRPr lang="en-US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21E48-1F5C-9B44-8E34-77AA58222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1" y="2321306"/>
            <a:ext cx="8986058" cy="1325563"/>
          </a:xfrm>
        </p:spPr>
        <p:txBody>
          <a:bodyPr>
            <a:normAutofit/>
          </a:bodyPr>
          <a:lstStyle>
            <a:lvl1pPr algn="ctr">
              <a:defRPr sz="3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49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5135880"/>
          </a:xfrm>
          <a:custGeom>
            <a:avLst/>
            <a:gdLst/>
            <a:ahLst/>
            <a:cxnLst/>
            <a:rect l="l" t="t" r="r" b="b"/>
            <a:pathLst>
              <a:path w="9144000" h="5135880">
                <a:moveTo>
                  <a:pt x="9143998" y="0"/>
                </a:moveTo>
                <a:lnTo>
                  <a:pt x="0" y="0"/>
                </a:lnTo>
                <a:lnTo>
                  <a:pt x="0" y="5135430"/>
                </a:lnTo>
                <a:lnTo>
                  <a:pt x="9143998" y="5135430"/>
                </a:lnTo>
                <a:lnTo>
                  <a:pt x="91439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105400"/>
            <a:ext cx="12192000" cy="11277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5128333"/>
            <a:ext cx="12192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9144000" y="0"/>
                </a:moveTo>
                <a:lnTo>
                  <a:pt x="0" y="0"/>
                </a:lnTo>
                <a:lnTo>
                  <a:pt x="0" y="45720"/>
                </a:lnTo>
                <a:lnTo>
                  <a:pt x="9144000" y="4572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55"/>
              </a:spcBef>
            </a:pPr>
            <a:endParaRPr lang="en-AU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pPr marL="38100">
              <a:spcBef>
                <a:spcPts val="55"/>
              </a:spcBef>
            </a:pPr>
            <a:fld id="{81D60167-4931-47E6-BA6A-407CBD079E47}" type="slidenum">
              <a:rPr lang="en-AU" smtClean="0"/>
              <a:pPr marL="38100">
                <a:spcBef>
                  <a:spcPts val="55"/>
                </a:spcBef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787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with re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208060" y="427081"/>
            <a:ext cx="75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AF7D4CD-A712-E246-8520-7DB1D7C5AF13}" type="slidenum">
              <a:rPr lang="zh-CN" altLang="en-US" sz="2200" b="0" i="0" kern="100" smtClean="0">
                <a:solidFill>
                  <a:schemeClr val="accent6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2200" b="0" i="0" kern="100" dirty="0">
              <a:solidFill>
                <a:schemeClr val="accent6"/>
              </a:solidFill>
              <a:latin typeface="+mn-lt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11063" y="175990"/>
            <a:ext cx="944625" cy="927986"/>
            <a:chOff x="3627746" y="1200316"/>
            <a:chExt cx="944625" cy="927986"/>
          </a:xfrm>
        </p:grpSpPr>
        <p:grpSp>
          <p:nvGrpSpPr>
            <p:cNvPr id="8" name="组合 7"/>
            <p:cNvGrpSpPr/>
            <p:nvPr/>
          </p:nvGrpSpPr>
          <p:grpSpPr>
            <a:xfrm>
              <a:off x="4339636" y="1200316"/>
              <a:ext cx="232735" cy="235114"/>
              <a:chOff x="4387704" y="1106340"/>
              <a:chExt cx="232735" cy="235114"/>
            </a:xfrm>
          </p:grpSpPr>
          <p:cxnSp>
            <p:nvCxnSpPr>
              <p:cNvPr id="12" name="直接连接符 11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 flipH="1" flipV="1">
              <a:off x="3627746" y="1893188"/>
              <a:ext cx="232735" cy="235114"/>
              <a:chOff x="4387704" y="1106340"/>
              <a:chExt cx="232735" cy="235114"/>
            </a:xfrm>
          </p:grpSpPr>
          <p:cxnSp>
            <p:nvCxnSpPr>
              <p:cNvPr id="10" name="直接连接符 9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" name="直接连接符 14"/>
          <p:cNvCxnSpPr>
            <a:cxnSpLocks/>
          </p:cNvCxnSpPr>
          <p:nvPr userDrawn="1"/>
        </p:nvCxnSpPr>
        <p:spPr>
          <a:xfrm>
            <a:off x="882824" y="924065"/>
            <a:ext cx="10434464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361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>
          <p15:clr>
            <a:srgbClr val="FBAE40"/>
          </p15:clr>
        </p15:guide>
        <p15:guide id="2" pos="7129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148078-FAF9-0F46-BF75-910E24DC1355}"/>
              </a:ext>
            </a:extLst>
          </p:cNvPr>
          <p:cNvSpPr txBox="1"/>
          <p:nvPr userDrawn="1"/>
        </p:nvSpPr>
        <p:spPr>
          <a:xfrm>
            <a:off x="5362466" y="223901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////////////////////</a:t>
            </a:r>
            <a:endParaRPr lang="en-US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21E48-1F5C-9B44-8E34-77AA58222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1" y="2321306"/>
            <a:ext cx="8986058" cy="1325563"/>
          </a:xfrm>
        </p:spPr>
        <p:txBody>
          <a:bodyPr>
            <a:normAutofit/>
          </a:bodyPr>
          <a:lstStyle>
            <a:lvl1pPr algn="ctr">
              <a:defRPr sz="3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6170A-47EA-4B5D-B466-9280672CD4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08450" y="3646869"/>
            <a:ext cx="3975100" cy="744538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Subsection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71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148078-FAF9-0F46-BF75-910E24DC1355}"/>
              </a:ext>
            </a:extLst>
          </p:cNvPr>
          <p:cNvSpPr txBox="1"/>
          <p:nvPr userDrawn="1"/>
        </p:nvSpPr>
        <p:spPr>
          <a:xfrm>
            <a:off x="5586886" y="134254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/////////////</a:t>
            </a:r>
            <a:endParaRPr lang="en-US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21E48-1F5C-9B44-8E34-77AA58222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0" y="1607340"/>
            <a:ext cx="8986058" cy="1821660"/>
          </a:xfrm>
        </p:spPr>
        <p:txBody>
          <a:bodyPr>
            <a:normAutofit/>
          </a:bodyPr>
          <a:lstStyle>
            <a:lvl1pPr algn="ctr">
              <a:defRPr sz="5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4D233-FB7B-4112-98CD-A2F86A8953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3586" y="3429000"/>
            <a:ext cx="5584826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Subtitle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420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">
    <p:bg>
      <p:bgPr>
        <a:solidFill>
          <a:srgbClr val="0E4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148078-FAF9-0F46-BF75-910E24DC1355}"/>
              </a:ext>
            </a:extLst>
          </p:cNvPr>
          <p:cNvSpPr txBox="1"/>
          <p:nvPr userDrawn="1"/>
        </p:nvSpPr>
        <p:spPr>
          <a:xfrm>
            <a:off x="5586886" y="134254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rgbClr val="FC21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/////////////</a:t>
            </a:r>
            <a:endParaRPr lang="en-US" b="1" i="1" dirty="0">
              <a:solidFill>
                <a:srgbClr val="FC210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21E48-1F5C-9B44-8E34-77AA58222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0" y="1607340"/>
            <a:ext cx="8986058" cy="182166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4D233-FB7B-4112-98CD-A2F86A8953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3586" y="3429000"/>
            <a:ext cx="5584826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2988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8B79-A6D3-44C6-BD1E-E09300CFD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8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27051" y="6381751"/>
            <a:ext cx="57573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  <a:defRPr/>
            </a:pPr>
            <a:fld id="{A18BA003-E257-4D14-AB01-41CAFAB4B57B}" type="slidenum">
              <a:rPr lang="en-US" sz="1400" b="1" smtClean="0">
                <a:latin typeface="Sommet bold"/>
              </a:rPr>
              <a:pPr eaLnBrk="1" hangingPunct="1">
                <a:spcBef>
                  <a:spcPct val="20000"/>
                </a:spcBef>
                <a:buFont typeface="Arial" pitchFamily="34" charset="0"/>
                <a:buNone/>
                <a:defRPr/>
              </a:pPr>
              <a:t>‹#›</a:t>
            </a:fld>
            <a:endParaRPr lang="en-US" sz="1400" b="1" dirty="0">
              <a:latin typeface="Sommet bold"/>
            </a:endParaRPr>
          </a:p>
        </p:txBody>
      </p:sp>
    </p:spTree>
    <p:extLst>
      <p:ext uri="{BB962C8B-B14F-4D97-AF65-F5344CB8AC3E}">
        <p14:creationId xmlns:p14="http://schemas.microsoft.com/office/powerpoint/2010/main" val="114428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55"/>
              </a:spcBef>
            </a:pPr>
            <a:endParaRPr lang="en-AU"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pPr marL="38100">
              <a:spcBef>
                <a:spcPts val="55"/>
              </a:spcBef>
            </a:pPr>
            <a:fld id="{81D60167-4931-47E6-BA6A-407CBD079E47}" type="slidenum">
              <a:rPr lang="en-AU" smtClean="0"/>
              <a:pPr marL="38100">
                <a:spcBef>
                  <a:spcPts val="55"/>
                </a:spcBef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245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55"/>
              </a:spcBef>
            </a:pPr>
            <a:endParaRPr lang="en-AU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pPr marL="38100">
              <a:spcBef>
                <a:spcPts val="55"/>
              </a:spcBef>
            </a:pPr>
            <a:fld id="{81D60167-4931-47E6-BA6A-407CBD079E47}" type="slidenum">
              <a:rPr lang="en-AU" smtClean="0"/>
              <a:pPr marL="38100">
                <a:spcBef>
                  <a:spcPts val="55"/>
                </a:spcBef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521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Level 1</a:t>
            </a:r>
            <a:endParaRPr lang="zh-CN" altLang="en-US" dirty="0"/>
          </a:p>
          <a:p>
            <a:pPr lvl="1"/>
            <a:r>
              <a:rPr lang="en-US" altLang="zh-CN" dirty="0"/>
              <a:t>Level 2</a:t>
            </a:r>
            <a:endParaRPr lang="zh-CN" altLang="en-US" dirty="0"/>
          </a:p>
          <a:p>
            <a:pPr lvl="2"/>
            <a:r>
              <a:rPr lang="en-US" altLang="zh-CN" dirty="0"/>
              <a:t>Level 3</a:t>
            </a:r>
            <a:endParaRPr lang="zh-CN" altLang="en-US" dirty="0"/>
          </a:p>
          <a:p>
            <a:pPr lvl="3"/>
            <a:r>
              <a:rPr lang="en-US" altLang="zh-CN" dirty="0"/>
              <a:t>Level 4</a:t>
            </a:r>
            <a:endParaRPr lang="zh-CN" altLang="en-US" dirty="0"/>
          </a:p>
          <a:p>
            <a:pPr lvl="4"/>
            <a:r>
              <a:rPr lang="en-US" altLang="zh-CN" dirty="0"/>
              <a:t>Level 5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6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BDCE1-3336-4251-92F6-E9615F4F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971" y="2518170"/>
            <a:ext cx="8986058" cy="1821660"/>
          </a:xfrm>
        </p:spPr>
        <p:txBody>
          <a:bodyPr/>
          <a:lstStyle/>
          <a:p>
            <a:r>
              <a:rPr lang="en-US" altLang="zh-CN" sz="5400" dirty="0">
                <a:latin typeface="Arial" panose="020B0604020202020204" pitchFamily="34" charset="0"/>
                <a:cs typeface="Arial" panose="020B0604020202020204" pitchFamily="34" charset="0"/>
              </a:rPr>
              <a:t>Graph Neural Networks on Heterogeneous Graphs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75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6" y="347471"/>
            <a:ext cx="4431792" cy="5151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42108" y="1348740"/>
            <a:ext cx="80835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15" dirty="0">
                <a:latin typeface="Calibri"/>
                <a:cs typeface="Calibri"/>
              </a:rPr>
              <a:t>What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if</a:t>
            </a:r>
            <a:r>
              <a:rPr sz="3200" b="1" spc="-5" dirty="0">
                <a:latin typeface="Calibri"/>
                <a:cs typeface="Calibri"/>
              </a:rPr>
              <a:t> the </a:t>
            </a:r>
            <a:r>
              <a:rPr sz="3200" b="1" spc="-20" dirty="0">
                <a:latin typeface="Calibri"/>
                <a:cs typeface="Calibri"/>
              </a:rPr>
              <a:t>graph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has </a:t>
            </a:r>
            <a:r>
              <a:rPr sz="3200" b="1" spc="-5" dirty="0">
                <a:solidFill>
                  <a:srgbClr val="D9253E"/>
                </a:solidFill>
                <a:latin typeface="Calibri"/>
                <a:cs typeface="Calibri"/>
              </a:rPr>
              <a:t>multiple</a:t>
            </a:r>
            <a:r>
              <a:rPr sz="3200" b="1" dirty="0">
                <a:solidFill>
                  <a:srgbClr val="D9253E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D9253E"/>
                </a:solidFill>
                <a:latin typeface="Calibri"/>
                <a:cs typeface="Calibri"/>
              </a:rPr>
              <a:t>relation </a:t>
            </a:r>
            <a:r>
              <a:rPr sz="3200" b="1" spc="-5" dirty="0">
                <a:solidFill>
                  <a:srgbClr val="D9253E"/>
                </a:solidFill>
                <a:latin typeface="Calibri"/>
                <a:cs typeface="Calibri"/>
              </a:rPr>
              <a:t>types</a:t>
            </a:r>
            <a:r>
              <a:rPr sz="3200" b="1" spc="-5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18347" y="2787953"/>
            <a:ext cx="2828290" cy="1607820"/>
            <a:chOff x="3094347" y="2787953"/>
            <a:chExt cx="2828290" cy="1607820"/>
          </a:xfrm>
        </p:grpSpPr>
        <p:sp>
          <p:nvSpPr>
            <p:cNvPr id="5" name="object 5"/>
            <p:cNvSpPr/>
            <p:nvPr/>
          </p:nvSpPr>
          <p:spPr>
            <a:xfrm>
              <a:off x="3695700" y="3152706"/>
              <a:ext cx="360680" cy="370840"/>
            </a:xfrm>
            <a:custGeom>
              <a:avLst/>
              <a:gdLst/>
              <a:ahLst/>
              <a:cxnLst/>
              <a:rect l="l" t="t" r="r" b="b"/>
              <a:pathLst>
                <a:path w="360679" h="370839">
                  <a:moveTo>
                    <a:pt x="180277" y="0"/>
                  </a:moveTo>
                  <a:lnTo>
                    <a:pt x="132352" y="6620"/>
                  </a:lnTo>
                  <a:lnTo>
                    <a:pt x="89288" y="25305"/>
                  </a:lnTo>
                  <a:lnTo>
                    <a:pt x="52802" y="54287"/>
                  </a:lnTo>
                  <a:lnTo>
                    <a:pt x="24613" y="91800"/>
                  </a:lnTo>
                  <a:lnTo>
                    <a:pt x="6439" y="136076"/>
                  </a:lnTo>
                  <a:lnTo>
                    <a:pt x="0" y="185350"/>
                  </a:lnTo>
                  <a:lnTo>
                    <a:pt x="6439" y="234623"/>
                  </a:lnTo>
                  <a:lnTo>
                    <a:pt x="24613" y="278899"/>
                  </a:lnTo>
                  <a:lnTo>
                    <a:pt x="52802" y="316412"/>
                  </a:lnTo>
                  <a:lnTo>
                    <a:pt x="89288" y="345394"/>
                  </a:lnTo>
                  <a:lnTo>
                    <a:pt x="132352" y="364079"/>
                  </a:lnTo>
                  <a:lnTo>
                    <a:pt x="180277" y="370700"/>
                  </a:lnTo>
                  <a:lnTo>
                    <a:pt x="228203" y="364079"/>
                  </a:lnTo>
                  <a:lnTo>
                    <a:pt x="271267" y="345394"/>
                  </a:lnTo>
                  <a:lnTo>
                    <a:pt x="307753" y="316412"/>
                  </a:lnTo>
                  <a:lnTo>
                    <a:pt x="335942" y="278899"/>
                  </a:lnTo>
                  <a:lnTo>
                    <a:pt x="354115" y="234623"/>
                  </a:lnTo>
                  <a:lnTo>
                    <a:pt x="360555" y="185350"/>
                  </a:lnTo>
                  <a:lnTo>
                    <a:pt x="354115" y="136076"/>
                  </a:lnTo>
                  <a:lnTo>
                    <a:pt x="335942" y="91800"/>
                  </a:lnTo>
                  <a:lnTo>
                    <a:pt x="307753" y="54287"/>
                  </a:lnTo>
                  <a:lnTo>
                    <a:pt x="271267" y="25305"/>
                  </a:lnTo>
                  <a:lnTo>
                    <a:pt x="228203" y="6620"/>
                  </a:lnTo>
                  <a:lnTo>
                    <a:pt x="180277" y="0"/>
                  </a:lnTo>
                  <a:close/>
                </a:path>
              </a:pathLst>
            </a:custGeom>
            <a:solidFill>
              <a:srgbClr val="B4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4342" y="2787954"/>
              <a:ext cx="1985645" cy="1412240"/>
            </a:xfrm>
            <a:custGeom>
              <a:avLst/>
              <a:gdLst/>
              <a:ahLst/>
              <a:cxnLst/>
              <a:rect l="l" t="t" r="r" b="b"/>
              <a:pathLst>
                <a:path w="1985645" h="1412239">
                  <a:moveTo>
                    <a:pt x="654151" y="681164"/>
                  </a:moveTo>
                  <a:lnTo>
                    <a:pt x="565099" y="716584"/>
                  </a:lnTo>
                  <a:lnTo>
                    <a:pt x="586409" y="735609"/>
                  </a:lnTo>
                  <a:lnTo>
                    <a:pt x="0" y="1392707"/>
                  </a:lnTo>
                  <a:lnTo>
                    <a:pt x="508" y="1401737"/>
                  </a:lnTo>
                  <a:lnTo>
                    <a:pt x="12280" y="1412240"/>
                  </a:lnTo>
                  <a:lnTo>
                    <a:pt x="21323" y="1411732"/>
                  </a:lnTo>
                  <a:lnTo>
                    <a:pt x="607733" y="754646"/>
                  </a:lnTo>
                  <a:lnTo>
                    <a:pt x="629056" y="773671"/>
                  </a:lnTo>
                  <a:lnTo>
                    <a:pt x="644004" y="718553"/>
                  </a:lnTo>
                  <a:lnTo>
                    <a:pt x="654151" y="681164"/>
                  </a:lnTo>
                  <a:close/>
                </a:path>
                <a:path w="1985645" h="1412239">
                  <a:moveTo>
                    <a:pt x="1985556" y="16611"/>
                  </a:moveTo>
                  <a:lnTo>
                    <a:pt x="1978164" y="2667"/>
                  </a:lnTo>
                  <a:lnTo>
                    <a:pt x="1969516" y="0"/>
                  </a:lnTo>
                  <a:lnTo>
                    <a:pt x="1030960" y="497344"/>
                  </a:lnTo>
                  <a:lnTo>
                    <a:pt x="1017587" y="472097"/>
                  </a:lnTo>
                  <a:lnTo>
                    <a:pt x="961910" y="550113"/>
                  </a:lnTo>
                  <a:lnTo>
                    <a:pt x="1057719" y="547839"/>
                  </a:lnTo>
                  <a:lnTo>
                    <a:pt x="1049845" y="532980"/>
                  </a:lnTo>
                  <a:lnTo>
                    <a:pt x="1044346" y="522592"/>
                  </a:lnTo>
                  <a:lnTo>
                    <a:pt x="1982901" y="25247"/>
                  </a:lnTo>
                  <a:lnTo>
                    <a:pt x="1985556" y="16611"/>
                  </a:lnTo>
                  <a:close/>
                </a:path>
              </a:pathLst>
            </a:custGeom>
            <a:solidFill>
              <a:srgbClr val="60B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03453" y="3429505"/>
              <a:ext cx="1353820" cy="104775"/>
            </a:xfrm>
            <a:custGeom>
              <a:avLst/>
              <a:gdLst/>
              <a:ahLst/>
              <a:cxnLst/>
              <a:rect l="l" t="t" r="r" b="b"/>
              <a:pathLst>
                <a:path w="1353820" h="104775">
                  <a:moveTo>
                    <a:pt x="86201" y="28554"/>
                  </a:moveTo>
                  <a:lnTo>
                    <a:pt x="85128" y="57110"/>
                  </a:lnTo>
                  <a:lnTo>
                    <a:pt x="1346258" y="104494"/>
                  </a:lnTo>
                  <a:lnTo>
                    <a:pt x="1352891" y="98342"/>
                  </a:lnTo>
                  <a:lnTo>
                    <a:pt x="1353483" y="82571"/>
                  </a:lnTo>
                  <a:lnTo>
                    <a:pt x="1347331" y="75939"/>
                  </a:lnTo>
                  <a:lnTo>
                    <a:pt x="86201" y="28554"/>
                  </a:lnTo>
                  <a:close/>
                </a:path>
                <a:path w="1353820" h="104775">
                  <a:moveTo>
                    <a:pt x="87274" y="0"/>
                  </a:moveTo>
                  <a:lnTo>
                    <a:pt x="0" y="39613"/>
                  </a:lnTo>
                  <a:lnTo>
                    <a:pt x="84054" y="85664"/>
                  </a:lnTo>
                  <a:lnTo>
                    <a:pt x="85128" y="57110"/>
                  </a:lnTo>
                  <a:lnTo>
                    <a:pt x="62965" y="56277"/>
                  </a:lnTo>
                  <a:lnTo>
                    <a:pt x="56813" y="49644"/>
                  </a:lnTo>
                  <a:lnTo>
                    <a:pt x="57406" y="33874"/>
                  </a:lnTo>
                  <a:lnTo>
                    <a:pt x="64038" y="27721"/>
                  </a:lnTo>
                  <a:lnTo>
                    <a:pt x="86232" y="27721"/>
                  </a:lnTo>
                  <a:lnTo>
                    <a:pt x="87274" y="0"/>
                  </a:lnTo>
                  <a:close/>
                </a:path>
                <a:path w="1353820" h="104775">
                  <a:moveTo>
                    <a:pt x="64038" y="27721"/>
                  </a:moveTo>
                  <a:lnTo>
                    <a:pt x="57406" y="33874"/>
                  </a:lnTo>
                  <a:lnTo>
                    <a:pt x="56813" y="49644"/>
                  </a:lnTo>
                  <a:lnTo>
                    <a:pt x="62965" y="56277"/>
                  </a:lnTo>
                  <a:lnTo>
                    <a:pt x="85128" y="57110"/>
                  </a:lnTo>
                  <a:lnTo>
                    <a:pt x="86201" y="28554"/>
                  </a:lnTo>
                  <a:lnTo>
                    <a:pt x="64038" y="27721"/>
                  </a:lnTo>
                  <a:close/>
                </a:path>
                <a:path w="1353820" h="104775">
                  <a:moveTo>
                    <a:pt x="86232" y="27721"/>
                  </a:moveTo>
                  <a:lnTo>
                    <a:pt x="64038" y="27721"/>
                  </a:lnTo>
                  <a:lnTo>
                    <a:pt x="86201" y="28554"/>
                  </a:lnTo>
                  <a:lnTo>
                    <a:pt x="86232" y="27721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22137" y="3650487"/>
              <a:ext cx="573405" cy="603885"/>
            </a:xfrm>
            <a:custGeom>
              <a:avLst/>
              <a:gdLst/>
              <a:ahLst/>
              <a:cxnLst/>
              <a:rect l="l" t="t" r="r" b="b"/>
              <a:pathLst>
                <a:path w="573404" h="603885">
                  <a:moveTo>
                    <a:pt x="503693" y="52399"/>
                  </a:moveTo>
                  <a:lnTo>
                    <a:pt x="0" y="583977"/>
                  </a:lnTo>
                  <a:lnTo>
                    <a:pt x="243" y="593020"/>
                  </a:lnTo>
                  <a:lnTo>
                    <a:pt x="11699" y="603876"/>
                  </a:lnTo>
                  <a:lnTo>
                    <a:pt x="20742" y="603632"/>
                  </a:lnTo>
                  <a:lnTo>
                    <a:pt x="524435" y="72053"/>
                  </a:lnTo>
                  <a:lnTo>
                    <a:pt x="503693" y="52399"/>
                  </a:lnTo>
                  <a:close/>
                </a:path>
                <a:path w="573404" h="603885">
                  <a:moveTo>
                    <a:pt x="562077" y="36057"/>
                  </a:moveTo>
                  <a:lnTo>
                    <a:pt x="527991" y="36057"/>
                  </a:lnTo>
                  <a:lnTo>
                    <a:pt x="539446" y="46912"/>
                  </a:lnTo>
                  <a:lnTo>
                    <a:pt x="539690" y="55954"/>
                  </a:lnTo>
                  <a:lnTo>
                    <a:pt x="524435" y="72053"/>
                  </a:lnTo>
                  <a:lnTo>
                    <a:pt x="545177" y="91707"/>
                  </a:lnTo>
                  <a:lnTo>
                    <a:pt x="562077" y="36057"/>
                  </a:lnTo>
                  <a:close/>
                </a:path>
                <a:path w="573404" h="603885">
                  <a:moveTo>
                    <a:pt x="527991" y="36057"/>
                  </a:moveTo>
                  <a:lnTo>
                    <a:pt x="518948" y="36300"/>
                  </a:lnTo>
                  <a:lnTo>
                    <a:pt x="503693" y="52399"/>
                  </a:lnTo>
                  <a:lnTo>
                    <a:pt x="524435" y="72053"/>
                  </a:lnTo>
                  <a:lnTo>
                    <a:pt x="539690" y="55954"/>
                  </a:lnTo>
                  <a:lnTo>
                    <a:pt x="539446" y="46912"/>
                  </a:lnTo>
                  <a:lnTo>
                    <a:pt x="527991" y="36057"/>
                  </a:lnTo>
                  <a:close/>
                </a:path>
                <a:path w="573404" h="603885">
                  <a:moveTo>
                    <a:pt x="573027" y="0"/>
                  </a:moveTo>
                  <a:lnTo>
                    <a:pt x="482951" y="32745"/>
                  </a:lnTo>
                  <a:lnTo>
                    <a:pt x="503693" y="52399"/>
                  </a:lnTo>
                  <a:lnTo>
                    <a:pt x="518948" y="36300"/>
                  </a:lnTo>
                  <a:lnTo>
                    <a:pt x="527991" y="36057"/>
                  </a:lnTo>
                  <a:lnTo>
                    <a:pt x="562077" y="36057"/>
                  </a:lnTo>
                  <a:lnTo>
                    <a:pt x="573027" y="0"/>
                  </a:lnTo>
                  <a:close/>
                </a:path>
              </a:pathLst>
            </a:custGeom>
            <a:solidFill>
              <a:srgbClr val="F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90739" y="4168755"/>
              <a:ext cx="978535" cy="227329"/>
            </a:xfrm>
            <a:custGeom>
              <a:avLst/>
              <a:gdLst/>
              <a:ahLst/>
              <a:cxnLst/>
              <a:rect l="l" t="t" r="r" b="b"/>
              <a:pathLst>
                <a:path w="978535" h="227329">
                  <a:moveTo>
                    <a:pt x="76075" y="142575"/>
                  </a:moveTo>
                  <a:lnTo>
                    <a:pt x="0" y="200870"/>
                  </a:lnTo>
                  <a:lnTo>
                    <a:pt x="92282" y="226753"/>
                  </a:lnTo>
                  <a:lnTo>
                    <a:pt x="87687" y="202887"/>
                  </a:lnTo>
                  <a:lnTo>
                    <a:pt x="65101" y="202887"/>
                  </a:lnTo>
                  <a:lnTo>
                    <a:pt x="57611" y="197815"/>
                  </a:lnTo>
                  <a:lnTo>
                    <a:pt x="54627" y="182317"/>
                  </a:lnTo>
                  <a:lnTo>
                    <a:pt x="59698" y="174826"/>
                  </a:lnTo>
                  <a:lnTo>
                    <a:pt x="81477" y="170633"/>
                  </a:lnTo>
                  <a:lnTo>
                    <a:pt x="76075" y="142575"/>
                  </a:lnTo>
                  <a:close/>
                </a:path>
                <a:path w="978535" h="227329">
                  <a:moveTo>
                    <a:pt x="81477" y="170633"/>
                  </a:moveTo>
                  <a:lnTo>
                    <a:pt x="59698" y="174826"/>
                  </a:lnTo>
                  <a:lnTo>
                    <a:pt x="54627" y="182317"/>
                  </a:lnTo>
                  <a:lnTo>
                    <a:pt x="57611" y="197815"/>
                  </a:lnTo>
                  <a:lnTo>
                    <a:pt x="65101" y="202887"/>
                  </a:lnTo>
                  <a:lnTo>
                    <a:pt x="86879" y="198694"/>
                  </a:lnTo>
                  <a:lnTo>
                    <a:pt x="81477" y="170633"/>
                  </a:lnTo>
                  <a:close/>
                </a:path>
                <a:path w="978535" h="227329">
                  <a:moveTo>
                    <a:pt x="86879" y="198694"/>
                  </a:moveTo>
                  <a:lnTo>
                    <a:pt x="65101" y="202887"/>
                  </a:lnTo>
                  <a:lnTo>
                    <a:pt x="87687" y="202887"/>
                  </a:lnTo>
                  <a:lnTo>
                    <a:pt x="86879" y="198694"/>
                  </a:lnTo>
                  <a:close/>
                </a:path>
                <a:path w="978535" h="227329">
                  <a:moveTo>
                    <a:pt x="967769" y="0"/>
                  </a:moveTo>
                  <a:lnTo>
                    <a:pt x="81477" y="170633"/>
                  </a:lnTo>
                  <a:lnTo>
                    <a:pt x="86879" y="198694"/>
                  </a:lnTo>
                  <a:lnTo>
                    <a:pt x="973170" y="28059"/>
                  </a:lnTo>
                  <a:lnTo>
                    <a:pt x="978242" y="20568"/>
                  </a:lnTo>
                  <a:lnTo>
                    <a:pt x="975259" y="5071"/>
                  </a:lnTo>
                  <a:lnTo>
                    <a:pt x="967769" y="0"/>
                  </a:lnTo>
                  <a:close/>
                </a:path>
              </a:pathLst>
            </a:custGeom>
            <a:solidFill>
              <a:srgbClr val="60B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61675" y="2935334"/>
              <a:ext cx="177165" cy="415290"/>
            </a:xfrm>
            <a:custGeom>
              <a:avLst/>
              <a:gdLst/>
              <a:ahLst/>
              <a:cxnLst/>
              <a:rect l="l" t="t" r="r" b="b"/>
              <a:pathLst>
                <a:path w="177164" h="415289">
                  <a:moveTo>
                    <a:pt x="53432" y="75080"/>
                  </a:moveTo>
                  <a:lnTo>
                    <a:pt x="26716" y="85217"/>
                  </a:lnTo>
                  <a:lnTo>
                    <a:pt x="150407" y="411187"/>
                  </a:lnTo>
                  <a:lnTo>
                    <a:pt x="158657" y="414898"/>
                  </a:lnTo>
                  <a:lnTo>
                    <a:pt x="173412" y="409300"/>
                  </a:lnTo>
                  <a:lnTo>
                    <a:pt x="177123" y="401049"/>
                  </a:lnTo>
                  <a:lnTo>
                    <a:pt x="53432" y="75080"/>
                  </a:lnTo>
                  <a:close/>
                </a:path>
                <a:path w="177164" h="415289">
                  <a:moveTo>
                    <a:pt x="9660" y="0"/>
                  </a:moveTo>
                  <a:lnTo>
                    <a:pt x="0" y="95355"/>
                  </a:lnTo>
                  <a:lnTo>
                    <a:pt x="26716" y="85217"/>
                  </a:lnTo>
                  <a:lnTo>
                    <a:pt x="18848" y="64482"/>
                  </a:lnTo>
                  <a:lnTo>
                    <a:pt x="22559" y="56231"/>
                  </a:lnTo>
                  <a:lnTo>
                    <a:pt x="37313" y="50633"/>
                  </a:lnTo>
                  <a:lnTo>
                    <a:pt x="64617" y="50633"/>
                  </a:lnTo>
                  <a:lnTo>
                    <a:pt x="9660" y="0"/>
                  </a:lnTo>
                  <a:close/>
                </a:path>
                <a:path w="177164" h="415289">
                  <a:moveTo>
                    <a:pt x="37313" y="50633"/>
                  </a:moveTo>
                  <a:lnTo>
                    <a:pt x="22559" y="56231"/>
                  </a:lnTo>
                  <a:lnTo>
                    <a:pt x="18848" y="64482"/>
                  </a:lnTo>
                  <a:lnTo>
                    <a:pt x="26716" y="85217"/>
                  </a:lnTo>
                  <a:lnTo>
                    <a:pt x="53432" y="75080"/>
                  </a:lnTo>
                  <a:lnTo>
                    <a:pt x="45563" y="54344"/>
                  </a:lnTo>
                  <a:lnTo>
                    <a:pt x="37313" y="50633"/>
                  </a:lnTo>
                  <a:close/>
                </a:path>
                <a:path w="177164" h="415289">
                  <a:moveTo>
                    <a:pt x="64617" y="50633"/>
                  </a:moveTo>
                  <a:lnTo>
                    <a:pt x="37313" y="50633"/>
                  </a:lnTo>
                  <a:lnTo>
                    <a:pt x="45563" y="54344"/>
                  </a:lnTo>
                  <a:lnTo>
                    <a:pt x="53432" y="75080"/>
                  </a:lnTo>
                  <a:lnTo>
                    <a:pt x="80148" y="64942"/>
                  </a:lnTo>
                  <a:lnTo>
                    <a:pt x="64617" y="50633"/>
                  </a:lnTo>
                  <a:close/>
                </a:path>
              </a:pathLst>
            </a:custGeom>
            <a:solidFill>
              <a:srgbClr val="F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22641" y="3704775"/>
              <a:ext cx="400050" cy="364490"/>
            </a:xfrm>
            <a:custGeom>
              <a:avLst/>
              <a:gdLst/>
              <a:ahLst/>
              <a:cxnLst/>
              <a:rect l="l" t="t" r="r" b="b"/>
              <a:pathLst>
                <a:path w="400050" h="364489">
                  <a:moveTo>
                    <a:pt x="73063" y="47061"/>
                  </a:moveTo>
                  <a:lnTo>
                    <a:pt x="53850" y="68213"/>
                  </a:lnTo>
                  <a:lnTo>
                    <a:pt x="379855" y="364321"/>
                  </a:lnTo>
                  <a:lnTo>
                    <a:pt x="388891" y="363886"/>
                  </a:lnTo>
                  <a:lnTo>
                    <a:pt x="399502" y="352204"/>
                  </a:lnTo>
                  <a:lnTo>
                    <a:pt x="399068" y="343169"/>
                  </a:lnTo>
                  <a:lnTo>
                    <a:pt x="73063" y="47061"/>
                  </a:lnTo>
                  <a:close/>
                </a:path>
                <a:path w="400050" h="364489">
                  <a:moveTo>
                    <a:pt x="0" y="0"/>
                  </a:moveTo>
                  <a:lnTo>
                    <a:pt x="34637" y="89366"/>
                  </a:lnTo>
                  <a:lnTo>
                    <a:pt x="53850" y="68213"/>
                  </a:lnTo>
                  <a:lnTo>
                    <a:pt x="37433" y="53301"/>
                  </a:lnTo>
                  <a:lnTo>
                    <a:pt x="36998" y="44265"/>
                  </a:lnTo>
                  <a:lnTo>
                    <a:pt x="47609" y="32584"/>
                  </a:lnTo>
                  <a:lnTo>
                    <a:pt x="56645" y="32150"/>
                  </a:lnTo>
                  <a:lnTo>
                    <a:pt x="86607" y="32150"/>
                  </a:lnTo>
                  <a:lnTo>
                    <a:pt x="92275" y="25909"/>
                  </a:lnTo>
                  <a:lnTo>
                    <a:pt x="0" y="0"/>
                  </a:lnTo>
                  <a:close/>
                </a:path>
                <a:path w="400050" h="364489">
                  <a:moveTo>
                    <a:pt x="56645" y="32150"/>
                  </a:moveTo>
                  <a:lnTo>
                    <a:pt x="47609" y="32584"/>
                  </a:lnTo>
                  <a:lnTo>
                    <a:pt x="36998" y="44265"/>
                  </a:lnTo>
                  <a:lnTo>
                    <a:pt x="37433" y="53301"/>
                  </a:lnTo>
                  <a:lnTo>
                    <a:pt x="53850" y="68213"/>
                  </a:lnTo>
                  <a:lnTo>
                    <a:pt x="73063" y="47061"/>
                  </a:lnTo>
                  <a:lnTo>
                    <a:pt x="56645" y="32150"/>
                  </a:lnTo>
                  <a:close/>
                </a:path>
                <a:path w="400050" h="364489">
                  <a:moveTo>
                    <a:pt x="86607" y="32150"/>
                  </a:moveTo>
                  <a:lnTo>
                    <a:pt x="56645" y="32150"/>
                  </a:lnTo>
                  <a:lnTo>
                    <a:pt x="73063" y="47061"/>
                  </a:lnTo>
                  <a:lnTo>
                    <a:pt x="86607" y="32150"/>
                  </a:lnTo>
                  <a:close/>
                </a:path>
              </a:pathLst>
            </a:custGeom>
            <a:solidFill>
              <a:srgbClr val="E66C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30499" y="2706116"/>
            <a:ext cx="1232535" cy="7696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spcBef>
                <a:spcPts val="865"/>
              </a:spcBef>
            </a:pPr>
            <a:r>
              <a:rPr spc="-40" dirty="0">
                <a:latin typeface="Arial"/>
                <a:cs typeface="Arial"/>
              </a:rPr>
              <a:t>Target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node</a:t>
            </a:r>
            <a:endParaRPr>
              <a:latin typeface="Arial"/>
              <a:cs typeface="Arial"/>
            </a:endParaRPr>
          </a:p>
          <a:p>
            <a:pPr marL="697230">
              <a:spcBef>
                <a:spcPts val="770"/>
              </a:spcBef>
            </a:pPr>
            <a:r>
              <a:rPr dirty="0">
                <a:latin typeface="Corbel"/>
                <a:cs typeface="Corbel"/>
              </a:rPr>
              <a:t>A</a:t>
            </a:r>
            <a:endParaRPr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70509" y="5086603"/>
            <a:ext cx="1182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Input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graph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04844" y="3513327"/>
            <a:ext cx="1765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60B5CC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13431" y="3666235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290" dirty="0">
                <a:solidFill>
                  <a:srgbClr val="60B5CC"/>
                </a:solidFill>
                <a:latin typeface="Cambria Math"/>
                <a:cs typeface="Cambria Math"/>
              </a:rPr>
              <a:t>)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01938" y="2525775"/>
            <a:ext cx="3175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500" spc="-25" dirty="0">
                <a:solidFill>
                  <a:srgbClr val="60B5CC"/>
                </a:solidFill>
                <a:latin typeface="Cambria Math"/>
                <a:cs typeface="Cambria Math"/>
              </a:rPr>
              <a:t>𝑟</a:t>
            </a:r>
            <a:r>
              <a:rPr sz="2700" spc="-37" baseline="-16975" dirty="0">
                <a:solidFill>
                  <a:srgbClr val="60B5CC"/>
                </a:solidFill>
                <a:latin typeface="Cambria Math"/>
                <a:cs typeface="Cambria Math"/>
              </a:rPr>
              <a:t>)</a:t>
            </a:r>
            <a:endParaRPr sz="2700" baseline="-16975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13294" y="3379215"/>
            <a:ext cx="1638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spc="-280" dirty="0">
                <a:solidFill>
                  <a:srgbClr val="C64847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29247" y="3535171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270" dirty="0">
                <a:solidFill>
                  <a:srgbClr val="C64847"/>
                </a:solidFill>
                <a:latin typeface="Cambria Math"/>
                <a:cs typeface="Cambria Math"/>
              </a:rPr>
              <a:t>*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37403" y="3540759"/>
            <a:ext cx="1765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C64847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66055" y="3696716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pc="270" dirty="0">
                <a:solidFill>
                  <a:srgbClr val="C64847"/>
                </a:solidFill>
                <a:latin typeface="Cambria Math"/>
                <a:cs typeface="Cambria Math"/>
              </a:rPr>
              <a:t>*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00533" y="3552951"/>
            <a:ext cx="1765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F0AD00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16485" y="3708907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05" dirty="0">
                <a:solidFill>
                  <a:srgbClr val="F0AD00"/>
                </a:solidFill>
                <a:latin typeface="Cambria Math"/>
                <a:cs typeface="Cambria Math"/>
              </a:rPr>
              <a:t>+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29659" y="4171695"/>
            <a:ext cx="3175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500" spc="-25" dirty="0">
                <a:solidFill>
                  <a:srgbClr val="60B5CC"/>
                </a:solidFill>
                <a:latin typeface="Cambria Math"/>
                <a:cs typeface="Cambria Math"/>
              </a:rPr>
              <a:t>𝑟</a:t>
            </a:r>
            <a:r>
              <a:rPr sz="2700" spc="-37" baseline="-16975" dirty="0">
                <a:solidFill>
                  <a:srgbClr val="60B5CC"/>
                </a:solidFill>
                <a:latin typeface="Cambria Math"/>
                <a:cs typeface="Cambria Math"/>
              </a:rPr>
              <a:t>)</a:t>
            </a:r>
            <a:endParaRPr sz="2700" baseline="-16975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866364" y="3334076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79" h="370839">
                <a:moveTo>
                  <a:pt x="180277" y="0"/>
                </a:moveTo>
                <a:lnTo>
                  <a:pt x="132352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799"/>
                </a:lnTo>
                <a:lnTo>
                  <a:pt x="6439" y="136075"/>
                </a:lnTo>
                <a:lnTo>
                  <a:pt x="0" y="185348"/>
                </a:lnTo>
                <a:lnTo>
                  <a:pt x="6439" y="234622"/>
                </a:lnTo>
                <a:lnTo>
                  <a:pt x="24613" y="278899"/>
                </a:lnTo>
                <a:lnTo>
                  <a:pt x="52802" y="316411"/>
                </a:lnTo>
                <a:lnTo>
                  <a:pt x="89288" y="345393"/>
                </a:lnTo>
                <a:lnTo>
                  <a:pt x="132352" y="364078"/>
                </a:lnTo>
                <a:lnTo>
                  <a:pt x="180277" y="370699"/>
                </a:lnTo>
                <a:lnTo>
                  <a:pt x="228202" y="364078"/>
                </a:lnTo>
                <a:lnTo>
                  <a:pt x="271267" y="345393"/>
                </a:lnTo>
                <a:lnTo>
                  <a:pt x="307753" y="316411"/>
                </a:lnTo>
                <a:lnTo>
                  <a:pt x="335942" y="278899"/>
                </a:lnTo>
                <a:lnTo>
                  <a:pt x="354115" y="234622"/>
                </a:lnTo>
                <a:lnTo>
                  <a:pt x="360555" y="185348"/>
                </a:lnTo>
                <a:lnTo>
                  <a:pt x="354115" y="136075"/>
                </a:lnTo>
                <a:lnTo>
                  <a:pt x="335942" y="91799"/>
                </a:lnTo>
                <a:lnTo>
                  <a:pt x="307753" y="54287"/>
                </a:lnTo>
                <a:lnTo>
                  <a:pt x="271267" y="25305"/>
                </a:lnTo>
                <a:lnTo>
                  <a:pt x="228202" y="6620"/>
                </a:lnTo>
                <a:lnTo>
                  <a:pt x="180277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941073" y="2604827"/>
            <a:ext cx="440690" cy="1053465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153670">
              <a:spcBef>
                <a:spcPts val="1805"/>
              </a:spcBef>
            </a:pPr>
            <a:r>
              <a:rPr sz="2500" spc="-295" dirty="0">
                <a:solidFill>
                  <a:srgbClr val="F0AD00"/>
                </a:solidFill>
                <a:latin typeface="Cambria Math"/>
                <a:cs typeface="Cambria Math"/>
              </a:rPr>
              <a:t>𝑟</a:t>
            </a:r>
            <a:r>
              <a:rPr sz="2700" spc="-442" baseline="-15432" dirty="0">
                <a:solidFill>
                  <a:srgbClr val="F0AD00"/>
                </a:solidFill>
                <a:latin typeface="Cambria Math"/>
                <a:cs typeface="Cambria Math"/>
              </a:rPr>
              <a:t>+</a:t>
            </a:r>
            <a:endParaRPr sz="2700" baseline="-15432">
              <a:latin typeface="Cambria Math"/>
              <a:cs typeface="Cambria Math"/>
            </a:endParaRPr>
          </a:p>
          <a:p>
            <a:pPr marL="38100">
              <a:spcBef>
                <a:spcPts val="1225"/>
              </a:spcBef>
            </a:pPr>
            <a:r>
              <a:rPr dirty="0">
                <a:latin typeface="Corbel"/>
                <a:cs typeface="Corbel"/>
              </a:rPr>
              <a:t>C</a:t>
            </a:r>
            <a:endParaRPr>
              <a:latin typeface="Corbel"/>
              <a:cs typeface="Corbe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87582" y="2618922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79" h="370839">
                <a:moveTo>
                  <a:pt x="180277" y="0"/>
                </a:moveTo>
                <a:lnTo>
                  <a:pt x="132352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2" y="316412"/>
                </a:lnTo>
                <a:lnTo>
                  <a:pt x="89288" y="345394"/>
                </a:lnTo>
                <a:lnTo>
                  <a:pt x="132352" y="364079"/>
                </a:lnTo>
                <a:lnTo>
                  <a:pt x="180277" y="370700"/>
                </a:lnTo>
                <a:lnTo>
                  <a:pt x="228203" y="364079"/>
                </a:lnTo>
                <a:lnTo>
                  <a:pt x="271268" y="345394"/>
                </a:lnTo>
                <a:lnTo>
                  <a:pt x="307754" y="316412"/>
                </a:lnTo>
                <a:lnTo>
                  <a:pt x="335943" y="278899"/>
                </a:lnTo>
                <a:lnTo>
                  <a:pt x="354117" y="234623"/>
                </a:lnTo>
                <a:lnTo>
                  <a:pt x="360556" y="185350"/>
                </a:lnTo>
                <a:lnTo>
                  <a:pt x="354117" y="136076"/>
                </a:lnTo>
                <a:lnTo>
                  <a:pt x="335943" y="91800"/>
                </a:lnTo>
                <a:lnTo>
                  <a:pt x="307754" y="54287"/>
                </a:lnTo>
                <a:lnTo>
                  <a:pt x="271268" y="25305"/>
                </a:lnTo>
                <a:lnTo>
                  <a:pt x="228203" y="6620"/>
                </a:lnTo>
                <a:lnTo>
                  <a:pt x="18027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687691" y="2642108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B</a:t>
            </a:r>
            <a:endParaRPr>
              <a:latin typeface="Corbel"/>
              <a:cs typeface="Corbe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54182" y="4184276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79" h="370839">
                <a:moveTo>
                  <a:pt x="180277" y="0"/>
                </a:moveTo>
                <a:lnTo>
                  <a:pt x="132352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2" y="316412"/>
                </a:lnTo>
                <a:lnTo>
                  <a:pt x="89288" y="345394"/>
                </a:lnTo>
                <a:lnTo>
                  <a:pt x="132352" y="364079"/>
                </a:lnTo>
                <a:lnTo>
                  <a:pt x="180277" y="370700"/>
                </a:lnTo>
                <a:lnTo>
                  <a:pt x="228203" y="364079"/>
                </a:lnTo>
                <a:lnTo>
                  <a:pt x="271268" y="345394"/>
                </a:lnTo>
                <a:lnTo>
                  <a:pt x="307754" y="316412"/>
                </a:lnTo>
                <a:lnTo>
                  <a:pt x="335943" y="278899"/>
                </a:lnTo>
                <a:lnTo>
                  <a:pt x="354117" y="234623"/>
                </a:lnTo>
                <a:lnTo>
                  <a:pt x="360556" y="185350"/>
                </a:lnTo>
                <a:lnTo>
                  <a:pt x="354117" y="136076"/>
                </a:lnTo>
                <a:lnTo>
                  <a:pt x="335943" y="91800"/>
                </a:lnTo>
                <a:lnTo>
                  <a:pt x="307754" y="54287"/>
                </a:lnTo>
                <a:lnTo>
                  <a:pt x="271268" y="25305"/>
                </a:lnTo>
                <a:lnTo>
                  <a:pt x="228203" y="6620"/>
                </a:lnTo>
                <a:lnTo>
                  <a:pt x="180277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159055" y="4205732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E</a:t>
            </a:r>
            <a:endParaRPr>
              <a:latin typeface="Corbel"/>
              <a:cs typeface="Corbe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377460" y="3998926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79" h="370839">
                <a:moveTo>
                  <a:pt x="180279" y="0"/>
                </a:moveTo>
                <a:lnTo>
                  <a:pt x="132353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2" y="316412"/>
                </a:lnTo>
                <a:lnTo>
                  <a:pt x="89288" y="345394"/>
                </a:lnTo>
                <a:lnTo>
                  <a:pt x="132353" y="364079"/>
                </a:lnTo>
                <a:lnTo>
                  <a:pt x="180279" y="370700"/>
                </a:lnTo>
                <a:lnTo>
                  <a:pt x="228203" y="364079"/>
                </a:lnTo>
                <a:lnTo>
                  <a:pt x="271268" y="345394"/>
                </a:lnTo>
                <a:lnTo>
                  <a:pt x="307754" y="316412"/>
                </a:lnTo>
                <a:lnTo>
                  <a:pt x="335943" y="278899"/>
                </a:lnTo>
                <a:lnTo>
                  <a:pt x="354117" y="234623"/>
                </a:lnTo>
                <a:lnTo>
                  <a:pt x="360556" y="185350"/>
                </a:lnTo>
                <a:lnTo>
                  <a:pt x="354117" y="136076"/>
                </a:lnTo>
                <a:lnTo>
                  <a:pt x="335943" y="91800"/>
                </a:lnTo>
                <a:lnTo>
                  <a:pt x="307754" y="54287"/>
                </a:lnTo>
                <a:lnTo>
                  <a:pt x="271268" y="25305"/>
                </a:lnTo>
                <a:lnTo>
                  <a:pt x="228203" y="6620"/>
                </a:lnTo>
                <a:lnTo>
                  <a:pt x="180279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499794" y="4022852"/>
            <a:ext cx="115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F</a:t>
            </a:r>
            <a:endParaRPr>
              <a:latin typeface="Corbel"/>
              <a:cs typeface="Corbe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53982" y="4184276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79" h="370839">
                <a:moveTo>
                  <a:pt x="180277" y="0"/>
                </a:moveTo>
                <a:lnTo>
                  <a:pt x="132352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2" y="316412"/>
                </a:lnTo>
                <a:lnTo>
                  <a:pt x="89288" y="345394"/>
                </a:lnTo>
                <a:lnTo>
                  <a:pt x="132352" y="364079"/>
                </a:lnTo>
                <a:lnTo>
                  <a:pt x="180277" y="370700"/>
                </a:lnTo>
                <a:lnTo>
                  <a:pt x="228203" y="364079"/>
                </a:lnTo>
                <a:lnTo>
                  <a:pt x="271268" y="345394"/>
                </a:lnTo>
                <a:lnTo>
                  <a:pt x="307754" y="316412"/>
                </a:lnTo>
                <a:lnTo>
                  <a:pt x="335943" y="278899"/>
                </a:lnTo>
                <a:lnTo>
                  <a:pt x="354117" y="234623"/>
                </a:lnTo>
                <a:lnTo>
                  <a:pt x="360556" y="185350"/>
                </a:lnTo>
                <a:lnTo>
                  <a:pt x="354117" y="136076"/>
                </a:lnTo>
                <a:lnTo>
                  <a:pt x="335943" y="91800"/>
                </a:lnTo>
                <a:lnTo>
                  <a:pt x="307754" y="54287"/>
                </a:lnTo>
                <a:lnTo>
                  <a:pt x="271268" y="25305"/>
                </a:lnTo>
                <a:lnTo>
                  <a:pt x="228203" y="6620"/>
                </a:lnTo>
                <a:lnTo>
                  <a:pt x="180277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544566" y="4205732"/>
            <a:ext cx="179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D</a:t>
            </a:r>
            <a:endParaRPr>
              <a:latin typeface="Corbel"/>
              <a:cs typeface="Corbe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10</a:t>
            </a:fld>
            <a:endParaRPr sz="900">
              <a:latin typeface="Calibri"/>
              <a:cs typeface="Calibri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CEFF01BB-9775-4398-8FC8-10741E823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905" y="2158016"/>
            <a:ext cx="5884315" cy="40293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6" y="347471"/>
            <a:ext cx="4434840" cy="5151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42108" y="1348741"/>
            <a:ext cx="8083550" cy="149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ts val="3815"/>
              </a:lnSpc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15" dirty="0">
                <a:latin typeface="Calibri"/>
                <a:cs typeface="Calibri"/>
              </a:rPr>
              <a:t>What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if</a:t>
            </a:r>
            <a:r>
              <a:rPr sz="3200" b="1" spc="-5" dirty="0">
                <a:latin typeface="Calibri"/>
                <a:cs typeface="Calibri"/>
              </a:rPr>
              <a:t> the </a:t>
            </a:r>
            <a:r>
              <a:rPr sz="3200" b="1" spc="-20" dirty="0">
                <a:latin typeface="Calibri"/>
                <a:cs typeface="Calibri"/>
              </a:rPr>
              <a:t>graph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has </a:t>
            </a:r>
            <a:r>
              <a:rPr sz="3200" b="1" spc="-5" dirty="0">
                <a:solidFill>
                  <a:srgbClr val="D9253E"/>
                </a:solidFill>
                <a:latin typeface="Calibri"/>
                <a:cs typeface="Calibri"/>
              </a:rPr>
              <a:t>multiple</a:t>
            </a:r>
            <a:r>
              <a:rPr sz="3200" b="1" dirty="0">
                <a:solidFill>
                  <a:srgbClr val="D9253E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D9253E"/>
                </a:solidFill>
                <a:latin typeface="Calibri"/>
                <a:cs typeface="Calibri"/>
              </a:rPr>
              <a:t>relation </a:t>
            </a:r>
            <a:r>
              <a:rPr sz="3200" b="1" spc="-5" dirty="0">
                <a:solidFill>
                  <a:srgbClr val="D9253E"/>
                </a:solidFill>
                <a:latin typeface="Calibri"/>
                <a:cs typeface="Calibri"/>
              </a:rPr>
              <a:t>types</a:t>
            </a:r>
            <a:r>
              <a:rPr sz="3200" b="1" spc="-5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 marL="332105" marR="1054735" indent="-320040">
              <a:lnSpc>
                <a:spcPts val="3910"/>
              </a:lnSpc>
              <a:spcBef>
                <a:spcPts val="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5" dirty="0">
                <a:latin typeface="Calibri"/>
                <a:cs typeface="Calibri"/>
              </a:rPr>
              <a:t>Use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different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neural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network weights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>
                <a:latin typeface="Calibri"/>
                <a:cs typeface="Calibri"/>
              </a:rPr>
              <a:t>for different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relation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types.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66390" y="4018247"/>
            <a:ext cx="266700" cy="644525"/>
            <a:chOff x="6842390" y="4018246"/>
            <a:chExt cx="266700" cy="644525"/>
          </a:xfrm>
        </p:grpSpPr>
        <p:sp>
          <p:nvSpPr>
            <p:cNvPr id="5" name="object 5"/>
            <p:cNvSpPr/>
            <p:nvPr/>
          </p:nvSpPr>
          <p:spPr>
            <a:xfrm>
              <a:off x="6861440" y="4037296"/>
              <a:ext cx="228600" cy="606425"/>
            </a:xfrm>
            <a:custGeom>
              <a:avLst/>
              <a:gdLst/>
              <a:ahLst/>
              <a:cxnLst/>
              <a:rect l="l" t="t" r="r" b="b"/>
              <a:pathLst>
                <a:path w="228600" h="606425">
                  <a:moveTo>
                    <a:pt x="228506" y="0"/>
                  </a:moveTo>
                  <a:lnTo>
                    <a:pt x="0" y="0"/>
                  </a:lnTo>
                  <a:lnTo>
                    <a:pt x="0" y="606244"/>
                  </a:lnTo>
                  <a:lnTo>
                    <a:pt x="228506" y="606244"/>
                  </a:lnTo>
                  <a:lnTo>
                    <a:pt x="228506" y="0"/>
                  </a:lnTo>
                  <a:close/>
                </a:path>
              </a:pathLst>
            </a:custGeom>
            <a:solidFill>
              <a:srgbClr val="DD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61440" y="4037296"/>
              <a:ext cx="228600" cy="606425"/>
            </a:xfrm>
            <a:custGeom>
              <a:avLst/>
              <a:gdLst/>
              <a:ahLst/>
              <a:cxnLst/>
              <a:rect l="l" t="t" r="r" b="b"/>
              <a:pathLst>
                <a:path w="228600" h="606425">
                  <a:moveTo>
                    <a:pt x="0" y="0"/>
                  </a:moveTo>
                  <a:lnTo>
                    <a:pt x="228507" y="0"/>
                  </a:lnTo>
                  <a:lnTo>
                    <a:pt x="228507" y="606245"/>
                  </a:lnTo>
                  <a:lnTo>
                    <a:pt x="0" y="60624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A31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366390" y="3132133"/>
            <a:ext cx="266700" cy="644525"/>
            <a:chOff x="6842390" y="3132132"/>
            <a:chExt cx="266700" cy="644525"/>
          </a:xfrm>
        </p:grpSpPr>
        <p:sp>
          <p:nvSpPr>
            <p:cNvPr id="8" name="object 8"/>
            <p:cNvSpPr/>
            <p:nvPr/>
          </p:nvSpPr>
          <p:spPr>
            <a:xfrm>
              <a:off x="6861440" y="3151182"/>
              <a:ext cx="228600" cy="606425"/>
            </a:xfrm>
            <a:custGeom>
              <a:avLst/>
              <a:gdLst/>
              <a:ahLst/>
              <a:cxnLst/>
              <a:rect l="l" t="t" r="r" b="b"/>
              <a:pathLst>
                <a:path w="228600" h="606425">
                  <a:moveTo>
                    <a:pt x="228507" y="0"/>
                  </a:moveTo>
                  <a:lnTo>
                    <a:pt x="0" y="0"/>
                  </a:lnTo>
                  <a:lnTo>
                    <a:pt x="0" y="606245"/>
                  </a:lnTo>
                  <a:lnTo>
                    <a:pt x="228507" y="606245"/>
                  </a:lnTo>
                  <a:lnTo>
                    <a:pt x="228507" y="0"/>
                  </a:lnTo>
                  <a:close/>
                </a:path>
              </a:pathLst>
            </a:custGeom>
            <a:solidFill>
              <a:srgbClr val="A0D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61440" y="3151182"/>
              <a:ext cx="228600" cy="606425"/>
            </a:xfrm>
            <a:custGeom>
              <a:avLst/>
              <a:gdLst/>
              <a:ahLst/>
              <a:cxnLst/>
              <a:rect l="l" t="t" r="r" b="b"/>
              <a:pathLst>
                <a:path w="228600" h="606425">
                  <a:moveTo>
                    <a:pt x="0" y="0"/>
                  </a:moveTo>
                  <a:lnTo>
                    <a:pt x="228507" y="0"/>
                  </a:lnTo>
                  <a:lnTo>
                    <a:pt x="228507" y="606245"/>
                  </a:lnTo>
                  <a:lnTo>
                    <a:pt x="0" y="60624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3792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366390" y="5016597"/>
            <a:ext cx="266700" cy="644525"/>
            <a:chOff x="6842390" y="5016596"/>
            <a:chExt cx="266700" cy="644525"/>
          </a:xfrm>
        </p:grpSpPr>
        <p:sp>
          <p:nvSpPr>
            <p:cNvPr id="11" name="object 11"/>
            <p:cNvSpPr/>
            <p:nvPr/>
          </p:nvSpPr>
          <p:spPr>
            <a:xfrm>
              <a:off x="6861440" y="5035646"/>
              <a:ext cx="228600" cy="606425"/>
            </a:xfrm>
            <a:custGeom>
              <a:avLst/>
              <a:gdLst/>
              <a:ahLst/>
              <a:cxnLst/>
              <a:rect l="l" t="t" r="r" b="b"/>
              <a:pathLst>
                <a:path w="228600" h="606425">
                  <a:moveTo>
                    <a:pt x="228506" y="0"/>
                  </a:moveTo>
                  <a:lnTo>
                    <a:pt x="0" y="0"/>
                  </a:lnTo>
                  <a:lnTo>
                    <a:pt x="0" y="606244"/>
                  </a:lnTo>
                  <a:lnTo>
                    <a:pt x="228506" y="606244"/>
                  </a:lnTo>
                  <a:lnTo>
                    <a:pt x="228506" y="0"/>
                  </a:lnTo>
                  <a:close/>
                </a:path>
              </a:pathLst>
            </a:custGeom>
            <a:solidFill>
              <a:srgbClr val="FFD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61440" y="5035646"/>
              <a:ext cx="228600" cy="606425"/>
            </a:xfrm>
            <a:custGeom>
              <a:avLst/>
              <a:gdLst/>
              <a:ahLst/>
              <a:cxnLst/>
              <a:rect l="l" t="t" r="r" b="b"/>
              <a:pathLst>
                <a:path w="228600" h="606425">
                  <a:moveTo>
                    <a:pt x="0" y="0"/>
                  </a:moveTo>
                  <a:lnTo>
                    <a:pt x="228507" y="0"/>
                  </a:lnTo>
                  <a:lnTo>
                    <a:pt x="228507" y="606245"/>
                  </a:lnTo>
                  <a:lnTo>
                    <a:pt x="0" y="60624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B48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481388" y="3230371"/>
            <a:ext cx="1900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pc="-10" dirty="0">
                <a:solidFill>
                  <a:srgbClr val="60B5CC"/>
                </a:solidFill>
                <a:latin typeface="Arial"/>
                <a:cs typeface="Arial"/>
              </a:rPr>
              <a:t>Weights</a:t>
            </a:r>
            <a:r>
              <a:rPr spc="-25" dirty="0">
                <a:solidFill>
                  <a:srgbClr val="60B5CC"/>
                </a:solidFill>
                <a:latin typeface="Arial"/>
                <a:cs typeface="Arial"/>
              </a:rPr>
              <a:t> </a:t>
            </a:r>
            <a:r>
              <a:rPr spc="120" dirty="0">
                <a:solidFill>
                  <a:srgbClr val="60B5CC"/>
                </a:solidFill>
                <a:latin typeface="Cambria Math"/>
                <a:cs typeface="Cambria Math"/>
              </a:rPr>
              <a:t>𝐖</a:t>
            </a:r>
            <a:r>
              <a:rPr sz="1950" spc="179" baseline="-14957" dirty="0">
                <a:solidFill>
                  <a:srgbClr val="60B5CC"/>
                </a:solidFill>
                <a:latin typeface="Cambria Math"/>
                <a:cs typeface="Cambria Math"/>
              </a:rPr>
              <a:t>!</a:t>
            </a:r>
            <a:r>
              <a:rPr sz="1650" spc="179" baseline="-32828" dirty="0">
                <a:solidFill>
                  <a:srgbClr val="60B5CC"/>
                </a:solidFill>
                <a:latin typeface="Cambria Math"/>
                <a:cs typeface="Cambria Math"/>
              </a:rPr>
              <a:t>!</a:t>
            </a:r>
            <a:r>
              <a:rPr sz="1650" spc="525" baseline="-32828" dirty="0">
                <a:solidFill>
                  <a:srgbClr val="60B5CC"/>
                </a:solidFill>
                <a:latin typeface="Cambria Math"/>
                <a:cs typeface="Cambria Math"/>
              </a:rPr>
              <a:t> </a:t>
            </a:r>
            <a:r>
              <a:rPr spc="-5" dirty="0">
                <a:solidFill>
                  <a:srgbClr val="60B5CC"/>
                </a:solidFill>
                <a:latin typeface="Arial"/>
                <a:cs typeface="Arial"/>
              </a:rPr>
              <a:t>for</a:t>
            </a:r>
            <a:r>
              <a:rPr spc="-25" dirty="0">
                <a:solidFill>
                  <a:srgbClr val="60B5C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60B5CC"/>
                </a:solidFill>
                <a:latin typeface="Cambria Math"/>
                <a:cs typeface="Cambria Math"/>
              </a:rPr>
              <a:t>𝑟</a:t>
            </a:r>
            <a:r>
              <a:rPr sz="1950" spc="-7" baseline="-14957" dirty="0">
                <a:solidFill>
                  <a:srgbClr val="60B5CC"/>
                </a:solidFill>
                <a:latin typeface="Cambria Math"/>
                <a:cs typeface="Cambria Math"/>
              </a:rPr>
              <a:t>"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72378" y="4328161"/>
            <a:ext cx="1085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220" dirty="0">
                <a:solidFill>
                  <a:srgbClr val="C64847"/>
                </a:solidFill>
                <a:latin typeface="Cambria Math"/>
                <a:cs typeface="Cambria Math"/>
              </a:rPr>
              <a:t>"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87277" y="4156964"/>
            <a:ext cx="190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1358265" algn="l"/>
              </a:tabLst>
            </a:pPr>
            <a:r>
              <a:rPr spc="-10" dirty="0">
                <a:solidFill>
                  <a:srgbClr val="C64847"/>
                </a:solidFill>
                <a:latin typeface="Arial"/>
                <a:cs typeface="Arial"/>
              </a:rPr>
              <a:t>Weights</a:t>
            </a:r>
            <a:r>
              <a:rPr dirty="0">
                <a:solidFill>
                  <a:srgbClr val="C64847"/>
                </a:solidFill>
                <a:latin typeface="Arial"/>
                <a:cs typeface="Arial"/>
              </a:rPr>
              <a:t> </a:t>
            </a:r>
            <a:r>
              <a:rPr spc="75" dirty="0">
                <a:solidFill>
                  <a:srgbClr val="C64847"/>
                </a:solidFill>
                <a:latin typeface="Cambria Math"/>
                <a:cs typeface="Cambria Math"/>
              </a:rPr>
              <a:t>𝐖</a:t>
            </a:r>
            <a:r>
              <a:rPr sz="1950" spc="112" baseline="-17094" dirty="0">
                <a:solidFill>
                  <a:srgbClr val="C64847"/>
                </a:solidFill>
                <a:latin typeface="Cambria Math"/>
                <a:cs typeface="Cambria Math"/>
              </a:rPr>
              <a:t>!	</a:t>
            </a:r>
            <a:r>
              <a:rPr spc="-5" dirty="0">
                <a:solidFill>
                  <a:srgbClr val="C64847"/>
                </a:solidFill>
                <a:latin typeface="Arial"/>
                <a:cs typeface="Arial"/>
              </a:rPr>
              <a:t>for</a:t>
            </a:r>
            <a:r>
              <a:rPr spc="-65" dirty="0">
                <a:solidFill>
                  <a:srgbClr val="C64847"/>
                </a:solidFill>
                <a:latin typeface="Arial"/>
                <a:cs typeface="Arial"/>
              </a:rPr>
              <a:t> </a:t>
            </a:r>
            <a:r>
              <a:rPr spc="-130" dirty="0">
                <a:solidFill>
                  <a:srgbClr val="C64847"/>
                </a:solidFill>
                <a:latin typeface="Cambria Math"/>
                <a:cs typeface="Cambria Math"/>
              </a:rPr>
              <a:t>𝑟</a:t>
            </a:r>
            <a:r>
              <a:rPr sz="1950" spc="-195" baseline="-17094" dirty="0">
                <a:solidFill>
                  <a:srgbClr val="C64847"/>
                </a:solidFill>
                <a:latin typeface="Cambria Math"/>
                <a:cs typeface="Cambria Math"/>
              </a:rPr>
              <a:t>#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70441" y="5126228"/>
            <a:ext cx="190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pc="-10" dirty="0">
                <a:solidFill>
                  <a:srgbClr val="F0AD00"/>
                </a:solidFill>
                <a:latin typeface="Arial"/>
                <a:cs typeface="Arial"/>
              </a:rPr>
              <a:t>Weights</a:t>
            </a:r>
            <a:r>
              <a:rPr spc="-25" dirty="0">
                <a:solidFill>
                  <a:srgbClr val="F0AD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0AD00"/>
                </a:solidFill>
                <a:latin typeface="Cambria Math"/>
                <a:cs typeface="Cambria Math"/>
              </a:rPr>
              <a:t>𝐖</a:t>
            </a:r>
            <a:r>
              <a:rPr sz="1950" baseline="-17094" dirty="0">
                <a:solidFill>
                  <a:srgbClr val="F0AD00"/>
                </a:solidFill>
                <a:latin typeface="Cambria Math"/>
                <a:cs typeface="Cambria Math"/>
              </a:rPr>
              <a:t>!</a:t>
            </a:r>
            <a:r>
              <a:rPr sz="1650" baseline="-32828" dirty="0">
                <a:solidFill>
                  <a:srgbClr val="F0AD00"/>
                </a:solidFill>
                <a:latin typeface="Cambria Math"/>
                <a:cs typeface="Cambria Math"/>
              </a:rPr>
              <a:t>#</a:t>
            </a:r>
            <a:r>
              <a:rPr sz="1650" spc="165" baseline="-32828" dirty="0">
                <a:solidFill>
                  <a:srgbClr val="F0AD00"/>
                </a:solidFill>
                <a:latin typeface="Cambria Math"/>
                <a:cs typeface="Cambria Math"/>
              </a:rPr>
              <a:t> </a:t>
            </a:r>
            <a:r>
              <a:rPr spc="-5" dirty="0">
                <a:solidFill>
                  <a:srgbClr val="F0AD00"/>
                </a:solidFill>
                <a:latin typeface="Arial"/>
                <a:cs typeface="Arial"/>
              </a:rPr>
              <a:t>for</a:t>
            </a:r>
            <a:r>
              <a:rPr spc="-20" dirty="0">
                <a:solidFill>
                  <a:srgbClr val="F0AD00"/>
                </a:solidFill>
                <a:latin typeface="Arial"/>
                <a:cs typeface="Arial"/>
              </a:rPr>
              <a:t> </a:t>
            </a:r>
            <a:r>
              <a:rPr spc="-60" dirty="0">
                <a:solidFill>
                  <a:srgbClr val="F0AD00"/>
                </a:solidFill>
                <a:latin typeface="Cambria Math"/>
                <a:cs typeface="Cambria Math"/>
              </a:rPr>
              <a:t>𝑟</a:t>
            </a:r>
            <a:r>
              <a:rPr sz="1950" spc="-89" baseline="-17094" dirty="0">
                <a:solidFill>
                  <a:srgbClr val="F0AD00"/>
                </a:solidFill>
                <a:latin typeface="Cambria Math"/>
                <a:cs typeface="Cambria Math"/>
              </a:rPr>
              <a:t>$</a:t>
            </a:r>
            <a:endParaRPr sz="1950" baseline="-17094">
              <a:latin typeface="Cambria Math"/>
              <a:cs typeface="Cambria Math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13133" y="3635744"/>
            <a:ext cx="2828290" cy="1607820"/>
            <a:chOff x="589133" y="3635744"/>
            <a:chExt cx="2828290" cy="1607820"/>
          </a:xfrm>
        </p:grpSpPr>
        <p:sp>
          <p:nvSpPr>
            <p:cNvPr id="18" name="object 18"/>
            <p:cNvSpPr/>
            <p:nvPr/>
          </p:nvSpPr>
          <p:spPr>
            <a:xfrm>
              <a:off x="1190486" y="4000497"/>
              <a:ext cx="360680" cy="370840"/>
            </a:xfrm>
            <a:custGeom>
              <a:avLst/>
              <a:gdLst/>
              <a:ahLst/>
              <a:cxnLst/>
              <a:rect l="l" t="t" r="r" b="b"/>
              <a:pathLst>
                <a:path w="360680" h="370839">
                  <a:moveTo>
                    <a:pt x="180278" y="0"/>
                  </a:moveTo>
                  <a:lnTo>
                    <a:pt x="132352" y="6620"/>
                  </a:lnTo>
                  <a:lnTo>
                    <a:pt x="89288" y="25305"/>
                  </a:lnTo>
                  <a:lnTo>
                    <a:pt x="52802" y="54287"/>
                  </a:lnTo>
                  <a:lnTo>
                    <a:pt x="24613" y="91800"/>
                  </a:lnTo>
                  <a:lnTo>
                    <a:pt x="6439" y="136076"/>
                  </a:lnTo>
                  <a:lnTo>
                    <a:pt x="0" y="185350"/>
                  </a:lnTo>
                  <a:lnTo>
                    <a:pt x="6439" y="234623"/>
                  </a:lnTo>
                  <a:lnTo>
                    <a:pt x="24613" y="278899"/>
                  </a:lnTo>
                  <a:lnTo>
                    <a:pt x="52802" y="316412"/>
                  </a:lnTo>
                  <a:lnTo>
                    <a:pt x="89288" y="345394"/>
                  </a:lnTo>
                  <a:lnTo>
                    <a:pt x="132352" y="364079"/>
                  </a:lnTo>
                  <a:lnTo>
                    <a:pt x="180278" y="370700"/>
                  </a:lnTo>
                  <a:lnTo>
                    <a:pt x="228203" y="364079"/>
                  </a:lnTo>
                  <a:lnTo>
                    <a:pt x="271267" y="345394"/>
                  </a:lnTo>
                  <a:lnTo>
                    <a:pt x="307753" y="316412"/>
                  </a:lnTo>
                  <a:lnTo>
                    <a:pt x="335942" y="278899"/>
                  </a:lnTo>
                  <a:lnTo>
                    <a:pt x="354116" y="234623"/>
                  </a:lnTo>
                  <a:lnTo>
                    <a:pt x="360556" y="185350"/>
                  </a:lnTo>
                  <a:lnTo>
                    <a:pt x="354116" y="136076"/>
                  </a:lnTo>
                  <a:lnTo>
                    <a:pt x="335942" y="91800"/>
                  </a:lnTo>
                  <a:lnTo>
                    <a:pt x="307753" y="54287"/>
                  </a:lnTo>
                  <a:lnTo>
                    <a:pt x="271267" y="25305"/>
                  </a:lnTo>
                  <a:lnTo>
                    <a:pt x="228203" y="6620"/>
                  </a:lnTo>
                  <a:lnTo>
                    <a:pt x="180278" y="0"/>
                  </a:lnTo>
                  <a:close/>
                </a:path>
              </a:pathLst>
            </a:custGeom>
            <a:solidFill>
              <a:srgbClr val="B4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9127" y="3635756"/>
              <a:ext cx="1985645" cy="1412240"/>
            </a:xfrm>
            <a:custGeom>
              <a:avLst/>
              <a:gdLst/>
              <a:ahLst/>
              <a:cxnLst/>
              <a:rect l="l" t="t" r="r" b="b"/>
              <a:pathLst>
                <a:path w="1985645" h="1412239">
                  <a:moveTo>
                    <a:pt x="654151" y="681164"/>
                  </a:moveTo>
                  <a:lnTo>
                    <a:pt x="565099" y="716572"/>
                  </a:lnTo>
                  <a:lnTo>
                    <a:pt x="586409" y="735609"/>
                  </a:lnTo>
                  <a:lnTo>
                    <a:pt x="0" y="1392694"/>
                  </a:lnTo>
                  <a:lnTo>
                    <a:pt x="508" y="1401724"/>
                  </a:lnTo>
                  <a:lnTo>
                    <a:pt x="12280" y="1412227"/>
                  </a:lnTo>
                  <a:lnTo>
                    <a:pt x="21323" y="1411719"/>
                  </a:lnTo>
                  <a:lnTo>
                    <a:pt x="607733" y="754634"/>
                  </a:lnTo>
                  <a:lnTo>
                    <a:pt x="629056" y="773658"/>
                  </a:lnTo>
                  <a:lnTo>
                    <a:pt x="644004" y="718540"/>
                  </a:lnTo>
                  <a:lnTo>
                    <a:pt x="654151" y="681164"/>
                  </a:lnTo>
                  <a:close/>
                </a:path>
                <a:path w="1985645" h="1412239">
                  <a:moveTo>
                    <a:pt x="1985556" y="16598"/>
                  </a:moveTo>
                  <a:lnTo>
                    <a:pt x="1978164" y="2654"/>
                  </a:lnTo>
                  <a:lnTo>
                    <a:pt x="1969516" y="0"/>
                  </a:lnTo>
                  <a:lnTo>
                    <a:pt x="1030960" y="497332"/>
                  </a:lnTo>
                  <a:lnTo>
                    <a:pt x="1017587" y="472084"/>
                  </a:lnTo>
                  <a:lnTo>
                    <a:pt x="961910" y="550100"/>
                  </a:lnTo>
                  <a:lnTo>
                    <a:pt x="1057719" y="547827"/>
                  </a:lnTo>
                  <a:lnTo>
                    <a:pt x="1049845" y="532968"/>
                  </a:lnTo>
                  <a:lnTo>
                    <a:pt x="1044346" y="522579"/>
                  </a:lnTo>
                  <a:lnTo>
                    <a:pt x="1982901" y="25247"/>
                  </a:lnTo>
                  <a:lnTo>
                    <a:pt x="1985556" y="16598"/>
                  </a:lnTo>
                  <a:close/>
                </a:path>
              </a:pathLst>
            </a:custGeom>
            <a:solidFill>
              <a:srgbClr val="60B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98240" y="4277296"/>
              <a:ext cx="1353820" cy="104775"/>
            </a:xfrm>
            <a:custGeom>
              <a:avLst/>
              <a:gdLst/>
              <a:ahLst/>
              <a:cxnLst/>
              <a:rect l="l" t="t" r="r" b="b"/>
              <a:pathLst>
                <a:path w="1353820" h="104775">
                  <a:moveTo>
                    <a:pt x="86200" y="28554"/>
                  </a:moveTo>
                  <a:lnTo>
                    <a:pt x="85127" y="57108"/>
                  </a:lnTo>
                  <a:lnTo>
                    <a:pt x="1346258" y="104494"/>
                  </a:lnTo>
                  <a:lnTo>
                    <a:pt x="1352890" y="98342"/>
                  </a:lnTo>
                  <a:lnTo>
                    <a:pt x="1353483" y="82571"/>
                  </a:lnTo>
                  <a:lnTo>
                    <a:pt x="1347331" y="75939"/>
                  </a:lnTo>
                  <a:lnTo>
                    <a:pt x="86200" y="28554"/>
                  </a:lnTo>
                  <a:close/>
                </a:path>
                <a:path w="1353820" h="104775">
                  <a:moveTo>
                    <a:pt x="87273" y="0"/>
                  </a:moveTo>
                  <a:lnTo>
                    <a:pt x="0" y="39613"/>
                  </a:lnTo>
                  <a:lnTo>
                    <a:pt x="84054" y="85664"/>
                  </a:lnTo>
                  <a:lnTo>
                    <a:pt x="85127" y="57108"/>
                  </a:lnTo>
                  <a:lnTo>
                    <a:pt x="62965" y="56276"/>
                  </a:lnTo>
                  <a:lnTo>
                    <a:pt x="56813" y="49644"/>
                  </a:lnTo>
                  <a:lnTo>
                    <a:pt x="57405" y="33873"/>
                  </a:lnTo>
                  <a:lnTo>
                    <a:pt x="64038" y="27721"/>
                  </a:lnTo>
                  <a:lnTo>
                    <a:pt x="86231" y="27721"/>
                  </a:lnTo>
                  <a:lnTo>
                    <a:pt x="87273" y="0"/>
                  </a:lnTo>
                  <a:close/>
                </a:path>
                <a:path w="1353820" h="104775">
                  <a:moveTo>
                    <a:pt x="64038" y="27721"/>
                  </a:moveTo>
                  <a:lnTo>
                    <a:pt x="57405" y="33873"/>
                  </a:lnTo>
                  <a:lnTo>
                    <a:pt x="56813" y="49644"/>
                  </a:lnTo>
                  <a:lnTo>
                    <a:pt x="62965" y="56276"/>
                  </a:lnTo>
                  <a:lnTo>
                    <a:pt x="85127" y="57108"/>
                  </a:lnTo>
                  <a:lnTo>
                    <a:pt x="86200" y="28554"/>
                  </a:lnTo>
                  <a:lnTo>
                    <a:pt x="64038" y="27721"/>
                  </a:lnTo>
                  <a:close/>
                </a:path>
                <a:path w="1353820" h="104775">
                  <a:moveTo>
                    <a:pt x="86231" y="27721"/>
                  </a:moveTo>
                  <a:lnTo>
                    <a:pt x="64038" y="27721"/>
                  </a:lnTo>
                  <a:lnTo>
                    <a:pt x="86200" y="28554"/>
                  </a:lnTo>
                  <a:lnTo>
                    <a:pt x="86231" y="27721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16924" y="4498279"/>
              <a:ext cx="573405" cy="603885"/>
            </a:xfrm>
            <a:custGeom>
              <a:avLst/>
              <a:gdLst/>
              <a:ahLst/>
              <a:cxnLst/>
              <a:rect l="l" t="t" r="r" b="b"/>
              <a:pathLst>
                <a:path w="573405" h="603885">
                  <a:moveTo>
                    <a:pt x="503693" y="52399"/>
                  </a:moveTo>
                  <a:lnTo>
                    <a:pt x="0" y="583977"/>
                  </a:lnTo>
                  <a:lnTo>
                    <a:pt x="243" y="593020"/>
                  </a:lnTo>
                  <a:lnTo>
                    <a:pt x="11699" y="603874"/>
                  </a:lnTo>
                  <a:lnTo>
                    <a:pt x="20741" y="603632"/>
                  </a:lnTo>
                  <a:lnTo>
                    <a:pt x="524435" y="72053"/>
                  </a:lnTo>
                  <a:lnTo>
                    <a:pt x="503693" y="52399"/>
                  </a:lnTo>
                  <a:close/>
                </a:path>
                <a:path w="573405" h="603885">
                  <a:moveTo>
                    <a:pt x="562078" y="36056"/>
                  </a:moveTo>
                  <a:lnTo>
                    <a:pt x="527991" y="36056"/>
                  </a:lnTo>
                  <a:lnTo>
                    <a:pt x="539446" y="46911"/>
                  </a:lnTo>
                  <a:lnTo>
                    <a:pt x="539690" y="55954"/>
                  </a:lnTo>
                  <a:lnTo>
                    <a:pt x="524435" y="72053"/>
                  </a:lnTo>
                  <a:lnTo>
                    <a:pt x="545177" y="91707"/>
                  </a:lnTo>
                  <a:lnTo>
                    <a:pt x="562078" y="36056"/>
                  </a:lnTo>
                  <a:close/>
                </a:path>
                <a:path w="573405" h="603885">
                  <a:moveTo>
                    <a:pt x="527991" y="36056"/>
                  </a:moveTo>
                  <a:lnTo>
                    <a:pt x="518947" y="36300"/>
                  </a:lnTo>
                  <a:lnTo>
                    <a:pt x="503693" y="52399"/>
                  </a:lnTo>
                  <a:lnTo>
                    <a:pt x="524435" y="72053"/>
                  </a:lnTo>
                  <a:lnTo>
                    <a:pt x="539690" y="55954"/>
                  </a:lnTo>
                  <a:lnTo>
                    <a:pt x="539446" y="46911"/>
                  </a:lnTo>
                  <a:lnTo>
                    <a:pt x="527991" y="36056"/>
                  </a:lnTo>
                  <a:close/>
                </a:path>
                <a:path w="573405" h="603885">
                  <a:moveTo>
                    <a:pt x="573027" y="0"/>
                  </a:moveTo>
                  <a:lnTo>
                    <a:pt x="482951" y="32745"/>
                  </a:lnTo>
                  <a:lnTo>
                    <a:pt x="503693" y="52399"/>
                  </a:lnTo>
                  <a:lnTo>
                    <a:pt x="518947" y="36300"/>
                  </a:lnTo>
                  <a:lnTo>
                    <a:pt x="527991" y="36056"/>
                  </a:lnTo>
                  <a:lnTo>
                    <a:pt x="562078" y="36056"/>
                  </a:lnTo>
                  <a:lnTo>
                    <a:pt x="573027" y="0"/>
                  </a:lnTo>
                  <a:close/>
                </a:path>
              </a:pathLst>
            </a:custGeom>
            <a:solidFill>
              <a:srgbClr val="F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85524" y="5016545"/>
              <a:ext cx="978535" cy="227329"/>
            </a:xfrm>
            <a:custGeom>
              <a:avLst/>
              <a:gdLst/>
              <a:ahLst/>
              <a:cxnLst/>
              <a:rect l="l" t="t" r="r" b="b"/>
              <a:pathLst>
                <a:path w="978535" h="227329">
                  <a:moveTo>
                    <a:pt x="76075" y="142575"/>
                  </a:moveTo>
                  <a:lnTo>
                    <a:pt x="0" y="200872"/>
                  </a:lnTo>
                  <a:lnTo>
                    <a:pt x="92282" y="226754"/>
                  </a:lnTo>
                  <a:lnTo>
                    <a:pt x="87687" y="202887"/>
                  </a:lnTo>
                  <a:lnTo>
                    <a:pt x="65102" y="202887"/>
                  </a:lnTo>
                  <a:lnTo>
                    <a:pt x="57611" y="197816"/>
                  </a:lnTo>
                  <a:lnTo>
                    <a:pt x="54627" y="182318"/>
                  </a:lnTo>
                  <a:lnTo>
                    <a:pt x="59700" y="174828"/>
                  </a:lnTo>
                  <a:lnTo>
                    <a:pt x="81477" y="170635"/>
                  </a:lnTo>
                  <a:lnTo>
                    <a:pt x="76075" y="142575"/>
                  </a:lnTo>
                  <a:close/>
                </a:path>
                <a:path w="978535" h="227329">
                  <a:moveTo>
                    <a:pt x="81477" y="170635"/>
                  </a:moveTo>
                  <a:lnTo>
                    <a:pt x="59700" y="174828"/>
                  </a:lnTo>
                  <a:lnTo>
                    <a:pt x="54627" y="182318"/>
                  </a:lnTo>
                  <a:lnTo>
                    <a:pt x="57611" y="197816"/>
                  </a:lnTo>
                  <a:lnTo>
                    <a:pt x="65102" y="202887"/>
                  </a:lnTo>
                  <a:lnTo>
                    <a:pt x="86879" y="198694"/>
                  </a:lnTo>
                  <a:lnTo>
                    <a:pt x="81477" y="170635"/>
                  </a:lnTo>
                  <a:close/>
                </a:path>
                <a:path w="978535" h="227329">
                  <a:moveTo>
                    <a:pt x="86879" y="198694"/>
                  </a:moveTo>
                  <a:lnTo>
                    <a:pt x="65102" y="202887"/>
                  </a:lnTo>
                  <a:lnTo>
                    <a:pt x="87687" y="202887"/>
                  </a:lnTo>
                  <a:lnTo>
                    <a:pt x="86879" y="198694"/>
                  </a:lnTo>
                  <a:close/>
                </a:path>
                <a:path w="978535" h="227329">
                  <a:moveTo>
                    <a:pt x="967769" y="0"/>
                  </a:moveTo>
                  <a:lnTo>
                    <a:pt x="81477" y="170635"/>
                  </a:lnTo>
                  <a:lnTo>
                    <a:pt x="86879" y="198694"/>
                  </a:lnTo>
                  <a:lnTo>
                    <a:pt x="973171" y="28060"/>
                  </a:lnTo>
                  <a:lnTo>
                    <a:pt x="978244" y="20568"/>
                  </a:lnTo>
                  <a:lnTo>
                    <a:pt x="975259" y="5072"/>
                  </a:lnTo>
                  <a:lnTo>
                    <a:pt x="967769" y="0"/>
                  </a:lnTo>
                  <a:close/>
                </a:path>
              </a:pathLst>
            </a:custGeom>
            <a:solidFill>
              <a:srgbClr val="60B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56461" y="3783125"/>
              <a:ext cx="177165" cy="415290"/>
            </a:xfrm>
            <a:custGeom>
              <a:avLst/>
              <a:gdLst/>
              <a:ahLst/>
              <a:cxnLst/>
              <a:rect l="l" t="t" r="r" b="b"/>
              <a:pathLst>
                <a:path w="177164" h="415289">
                  <a:moveTo>
                    <a:pt x="53433" y="75080"/>
                  </a:moveTo>
                  <a:lnTo>
                    <a:pt x="26716" y="85218"/>
                  </a:lnTo>
                  <a:lnTo>
                    <a:pt x="150408" y="411187"/>
                  </a:lnTo>
                  <a:lnTo>
                    <a:pt x="158658" y="414898"/>
                  </a:lnTo>
                  <a:lnTo>
                    <a:pt x="173413" y="409300"/>
                  </a:lnTo>
                  <a:lnTo>
                    <a:pt x="177124" y="401050"/>
                  </a:lnTo>
                  <a:lnTo>
                    <a:pt x="53433" y="75080"/>
                  </a:lnTo>
                  <a:close/>
                </a:path>
                <a:path w="177164" h="415289">
                  <a:moveTo>
                    <a:pt x="9662" y="0"/>
                  </a:moveTo>
                  <a:lnTo>
                    <a:pt x="0" y="95355"/>
                  </a:lnTo>
                  <a:lnTo>
                    <a:pt x="26716" y="85218"/>
                  </a:lnTo>
                  <a:lnTo>
                    <a:pt x="18848" y="64482"/>
                  </a:lnTo>
                  <a:lnTo>
                    <a:pt x="22559" y="56233"/>
                  </a:lnTo>
                  <a:lnTo>
                    <a:pt x="37315" y="50633"/>
                  </a:lnTo>
                  <a:lnTo>
                    <a:pt x="64618" y="50633"/>
                  </a:lnTo>
                  <a:lnTo>
                    <a:pt x="9662" y="0"/>
                  </a:lnTo>
                  <a:close/>
                </a:path>
                <a:path w="177164" h="415289">
                  <a:moveTo>
                    <a:pt x="37315" y="50633"/>
                  </a:moveTo>
                  <a:lnTo>
                    <a:pt x="22559" y="56233"/>
                  </a:lnTo>
                  <a:lnTo>
                    <a:pt x="18848" y="64482"/>
                  </a:lnTo>
                  <a:lnTo>
                    <a:pt x="26716" y="85218"/>
                  </a:lnTo>
                  <a:lnTo>
                    <a:pt x="53433" y="75080"/>
                  </a:lnTo>
                  <a:lnTo>
                    <a:pt x="45565" y="54344"/>
                  </a:lnTo>
                  <a:lnTo>
                    <a:pt x="37315" y="50633"/>
                  </a:lnTo>
                  <a:close/>
                </a:path>
                <a:path w="177164" h="415289">
                  <a:moveTo>
                    <a:pt x="64618" y="50633"/>
                  </a:moveTo>
                  <a:lnTo>
                    <a:pt x="37315" y="50633"/>
                  </a:lnTo>
                  <a:lnTo>
                    <a:pt x="45565" y="54344"/>
                  </a:lnTo>
                  <a:lnTo>
                    <a:pt x="53433" y="75080"/>
                  </a:lnTo>
                  <a:lnTo>
                    <a:pt x="80149" y="64942"/>
                  </a:lnTo>
                  <a:lnTo>
                    <a:pt x="64618" y="50633"/>
                  </a:lnTo>
                  <a:close/>
                </a:path>
              </a:pathLst>
            </a:custGeom>
            <a:solidFill>
              <a:srgbClr val="F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17427" y="4552566"/>
              <a:ext cx="400050" cy="364490"/>
            </a:xfrm>
            <a:custGeom>
              <a:avLst/>
              <a:gdLst/>
              <a:ahLst/>
              <a:cxnLst/>
              <a:rect l="l" t="t" r="r" b="b"/>
              <a:pathLst>
                <a:path w="400050" h="364489">
                  <a:moveTo>
                    <a:pt x="73063" y="47061"/>
                  </a:moveTo>
                  <a:lnTo>
                    <a:pt x="53851" y="68213"/>
                  </a:lnTo>
                  <a:lnTo>
                    <a:pt x="379856" y="364321"/>
                  </a:lnTo>
                  <a:lnTo>
                    <a:pt x="388891" y="363886"/>
                  </a:lnTo>
                  <a:lnTo>
                    <a:pt x="399502" y="352205"/>
                  </a:lnTo>
                  <a:lnTo>
                    <a:pt x="399068" y="343169"/>
                  </a:lnTo>
                  <a:lnTo>
                    <a:pt x="73063" y="47061"/>
                  </a:lnTo>
                  <a:close/>
                </a:path>
                <a:path w="400050" h="364489">
                  <a:moveTo>
                    <a:pt x="0" y="0"/>
                  </a:moveTo>
                  <a:lnTo>
                    <a:pt x="34639" y="89366"/>
                  </a:lnTo>
                  <a:lnTo>
                    <a:pt x="53851" y="68213"/>
                  </a:lnTo>
                  <a:lnTo>
                    <a:pt x="37434" y="53301"/>
                  </a:lnTo>
                  <a:lnTo>
                    <a:pt x="37000" y="44265"/>
                  </a:lnTo>
                  <a:lnTo>
                    <a:pt x="47611" y="32584"/>
                  </a:lnTo>
                  <a:lnTo>
                    <a:pt x="56645" y="32150"/>
                  </a:lnTo>
                  <a:lnTo>
                    <a:pt x="86607" y="32150"/>
                  </a:lnTo>
                  <a:lnTo>
                    <a:pt x="92275" y="25909"/>
                  </a:lnTo>
                  <a:lnTo>
                    <a:pt x="0" y="0"/>
                  </a:lnTo>
                  <a:close/>
                </a:path>
                <a:path w="400050" h="364489">
                  <a:moveTo>
                    <a:pt x="56645" y="32150"/>
                  </a:moveTo>
                  <a:lnTo>
                    <a:pt x="47611" y="32584"/>
                  </a:lnTo>
                  <a:lnTo>
                    <a:pt x="37000" y="44265"/>
                  </a:lnTo>
                  <a:lnTo>
                    <a:pt x="37434" y="53301"/>
                  </a:lnTo>
                  <a:lnTo>
                    <a:pt x="53851" y="68213"/>
                  </a:lnTo>
                  <a:lnTo>
                    <a:pt x="73063" y="47061"/>
                  </a:lnTo>
                  <a:lnTo>
                    <a:pt x="56645" y="32150"/>
                  </a:lnTo>
                  <a:close/>
                </a:path>
                <a:path w="400050" h="364489">
                  <a:moveTo>
                    <a:pt x="86607" y="32150"/>
                  </a:moveTo>
                  <a:lnTo>
                    <a:pt x="56645" y="32150"/>
                  </a:lnTo>
                  <a:lnTo>
                    <a:pt x="73063" y="47061"/>
                  </a:lnTo>
                  <a:lnTo>
                    <a:pt x="86607" y="32150"/>
                  </a:lnTo>
                  <a:close/>
                </a:path>
              </a:pathLst>
            </a:custGeom>
            <a:solidFill>
              <a:srgbClr val="E66C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125285" y="3553459"/>
            <a:ext cx="1232535" cy="7696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spcBef>
                <a:spcPts val="865"/>
              </a:spcBef>
            </a:pPr>
            <a:r>
              <a:rPr spc="-40" dirty="0">
                <a:latin typeface="Arial"/>
                <a:cs typeface="Arial"/>
              </a:rPr>
              <a:t>Target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node</a:t>
            </a:r>
            <a:endParaRPr>
              <a:latin typeface="Arial"/>
              <a:cs typeface="Arial"/>
            </a:endParaRPr>
          </a:p>
          <a:p>
            <a:pPr marL="697230">
              <a:spcBef>
                <a:spcPts val="770"/>
              </a:spcBef>
            </a:pPr>
            <a:r>
              <a:rPr dirty="0">
                <a:latin typeface="Corbel"/>
                <a:cs typeface="Corbel"/>
              </a:rPr>
              <a:t>A</a:t>
            </a:r>
            <a:endParaRPr>
              <a:latin typeface="Corbel"/>
              <a:cs typeface="Corbe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36942" y="5702300"/>
            <a:ext cx="1182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Input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graph</a:t>
            </a:r>
            <a:endParaRPr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99630" y="4360671"/>
            <a:ext cx="1765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60B5CC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08216" y="4513579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290" dirty="0">
                <a:solidFill>
                  <a:srgbClr val="60B5CC"/>
                </a:solidFill>
                <a:latin typeface="Cambria Math"/>
                <a:cs typeface="Cambria Math"/>
              </a:rPr>
              <a:t>)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22125" y="3376167"/>
            <a:ext cx="1765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60B5CC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30711" y="3529076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290" dirty="0">
                <a:solidFill>
                  <a:srgbClr val="60B5CC"/>
                </a:solidFill>
                <a:latin typeface="Cambria Math"/>
                <a:cs typeface="Cambria Math"/>
              </a:rPr>
              <a:t>)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08081" y="4226559"/>
            <a:ext cx="1765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C64847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32188" y="4391151"/>
            <a:ext cx="1765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C64847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60841" y="4544059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pc="270" dirty="0">
                <a:solidFill>
                  <a:srgbClr val="C64847"/>
                </a:solidFill>
                <a:latin typeface="Cambria Math"/>
                <a:cs typeface="Cambria Math"/>
              </a:rPr>
              <a:t>*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77237" y="3668776"/>
            <a:ext cx="1765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F0AD00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93189" y="3824732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05" dirty="0">
                <a:solidFill>
                  <a:srgbClr val="F0AD00"/>
                </a:solidFill>
                <a:latin typeface="Cambria Math"/>
                <a:cs typeface="Cambria Math"/>
              </a:rPr>
              <a:t>+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98633" y="4293615"/>
            <a:ext cx="49910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309245" algn="l"/>
              </a:tabLst>
            </a:pPr>
            <a:r>
              <a:rPr spc="270" dirty="0">
                <a:solidFill>
                  <a:srgbClr val="C64847"/>
                </a:solidFill>
                <a:latin typeface="Cambria Math"/>
                <a:cs typeface="Cambria Math"/>
              </a:rPr>
              <a:t>*	</a:t>
            </a:r>
            <a:r>
              <a:rPr sz="3750" baseline="-18888" dirty="0">
                <a:solidFill>
                  <a:srgbClr val="F0AD00"/>
                </a:solidFill>
                <a:latin typeface="Cambria Math"/>
                <a:cs typeface="Cambria Math"/>
              </a:rPr>
              <a:t>𝑟</a:t>
            </a:r>
            <a:endParaRPr sz="3750" baseline="-18888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11271" y="4556252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05" dirty="0">
                <a:solidFill>
                  <a:srgbClr val="F0AD00"/>
                </a:solidFill>
                <a:latin typeface="Cambria Math"/>
                <a:cs typeface="Cambria Math"/>
              </a:rPr>
              <a:t>+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24446" y="5022088"/>
            <a:ext cx="3175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500" spc="-25" dirty="0">
                <a:solidFill>
                  <a:srgbClr val="60B5CC"/>
                </a:solidFill>
                <a:latin typeface="Cambria Math"/>
                <a:cs typeface="Cambria Math"/>
              </a:rPr>
              <a:t>𝑟</a:t>
            </a:r>
            <a:r>
              <a:rPr sz="2700" spc="-37" baseline="-15432" dirty="0">
                <a:solidFill>
                  <a:srgbClr val="60B5CC"/>
                </a:solidFill>
                <a:latin typeface="Cambria Math"/>
                <a:cs typeface="Cambria Math"/>
              </a:rPr>
              <a:t>)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361149" y="4181867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80" h="370839">
                <a:moveTo>
                  <a:pt x="180277" y="0"/>
                </a:moveTo>
                <a:lnTo>
                  <a:pt x="132352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799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2" y="316411"/>
                </a:lnTo>
                <a:lnTo>
                  <a:pt x="89288" y="345393"/>
                </a:lnTo>
                <a:lnTo>
                  <a:pt x="132352" y="364078"/>
                </a:lnTo>
                <a:lnTo>
                  <a:pt x="180277" y="370699"/>
                </a:lnTo>
                <a:lnTo>
                  <a:pt x="228203" y="364078"/>
                </a:lnTo>
                <a:lnTo>
                  <a:pt x="271268" y="345393"/>
                </a:lnTo>
                <a:lnTo>
                  <a:pt x="307754" y="316411"/>
                </a:lnTo>
                <a:lnTo>
                  <a:pt x="335943" y="278899"/>
                </a:lnTo>
                <a:lnTo>
                  <a:pt x="354117" y="234623"/>
                </a:lnTo>
                <a:lnTo>
                  <a:pt x="360556" y="185350"/>
                </a:lnTo>
                <a:lnTo>
                  <a:pt x="354117" y="136076"/>
                </a:lnTo>
                <a:lnTo>
                  <a:pt x="335943" y="91799"/>
                </a:lnTo>
                <a:lnTo>
                  <a:pt x="307754" y="54287"/>
                </a:lnTo>
                <a:lnTo>
                  <a:pt x="271268" y="25305"/>
                </a:lnTo>
                <a:lnTo>
                  <a:pt x="228203" y="6620"/>
                </a:lnTo>
                <a:lnTo>
                  <a:pt x="180277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461259" y="4205732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C</a:t>
            </a:r>
            <a:endParaRPr>
              <a:latin typeface="Corbel"/>
              <a:cs typeface="Corbe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082369" y="3466713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80" h="370839">
                <a:moveTo>
                  <a:pt x="180277" y="0"/>
                </a:moveTo>
                <a:lnTo>
                  <a:pt x="132352" y="6620"/>
                </a:lnTo>
                <a:lnTo>
                  <a:pt x="89287" y="25305"/>
                </a:lnTo>
                <a:lnTo>
                  <a:pt x="52801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1" y="316412"/>
                </a:lnTo>
                <a:lnTo>
                  <a:pt x="89287" y="345394"/>
                </a:lnTo>
                <a:lnTo>
                  <a:pt x="132352" y="364079"/>
                </a:lnTo>
                <a:lnTo>
                  <a:pt x="180277" y="370700"/>
                </a:lnTo>
                <a:lnTo>
                  <a:pt x="228202" y="364079"/>
                </a:lnTo>
                <a:lnTo>
                  <a:pt x="271267" y="345394"/>
                </a:lnTo>
                <a:lnTo>
                  <a:pt x="307753" y="316412"/>
                </a:lnTo>
                <a:lnTo>
                  <a:pt x="335942" y="278899"/>
                </a:lnTo>
                <a:lnTo>
                  <a:pt x="354115" y="234623"/>
                </a:lnTo>
                <a:lnTo>
                  <a:pt x="360555" y="185350"/>
                </a:lnTo>
                <a:lnTo>
                  <a:pt x="354115" y="136076"/>
                </a:lnTo>
                <a:lnTo>
                  <a:pt x="335942" y="91800"/>
                </a:lnTo>
                <a:lnTo>
                  <a:pt x="307753" y="54287"/>
                </a:lnTo>
                <a:lnTo>
                  <a:pt x="271267" y="25305"/>
                </a:lnTo>
                <a:lnTo>
                  <a:pt x="228202" y="6620"/>
                </a:lnTo>
                <a:lnTo>
                  <a:pt x="18027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182478" y="3489452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B</a:t>
            </a:r>
            <a:endParaRPr>
              <a:latin typeface="Corbel"/>
              <a:cs typeface="Corbe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548969" y="5032067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80" h="370839">
                <a:moveTo>
                  <a:pt x="180277" y="0"/>
                </a:moveTo>
                <a:lnTo>
                  <a:pt x="132352" y="6620"/>
                </a:lnTo>
                <a:lnTo>
                  <a:pt x="89287" y="25305"/>
                </a:lnTo>
                <a:lnTo>
                  <a:pt x="52801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1" y="316412"/>
                </a:lnTo>
                <a:lnTo>
                  <a:pt x="89287" y="345394"/>
                </a:lnTo>
                <a:lnTo>
                  <a:pt x="132352" y="364079"/>
                </a:lnTo>
                <a:lnTo>
                  <a:pt x="180277" y="370700"/>
                </a:lnTo>
                <a:lnTo>
                  <a:pt x="228202" y="364079"/>
                </a:lnTo>
                <a:lnTo>
                  <a:pt x="271267" y="345394"/>
                </a:lnTo>
                <a:lnTo>
                  <a:pt x="307753" y="316412"/>
                </a:lnTo>
                <a:lnTo>
                  <a:pt x="335942" y="278899"/>
                </a:lnTo>
                <a:lnTo>
                  <a:pt x="354115" y="234623"/>
                </a:lnTo>
                <a:lnTo>
                  <a:pt x="360555" y="185350"/>
                </a:lnTo>
                <a:lnTo>
                  <a:pt x="354115" y="136076"/>
                </a:lnTo>
                <a:lnTo>
                  <a:pt x="335942" y="91800"/>
                </a:lnTo>
                <a:lnTo>
                  <a:pt x="307753" y="54287"/>
                </a:lnTo>
                <a:lnTo>
                  <a:pt x="271267" y="25305"/>
                </a:lnTo>
                <a:lnTo>
                  <a:pt x="228202" y="6620"/>
                </a:lnTo>
                <a:lnTo>
                  <a:pt x="180277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653841" y="5056123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E</a:t>
            </a:r>
            <a:endParaRPr>
              <a:latin typeface="Corbel"/>
              <a:cs typeface="Corbe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872247" y="4846717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79" h="370839">
                <a:moveTo>
                  <a:pt x="180277" y="0"/>
                </a:moveTo>
                <a:lnTo>
                  <a:pt x="132352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2" y="316412"/>
                </a:lnTo>
                <a:lnTo>
                  <a:pt x="89288" y="345394"/>
                </a:lnTo>
                <a:lnTo>
                  <a:pt x="132352" y="364079"/>
                </a:lnTo>
                <a:lnTo>
                  <a:pt x="180277" y="370700"/>
                </a:lnTo>
                <a:lnTo>
                  <a:pt x="228203" y="364079"/>
                </a:lnTo>
                <a:lnTo>
                  <a:pt x="271267" y="345394"/>
                </a:lnTo>
                <a:lnTo>
                  <a:pt x="307753" y="316412"/>
                </a:lnTo>
                <a:lnTo>
                  <a:pt x="335942" y="278899"/>
                </a:lnTo>
                <a:lnTo>
                  <a:pt x="354115" y="234623"/>
                </a:lnTo>
                <a:lnTo>
                  <a:pt x="360555" y="185350"/>
                </a:lnTo>
                <a:lnTo>
                  <a:pt x="354115" y="136076"/>
                </a:lnTo>
                <a:lnTo>
                  <a:pt x="335942" y="91800"/>
                </a:lnTo>
                <a:lnTo>
                  <a:pt x="307753" y="54287"/>
                </a:lnTo>
                <a:lnTo>
                  <a:pt x="271267" y="25305"/>
                </a:lnTo>
                <a:lnTo>
                  <a:pt x="228203" y="6620"/>
                </a:lnTo>
                <a:lnTo>
                  <a:pt x="180277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994581" y="4870195"/>
            <a:ext cx="115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F</a:t>
            </a:r>
            <a:endParaRPr>
              <a:latin typeface="Corbel"/>
              <a:cs typeface="Corbe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948769" y="5032067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80" h="370839">
                <a:moveTo>
                  <a:pt x="180278" y="0"/>
                </a:moveTo>
                <a:lnTo>
                  <a:pt x="132352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2" y="316412"/>
                </a:lnTo>
                <a:lnTo>
                  <a:pt x="89288" y="345394"/>
                </a:lnTo>
                <a:lnTo>
                  <a:pt x="132352" y="364079"/>
                </a:lnTo>
                <a:lnTo>
                  <a:pt x="180278" y="370700"/>
                </a:lnTo>
                <a:lnTo>
                  <a:pt x="228203" y="364079"/>
                </a:lnTo>
                <a:lnTo>
                  <a:pt x="271267" y="345394"/>
                </a:lnTo>
                <a:lnTo>
                  <a:pt x="307753" y="316412"/>
                </a:lnTo>
                <a:lnTo>
                  <a:pt x="335942" y="278899"/>
                </a:lnTo>
                <a:lnTo>
                  <a:pt x="354116" y="234623"/>
                </a:lnTo>
                <a:lnTo>
                  <a:pt x="360555" y="185350"/>
                </a:lnTo>
                <a:lnTo>
                  <a:pt x="354116" y="136076"/>
                </a:lnTo>
                <a:lnTo>
                  <a:pt x="335942" y="91800"/>
                </a:lnTo>
                <a:lnTo>
                  <a:pt x="307753" y="54287"/>
                </a:lnTo>
                <a:lnTo>
                  <a:pt x="271267" y="25305"/>
                </a:lnTo>
                <a:lnTo>
                  <a:pt x="228203" y="6620"/>
                </a:lnTo>
                <a:lnTo>
                  <a:pt x="18027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039352" y="5056123"/>
            <a:ext cx="179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D</a:t>
            </a:r>
            <a:endParaRPr>
              <a:latin typeface="Corbel"/>
              <a:cs typeface="Corbe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11</a:t>
            </a:fld>
            <a:endParaRPr sz="900">
              <a:latin typeface="Calibri"/>
              <a:cs typeface="Calibri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C9614FE3-CC76-45E7-A967-3B9B78453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034" y="2956281"/>
            <a:ext cx="7772461" cy="36276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9216" y="347471"/>
            <a:ext cx="4428744" cy="5364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42109" y="1348740"/>
            <a:ext cx="8068309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ts val="3815"/>
              </a:lnSpc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5" dirty="0">
                <a:latin typeface="Calibri"/>
                <a:cs typeface="Calibri"/>
              </a:rPr>
              <a:t>What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graph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D9253E"/>
                </a:solidFill>
                <a:latin typeface="Calibri"/>
                <a:cs typeface="Calibri"/>
              </a:rPr>
              <a:t>multiple </a:t>
            </a:r>
            <a:r>
              <a:rPr sz="3200" b="1" spc="-10" dirty="0">
                <a:solidFill>
                  <a:srgbClr val="D9253E"/>
                </a:solidFill>
                <a:latin typeface="Calibri"/>
                <a:cs typeface="Calibri"/>
              </a:rPr>
              <a:t>relation</a:t>
            </a:r>
            <a:r>
              <a:rPr sz="3200" b="1" spc="-5" dirty="0">
                <a:solidFill>
                  <a:srgbClr val="D9253E"/>
                </a:solidFill>
                <a:latin typeface="Calibri"/>
                <a:cs typeface="Calibri"/>
              </a:rPr>
              <a:t> types</a:t>
            </a:r>
            <a:r>
              <a:rPr sz="3200" spc="-5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 marL="332740" indent="-320040">
              <a:lnSpc>
                <a:spcPts val="3815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5" dirty="0">
                <a:latin typeface="Calibri"/>
                <a:cs typeface="Calibri"/>
              </a:rPr>
              <a:t>Use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different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neural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network weights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2147" y="2327148"/>
            <a:ext cx="39458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25" dirty="0">
                <a:latin typeface="Calibri"/>
                <a:cs typeface="Calibri"/>
              </a:rPr>
              <a:t>different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relation</a:t>
            </a:r>
            <a:r>
              <a:rPr sz="3200" spc="-5" dirty="0">
                <a:latin typeface="Calibri"/>
                <a:cs typeface="Calibri"/>
              </a:rPr>
              <a:t> types!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60476" y="3016198"/>
            <a:ext cx="4979473" cy="314243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555823" y="4318507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A</a:t>
            </a:r>
            <a:endParaRPr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67585" y="5059171"/>
            <a:ext cx="179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D</a:t>
            </a:r>
            <a:endParaRPr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67612" y="4333747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C</a:t>
            </a:r>
            <a:endParaRPr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77110" y="3586988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B</a:t>
            </a:r>
            <a:endParaRPr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84264" y="4775707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E</a:t>
            </a:r>
            <a:endParaRPr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89026" y="4004564"/>
            <a:ext cx="14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F</a:t>
            </a:r>
            <a:endParaRPr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75937" y="3172459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C</a:t>
            </a:r>
            <a:endParaRPr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22789" y="6197091"/>
            <a:ext cx="2475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spc="-10" dirty="0">
                <a:solidFill>
                  <a:srgbClr val="D60093"/>
                </a:solidFill>
                <a:latin typeface="Calibri"/>
                <a:cs typeface="Calibri"/>
              </a:rPr>
              <a:t>Neural</a:t>
            </a:r>
            <a:r>
              <a:rPr sz="2800" b="1" spc="-75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D60093"/>
                </a:solidFill>
                <a:latin typeface="Calibri"/>
                <a:cs typeface="Calibri"/>
              </a:rPr>
              <a:t>networks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481928" y="2904272"/>
            <a:ext cx="3256915" cy="3254375"/>
            <a:chOff x="4957927" y="2904271"/>
            <a:chExt cx="3256915" cy="3254375"/>
          </a:xfrm>
        </p:grpSpPr>
        <p:sp>
          <p:nvSpPr>
            <p:cNvPr id="15" name="object 15"/>
            <p:cNvSpPr/>
            <p:nvPr/>
          </p:nvSpPr>
          <p:spPr>
            <a:xfrm>
              <a:off x="6101423" y="3338372"/>
              <a:ext cx="2113280" cy="2820670"/>
            </a:xfrm>
            <a:custGeom>
              <a:avLst/>
              <a:gdLst/>
              <a:ahLst/>
              <a:cxnLst/>
              <a:rect l="l" t="t" r="r" b="b"/>
              <a:pathLst>
                <a:path w="2113279" h="2820670">
                  <a:moveTo>
                    <a:pt x="81051" y="475589"/>
                  </a:moveTo>
                  <a:lnTo>
                    <a:pt x="69672" y="464439"/>
                  </a:lnTo>
                  <a:lnTo>
                    <a:pt x="12598" y="408495"/>
                  </a:lnTo>
                  <a:lnTo>
                    <a:pt x="0" y="503504"/>
                  </a:lnTo>
                  <a:lnTo>
                    <a:pt x="27012" y="494207"/>
                  </a:lnTo>
                  <a:lnTo>
                    <a:pt x="45085" y="546658"/>
                  </a:lnTo>
                  <a:lnTo>
                    <a:pt x="53225" y="550633"/>
                  </a:lnTo>
                  <a:lnTo>
                    <a:pt x="68148" y="545490"/>
                  </a:lnTo>
                  <a:lnTo>
                    <a:pt x="72110" y="537362"/>
                  </a:lnTo>
                  <a:lnTo>
                    <a:pt x="54038" y="484898"/>
                  </a:lnTo>
                  <a:lnTo>
                    <a:pt x="81051" y="475589"/>
                  </a:lnTo>
                  <a:close/>
                </a:path>
                <a:path w="2113279" h="2820670">
                  <a:moveTo>
                    <a:pt x="109334" y="645426"/>
                  </a:moveTo>
                  <a:lnTo>
                    <a:pt x="85585" y="576465"/>
                  </a:lnTo>
                  <a:lnTo>
                    <a:pt x="77444" y="572503"/>
                  </a:lnTo>
                  <a:lnTo>
                    <a:pt x="62534" y="577646"/>
                  </a:lnTo>
                  <a:lnTo>
                    <a:pt x="58559" y="585774"/>
                  </a:lnTo>
                  <a:lnTo>
                    <a:pt x="82321" y="654735"/>
                  </a:lnTo>
                  <a:lnTo>
                    <a:pt x="90449" y="658698"/>
                  </a:lnTo>
                  <a:lnTo>
                    <a:pt x="105371" y="653554"/>
                  </a:lnTo>
                  <a:lnTo>
                    <a:pt x="109334" y="645426"/>
                  </a:lnTo>
                  <a:close/>
                </a:path>
                <a:path w="2113279" h="2820670">
                  <a:moveTo>
                    <a:pt x="146570" y="753491"/>
                  </a:moveTo>
                  <a:lnTo>
                    <a:pt x="122809" y="684542"/>
                  </a:lnTo>
                  <a:lnTo>
                    <a:pt x="114681" y="680567"/>
                  </a:lnTo>
                  <a:lnTo>
                    <a:pt x="99758" y="685711"/>
                  </a:lnTo>
                  <a:lnTo>
                    <a:pt x="95796" y="693839"/>
                  </a:lnTo>
                  <a:lnTo>
                    <a:pt x="119545" y="762800"/>
                  </a:lnTo>
                  <a:lnTo>
                    <a:pt x="127685" y="766762"/>
                  </a:lnTo>
                  <a:lnTo>
                    <a:pt x="142595" y="761619"/>
                  </a:lnTo>
                  <a:lnTo>
                    <a:pt x="146570" y="753491"/>
                  </a:lnTo>
                  <a:close/>
                </a:path>
                <a:path w="2113279" h="2820670">
                  <a:moveTo>
                    <a:pt x="183794" y="861555"/>
                  </a:moveTo>
                  <a:lnTo>
                    <a:pt x="160045" y="792607"/>
                  </a:lnTo>
                  <a:lnTo>
                    <a:pt x="151904" y="788644"/>
                  </a:lnTo>
                  <a:lnTo>
                    <a:pt x="136982" y="793775"/>
                  </a:lnTo>
                  <a:lnTo>
                    <a:pt x="133019" y="801916"/>
                  </a:lnTo>
                  <a:lnTo>
                    <a:pt x="156781" y="870864"/>
                  </a:lnTo>
                  <a:lnTo>
                    <a:pt x="164909" y="874826"/>
                  </a:lnTo>
                  <a:lnTo>
                    <a:pt x="179832" y="869683"/>
                  </a:lnTo>
                  <a:lnTo>
                    <a:pt x="183794" y="861555"/>
                  </a:lnTo>
                  <a:close/>
                </a:path>
                <a:path w="2113279" h="2820670">
                  <a:moveTo>
                    <a:pt x="221018" y="969619"/>
                  </a:moveTo>
                  <a:lnTo>
                    <a:pt x="197269" y="900671"/>
                  </a:lnTo>
                  <a:lnTo>
                    <a:pt x="189141" y="896708"/>
                  </a:lnTo>
                  <a:lnTo>
                    <a:pt x="174218" y="901852"/>
                  </a:lnTo>
                  <a:lnTo>
                    <a:pt x="170256" y="909980"/>
                  </a:lnTo>
                  <a:lnTo>
                    <a:pt x="194005" y="978928"/>
                  </a:lnTo>
                  <a:lnTo>
                    <a:pt x="202133" y="982891"/>
                  </a:lnTo>
                  <a:lnTo>
                    <a:pt x="217055" y="977760"/>
                  </a:lnTo>
                  <a:lnTo>
                    <a:pt x="221018" y="969619"/>
                  </a:lnTo>
                  <a:close/>
                </a:path>
                <a:path w="2113279" h="2820670">
                  <a:moveTo>
                    <a:pt x="258254" y="1077696"/>
                  </a:moveTo>
                  <a:lnTo>
                    <a:pt x="234492" y="1008735"/>
                  </a:lnTo>
                  <a:lnTo>
                    <a:pt x="226364" y="1004773"/>
                  </a:lnTo>
                  <a:lnTo>
                    <a:pt x="211442" y="1009916"/>
                  </a:lnTo>
                  <a:lnTo>
                    <a:pt x="207479" y="1018044"/>
                  </a:lnTo>
                  <a:lnTo>
                    <a:pt x="231241" y="1087005"/>
                  </a:lnTo>
                  <a:lnTo>
                    <a:pt x="239369" y="1090968"/>
                  </a:lnTo>
                  <a:lnTo>
                    <a:pt x="254292" y="1085824"/>
                  </a:lnTo>
                  <a:lnTo>
                    <a:pt x="258254" y="1077696"/>
                  </a:lnTo>
                  <a:close/>
                </a:path>
                <a:path w="2113279" h="2820670">
                  <a:moveTo>
                    <a:pt x="295478" y="1185760"/>
                  </a:moveTo>
                  <a:lnTo>
                    <a:pt x="271729" y="1116799"/>
                  </a:lnTo>
                  <a:lnTo>
                    <a:pt x="263601" y="1112837"/>
                  </a:lnTo>
                  <a:lnTo>
                    <a:pt x="248678" y="1117981"/>
                  </a:lnTo>
                  <a:lnTo>
                    <a:pt x="244703" y="1126109"/>
                  </a:lnTo>
                  <a:lnTo>
                    <a:pt x="268465" y="1195070"/>
                  </a:lnTo>
                  <a:lnTo>
                    <a:pt x="276593" y="1199032"/>
                  </a:lnTo>
                  <a:lnTo>
                    <a:pt x="291515" y="1193888"/>
                  </a:lnTo>
                  <a:lnTo>
                    <a:pt x="295478" y="1185760"/>
                  </a:lnTo>
                  <a:close/>
                </a:path>
                <a:path w="2113279" h="2820670">
                  <a:moveTo>
                    <a:pt x="332714" y="1293825"/>
                  </a:moveTo>
                  <a:lnTo>
                    <a:pt x="308952" y="1224876"/>
                  </a:lnTo>
                  <a:lnTo>
                    <a:pt x="300824" y="1220901"/>
                  </a:lnTo>
                  <a:lnTo>
                    <a:pt x="285902" y="1226045"/>
                  </a:lnTo>
                  <a:lnTo>
                    <a:pt x="281940" y="1234173"/>
                  </a:lnTo>
                  <a:lnTo>
                    <a:pt x="305689" y="1303134"/>
                  </a:lnTo>
                  <a:lnTo>
                    <a:pt x="313829" y="1307096"/>
                  </a:lnTo>
                  <a:lnTo>
                    <a:pt x="328739" y="1301953"/>
                  </a:lnTo>
                  <a:lnTo>
                    <a:pt x="332714" y="1293825"/>
                  </a:lnTo>
                  <a:close/>
                </a:path>
                <a:path w="2113279" h="2820670">
                  <a:moveTo>
                    <a:pt x="369938" y="1401889"/>
                  </a:moveTo>
                  <a:lnTo>
                    <a:pt x="346189" y="1332941"/>
                  </a:lnTo>
                  <a:lnTo>
                    <a:pt x="338048" y="1328978"/>
                  </a:lnTo>
                  <a:lnTo>
                    <a:pt x="323126" y="1334109"/>
                  </a:lnTo>
                  <a:lnTo>
                    <a:pt x="319163" y="1342250"/>
                  </a:lnTo>
                  <a:lnTo>
                    <a:pt x="342925" y="1411198"/>
                  </a:lnTo>
                  <a:lnTo>
                    <a:pt x="351053" y="1415161"/>
                  </a:lnTo>
                  <a:lnTo>
                    <a:pt x="365975" y="1410030"/>
                  </a:lnTo>
                  <a:lnTo>
                    <a:pt x="369938" y="1401889"/>
                  </a:lnTo>
                  <a:close/>
                </a:path>
                <a:path w="2113279" h="2820670">
                  <a:moveTo>
                    <a:pt x="407162" y="1509966"/>
                  </a:moveTo>
                  <a:lnTo>
                    <a:pt x="383413" y="1441005"/>
                  </a:lnTo>
                  <a:lnTo>
                    <a:pt x="375285" y="1437043"/>
                  </a:lnTo>
                  <a:lnTo>
                    <a:pt x="360362" y="1442186"/>
                  </a:lnTo>
                  <a:lnTo>
                    <a:pt x="356400" y="1450314"/>
                  </a:lnTo>
                  <a:lnTo>
                    <a:pt x="380149" y="1519262"/>
                  </a:lnTo>
                  <a:lnTo>
                    <a:pt x="388277" y="1523238"/>
                  </a:lnTo>
                  <a:lnTo>
                    <a:pt x="403199" y="1518094"/>
                  </a:lnTo>
                  <a:lnTo>
                    <a:pt x="407162" y="1509966"/>
                  </a:lnTo>
                  <a:close/>
                </a:path>
                <a:path w="2113279" h="2820670">
                  <a:moveTo>
                    <a:pt x="444398" y="1618030"/>
                  </a:moveTo>
                  <a:lnTo>
                    <a:pt x="420636" y="1549069"/>
                  </a:lnTo>
                  <a:lnTo>
                    <a:pt x="412508" y="1545107"/>
                  </a:lnTo>
                  <a:lnTo>
                    <a:pt x="397586" y="1550250"/>
                  </a:lnTo>
                  <a:lnTo>
                    <a:pt x="393623" y="1558378"/>
                  </a:lnTo>
                  <a:lnTo>
                    <a:pt x="417385" y="1627339"/>
                  </a:lnTo>
                  <a:lnTo>
                    <a:pt x="425513" y="1631302"/>
                  </a:lnTo>
                  <a:lnTo>
                    <a:pt x="440436" y="1626158"/>
                  </a:lnTo>
                  <a:lnTo>
                    <a:pt x="444398" y="1618030"/>
                  </a:lnTo>
                  <a:close/>
                </a:path>
                <a:path w="2113279" h="2820670">
                  <a:moveTo>
                    <a:pt x="481622" y="1726095"/>
                  </a:moveTo>
                  <a:lnTo>
                    <a:pt x="457873" y="1657134"/>
                  </a:lnTo>
                  <a:lnTo>
                    <a:pt x="449745" y="1653171"/>
                  </a:lnTo>
                  <a:lnTo>
                    <a:pt x="434822" y="1658315"/>
                  </a:lnTo>
                  <a:lnTo>
                    <a:pt x="430847" y="1666443"/>
                  </a:lnTo>
                  <a:lnTo>
                    <a:pt x="454609" y="1735404"/>
                  </a:lnTo>
                  <a:lnTo>
                    <a:pt x="462737" y="1739366"/>
                  </a:lnTo>
                  <a:lnTo>
                    <a:pt x="477659" y="1734223"/>
                  </a:lnTo>
                  <a:lnTo>
                    <a:pt x="481622" y="1726095"/>
                  </a:lnTo>
                  <a:close/>
                </a:path>
                <a:path w="2113279" h="2820670">
                  <a:moveTo>
                    <a:pt x="518858" y="1834159"/>
                  </a:moveTo>
                  <a:lnTo>
                    <a:pt x="495096" y="1765211"/>
                  </a:lnTo>
                  <a:lnTo>
                    <a:pt x="486968" y="1761248"/>
                  </a:lnTo>
                  <a:lnTo>
                    <a:pt x="472046" y="1766379"/>
                  </a:lnTo>
                  <a:lnTo>
                    <a:pt x="468083" y="1774520"/>
                  </a:lnTo>
                  <a:lnTo>
                    <a:pt x="491832" y="1843468"/>
                  </a:lnTo>
                  <a:lnTo>
                    <a:pt x="499973" y="1847430"/>
                  </a:lnTo>
                  <a:lnTo>
                    <a:pt x="514896" y="1842287"/>
                  </a:lnTo>
                  <a:lnTo>
                    <a:pt x="518858" y="1834159"/>
                  </a:lnTo>
                  <a:close/>
                </a:path>
                <a:path w="2113279" h="2820670">
                  <a:moveTo>
                    <a:pt x="556082" y="1942223"/>
                  </a:moveTo>
                  <a:lnTo>
                    <a:pt x="532333" y="1873275"/>
                  </a:lnTo>
                  <a:lnTo>
                    <a:pt x="524192" y="1869313"/>
                  </a:lnTo>
                  <a:lnTo>
                    <a:pt x="509282" y="1874456"/>
                  </a:lnTo>
                  <a:lnTo>
                    <a:pt x="505307" y="1882584"/>
                  </a:lnTo>
                  <a:lnTo>
                    <a:pt x="529069" y="1951532"/>
                  </a:lnTo>
                  <a:lnTo>
                    <a:pt x="537197" y="1955495"/>
                  </a:lnTo>
                  <a:lnTo>
                    <a:pt x="552119" y="1950364"/>
                  </a:lnTo>
                  <a:lnTo>
                    <a:pt x="556082" y="1942223"/>
                  </a:lnTo>
                  <a:close/>
                </a:path>
                <a:path w="2113279" h="2820670">
                  <a:moveTo>
                    <a:pt x="593318" y="2050300"/>
                  </a:moveTo>
                  <a:lnTo>
                    <a:pt x="569556" y="1981339"/>
                  </a:lnTo>
                  <a:lnTo>
                    <a:pt x="561428" y="1977377"/>
                  </a:lnTo>
                  <a:lnTo>
                    <a:pt x="546506" y="1982520"/>
                  </a:lnTo>
                  <a:lnTo>
                    <a:pt x="542544" y="1990648"/>
                  </a:lnTo>
                  <a:lnTo>
                    <a:pt x="566293" y="2059597"/>
                  </a:lnTo>
                  <a:lnTo>
                    <a:pt x="574421" y="2063572"/>
                  </a:lnTo>
                  <a:lnTo>
                    <a:pt x="589343" y="2058428"/>
                  </a:lnTo>
                  <a:lnTo>
                    <a:pt x="593318" y="2050300"/>
                  </a:lnTo>
                  <a:close/>
                </a:path>
                <a:path w="2113279" h="2820670">
                  <a:moveTo>
                    <a:pt x="630542" y="2158365"/>
                  </a:moveTo>
                  <a:lnTo>
                    <a:pt x="606780" y="2089404"/>
                  </a:lnTo>
                  <a:lnTo>
                    <a:pt x="598652" y="2085441"/>
                  </a:lnTo>
                  <a:lnTo>
                    <a:pt x="583730" y="2090585"/>
                  </a:lnTo>
                  <a:lnTo>
                    <a:pt x="579767" y="2098713"/>
                  </a:lnTo>
                  <a:lnTo>
                    <a:pt x="603529" y="2167674"/>
                  </a:lnTo>
                  <a:lnTo>
                    <a:pt x="611657" y="2171636"/>
                  </a:lnTo>
                  <a:lnTo>
                    <a:pt x="626579" y="2166493"/>
                  </a:lnTo>
                  <a:lnTo>
                    <a:pt x="630542" y="2158365"/>
                  </a:lnTo>
                  <a:close/>
                </a:path>
                <a:path w="2113279" h="2820670">
                  <a:moveTo>
                    <a:pt x="667766" y="2266429"/>
                  </a:moveTo>
                  <a:lnTo>
                    <a:pt x="644017" y="2197481"/>
                  </a:lnTo>
                  <a:lnTo>
                    <a:pt x="635889" y="2193506"/>
                  </a:lnTo>
                  <a:lnTo>
                    <a:pt x="620966" y="2198649"/>
                  </a:lnTo>
                  <a:lnTo>
                    <a:pt x="617004" y="2206777"/>
                  </a:lnTo>
                  <a:lnTo>
                    <a:pt x="640753" y="2275738"/>
                  </a:lnTo>
                  <a:lnTo>
                    <a:pt x="648881" y="2279700"/>
                  </a:lnTo>
                  <a:lnTo>
                    <a:pt x="663803" y="2274557"/>
                  </a:lnTo>
                  <a:lnTo>
                    <a:pt x="667766" y="2266429"/>
                  </a:lnTo>
                  <a:close/>
                </a:path>
                <a:path w="2113279" h="2820670">
                  <a:moveTo>
                    <a:pt x="705002" y="2374493"/>
                  </a:moveTo>
                  <a:lnTo>
                    <a:pt x="681240" y="2305545"/>
                  </a:lnTo>
                  <a:lnTo>
                    <a:pt x="673112" y="2301583"/>
                  </a:lnTo>
                  <a:lnTo>
                    <a:pt x="658190" y="2306713"/>
                  </a:lnTo>
                  <a:lnTo>
                    <a:pt x="654227" y="2314854"/>
                  </a:lnTo>
                  <a:lnTo>
                    <a:pt x="677976" y="2383802"/>
                  </a:lnTo>
                  <a:lnTo>
                    <a:pt x="686117" y="2387765"/>
                  </a:lnTo>
                  <a:lnTo>
                    <a:pt x="701040" y="2382634"/>
                  </a:lnTo>
                  <a:lnTo>
                    <a:pt x="705002" y="2374493"/>
                  </a:lnTo>
                  <a:close/>
                </a:path>
                <a:path w="2113279" h="2820670">
                  <a:moveTo>
                    <a:pt x="742226" y="2482570"/>
                  </a:moveTo>
                  <a:lnTo>
                    <a:pt x="718477" y="2413609"/>
                  </a:lnTo>
                  <a:lnTo>
                    <a:pt x="710336" y="2409647"/>
                  </a:lnTo>
                  <a:lnTo>
                    <a:pt x="695426" y="2414790"/>
                  </a:lnTo>
                  <a:lnTo>
                    <a:pt x="691451" y="2422918"/>
                  </a:lnTo>
                  <a:lnTo>
                    <a:pt x="715213" y="2491867"/>
                  </a:lnTo>
                  <a:lnTo>
                    <a:pt x="723341" y="2495842"/>
                  </a:lnTo>
                  <a:lnTo>
                    <a:pt x="738263" y="2490698"/>
                  </a:lnTo>
                  <a:lnTo>
                    <a:pt x="742226" y="2482570"/>
                  </a:lnTo>
                  <a:close/>
                </a:path>
                <a:path w="2113279" h="2820670">
                  <a:moveTo>
                    <a:pt x="779462" y="2590635"/>
                  </a:moveTo>
                  <a:lnTo>
                    <a:pt x="755700" y="2521674"/>
                  </a:lnTo>
                  <a:lnTo>
                    <a:pt x="747572" y="2517711"/>
                  </a:lnTo>
                  <a:lnTo>
                    <a:pt x="732650" y="2522855"/>
                  </a:lnTo>
                  <a:lnTo>
                    <a:pt x="728687" y="2530983"/>
                  </a:lnTo>
                  <a:lnTo>
                    <a:pt x="752436" y="2599944"/>
                  </a:lnTo>
                  <a:lnTo>
                    <a:pt x="760577" y="2603906"/>
                  </a:lnTo>
                  <a:lnTo>
                    <a:pt x="775487" y="2598763"/>
                  </a:lnTo>
                  <a:lnTo>
                    <a:pt x="779462" y="2590635"/>
                  </a:lnTo>
                  <a:close/>
                </a:path>
                <a:path w="2113279" h="2820670">
                  <a:moveTo>
                    <a:pt x="816686" y="2698699"/>
                  </a:moveTo>
                  <a:lnTo>
                    <a:pt x="792937" y="2629751"/>
                  </a:lnTo>
                  <a:lnTo>
                    <a:pt x="784796" y="2625775"/>
                  </a:lnTo>
                  <a:lnTo>
                    <a:pt x="769874" y="2630919"/>
                  </a:lnTo>
                  <a:lnTo>
                    <a:pt x="765911" y="2639047"/>
                  </a:lnTo>
                  <a:lnTo>
                    <a:pt x="789673" y="2708008"/>
                  </a:lnTo>
                  <a:lnTo>
                    <a:pt x="797801" y="2711970"/>
                  </a:lnTo>
                  <a:lnTo>
                    <a:pt x="812723" y="2706827"/>
                  </a:lnTo>
                  <a:lnTo>
                    <a:pt x="816686" y="2698699"/>
                  </a:lnTo>
                  <a:close/>
                </a:path>
                <a:path w="2113279" h="2820670">
                  <a:moveTo>
                    <a:pt x="900684" y="2769095"/>
                  </a:moveTo>
                  <a:lnTo>
                    <a:pt x="891552" y="2756217"/>
                  </a:lnTo>
                  <a:lnTo>
                    <a:pt x="887945" y="2755608"/>
                  </a:lnTo>
                  <a:lnTo>
                    <a:pt x="887463" y="2751975"/>
                  </a:lnTo>
                  <a:lnTo>
                    <a:pt x="874915" y="2742400"/>
                  </a:lnTo>
                  <a:lnTo>
                    <a:pt x="873023" y="2742654"/>
                  </a:lnTo>
                  <a:lnTo>
                    <a:pt x="872286" y="2740888"/>
                  </a:lnTo>
                  <a:lnTo>
                    <a:pt x="857694" y="2734881"/>
                  </a:lnTo>
                  <a:lnTo>
                    <a:pt x="849350" y="2738374"/>
                  </a:lnTo>
                  <a:lnTo>
                    <a:pt x="839012" y="2763520"/>
                  </a:lnTo>
                  <a:lnTo>
                    <a:pt x="830160" y="2737815"/>
                  </a:lnTo>
                  <a:lnTo>
                    <a:pt x="822032" y="2733852"/>
                  </a:lnTo>
                  <a:lnTo>
                    <a:pt x="807110" y="2738983"/>
                  </a:lnTo>
                  <a:lnTo>
                    <a:pt x="803148" y="2747124"/>
                  </a:lnTo>
                  <a:lnTo>
                    <a:pt x="821817" y="2801378"/>
                  </a:lnTo>
                  <a:lnTo>
                    <a:pt x="821690" y="2801556"/>
                  </a:lnTo>
                  <a:lnTo>
                    <a:pt x="821969" y="2803702"/>
                  </a:lnTo>
                  <a:lnTo>
                    <a:pt x="821613" y="2805785"/>
                  </a:lnTo>
                  <a:lnTo>
                    <a:pt x="822566" y="2808097"/>
                  </a:lnTo>
                  <a:lnTo>
                    <a:pt x="822896" y="2810522"/>
                  </a:lnTo>
                  <a:lnTo>
                    <a:pt x="823899" y="2811297"/>
                  </a:lnTo>
                  <a:lnTo>
                    <a:pt x="825106" y="2814180"/>
                  </a:lnTo>
                  <a:lnTo>
                    <a:pt x="826427" y="2814726"/>
                  </a:lnTo>
                  <a:lnTo>
                    <a:pt x="826897" y="2816072"/>
                  </a:lnTo>
                  <a:lnTo>
                    <a:pt x="829970" y="2817571"/>
                  </a:lnTo>
                  <a:lnTo>
                    <a:pt x="830745" y="2818663"/>
                  </a:lnTo>
                  <a:lnTo>
                    <a:pt x="832993" y="2819057"/>
                  </a:lnTo>
                  <a:lnTo>
                    <a:pt x="835025" y="2820035"/>
                  </a:lnTo>
                  <a:lnTo>
                    <a:pt x="835240" y="2819971"/>
                  </a:lnTo>
                  <a:lnTo>
                    <a:pt x="835431" y="2820098"/>
                  </a:lnTo>
                  <a:lnTo>
                    <a:pt x="837539" y="2819819"/>
                  </a:lnTo>
                  <a:lnTo>
                    <a:pt x="839660" y="2820174"/>
                  </a:lnTo>
                  <a:lnTo>
                    <a:pt x="841971" y="2819235"/>
                  </a:lnTo>
                  <a:lnTo>
                    <a:pt x="844397" y="2818904"/>
                  </a:lnTo>
                  <a:lnTo>
                    <a:pt x="845159" y="2817901"/>
                  </a:lnTo>
                  <a:lnTo>
                    <a:pt x="848055" y="2816695"/>
                  </a:lnTo>
                  <a:lnTo>
                    <a:pt x="848601" y="2815361"/>
                  </a:lnTo>
                  <a:lnTo>
                    <a:pt x="849947" y="2814891"/>
                  </a:lnTo>
                  <a:lnTo>
                    <a:pt x="851433" y="2811830"/>
                  </a:lnTo>
                  <a:lnTo>
                    <a:pt x="899160" y="2778010"/>
                  </a:lnTo>
                  <a:lnTo>
                    <a:pt x="900684" y="2769095"/>
                  </a:lnTo>
                  <a:close/>
                </a:path>
                <a:path w="2113279" h="2820670">
                  <a:moveTo>
                    <a:pt x="958037" y="2670098"/>
                  </a:moveTo>
                  <a:lnTo>
                    <a:pt x="956830" y="2661132"/>
                  </a:lnTo>
                  <a:lnTo>
                    <a:pt x="944295" y="2651556"/>
                  </a:lnTo>
                  <a:lnTo>
                    <a:pt x="935329" y="2652750"/>
                  </a:lnTo>
                  <a:lnTo>
                    <a:pt x="892238" y="2709164"/>
                  </a:lnTo>
                  <a:lnTo>
                    <a:pt x="919226" y="2643505"/>
                  </a:lnTo>
                  <a:lnTo>
                    <a:pt x="915733" y="2635161"/>
                  </a:lnTo>
                  <a:lnTo>
                    <a:pt x="901141" y="2629166"/>
                  </a:lnTo>
                  <a:lnTo>
                    <a:pt x="892797" y="2632646"/>
                  </a:lnTo>
                  <a:lnTo>
                    <a:pt x="865073" y="2700109"/>
                  </a:lnTo>
                  <a:lnTo>
                    <a:pt x="868553" y="2708452"/>
                  </a:lnTo>
                  <a:lnTo>
                    <a:pt x="883145" y="2714447"/>
                  </a:lnTo>
                  <a:lnTo>
                    <a:pt x="891108" y="2711132"/>
                  </a:lnTo>
                  <a:lnTo>
                    <a:pt x="892263" y="2719679"/>
                  </a:lnTo>
                  <a:lnTo>
                    <a:pt x="904811" y="2729255"/>
                  </a:lnTo>
                  <a:lnTo>
                    <a:pt x="913777" y="2728061"/>
                  </a:lnTo>
                  <a:lnTo>
                    <a:pt x="958037" y="2670098"/>
                  </a:lnTo>
                  <a:close/>
                </a:path>
                <a:path w="2113279" h="2820670">
                  <a:moveTo>
                    <a:pt x="962672" y="2537790"/>
                  </a:moveTo>
                  <a:lnTo>
                    <a:pt x="959180" y="2529446"/>
                  </a:lnTo>
                  <a:lnTo>
                    <a:pt x="944587" y="2523439"/>
                  </a:lnTo>
                  <a:lnTo>
                    <a:pt x="936244" y="2526931"/>
                  </a:lnTo>
                  <a:lnTo>
                    <a:pt x="908519" y="2594381"/>
                  </a:lnTo>
                  <a:lnTo>
                    <a:pt x="911999" y="2602738"/>
                  </a:lnTo>
                  <a:lnTo>
                    <a:pt x="926604" y="2608732"/>
                  </a:lnTo>
                  <a:lnTo>
                    <a:pt x="934948" y="2605252"/>
                  </a:lnTo>
                  <a:lnTo>
                    <a:pt x="962672" y="2537790"/>
                  </a:lnTo>
                  <a:close/>
                </a:path>
                <a:path w="2113279" h="2820670">
                  <a:moveTo>
                    <a:pt x="993940" y="2703004"/>
                  </a:moveTo>
                  <a:lnTo>
                    <a:pt x="984808" y="2690126"/>
                  </a:lnTo>
                  <a:lnTo>
                    <a:pt x="975893" y="2688602"/>
                  </a:lnTo>
                  <a:lnTo>
                    <a:pt x="916393" y="2730779"/>
                  </a:lnTo>
                  <a:lnTo>
                    <a:pt x="914869" y="2739694"/>
                  </a:lnTo>
                  <a:lnTo>
                    <a:pt x="924001" y="2752572"/>
                  </a:lnTo>
                  <a:lnTo>
                    <a:pt x="932916" y="2754084"/>
                  </a:lnTo>
                  <a:lnTo>
                    <a:pt x="992416" y="2711920"/>
                  </a:lnTo>
                  <a:lnTo>
                    <a:pt x="993940" y="2703004"/>
                  </a:lnTo>
                  <a:close/>
                </a:path>
                <a:path w="2113279" h="2820670">
                  <a:moveTo>
                    <a:pt x="1006119" y="2432075"/>
                  </a:moveTo>
                  <a:lnTo>
                    <a:pt x="1002626" y="2423718"/>
                  </a:lnTo>
                  <a:lnTo>
                    <a:pt x="988034" y="2417724"/>
                  </a:lnTo>
                  <a:lnTo>
                    <a:pt x="979690" y="2421204"/>
                  </a:lnTo>
                  <a:lnTo>
                    <a:pt x="951966" y="2488666"/>
                  </a:lnTo>
                  <a:lnTo>
                    <a:pt x="955446" y="2497010"/>
                  </a:lnTo>
                  <a:lnTo>
                    <a:pt x="970051" y="2503017"/>
                  </a:lnTo>
                  <a:lnTo>
                    <a:pt x="978395" y="2499525"/>
                  </a:lnTo>
                  <a:lnTo>
                    <a:pt x="1006119" y="2432075"/>
                  </a:lnTo>
                  <a:close/>
                </a:path>
                <a:path w="2113279" h="2820670">
                  <a:moveTo>
                    <a:pt x="1027404" y="2579255"/>
                  </a:moveTo>
                  <a:lnTo>
                    <a:pt x="1026198" y="2570289"/>
                  </a:lnTo>
                  <a:lnTo>
                    <a:pt x="1013663" y="2560713"/>
                  </a:lnTo>
                  <a:lnTo>
                    <a:pt x="1004697" y="2561907"/>
                  </a:lnTo>
                  <a:lnTo>
                    <a:pt x="960437" y="2619870"/>
                  </a:lnTo>
                  <a:lnTo>
                    <a:pt x="961631" y="2628836"/>
                  </a:lnTo>
                  <a:lnTo>
                    <a:pt x="974178" y="2638425"/>
                  </a:lnTo>
                  <a:lnTo>
                    <a:pt x="983145" y="2637218"/>
                  </a:lnTo>
                  <a:lnTo>
                    <a:pt x="1027404" y="2579255"/>
                  </a:lnTo>
                  <a:close/>
                </a:path>
                <a:path w="2113279" h="2820670">
                  <a:moveTo>
                    <a:pt x="1049566" y="2326348"/>
                  </a:moveTo>
                  <a:lnTo>
                    <a:pt x="1046073" y="2318004"/>
                  </a:lnTo>
                  <a:lnTo>
                    <a:pt x="1031481" y="2311997"/>
                  </a:lnTo>
                  <a:lnTo>
                    <a:pt x="1023137" y="2315489"/>
                  </a:lnTo>
                  <a:lnTo>
                    <a:pt x="995413" y="2382939"/>
                  </a:lnTo>
                  <a:lnTo>
                    <a:pt x="998893" y="2391295"/>
                  </a:lnTo>
                  <a:lnTo>
                    <a:pt x="1013498" y="2397290"/>
                  </a:lnTo>
                  <a:lnTo>
                    <a:pt x="1021842" y="2393810"/>
                  </a:lnTo>
                  <a:lnTo>
                    <a:pt x="1049566" y="2326348"/>
                  </a:lnTo>
                  <a:close/>
                </a:path>
                <a:path w="2113279" h="2820670">
                  <a:moveTo>
                    <a:pt x="1087196" y="2636913"/>
                  </a:moveTo>
                  <a:lnTo>
                    <a:pt x="1078064" y="2624036"/>
                  </a:lnTo>
                  <a:lnTo>
                    <a:pt x="1069149" y="2622512"/>
                  </a:lnTo>
                  <a:lnTo>
                    <a:pt x="1009650" y="2664688"/>
                  </a:lnTo>
                  <a:lnTo>
                    <a:pt x="1008126" y="2673604"/>
                  </a:lnTo>
                  <a:lnTo>
                    <a:pt x="1017257" y="2686481"/>
                  </a:lnTo>
                  <a:lnTo>
                    <a:pt x="1026172" y="2688005"/>
                  </a:lnTo>
                  <a:lnTo>
                    <a:pt x="1085672" y="2645829"/>
                  </a:lnTo>
                  <a:lnTo>
                    <a:pt x="1087196" y="2636913"/>
                  </a:lnTo>
                  <a:close/>
                </a:path>
                <a:path w="2113279" h="2820670">
                  <a:moveTo>
                    <a:pt x="1093012" y="2220633"/>
                  </a:moveTo>
                  <a:lnTo>
                    <a:pt x="1089533" y="2212276"/>
                  </a:lnTo>
                  <a:lnTo>
                    <a:pt x="1074928" y="2206282"/>
                  </a:lnTo>
                  <a:lnTo>
                    <a:pt x="1066584" y="2209762"/>
                  </a:lnTo>
                  <a:lnTo>
                    <a:pt x="1038860" y="2277224"/>
                  </a:lnTo>
                  <a:lnTo>
                    <a:pt x="1042339" y="2285568"/>
                  </a:lnTo>
                  <a:lnTo>
                    <a:pt x="1056944" y="2291575"/>
                  </a:lnTo>
                  <a:lnTo>
                    <a:pt x="1065288" y="2288082"/>
                  </a:lnTo>
                  <a:lnTo>
                    <a:pt x="1093012" y="2220633"/>
                  </a:lnTo>
                  <a:close/>
                </a:path>
                <a:path w="2113279" h="2820670">
                  <a:moveTo>
                    <a:pt x="1096772" y="2488412"/>
                  </a:moveTo>
                  <a:lnTo>
                    <a:pt x="1095578" y="2479446"/>
                  </a:lnTo>
                  <a:lnTo>
                    <a:pt x="1083030" y="2469870"/>
                  </a:lnTo>
                  <a:lnTo>
                    <a:pt x="1074064" y="2471064"/>
                  </a:lnTo>
                  <a:lnTo>
                    <a:pt x="1029804" y="2529027"/>
                  </a:lnTo>
                  <a:lnTo>
                    <a:pt x="1030998" y="2537993"/>
                  </a:lnTo>
                  <a:lnTo>
                    <a:pt x="1043546" y="2547582"/>
                  </a:lnTo>
                  <a:lnTo>
                    <a:pt x="1052512" y="2546375"/>
                  </a:lnTo>
                  <a:lnTo>
                    <a:pt x="1096772" y="2488412"/>
                  </a:lnTo>
                  <a:close/>
                </a:path>
                <a:path w="2113279" h="2820670">
                  <a:moveTo>
                    <a:pt x="1136459" y="2114905"/>
                  </a:moveTo>
                  <a:lnTo>
                    <a:pt x="1132979" y="2106561"/>
                  </a:lnTo>
                  <a:lnTo>
                    <a:pt x="1118374" y="2100567"/>
                  </a:lnTo>
                  <a:lnTo>
                    <a:pt x="1110030" y="2104047"/>
                  </a:lnTo>
                  <a:lnTo>
                    <a:pt x="1082306" y="2171509"/>
                  </a:lnTo>
                  <a:lnTo>
                    <a:pt x="1085786" y="2179853"/>
                  </a:lnTo>
                  <a:lnTo>
                    <a:pt x="1100391" y="2185847"/>
                  </a:lnTo>
                  <a:lnTo>
                    <a:pt x="1108735" y="2182368"/>
                  </a:lnTo>
                  <a:lnTo>
                    <a:pt x="1136459" y="2114905"/>
                  </a:lnTo>
                  <a:close/>
                </a:path>
                <a:path w="2113279" h="2820670">
                  <a:moveTo>
                    <a:pt x="1166152" y="2397569"/>
                  </a:moveTo>
                  <a:lnTo>
                    <a:pt x="1164945" y="2388603"/>
                  </a:lnTo>
                  <a:lnTo>
                    <a:pt x="1152398" y="2379027"/>
                  </a:lnTo>
                  <a:lnTo>
                    <a:pt x="1143431" y="2380221"/>
                  </a:lnTo>
                  <a:lnTo>
                    <a:pt x="1099172" y="2438196"/>
                  </a:lnTo>
                  <a:lnTo>
                    <a:pt x="1100378" y="2447163"/>
                  </a:lnTo>
                  <a:lnTo>
                    <a:pt x="1112913" y="2456738"/>
                  </a:lnTo>
                  <a:lnTo>
                    <a:pt x="1121879" y="2455532"/>
                  </a:lnTo>
                  <a:lnTo>
                    <a:pt x="1166152" y="2397569"/>
                  </a:lnTo>
                  <a:close/>
                </a:path>
                <a:path w="2113279" h="2820670">
                  <a:moveTo>
                    <a:pt x="1179906" y="2009190"/>
                  </a:moveTo>
                  <a:lnTo>
                    <a:pt x="1176426" y="2000834"/>
                  </a:lnTo>
                  <a:lnTo>
                    <a:pt x="1161821" y="1994839"/>
                  </a:lnTo>
                  <a:lnTo>
                    <a:pt x="1153477" y="1998332"/>
                  </a:lnTo>
                  <a:lnTo>
                    <a:pt x="1125753" y="2065782"/>
                  </a:lnTo>
                  <a:lnTo>
                    <a:pt x="1129245" y="2074125"/>
                  </a:lnTo>
                  <a:lnTo>
                    <a:pt x="1143838" y="2080133"/>
                  </a:lnTo>
                  <a:lnTo>
                    <a:pt x="1152182" y="2076640"/>
                  </a:lnTo>
                  <a:lnTo>
                    <a:pt x="1179906" y="2009190"/>
                  </a:lnTo>
                  <a:close/>
                </a:path>
                <a:path w="2113279" h="2820670">
                  <a:moveTo>
                    <a:pt x="1180452" y="2570823"/>
                  </a:moveTo>
                  <a:lnTo>
                    <a:pt x="1171321" y="2557945"/>
                  </a:lnTo>
                  <a:lnTo>
                    <a:pt x="1162405" y="2556421"/>
                  </a:lnTo>
                  <a:lnTo>
                    <a:pt x="1102906" y="2598597"/>
                  </a:lnTo>
                  <a:lnTo>
                    <a:pt x="1101382" y="2607513"/>
                  </a:lnTo>
                  <a:lnTo>
                    <a:pt x="1110513" y="2620391"/>
                  </a:lnTo>
                  <a:lnTo>
                    <a:pt x="1119428" y="2621915"/>
                  </a:lnTo>
                  <a:lnTo>
                    <a:pt x="1178928" y="2579738"/>
                  </a:lnTo>
                  <a:lnTo>
                    <a:pt x="1180452" y="2570823"/>
                  </a:lnTo>
                  <a:close/>
                </a:path>
                <a:path w="2113279" h="2820670">
                  <a:moveTo>
                    <a:pt x="1223352" y="1903463"/>
                  </a:moveTo>
                  <a:lnTo>
                    <a:pt x="1219873" y="1895119"/>
                  </a:lnTo>
                  <a:lnTo>
                    <a:pt x="1205268" y="1889125"/>
                  </a:lnTo>
                  <a:lnTo>
                    <a:pt x="1196924" y="1892604"/>
                  </a:lnTo>
                  <a:lnTo>
                    <a:pt x="1169200" y="1960067"/>
                  </a:lnTo>
                  <a:lnTo>
                    <a:pt x="1172692" y="1968411"/>
                  </a:lnTo>
                  <a:lnTo>
                    <a:pt x="1187284" y="1974405"/>
                  </a:lnTo>
                  <a:lnTo>
                    <a:pt x="1195628" y="1970925"/>
                  </a:lnTo>
                  <a:lnTo>
                    <a:pt x="1223352" y="1903463"/>
                  </a:lnTo>
                  <a:close/>
                </a:path>
                <a:path w="2113279" h="2820670">
                  <a:moveTo>
                    <a:pt x="1235519" y="2306726"/>
                  </a:moveTo>
                  <a:lnTo>
                    <a:pt x="1234313" y="2297760"/>
                  </a:lnTo>
                  <a:lnTo>
                    <a:pt x="1221765" y="2288184"/>
                  </a:lnTo>
                  <a:lnTo>
                    <a:pt x="1212799" y="2289391"/>
                  </a:lnTo>
                  <a:lnTo>
                    <a:pt x="1168539" y="2347353"/>
                  </a:lnTo>
                  <a:lnTo>
                    <a:pt x="1169746" y="2356320"/>
                  </a:lnTo>
                  <a:lnTo>
                    <a:pt x="1182281" y="2365895"/>
                  </a:lnTo>
                  <a:lnTo>
                    <a:pt x="1191247" y="2364689"/>
                  </a:lnTo>
                  <a:lnTo>
                    <a:pt x="1235519" y="2306726"/>
                  </a:lnTo>
                  <a:close/>
                </a:path>
                <a:path w="2113279" h="2820670">
                  <a:moveTo>
                    <a:pt x="1266799" y="1797748"/>
                  </a:moveTo>
                  <a:lnTo>
                    <a:pt x="1263319" y="1789404"/>
                  </a:lnTo>
                  <a:lnTo>
                    <a:pt x="1248714" y="1783397"/>
                  </a:lnTo>
                  <a:lnTo>
                    <a:pt x="1240370" y="1786890"/>
                  </a:lnTo>
                  <a:lnTo>
                    <a:pt x="1212646" y="1854339"/>
                  </a:lnTo>
                  <a:lnTo>
                    <a:pt x="1216139" y="1862696"/>
                  </a:lnTo>
                  <a:lnTo>
                    <a:pt x="1230731" y="1868690"/>
                  </a:lnTo>
                  <a:lnTo>
                    <a:pt x="1239075" y="1865210"/>
                  </a:lnTo>
                  <a:lnTo>
                    <a:pt x="1266799" y="1797748"/>
                  </a:lnTo>
                  <a:close/>
                </a:path>
                <a:path w="2113279" h="2820670">
                  <a:moveTo>
                    <a:pt x="1273708" y="2504732"/>
                  </a:moveTo>
                  <a:lnTo>
                    <a:pt x="1264577" y="2491854"/>
                  </a:lnTo>
                  <a:lnTo>
                    <a:pt x="1255661" y="2490343"/>
                  </a:lnTo>
                  <a:lnTo>
                    <a:pt x="1196162" y="2532507"/>
                  </a:lnTo>
                  <a:lnTo>
                    <a:pt x="1194638" y="2541422"/>
                  </a:lnTo>
                  <a:lnTo>
                    <a:pt x="1203769" y="2554300"/>
                  </a:lnTo>
                  <a:lnTo>
                    <a:pt x="1212684" y="2555824"/>
                  </a:lnTo>
                  <a:lnTo>
                    <a:pt x="1272184" y="2513647"/>
                  </a:lnTo>
                  <a:lnTo>
                    <a:pt x="1273708" y="2504732"/>
                  </a:lnTo>
                  <a:close/>
                </a:path>
                <a:path w="2113279" h="2820670">
                  <a:moveTo>
                    <a:pt x="1304886" y="2215883"/>
                  </a:moveTo>
                  <a:lnTo>
                    <a:pt x="1303680" y="2206917"/>
                  </a:lnTo>
                  <a:lnTo>
                    <a:pt x="1291145" y="2197341"/>
                  </a:lnTo>
                  <a:lnTo>
                    <a:pt x="1282179" y="2198547"/>
                  </a:lnTo>
                  <a:lnTo>
                    <a:pt x="1237907" y="2256510"/>
                  </a:lnTo>
                  <a:lnTo>
                    <a:pt x="1239113" y="2265476"/>
                  </a:lnTo>
                  <a:lnTo>
                    <a:pt x="1251661" y="2275052"/>
                  </a:lnTo>
                  <a:lnTo>
                    <a:pt x="1260627" y="2273846"/>
                  </a:lnTo>
                  <a:lnTo>
                    <a:pt x="1304886" y="2215883"/>
                  </a:lnTo>
                  <a:close/>
                </a:path>
                <a:path w="2113279" h="2820670">
                  <a:moveTo>
                    <a:pt x="1310246" y="1692021"/>
                  </a:moveTo>
                  <a:lnTo>
                    <a:pt x="1306766" y="1683677"/>
                  </a:lnTo>
                  <a:lnTo>
                    <a:pt x="1292161" y="1677682"/>
                  </a:lnTo>
                  <a:lnTo>
                    <a:pt x="1283817" y="1681162"/>
                  </a:lnTo>
                  <a:lnTo>
                    <a:pt x="1256093" y="1748624"/>
                  </a:lnTo>
                  <a:lnTo>
                    <a:pt x="1259586" y="1756968"/>
                  </a:lnTo>
                  <a:lnTo>
                    <a:pt x="1274178" y="1762963"/>
                  </a:lnTo>
                  <a:lnTo>
                    <a:pt x="1282522" y="1759483"/>
                  </a:lnTo>
                  <a:lnTo>
                    <a:pt x="1310246" y="1692021"/>
                  </a:lnTo>
                  <a:close/>
                </a:path>
                <a:path w="2113279" h="2820670">
                  <a:moveTo>
                    <a:pt x="1353693" y="1586306"/>
                  </a:moveTo>
                  <a:lnTo>
                    <a:pt x="1350213" y="1577962"/>
                  </a:lnTo>
                  <a:lnTo>
                    <a:pt x="1335620" y="1571955"/>
                  </a:lnTo>
                  <a:lnTo>
                    <a:pt x="1327264" y="1575447"/>
                  </a:lnTo>
                  <a:lnTo>
                    <a:pt x="1299540" y="1642897"/>
                  </a:lnTo>
                  <a:lnTo>
                    <a:pt x="1303032" y="1651254"/>
                  </a:lnTo>
                  <a:lnTo>
                    <a:pt x="1317625" y="1657248"/>
                  </a:lnTo>
                  <a:lnTo>
                    <a:pt x="1325968" y="1653768"/>
                  </a:lnTo>
                  <a:lnTo>
                    <a:pt x="1353693" y="1586306"/>
                  </a:lnTo>
                  <a:close/>
                </a:path>
                <a:path w="2113279" h="2820670">
                  <a:moveTo>
                    <a:pt x="1366964" y="2438641"/>
                  </a:moveTo>
                  <a:lnTo>
                    <a:pt x="1357833" y="2425763"/>
                  </a:lnTo>
                  <a:lnTo>
                    <a:pt x="1348917" y="2424252"/>
                  </a:lnTo>
                  <a:lnTo>
                    <a:pt x="1289418" y="2466416"/>
                  </a:lnTo>
                  <a:lnTo>
                    <a:pt x="1287894" y="2475331"/>
                  </a:lnTo>
                  <a:lnTo>
                    <a:pt x="1297025" y="2488209"/>
                  </a:lnTo>
                  <a:lnTo>
                    <a:pt x="1305941" y="2489733"/>
                  </a:lnTo>
                  <a:lnTo>
                    <a:pt x="1365440" y="2447556"/>
                  </a:lnTo>
                  <a:lnTo>
                    <a:pt x="1366964" y="2438641"/>
                  </a:lnTo>
                  <a:close/>
                </a:path>
                <a:path w="2113279" h="2820670">
                  <a:moveTo>
                    <a:pt x="1374254" y="2125040"/>
                  </a:moveTo>
                  <a:lnTo>
                    <a:pt x="1373047" y="2116074"/>
                  </a:lnTo>
                  <a:lnTo>
                    <a:pt x="1360512" y="2106498"/>
                  </a:lnTo>
                  <a:lnTo>
                    <a:pt x="1351546" y="2107704"/>
                  </a:lnTo>
                  <a:lnTo>
                    <a:pt x="1307287" y="2165667"/>
                  </a:lnTo>
                  <a:lnTo>
                    <a:pt x="1308481" y="2174633"/>
                  </a:lnTo>
                  <a:lnTo>
                    <a:pt x="1321028" y="2184209"/>
                  </a:lnTo>
                  <a:lnTo>
                    <a:pt x="1329994" y="2183003"/>
                  </a:lnTo>
                  <a:lnTo>
                    <a:pt x="1374254" y="2125040"/>
                  </a:lnTo>
                  <a:close/>
                </a:path>
                <a:path w="2113279" h="2820670">
                  <a:moveTo>
                    <a:pt x="1397139" y="1480591"/>
                  </a:moveTo>
                  <a:lnTo>
                    <a:pt x="1393659" y="1472234"/>
                  </a:lnTo>
                  <a:lnTo>
                    <a:pt x="1379067" y="1466240"/>
                  </a:lnTo>
                  <a:lnTo>
                    <a:pt x="1370711" y="1469720"/>
                  </a:lnTo>
                  <a:lnTo>
                    <a:pt x="1342986" y="1537182"/>
                  </a:lnTo>
                  <a:lnTo>
                    <a:pt x="1346479" y="1545526"/>
                  </a:lnTo>
                  <a:lnTo>
                    <a:pt x="1361071" y="1551533"/>
                  </a:lnTo>
                  <a:lnTo>
                    <a:pt x="1369428" y="1548041"/>
                  </a:lnTo>
                  <a:lnTo>
                    <a:pt x="1397139" y="1480591"/>
                  </a:lnTo>
                  <a:close/>
                </a:path>
                <a:path w="2113279" h="2820670">
                  <a:moveTo>
                    <a:pt x="1440586" y="1374863"/>
                  </a:moveTo>
                  <a:lnTo>
                    <a:pt x="1437106" y="1366520"/>
                  </a:lnTo>
                  <a:lnTo>
                    <a:pt x="1422514" y="1360512"/>
                  </a:lnTo>
                  <a:lnTo>
                    <a:pt x="1414157" y="1364005"/>
                  </a:lnTo>
                  <a:lnTo>
                    <a:pt x="1386433" y="1431455"/>
                  </a:lnTo>
                  <a:lnTo>
                    <a:pt x="1389926" y="1439811"/>
                  </a:lnTo>
                  <a:lnTo>
                    <a:pt x="1404518" y="1445806"/>
                  </a:lnTo>
                  <a:lnTo>
                    <a:pt x="1412875" y="1442326"/>
                  </a:lnTo>
                  <a:lnTo>
                    <a:pt x="1440586" y="1374863"/>
                  </a:lnTo>
                  <a:close/>
                </a:path>
                <a:path w="2113279" h="2820670">
                  <a:moveTo>
                    <a:pt x="1443621" y="2034197"/>
                  </a:moveTo>
                  <a:lnTo>
                    <a:pt x="1442427" y="2025230"/>
                  </a:lnTo>
                  <a:lnTo>
                    <a:pt x="1429880" y="2015655"/>
                  </a:lnTo>
                  <a:lnTo>
                    <a:pt x="1420914" y="2016861"/>
                  </a:lnTo>
                  <a:lnTo>
                    <a:pt x="1376654" y="2074824"/>
                  </a:lnTo>
                  <a:lnTo>
                    <a:pt x="1377848" y="2083790"/>
                  </a:lnTo>
                  <a:lnTo>
                    <a:pt x="1390396" y="2093366"/>
                  </a:lnTo>
                  <a:lnTo>
                    <a:pt x="1399362" y="2092159"/>
                  </a:lnTo>
                  <a:lnTo>
                    <a:pt x="1443621" y="2034197"/>
                  </a:lnTo>
                  <a:close/>
                </a:path>
                <a:path w="2113279" h="2820670">
                  <a:moveTo>
                    <a:pt x="1460220" y="2372550"/>
                  </a:moveTo>
                  <a:lnTo>
                    <a:pt x="1451089" y="2359672"/>
                  </a:lnTo>
                  <a:lnTo>
                    <a:pt x="1442173" y="2358161"/>
                  </a:lnTo>
                  <a:lnTo>
                    <a:pt x="1382674" y="2400325"/>
                  </a:lnTo>
                  <a:lnTo>
                    <a:pt x="1381150" y="2409240"/>
                  </a:lnTo>
                  <a:lnTo>
                    <a:pt x="1390281" y="2422118"/>
                  </a:lnTo>
                  <a:lnTo>
                    <a:pt x="1399197" y="2423642"/>
                  </a:lnTo>
                  <a:lnTo>
                    <a:pt x="1458696" y="2381466"/>
                  </a:lnTo>
                  <a:lnTo>
                    <a:pt x="1460220" y="2372550"/>
                  </a:lnTo>
                  <a:close/>
                </a:path>
                <a:path w="2113279" h="2820670">
                  <a:moveTo>
                    <a:pt x="1484045" y="1269149"/>
                  </a:moveTo>
                  <a:lnTo>
                    <a:pt x="1480553" y="1260792"/>
                  </a:lnTo>
                  <a:lnTo>
                    <a:pt x="1465961" y="1254798"/>
                  </a:lnTo>
                  <a:lnTo>
                    <a:pt x="1457604" y="1258277"/>
                  </a:lnTo>
                  <a:lnTo>
                    <a:pt x="1429893" y="1325740"/>
                  </a:lnTo>
                  <a:lnTo>
                    <a:pt x="1433372" y="1334084"/>
                  </a:lnTo>
                  <a:lnTo>
                    <a:pt x="1447965" y="1340091"/>
                  </a:lnTo>
                  <a:lnTo>
                    <a:pt x="1456321" y="1336598"/>
                  </a:lnTo>
                  <a:lnTo>
                    <a:pt x="1484045" y="1269149"/>
                  </a:lnTo>
                  <a:close/>
                </a:path>
                <a:path w="2113279" h="2820670">
                  <a:moveTo>
                    <a:pt x="1513001" y="1943354"/>
                  </a:moveTo>
                  <a:lnTo>
                    <a:pt x="1511795" y="1934387"/>
                  </a:lnTo>
                  <a:lnTo>
                    <a:pt x="1499247" y="1924812"/>
                  </a:lnTo>
                  <a:lnTo>
                    <a:pt x="1490281" y="1926018"/>
                  </a:lnTo>
                  <a:lnTo>
                    <a:pt x="1446022" y="1983981"/>
                  </a:lnTo>
                  <a:lnTo>
                    <a:pt x="1447228" y="1992947"/>
                  </a:lnTo>
                  <a:lnTo>
                    <a:pt x="1459763" y="2002523"/>
                  </a:lnTo>
                  <a:lnTo>
                    <a:pt x="1468729" y="2001316"/>
                  </a:lnTo>
                  <a:lnTo>
                    <a:pt x="1513001" y="1943354"/>
                  </a:lnTo>
                  <a:close/>
                </a:path>
                <a:path w="2113279" h="2820670">
                  <a:moveTo>
                    <a:pt x="1527492" y="1163421"/>
                  </a:moveTo>
                  <a:lnTo>
                    <a:pt x="1524000" y="1155077"/>
                  </a:lnTo>
                  <a:lnTo>
                    <a:pt x="1509407" y="1149083"/>
                  </a:lnTo>
                  <a:lnTo>
                    <a:pt x="1501051" y="1152563"/>
                  </a:lnTo>
                  <a:lnTo>
                    <a:pt x="1473339" y="1220025"/>
                  </a:lnTo>
                  <a:lnTo>
                    <a:pt x="1476819" y="1228369"/>
                  </a:lnTo>
                  <a:lnTo>
                    <a:pt x="1491411" y="1234363"/>
                  </a:lnTo>
                  <a:lnTo>
                    <a:pt x="1499768" y="1230884"/>
                  </a:lnTo>
                  <a:lnTo>
                    <a:pt x="1527492" y="1163421"/>
                  </a:lnTo>
                  <a:close/>
                </a:path>
                <a:path w="2113279" h="2820670">
                  <a:moveTo>
                    <a:pt x="1553476" y="2306459"/>
                  </a:moveTo>
                  <a:lnTo>
                    <a:pt x="1544345" y="2293594"/>
                  </a:lnTo>
                  <a:lnTo>
                    <a:pt x="1535430" y="2292070"/>
                  </a:lnTo>
                  <a:lnTo>
                    <a:pt x="1475930" y="2334234"/>
                  </a:lnTo>
                  <a:lnTo>
                    <a:pt x="1474406" y="2343150"/>
                  </a:lnTo>
                  <a:lnTo>
                    <a:pt x="1483537" y="2356027"/>
                  </a:lnTo>
                  <a:lnTo>
                    <a:pt x="1492453" y="2357551"/>
                  </a:lnTo>
                  <a:lnTo>
                    <a:pt x="1551952" y="2315387"/>
                  </a:lnTo>
                  <a:lnTo>
                    <a:pt x="1553476" y="2306459"/>
                  </a:lnTo>
                  <a:close/>
                </a:path>
                <a:path w="2113279" h="2820670">
                  <a:moveTo>
                    <a:pt x="1570939" y="1057706"/>
                  </a:moveTo>
                  <a:lnTo>
                    <a:pt x="1567446" y="1049350"/>
                  </a:lnTo>
                  <a:lnTo>
                    <a:pt x="1552854" y="1043355"/>
                  </a:lnTo>
                  <a:lnTo>
                    <a:pt x="1544510" y="1046848"/>
                  </a:lnTo>
                  <a:lnTo>
                    <a:pt x="1516786" y="1114298"/>
                  </a:lnTo>
                  <a:lnTo>
                    <a:pt x="1520266" y="1122641"/>
                  </a:lnTo>
                  <a:lnTo>
                    <a:pt x="1534858" y="1128649"/>
                  </a:lnTo>
                  <a:lnTo>
                    <a:pt x="1543215" y="1125156"/>
                  </a:lnTo>
                  <a:lnTo>
                    <a:pt x="1570939" y="1057706"/>
                  </a:lnTo>
                  <a:close/>
                </a:path>
                <a:path w="2113279" h="2820670">
                  <a:moveTo>
                    <a:pt x="1582369" y="1852510"/>
                  </a:moveTo>
                  <a:lnTo>
                    <a:pt x="1581162" y="1843544"/>
                  </a:lnTo>
                  <a:lnTo>
                    <a:pt x="1568627" y="1833968"/>
                  </a:lnTo>
                  <a:lnTo>
                    <a:pt x="1559661" y="1835175"/>
                  </a:lnTo>
                  <a:lnTo>
                    <a:pt x="1515389" y="1893138"/>
                  </a:lnTo>
                  <a:lnTo>
                    <a:pt x="1516595" y="1902104"/>
                  </a:lnTo>
                  <a:lnTo>
                    <a:pt x="1529130" y="1911680"/>
                  </a:lnTo>
                  <a:lnTo>
                    <a:pt x="1538097" y="1910486"/>
                  </a:lnTo>
                  <a:lnTo>
                    <a:pt x="1582369" y="1852510"/>
                  </a:lnTo>
                  <a:close/>
                </a:path>
                <a:path w="2113279" h="2820670">
                  <a:moveTo>
                    <a:pt x="1614385" y="951979"/>
                  </a:moveTo>
                  <a:lnTo>
                    <a:pt x="1610893" y="943635"/>
                  </a:lnTo>
                  <a:lnTo>
                    <a:pt x="1596301" y="937641"/>
                  </a:lnTo>
                  <a:lnTo>
                    <a:pt x="1587957" y="941120"/>
                  </a:lnTo>
                  <a:lnTo>
                    <a:pt x="1560233" y="1008583"/>
                  </a:lnTo>
                  <a:lnTo>
                    <a:pt x="1563712" y="1016927"/>
                  </a:lnTo>
                  <a:lnTo>
                    <a:pt x="1578317" y="1022921"/>
                  </a:lnTo>
                  <a:lnTo>
                    <a:pt x="1586661" y="1019441"/>
                  </a:lnTo>
                  <a:lnTo>
                    <a:pt x="1614385" y="951979"/>
                  </a:lnTo>
                  <a:close/>
                </a:path>
                <a:path w="2113279" h="2820670">
                  <a:moveTo>
                    <a:pt x="1646732" y="2240369"/>
                  </a:moveTo>
                  <a:lnTo>
                    <a:pt x="1637601" y="2227503"/>
                  </a:lnTo>
                  <a:lnTo>
                    <a:pt x="1628686" y="2225979"/>
                  </a:lnTo>
                  <a:lnTo>
                    <a:pt x="1569186" y="2268143"/>
                  </a:lnTo>
                  <a:lnTo>
                    <a:pt x="1567662" y="2277072"/>
                  </a:lnTo>
                  <a:lnTo>
                    <a:pt x="1576793" y="2289937"/>
                  </a:lnTo>
                  <a:lnTo>
                    <a:pt x="1585709" y="2291461"/>
                  </a:lnTo>
                  <a:lnTo>
                    <a:pt x="1645208" y="2249297"/>
                  </a:lnTo>
                  <a:lnTo>
                    <a:pt x="1646732" y="2240369"/>
                  </a:lnTo>
                  <a:close/>
                </a:path>
                <a:path w="2113279" h="2820670">
                  <a:moveTo>
                    <a:pt x="1651736" y="1761680"/>
                  </a:moveTo>
                  <a:lnTo>
                    <a:pt x="1650530" y="1752714"/>
                  </a:lnTo>
                  <a:lnTo>
                    <a:pt x="1637995" y="1743125"/>
                  </a:lnTo>
                  <a:lnTo>
                    <a:pt x="1629029" y="1744332"/>
                  </a:lnTo>
                  <a:lnTo>
                    <a:pt x="1584756" y="1802295"/>
                  </a:lnTo>
                  <a:lnTo>
                    <a:pt x="1585963" y="1811261"/>
                  </a:lnTo>
                  <a:lnTo>
                    <a:pt x="1598510" y="1820837"/>
                  </a:lnTo>
                  <a:lnTo>
                    <a:pt x="1607477" y="1819643"/>
                  </a:lnTo>
                  <a:lnTo>
                    <a:pt x="1651736" y="1761680"/>
                  </a:lnTo>
                  <a:close/>
                </a:path>
                <a:path w="2113279" h="2820670">
                  <a:moveTo>
                    <a:pt x="1657832" y="846264"/>
                  </a:moveTo>
                  <a:lnTo>
                    <a:pt x="1654340" y="837920"/>
                  </a:lnTo>
                  <a:lnTo>
                    <a:pt x="1639747" y="831913"/>
                  </a:lnTo>
                  <a:lnTo>
                    <a:pt x="1631403" y="835406"/>
                  </a:lnTo>
                  <a:lnTo>
                    <a:pt x="1603679" y="902855"/>
                  </a:lnTo>
                  <a:lnTo>
                    <a:pt x="1607159" y="911212"/>
                  </a:lnTo>
                  <a:lnTo>
                    <a:pt x="1621764" y="917206"/>
                  </a:lnTo>
                  <a:lnTo>
                    <a:pt x="1630108" y="913726"/>
                  </a:lnTo>
                  <a:lnTo>
                    <a:pt x="1657832" y="846264"/>
                  </a:lnTo>
                  <a:close/>
                </a:path>
                <a:path w="2113279" h="2820670">
                  <a:moveTo>
                    <a:pt x="1701279" y="740537"/>
                  </a:moveTo>
                  <a:lnTo>
                    <a:pt x="1697786" y="732193"/>
                  </a:lnTo>
                  <a:lnTo>
                    <a:pt x="1683194" y="726198"/>
                  </a:lnTo>
                  <a:lnTo>
                    <a:pt x="1674850" y="729678"/>
                  </a:lnTo>
                  <a:lnTo>
                    <a:pt x="1647126" y="797140"/>
                  </a:lnTo>
                  <a:lnTo>
                    <a:pt x="1650606" y="805484"/>
                  </a:lnTo>
                  <a:lnTo>
                    <a:pt x="1665211" y="811479"/>
                  </a:lnTo>
                  <a:lnTo>
                    <a:pt x="1673555" y="807999"/>
                  </a:lnTo>
                  <a:lnTo>
                    <a:pt x="1701279" y="740537"/>
                  </a:lnTo>
                  <a:close/>
                </a:path>
                <a:path w="2113279" h="2820670">
                  <a:moveTo>
                    <a:pt x="1721104" y="1670837"/>
                  </a:moveTo>
                  <a:lnTo>
                    <a:pt x="1719910" y="1661871"/>
                  </a:lnTo>
                  <a:lnTo>
                    <a:pt x="1707362" y="1652282"/>
                  </a:lnTo>
                  <a:lnTo>
                    <a:pt x="1698396" y="1653489"/>
                  </a:lnTo>
                  <a:lnTo>
                    <a:pt x="1654136" y="1711452"/>
                  </a:lnTo>
                  <a:lnTo>
                    <a:pt x="1655330" y="1720418"/>
                  </a:lnTo>
                  <a:lnTo>
                    <a:pt x="1667878" y="1729994"/>
                  </a:lnTo>
                  <a:lnTo>
                    <a:pt x="1676844" y="1728800"/>
                  </a:lnTo>
                  <a:lnTo>
                    <a:pt x="1721104" y="1670837"/>
                  </a:lnTo>
                  <a:close/>
                </a:path>
                <a:path w="2113279" h="2820670">
                  <a:moveTo>
                    <a:pt x="1739988" y="2174278"/>
                  </a:moveTo>
                  <a:lnTo>
                    <a:pt x="1730857" y="2161413"/>
                  </a:lnTo>
                  <a:lnTo>
                    <a:pt x="1721942" y="2159889"/>
                  </a:lnTo>
                  <a:lnTo>
                    <a:pt x="1662442" y="2202053"/>
                  </a:lnTo>
                  <a:lnTo>
                    <a:pt x="1660918" y="2210981"/>
                  </a:lnTo>
                  <a:lnTo>
                    <a:pt x="1670050" y="2223846"/>
                  </a:lnTo>
                  <a:lnTo>
                    <a:pt x="1678965" y="2225370"/>
                  </a:lnTo>
                  <a:lnTo>
                    <a:pt x="1738464" y="2183206"/>
                  </a:lnTo>
                  <a:lnTo>
                    <a:pt x="1739988" y="2174278"/>
                  </a:lnTo>
                  <a:close/>
                </a:path>
                <a:path w="2113279" h="2820670">
                  <a:moveTo>
                    <a:pt x="1744726" y="634822"/>
                  </a:moveTo>
                  <a:lnTo>
                    <a:pt x="1741233" y="626478"/>
                  </a:lnTo>
                  <a:lnTo>
                    <a:pt x="1726641" y="620471"/>
                  </a:lnTo>
                  <a:lnTo>
                    <a:pt x="1718297" y="623963"/>
                  </a:lnTo>
                  <a:lnTo>
                    <a:pt x="1690573" y="691413"/>
                  </a:lnTo>
                  <a:lnTo>
                    <a:pt x="1694053" y="699770"/>
                  </a:lnTo>
                  <a:lnTo>
                    <a:pt x="1708658" y="705764"/>
                  </a:lnTo>
                  <a:lnTo>
                    <a:pt x="1717001" y="702284"/>
                  </a:lnTo>
                  <a:lnTo>
                    <a:pt x="1744726" y="634822"/>
                  </a:lnTo>
                  <a:close/>
                </a:path>
                <a:path w="2113279" h="2820670">
                  <a:moveTo>
                    <a:pt x="1788172" y="529107"/>
                  </a:moveTo>
                  <a:lnTo>
                    <a:pt x="1784692" y="520750"/>
                  </a:lnTo>
                  <a:lnTo>
                    <a:pt x="1770087" y="514756"/>
                  </a:lnTo>
                  <a:lnTo>
                    <a:pt x="1761744" y="518236"/>
                  </a:lnTo>
                  <a:lnTo>
                    <a:pt x="1734019" y="585698"/>
                  </a:lnTo>
                  <a:lnTo>
                    <a:pt x="1737499" y="594042"/>
                  </a:lnTo>
                  <a:lnTo>
                    <a:pt x="1752104" y="600049"/>
                  </a:lnTo>
                  <a:lnTo>
                    <a:pt x="1760448" y="596557"/>
                  </a:lnTo>
                  <a:lnTo>
                    <a:pt x="1788172" y="529107"/>
                  </a:lnTo>
                  <a:close/>
                </a:path>
                <a:path w="2113279" h="2820670">
                  <a:moveTo>
                    <a:pt x="1790471" y="1579994"/>
                  </a:moveTo>
                  <a:lnTo>
                    <a:pt x="1789277" y="1571028"/>
                  </a:lnTo>
                  <a:lnTo>
                    <a:pt x="1776730" y="1561439"/>
                  </a:lnTo>
                  <a:lnTo>
                    <a:pt x="1767763" y="1562646"/>
                  </a:lnTo>
                  <a:lnTo>
                    <a:pt x="1723504" y="1620608"/>
                  </a:lnTo>
                  <a:lnTo>
                    <a:pt x="1724698" y="1629575"/>
                  </a:lnTo>
                  <a:lnTo>
                    <a:pt x="1737245" y="1639150"/>
                  </a:lnTo>
                  <a:lnTo>
                    <a:pt x="1746211" y="1637957"/>
                  </a:lnTo>
                  <a:lnTo>
                    <a:pt x="1790471" y="1579994"/>
                  </a:lnTo>
                  <a:close/>
                </a:path>
                <a:path w="2113279" h="2820670">
                  <a:moveTo>
                    <a:pt x="1831619" y="423379"/>
                  </a:moveTo>
                  <a:lnTo>
                    <a:pt x="1828139" y="415036"/>
                  </a:lnTo>
                  <a:lnTo>
                    <a:pt x="1813534" y="409028"/>
                  </a:lnTo>
                  <a:lnTo>
                    <a:pt x="1805190" y="412521"/>
                  </a:lnTo>
                  <a:lnTo>
                    <a:pt x="1777466" y="479971"/>
                  </a:lnTo>
                  <a:lnTo>
                    <a:pt x="1780946" y="488327"/>
                  </a:lnTo>
                  <a:lnTo>
                    <a:pt x="1795551" y="494322"/>
                  </a:lnTo>
                  <a:lnTo>
                    <a:pt x="1803895" y="490842"/>
                  </a:lnTo>
                  <a:lnTo>
                    <a:pt x="1831619" y="423379"/>
                  </a:lnTo>
                  <a:close/>
                </a:path>
                <a:path w="2113279" h="2820670">
                  <a:moveTo>
                    <a:pt x="1833245" y="2108200"/>
                  </a:moveTo>
                  <a:lnTo>
                    <a:pt x="1824113" y="2095322"/>
                  </a:lnTo>
                  <a:lnTo>
                    <a:pt x="1815198" y="2093798"/>
                  </a:lnTo>
                  <a:lnTo>
                    <a:pt x="1755698" y="2135962"/>
                  </a:lnTo>
                  <a:lnTo>
                    <a:pt x="1754174" y="2144890"/>
                  </a:lnTo>
                  <a:lnTo>
                    <a:pt x="1763306" y="2157768"/>
                  </a:lnTo>
                  <a:lnTo>
                    <a:pt x="1772221" y="2159279"/>
                  </a:lnTo>
                  <a:lnTo>
                    <a:pt x="1831721" y="2117115"/>
                  </a:lnTo>
                  <a:lnTo>
                    <a:pt x="1833245" y="2108200"/>
                  </a:lnTo>
                  <a:close/>
                </a:path>
                <a:path w="2113279" h="2820670">
                  <a:moveTo>
                    <a:pt x="1859851" y="1489151"/>
                  </a:moveTo>
                  <a:lnTo>
                    <a:pt x="1858645" y="1480185"/>
                  </a:lnTo>
                  <a:lnTo>
                    <a:pt x="1846097" y="1470609"/>
                  </a:lnTo>
                  <a:lnTo>
                    <a:pt x="1837131" y="1471803"/>
                  </a:lnTo>
                  <a:lnTo>
                    <a:pt x="1792871" y="1529765"/>
                  </a:lnTo>
                  <a:lnTo>
                    <a:pt x="1794078" y="1538732"/>
                  </a:lnTo>
                  <a:lnTo>
                    <a:pt x="1806613" y="1548307"/>
                  </a:lnTo>
                  <a:lnTo>
                    <a:pt x="1815579" y="1547114"/>
                  </a:lnTo>
                  <a:lnTo>
                    <a:pt x="1859851" y="1489151"/>
                  </a:lnTo>
                  <a:close/>
                </a:path>
                <a:path w="2113279" h="2820670">
                  <a:moveTo>
                    <a:pt x="1875066" y="317665"/>
                  </a:moveTo>
                  <a:lnTo>
                    <a:pt x="1871586" y="309308"/>
                  </a:lnTo>
                  <a:lnTo>
                    <a:pt x="1856981" y="303314"/>
                  </a:lnTo>
                  <a:lnTo>
                    <a:pt x="1848637" y="306793"/>
                  </a:lnTo>
                  <a:lnTo>
                    <a:pt x="1820913" y="374256"/>
                  </a:lnTo>
                  <a:lnTo>
                    <a:pt x="1824405" y="382600"/>
                  </a:lnTo>
                  <a:lnTo>
                    <a:pt x="1838998" y="388607"/>
                  </a:lnTo>
                  <a:lnTo>
                    <a:pt x="1847342" y="385114"/>
                  </a:lnTo>
                  <a:lnTo>
                    <a:pt x="1875066" y="317665"/>
                  </a:lnTo>
                  <a:close/>
                </a:path>
                <a:path w="2113279" h="2820670">
                  <a:moveTo>
                    <a:pt x="1918512" y="211937"/>
                  </a:moveTo>
                  <a:lnTo>
                    <a:pt x="1915033" y="203593"/>
                  </a:lnTo>
                  <a:lnTo>
                    <a:pt x="1900428" y="197599"/>
                  </a:lnTo>
                  <a:lnTo>
                    <a:pt x="1892084" y="201079"/>
                  </a:lnTo>
                  <a:lnTo>
                    <a:pt x="1864360" y="268541"/>
                  </a:lnTo>
                  <a:lnTo>
                    <a:pt x="1867852" y="276885"/>
                  </a:lnTo>
                  <a:lnTo>
                    <a:pt x="1882444" y="282879"/>
                  </a:lnTo>
                  <a:lnTo>
                    <a:pt x="1890788" y="279400"/>
                  </a:lnTo>
                  <a:lnTo>
                    <a:pt x="1918512" y="211937"/>
                  </a:lnTo>
                  <a:close/>
                </a:path>
                <a:path w="2113279" h="2820670">
                  <a:moveTo>
                    <a:pt x="1926501" y="2042109"/>
                  </a:moveTo>
                  <a:lnTo>
                    <a:pt x="1917369" y="2029231"/>
                  </a:lnTo>
                  <a:lnTo>
                    <a:pt x="1908454" y="2027707"/>
                  </a:lnTo>
                  <a:lnTo>
                    <a:pt x="1848954" y="2069884"/>
                  </a:lnTo>
                  <a:lnTo>
                    <a:pt x="1847430" y="2078799"/>
                  </a:lnTo>
                  <a:lnTo>
                    <a:pt x="1856562" y="2091677"/>
                  </a:lnTo>
                  <a:lnTo>
                    <a:pt x="1865477" y="2093188"/>
                  </a:lnTo>
                  <a:lnTo>
                    <a:pt x="1924977" y="2051024"/>
                  </a:lnTo>
                  <a:lnTo>
                    <a:pt x="1926501" y="2042109"/>
                  </a:lnTo>
                  <a:close/>
                </a:path>
                <a:path w="2113279" h="2820670">
                  <a:moveTo>
                    <a:pt x="1929218" y="1398308"/>
                  </a:moveTo>
                  <a:lnTo>
                    <a:pt x="1928012" y="1389341"/>
                  </a:lnTo>
                  <a:lnTo>
                    <a:pt x="1915477" y="1379766"/>
                  </a:lnTo>
                  <a:lnTo>
                    <a:pt x="1906511" y="1380959"/>
                  </a:lnTo>
                  <a:lnTo>
                    <a:pt x="1862239" y="1438922"/>
                  </a:lnTo>
                  <a:lnTo>
                    <a:pt x="1863445" y="1447888"/>
                  </a:lnTo>
                  <a:lnTo>
                    <a:pt x="1875980" y="1457464"/>
                  </a:lnTo>
                  <a:lnTo>
                    <a:pt x="1884946" y="1456270"/>
                  </a:lnTo>
                  <a:lnTo>
                    <a:pt x="1929218" y="1398308"/>
                  </a:lnTo>
                  <a:close/>
                </a:path>
                <a:path w="2113279" h="2820670">
                  <a:moveTo>
                    <a:pt x="1961959" y="106222"/>
                  </a:moveTo>
                  <a:lnTo>
                    <a:pt x="1958479" y="97878"/>
                  </a:lnTo>
                  <a:lnTo>
                    <a:pt x="1943874" y="91871"/>
                  </a:lnTo>
                  <a:lnTo>
                    <a:pt x="1935530" y="95364"/>
                  </a:lnTo>
                  <a:lnTo>
                    <a:pt x="1907806" y="162814"/>
                  </a:lnTo>
                  <a:lnTo>
                    <a:pt x="1911299" y="171157"/>
                  </a:lnTo>
                  <a:lnTo>
                    <a:pt x="1925891" y="177165"/>
                  </a:lnTo>
                  <a:lnTo>
                    <a:pt x="1934235" y="173672"/>
                  </a:lnTo>
                  <a:lnTo>
                    <a:pt x="1961959" y="106222"/>
                  </a:lnTo>
                  <a:close/>
                </a:path>
                <a:path w="2113279" h="2820670">
                  <a:moveTo>
                    <a:pt x="1997227" y="95592"/>
                  </a:moveTo>
                  <a:lnTo>
                    <a:pt x="1990166" y="0"/>
                  </a:lnTo>
                  <a:lnTo>
                    <a:pt x="1917941" y="63004"/>
                  </a:lnTo>
                  <a:lnTo>
                    <a:pt x="1997227" y="95592"/>
                  </a:lnTo>
                  <a:close/>
                </a:path>
                <a:path w="2113279" h="2820670">
                  <a:moveTo>
                    <a:pt x="1998586" y="1307465"/>
                  </a:moveTo>
                  <a:lnTo>
                    <a:pt x="1997379" y="1298498"/>
                  </a:lnTo>
                  <a:lnTo>
                    <a:pt x="1984844" y="1288923"/>
                  </a:lnTo>
                  <a:lnTo>
                    <a:pt x="1975878" y="1290116"/>
                  </a:lnTo>
                  <a:lnTo>
                    <a:pt x="1931606" y="1348079"/>
                  </a:lnTo>
                  <a:lnTo>
                    <a:pt x="1932813" y="1357045"/>
                  </a:lnTo>
                  <a:lnTo>
                    <a:pt x="1945360" y="1366634"/>
                  </a:lnTo>
                  <a:lnTo>
                    <a:pt x="1954326" y="1365427"/>
                  </a:lnTo>
                  <a:lnTo>
                    <a:pt x="1998586" y="1307465"/>
                  </a:lnTo>
                  <a:close/>
                </a:path>
                <a:path w="2113279" h="2820670">
                  <a:moveTo>
                    <a:pt x="2019757" y="1976018"/>
                  </a:moveTo>
                  <a:lnTo>
                    <a:pt x="2010625" y="1963140"/>
                  </a:lnTo>
                  <a:lnTo>
                    <a:pt x="2001710" y="1961616"/>
                  </a:lnTo>
                  <a:lnTo>
                    <a:pt x="1942211" y="2003793"/>
                  </a:lnTo>
                  <a:lnTo>
                    <a:pt x="1940687" y="2012708"/>
                  </a:lnTo>
                  <a:lnTo>
                    <a:pt x="1949818" y="2025586"/>
                  </a:lnTo>
                  <a:lnTo>
                    <a:pt x="1958733" y="2027097"/>
                  </a:lnTo>
                  <a:lnTo>
                    <a:pt x="2018233" y="1984933"/>
                  </a:lnTo>
                  <a:lnTo>
                    <a:pt x="2019757" y="1976018"/>
                  </a:lnTo>
                  <a:close/>
                </a:path>
                <a:path w="2113279" h="2820670">
                  <a:moveTo>
                    <a:pt x="2067953" y="1216621"/>
                  </a:moveTo>
                  <a:lnTo>
                    <a:pt x="2066759" y="1207655"/>
                  </a:lnTo>
                  <a:lnTo>
                    <a:pt x="2054212" y="1198079"/>
                  </a:lnTo>
                  <a:lnTo>
                    <a:pt x="2045246" y="1199273"/>
                  </a:lnTo>
                  <a:lnTo>
                    <a:pt x="2000986" y="1257236"/>
                  </a:lnTo>
                  <a:lnTo>
                    <a:pt x="2002180" y="1266202"/>
                  </a:lnTo>
                  <a:lnTo>
                    <a:pt x="2014728" y="1275791"/>
                  </a:lnTo>
                  <a:lnTo>
                    <a:pt x="2023694" y="1274584"/>
                  </a:lnTo>
                  <a:lnTo>
                    <a:pt x="2067953" y="1216621"/>
                  </a:lnTo>
                  <a:close/>
                </a:path>
                <a:path w="2113279" h="2820670">
                  <a:moveTo>
                    <a:pt x="2111133" y="1901583"/>
                  </a:moveTo>
                  <a:lnTo>
                    <a:pt x="2016417" y="1916176"/>
                  </a:lnTo>
                  <a:lnTo>
                    <a:pt x="2034730" y="1942020"/>
                  </a:lnTo>
                  <a:lnTo>
                    <a:pt x="2033943" y="1946617"/>
                  </a:lnTo>
                  <a:lnTo>
                    <a:pt x="2043074" y="1959495"/>
                  </a:lnTo>
                  <a:lnTo>
                    <a:pt x="2047659" y="1960283"/>
                  </a:lnTo>
                  <a:lnTo>
                    <a:pt x="2065985" y="1986114"/>
                  </a:lnTo>
                  <a:lnTo>
                    <a:pt x="2079396" y="1961019"/>
                  </a:lnTo>
                  <a:lnTo>
                    <a:pt x="2097735" y="1926666"/>
                  </a:lnTo>
                  <a:lnTo>
                    <a:pt x="2111133" y="1901583"/>
                  </a:lnTo>
                  <a:close/>
                </a:path>
                <a:path w="2113279" h="2820670">
                  <a:moveTo>
                    <a:pt x="2112835" y="1134313"/>
                  </a:moveTo>
                  <a:lnTo>
                    <a:pt x="2026742" y="1176426"/>
                  </a:lnTo>
                  <a:lnTo>
                    <a:pt x="2094865" y="1228458"/>
                  </a:lnTo>
                  <a:lnTo>
                    <a:pt x="2112835" y="1134313"/>
                  </a:lnTo>
                  <a:close/>
                </a:path>
              </a:pathLst>
            </a:custGeom>
            <a:solidFill>
              <a:srgbClr val="D60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57927" y="2904273"/>
              <a:ext cx="2502535" cy="1288415"/>
            </a:xfrm>
            <a:custGeom>
              <a:avLst/>
              <a:gdLst/>
              <a:ahLst/>
              <a:cxnLst/>
              <a:rect l="l" t="t" r="r" b="b"/>
              <a:pathLst>
                <a:path w="2502534" h="1288414">
                  <a:moveTo>
                    <a:pt x="92468" y="1248410"/>
                  </a:moveTo>
                  <a:lnTo>
                    <a:pt x="35318" y="1184516"/>
                  </a:lnTo>
                  <a:lnTo>
                    <a:pt x="0" y="1273606"/>
                  </a:lnTo>
                  <a:lnTo>
                    <a:pt x="92468" y="1248410"/>
                  </a:lnTo>
                  <a:close/>
                </a:path>
                <a:path w="2502534" h="1288414">
                  <a:moveTo>
                    <a:pt x="144195" y="1155217"/>
                  </a:moveTo>
                  <a:lnTo>
                    <a:pt x="133680" y="1143457"/>
                  </a:lnTo>
                  <a:lnTo>
                    <a:pt x="124650" y="1142949"/>
                  </a:lnTo>
                  <a:lnTo>
                    <a:pt x="70281" y="1191577"/>
                  </a:lnTo>
                  <a:lnTo>
                    <a:pt x="69786" y="1200607"/>
                  </a:lnTo>
                  <a:lnTo>
                    <a:pt x="80302" y="1212367"/>
                  </a:lnTo>
                  <a:lnTo>
                    <a:pt x="89331" y="1212875"/>
                  </a:lnTo>
                  <a:lnTo>
                    <a:pt x="143700" y="1164247"/>
                  </a:lnTo>
                  <a:lnTo>
                    <a:pt x="144195" y="1155217"/>
                  </a:lnTo>
                  <a:close/>
                </a:path>
                <a:path w="2502534" h="1288414">
                  <a:moveTo>
                    <a:pt x="229400" y="1079017"/>
                  </a:moveTo>
                  <a:lnTo>
                    <a:pt x="218884" y="1067257"/>
                  </a:lnTo>
                  <a:lnTo>
                    <a:pt x="209842" y="1066761"/>
                  </a:lnTo>
                  <a:lnTo>
                    <a:pt x="155486" y="1115377"/>
                  </a:lnTo>
                  <a:lnTo>
                    <a:pt x="154978" y="1124407"/>
                  </a:lnTo>
                  <a:lnTo>
                    <a:pt x="165506" y="1136167"/>
                  </a:lnTo>
                  <a:lnTo>
                    <a:pt x="174536" y="1136675"/>
                  </a:lnTo>
                  <a:lnTo>
                    <a:pt x="228892" y="1088059"/>
                  </a:lnTo>
                  <a:lnTo>
                    <a:pt x="229400" y="1079017"/>
                  </a:lnTo>
                  <a:close/>
                </a:path>
                <a:path w="2502534" h="1288414">
                  <a:moveTo>
                    <a:pt x="314591" y="1002830"/>
                  </a:moveTo>
                  <a:lnTo>
                    <a:pt x="304076" y="991057"/>
                  </a:lnTo>
                  <a:lnTo>
                    <a:pt x="295046" y="990561"/>
                  </a:lnTo>
                  <a:lnTo>
                    <a:pt x="240677" y="1039177"/>
                  </a:lnTo>
                  <a:lnTo>
                    <a:pt x="240182" y="1048207"/>
                  </a:lnTo>
                  <a:lnTo>
                    <a:pt x="250698" y="1059967"/>
                  </a:lnTo>
                  <a:lnTo>
                    <a:pt x="259727" y="1060475"/>
                  </a:lnTo>
                  <a:lnTo>
                    <a:pt x="314096" y="1011859"/>
                  </a:lnTo>
                  <a:lnTo>
                    <a:pt x="314591" y="1002830"/>
                  </a:lnTo>
                  <a:close/>
                </a:path>
                <a:path w="2502534" h="1288414">
                  <a:moveTo>
                    <a:pt x="399796" y="926630"/>
                  </a:moveTo>
                  <a:lnTo>
                    <a:pt x="389267" y="914869"/>
                  </a:lnTo>
                  <a:lnTo>
                    <a:pt x="380238" y="914361"/>
                  </a:lnTo>
                  <a:lnTo>
                    <a:pt x="325882" y="962977"/>
                  </a:lnTo>
                  <a:lnTo>
                    <a:pt x="325374" y="972007"/>
                  </a:lnTo>
                  <a:lnTo>
                    <a:pt x="335889" y="983780"/>
                  </a:lnTo>
                  <a:lnTo>
                    <a:pt x="344932" y="984275"/>
                  </a:lnTo>
                  <a:lnTo>
                    <a:pt x="399288" y="935659"/>
                  </a:lnTo>
                  <a:lnTo>
                    <a:pt x="399796" y="926630"/>
                  </a:lnTo>
                  <a:close/>
                </a:path>
                <a:path w="2502534" h="1288414">
                  <a:moveTo>
                    <a:pt x="484987" y="850430"/>
                  </a:moveTo>
                  <a:lnTo>
                    <a:pt x="474472" y="838669"/>
                  </a:lnTo>
                  <a:lnTo>
                    <a:pt x="465442" y="838161"/>
                  </a:lnTo>
                  <a:lnTo>
                    <a:pt x="411073" y="886790"/>
                  </a:lnTo>
                  <a:lnTo>
                    <a:pt x="410578" y="895819"/>
                  </a:lnTo>
                  <a:lnTo>
                    <a:pt x="421093" y="907580"/>
                  </a:lnTo>
                  <a:lnTo>
                    <a:pt x="430123" y="908088"/>
                  </a:lnTo>
                  <a:lnTo>
                    <a:pt x="484492" y="859459"/>
                  </a:lnTo>
                  <a:lnTo>
                    <a:pt x="484987" y="850430"/>
                  </a:lnTo>
                  <a:close/>
                </a:path>
                <a:path w="2502534" h="1288414">
                  <a:moveTo>
                    <a:pt x="570191" y="774230"/>
                  </a:moveTo>
                  <a:lnTo>
                    <a:pt x="559663" y="762469"/>
                  </a:lnTo>
                  <a:lnTo>
                    <a:pt x="550633" y="761974"/>
                  </a:lnTo>
                  <a:lnTo>
                    <a:pt x="496277" y="810590"/>
                  </a:lnTo>
                  <a:lnTo>
                    <a:pt x="495769" y="819619"/>
                  </a:lnTo>
                  <a:lnTo>
                    <a:pt x="506285" y="831380"/>
                  </a:lnTo>
                  <a:lnTo>
                    <a:pt x="515327" y="831888"/>
                  </a:lnTo>
                  <a:lnTo>
                    <a:pt x="569683" y="783272"/>
                  </a:lnTo>
                  <a:lnTo>
                    <a:pt x="570191" y="774230"/>
                  </a:lnTo>
                  <a:close/>
                </a:path>
                <a:path w="2502534" h="1288414">
                  <a:moveTo>
                    <a:pt x="655383" y="698042"/>
                  </a:moveTo>
                  <a:lnTo>
                    <a:pt x="644867" y="686282"/>
                  </a:lnTo>
                  <a:lnTo>
                    <a:pt x="635838" y="685774"/>
                  </a:lnTo>
                  <a:lnTo>
                    <a:pt x="581469" y="734390"/>
                  </a:lnTo>
                  <a:lnTo>
                    <a:pt x="580961" y="743419"/>
                  </a:lnTo>
                  <a:lnTo>
                    <a:pt x="591489" y="755192"/>
                  </a:lnTo>
                  <a:lnTo>
                    <a:pt x="600519" y="755688"/>
                  </a:lnTo>
                  <a:lnTo>
                    <a:pt x="654875" y="707072"/>
                  </a:lnTo>
                  <a:lnTo>
                    <a:pt x="655383" y="698042"/>
                  </a:lnTo>
                  <a:close/>
                </a:path>
                <a:path w="2502534" h="1288414">
                  <a:moveTo>
                    <a:pt x="740587" y="621842"/>
                  </a:moveTo>
                  <a:lnTo>
                    <a:pt x="730059" y="610082"/>
                  </a:lnTo>
                  <a:lnTo>
                    <a:pt x="721029" y="609574"/>
                  </a:lnTo>
                  <a:lnTo>
                    <a:pt x="666661" y="658190"/>
                  </a:lnTo>
                  <a:lnTo>
                    <a:pt x="666165" y="667232"/>
                  </a:lnTo>
                  <a:lnTo>
                    <a:pt x="676681" y="678992"/>
                  </a:lnTo>
                  <a:lnTo>
                    <a:pt x="685711" y="679488"/>
                  </a:lnTo>
                  <a:lnTo>
                    <a:pt x="740079" y="630872"/>
                  </a:lnTo>
                  <a:lnTo>
                    <a:pt x="740587" y="621842"/>
                  </a:lnTo>
                  <a:close/>
                </a:path>
                <a:path w="2502534" h="1288414">
                  <a:moveTo>
                    <a:pt x="825779" y="545642"/>
                  </a:moveTo>
                  <a:lnTo>
                    <a:pt x="815263" y="533882"/>
                  </a:lnTo>
                  <a:lnTo>
                    <a:pt x="806221" y="533374"/>
                  </a:lnTo>
                  <a:lnTo>
                    <a:pt x="751865" y="582002"/>
                  </a:lnTo>
                  <a:lnTo>
                    <a:pt x="751357" y="591032"/>
                  </a:lnTo>
                  <a:lnTo>
                    <a:pt x="761885" y="602792"/>
                  </a:lnTo>
                  <a:lnTo>
                    <a:pt x="770915" y="603300"/>
                  </a:lnTo>
                  <a:lnTo>
                    <a:pt x="825271" y="554672"/>
                  </a:lnTo>
                  <a:lnTo>
                    <a:pt x="825779" y="545642"/>
                  </a:lnTo>
                  <a:close/>
                </a:path>
                <a:path w="2502534" h="1288414">
                  <a:moveTo>
                    <a:pt x="910971" y="469455"/>
                  </a:moveTo>
                  <a:lnTo>
                    <a:pt x="900455" y="457682"/>
                  </a:lnTo>
                  <a:lnTo>
                    <a:pt x="891425" y="457187"/>
                  </a:lnTo>
                  <a:lnTo>
                    <a:pt x="837057" y="505802"/>
                  </a:lnTo>
                  <a:lnTo>
                    <a:pt x="836561" y="514832"/>
                  </a:lnTo>
                  <a:lnTo>
                    <a:pt x="847077" y="526592"/>
                  </a:lnTo>
                  <a:lnTo>
                    <a:pt x="856107" y="527100"/>
                  </a:lnTo>
                  <a:lnTo>
                    <a:pt x="910475" y="478485"/>
                  </a:lnTo>
                  <a:lnTo>
                    <a:pt x="910971" y="469455"/>
                  </a:lnTo>
                  <a:close/>
                </a:path>
                <a:path w="2502534" h="1288414">
                  <a:moveTo>
                    <a:pt x="996175" y="393255"/>
                  </a:moveTo>
                  <a:lnTo>
                    <a:pt x="985647" y="381495"/>
                  </a:lnTo>
                  <a:lnTo>
                    <a:pt x="976617" y="380987"/>
                  </a:lnTo>
                  <a:lnTo>
                    <a:pt x="922261" y="429602"/>
                  </a:lnTo>
                  <a:lnTo>
                    <a:pt x="921753" y="438632"/>
                  </a:lnTo>
                  <a:lnTo>
                    <a:pt x="932281" y="450405"/>
                  </a:lnTo>
                  <a:lnTo>
                    <a:pt x="941311" y="450900"/>
                  </a:lnTo>
                  <a:lnTo>
                    <a:pt x="995667" y="402285"/>
                  </a:lnTo>
                  <a:lnTo>
                    <a:pt x="996175" y="393255"/>
                  </a:lnTo>
                  <a:close/>
                </a:path>
                <a:path w="2502534" h="1288414">
                  <a:moveTo>
                    <a:pt x="1081366" y="317055"/>
                  </a:moveTo>
                  <a:lnTo>
                    <a:pt x="1070851" y="305295"/>
                  </a:lnTo>
                  <a:lnTo>
                    <a:pt x="1061821" y="304787"/>
                  </a:lnTo>
                  <a:lnTo>
                    <a:pt x="1007452" y="353402"/>
                  </a:lnTo>
                  <a:lnTo>
                    <a:pt x="1006957" y="362445"/>
                  </a:lnTo>
                  <a:lnTo>
                    <a:pt x="1017473" y="374205"/>
                  </a:lnTo>
                  <a:lnTo>
                    <a:pt x="1026502" y="374713"/>
                  </a:lnTo>
                  <a:lnTo>
                    <a:pt x="1080871" y="326085"/>
                  </a:lnTo>
                  <a:lnTo>
                    <a:pt x="1081366" y="317055"/>
                  </a:lnTo>
                  <a:close/>
                </a:path>
                <a:path w="2502534" h="1288414">
                  <a:moveTo>
                    <a:pt x="1166571" y="240855"/>
                  </a:moveTo>
                  <a:lnTo>
                    <a:pt x="1156042" y="229095"/>
                  </a:lnTo>
                  <a:lnTo>
                    <a:pt x="1147013" y="228587"/>
                  </a:lnTo>
                  <a:lnTo>
                    <a:pt x="1092657" y="277215"/>
                  </a:lnTo>
                  <a:lnTo>
                    <a:pt x="1092149" y="286245"/>
                  </a:lnTo>
                  <a:lnTo>
                    <a:pt x="1102664" y="298005"/>
                  </a:lnTo>
                  <a:lnTo>
                    <a:pt x="1111707" y="298513"/>
                  </a:lnTo>
                  <a:lnTo>
                    <a:pt x="1166063" y="249897"/>
                  </a:lnTo>
                  <a:lnTo>
                    <a:pt x="1166571" y="240855"/>
                  </a:lnTo>
                  <a:close/>
                </a:path>
                <a:path w="2502534" h="1288414">
                  <a:moveTo>
                    <a:pt x="1251762" y="164668"/>
                  </a:moveTo>
                  <a:lnTo>
                    <a:pt x="1241247" y="152895"/>
                  </a:lnTo>
                  <a:lnTo>
                    <a:pt x="1232217" y="152400"/>
                  </a:lnTo>
                  <a:lnTo>
                    <a:pt x="1177848" y="201015"/>
                  </a:lnTo>
                  <a:lnTo>
                    <a:pt x="1177340" y="210045"/>
                  </a:lnTo>
                  <a:lnTo>
                    <a:pt x="1187869" y="221805"/>
                  </a:lnTo>
                  <a:lnTo>
                    <a:pt x="1196898" y="222313"/>
                  </a:lnTo>
                  <a:lnTo>
                    <a:pt x="1251267" y="173697"/>
                  </a:lnTo>
                  <a:lnTo>
                    <a:pt x="1251762" y="164668"/>
                  </a:lnTo>
                  <a:close/>
                </a:path>
                <a:path w="2502534" h="1288414">
                  <a:moveTo>
                    <a:pt x="1336967" y="88468"/>
                  </a:moveTo>
                  <a:lnTo>
                    <a:pt x="1326438" y="76708"/>
                  </a:lnTo>
                  <a:lnTo>
                    <a:pt x="1317409" y="76200"/>
                  </a:lnTo>
                  <a:lnTo>
                    <a:pt x="1263053" y="124815"/>
                  </a:lnTo>
                  <a:lnTo>
                    <a:pt x="1262545" y="133845"/>
                  </a:lnTo>
                  <a:lnTo>
                    <a:pt x="1273060" y="145618"/>
                  </a:lnTo>
                  <a:lnTo>
                    <a:pt x="1282103" y="146113"/>
                  </a:lnTo>
                  <a:lnTo>
                    <a:pt x="1336459" y="97497"/>
                  </a:lnTo>
                  <a:lnTo>
                    <a:pt x="1336967" y="88468"/>
                  </a:lnTo>
                  <a:close/>
                </a:path>
                <a:path w="2502534" h="1288414">
                  <a:moveTo>
                    <a:pt x="1422158" y="12268"/>
                  </a:moveTo>
                  <a:lnTo>
                    <a:pt x="1411643" y="508"/>
                  </a:lnTo>
                  <a:lnTo>
                    <a:pt x="1402600" y="0"/>
                  </a:lnTo>
                  <a:lnTo>
                    <a:pt x="1348244" y="48615"/>
                  </a:lnTo>
                  <a:lnTo>
                    <a:pt x="1347736" y="57658"/>
                  </a:lnTo>
                  <a:lnTo>
                    <a:pt x="1358265" y="69418"/>
                  </a:lnTo>
                  <a:lnTo>
                    <a:pt x="1367294" y="69926"/>
                  </a:lnTo>
                  <a:lnTo>
                    <a:pt x="1421650" y="21297"/>
                  </a:lnTo>
                  <a:lnTo>
                    <a:pt x="1422158" y="12268"/>
                  </a:lnTo>
                  <a:close/>
                </a:path>
                <a:path w="2502534" h="1288414">
                  <a:moveTo>
                    <a:pt x="1512341" y="15887"/>
                  </a:moveTo>
                  <a:lnTo>
                    <a:pt x="1506689" y="8826"/>
                  </a:lnTo>
                  <a:lnTo>
                    <a:pt x="1434198" y="850"/>
                  </a:lnTo>
                  <a:lnTo>
                    <a:pt x="1427137" y="6502"/>
                  </a:lnTo>
                  <a:lnTo>
                    <a:pt x="1426006" y="16725"/>
                  </a:lnTo>
                  <a:lnTo>
                    <a:pt x="1425244" y="17360"/>
                  </a:lnTo>
                  <a:lnTo>
                    <a:pt x="1424457" y="26365"/>
                  </a:lnTo>
                  <a:lnTo>
                    <a:pt x="1471358" y="82232"/>
                  </a:lnTo>
                  <a:lnTo>
                    <a:pt x="1480362" y="83007"/>
                  </a:lnTo>
                  <a:lnTo>
                    <a:pt x="1492453" y="72859"/>
                  </a:lnTo>
                  <a:lnTo>
                    <a:pt x="1493240" y="63855"/>
                  </a:lnTo>
                  <a:lnTo>
                    <a:pt x="1467548" y="33274"/>
                  </a:lnTo>
                  <a:lnTo>
                    <a:pt x="1503565" y="37223"/>
                  </a:lnTo>
                  <a:lnTo>
                    <a:pt x="1510614" y="31572"/>
                  </a:lnTo>
                  <a:lnTo>
                    <a:pt x="1512341" y="15887"/>
                  </a:lnTo>
                  <a:close/>
                </a:path>
                <a:path w="2502534" h="1288414">
                  <a:moveTo>
                    <a:pt x="1566735" y="151396"/>
                  </a:moveTo>
                  <a:lnTo>
                    <a:pt x="1519834" y="95542"/>
                  </a:lnTo>
                  <a:lnTo>
                    <a:pt x="1510830" y="94754"/>
                  </a:lnTo>
                  <a:lnTo>
                    <a:pt x="1498739" y="104902"/>
                  </a:lnTo>
                  <a:lnTo>
                    <a:pt x="1497952" y="113906"/>
                  </a:lnTo>
                  <a:lnTo>
                    <a:pt x="1544853" y="169760"/>
                  </a:lnTo>
                  <a:lnTo>
                    <a:pt x="1553857" y="170548"/>
                  </a:lnTo>
                  <a:lnTo>
                    <a:pt x="1565948" y="160401"/>
                  </a:lnTo>
                  <a:lnTo>
                    <a:pt x="1566735" y="151396"/>
                  </a:lnTo>
                  <a:close/>
                </a:path>
                <a:path w="2502534" h="1288414">
                  <a:moveTo>
                    <a:pt x="1625955" y="28384"/>
                  </a:moveTo>
                  <a:lnTo>
                    <a:pt x="1620304" y="21323"/>
                  </a:lnTo>
                  <a:lnTo>
                    <a:pt x="1547812" y="13347"/>
                  </a:lnTo>
                  <a:lnTo>
                    <a:pt x="1540751" y="19011"/>
                  </a:lnTo>
                  <a:lnTo>
                    <a:pt x="1539024" y="34696"/>
                  </a:lnTo>
                  <a:lnTo>
                    <a:pt x="1544675" y="41757"/>
                  </a:lnTo>
                  <a:lnTo>
                    <a:pt x="1617179" y="49733"/>
                  </a:lnTo>
                  <a:lnTo>
                    <a:pt x="1624228" y="44069"/>
                  </a:lnTo>
                  <a:lnTo>
                    <a:pt x="1625955" y="28384"/>
                  </a:lnTo>
                  <a:close/>
                </a:path>
                <a:path w="2502534" h="1288414">
                  <a:moveTo>
                    <a:pt x="1640230" y="238925"/>
                  </a:moveTo>
                  <a:lnTo>
                    <a:pt x="1593329" y="183070"/>
                  </a:lnTo>
                  <a:lnTo>
                    <a:pt x="1584325" y="182283"/>
                  </a:lnTo>
                  <a:lnTo>
                    <a:pt x="1572234" y="192430"/>
                  </a:lnTo>
                  <a:lnTo>
                    <a:pt x="1571447" y="201447"/>
                  </a:lnTo>
                  <a:lnTo>
                    <a:pt x="1618348" y="257302"/>
                  </a:lnTo>
                  <a:lnTo>
                    <a:pt x="1627352" y="258089"/>
                  </a:lnTo>
                  <a:lnTo>
                    <a:pt x="1639443" y="247942"/>
                  </a:lnTo>
                  <a:lnTo>
                    <a:pt x="1640230" y="238925"/>
                  </a:lnTo>
                  <a:close/>
                </a:path>
                <a:path w="2502534" h="1288414">
                  <a:moveTo>
                    <a:pt x="1713725" y="326466"/>
                  </a:moveTo>
                  <a:lnTo>
                    <a:pt x="1666824" y="270611"/>
                  </a:lnTo>
                  <a:lnTo>
                    <a:pt x="1657807" y="269824"/>
                  </a:lnTo>
                  <a:lnTo>
                    <a:pt x="1645729" y="279971"/>
                  </a:lnTo>
                  <a:lnTo>
                    <a:pt x="1644942" y="288988"/>
                  </a:lnTo>
                  <a:lnTo>
                    <a:pt x="1691843" y="344843"/>
                  </a:lnTo>
                  <a:lnTo>
                    <a:pt x="1700847" y="345630"/>
                  </a:lnTo>
                  <a:lnTo>
                    <a:pt x="1712937" y="335483"/>
                  </a:lnTo>
                  <a:lnTo>
                    <a:pt x="1713725" y="326466"/>
                  </a:lnTo>
                  <a:close/>
                </a:path>
                <a:path w="2502534" h="1288414">
                  <a:moveTo>
                    <a:pt x="1739569" y="40881"/>
                  </a:moveTo>
                  <a:lnTo>
                    <a:pt x="1733918" y="33832"/>
                  </a:lnTo>
                  <a:lnTo>
                    <a:pt x="1661414" y="25844"/>
                  </a:lnTo>
                  <a:lnTo>
                    <a:pt x="1654365" y="31508"/>
                  </a:lnTo>
                  <a:lnTo>
                    <a:pt x="1652638" y="47193"/>
                  </a:lnTo>
                  <a:lnTo>
                    <a:pt x="1658289" y="54254"/>
                  </a:lnTo>
                  <a:lnTo>
                    <a:pt x="1730794" y="62230"/>
                  </a:lnTo>
                  <a:lnTo>
                    <a:pt x="1737842" y="56565"/>
                  </a:lnTo>
                  <a:lnTo>
                    <a:pt x="1739569" y="40881"/>
                  </a:lnTo>
                  <a:close/>
                </a:path>
                <a:path w="2502534" h="1288414">
                  <a:moveTo>
                    <a:pt x="1787220" y="414007"/>
                  </a:moveTo>
                  <a:lnTo>
                    <a:pt x="1740319" y="358152"/>
                  </a:lnTo>
                  <a:lnTo>
                    <a:pt x="1731314" y="357365"/>
                  </a:lnTo>
                  <a:lnTo>
                    <a:pt x="1719224" y="367512"/>
                  </a:lnTo>
                  <a:lnTo>
                    <a:pt x="1718437" y="376529"/>
                  </a:lnTo>
                  <a:lnTo>
                    <a:pt x="1765338" y="432384"/>
                  </a:lnTo>
                  <a:lnTo>
                    <a:pt x="1774342" y="433171"/>
                  </a:lnTo>
                  <a:lnTo>
                    <a:pt x="1786432" y="423024"/>
                  </a:lnTo>
                  <a:lnTo>
                    <a:pt x="1787220" y="414007"/>
                  </a:lnTo>
                  <a:close/>
                </a:path>
                <a:path w="2502534" h="1288414">
                  <a:moveTo>
                    <a:pt x="1853184" y="53390"/>
                  </a:moveTo>
                  <a:lnTo>
                    <a:pt x="1847532" y="46329"/>
                  </a:lnTo>
                  <a:lnTo>
                    <a:pt x="1775040" y="38354"/>
                  </a:lnTo>
                  <a:lnTo>
                    <a:pt x="1767979" y="44005"/>
                  </a:lnTo>
                  <a:lnTo>
                    <a:pt x="1766252" y="59702"/>
                  </a:lnTo>
                  <a:lnTo>
                    <a:pt x="1771904" y="66751"/>
                  </a:lnTo>
                  <a:lnTo>
                    <a:pt x="1844408" y="74726"/>
                  </a:lnTo>
                  <a:lnTo>
                    <a:pt x="1851456" y="69075"/>
                  </a:lnTo>
                  <a:lnTo>
                    <a:pt x="1853184" y="53390"/>
                  </a:lnTo>
                  <a:close/>
                </a:path>
                <a:path w="2502534" h="1288414">
                  <a:moveTo>
                    <a:pt x="1860715" y="501548"/>
                  </a:moveTo>
                  <a:lnTo>
                    <a:pt x="1813814" y="445693"/>
                  </a:lnTo>
                  <a:lnTo>
                    <a:pt x="1804809" y="444906"/>
                  </a:lnTo>
                  <a:lnTo>
                    <a:pt x="1792719" y="455053"/>
                  </a:lnTo>
                  <a:lnTo>
                    <a:pt x="1791931" y="464058"/>
                  </a:lnTo>
                  <a:lnTo>
                    <a:pt x="1838820" y="519925"/>
                  </a:lnTo>
                  <a:lnTo>
                    <a:pt x="1847837" y="520700"/>
                  </a:lnTo>
                  <a:lnTo>
                    <a:pt x="1859927" y="510552"/>
                  </a:lnTo>
                  <a:lnTo>
                    <a:pt x="1860715" y="501548"/>
                  </a:lnTo>
                  <a:close/>
                </a:path>
                <a:path w="2502534" h="1288414">
                  <a:moveTo>
                    <a:pt x="1934210" y="589089"/>
                  </a:moveTo>
                  <a:lnTo>
                    <a:pt x="1887308" y="533222"/>
                  </a:lnTo>
                  <a:lnTo>
                    <a:pt x="1878304" y="532447"/>
                  </a:lnTo>
                  <a:lnTo>
                    <a:pt x="1866214" y="542594"/>
                  </a:lnTo>
                  <a:lnTo>
                    <a:pt x="1865426" y="551599"/>
                  </a:lnTo>
                  <a:lnTo>
                    <a:pt x="1912315" y="607453"/>
                  </a:lnTo>
                  <a:lnTo>
                    <a:pt x="1921332" y="608241"/>
                  </a:lnTo>
                  <a:lnTo>
                    <a:pt x="1933422" y="598093"/>
                  </a:lnTo>
                  <a:lnTo>
                    <a:pt x="1934210" y="589089"/>
                  </a:lnTo>
                  <a:close/>
                </a:path>
                <a:path w="2502534" h="1288414">
                  <a:moveTo>
                    <a:pt x="1966798" y="65887"/>
                  </a:moveTo>
                  <a:lnTo>
                    <a:pt x="1961146" y="58826"/>
                  </a:lnTo>
                  <a:lnTo>
                    <a:pt x="1888655" y="50850"/>
                  </a:lnTo>
                  <a:lnTo>
                    <a:pt x="1881593" y="56515"/>
                  </a:lnTo>
                  <a:lnTo>
                    <a:pt x="1879866" y="72199"/>
                  </a:lnTo>
                  <a:lnTo>
                    <a:pt x="1885518" y="79260"/>
                  </a:lnTo>
                  <a:lnTo>
                    <a:pt x="1958022" y="87236"/>
                  </a:lnTo>
                  <a:lnTo>
                    <a:pt x="1965071" y="81572"/>
                  </a:lnTo>
                  <a:lnTo>
                    <a:pt x="1966798" y="65887"/>
                  </a:lnTo>
                  <a:close/>
                </a:path>
                <a:path w="2502534" h="1288414">
                  <a:moveTo>
                    <a:pt x="2007704" y="676617"/>
                  </a:moveTo>
                  <a:lnTo>
                    <a:pt x="1960803" y="620763"/>
                  </a:lnTo>
                  <a:lnTo>
                    <a:pt x="1951799" y="619975"/>
                  </a:lnTo>
                  <a:lnTo>
                    <a:pt x="1939709" y="630123"/>
                  </a:lnTo>
                  <a:lnTo>
                    <a:pt x="1938921" y="639140"/>
                  </a:lnTo>
                  <a:lnTo>
                    <a:pt x="1985810" y="694994"/>
                  </a:lnTo>
                  <a:lnTo>
                    <a:pt x="1994827" y="695782"/>
                  </a:lnTo>
                  <a:lnTo>
                    <a:pt x="2006917" y="685634"/>
                  </a:lnTo>
                  <a:lnTo>
                    <a:pt x="2007704" y="676617"/>
                  </a:lnTo>
                  <a:close/>
                </a:path>
                <a:path w="2502534" h="1288414">
                  <a:moveTo>
                    <a:pt x="2080412" y="78384"/>
                  </a:moveTo>
                  <a:lnTo>
                    <a:pt x="2074760" y="71335"/>
                  </a:lnTo>
                  <a:lnTo>
                    <a:pt x="2002269" y="63347"/>
                  </a:lnTo>
                  <a:lnTo>
                    <a:pt x="1995208" y="69011"/>
                  </a:lnTo>
                  <a:lnTo>
                    <a:pt x="1993480" y="84696"/>
                  </a:lnTo>
                  <a:lnTo>
                    <a:pt x="1999145" y="91757"/>
                  </a:lnTo>
                  <a:lnTo>
                    <a:pt x="2071636" y="99733"/>
                  </a:lnTo>
                  <a:lnTo>
                    <a:pt x="2078685" y="94068"/>
                  </a:lnTo>
                  <a:lnTo>
                    <a:pt x="2080412" y="78384"/>
                  </a:lnTo>
                  <a:close/>
                </a:path>
                <a:path w="2502534" h="1288414">
                  <a:moveTo>
                    <a:pt x="2081199" y="764159"/>
                  </a:moveTo>
                  <a:lnTo>
                    <a:pt x="2034298" y="708304"/>
                  </a:lnTo>
                  <a:lnTo>
                    <a:pt x="2025294" y="707517"/>
                  </a:lnTo>
                  <a:lnTo>
                    <a:pt x="2013204" y="717664"/>
                  </a:lnTo>
                  <a:lnTo>
                    <a:pt x="2012416" y="726681"/>
                  </a:lnTo>
                  <a:lnTo>
                    <a:pt x="2059305" y="782535"/>
                  </a:lnTo>
                  <a:lnTo>
                    <a:pt x="2068322" y="783323"/>
                  </a:lnTo>
                  <a:lnTo>
                    <a:pt x="2080412" y="773176"/>
                  </a:lnTo>
                  <a:lnTo>
                    <a:pt x="2081199" y="764159"/>
                  </a:lnTo>
                  <a:close/>
                </a:path>
                <a:path w="2502534" h="1288414">
                  <a:moveTo>
                    <a:pt x="2154694" y="851700"/>
                  </a:moveTo>
                  <a:lnTo>
                    <a:pt x="2107793" y="795845"/>
                  </a:lnTo>
                  <a:lnTo>
                    <a:pt x="2098789" y="795058"/>
                  </a:lnTo>
                  <a:lnTo>
                    <a:pt x="2086698" y="805205"/>
                  </a:lnTo>
                  <a:lnTo>
                    <a:pt x="2085911" y="814222"/>
                  </a:lnTo>
                  <a:lnTo>
                    <a:pt x="2132800" y="870077"/>
                  </a:lnTo>
                  <a:lnTo>
                    <a:pt x="2141817" y="870864"/>
                  </a:lnTo>
                  <a:lnTo>
                    <a:pt x="2153907" y="860717"/>
                  </a:lnTo>
                  <a:lnTo>
                    <a:pt x="2154694" y="851700"/>
                  </a:lnTo>
                  <a:close/>
                </a:path>
                <a:path w="2502534" h="1288414">
                  <a:moveTo>
                    <a:pt x="2194026" y="90893"/>
                  </a:moveTo>
                  <a:lnTo>
                    <a:pt x="2188375" y="83832"/>
                  </a:lnTo>
                  <a:lnTo>
                    <a:pt x="2115883" y="75857"/>
                  </a:lnTo>
                  <a:lnTo>
                    <a:pt x="2108822" y="81508"/>
                  </a:lnTo>
                  <a:lnTo>
                    <a:pt x="2107095" y="97205"/>
                  </a:lnTo>
                  <a:lnTo>
                    <a:pt x="2112759" y="104254"/>
                  </a:lnTo>
                  <a:lnTo>
                    <a:pt x="2185251" y="112229"/>
                  </a:lnTo>
                  <a:lnTo>
                    <a:pt x="2192299" y="106578"/>
                  </a:lnTo>
                  <a:lnTo>
                    <a:pt x="2194026" y="90893"/>
                  </a:lnTo>
                  <a:close/>
                </a:path>
                <a:path w="2502534" h="1288414">
                  <a:moveTo>
                    <a:pt x="2228189" y="939241"/>
                  </a:moveTo>
                  <a:lnTo>
                    <a:pt x="2181288" y="883386"/>
                  </a:lnTo>
                  <a:lnTo>
                    <a:pt x="2172284" y="882599"/>
                  </a:lnTo>
                  <a:lnTo>
                    <a:pt x="2160193" y="892746"/>
                  </a:lnTo>
                  <a:lnTo>
                    <a:pt x="2159406" y="901750"/>
                  </a:lnTo>
                  <a:lnTo>
                    <a:pt x="2206294" y="957618"/>
                  </a:lnTo>
                  <a:lnTo>
                    <a:pt x="2215311" y="958392"/>
                  </a:lnTo>
                  <a:lnTo>
                    <a:pt x="2227402" y="948245"/>
                  </a:lnTo>
                  <a:lnTo>
                    <a:pt x="2228189" y="939241"/>
                  </a:lnTo>
                  <a:close/>
                </a:path>
                <a:path w="2502534" h="1288414">
                  <a:moveTo>
                    <a:pt x="2301684" y="1026782"/>
                  </a:moveTo>
                  <a:lnTo>
                    <a:pt x="2254783" y="970915"/>
                  </a:lnTo>
                  <a:lnTo>
                    <a:pt x="2245779" y="970140"/>
                  </a:lnTo>
                  <a:lnTo>
                    <a:pt x="2233688" y="980287"/>
                  </a:lnTo>
                  <a:lnTo>
                    <a:pt x="2232901" y="989291"/>
                  </a:lnTo>
                  <a:lnTo>
                    <a:pt x="2279789" y="1045146"/>
                  </a:lnTo>
                  <a:lnTo>
                    <a:pt x="2288806" y="1045933"/>
                  </a:lnTo>
                  <a:lnTo>
                    <a:pt x="2300897" y="1035786"/>
                  </a:lnTo>
                  <a:lnTo>
                    <a:pt x="2301684" y="1026782"/>
                  </a:lnTo>
                  <a:close/>
                </a:path>
                <a:path w="2502534" h="1288414">
                  <a:moveTo>
                    <a:pt x="2307640" y="103390"/>
                  </a:moveTo>
                  <a:lnTo>
                    <a:pt x="2301989" y="96329"/>
                  </a:lnTo>
                  <a:lnTo>
                    <a:pt x="2229497" y="88353"/>
                  </a:lnTo>
                  <a:lnTo>
                    <a:pt x="2222436" y="94018"/>
                  </a:lnTo>
                  <a:lnTo>
                    <a:pt x="2220709" y="109702"/>
                  </a:lnTo>
                  <a:lnTo>
                    <a:pt x="2226373" y="116763"/>
                  </a:lnTo>
                  <a:lnTo>
                    <a:pt x="2298865" y="124739"/>
                  </a:lnTo>
                  <a:lnTo>
                    <a:pt x="2305913" y="119075"/>
                  </a:lnTo>
                  <a:lnTo>
                    <a:pt x="2307640" y="103390"/>
                  </a:lnTo>
                  <a:close/>
                </a:path>
                <a:path w="2502534" h="1288414">
                  <a:moveTo>
                    <a:pt x="2375179" y="1114310"/>
                  </a:moveTo>
                  <a:lnTo>
                    <a:pt x="2328278" y="1058456"/>
                  </a:lnTo>
                  <a:lnTo>
                    <a:pt x="2319274" y="1057668"/>
                  </a:lnTo>
                  <a:lnTo>
                    <a:pt x="2307183" y="1067816"/>
                  </a:lnTo>
                  <a:lnTo>
                    <a:pt x="2306396" y="1076833"/>
                  </a:lnTo>
                  <a:lnTo>
                    <a:pt x="2353284" y="1132687"/>
                  </a:lnTo>
                  <a:lnTo>
                    <a:pt x="2362301" y="1133475"/>
                  </a:lnTo>
                  <a:lnTo>
                    <a:pt x="2374392" y="1123327"/>
                  </a:lnTo>
                  <a:lnTo>
                    <a:pt x="2375179" y="1114310"/>
                  </a:lnTo>
                  <a:close/>
                </a:path>
                <a:path w="2502534" h="1288414">
                  <a:moveTo>
                    <a:pt x="2448674" y="1201851"/>
                  </a:moveTo>
                  <a:lnTo>
                    <a:pt x="2401773" y="1145997"/>
                  </a:lnTo>
                  <a:lnTo>
                    <a:pt x="2392769" y="1145209"/>
                  </a:lnTo>
                  <a:lnTo>
                    <a:pt x="2380678" y="1155357"/>
                  </a:lnTo>
                  <a:lnTo>
                    <a:pt x="2379891" y="1164374"/>
                  </a:lnTo>
                  <a:lnTo>
                    <a:pt x="2426779" y="1220228"/>
                  </a:lnTo>
                  <a:lnTo>
                    <a:pt x="2435796" y="1221016"/>
                  </a:lnTo>
                  <a:lnTo>
                    <a:pt x="2447887" y="1210868"/>
                  </a:lnTo>
                  <a:lnTo>
                    <a:pt x="2448674" y="1201851"/>
                  </a:lnTo>
                  <a:close/>
                </a:path>
                <a:path w="2502534" h="1288414">
                  <a:moveTo>
                    <a:pt x="2486228" y="130975"/>
                  </a:moveTo>
                  <a:lnTo>
                    <a:pt x="2405710" y="78994"/>
                  </a:lnTo>
                  <a:lnTo>
                    <a:pt x="2402586" y="107403"/>
                  </a:lnTo>
                  <a:lnTo>
                    <a:pt x="2343112" y="100863"/>
                  </a:lnTo>
                  <a:lnTo>
                    <a:pt x="2336050" y="106514"/>
                  </a:lnTo>
                  <a:lnTo>
                    <a:pt x="2334323" y="122199"/>
                  </a:lnTo>
                  <a:lnTo>
                    <a:pt x="2339987" y="129260"/>
                  </a:lnTo>
                  <a:lnTo>
                    <a:pt x="2399461" y="135801"/>
                  </a:lnTo>
                  <a:lnTo>
                    <a:pt x="2396337" y="164211"/>
                  </a:lnTo>
                  <a:lnTo>
                    <a:pt x="2469299" y="137236"/>
                  </a:lnTo>
                  <a:lnTo>
                    <a:pt x="2486228" y="130975"/>
                  </a:lnTo>
                  <a:close/>
                </a:path>
                <a:path w="2502534" h="1288414">
                  <a:moveTo>
                    <a:pt x="2502344" y="1288008"/>
                  </a:moveTo>
                  <a:lnTo>
                    <a:pt x="2480056" y="1194790"/>
                  </a:lnTo>
                  <a:lnTo>
                    <a:pt x="2414397" y="1249921"/>
                  </a:lnTo>
                  <a:lnTo>
                    <a:pt x="2502344" y="1288008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884804" y="2384043"/>
            <a:ext cx="1810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dirty="0">
                <a:solidFill>
                  <a:srgbClr val="6BB76D"/>
                </a:solidFill>
                <a:latin typeface="Calibri"/>
                <a:cs typeface="Calibri"/>
              </a:rPr>
              <a:t>A</a:t>
            </a:r>
            <a:r>
              <a:rPr sz="2800" b="1" spc="20" dirty="0">
                <a:solidFill>
                  <a:srgbClr val="6BB76D"/>
                </a:solidFill>
                <a:latin typeface="Calibri"/>
                <a:cs typeface="Calibri"/>
              </a:rPr>
              <a:t>g</a:t>
            </a:r>
            <a:r>
              <a:rPr sz="2800" b="1" spc="-5" dirty="0">
                <a:solidFill>
                  <a:srgbClr val="6BB76D"/>
                </a:solidFill>
                <a:latin typeface="Calibri"/>
                <a:cs typeface="Calibri"/>
              </a:rPr>
              <a:t>g</a:t>
            </a:r>
            <a:r>
              <a:rPr sz="2800" b="1" spc="-30" dirty="0">
                <a:solidFill>
                  <a:srgbClr val="6BB76D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6BB76D"/>
                </a:solidFill>
                <a:latin typeface="Calibri"/>
                <a:cs typeface="Calibri"/>
              </a:rPr>
              <a:t>e</a:t>
            </a:r>
            <a:r>
              <a:rPr sz="2800" b="1" spc="-55" dirty="0">
                <a:solidFill>
                  <a:srgbClr val="6BB76D"/>
                </a:solidFill>
                <a:latin typeface="Calibri"/>
                <a:cs typeface="Calibri"/>
              </a:rPr>
              <a:t>g</a:t>
            </a:r>
            <a:r>
              <a:rPr sz="2800" b="1" spc="-25" dirty="0">
                <a:solidFill>
                  <a:srgbClr val="6BB76D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6BB76D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6BB76D"/>
                </a:solidFill>
                <a:latin typeface="Calibri"/>
                <a:cs typeface="Calibri"/>
              </a:rPr>
              <a:t>io</a:t>
            </a:r>
            <a:r>
              <a:rPr sz="2800" b="1" dirty="0">
                <a:solidFill>
                  <a:srgbClr val="6BB76D"/>
                </a:solidFill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13133" y="3635744"/>
            <a:ext cx="2828290" cy="1607820"/>
            <a:chOff x="589133" y="3635744"/>
            <a:chExt cx="2828290" cy="1607820"/>
          </a:xfrm>
        </p:grpSpPr>
        <p:sp>
          <p:nvSpPr>
            <p:cNvPr id="19" name="object 19"/>
            <p:cNvSpPr/>
            <p:nvPr/>
          </p:nvSpPr>
          <p:spPr>
            <a:xfrm>
              <a:off x="1190486" y="4000497"/>
              <a:ext cx="360680" cy="370840"/>
            </a:xfrm>
            <a:custGeom>
              <a:avLst/>
              <a:gdLst/>
              <a:ahLst/>
              <a:cxnLst/>
              <a:rect l="l" t="t" r="r" b="b"/>
              <a:pathLst>
                <a:path w="360680" h="370839">
                  <a:moveTo>
                    <a:pt x="180278" y="0"/>
                  </a:moveTo>
                  <a:lnTo>
                    <a:pt x="132352" y="6620"/>
                  </a:lnTo>
                  <a:lnTo>
                    <a:pt x="89288" y="25305"/>
                  </a:lnTo>
                  <a:lnTo>
                    <a:pt x="52802" y="54287"/>
                  </a:lnTo>
                  <a:lnTo>
                    <a:pt x="24613" y="91800"/>
                  </a:lnTo>
                  <a:lnTo>
                    <a:pt x="6439" y="136076"/>
                  </a:lnTo>
                  <a:lnTo>
                    <a:pt x="0" y="185350"/>
                  </a:lnTo>
                  <a:lnTo>
                    <a:pt x="6439" y="234623"/>
                  </a:lnTo>
                  <a:lnTo>
                    <a:pt x="24613" y="278899"/>
                  </a:lnTo>
                  <a:lnTo>
                    <a:pt x="52802" y="316412"/>
                  </a:lnTo>
                  <a:lnTo>
                    <a:pt x="89288" y="345394"/>
                  </a:lnTo>
                  <a:lnTo>
                    <a:pt x="132352" y="364079"/>
                  </a:lnTo>
                  <a:lnTo>
                    <a:pt x="180278" y="370700"/>
                  </a:lnTo>
                  <a:lnTo>
                    <a:pt x="228203" y="364079"/>
                  </a:lnTo>
                  <a:lnTo>
                    <a:pt x="271267" y="345394"/>
                  </a:lnTo>
                  <a:lnTo>
                    <a:pt x="307753" y="316412"/>
                  </a:lnTo>
                  <a:lnTo>
                    <a:pt x="335942" y="278899"/>
                  </a:lnTo>
                  <a:lnTo>
                    <a:pt x="354116" y="234623"/>
                  </a:lnTo>
                  <a:lnTo>
                    <a:pt x="360556" y="185350"/>
                  </a:lnTo>
                  <a:lnTo>
                    <a:pt x="354116" y="136076"/>
                  </a:lnTo>
                  <a:lnTo>
                    <a:pt x="335942" y="91800"/>
                  </a:lnTo>
                  <a:lnTo>
                    <a:pt x="307753" y="54287"/>
                  </a:lnTo>
                  <a:lnTo>
                    <a:pt x="271267" y="25305"/>
                  </a:lnTo>
                  <a:lnTo>
                    <a:pt x="228203" y="6620"/>
                  </a:lnTo>
                  <a:lnTo>
                    <a:pt x="180278" y="0"/>
                  </a:lnTo>
                  <a:close/>
                </a:path>
              </a:pathLst>
            </a:custGeom>
            <a:solidFill>
              <a:srgbClr val="B4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9127" y="3635756"/>
              <a:ext cx="1985645" cy="1412240"/>
            </a:xfrm>
            <a:custGeom>
              <a:avLst/>
              <a:gdLst/>
              <a:ahLst/>
              <a:cxnLst/>
              <a:rect l="l" t="t" r="r" b="b"/>
              <a:pathLst>
                <a:path w="1985645" h="1412239">
                  <a:moveTo>
                    <a:pt x="654151" y="681164"/>
                  </a:moveTo>
                  <a:lnTo>
                    <a:pt x="565099" y="716572"/>
                  </a:lnTo>
                  <a:lnTo>
                    <a:pt x="586409" y="735609"/>
                  </a:lnTo>
                  <a:lnTo>
                    <a:pt x="0" y="1392694"/>
                  </a:lnTo>
                  <a:lnTo>
                    <a:pt x="508" y="1401724"/>
                  </a:lnTo>
                  <a:lnTo>
                    <a:pt x="12280" y="1412227"/>
                  </a:lnTo>
                  <a:lnTo>
                    <a:pt x="21323" y="1411719"/>
                  </a:lnTo>
                  <a:lnTo>
                    <a:pt x="607733" y="754634"/>
                  </a:lnTo>
                  <a:lnTo>
                    <a:pt x="629056" y="773658"/>
                  </a:lnTo>
                  <a:lnTo>
                    <a:pt x="644004" y="718540"/>
                  </a:lnTo>
                  <a:lnTo>
                    <a:pt x="654151" y="681164"/>
                  </a:lnTo>
                  <a:close/>
                </a:path>
                <a:path w="1985645" h="1412239">
                  <a:moveTo>
                    <a:pt x="1985556" y="16598"/>
                  </a:moveTo>
                  <a:lnTo>
                    <a:pt x="1978164" y="2654"/>
                  </a:lnTo>
                  <a:lnTo>
                    <a:pt x="1969516" y="0"/>
                  </a:lnTo>
                  <a:lnTo>
                    <a:pt x="1030960" y="497332"/>
                  </a:lnTo>
                  <a:lnTo>
                    <a:pt x="1017587" y="472084"/>
                  </a:lnTo>
                  <a:lnTo>
                    <a:pt x="961910" y="550100"/>
                  </a:lnTo>
                  <a:lnTo>
                    <a:pt x="1057719" y="547827"/>
                  </a:lnTo>
                  <a:lnTo>
                    <a:pt x="1049845" y="532968"/>
                  </a:lnTo>
                  <a:lnTo>
                    <a:pt x="1044346" y="522579"/>
                  </a:lnTo>
                  <a:lnTo>
                    <a:pt x="1982901" y="25247"/>
                  </a:lnTo>
                  <a:lnTo>
                    <a:pt x="1985556" y="16598"/>
                  </a:lnTo>
                  <a:close/>
                </a:path>
              </a:pathLst>
            </a:custGeom>
            <a:solidFill>
              <a:srgbClr val="60B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98240" y="4277296"/>
              <a:ext cx="1353820" cy="104775"/>
            </a:xfrm>
            <a:custGeom>
              <a:avLst/>
              <a:gdLst/>
              <a:ahLst/>
              <a:cxnLst/>
              <a:rect l="l" t="t" r="r" b="b"/>
              <a:pathLst>
                <a:path w="1353820" h="104775">
                  <a:moveTo>
                    <a:pt x="86200" y="28554"/>
                  </a:moveTo>
                  <a:lnTo>
                    <a:pt x="85127" y="57108"/>
                  </a:lnTo>
                  <a:lnTo>
                    <a:pt x="1346258" y="104494"/>
                  </a:lnTo>
                  <a:lnTo>
                    <a:pt x="1352890" y="98342"/>
                  </a:lnTo>
                  <a:lnTo>
                    <a:pt x="1353483" y="82571"/>
                  </a:lnTo>
                  <a:lnTo>
                    <a:pt x="1347331" y="75939"/>
                  </a:lnTo>
                  <a:lnTo>
                    <a:pt x="86200" y="28554"/>
                  </a:lnTo>
                  <a:close/>
                </a:path>
                <a:path w="1353820" h="104775">
                  <a:moveTo>
                    <a:pt x="87273" y="0"/>
                  </a:moveTo>
                  <a:lnTo>
                    <a:pt x="0" y="39613"/>
                  </a:lnTo>
                  <a:lnTo>
                    <a:pt x="84054" y="85664"/>
                  </a:lnTo>
                  <a:lnTo>
                    <a:pt x="85127" y="57108"/>
                  </a:lnTo>
                  <a:lnTo>
                    <a:pt x="62965" y="56276"/>
                  </a:lnTo>
                  <a:lnTo>
                    <a:pt x="56813" y="49644"/>
                  </a:lnTo>
                  <a:lnTo>
                    <a:pt x="57405" y="33873"/>
                  </a:lnTo>
                  <a:lnTo>
                    <a:pt x="64038" y="27721"/>
                  </a:lnTo>
                  <a:lnTo>
                    <a:pt x="86231" y="27721"/>
                  </a:lnTo>
                  <a:lnTo>
                    <a:pt x="87273" y="0"/>
                  </a:lnTo>
                  <a:close/>
                </a:path>
                <a:path w="1353820" h="104775">
                  <a:moveTo>
                    <a:pt x="64038" y="27721"/>
                  </a:moveTo>
                  <a:lnTo>
                    <a:pt x="57405" y="33873"/>
                  </a:lnTo>
                  <a:lnTo>
                    <a:pt x="56813" y="49644"/>
                  </a:lnTo>
                  <a:lnTo>
                    <a:pt x="62965" y="56276"/>
                  </a:lnTo>
                  <a:lnTo>
                    <a:pt x="85127" y="57108"/>
                  </a:lnTo>
                  <a:lnTo>
                    <a:pt x="86200" y="28554"/>
                  </a:lnTo>
                  <a:lnTo>
                    <a:pt x="64038" y="27721"/>
                  </a:lnTo>
                  <a:close/>
                </a:path>
                <a:path w="1353820" h="104775">
                  <a:moveTo>
                    <a:pt x="86231" y="27721"/>
                  </a:moveTo>
                  <a:lnTo>
                    <a:pt x="64038" y="27721"/>
                  </a:lnTo>
                  <a:lnTo>
                    <a:pt x="86200" y="28554"/>
                  </a:lnTo>
                  <a:lnTo>
                    <a:pt x="86231" y="27721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16924" y="4498279"/>
              <a:ext cx="573405" cy="603885"/>
            </a:xfrm>
            <a:custGeom>
              <a:avLst/>
              <a:gdLst/>
              <a:ahLst/>
              <a:cxnLst/>
              <a:rect l="l" t="t" r="r" b="b"/>
              <a:pathLst>
                <a:path w="573405" h="603885">
                  <a:moveTo>
                    <a:pt x="503693" y="52399"/>
                  </a:moveTo>
                  <a:lnTo>
                    <a:pt x="0" y="583977"/>
                  </a:lnTo>
                  <a:lnTo>
                    <a:pt x="243" y="593020"/>
                  </a:lnTo>
                  <a:lnTo>
                    <a:pt x="11699" y="603874"/>
                  </a:lnTo>
                  <a:lnTo>
                    <a:pt x="20741" y="603632"/>
                  </a:lnTo>
                  <a:lnTo>
                    <a:pt x="524435" y="72053"/>
                  </a:lnTo>
                  <a:lnTo>
                    <a:pt x="503693" y="52399"/>
                  </a:lnTo>
                  <a:close/>
                </a:path>
                <a:path w="573405" h="603885">
                  <a:moveTo>
                    <a:pt x="562078" y="36056"/>
                  </a:moveTo>
                  <a:lnTo>
                    <a:pt x="527991" y="36056"/>
                  </a:lnTo>
                  <a:lnTo>
                    <a:pt x="539446" y="46911"/>
                  </a:lnTo>
                  <a:lnTo>
                    <a:pt x="539690" y="55954"/>
                  </a:lnTo>
                  <a:lnTo>
                    <a:pt x="524435" y="72053"/>
                  </a:lnTo>
                  <a:lnTo>
                    <a:pt x="545177" y="91707"/>
                  </a:lnTo>
                  <a:lnTo>
                    <a:pt x="562078" y="36056"/>
                  </a:lnTo>
                  <a:close/>
                </a:path>
                <a:path w="573405" h="603885">
                  <a:moveTo>
                    <a:pt x="527991" y="36056"/>
                  </a:moveTo>
                  <a:lnTo>
                    <a:pt x="518947" y="36300"/>
                  </a:lnTo>
                  <a:lnTo>
                    <a:pt x="503693" y="52399"/>
                  </a:lnTo>
                  <a:lnTo>
                    <a:pt x="524435" y="72053"/>
                  </a:lnTo>
                  <a:lnTo>
                    <a:pt x="539690" y="55954"/>
                  </a:lnTo>
                  <a:lnTo>
                    <a:pt x="539446" y="46911"/>
                  </a:lnTo>
                  <a:lnTo>
                    <a:pt x="527991" y="36056"/>
                  </a:lnTo>
                  <a:close/>
                </a:path>
                <a:path w="573405" h="603885">
                  <a:moveTo>
                    <a:pt x="573027" y="0"/>
                  </a:moveTo>
                  <a:lnTo>
                    <a:pt x="482951" y="32745"/>
                  </a:lnTo>
                  <a:lnTo>
                    <a:pt x="503693" y="52399"/>
                  </a:lnTo>
                  <a:lnTo>
                    <a:pt x="518947" y="36300"/>
                  </a:lnTo>
                  <a:lnTo>
                    <a:pt x="527991" y="36056"/>
                  </a:lnTo>
                  <a:lnTo>
                    <a:pt x="562078" y="36056"/>
                  </a:lnTo>
                  <a:lnTo>
                    <a:pt x="573027" y="0"/>
                  </a:lnTo>
                  <a:close/>
                </a:path>
              </a:pathLst>
            </a:custGeom>
            <a:solidFill>
              <a:srgbClr val="F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85524" y="5016545"/>
              <a:ext cx="978535" cy="227329"/>
            </a:xfrm>
            <a:custGeom>
              <a:avLst/>
              <a:gdLst/>
              <a:ahLst/>
              <a:cxnLst/>
              <a:rect l="l" t="t" r="r" b="b"/>
              <a:pathLst>
                <a:path w="978535" h="227329">
                  <a:moveTo>
                    <a:pt x="76075" y="142575"/>
                  </a:moveTo>
                  <a:lnTo>
                    <a:pt x="0" y="200872"/>
                  </a:lnTo>
                  <a:lnTo>
                    <a:pt x="92282" y="226754"/>
                  </a:lnTo>
                  <a:lnTo>
                    <a:pt x="87687" y="202887"/>
                  </a:lnTo>
                  <a:lnTo>
                    <a:pt x="65102" y="202887"/>
                  </a:lnTo>
                  <a:lnTo>
                    <a:pt x="57611" y="197816"/>
                  </a:lnTo>
                  <a:lnTo>
                    <a:pt x="54627" y="182318"/>
                  </a:lnTo>
                  <a:lnTo>
                    <a:pt x="59700" y="174828"/>
                  </a:lnTo>
                  <a:lnTo>
                    <a:pt x="81477" y="170635"/>
                  </a:lnTo>
                  <a:lnTo>
                    <a:pt x="76075" y="142575"/>
                  </a:lnTo>
                  <a:close/>
                </a:path>
                <a:path w="978535" h="227329">
                  <a:moveTo>
                    <a:pt x="81477" y="170635"/>
                  </a:moveTo>
                  <a:lnTo>
                    <a:pt x="59700" y="174828"/>
                  </a:lnTo>
                  <a:lnTo>
                    <a:pt x="54627" y="182318"/>
                  </a:lnTo>
                  <a:lnTo>
                    <a:pt x="57611" y="197816"/>
                  </a:lnTo>
                  <a:lnTo>
                    <a:pt x="65102" y="202887"/>
                  </a:lnTo>
                  <a:lnTo>
                    <a:pt x="86879" y="198694"/>
                  </a:lnTo>
                  <a:lnTo>
                    <a:pt x="81477" y="170635"/>
                  </a:lnTo>
                  <a:close/>
                </a:path>
                <a:path w="978535" h="227329">
                  <a:moveTo>
                    <a:pt x="86879" y="198694"/>
                  </a:moveTo>
                  <a:lnTo>
                    <a:pt x="65102" y="202887"/>
                  </a:lnTo>
                  <a:lnTo>
                    <a:pt x="87687" y="202887"/>
                  </a:lnTo>
                  <a:lnTo>
                    <a:pt x="86879" y="198694"/>
                  </a:lnTo>
                  <a:close/>
                </a:path>
                <a:path w="978535" h="227329">
                  <a:moveTo>
                    <a:pt x="967769" y="0"/>
                  </a:moveTo>
                  <a:lnTo>
                    <a:pt x="81477" y="170635"/>
                  </a:lnTo>
                  <a:lnTo>
                    <a:pt x="86879" y="198694"/>
                  </a:lnTo>
                  <a:lnTo>
                    <a:pt x="973171" y="28060"/>
                  </a:lnTo>
                  <a:lnTo>
                    <a:pt x="978244" y="20568"/>
                  </a:lnTo>
                  <a:lnTo>
                    <a:pt x="975259" y="5072"/>
                  </a:lnTo>
                  <a:lnTo>
                    <a:pt x="967769" y="0"/>
                  </a:lnTo>
                  <a:close/>
                </a:path>
              </a:pathLst>
            </a:custGeom>
            <a:solidFill>
              <a:srgbClr val="60B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56461" y="3783125"/>
              <a:ext cx="177165" cy="415290"/>
            </a:xfrm>
            <a:custGeom>
              <a:avLst/>
              <a:gdLst/>
              <a:ahLst/>
              <a:cxnLst/>
              <a:rect l="l" t="t" r="r" b="b"/>
              <a:pathLst>
                <a:path w="177164" h="415289">
                  <a:moveTo>
                    <a:pt x="53433" y="75080"/>
                  </a:moveTo>
                  <a:lnTo>
                    <a:pt x="26716" y="85218"/>
                  </a:lnTo>
                  <a:lnTo>
                    <a:pt x="150408" y="411187"/>
                  </a:lnTo>
                  <a:lnTo>
                    <a:pt x="158658" y="414898"/>
                  </a:lnTo>
                  <a:lnTo>
                    <a:pt x="173413" y="409300"/>
                  </a:lnTo>
                  <a:lnTo>
                    <a:pt x="177124" y="401050"/>
                  </a:lnTo>
                  <a:lnTo>
                    <a:pt x="53433" y="75080"/>
                  </a:lnTo>
                  <a:close/>
                </a:path>
                <a:path w="177164" h="415289">
                  <a:moveTo>
                    <a:pt x="9662" y="0"/>
                  </a:moveTo>
                  <a:lnTo>
                    <a:pt x="0" y="95355"/>
                  </a:lnTo>
                  <a:lnTo>
                    <a:pt x="26716" y="85218"/>
                  </a:lnTo>
                  <a:lnTo>
                    <a:pt x="18848" y="64482"/>
                  </a:lnTo>
                  <a:lnTo>
                    <a:pt x="22559" y="56233"/>
                  </a:lnTo>
                  <a:lnTo>
                    <a:pt x="37315" y="50633"/>
                  </a:lnTo>
                  <a:lnTo>
                    <a:pt x="64618" y="50633"/>
                  </a:lnTo>
                  <a:lnTo>
                    <a:pt x="9662" y="0"/>
                  </a:lnTo>
                  <a:close/>
                </a:path>
                <a:path w="177164" h="415289">
                  <a:moveTo>
                    <a:pt x="37315" y="50633"/>
                  </a:moveTo>
                  <a:lnTo>
                    <a:pt x="22559" y="56233"/>
                  </a:lnTo>
                  <a:lnTo>
                    <a:pt x="18848" y="64482"/>
                  </a:lnTo>
                  <a:lnTo>
                    <a:pt x="26716" y="85218"/>
                  </a:lnTo>
                  <a:lnTo>
                    <a:pt x="53433" y="75080"/>
                  </a:lnTo>
                  <a:lnTo>
                    <a:pt x="45565" y="54344"/>
                  </a:lnTo>
                  <a:lnTo>
                    <a:pt x="37315" y="50633"/>
                  </a:lnTo>
                  <a:close/>
                </a:path>
                <a:path w="177164" h="415289">
                  <a:moveTo>
                    <a:pt x="64618" y="50633"/>
                  </a:moveTo>
                  <a:lnTo>
                    <a:pt x="37315" y="50633"/>
                  </a:lnTo>
                  <a:lnTo>
                    <a:pt x="45565" y="54344"/>
                  </a:lnTo>
                  <a:lnTo>
                    <a:pt x="53433" y="75080"/>
                  </a:lnTo>
                  <a:lnTo>
                    <a:pt x="80149" y="64942"/>
                  </a:lnTo>
                  <a:lnTo>
                    <a:pt x="64618" y="50633"/>
                  </a:lnTo>
                  <a:close/>
                </a:path>
              </a:pathLst>
            </a:custGeom>
            <a:solidFill>
              <a:srgbClr val="F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17427" y="4552566"/>
              <a:ext cx="400050" cy="364490"/>
            </a:xfrm>
            <a:custGeom>
              <a:avLst/>
              <a:gdLst/>
              <a:ahLst/>
              <a:cxnLst/>
              <a:rect l="l" t="t" r="r" b="b"/>
              <a:pathLst>
                <a:path w="400050" h="364489">
                  <a:moveTo>
                    <a:pt x="73063" y="47061"/>
                  </a:moveTo>
                  <a:lnTo>
                    <a:pt x="53851" y="68213"/>
                  </a:lnTo>
                  <a:lnTo>
                    <a:pt x="379856" y="364321"/>
                  </a:lnTo>
                  <a:lnTo>
                    <a:pt x="388891" y="363886"/>
                  </a:lnTo>
                  <a:lnTo>
                    <a:pt x="399502" y="352205"/>
                  </a:lnTo>
                  <a:lnTo>
                    <a:pt x="399068" y="343169"/>
                  </a:lnTo>
                  <a:lnTo>
                    <a:pt x="73063" y="47061"/>
                  </a:lnTo>
                  <a:close/>
                </a:path>
                <a:path w="400050" h="364489">
                  <a:moveTo>
                    <a:pt x="0" y="0"/>
                  </a:moveTo>
                  <a:lnTo>
                    <a:pt x="34639" y="89366"/>
                  </a:lnTo>
                  <a:lnTo>
                    <a:pt x="53851" y="68213"/>
                  </a:lnTo>
                  <a:lnTo>
                    <a:pt x="37434" y="53301"/>
                  </a:lnTo>
                  <a:lnTo>
                    <a:pt x="37000" y="44265"/>
                  </a:lnTo>
                  <a:lnTo>
                    <a:pt x="47611" y="32584"/>
                  </a:lnTo>
                  <a:lnTo>
                    <a:pt x="56645" y="32150"/>
                  </a:lnTo>
                  <a:lnTo>
                    <a:pt x="86607" y="32150"/>
                  </a:lnTo>
                  <a:lnTo>
                    <a:pt x="92275" y="25909"/>
                  </a:lnTo>
                  <a:lnTo>
                    <a:pt x="0" y="0"/>
                  </a:lnTo>
                  <a:close/>
                </a:path>
                <a:path w="400050" h="364489">
                  <a:moveTo>
                    <a:pt x="56645" y="32150"/>
                  </a:moveTo>
                  <a:lnTo>
                    <a:pt x="47611" y="32584"/>
                  </a:lnTo>
                  <a:lnTo>
                    <a:pt x="37000" y="44265"/>
                  </a:lnTo>
                  <a:lnTo>
                    <a:pt x="37434" y="53301"/>
                  </a:lnTo>
                  <a:lnTo>
                    <a:pt x="53851" y="68213"/>
                  </a:lnTo>
                  <a:lnTo>
                    <a:pt x="73063" y="47061"/>
                  </a:lnTo>
                  <a:lnTo>
                    <a:pt x="56645" y="32150"/>
                  </a:lnTo>
                  <a:close/>
                </a:path>
                <a:path w="400050" h="364489">
                  <a:moveTo>
                    <a:pt x="86607" y="32150"/>
                  </a:moveTo>
                  <a:lnTo>
                    <a:pt x="56645" y="32150"/>
                  </a:lnTo>
                  <a:lnTo>
                    <a:pt x="73063" y="47061"/>
                  </a:lnTo>
                  <a:lnTo>
                    <a:pt x="86607" y="32150"/>
                  </a:lnTo>
                  <a:close/>
                </a:path>
              </a:pathLst>
            </a:custGeom>
            <a:solidFill>
              <a:srgbClr val="E66C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036942" y="5702300"/>
            <a:ext cx="1182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Input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graph</a:t>
            </a:r>
            <a:endParaRPr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99630" y="4360671"/>
            <a:ext cx="1765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60B5CC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08216" y="4513579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290" dirty="0">
                <a:solidFill>
                  <a:srgbClr val="60B5CC"/>
                </a:solidFill>
                <a:latin typeface="Cambria Math"/>
                <a:cs typeface="Cambria Math"/>
              </a:rPr>
              <a:t>)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99884" y="3376168"/>
            <a:ext cx="1614170" cy="946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ts val="2580"/>
              </a:lnSpc>
              <a:spcBef>
                <a:spcPts val="100"/>
              </a:spcBef>
            </a:pPr>
            <a:r>
              <a:rPr sz="2500" spc="-25" dirty="0">
                <a:solidFill>
                  <a:srgbClr val="60B5CC"/>
                </a:solidFill>
                <a:latin typeface="Cambria Math"/>
                <a:cs typeface="Cambria Math"/>
              </a:rPr>
              <a:t>𝑟</a:t>
            </a:r>
            <a:r>
              <a:rPr sz="2700" spc="-37" baseline="-15432" dirty="0">
                <a:solidFill>
                  <a:srgbClr val="60B5CC"/>
                </a:solidFill>
                <a:latin typeface="Cambria Math"/>
                <a:cs typeface="Cambria Math"/>
              </a:rPr>
              <a:t>)</a:t>
            </a:r>
            <a:endParaRPr sz="2700" baseline="-15432">
              <a:latin typeface="Cambria Math"/>
              <a:cs typeface="Cambria Math"/>
            </a:endParaRPr>
          </a:p>
          <a:p>
            <a:pPr marL="38100">
              <a:lnSpc>
                <a:spcPts val="1739"/>
              </a:lnSpc>
            </a:pPr>
            <a:r>
              <a:rPr spc="-40" dirty="0">
                <a:latin typeface="Arial"/>
                <a:cs typeface="Arial"/>
              </a:rPr>
              <a:t>Target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node</a:t>
            </a:r>
            <a:endParaRPr>
              <a:latin typeface="Arial"/>
              <a:cs typeface="Arial"/>
            </a:endParaRPr>
          </a:p>
          <a:p>
            <a:pPr marR="15240" algn="ctr">
              <a:spcBef>
                <a:spcPts val="765"/>
              </a:spcBef>
            </a:pPr>
            <a:r>
              <a:rPr dirty="0">
                <a:latin typeface="Corbel"/>
                <a:cs typeface="Corbel"/>
              </a:rPr>
              <a:t>A</a:t>
            </a:r>
            <a:endParaRPr>
              <a:latin typeface="Corbel"/>
              <a:cs typeface="Corbe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08081" y="4226559"/>
            <a:ext cx="1638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spc="-280" dirty="0">
                <a:solidFill>
                  <a:srgbClr val="C64847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24033" y="4382516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270" dirty="0">
                <a:solidFill>
                  <a:srgbClr val="C64847"/>
                </a:solidFill>
                <a:latin typeface="Cambria Math"/>
                <a:cs typeface="Cambria Math"/>
              </a:rPr>
              <a:t>*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32188" y="4391151"/>
            <a:ext cx="1765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C64847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60841" y="4544059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pc="270" dirty="0">
                <a:solidFill>
                  <a:srgbClr val="C64847"/>
                </a:solidFill>
                <a:latin typeface="Cambria Math"/>
                <a:cs typeface="Cambria Math"/>
              </a:rPr>
              <a:t>*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77237" y="3668776"/>
            <a:ext cx="1765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F0AD00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93189" y="3824732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05" dirty="0">
                <a:solidFill>
                  <a:srgbClr val="F0AD00"/>
                </a:solidFill>
                <a:latin typeface="Cambria Math"/>
                <a:cs typeface="Cambria Math"/>
              </a:rPr>
              <a:t>+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95319" y="4400295"/>
            <a:ext cx="1765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F0AD00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11271" y="4556252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05" dirty="0">
                <a:solidFill>
                  <a:srgbClr val="F0AD00"/>
                </a:solidFill>
                <a:latin typeface="Cambria Math"/>
                <a:cs typeface="Cambria Math"/>
              </a:rPr>
              <a:t>+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24446" y="5022088"/>
            <a:ext cx="3175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500" spc="-25" dirty="0">
                <a:solidFill>
                  <a:srgbClr val="60B5CC"/>
                </a:solidFill>
                <a:latin typeface="Cambria Math"/>
                <a:cs typeface="Cambria Math"/>
              </a:rPr>
              <a:t>𝑟</a:t>
            </a:r>
            <a:r>
              <a:rPr sz="2700" spc="-37" baseline="-15432" dirty="0">
                <a:solidFill>
                  <a:srgbClr val="60B5CC"/>
                </a:solidFill>
                <a:latin typeface="Cambria Math"/>
                <a:cs typeface="Cambria Math"/>
              </a:rPr>
              <a:t>)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361149" y="4181867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80" h="370839">
                <a:moveTo>
                  <a:pt x="180277" y="0"/>
                </a:moveTo>
                <a:lnTo>
                  <a:pt x="132352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799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2" y="316411"/>
                </a:lnTo>
                <a:lnTo>
                  <a:pt x="89288" y="345393"/>
                </a:lnTo>
                <a:lnTo>
                  <a:pt x="132352" y="364078"/>
                </a:lnTo>
                <a:lnTo>
                  <a:pt x="180277" y="370699"/>
                </a:lnTo>
                <a:lnTo>
                  <a:pt x="228203" y="364078"/>
                </a:lnTo>
                <a:lnTo>
                  <a:pt x="271268" y="345393"/>
                </a:lnTo>
                <a:lnTo>
                  <a:pt x="307754" y="316411"/>
                </a:lnTo>
                <a:lnTo>
                  <a:pt x="335943" y="278899"/>
                </a:lnTo>
                <a:lnTo>
                  <a:pt x="354117" y="234623"/>
                </a:lnTo>
                <a:lnTo>
                  <a:pt x="360556" y="185350"/>
                </a:lnTo>
                <a:lnTo>
                  <a:pt x="354117" y="136076"/>
                </a:lnTo>
                <a:lnTo>
                  <a:pt x="335943" y="91799"/>
                </a:lnTo>
                <a:lnTo>
                  <a:pt x="307754" y="54287"/>
                </a:lnTo>
                <a:lnTo>
                  <a:pt x="271268" y="25305"/>
                </a:lnTo>
                <a:lnTo>
                  <a:pt x="228203" y="6620"/>
                </a:lnTo>
                <a:lnTo>
                  <a:pt x="180277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461259" y="4205732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C</a:t>
            </a:r>
            <a:endParaRPr>
              <a:latin typeface="Corbel"/>
              <a:cs typeface="Corbe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082369" y="3466713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80" h="370839">
                <a:moveTo>
                  <a:pt x="180277" y="0"/>
                </a:moveTo>
                <a:lnTo>
                  <a:pt x="132352" y="6620"/>
                </a:lnTo>
                <a:lnTo>
                  <a:pt x="89287" y="25305"/>
                </a:lnTo>
                <a:lnTo>
                  <a:pt x="52801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1" y="316412"/>
                </a:lnTo>
                <a:lnTo>
                  <a:pt x="89287" y="345394"/>
                </a:lnTo>
                <a:lnTo>
                  <a:pt x="132352" y="364079"/>
                </a:lnTo>
                <a:lnTo>
                  <a:pt x="180277" y="370700"/>
                </a:lnTo>
                <a:lnTo>
                  <a:pt x="228202" y="364079"/>
                </a:lnTo>
                <a:lnTo>
                  <a:pt x="271267" y="345394"/>
                </a:lnTo>
                <a:lnTo>
                  <a:pt x="307753" y="316412"/>
                </a:lnTo>
                <a:lnTo>
                  <a:pt x="335942" y="278899"/>
                </a:lnTo>
                <a:lnTo>
                  <a:pt x="354115" y="234623"/>
                </a:lnTo>
                <a:lnTo>
                  <a:pt x="360555" y="185350"/>
                </a:lnTo>
                <a:lnTo>
                  <a:pt x="354115" y="136076"/>
                </a:lnTo>
                <a:lnTo>
                  <a:pt x="335942" y="91800"/>
                </a:lnTo>
                <a:lnTo>
                  <a:pt x="307753" y="54287"/>
                </a:lnTo>
                <a:lnTo>
                  <a:pt x="271267" y="25305"/>
                </a:lnTo>
                <a:lnTo>
                  <a:pt x="228202" y="6620"/>
                </a:lnTo>
                <a:lnTo>
                  <a:pt x="18027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182478" y="3489452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B</a:t>
            </a:r>
            <a:endParaRPr>
              <a:latin typeface="Corbel"/>
              <a:cs typeface="Corbe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548969" y="5032067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80" h="370839">
                <a:moveTo>
                  <a:pt x="180277" y="0"/>
                </a:moveTo>
                <a:lnTo>
                  <a:pt x="132352" y="6620"/>
                </a:lnTo>
                <a:lnTo>
                  <a:pt x="89287" y="25305"/>
                </a:lnTo>
                <a:lnTo>
                  <a:pt x="52801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1" y="316412"/>
                </a:lnTo>
                <a:lnTo>
                  <a:pt x="89287" y="345394"/>
                </a:lnTo>
                <a:lnTo>
                  <a:pt x="132352" y="364079"/>
                </a:lnTo>
                <a:lnTo>
                  <a:pt x="180277" y="370700"/>
                </a:lnTo>
                <a:lnTo>
                  <a:pt x="228202" y="364079"/>
                </a:lnTo>
                <a:lnTo>
                  <a:pt x="271267" y="345394"/>
                </a:lnTo>
                <a:lnTo>
                  <a:pt x="307753" y="316412"/>
                </a:lnTo>
                <a:lnTo>
                  <a:pt x="335942" y="278899"/>
                </a:lnTo>
                <a:lnTo>
                  <a:pt x="354115" y="234623"/>
                </a:lnTo>
                <a:lnTo>
                  <a:pt x="360555" y="185350"/>
                </a:lnTo>
                <a:lnTo>
                  <a:pt x="354115" y="136076"/>
                </a:lnTo>
                <a:lnTo>
                  <a:pt x="335942" y="91800"/>
                </a:lnTo>
                <a:lnTo>
                  <a:pt x="307753" y="54287"/>
                </a:lnTo>
                <a:lnTo>
                  <a:pt x="271267" y="25305"/>
                </a:lnTo>
                <a:lnTo>
                  <a:pt x="228202" y="6620"/>
                </a:lnTo>
                <a:lnTo>
                  <a:pt x="180277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653841" y="5056123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E</a:t>
            </a:r>
            <a:endParaRPr>
              <a:latin typeface="Corbel"/>
              <a:cs typeface="Corbe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872247" y="4846717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79" h="370839">
                <a:moveTo>
                  <a:pt x="180277" y="0"/>
                </a:moveTo>
                <a:lnTo>
                  <a:pt x="132352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2" y="316412"/>
                </a:lnTo>
                <a:lnTo>
                  <a:pt x="89288" y="345394"/>
                </a:lnTo>
                <a:lnTo>
                  <a:pt x="132352" y="364079"/>
                </a:lnTo>
                <a:lnTo>
                  <a:pt x="180277" y="370700"/>
                </a:lnTo>
                <a:lnTo>
                  <a:pt x="228203" y="364079"/>
                </a:lnTo>
                <a:lnTo>
                  <a:pt x="271267" y="345394"/>
                </a:lnTo>
                <a:lnTo>
                  <a:pt x="307753" y="316412"/>
                </a:lnTo>
                <a:lnTo>
                  <a:pt x="335942" y="278899"/>
                </a:lnTo>
                <a:lnTo>
                  <a:pt x="354115" y="234623"/>
                </a:lnTo>
                <a:lnTo>
                  <a:pt x="360555" y="185350"/>
                </a:lnTo>
                <a:lnTo>
                  <a:pt x="354115" y="136076"/>
                </a:lnTo>
                <a:lnTo>
                  <a:pt x="335942" y="91800"/>
                </a:lnTo>
                <a:lnTo>
                  <a:pt x="307753" y="54287"/>
                </a:lnTo>
                <a:lnTo>
                  <a:pt x="271267" y="25305"/>
                </a:lnTo>
                <a:lnTo>
                  <a:pt x="228203" y="6620"/>
                </a:lnTo>
                <a:lnTo>
                  <a:pt x="180277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994581" y="4870195"/>
            <a:ext cx="115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F</a:t>
            </a:r>
            <a:endParaRPr>
              <a:latin typeface="Corbel"/>
              <a:cs typeface="Corbe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948769" y="5032067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80" h="370839">
                <a:moveTo>
                  <a:pt x="180278" y="0"/>
                </a:moveTo>
                <a:lnTo>
                  <a:pt x="132352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2" y="316412"/>
                </a:lnTo>
                <a:lnTo>
                  <a:pt x="89288" y="345394"/>
                </a:lnTo>
                <a:lnTo>
                  <a:pt x="132352" y="364079"/>
                </a:lnTo>
                <a:lnTo>
                  <a:pt x="180278" y="370700"/>
                </a:lnTo>
                <a:lnTo>
                  <a:pt x="228203" y="364079"/>
                </a:lnTo>
                <a:lnTo>
                  <a:pt x="271267" y="345394"/>
                </a:lnTo>
                <a:lnTo>
                  <a:pt x="307753" y="316412"/>
                </a:lnTo>
                <a:lnTo>
                  <a:pt x="335942" y="278899"/>
                </a:lnTo>
                <a:lnTo>
                  <a:pt x="354116" y="234623"/>
                </a:lnTo>
                <a:lnTo>
                  <a:pt x="360555" y="185350"/>
                </a:lnTo>
                <a:lnTo>
                  <a:pt x="354116" y="136076"/>
                </a:lnTo>
                <a:lnTo>
                  <a:pt x="335942" y="91800"/>
                </a:lnTo>
                <a:lnTo>
                  <a:pt x="307753" y="54287"/>
                </a:lnTo>
                <a:lnTo>
                  <a:pt x="271267" y="25305"/>
                </a:lnTo>
                <a:lnTo>
                  <a:pt x="228203" y="6620"/>
                </a:lnTo>
                <a:lnTo>
                  <a:pt x="18027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039352" y="5056123"/>
            <a:ext cx="179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D</a:t>
            </a:r>
            <a:endParaRPr>
              <a:latin typeface="Corbel"/>
              <a:cs typeface="Corbe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12</a:t>
            </a:fld>
            <a:endParaRPr sz="900">
              <a:latin typeface="Calibri"/>
              <a:cs typeface="Calibri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A51772C3-C3F8-4BD2-9BA8-11ED505506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494"/>
          <a:stretch/>
        </p:blipFill>
        <p:spPr>
          <a:xfrm>
            <a:off x="1752051" y="1167177"/>
            <a:ext cx="9021413" cy="54820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6" y="341376"/>
            <a:ext cx="6425184" cy="43281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18723" y="1285240"/>
            <a:ext cx="34417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spcBef>
                <a:spcPts val="100"/>
              </a:spcBef>
              <a:buClr>
                <a:srgbClr val="F0AD00"/>
              </a:buClr>
              <a:buSzPct val="8000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500" b="1" spc="-10" dirty="0">
                <a:solidFill>
                  <a:srgbClr val="6BB76D"/>
                </a:solidFill>
                <a:latin typeface="Calibri"/>
                <a:cs typeface="Calibri"/>
              </a:rPr>
              <a:t>Relational</a:t>
            </a:r>
            <a:r>
              <a:rPr sz="2500" b="1" spc="-30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6BB76D"/>
                </a:solidFill>
                <a:latin typeface="Calibri"/>
                <a:cs typeface="Calibri"/>
              </a:rPr>
              <a:t>GCN</a:t>
            </a:r>
            <a:r>
              <a:rPr sz="2500" b="1" spc="-25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6BB76D"/>
                </a:solidFill>
                <a:latin typeface="Calibri"/>
                <a:cs typeface="Calibri"/>
              </a:rPr>
              <a:t>(RGCN):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4676" y="2047747"/>
            <a:ext cx="154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500" dirty="0">
                <a:latin typeface="Cambria Math"/>
                <a:cs typeface="Cambria Math"/>
              </a:rPr>
              <a:t>!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57469" y="1881248"/>
            <a:ext cx="541655" cy="212090"/>
          </a:xfrm>
          <a:custGeom>
            <a:avLst/>
            <a:gdLst/>
            <a:ahLst/>
            <a:cxnLst/>
            <a:rect l="l" t="t" r="r" b="b"/>
            <a:pathLst>
              <a:path w="541655" h="212089">
                <a:moveTo>
                  <a:pt x="473890" y="0"/>
                </a:moveTo>
                <a:lnTo>
                  <a:pt x="470876" y="8595"/>
                </a:lnTo>
                <a:lnTo>
                  <a:pt x="483134" y="13914"/>
                </a:lnTo>
                <a:lnTo>
                  <a:pt x="493675" y="21277"/>
                </a:lnTo>
                <a:lnTo>
                  <a:pt x="515078" y="55409"/>
                </a:lnTo>
                <a:lnTo>
                  <a:pt x="522110" y="104811"/>
                </a:lnTo>
                <a:lnTo>
                  <a:pt x="521326" y="123487"/>
                </a:lnTo>
                <a:lnTo>
                  <a:pt x="509553" y="169217"/>
                </a:lnTo>
                <a:lnTo>
                  <a:pt x="483277" y="197806"/>
                </a:lnTo>
                <a:lnTo>
                  <a:pt x="471211" y="203150"/>
                </a:lnTo>
                <a:lnTo>
                  <a:pt x="473890" y="211745"/>
                </a:lnTo>
                <a:lnTo>
                  <a:pt x="514345" y="187708"/>
                </a:lnTo>
                <a:lnTo>
                  <a:pt x="537068" y="143335"/>
                </a:lnTo>
                <a:lnTo>
                  <a:pt x="541421" y="105928"/>
                </a:lnTo>
                <a:lnTo>
                  <a:pt x="540329" y="86516"/>
                </a:lnTo>
                <a:lnTo>
                  <a:pt x="523952" y="37114"/>
                </a:lnTo>
                <a:lnTo>
                  <a:pt x="489241" y="5542"/>
                </a:lnTo>
                <a:lnTo>
                  <a:pt x="473890" y="0"/>
                </a:lnTo>
                <a:close/>
              </a:path>
              <a:path w="541655" h="212089">
                <a:moveTo>
                  <a:pt x="67529" y="0"/>
                </a:moveTo>
                <a:lnTo>
                  <a:pt x="27147" y="24099"/>
                </a:lnTo>
                <a:lnTo>
                  <a:pt x="4367" y="68577"/>
                </a:lnTo>
                <a:lnTo>
                  <a:pt x="0" y="105928"/>
                </a:lnTo>
                <a:lnTo>
                  <a:pt x="1088" y="125381"/>
                </a:lnTo>
                <a:lnTo>
                  <a:pt x="17412" y="174743"/>
                </a:lnTo>
                <a:lnTo>
                  <a:pt x="52133" y="206209"/>
                </a:lnTo>
                <a:lnTo>
                  <a:pt x="67529" y="211745"/>
                </a:lnTo>
                <a:lnTo>
                  <a:pt x="70209" y="203150"/>
                </a:lnTo>
                <a:lnTo>
                  <a:pt x="58143" y="197806"/>
                </a:lnTo>
                <a:lnTo>
                  <a:pt x="47731" y="190369"/>
                </a:lnTo>
                <a:lnTo>
                  <a:pt x="26373" y="155690"/>
                </a:lnTo>
                <a:lnTo>
                  <a:pt x="19310" y="104811"/>
                </a:lnTo>
                <a:lnTo>
                  <a:pt x="20095" y="86747"/>
                </a:lnTo>
                <a:lnTo>
                  <a:pt x="31866" y="42137"/>
                </a:lnTo>
                <a:lnTo>
                  <a:pt x="58331" y="13914"/>
                </a:lnTo>
                <a:lnTo>
                  <a:pt x="70543" y="8595"/>
                </a:lnTo>
                <a:lnTo>
                  <a:pt x="67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05601" y="1721103"/>
            <a:ext cx="7556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750" baseline="-27777" dirty="0">
                <a:latin typeface="Cambria Math"/>
                <a:cs typeface="Cambria Math"/>
              </a:rPr>
              <a:t>𝐡</a:t>
            </a:r>
            <a:r>
              <a:rPr sz="3750" spc="202" baseline="-27777" dirty="0">
                <a:latin typeface="Cambria Math"/>
                <a:cs typeface="Cambria Math"/>
              </a:rPr>
              <a:t> </a:t>
            </a:r>
            <a:r>
              <a:rPr spc="275" dirty="0">
                <a:latin typeface="Cambria Math"/>
                <a:cs typeface="Cambria Math"/>
              </a:rPr>
              <a:t>#.)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17639" y="1743778"/>
            <a:ext cx="4584065" cy="938530"/>
          </a:xfrm>
          <a:custGeom>
            <a:avLst/>
            <a:gdLst/>
            <a:ahLst/>
            <a:cxnLst/>
            <a:rect l="l" t="t" r="r" b="b"/>
            <a:pathLst>
              <a:path w="4584065" h="938530">
                <a:moveTo>
                  <a:pt x="4434796" y="0"/>
                </a:moveTo>
                <a:lnTo>
                  <a:pt x="4424874" y="11007"/>
                </a:lnTo>
                <a:lnTo>
                  <a:pt x="4454349" y="49139"/>
                </a:lnTo>
                <a:lnTo>
                  <a:pt x="4479987" y="93308"/>
                </a:lnTo>
                <a:lnTo>
                  <a:pt x="4501788" y="143513"/>
                </a:lnTo>
                <a:lnTo>
                  <a:pt x="4519752" y="199755"/>
                </a:lnTo>
                <a:lnTo>
                  <a:pt x="4531305" y="248444"/>
                </a:lnTo>
                <a:lnTo>
                  <a:pt x="4540290" y="299693"/>
                </a:lnTo>
                <a:lnTo>
                  <a:pt x="4546709" y="353503"/>
                </a:lnTo>
                <a:lnTo>
                  <a:pt x="4550560" y="409875"/>
                </a:lnTo>
                <a:lnTo>
                  <a:pt x="4551843" y="468809"/>
                </a:lnTo>
                <a:lnTo>
                  <a:pt x="4550560" y="528017"/>
                </a:lnTo>
                <a:lnTo>
                  <a:pt x="4546709" y="584597"/>
                </a:lnTo>
                <a:lnTo>
                  <a:pt x="4540290" y="638547"/>
                </a:lnTo>
                <a:lnTo>
                  <a:pt x="4531305" y="689868"/>
                </a:lnTo>
                <a:lnTo>
                  <a:pt x="4519752" y="738559"/>
                </a:lnTo>
                <a:lnTo>
                  <a:pt x="4501788" y="794767"/>
                </a:lnTo>
                <a:lnTo>
                  <a:pt x="4479987" y="844948"/>
                </a:lnTo>
                <a:lnTo>
                  <a:pt x="4454349" y="889102"/>
                </a:lnTo>
                <a:lnTo>
                  <a:pt x="4424874" y="927230"/>
                </a:lnTo>
                <a:lnTo>
                  <a:pt x="4434796" y="938237"/>
                </a:lnTo>
                <a:lnTo>
                  <a:pt x="4467910" y="900710"/>
                </a:lnTo>
                <a:lnTo>
                  <a:pt x="4497176" y="856808"/>
                </a:lnTo>
                <a:lnTo>
                  <a:pt x="4522597" y="806530"/>
                </a:lnTo>
                <a:lnTo>
                  <a:pt x="4544170" y="749876"/>
                </a:lnTo>
                <a:lnTo>
                  <a:pt x="4556178" y="708815"/>
                </a:lnTo>
                <a:lnTo>
                  <a:pt x="4566003" y="665420"/>
                </a:lnTo>
                <a:lnTo>
                  <a:pt x="4573644" y="619691"/>
                </a:lnTo>
                <a:lnTo>
                  <a:pt x="4579102" y="571627"/>
                </a:lnTo>
                <a:lnTo>
                  <a:pt x="4582377" y="521230"/>
                </a:lnTo>
                <a:lnTo>
                  <a:pt x="4583469" y="468499"/>
                </a:lnTo>
                <a:lnTo>
                  <a:pt x="4582377" y="416146"/>
                </a:lnTo>
                <a:lnTo>
                  <a:pt x="4579102" y="366058"/>
                </a:lnTo>
                <a:lnTo>
                  <a:pt x="4573644" y="318236"/>
                </a:lnTo>
                <a:lnTo>
                  <a:pt x="4566003" y="272679"/>
                </a:lnTo>
                <a:lnTo>
                  <a:pt x="4556178" y="229387"/>
                </a:lnTo>
                <a:lnTo>
                  <a:pt x="4544170" y="188361"/>
                </a:lnTo>
                <a:lnTo>
                  <a:pt x="4522597" y="131707"/>
                </a:lnTo>
                <a:lnTo>
                  <a:pt x="4497176" y="81429"/>
                </a:lnTo>
                <a:lnTo>
                  <a:pt x="4467910" y="37527"/>
                </a:lnTo>
                <a:lnTo>
                  <a:pt x="4434796" y="0"/>
                </a:lnTo>
                <a:close/>
              </a:path>
              <a:path w="4584065" h="938530">
                <a:moveTo>
                  <a:pt x="148673" y="0"/>
                </a:moveTo>
                <a:lnTo>
                  <a:pt x="115560" y="37527"/>
                </a:lnTo>
                <a:lnTo>
                  <a:pt x="86293" y="81429"/>
                </a:lnTo>
                <a:lnTo>
                  <a:pt x="60873" y="131707"/>
                </a:lnTo>
                <a:lnTo>
                  <a:pt x="39300" y="188361"/>
                </a:lnTo>
                <a:lnTo>
                  <a:pt x="27291" y="229387"/>
                </a:lnTo>
                <a:lnTo>
                  <a:pt x="17466" y="272679"/>
                </a:lnTo>
                <a:lnTo>
                  <a:pt x="9825" y="318236"/>
                </a:lnTo>
                <a:lnTo>
                  <a:pt x="4366" y="366058"/>
                </a:lnTo>
                <a:lnTo>
                  <a:pt x="1091" y="416146"/>
                </a:lnTo>
                <a:lnTo>
                  <a:pt x="0" y="468499"/>
                </a:lnTo>
                <a:lnTo>
                  <a:pt x="1091" y="521230"/>
                </a:lnTo>
                <a:lnTo>
                  <a:pt x="4366" y="571627"/>
                </a:lnTo>
                <a:lnTo>
                  <a:pt x="9825" y="619691"/>
                </a:lnTo>
                <a:lnTo>
                  <a:pt x="17466" y="665420"/>
                </a:lnTo>
                <a:lnTo>
                  <a:pt x="27291" y="708815"/>
                </a:lnTo>
                <a:lnTo>
                  <a:pt x="39300" y="749876"/>
                </a:lnTo>
                <a:lnTo>
                  <a:pt x="60873" y="806530"/>
                </a:lnTo>
                <a:lnTo>
                  <a:pt x="86293" y="856808"/>
                </a:lnTo>
                <a:lnTo>
                  <a:pt x="115560" y="900710"/>
                </a:lnTo>
                <a:lnTo>
                  <a:pt x="148673" y="938237"/>
                </a:lnTo>
                <a:lnTo>
                  <a:pt x="158595" y="927230"/>
                </a:lnTo>
                <a:lnTo>
                  <a:pt x="129120" y="889102"/>
                </a:lnTo>
                <a:lnTo>
                  <a:pt x="103482" y="844948"/>
                </a:lnTo>
                <a:lnTo>
                  <a:pt x="81681" y="794767"/>
                </a:lnTo>
                <a:lnTo>
                  <a:pt x="63717" y="738559"/>
                </a:lnTo>
                <a:lnTo>
                  <a:pt x="52164" y="689868"/>
                </a:lnTo>
                <a:lnTo>
                  <a:pt x="43179" y="638547"/>
                </a:lnTo>
                <a:lnTo>
                  <a:pt x="36761" y="584597"/>
                </a:lnTo>
                <a:lnTo>
                  <a:pt x="32910" y="528017"/>
                </a:lnTo>
                <a:lnTo>
                  <a:pt x="31626" y="468809"/>
                </a:lnTo>
                <a:lnTo>
                  <a:pt x="32910" y="409875"/>
                </a:lnTo>
                <a:lnTo>
                  <a:pt x="36761" y="353503"/>
                </a:lnTo>
                <a:lnTo>
                  <a:pt x="43179" y="299693"/>
                </a:lnTo>
                <a:lnTo>
                  <a:pt x="52164" y="248444"/>
                </a:lnTo>
                <a:lnTo>
                  <a:pt x="63717" y="199755"/>
                </a:lnTo>
                <a:lnTo>
                  <a:pt x="81681" y="143513"/>
                </a:lnTo>
                <a:lnTo>
                  <a:pt x="103482" y="93308"/>
                </a:lnTo>
                <a:lnTo>
                  <a:pt x="129120" y="49139"/>
                </a:lnTo>
                <a:lnTo>
                  <a:pt x="158595" y="11007"/>
                </a:lnTo>
                <a:lnTo>
                  <a:pt x="1486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09015" y="1882647"/>
            <a:ext cx="17856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82955" algn="l"/>
                <a:tab pos="1351280" algn="l"/>
              </a:tabLst>
            </a:pPr>
            <a:r>
              <a:rPr sz="2500" dirty="0">
                <a:latin typeface="Cambria Math"/>
                <a:cs typeface="Cambria Math"/>
              </a:rPr>
              <a:t>=</a:t>
            </a:r>
            <a:r>
              <a:rPr sz="2500" spc="135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𝜎	</a:t>
            </a:r>
            <a:r>
              <a:rPr sz="2500" spc="1090" dirty="0">
                <a:latin typeface="Cambria Math"/>
                <a:cs typeface="Cambria Math"/>
              </a:rPr>
              <a:t>%</a:t>
            </a:r>
            <a:r>
              <a:rPr sz="2500" dirty="0">
                <a:latin typeface="Cambria Math"/>
                <a:cs typeface="Cambria Math"/>
              </a:rPr>
              <a:t>	</a:t>
            </a:r>
            <a:r>
              <a:rPr sz="2500" spc="1090" dirty="0">
                <a:latin typeface="Cambria Math"/>
                <a:cs typeface="Cambria Math"/>
              </a:rPr>
              <a:t>%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1357" y="2482088"/>
            <a:ext cx="13525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spc="430" dirty="0">
                <a:latin typeface="Cambria Math"/>
                <a:cs typeface="Cambria Math"/>
              </a:rPr>
              <a:t>!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8218" y="2389123"/>
            <a:ext cx="1150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700" spc="165" baseline="3086" dirty="0">
                <a:solidFill>
                  <a:srgbClr val="0000FF"/>
                </a:solidFill>
                <a:latin typeface="Cambria Math"/>
                <a:cs typeface="Cambria Math"/>
              </a:rPr>
              <a:t>/</a:t>
            </a:r>
            <a:r>
              <a:rPr sz="2700" spc="165" baseline="3086" dirty="0">
                <a:latin typeface="Cambria Math"/>
                <a:cs typeface="Cambria Math"/>
              </a:rPr>
              <a:t>∈0</a:t>
            </a:r>
            <a:r>
              <a:rPr sz="2700" spc="67" baseline="3086" dirty="0">
                <a:latin typeface="Cambria Math"/>
                <a:cs typeface="Cambria Math"/>
              </a:rPr>
              <a:t> </a:t>
            </a:r>
            <a:r>
              <a:rPr spc="215" dirty="0">
                <a:latin typeface="Cambria Math"/>
                <a:cs typeface="Cambria Math"/>
              </a:rPr>
              <a:t>%∈'</a:t>
            </a:r>
            <a:r>
              <a:rPr sz="2250" spc="322" baseline="25925" dirty="0">
                <a:solidFill>
                  <a:srgbClr val="0000FF"/>
                </a:solidFill>
                <a:latin typeface="Cambria Math"/>
                <a:cs typeface="Cambria Math"/>
              </a:rPr>
              <a:t>"</a:t>
            </a:r>
            <a:endParaRPr sz="2250" baseline="25925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27477" y="2110739"/>
            <a:ext cx="469900" cy="25400"/>
          </a:xfrm>
          <a:custGeom>
            <a:avLst/>
            <a:gdLst/>
            <a:ahLst/>
            <a:cxnLst/>
            <a:rect l="l" t="t" r="r" b="b"/>
            <a:pathLst>
              <a:path w="469900" h="25400">
                <a:moveTo>
                  <a:pt x="469900" y="0"/>
                </a:moveTo>
                <a:lnTo>
                  <a:pt x="0" y="0"/>
                </a:lnTo>
                <a:lnTo>
                  <a:pt x="0" y="25400"/>
                </a:lnTo>
                <a:lnTo>
                  <a:pt x="469900" y="25400"/>
                </a:lnTo>
                <a:lnTo>
                  <a:pt x="46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54796" y="1641855"/>
            <a:ext cx="2012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latin typeface="Cambria Math"/>
                <a:cs typeface="Cambria Math"/>
              </a:rPr>
              <a:t>1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84297" y="2160015"/>
            <a:ext cx="52133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750" spc="209" baseline="11111" dirty="0">
                <a:latin typeface="Cambria Math"/>
                <a:cs typeface="Cambria Math"/>
              </a:rPr>
              <a:t>𝑐</a:t>
            </a:r>
            <a:r>
              <a:rPr spc="140" dirty="0">
                <a:latin typeface="Cambria Math"/>
                <a:cs typeface="Cambria Math"/>
              </a:rPr>
              <a:t>!,/</a:t>
            </a:r>
            <a:endParaRPr>
              <a:latin typeface="Cambria Math"/>
              <a:cs typeface="Cambria Math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83737" y="1881249"/>
            <a:ext cx="239797" cy="21174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747149" y="1810003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80" dirty="0">
                <a:latin typeface="Cambria Math"/>
                <a:cs typeface="Cambria Math"/>
              </a:rPr>
              <a:t>#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29000" y="1882647"/>
            <a:ext cx="83629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28650" algn="l"/>
              </a:tabLst>
            </a:pPr>
            <a:r>
              <a:rPr sz="2500" dirty="0">
                <a:latin typeface="Cambria Math"/>
                <a:cs typeface="Cambria Math"/>
              </a:rPr>
              <a:t>𝐖	𝐡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10686" y="2050796"/>
            <a:ext cx="702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41020" algn="l"/>
              </a:tabLst>
            </a:pPr>
            <a:r>
              <a:rPr spc="70" dirty="0">
                <a:solidFill>
                  <a:srgbClr val="0000FF"/>
                </a:solidFill>
                <a:latin typeface="Cambria Math"/>
                <a:cs typeface="Cambria Math"/>
              </a:rPr>
              <a:t>/	</a:t>
            </a:r>
            <a:r>
              <a:rPr spc="-434" dirty="0">
                <a:latin typeface="Cambria Math"/>
                <a:cs typeface="Cambria Math"/>
              </a:rPr>
              <a:t>%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39133" y="1800859"/>
            <a:ext cx="306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15" dirty="0">
                <a:latin typeface="Cambria Math"/>
                <a:cs typeface="Cambria Math"/>
              </a:rPr>
              <a:t>(</a:t>
            </a:r>
            <a:r>
              <a:rPr spc="-415" dirty="0">
                <a:latin typeface="Cambria Math"/>
                <a:cs typeface="Cambria Math"/>
              </a:rPr>
              <a:t>#</a:t>
            </a:r>
            <a:r>
              <a:rPr dirty="0">
                <a:latin typeface="Cambria Math"/>
                <a:cs typeface="Cambria Math"/>
              </a:rPr>
              <a:t>)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94237" y="2066035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40" dirty="0">
                <a:latin typeface="Cambria Math"/>
                <a:cs typeface="Cambria Math"/>
              </a:rPr>
              <a:t>2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05466" y="1882647"/>
            <a:ext cx="11449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937260" algn="l"/>
              </a:tabLst>
            </a:pPr>
            <a:r>
              <a:rPr sz="2500" dirty="0">
                <a:latin typeface="Cambria Math"/>
                <a:cs typeface="Cambria Math"/>
              </a:rPr>
              <a:t>+</a:t>
            </a:r>
            <a:r>
              <a:rPr sz="2500" spc="-5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𝐖	𝐡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23954" y="2050796"/>
            <a:ext cx="154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500" dirty="0">
                <a:latin typeface="Cambria Math"/>
                <a:cs typeface="Cambria Math"/>
              </a:rPr>
              <a:t>!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34496" y="1800859"/>
            <a:ext cx="795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01650" algn="l"/>
              </a:tabLst>
            </a:pPr>
            <a:r>
              <a:rPr spc="15" dirty="0">
                <a:latin typeface="Cambria Math"/>
                <a:cs typeface="Cambria Math"/>
              </a:rPr>
              <a:t>(</a:t>
            </a:r>
            <a:r>
              <a:rPr spc="-415" dirty="0">
                <a:latin typeface="Cambria Math"/>
                <a:cs typeface="Cambria Math"/>
              </a:rPr>
              <a:t>#</a:t>
            </a:r>
            <a:r>
              <a:rPr dirty="0">
                <a:latin typeface="Cambria Math"/>
                <a:cs typeface="Cambria Math"/>
              </a:rPr>
              <a:t>)	</a:t>
            </a:r>
            <a:r>
              <a:rPr spc="15" dirty="0">
                <a:latin typeface="Cambria Math"/>
                <a:cs typeface="Cambria Math"/>
              </a:rPr>
              <a:t>(</a:t>
            </a:r>
            <a:r>
              <a:rPr spc="-415" dirty="0">
                <a:latin typeface="Cambria Math"/>
                <a:cs typeface="Cambria Math"/>
              </a:rPr>
              <a:t>#</a:t>
            </a:r>
            <a:r>
              <a:rPr dirty="0">
                <a:latin typeface="Cambria Math"/>
                <a:cs typeface="Cambria Math"/>
              </a:rPr>
              <a:t>)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18723" y="2580639"/>
            <a:ext cx="62496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spcBef>
                <a:spcPts val="100"/>
              </a:spcBef>
              <a:buClr>
                <a:srgbClr val="F0AD00"/>
              </a:buClr>
              <a:buSzPct val="8000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500" b="1" spc="-5" dirty="0">
                <a:solidFill>
                  <a:srgbClr val="C64847"/>
                </a:solidFill>
                <a:latin typeface="Calibri"/>
                <a:cs typeface="Calibri"/>
              </a:rPr>
              <a:t>How</a:t>
            </a:r>
            <a:r>
              <a:rPr sz="2500" b="1" spc="-15" dirty="0">
                <a:solidFill>
                  <a:srgbClr val="C64847"/>
                </a:solidFill>
                <a:latin typeface="Calibri"/>
                <a:cs typeface="Calibri"/>
              </a:rPr>
              <a:t> to</a:t>
            </a:r>
            <a:r>
              <a:rPr sz="2500" b="1" spc="-5" dirty="0">
                <a:solidFill>
                  <a:srgbClr val="C64847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C64847"/>
                </a:solidFill>
                <a:latin typeface="Calibri"/>
                <a:cs typeface="Calibri"/>
              </a:rPr>
              <a:t>write</a:t>
            </a:r>
            <a:r>
              <a:rPr sz="2500" b="1" spc="-5" dirty="0">
                <a:solidFill>
                  <a:srgbClr val="C64847"/>
                </a:solidFill>
                <a:latin typeface="Calibri"/>
                <a:cs typeface="Calibri"/>
              </a:rPr>
              <a:t> this </a:t>
            </a:r>
            <a:r>
              <a:rPr sz="2500" b="1" dirty="0">
                <a:solidFill>
                  <a:srgbClr val="C64847"/>
                </a:solidFill>
                <a:latin typeface="Calibri"/>
                <a:cs typeface="Calibri"/>
              </a:rPr>
              <a:t>as</a:t>
            </a:r>
            <a:r>
              <a:rPr sz="2500" b="1" spc="-10" dirty="0">
                <a:solidFill>
                  <a:srgbClr val="C64847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C64847"/>
                </a:solidFill>
                <a:latin typeface="Calibri"/>
                <a:cs typeface="Calibri"/>
              </a:rPr>
              <a:t>Message </a:t>
            </a:r>
            <a:r>
              <a:rPr sz="2500" b="1" dirty="0">
                <a:solidFill>
                  <a:srgbClr val="C64847"/>
                </a:solidFill>
                <a:latin typeface="Calibri"/>
                <a:cs typeface="Calibri"/>
              </a:rPr>
              <a:t>+</a:t>
            </a:r>
            <a:r>
              <a:rPr sz="2500" b="1" spc="-5" dirty="0">
                <a:solidFill>
                  <a:srgbClr val="C64847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C64847"/>
                </a:solidFill>
                <a:latin typeface="Calibri"/>
                <a:cs typeface="Calibri"/>
              </a:rPr>
              <a:t>Aggregation?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18723" y="2885439"/>
            <a:ext cx="4424680" cy="740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ts val="2995"/>
              </a:lnSpc>
              <a:spcBef>
                <a:spcPts val="100"/>
              </a:spcBef>
              <a:buClr>
                <a:srgbClr val="F0AD00"/>
              </a:buClr>
              <a:buSzPct val="8000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500" b="1" spc="-5" dirty="0">
                <a:solidFill>
                  <a:srgbClr val="C64847"/>
                </a:solidFill>
                <a:latin typeface="Calibri"/>
                <a:cs typeface="Calibri"/>
              </a:rPr>
              <a:t>Message:</a:t>
            </a:r>
            <a:endParaRPr sz="2500">
              <a:latin typeface="Calibri"/>
              <a:cs typeface="Calibri"/>
            </a:endParaRPr>
          </a:p>
          <a:p>
            <a:pPr marL="625475" lvl="1" indent="-274955">
              <a:lnSpc>
                <a:spcPts val="2635"/>
              </a:lnSpc>
              <a:buClr>
                <a:srgbClr val="60B5CC"/>
              </a:buClr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sz="2200" spc="-15" dirty="0">
                <a:latin typeface="Calibri"/>
                <a:cs typeface="Calibri"/>
              </a:rPr>
              <a:t>Each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neighbor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given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relation: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82102" y="3923284"/>
            <a:ext cx="3098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605" dirty="0">
                <a:latin typeface="Cambria Math"/>
                <a:cs typeface="Cambria Math"/>
              </a:rPr>
              <a:t>!</a:t>
            </a:r>
            <a:r>
              <a:rPr sz="1600" spc="-5" dirty="0">
                <a:latin typeface="Cambria Math"/>
                <a:cs typeface="Cambria Math"/>
              </a:rPr>
              <a:t>,</a:t>
            </a:r>
            <a:r>
              <a:rPr sz="1600" spc="-145" dirty="0">
                <a:solidFill>
                  <a:srgbClr val="0000FF"/>
                </a:solidFill>
                <a:latin typeface="Cambria Math"/>
                <a:cs typeface="Cambria Math"/>
              </a:rPr>
              <a:t>#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04290" y="3624579"/>
            <a:ext cx="9175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670560" algn="l"/>
              </a:tabLst>
            </a:pPr>
            <a:r>
              <a:rPr sz="3300" spc="-307" baseline="-30303" dirty="0">
                <a:latin typeface="Cambria Math"/>
                <a:cs typeface="Cambria Math"/>
              </a:rPr>
              <a:t>𝐦</a:t>
            </a:r>
            <a:r>
              <a:rPr sz="1600" spc="-204" dirty="0">
                <a:latin typeface="Cambria Math"/>
                <a:cs typeface="Cambria Math"/>
              </a:rPr>
              <a:t>(%)	</a:t>
            </a:r>
            <a:r>
              <a:rPr sz="3300" baseline="-30303" dirty="0">
                <a:latin typeface="Cambria Math"/>
                <a:cs typeface="Cambria Math"/>
              </a:rPr>
              <a:t>=</a:t>
            </a:r>
            <a:endParaRPr sz="3300" baseline="-30303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62377" y="3977640"/>
            <a:ext cx="406400" cy="12700"/>
          </a:xfrm>
          <a:custGeom>
            <a:avLst/>
            <a:gdLst/>
            <a:ahLst/>
            <a:cxnLst/>
            <a:rect l="l" t="t" r="r" b="b"/>
            <a:pathLst>
              <a:path w="406400" h="12700">
                <a:moveTo>
                  <a:pt x="406400" y="0"/>
                </a:moveTo>
                <a:lnTo>
                  <a:pt x="0" y="0"/>
                </a:lnTo>
                <a:lnTo>
                  <a:pt x="0" y="12700"/>
                </a:lnTo>
                <a:lnTo>
                  <a:pt x="406400" y="12700"/>
                </a:lnTo>
                <a:lnTo>
                  <a:pt x="406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75915" y="3563620"/>
            <a:ext cx="1803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dirty="0">
                <a:latin typeface="Cambria Math"/>
                <a:cs typeface="Cambria Math"/>
              </a:rPr>
              <a:t>1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22436" y="4017772"/>
            <a:ext cx="4679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300" spc="135" baseline="11363" dirty="0">
                <a:latin typeface="Cambria Math"/>
                <a:cs typeface="Cambria Math"/>
              </a:rPr>
              <a:t>𝑐</a:t>
            </a:r>
            <a:r>
              <a:rPr sz="1600" spc="90" dirty="0">
                <a:latin typeface="Cambria Math"/>
                <a:cs typeface="Cambria Math"/>
              </a:rPr>
              <a:t>',</a:t>
            </a:r>
            <a:r>
              <a:rPr sz="1600" spc="90" dirty="0">
                <a:solidFill>
                  <a:srgbClr val="0000FF"/>
                </a:solidFill>
                <a:latin typeface="Cambria Math"/>
                <a:cs typeface="Cambria Math"/>
              </a:rPr>
              <a:t>#</a:t>
            </a:r>
            <a:endParaRPr sz="1600">
              <a:latin typeface="Cambria Math"/>
              <a:cs typeface="Cambria Math"/>
            </a:endParaRPr>
          </a:p>
        </p:txBody>
      </p:sp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7536" y="3773753"/>
            <a:ext cx="211684" cy="188219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6471622" y="3709923"/>
            <a:ext cx="971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860" dirty="0">
                <a:latin typeface="Cambria Math"/>
                <a:cs typeface="Cambria Math"/>
              </a:rPr>
              <a:t>%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04592" y="3773932"/>
            <a:ext cx="7385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54355" algn="l"/>
              </a:tabLst>
            </a:pPr>
            <a:r>
              <a:rPr sz="2200" dirty="0">
                <a:latin typeface="Cambria Math"/>
                <a:cs typeface="Cambria Math"/>
              </a:rPr>
              <a:t>𝐖	𝐡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51479" y="3700780"/>
            <a:ext cx="739140" cy="492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790">
              <a:lnSpc>
                <a:spcPts val="1835"/>
              </a:lnSpc>
              <a:spcBef>
                <a:spcPts val="100"/>
              </a:spcBef>
            </a:pPr>
            <a:r>
              <a:rPr sz="1600" spc="-5" dirty="0">
                <a:latin typeface="Cambria Math"/>
                <a:cs typeface="Cambria Math"/>
              </a:rPr>
              <a:t>(</a:t>
            </a:r>
            <a:r>
              <a:rPr sz="1600" spc="-810" dirty="0">
                <a:latin typeface="Cambria Math"/>
                <a:cs typeface="Cambria Math"/>
              </a:rPr>
              <a:t>%</a:t>
            </a:r>
            <a:r>
              <a:rPr sz="1600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ts val="1835"/>
              </a:lnSpc>
              <a:tabLst>
                <a:tab pos="478790" algn="l"/>
              </a:tabLst>
            </a:pPr>
            <a:r>
              <a:rPr sz="2400" spc="-217" baseline="1736" dirty="0">
                <a:solidFill>
                  <a:srgbClr val="0000FF"/>
                </a:solidFill>
                <a:latin typeface="Cambria Math"/>
                <a:cs typeface="Cambria Math"/>
              </a:rPr>
              <a:t>#	</a:t>
            </a:r>
            <a:r>
              <a:rPr sz="1600" spc="580" dirty="0">
                <a:latin typeface="Cambria Math"/>
                <a:cs typeface="Cambria Math"/>
              </a:rPr>
              <a:t>!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57177" y="4319523"/>
            <a:ext cx="13754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spcBef>
                <a:spcPts val="100"/>
              </a:spcBef>
              <a:buClr>
                <a:srgbClr val="60B5CC"/>
              </a:buClr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200" spc="-10" dirty="0">
                <a:latin typeface="Calibri"/>
                <a:cs typeface="Calibri"/>
              </a:rPr>
              <a:t>Self-loop: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67028" y="4713553"/>
            <a:ext cx="211684" cy="188217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4942097" y="4572509"/>
            <a:ext cx="1936114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495"/>
              </a:lnSpc>
              <a:spcBef>
                <a:spcPts val="100"/>
              </a:spcBef>
            </a:pPr>
            <a:r>
              <a:rPr sz="3300" spc="-7" baseline="-27777" dirty="0">
                <a:latin typeface="Cambria Math"/>
                <a:cs typeface="Cambria Math"/>
              </a:rPr>
              <a:t>𝐦</a:t>
            </a:r>
            <a:r>
              <a:rPr sz="2400" spc="-7" baseline="1736" dirty="0">
                <a:latin typeface="Cambria Math"/>
                <a:cs typeface="Cambria Math"/>
              </a:rPr>
              <a:t>(</a:t>
            </a:r>
            <a:r>
              <a:rPr sz="2400" spc="-1214" baseline="1736" dirty="0">
                <a:latin typeface="Cambria Math"/>
                <a:cs typeface="Cambria Math"/>
              </a:rPr>
              <a:t>%</a:t>
            </a:r>
            <a:r>
              <a:rPr sz="2400" baseline="1736" dirty="0">
                <a:latin typeface="Cambria Math"/>
                <a:cs typeface="Cambria Math"/>
              </a:rPr>
              <a:t>) </a:t>
            </a:r>
            <a:r>
              <a:rPr sz="2400" spc="-7" baseline="1736" dirty="0">
                <a:latin typeface="Cambria Math"/>
                <a:cs typeface="Cambria Math"/>
              </a:rPr>
              <a:t> </a:t>
            </a:r>
            <a:r>
              <a:rPr sz="3300" baseline="-27777" dirty="0">
                <a:latin typeface="Cambria Math"/>
                <a:cs typeface="Cambria Math"/>
              </a:rPr>
              <a:t>=</a:t>
            </a:r>
            <a:r>
              <a:rPr sz="3300" spc="179" baseline="-27777" dirty="0">
                <a:latin typeface="Cambria Math"/>
                <a:cs typeface="Cambria Math"/>
              </a:rPr>
              <a:t> </a:t>
            </a:r>
            <a:r>
              <a:rPr sz="3300" baseline="-27777" dirty="0">
                <a:latin typeface="Cambria Math"/>
                <a:cs typeface="Cambria Math"/>
              </a:rPr>
              <a:t>𝐖 </a:t>
            </a:r>
            <a:r>
              <a:rPr sz="3300" spc="-337" baseline="-27777" dirty="0">
                <a:latin typeface="Cambria Math"/>
                <a:cs typeface="Cambria Math"/>
              </a:rPr>
              <a:t> </a:t>
            </a:r>
            <a:r>
              <a:rPr sz="1600" spc="-860" dirty="0">
                <a:latin typeface="Cambria Math"/>
                <a:cs typeface="Cambria Math"/>
              </a:rPr>
              <a:t>%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105" dirty="0">
                <a:latin typeface="Cambria Math"/>
                <a:cs typeface="Cambria Math"/>
              </a:rPr>
              <a:t> </a:t>
            </a:r>
            <a:r>
              <a:rPr sz="3300" spc="7" baseline="-27777" dirty="0">
                <a:latin typeface="Cambria Math"/>
                <a:cs typeface="Cambria Math"/>
              </a:rPr>
              <a:t>𝐡</a:t>
            </a:r>
            <a:r>
              <a:rPr sz="2400" spc="-7" baseline="1736" dirty="0">
                <a:latin typeface="Cambria Math"/>
                <a:cs typeface="Cambria Math"/>
              </a:rPr>
              <a:t>(</a:t>
            </a:r>
            <a:r>
              <a:rPr sz="2400" spc="-1214" baseline="1736" dirty="0">
                <a:latin typeface="Cambria Math"/>
                <a:cs typeface="Cambria Math"/>
              </a:rPr>
              <a:t>%</a:t>
            </a:r>
            <a:r>
              <a:rPr sz="2400" baseline="1736" dirty="0">
                <a:latin typeface="Cambria Math"/>
                <a:cs typeface="Cambria Math"/>
              </a:rPr>
              <a:t>)</a:t>
            </a:r>
            <a:endParaRPr sz="2400" baseline="1736">
              <a:latin typeface="Cambria Math"/>
              <a:cs typeface="Cambria Math"/>
            </a:endParaRPr>
          </a:p>
          <a:p>
            <a:pPr marL="302895">
              <a:lnSpc>
                <a:spcPts val="1775"/>
              </a:lnSpc>
              <a:tabLst>
                <a:tab pos="1170940" algn="l"/>
                <a:tab pos="1637664" algn="l"/>
              </a:tabLst>
            </a:pPr>
            <a:r>
              <a:rPr sz="2400" spc="787" baseline="1736" dirty="0">
                <a:latin typeface="Cambria Math"/>
                <a:cs typeface="Cambria Math"/>
              </a:rPr>
              <a:t>'	</a:t>
            </a:r>
            <a:r>
              <a:rPr sz="1600" spc="260" dirty="0">
                <a:latin typeface="Cambria Math"/>
                <a:cs typeface="Cambria Math"/>
              </a:rPr>
              <a:t>(	</a:t>
            </a:r>
            <a:r>
              <a:rPr sz="2400" spc="787" baseline="1736" dirty="0">
                <a:latin typeface="Cambria Math"/>
                <a:cs typeface="Cambria Math"/>
              </a:rPr>
              <a:t>'</a:t>
            </a:r>
            <a:endParaRPr sz="2400" baseline="1736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18724" y="4994655"/>
            <a:ext cx="202755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spcBef>
                <a:spcPts val="100"/>
              </a:spcBef>
              <a:buClr>
                <a:srgbClr val="F0AD00"/>
              </a:buClr>
              <a:buSzPct val="8000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500" b="1" spc="-10" dirty="0">
                <a:solidFill>
                  <a:srgbClr val="C64847"/>
                </a:solidFill>
                <a:latin typeface="Calibri"/>
                <a:cs typeface="Calibri"/>
              </a:rPr>
              <a:t>Aggregation: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57178" y="5374132"/>
            <a:ext cx="83724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spcBef>
                <a:spcPts val="100"/>
              </a:spcBef>
              <a:buClr>
                <a:srgbClr val="60B5CC"/>
              </a:buClr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200" spc="-5" dirty="0">
                <a:latin typeface="Calibri"/>
                <a:cs typeface="Calibri"/>
              </a:rPr>
              <a:t>Sum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over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messages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neighbors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self-loop,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activation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633507" y="5958154"/>
            <a:ext cx="476884" cy="188595"/>
          </a:xfrm>
          <a:custGeom>
            <a:avLst/>
            <a:gdLst/>
            <a:ahLst/>
            <a:cxnLst/>
            <a:rect l="l" t="t" r="r" b="b"/>
            <a:pathLst>
              <a:path w="476884" h="188595">
                <a:moveTo>
                  <a:pt x="416769" y="0"/>
                </a:moveTo>
                <a:lnTo>
                  <a:pt x="414091" y="7639"/>
                </a:lnTo>
                <a:lnTo>
                  <a:pt x="424987" y="12368"/>
                </a:lnTo>
                <a:lnTo>
                  <a:pt x="434356" y="18913"/>
                </a:lnTo>
                <a:lnTo>
                  <a:pt x="456854" y="62470"/>
                </a:lnTo>
                <a:lnTo>
                  <a:pt x="459632" y="93166"/>
                </a:lnTo>
                <a:lnTo>
                  <a:pt x="458934" y="109766"/>
                </a:lnTo>
                <a:lnTo>
                  <a:pt x="448470" y="150415"/>
                </a:lnTo>
                <a:lnTo>
                  <a:pt x="414388" y="180578"/>
                </a:lnTo>
                <a:lnTo>
                  <a:pt x="416769" y="188217"/>
                </a:lnTo>
                <a:lnTo>
                  <a:pt x="452730" y="166851"/>
                </a:lnTo>
                <a:lnTo>
                  <a:pt x="472927" y="127409"/>
                </a:lnTo>
                <a:lnTo>
                  <a:pt x="476797" y="94158"/>
                </a:lnTo>
                <a:lnTo>
                  <a:pt x="475827" y="76903"/>
                </a:lnTo>
                <a:lnTo>
                  <a:pt x="461269" y="32990"/>
                </a:lnTo>
                <a:lnTo>
                  <a:pt x="430415" y="4926"/>
                </a:lnTo>
                <a:lnTo>
                  <a:pt x="416769" y="0"/>
                </a:lnTo>
                <a:close/>
              </a:path>
              <a:path w="476884" h="188595">
                <a:moveTo>
                  <a:pt x="60027" y="0"/>
                </a:moveTo>
                <a:lnTo>
                  <a:pt x="24131" y="21421"/>
                </a:lnTo>
                <a:lnTo>
                  <a:pt x="3881" y="60957"/>
                </a:lnTo>
                <a:lnTo>
                  <a:pt x="0" y="94158"/>
                </a:lnTo>
                <a:lnTo>
                  <a:pt x="967" y="111450"/>
                </a:lnTo>
                <a:lnTo>
                  <a:pt x="15478" y="155326"/>
                </a:lnTo>
                <a:lnTo>
                  <a:pt x="46341" y="183297"/>
                </a:lnTo>
                <a:lnTo>
                  <a:pt x="60027" y="188217"/>
                </a:lnTo>
                <a:lnTo>
                  <a:pt x="62408" y="180578"/>
                </a:lnTo>
                <a:lnTo>
                  <a:pt x="51683" y="175827"/>
                </a:lnTo>
                <a:lnTo>
                  <a:pt x="42428" y="169217"/>
                </a:lnTo>
                <a:lnTo>
                  <a:pt x="19955" y="124841"/>
                </a:lnTo>
                <a:lnTo>
                  <a:pt x="17164" y="93166"/>
                </a:lnTo>
                <a:lnTo>
                  <a:pt x="17862" y="77108"/>
                </a:lnTo>
                <a:lnTo>
                  <a:pt x="28326" y="37454"/>
                </a:lnTo>
                <a:lnTo>
                  <a:pt x="62706" y="7639"/>
                </a:lnTo>
                <a:lnTo>
                  <a:pt x="600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43299" y="5895149"/>
            <a:ext cx="3978910" cy="552450"/>
          </a:xfrm>
          <a:custGeom>
            <a:avLst/>
            <a:gdLst/>
            <a:ahLst/>
            <a:cxnLst/>
            <a:rect l="l" t="t" r="r" b="b"/>
            <a:pathLst>
              <a:path w="3978910" h="552450">
                <a:moveTo>
                  <a:pt x="105994" y="9144"/>
                </a:moveTo>
                <a:lnTo>
                  <a:pt x="61175" y="40640"/>
                </a:lnTo>
                <a:lnTo>
                  <a:pt x="29324" y="100888"/>
                </a:lnTo>
                <a:lnTo>
                  <a:pt x="16484" y="138087"/>
                </a:lnTo>
                <a:lnTo>
                  <a:pt x="7327" y="179654"/>
                </a:lnTo>
                <a:lnTo>
                  <a:pt x="1828" y="225577"/>
                </a:lnTo>
                <a:lnTo>
                  <a:pt x="0" y="275983"/>
                </a:lnTo>
                <a:lnTo>
                  <a:pt x="1828" y="326250"/>
                </a:lnTo>
                <a:lnTo>
                  <a:pt x="7327" y="372249"/>
                </a:lnTo>
                <a:lnTo>
                  <a:pt x="16484" y="413867"/>
                </a:lnTo>
                <a:lnTo>
                  <a:pt x="29324" y="451091"/>
                </a:lnTo>
                <a:lnTo>
                  <a:pt x="61175" y="511340"/>
                </a:lnTo>
                <a:lnTo>
                  <a:pt x="98082" y="551980"/>
                </a:lnTo>
                <a:lnTo>
                  <a:pt x="105994" y="542836"/>
                </a:lnTo>
                <a:lnTo>
                  <a:pt x="89484" y="524662"/>
                </a:lnTo>
                <a:lnTo>
                  <a:pt x="74472" y="502043"/>
                </a:lnTo>
                <a:lnTo>
                  <a:pt x="48971" y="443522"/>
                </a:lnTo>
                <a:lnTo>
                  <a:pt x="32080" y="367944"/>
                </a:lnTo>
                <a:lnTo>
                  <a:pt x="27863" y="324015"/>
                </a:lnTo>
                <a:lnTo>
                  <a:pt x="26466" y="275856"/>
                </a:lnTo>
                <a:lnTo>
                  <a:pt x="27863" y="227965"/>
                </a:lnTo>
                <a:lnTo>
                  <a:pt x="32080" y="184035"/>
                </a:lnTo>
                <a:lnTo>
                  <a:pt x="39116" y="144195"/>
                </a:lnTo>
                <a:lnTo>
                  <a:pt x="60972" y="76974"/>
                </a:lnTo>
                <a:lnTo>
                  <a:pt x="89484" y="27317"/>
                </a:lnTo>
                <a:lnTo>
                  <a:pt x="105994" y="9144"/>
                </a:lnTo>
                <a:close/>
              </a:path>
              <a:path w="3978910" h="552450">
                <a:moveTo>
                  <a:pt x="813231" y="56527"/>
                </a:moveTo>
                <a:lnTo>
                  <a:pt x="767816" y="78498"/>
                </a:lnTo>
                <a:lnTo>
                  <a:pt x="736219" y="130746"/>
                </a:lnTo>
                <a:lnTo>
                  <a:pt x="716013" y="198005"/>
                </a:lnTo>
                <a:lnTo>
                  <a:pt x="709282" y="275907"/>
                </a:lnTo>
                <a:lnTo>
                  <a:pt x="710958" y="315976"/>
                </a:lnTo>
                <a:lnTo>
                  <a:pt x="724433" y="388556"/>
                </a:lnTo>
                <a:lnTo>
                  <a:pt x="750862" y="449834"/>
                </a:lnTo>
                <a:lnTo>
                  <a:pt x="787107" y="492531"/>
                </a:lnTo>
                <a:lnTo>
                  <a:pt x="808736" y="506463"/>
                </a:lnTo>
                <a:lnTo>
                  <a:pt x="813231" y="495554"/>
                </a:lnTo>
                <a:lnTo>
                  <a:pt x="795896" y="481545"/>
                </a:lnTo>
                <a:lnTo>
                  <a:pt x="780554" y="463283"/>
                </a:lnTo>
                <a:lnTo>
                  <a:pt x="755942" y="413969"/>
                </a:lnTo>
                <a:lnTo>
                  <a:pt x="740486" y="350596"/>
                </a:lnTo>
                <a:lnTo>
                  <a:pt x="735330" y="276174"/>
                </a:lnTo>
                <a:lnTo>
                  <a:pt x="736638" y="236969"/>
                </a:lnTo>
                <a:lnTo>
                  <a:pt x="747039" y="167627"/>
                </a:lnTo>
                <a:lnTo>
                  <a:pt x="767511" y="110985"/>
                </a:lnTo>
                <a:lnTo>
                  <a:pt x="796061" y="70497"/>
                </a:lnTo>
                <a:lnTo>
                  <a:pt x="813231" y="56527"/>
                </a:lnTo>
                <a:close/>
              </a:path>
              <a:path w="3978910" h="552450">
                <a:moveTo>
                  <a:pt x="932192" y="47066"/>
                </a:moveTo>
                <a:lnTo>
                  <a:pt x="887641" y="62382"/>
                </a:lnTo>
                <a:lnTo>
                  <a:pt x="862850" y="104051"/>
                </a:lnTo>
                <a:lnTo>
                  <a:pt x="858113" y="148297"/>
                </a:lnTo>
                <a:lnTo>
                  <a:pt x="858380" y="157988"/>
                </a:lnTo>
                <a:lnTo>
                  <a:pt x="859155" y="168795"/>
                </a:lnTo>
                <a:lnTo>
                  <a:pt x="860450" y="180708"/>
                </a:lnTo>
                <a:lnTo>
                  <a:pt x="862279" y="193725"/>
                </a:lnTo>
                <a:lnTo>
                  <a:pt x="864095" y="206108"/>
                </a:lnTo>
                <a:lnTo>
                  <a:pt x="865403" y="216128"/>
                </a:lnTo>
                <a:lnTo>
                  <a:pt x="866178" y="223774"/>
                </a:lnTo>
                <a:lnTo>
                  <a:pt x="866444" y="229057"/>
                </a:lnTo>
                <a:lnTo>
                  <a:pt x="865949" y="238086"/>
                </a:lnTo>
                <a:lnTo>
                  <a:pt x="842594" y="269189"/>
                </a:lnTo>
                <a:lnTo>
                  <a:pt x="835469" y="269989"/>
                </a:lnTo>
                <a:lnTo>
                  <a:pt x="835469" y="281711"/>
                </a:lnTo>
                <a:lnTo>
                  <a:pt x="865949" y="313651"/>
                </a:lnTo>
                <a:lnTo>
                  <a:pt x="866444" y="322503"/>
                </a:lnTo>
                <a:lnTo>
                  <a:pt x="866178" y="327647"/>
                </a:lnTo>
                <a:lnTo>
                  <a:pt x="865403" y="335572"/>
                </a:lnTo>
                <a:lnTo>
                  <a:pt x="864095" y="346278"/>
                </a:lnTo>
                <a:lnTo>
                  <a:pt x="862279" y="359752"/>
                </a:lnTo>
                <a:lnTo>
                  <a:pt x="860450" y="373748"/>
                </a:lnTo>
                <a:lnTo>
                  <a:pt x="859155" y="385978"/>
                </a:lnTo>
                <a:lnTo>
                  <a:pt x="858380" y="396455"/>
                </a:lnTo>
                <a:lnTo>
                  <a:pt x="858113" y="405180"/>
                </a:lnTo>
                <a:lnTo>
                  <a:pt x="859231" y="427609"/>
                </a:lnTo>
                <a:lnTo>
                  <a:pt x="876058" y="478307"/>
                </a:lnTo>
                <a:lnTo>
                  <a:pt x="914361" y="502843"/>
                </a:lnTo>
                <a:lnTo>
                  <a:pt x="932192" y="504913"/>
                </a:lnTo>
                <a:lnTo>
                  <a:pt x="932192" y="493991"/>
                </a:lnTo>
                <a:lnTo>
                  <a:pt x="924191" y="493445"/>
                </a:lnTo>
                <a:lnTo>
                  <a:pt x="917143" y="491515"/>
                </a:lnTo>
                <a:lnTo>
                  <a:pt x="889393" y="461873"/>
                </a:lnTo>
                <a:lnTo>
                  <a:pt x="882459" y="420890"/>
                </a:lnTo>
                <a:lnTo>
                  <a:pt x="882269" y="410362"/>
                </a:lnTo>
                <a:lnTo>
                  <a:pt x="882497" y="404177"/>
                </a:lnTo>
                <a:lnTo>
                  <a:pt x="883183" y="395274"/>
                </a:lnTo>
                <a:lnTo>
                  <a:pt x="884339" y="383679"/>
                </a:lnTo>
                <a:lnTo>
                  <a:pt x="887564" y="355244"/>
                </a:lnTo>
                <a:lnTo>
                  <a:pt x="888707" y="344182"/>
                </a:lnTo>
                <a:lnTo>
                  <a:pt x="889406" y="336181"/>
                </a:lnTo>
                <a:lnTo>
                  <a:pt x="889635" y="331241"/>
                </a:lnTo>
                <a:lnTo>
                  <a:pt x="889000" y="320116"/>
                </a:lnTo>
                <a:lnTo>
                  <a:pt x="872921" y="285038"/>
                </a:lnTo>
                <a:lnTo>
                  <a:pt x="861390" y="277215"/>
                </a:lnTo>
                <a:lnTo>
                  <a:pt x="861390" y="274485"/>
                </a:lnTo>
                <a:lnTo>
                  <a:pt x="887120" y="241185"/>
                </a:lnTo>
                <a:lnTo>
                  <a:pt x="889635" y="220192"/>
                </a:lnTo>
                <a:lnTo>
                  <a:pt x="889406" y="213956"/>
                </a:lnTo>
                <a:lnTo>
                  <a:pt x="888707" y="205638"/>
                </a:lnTo>
                <a:lnTo>
                  <a:pt x="887564" y="195237"/>
                </a:lnTo>
                <a:lnTo>
                  <a:pt x="885952" y="182740"/>
                </a:lnTo>
                <a:lnTo>
                  <a:pt x="884339" y="169951"/>
                </a:lnTo>
                <a:lnTo>
                  <a:pt x="883183" y="158648"/>
                </a:lnTo>
                <a:lnTo>
                  <a:pt x="882497" y="148831"/>
                </a:lnTo>
                <a:lnTo>
                  <a:pt x="882269" y="140512"/>
                </a:lnTo>
                <a:lnTo>
                  <a:pt x="882484" y="130073"/>
                </a:lnTo>
                <a:lnTo>
                  <a:pt x="889977" y="89509"/>
                </a:lnTo>
                <a:lnTo>
                  <a:pt x="917638" y="60413"/>
                </a:lnTo>
                <a:lnTo>
                  <a:pt x="932192" y="57975"/>
                </a:lnTo>
                <a:lnTo>
                  <a:pt x="932192" y="47066"/>
                </a:lnTo>
                <a:close/>
              </a:path>
              <a:path w="3978910" h="552450">
                <a:moveTo>
                  <a:pt x="3713480" y="269989"/>
                </a:moveTo>
                <a:lnTo>
                  <a:pt x="3683012" y="238086"/>
                </a:lnTo>
                <a:lnTo>
                  <a:pt x="3682517" y="229057"/>
                </a:lnTo>
                <a:lnTo>
                  <a:pt x="3682771" y="223774"/>
                </a:lnTo>
                <a:lnTo>
                  <a:pt x="3683558" y="216128"/>
                </a:lnTo>
                <a:lnTo>
                  <a:pt x="3684917" y="205638"/>
                </a:lnTo>
                <a:lnTo>
                  <a:pt x="3686670" y="193725"/>
                </a:lnTo>
                <a:lnTo>
                  <a:pt x="3688499" y="180708"/>
                </a:lnTo>
                <a:lnTo>
                  <a:pt x="3689794" y="168795"/>
                </a:lnTo>
                <a:lnTo>
                  <a:pt x="3690582" y="157988"/>
                </a:lnTo>
                <a:lnTo>
                  <a:pt x="3690836" y="148297"/>
                </a:lnTo>
                <a:lnTo>
                  <a:pt x="3689642" y="124510"/>
                </a:lnTo>
                <a:lnTo>
                  <a:pt x="3680129" y="86931"/>
                </a:lnTo>
                <a:lnTo>
                  <a:pt x="3648532" y="54470"/>
                </a:lnTo>
                <a:lnTo>
                  <a:pt x="3616756" y="47066"/>
                </a:lnTo>
                <a:lnTo>
                  <a:pt x="3616756" y="57975"/>
                </a:lnTo>
                <a:lnTo>
                  <a:pt x="3624402" y="58521"/>
                </a:lnTo>
                <a:lnTo>
                  <a:pt x="3631285" y="60413"/>
                </a:lnTo>
                <a:lnTo>
                  <a:pt x="3658959" y="89509"/>
                </a:lnTo>
                <a:lnTo>
                  <a:pt x="3666464" y="130073"/>
                </a:lnTo>
                <a:lnTo>
                  <a:pt x="3666693" y="140512"/>
                </a:lnTo>
                <a:lnTo>
                  <a:pt x="3666452" y="148831"/>
                </a:lnTo>
                <a:lnTo>
                  <a:pt x="3665766" y="158648"/>
                </a:lnTo>
                <a:lnTo>
                  <a:pt x="3664623" y="169951"/>
                </a:lnTo>
                <a:lnTo>
                  <a:pt x="3663010" y="182740"/>
                </a:lnTo>
                <a:lnTo>
                  <a:pt x="3661397" y="195237"/>
                </a:lnTo>
                <a:lnTo>
                  <a:pt x="3660203" y="206108"/>
                </a:lnTo>
                <a:lnTo>
                  <a:pt x="3659555" y="213956"/>
                </a:lnTo>
                <a:lnTo>
                  <a:pt x="3659327" y="220192"/>
                </a:lnTo>
                <a:lnTo>
                  <a:pt x="3659949" y="231267"/>
                </a:lnTo>
                <a:lnTo>
                  <a:pt x="3675926" y="266827"/>
                </a:lnTo>
                <a:lnTo>
                  <a:pt x="3687559" y="274485"/>
                </a:lnTo>
                <a:lnTo>
                  <a:pt x="3687559" y="277215"/>
                </a:lnTo>
                <a:lnTo>
                  <a:pt x="3661816" y="310235"/>
                </a:lnTo>
                <a:lnTo>
                  <a:pt x="3659327" y="331241"/>
                </a:lnTo>
                <a:lnTo>
                  <a:pt x="3659555" y="336181"/>
                </a:lnTo>
                <a:lnTo>
                  <a:pt x="3660241" y="344182"/>
                </a:lnTo>
                <a:lnTo>
                  <a:pt x="3661397" y="355244"/>
                </a:lnTo>
                <a:lnTo>
                  <a:pt x="3664623" y="383679"/>
                </a:lnTo>
                <a:lnTo>
                  <a:pt x="3665766" y="395274"/>
                </a:lnTo>
                <a:lnTo>
                  <a:pt x="3666452" y="404177"/>
                </a:lnTo>
                <a:lnTo>
                  <a:pt x="3666693" y="410362"/>
                </a:lnTo>
                <a:lnTo>
                  <a:pt x="3666490" y="420890"/>
                </a:lnTo>
                <a:lnTo>
                  <a:pt x="3659530" y="461873"/>
                </a:lnTo>
                <a:lnTo>
                  <a:pt x="3631806" y="491515"/>
                </a:lnTo>
                <a:lnTo>
                  <a:pt x="3616756" y="493991"/>
                </a:lnTo>
                <a:lnTo>
                  <a:pt x="3616756" y="504913"/>
                </a:lnTo>
                <a:lnTo>
                  <a:pt x="3662565" y="489534"/>
                </a:lnTo>
                <a:lnTo>
                  <a:pt x="3686340" y="447268"/>
                </a:lnTo>
                <a:lnTo>
                  <a:pt x="3690836" y="405180"/>
                </a:lnTo>
                <a:lnTo>
                  <a:pt x="3690582" y="396455"/>
                </a:lnTo>
                <a:lnTo>
                  <a:pt x="3689794" y="385978"/>
                </a:lnTo>
                <a:lnTo>
                  <a:pt x="3688499" y="373748"/>
                </a:lnTo>
                <a:lnTo>
                  <a:pt x="3686670" y="359752"/>
                </a:lnTo>
                <a:lnTo>
                  <a:pt x="3684854" y="346278"/>
                </a:lnTo>
                <a:lnTo>
                  <a:pt x="3683558" y="335572"/>
                </a:lnTo>
                <a:lnTo>
                  <a:pt x="3682771" y="327647"/>
                </a:lnTo>
                <a:lnTo>
                  <a:pt x="3682517" y="322503"/>
                </a:lnTo>
                <a:lnTo>
                  <a:pt x="3683000" y="313651"/>
                </a:lnTo>
                <a:lnTo>
                  <a:pt x="3706304" y="282575"/>
                </a:lnTo>
                <a:lnTo>
                  <a:pt x="3713480" y="281711"/>
                </a:lnTo>
                <a:lnTo>
                  <a:pt x="3713480" y="269989"/>
                </a:lnTo>
                <a:close/>
              </a:path>
              <a:path w="3978910" h="552450">
                <a:moveTo>
                  <a:pt x="3839692" y="275907"/>
                </a:moveTo>
                <a:lnTo>
                  <a:pt x="3838003" y="235623"/>
                </a:lnTo>
                <a:lnTo>
                  <a:pt x="3824528" y="163042"/>
                </a:lnTo>
                <a:lnTo>
                  <a:pt x="3798100" y="102196"/>
                </a:lnTo>
                <a:lnTo>
                  <a:pt x="3761778" y="59639"/>
                </a:lnTo>
                <a:lnTo>
                  <a:pt x="3740099" y="45618"/>
                </a:lnTo>
                <a:lnTo>
                  <a:pt x="3735730" y="56527"/>
                </a:lnTo>
                <a:lnTo>
                  <a:pt x="3752900" y="70497"/>
                </a:lnTo>
                <a:lnTo>
                  <a:pt x="3768153" y="88646"/>
                </a:lnTo>
                <a:lnTo>
                  <a:pt x="3792829" y="137502"/>
                </a:lnTo>
                <a:lnTo>
                  <a:pt x="3808425" y="200787"/>
                </a:lnTo>
                <a:lnTo>
                  <a:pt x="3813632" y="276174"/>
                </a:lnTo>
                <a:lnTo>
                  <a:pt x="3812336" y="314769"/>
                </a:lnTo>
                <a:lnTo>
                  <a:pt x="3801999" y="383667"/>
                </a:lnTo>
                <a:lnTo>
                  <a:pt x="3781628" y="440753"/>
                </a:lnTo>
                <a:lnTo>
                  <a:pt x="3753015" y="481545"/>
                </a:lnTo>
                <a:lnTo>
                  <a:pt x="3735730" y="495554"/>
                </a:lnTo>
                <a:lnTo>
                  <a:pt x="3740099" y="506463"/>
                </a:lnTo>
                <a:lnTo>
                  <a:pt x="3781107" y="473659"/>
                </a:lnTo>
                <a:lnTo>
                  <a:pt x="3812743" y="421068"/>
                </a:lnTo>
                <a:lnTo>
                  <a:pt x="3832949" y="353529"/>
                </a:lnTo>
                <a:lnTo>
                  <a:pt x="3838003" y="315976"/>
                </a:lnTo>
                <a:lnTo>
                  <a:pt x="3839692" y="275907"/>
                </a:lnTo>
                <a:close/>
              </a:path>
              <a:path w="3978910" h="552450">
                <a:moveTo>
                  <a:pt x="3978567" y="275856"/>
                </a:moveTo>
                <a:lnTo>
                  <a:pt x="3976738" y="225577"/>
                </a:lnTo>
                <a:lnTo>
                  <a:pt x="3971239" y="179654"/>
                </a:lnTo>
                <a:lnTo>
                  <a:pt x="3962069" y="138087"/>
                </a:lnTo>
                <a:lnTo>
                  <a:pt x="3949230" y="100888"/>
                </a:lnTo>
                <a:lnTo>
                  <a:pt x="3917378" y="40640"/>
                </a:lnTo>
                <a:lnTo>
                  <a:pt x="3880472" y="0"/>
                </a:lnTo>
                <a:lnTo>
                  <a:pt x="3872560" y="9144"/>
                </a:lnTo>
                <a:lnTo>
                  <a:pt x="3889070" y="27317"/>
                </a:lnTo>
                <a:lnTo>
                  <a:pt x="3904081" y="49936"/>
                </a:lnTo>
                <a:lnTo>
                  <a:pt x="3929596" y="108458"/>
                </a:lnTo>
                <a:lnTo>
                  <a:pt x="3946474" y="184035"/>
                </a:lnTo>
                <a:lnTo>
                  <a:pt x="3950690" y="227965"/>
                </a:lnTo>
                <a:lnTo>
                  <a:pt x="3952100" y="275983"/>
                </a:lnTo>
                <a:lnTo>
                  <a:pt x="3950690" y="324015"/>
                </a:lnTo>
                <a:lnTo>
                  <a:pt x="3946474" y="367944"/>
                </a:lnTo>
                <a:lnTo>
                  <a:pt x="3939438" y="407771"/>
                </a:lnTo>
                <a:lnTo>
                  <a:pt x="3917581" y="474992"/>
                </a:lnTo>
                <a:lnTo>
                  <a:pt x="3889070" y="524662"/>
                </a:lnTo>
                <a:lnTo>
                  <a:pt x="3872560" y="542836"/>
                </a:lnTo>
                <a:lnTo>
                  <a:pt x="3880472" y="551980"/>
                </a:lnTo>
                <a:lnTo>
                  <a:pt x="3917378" y="511340"/>
                </a:lnTo>
                <a:lnTo>
                  <a:pt x="3949230" y="451091"/>
                </a:lnTo>
                <a:lnTo>
                  <a:pt x="3962069" y="413867"/>
                </a:lnTo>
                <a:lnTo>
                  <a:pt x="3971239" y="372249"/>
                </a:lnTo>
                <a:lnTo>
                  <a:pt x="3976738" y="326250"/>
                </a:lnTo>
                <a:lnTo>
                  <a:pt x="3978567" y="275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104592" y="5842183"/>
            <a:ext cx="26308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332990" algn="l"/>
              </a:tabLst>
            </a:pPr>
            <a:r>
              <a:rPr sz="1600" spc="525" dirty="0">
                <a:latin typeface="Cambria Math"/>
                <a:cs typeface="Cambria Math"/>
              </a:rPr>
              <a:t>'	</a:t>
            </a:r>
            <a:r>
              <a:rPr sz="1600" spc="605" dirty="0">
                <a:latin typeface="Cambria Math"/>
                <a:cs typeface="Cambria Math"/>
              </a:rPr>
              <a:t>!</a:t>
            </a:r>
            <a:r>
              <a:rPr sz="1600" spc="-5" dirty="0">
                <a:latin typeface="Cambria Math"/>
                <a:cs typeface="Cambria Math"/>
              </a:rPr>
              <a:t>,</a:t>
            </a:r>
            <a:r>
              <a:rPr sz="1600" spc="-145" dirty="0">
                <a:solidFill>
                  <a:srgbClr val="0000FF"/>
                </a:solidFill>
                <a:latin typeface="Cambria Math"/>
                <a:cs typeface="Cambria Math"/>
              </a:rPr>
              <a:t>#</a:t>
            </a:r>
            <a:endParaRPr sz="1600" dirty="0">
              <a:latin typeface="Cambria Math"/>
              <a:cs typeface="Cambria Math"/>
            </a:endParaRPr>
          </a:p>
        </p:txBody>
      </p:sp>
      <p:pic>
        <p:nvPicPr>
          <p:cNvPr id="42" name="object 4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54242" y="5958154"/>
            <a:ext cx="211684" cy="188217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2119078" y="5819140"/>
            <a:ext cx="30245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indent="-274320">
              <a:spcBef>
                <a:spcPts val="100"/>
              </a:spcBef>
              <a:buClr>
                <a:srgbClr val="60B5CC"/>
              </a:buClr>
              <a:buFont typeface="Wingdings"/>
              <a:buChar char=""/>
              <a:tabLst>
                <a:tab pos="324485" algn="l"/>
                <a:tab pos="325120" algn="l"/>
                <a:tab pos="2564765" algn="l"/>
              </a:tabLst>
            </a:pPr>
            <a:r>
              <a:rPr sz="3300" baseline="-27777" dirty="0">
                <a:latin typeface="Cambria Math"/>
                <a:cs typeface="Cambria Math"/>
              </a:rPr>
              <a:t>𝐡</a:t>
            </a:r>
            <a:r>
              <a:rPr sz="3300" spc="277" baseline="-27777" dirty="0">
                <a:latin typeface="Cambria Math"/>
                <a:cs typeface="Cambria Math"/>
              </a:rPr>
              <a:t> </a:t>
            </a:r>
            <a:r>
              <a:rPr sz="1600" spc="-25" dirty="0">
                <a:latin typeface="Cambria Math"/>
                <a:cs typeface="Cambria Math"/>
              </a:rPr>
              <a:t>%)*	</a:t>
            </a:r>
            <a:r>
              <a:rPr sz="3300" baseline="-27777" dirty="0">
                <a:latin typeface="Cambria Math"/>
                <a:cs typeface="Cambria Math"/>
              </a:rPr>
              <a:t>𝐦</a:t>
            </a:r>
            <a:r>
              <a:rPr sz="3300" spc="165" baseline="-27777" dirty="0">
                <a:latin typeface="Cambria Math"/>
                <a:cs typeface="Cambria Math"/>
              </a:rPr>
              <a:t> </a:t>
            </a:r>
            <a:r>
              <a:rPr sz="1600" spc="-860" dirty="0">
                <a:latin typeface="Cambria Math"/>
                <a:cs typeface="Cambria Math"/>
              </a:rPr>
              <a:t>%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852884" y="6041072"/>
            <a:ext cx="795020" cy="260350"/>
          </a:xfrm>
          <a:custGeom>
            <a:avLst/>
            <a:gdLst/>
            <a:ahLst/>
            <a:cxnLst/>
            <a:rect l="l" t="t" r="r" b="b"/>
            <a:pathLst>
              <a:path w="795020" h="260350">
                <a:moveTo>
                  <a:pt x="87033" y="0"/>
                </a:moveTo>
                <a:lnTo>
                  <a:pt x="83489" y="0"/>
                </a:lnTo>
                <a:lnTo>
                  <a:pt x="68465" y="1117"/>
                </a:lnTo>
                <a:lnTo>
                  <a:pt x="28575" y="22606"/>
                </a:lnTo>
                <a:lnTo>
                  <a:pt x="19634" y="57023"/>
                </a:lnTo>
                <a:lnTo>
                  <a:pt x="19837" y="62890"/>
                </a:lnTo>
                <a:lnTo>
                  <a:pt x="20434" y="69138"/>
                </a:lnTo>
                <a:lnTo>
                  <a:pt x="21437" y="75780"/>
                </a:lnTo>
                <a:lnTo>
                  <a:pt x="22847" y="82816"/>
                </a:lnTo>
                <a:lnTo>
                  <a:pt x="24980" y="92456"/>
                </a:lnTo>
                <a:lnTo>
                  <a:pt x="26047" y="98907"/>
                </a:lnTo>
                <a:lnTo>
                  <a:pt x="26047" y="108458"/>
                </a:lnTo>
                <a:lnTo>
                  <a:pt x="23888" y="113576"/>
                </a:lnTo>
                <a:lnTo>
                  <a:pt x="15252" y="121488"/>
                </a:lnTo>
                <a:lnTo>
                  <a:pt x="8724" y="123596"/>
                </a:lnTo>
                <a:lnTo>
                  <a:pt x="0" y="123875"/>
                </a:lnTo>
                <a:lnTo>
                  <a:pt x="0" y="135064"/>
                </a:lnTo>
                <a:lnTo>
                  <a:pt x="8724" y="135331"/>
                </a:lnTo>
                <a:lnTo>
                  <a:pt x="15252" y="137452"/>
                </a:lnTo>
                <a:lnTo>
                  <a:pt x="23888" y="145364"/>
                </a:lnTo>
                <a:lnTo>
                  <a:pt x="26047" y="150482"/>
                </a:lnTo>
                <a:lnTo>
                  <a:pt x="26047" y="160032"/>
                </a:lnTo>
                <a:lnTo>
                  <a:pt x="24980" y="166484"/>
                </a:lnTo>
                <a:lnTo>
                  <a:pt x="22847" y="176123"/>
                </a:lnTo>
                <a:lnTo>
                  <a:pt x="21437" y="183159"/>
                </a:lnTo>
                <a:lnTo>
                  <a:pt x="20434" y="189801"/>
                </a:lnTo>
                <a:lnTo>
                  <a:pt x="19837" y="196049"/>
                </a:lnTo>
                <a:lnTo>
                  <a:pt x="19634" y="201904"/>
                </a:lnTo>
                <a:lnTo>
                  <a:pt x="20637" y="215684"/>
                </a:lnTo>
                <a:lnTo>
                  <a:pt x="44488" y="251714"/>
                </a:lnTo>
                <a:lnTo>
                  <a:pt x="83489" y="260159"/>
                </a:lnTo>
                <a:lnTo>
                  <a:pt x="87033" y="260159"/>
                </a:lnTo>
                <a:lnTo>
                  <a:pt x="87033" y="249796"/>
                </a:lnTo>
                <a:lnTo>
                  <a:pt x="84988" y="249796"/>
                </a:lnTo>
                <a:lnTo>
                  <a:pt x="75628" y="249148"/>
                </a:lnTo>
                <a:lnTo>
                  <a:pt x="45631" y="225564"/>
                </a:lnTo>
                <a:lnTo>
                  <a:pt x="42837" y="204368"/>
                </a:lnTo>
                <a:lnTo>
                  <a:pt x="42837" y="198005"/>
                </a:lnTo>
                <a:lnTo>
                  <a:pt x="43738" y="190131"/>
                </a:lnTo>
                <a:lnTo>
                  <a:pt x="47383" y="171399"/>
                </a:lnTo>
                <a:lnTo>
                  <a:pt x="48285" y="164706"/>
                </a:lnTo>
                <a:lnTo>
                  <a:pt x="48285" y="152984"/>
                </a:lnTo>
                <a:lnTo>
                  <a:pt x="46012" y="146634"/>
                </a:lnTo>
                <a:lnTo>
                  <a:pt x="36918" y="136728"/>
                </a:lnTo>
                <a:lnTo>
                  <a:pt x="31508" y="133057"/>
                </a:lnTo>
                <a:lnTo>
                  <a:pt x="25234" y="130695"/>
                </a:lnTo>
                <a:lnTo>
                  <a:pt x="25234" y="128244"/>
                </a:lnTo>
                <a:lnTo>
                  <a:pt x="31508" y="125882"/>
                </a:lnTo>
                <a:lnTo>
                  <a:pt x="36918" y="122212"/>
                </a:lnTo>
                <a:lnTo>
                  <a:pt x="46012" y="112306"/>
                </a:lnTo>
                <a:lnTo>
                  <a:pt x="48285" y="105956"/>
                </a:lnTo>
                <a:lnTo>
                  <a:pt x="48285" y="94221"/>
                </a:lnTo>
                <a:lnTo>
                  <a:pt x="47383" y="87541"/>
                </a:lnTo>
                <a:lnTo>
                  <a:pt x="43738" y="68808"/>
                </a:lnTo>
                <a:lnTo>
                  <a:pt x="42837" y="60934"/>
                </a:lnTo>
                <a:lnTo>
                  <a:pt x="42837" y="54571"/>
                </a:lnTo>
                <a:lnTo>
                  <a:pt x="43535" y="43599"/>
                </a:lnTo>
                <a:lnTo>
                  <a:pt x="67348" y="12941"/>
                </a:lnTo>
                <a:lnTo>
                  <a:pt x="84988" y="10363"/>
                </a:lnTo>
                <a:lnTo>
                  <a:pt x="87033" y="10363"/>
                </a:lnTo>
                <a:lnTo>
                  <a:pt x="87033" y="0"/>
                </a:lnTo>
                <a:close/>
              </a:path>
              <a:path w="795020" h="260350">
                <a:moveTo>
                  <a:pt x="417601" y="11112"/>
                </a:moveTo>
                <a:lnTo>
                  <a:pt x="413918" y="609"/>
                </a:lnTo>
                <a:lnTo>
                  <a:pt x="395147" y="7378"/>
                </a:lnTo>
                <a:lnTo>
                  <a:pt x="378701" y="17208"/>
                </a:lnTo>
                <a:lnTo>
                  <a:pt x="352729" y="45974"/>
                </a:lnTo>
                <a:lnTo>
                  <a:pt x="336715" y="84429"/>
                </a:lnTo>
                <a:lnTo>
                  <a:pt x="331381" y="130073"/>
                </a:lnTo>
                <a:lnTo>
                  <a:pt x="332701" y="153860"/>
                </a:lnTo>
                <a:lnTo>
                  <a:pt x="343344" y="195910"/>
                </a:lnTo>
                <a:lnTo>
                  <a:pt x="364464" y="230035"/>
                </a:lnTo>
                <a:lnTo>
                  <a:pt x="413918" y="259410"/>
                </a:lnTo>
                <a:lnTo>
                  <a:pt x="417182" y="248907"/>
                </a:lnTo>
                <a:lnTo>
                  <a:pt x="402437" y="242379"/>
                </a:lnTo>
                <a:lnTo>
                  <a:pt x="389712" y="233286"/>
                </a:lnTo>
                <a:lnTo>
                  <a:pt x="363613" y="190893"/>
                </a:lnTo>
                <a:lnTo>
                  <a:pt x="355942" y="151536"/>
                </a:lnTo>
                <a:lnTo>
                  <a:pt x="354977" y="128714"/>
                </a:lnTo>
                <a:lnTo>
                  <a:pt x="355942" y="106629"/>
                </a:lnTo>
                <a:lnTo>
                  <a:pt x="363613" y="68338"/>
                </a:lnTo>
                <a:lnTo>
                  <a:pt x="389813" y="26619"/>
                </a:lnTo>
                <a:lnTo>
                  <a:pt x="402666" y="17614"/>
                </a:lnTo>
                <a:lnTo>
                  <a:pt x="417601" y="11112"/>
                </a:lnTo>
                <a:close/>
              </a:path>
              <a:path w="795020" h="260350">
                <a:moveTo>
                  <a:pt x="674763" y="130073"/>
                </a:moveTo>
                <a:lnTo>
                  <a:pt x="669429" y="84429"/>
                </a:lnTo>
                <a:lnTo>
                  <a:pt x="653415" y="45974"/>
                </a:lnTo>
                <a:lnTo>
                  <a:pt x="627443" y="17208"/>
                </a:lnTo>
                <a:lnTo>
                  <a:pt x="592226" y="609"/>
                </a:lnTo>
                <a:lnTo>
                  <a:pt x="588543" y="11112"/>
                </a:lnTo>
                <a:lnTo>
                  <a:pt x="603529" y="17614"/>
                </a:lnTo>
                <a:lnTo>
                  <a:pt x="616407" y="26619"/>
                </a:lnTo>
                <a:lnTo>
                  <a:pt x="642569" y="68338"/>
                </a:lnTo>
                <a:lnTo>
                  <a:pt x="650214" y="106629"/>
                </a:lnTo>
                <a:lnTo>
                  <a:pt x="651167" y="128714"/>
                </a:lnTo>
                <a:lnTo>
                  <a:pt x="650201" y="151536"/>
                </a:lnTo>
                <a:lnTo>
                  <a:pt x="642531" y="190893"/>
                </a:lnTo>
                <a:lnTo>
                  <a:pt x="616432" y="233286"/>
                </a:lnTo>
                <a:lnTo>
                  <a:pt x="588949" y="248907"/>
                </a:lnTo>
                <a:lnTo>
                  <a:pt x="592226" y="259410"/>
                </a:lnTo>
                <a:lnTo>
                  <a:pt x="627532" y="242849"/>
                </a:lnTo>
                <a:lnTo>
                  <a:pt x="653491" y="214185"/>
                </a:lnTo>
                <a:lnTo>
                  <a:pt x="669442" y="175793"/>
                </a:lnTo>
                <a:lnTo>
                  <a:pt x="673442" y="153860"/>
                </a:lnTo>
                <a:lnTo>
                  <a:pt x="674763" y="130073"/>
                </a:lnTo>
                <a:close/>
              </a:path>
              <a:path w="795020" h="260350">
                <a:moveTo>
                  <a:pt x="794537" y="124015"/>
                </a:moveTo>
                <a:lnTo>
                  <a:pt x="785812" y="123736"/>
                </a:lnTo>
                <a:lnTo>
                  <a:pt x="779284" y="121627"/>
                </a:lnTo>
                <a:lnTo>
                  <a:pt x="770636" y="113715"/>
                </a:lnTo>
                <a:lnTo>
                  <a:pt x="768477" y="108597"/>
                </a:lnTo>
                <a:lnTo>
                  <a:pt x="768477" y="99047"/>
                </a:lnTo>
                <a:lnTo>
                  <a:pt x="769543" y="92583"/>
                </a:lnTo>
                <a:lnTo>
                  <a:pt x="771690" y="82943"/>
                </a:lnTo>
                <a:lnTo>
                  <a:pt x="773087" y="75907"/>
                </a:lnTo>
                <a:lnTo>
                  <a:pt x="774090" y="69265"/>
                </a:lnTo>
                <a:lnTo>
                  <a:pt x="774687" y="63017"/>
                </a:lnTo>
                <a:lnTo>
                  <a:pt x="774890" y="57162"/>
                </a:lnTo>
                <a:lnTo>
                  <a:pt x="773899" y="43865"/>
                </a:lnTo>
                <a:lnTo>
                  <a:pt x="750036" y="8458"/>
                </a:lnTo>
                <a:lnTo>
                  <a:pt x="711047" y="0"/>
                </a:lnTo>
                <a:lnTo>
                  <a:pt x="707504" y="0"/>
                </a:lnTo>
                <a:lnTo>
                  <a:pt x="707504" y="10363"/>
                </a:lnTo>
                <a:lnTo>
                  <a:pt x="709549" y="10363"/>
                </a:lnTo>
                <a:lnTo>
                  <a:pt x="718896" y="11010"/>
                </a:lnTo>
                <a:lnTo>
                  <a:pt x="751001" y="43675"/>
                </a:lnTo>
                <a:lnTo>
                  <a:pt x="751700" y="54711"/>
                </a:lnTo>
                <a:lnTo>
                  <a:pt x="751700" y="61074"/>
                </a:lnTo>
                <a:lnTo>
                  <a:pt x="750785" y="68935"/>
                </a:lnTo>
                <a:lnTo>
                  <a:pt x="747153" y="87680"/>
                </a:lnTo>
                <a:lnTo>
                  <a:pt x="746239" y="94361"/>
                </a:lnTo>
                <a:lnTo>
                  <a:pt x="746239" y="106095"/>
                </a:lnTo>
                <a:lnTo>
                  <a:pt x="748512" y="112433"/>
                </a:lnTo>
                <a:lnTo>
                  <a:pt x="757618" y="122351"/>
                </a:lnTo>
                <a:lnTo>
                  <a:pt x="763028" y="126009"/>
                </a:lnTo>
                <a:lnTo>
                  <a:pt x="769302" y="128371"/>
                </a:lnTo>
                <a:lnTo>
                  <a:pt x="769302" y="130835"/>
                </a:lnTo>
                <a:lnTo>
                  <a:pt x="763028" y="133197"/>
                </a:lnTo>
                <a:lnTo>
                  <a:pt x="757618" y="136855"/>
                </a:lnTo>
                <a:lnTo>
                  <a:pt x="748512" y="146773"/>
                </a:lnTo>
                <a:lnTo>
                  <a:pt x="746239" y="153111"/>
                </a:lnTo>
                <a:lnTo>
                  <a:pt x="746239" y="164846"/>
                </a:lnTo>
                <a:lnTo>
                  <a:pt x="747153" y="171538"/>
                </a:lnTo>
                <a:lnTo>
                  <a:pt x="750785" y="190271"/>
                </a:lnTo>
                <a:lnTo>
                  <a:pt x="751700" y="198132"/>
                </a:lnTo>
                <a:lnTo>
                  <a:pt x="751700" y="204508"/>
                </a:lnTo>
                <a:lnTo>
                  <a:pt x="751001" y="215950"/>
                </a:lnTo>
                <a:lnTo>
                  <a:pt x="727176" y="247218"/>
                </a:lnTo>
                <a:lnTo>
                  <a:pt x="709549" y="249796"/>
                </a:lnTo>
                <a:lnTo>
                  <a:pt x="707504" y="249796"/>
                </a:lnTo>
                <a:lnTo>
                  <a:pt x="707504" y="260159"/>
                </a:lnTo>
                <a:lnTo>
                  <a:pt x="711047" y="260159"/>
                </a:lnTo>
                <a:lnTo>
                  <a:pt x="726059" y="259041"/>
                </a:lnTo>
                <a:lnTo>
                  <a:pt x="765949" y="237490"/>
                </a:lnTo>
                <a:lnTo>
                  <a:pt x="774890" y="202044"/>
                </a:lnTo>
                <a:lnTo>
                  <a:pt x="774687" y="196189"/>
                </a:lnTo>
                <a:lnTo>
                  <a:pt x="774090" y="189941"/>
                </a:lnTo>
                <a:lnTo>
                  <a:pt x="773087" y="183299"/>
                </a:lnTo>
                <a:lnTo>
                  <a:pt x="771690" y="176263"/>
                </a:lnTo>
                <a:lnTo>
                  <a:pt x="769543" y="166624"/>
                </a:lnTo>
                <a:lnTo>
                  <a:pt x="768477" y="160159"/>
                </a:lnTo>
                <a:lnTo>
                  <a:pt x="768477" y="150609"/>
                </a:lnTo>
                <a:lnTo>
                  <a:pt x="770636" y="145503"/>
                </a:lnTo>
                <a:lnTo>
                  <a:pt x="779284" y="137591"/>
                </a:lnTo>
                <a:lnTo>
                  <a:pt x="785812" y="135470"/>
                </a:lnTo>
                <a:lnTo>
                  <a:pt x="794537" y="135204"/>
                </a:lnTo>
                <a:lnTo>
                  <a:pt x="794537" y="124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204991" y="5959347"/>
            <a:ext cx="41598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52780" algn="l"/>
                <a:tab pos="2033905" algn="l"/>
                <a:tab pos="2742565" algn="l"/>
                <a:tab pos="3517265" algn="l"/>
              </a:tabLst>
            </a:pPr>
            <a:r>
              <a:rPr sz="2200" dirty="0">
                <a:latin typeface="Cambria Math"/>
                <a:cs typeface="Cambria Math"/>
              </a:rPr>
              <a:t>=</a:t>
            </a:r>
            <a:r>
              <a:rPr sz="2200" spc="12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𝜎	</a:t>
            </a:r>
            <a:r>
              <a:rPr sz="2200" spc="-5" dirty="0">
                <a:solidFill>
                  <a:srgbClr val="C00000"/>
                </a:solidFill>
                <a:latin typeface="Cambria Math"/>
                <a:cs typeface="Cambria Math"/>
              </a:rPr>
              <a:t>Sum	</a:t>
            </a:r>
            <a:r>
              <a:rPr sz="2200" dirty="0">
                <a:latin typeface="Cambria Math"/>
                <a:cs typeface="Cambria Math"/>
              </a:rPr>
              <a:t>,</a:t>
            </a:r>
            <a:r>
              <a:rPr sz="2200" spc="-12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𝑢</a:t>
            </a:r>
            <a:r>
              <a:rPr sz="2200" spc="18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∈	𝑁</a:t>
            </a:r>
            <a:r>
              <a:rPr sz="2200" spc="47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𝑣	∪</a:t>
            </a:r>
            <a:r>
              <a:rPr sz="2200" spc="-75" dirty="0">
                <a:latin typeface="Cambria Math"/>
                <a:cs typeface="Cambria Math"/>
              </a:rPr>
              <a:t> </a:t>
            </a:r>
            <a:r>
              <a:rPr sz="2200" spc="20" dirty="0">
                <a:latin typeface="Cambria Math"/>
                <a:cs typeface="Cambria Math"/>
              </a:rPr>
              <a:t>{𝑣}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62240" y="2971291"/>
            <a:ext cx="2630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60B5CC"/>
                </a:solidFill>
                <a:latin typeface="Calibri"/>
                <a:cs typeface="Calibri"/>
              </a:rPr>
              <a:t>Normalized</a:t>
            </a:r>
            <a:r>
              <a:rPr b="1" spc="-30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60B5CC"/>
                </a:solidFill>
                <a:latin typeface="Calibri"/>
                <a:cs typeface="Calibri"/>
              </a:rPr>
              <a:t>by</a:t>
            </a:r>
            <a:r>
              <a:rPr b="1" spc="-25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60B5CC"/>
                </a:solidFill>
                <a:latin typeface="Calibri"/>
                <a:cs typeface="Calibri"/>
              </a:rPr>
              <a:t>node</a:t>
            </a:r>
            <a:r>
              <a:rPr b="1" spc="-25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60B5CC"/>
                </a:solidFill>
                <a:latin typeface="Calibri"/>
                <a:cs typeface="Calibri"/>
              </a:rPr>
              <a:t>degree</a:t>
            </a:r>
            <a:endParaRPr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298428" y="3323662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79" h="208279">
                <a:moveTo>
                  <a:pt x="17189" y="0"/>
                </a:moveTo>
                <a:lnTo>
                  <a:pt x="0" y="0"/>
                </a:lnTo>
                <a:lnTo>
                  <a:pt x="0" y="207727"/>
                </a:lnTo>
                <a:lnTo>
                  <a:pt x="17189" y="207727"/>
                </a:lnTo>
                <a:lnTo>
                  <a:pt x="171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943272" y="3323662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79" h="208279">
                <a:moveTo>
                  <a:pt x="17189" y="0"/>
                </a:moveTo>
                <a:lnTo>
                  <a:pt x="0" y="0"/>
                </a:lnTo>
                <a:lnTo>
                  <a:pt x="0" y="207727"/>
                </a:lnTo>
                <a:lnTo>
                  <a:pt x="17189" y="207727"/>
                </a:lnTo>
                <a:lnTo>
                  <a:pt x="171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123030" y="3360929"/>
            <a:ext cx="1193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-425" dirty="0">
                <a:latin typeface="Cambria Math"/>
                <a:cs typeface="Cambria Math"/>
              </a:rPr>
              <a:t>%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13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836839" y="3251708"/>
            <a:ext cx="2456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2150745" algn="l"/>
              </a:tabLst>
            </a:pPr>
            <a:r>
              <a:rPr b="1" spc="-5" dirty="0">
                <a:solidFill>
                  <a:srgbClr val="60B5CC"/>
                </a:solidFill>
                <a:latin typeface="Calibri"/>
                <a:cs typeface="Calibri"/>
              </a:rPr>
              <a:t>of</a:t>
            </a:r>
            <a:r>
              <a:rPr b="1" spc="15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60B5CC"/>
                </a:solidFill>
                <a:latin typeface="Calibri"/>
                <a:cs typeface="Calibri"/>
              </a:rPr>
              <a:t>the</a:t>
            </a:r>
            <a:r>
              <a:rPr b="1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60B5CC"/>
                </a:solidFill>
                <a:latin typeface="Calibri"/>
                <a:cs typeface="Calibri"/>
              </a:rPr>
              <a:t>relation</a:t>
            </a:r>
            <a:r>
              <a:rPr b="1" spc="10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pc="-30" dirty="0">
                <a:latin typeface="Cambria Math"/>
                <a:cs typeface="Cambria Math"/>
              </a:rPr>
              <a:t>𝑐</a:t>
            </a:r>
            <a:r>
              <a:rPr sz="1950" spc="-44" baseline="-14957" dirty="0">
                <a:latin typeface="Cambria Math"/>
                <a:cs typeface="Cambria Math"/>
              </a:rPr>
              <a:t>%,!</a:t>
            </a:r>
            <a:r>
              <a:rPr sz="1950" spc="525" baseline="-14957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	</a:t>
            </a:r>
            <a:r>
              <a:rPr spc="200" dirty="0">
                <a:latin typeface="Cambria Math"/>
                <a:cs typeface="Cambria Math"/>
              </a:rPr>
              <a:t>𝑁</a:t>
            </a:r>
            <a:r>
              <a:rPr sz="1950" spc="300" baseline="27777" dirty="0">
                <a:latin typeface="Cambria Math"/>
                <a:cs typeface="Cambria Math"/>
              </a:rPr>
              <a:t>!</a:t>
            </a:r>
            <a:endParaRPr sz="1950" baseline="27777">
              <a:latin typeface="Cambria Math"/>
              <a:cs typeface="Cambria Math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B3BCD907-0C71-45F1-8DEF-F396045FD9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0570" y="994282"/>
            <a:ext cx="9368788" cy="56212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6" y="347471"/>
            <a:ext cx="4303776" cy="55168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425283" y="1445984"/>
            <a:ext cx="364490" cy="271145"/>
          </a:xfrm>
          <a:custGeom>
            <a:avLst/>
            <a:gdLst/>
            <a:ahLst/>
            <a:cxnLst/>
            <a:rect l="l" t="t" r="r" b="b"/>
            <a:pathLst>
              <a:path w="364489" h="271144">
                <a:moveTo>
                  <a:pt x="278175" y="0"/>
                </a:moveTo>
                <a:lnTo>
                  <a:pt x="274323" y="10981"/>
                </a:lnTo>
                <a:lnTo>
                  <a:pt x="289986" y="17778"/>
                </a:lnTo>
                <a:lnTo>
                  <a:pt x="303456" y="27187"/>
                </a:lnTo>
                <a:lnTo>
                  <a:pt x="330804" y="70800"/>
                </a:lnTo>
                <a:lnTo>
                  <a:pt x="338791" y="110843"/>
                </a:lnTo>
                <a:lnTo>
                  <a:pt x="339789" y="133926"/>
                </a:lnTo>
                <a:lnTo>
                  <a:pt x="338787" y="157789"/>
                </a:lnTo>
                <a:lnTo>
                  <a:pt x="330764" y="198937"/>
                </a:lnTo>
                <a:lnTo>
                  <a:pt x="303473" y="243249"/>
                </a:lnTo>
                <a:lnTo>
                  <a:pt x="274751" y="259580"/>
                </a:lnTo>
                <a:lnTo>
                  <a:pt x="278175" y="270563"/>
                </a:lnTo>
                <a:lnTo>
                  <a:pt x="315079" y="253251"/>
                </a:lnTo>
                <a:lnTo>
                  <a:pt x="342214" y="223282"/>
                </a:lnTo>
                <a:lnTo>
                  <a:pt x="358901" y="183150"/>
                </a:lnTo>
                <a:lnTo>
                  <a:pt x="364464" y="135352"/>
                </a:lnTo>
                <a:lnTo>
                  <a:pt x="363069" y="110548"/>
                </a:lnTo>
                <a:lnTo>
                  <a:pt x="351908" y="66584"/>
                </a:lnTo>
                <a:lnTo>
                  <a:pt x="329774" y="30793"/>
                </a:lnTo>
                <a:lnTo>
                  <a:pt x="297790" y="7082"/>
                </a:lnTo>
                <a:lnTo>
                  <a:pt x="278175" y="0"/>
                </a:lnTo>
                <a:close/>
              </a:path>
              <a:path w="364489" h="271144">
                <a:moveTo>
                  <a:pt x="86290" y="0"/>
                </a:moveTo>
                <a:lnTo>
                  <a:pt x="49474" y="17346"/>
                </a:lnTo>
                <a:lnTo>
                  <a:pt x="22321" y="47423"/>
                </a:lnTo>
                <a:lnTo>
                  <a:pt x="5580" y="87626"/>
                </a:lnTo>
                <a:lnTo>
                  <a:pt x="0" y="135352"/>
                </a:lnTo>
                <a:lnTo>
                  <a:pt x="1390" y="160209"/>
                </a:lnTo>
                <a:lnTo>
                  <a:pt x="12515" y="204174"/>
                </a:lnTo>
                <a:lnTo>
                  <a:pt x="34596" y="239849"/>
                </a:lnTo>
                <a:lnTo>
                  <a:pt x="66616" y="263489"/>
                </a:lnTo>
                <a:lnTo>
                  <a:pt x="86290" y="270563"/>
                </a:lnTo>
                <a:lnTo>
                  <a:pt x="89712" y="259580"/>
                </a:lnTo>
                <a:lnTo>
                  <a:pt x="74295" y="252752"/>
                </a:lnTo>
                <a:lnTo>
                  <a:pt x="60991" y="243249"/>
                </a:lnTo>
                <a:lnTo>
                  <a:pt x="33700" y="198937"/>
                </a:lnTo>
                <a:lnTo>
                  <a:pt x="25677" y="157789"/>
                </a:lnTo>
                <a:lnTo>
                  <a:pt x="24674" y="133926"/>
                </a:lnTo>
                <a:lnTo>
                  <a:pt x="25677" y="110843"/>
                </a:lnTo>
                <a:lnTo>
                  <a:pt x="33700" y="70800"/>
                </a:lnTo>
                <a:lnTo>
                  <a:pt x="61098" y="27187"/>
                </a:lnTo>
                <a:lnTo>
                  <a:pt x="90140" y="10981"/>
                </a:lnTo>
                <a:lnTo>
                  <a:pt x="86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2932" y="1445984"/>
            <a:ext cx="364490" cy="271145"/>
          </a:xfrm>
          <a:custGeom>
            <a:avLst/>
            <a:gdLst/>
            <a:ahLst/>
            <a:cxnLst/>
            <a:rect l="l" t="t" r="r" b="b"/>
            <a:pathLst>
              <a:path w="364490" h="271144">
                <a:moveTo>
                  <a:pt x="278174" y="0"/>
                </a:moveTo>
                <a:lnTo>
                  <a:pt x="274323" y="10981"/>
                </a:lnTo>
                <a:lnTo>
                  <a:pt x="289986" y="17778"/>
                </a:lnTo>
                <a:lnTo>
                  <a:pt x="303455" y="27187"/>
                </a:lnTo>
                <a:lnTo>
                  <a:pt x="330804" y="70800"/>
                </a:lnTo>
                <a:lnTo>
                  <a:pt x="338791" y="110843"/>
                </a:lnTo>
                <a:lnTo>
                  <a:pt x="339789" y="133926"/>
                </a:lnTo>
                <a:lnTo>
                  <a:pt x="338787" y="157789"/>
                </a:lnTo>
                <a:lnTo>
                  <a:pt x="330764" y="198937"/>
                </a:lnTo>
                <a:lnTo>
                  <a:pt x="303473" y="243249"/>
                </a:lnTo>
                <a:lnTo>
                  <a:pt x="274751" y="259580"/>
                </a:lnTo>
                <a:lnTo>
                  <a:pt x="278174" y="270563"/>
                </a:lnTo>
                <a:lnTo>
                  <a:pt x="315079" y="253251"/>
                </a:lnTo>
                <a:lnTo>
                  <a:pt x="342214" y="223282"/>
                </a:lnTo>
                <a:lnTo>
                  <a:pt x="358901" y="183150"/>
                </a:lnTo>
                <a:lnTo>
                  <a:pt x="364464" y="135352"/>
                </a:lnTo>
                <a:lnTo>
                  <a:pt x="363069" y="110548"/>
                </a:lnTo>
                <a:lnTo>
                  <a:pt x="351908" y="66584"/>
                </a:lnTo>
                <a:lnTo>
                  <a:pt x="329774" y="30793"/>
                </a:lnTo>
                <a:lnTo>
                  <a:pt x="297790" y="7082"/>
                </a:lnTo>
                <a:lnTo>
                  <a:pt x="278174" y="0"/>
                </a:lnTo>
                <a:close/>
              </a:path>
              <a:path w="364490" h="271144">
                <a:moveTo>
                  <a:pt x="86290" y="0"/>
                </a:moveTo>
                <a:lnTo>
                  <a:pt x="49474" y="17346"/>
                </a:lnTo>
                <a:lnTo>
                  <a:pt x="22321" y="47423"/>
                </a:lnTo>
                <a:lnTo>
                  <a:pt x="5580" y="87626"/>
                </a:lnTo>
                <a:lnTo>
                  <a:pt x="0" y="135352"/>
                </a:lnTo>
                <a:lnTo>
                  <a:pt x="1390" y="160209"/>
                </a:lnTo>
                <a:lnTo>
                  <a:pt x="12515" y="204174"/>
                </a:lnTo>
                <a:lnTo>
                  <a:pt x="34596" y="239849"/>
                </a:lnTo>
                <a:lnTo>
                  <a:pt x="66616" y="263489"/>
                </a:lnTo>
                <a:lnTo>
                  <a:pt x="86290" y="270563"/>
                </a:lnTo>
                <a:lnTo>
                  <a:pt x="89712" y="259580"/>
                </a:lnTo>
                <a:lnTo>
                  <a:pt x="74295" y="252752"/>
                </a:lnTo>
                <a:lnTo>
                  <a:pt x="60991" y="243249"/>
                </a:lnTo>
                <a:lnTo>
                  <a:pt x="33700" y="198937"/>
                </a:lnTo>
                <a:lnTo>
                  <a:pt x="25677" y="157789"/>
                </a:lnTo>
                <a:lnTo>
                  <a:pt x="24674" y="133926"/>
                </a:lnTo>
                <a:lnTo>
                  <a:pt x="25677" y="110843"/>
                </a:lnTo>
                <a:lnTo>
                  <a:pt x="33700" y="70800"/>
                </a:lnTo>
                <a:lnTo>
                  <a:pt x="61097" y="27187"/>
                </a:lnTo>
                <a:lnTo>
                  <a:pt x="90140" y="10981"/>
                </a:lnTo>
                <a:lnTo>
                  <a:pt x="86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93323" y="1449324"/>
            <a:ext cx="6934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indent="-320040"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57505" algn="l"/>
                <a:tab pos="358140" algn="l"/>
                <a:tab pos="6040755" algn="l"/>
              </a:tabLst>
            </a:pPr>
            <a:r>
              <a:rPr sz="3200" spc="-5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tion</a:t>
            </a:r>
            <a:r>
              <a:rPr sz="3200" spc="5" dirty="0">
                <a:latin typeface="Calibri"/>
                <a:cs typeface="Calibri"/>
              </a:rPr>
              <a:t> ha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mbria Math"/>
                <a:cs typeface="Cambria Math"/>
              </a:rPr>
              <a:t>𝐿</a:t>
            </a:r>
            <a:r>
              <a:rPr sz="3200" spc="80" dirty="0">
                <a:latin typeface="Cambria Math"/>
                <a:cs typeface="Cambria Math"/>
              </a:rPr>
              <a:t> </a:t>
            </a:r>
            <a:r>
              <a:rPr sz="3200" spc="5" dirty="0">
                <a:latin typeface="Calibri"/>
                <a:cs typeface="Calibri"/>
              </a:rPr>
              <a:t>m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ce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85" dirty="0">
                <a:latin typeface="Cambria Math"/>
                <a:cs typeface="Cambria Math"/>
              </a:rPr>
              <a:t>𝐖</a:t>
            </a:r>
            <a:r>
              <a:rPr sz="3450" spc="1072" baseline="-18115" dirty="0">
                <a:latin typeface="Cambria Math"/>
                <a:cs typeface="Cambria Math"/>
              </a:rPr>
              <a:t>!</a:t>
            </a:r>
            <a:r>
              <a:rPr sz="3450" spc="637" baseline="38647" dirty="0">
                <a:latin typeface="Cambria Math"/>
                <a:cs typeface="Cambria Math"/>
              </a:rPr>
              <a:t>"</a:t>
            </a:r>
            <a:r>
              <a:rPr sz="3450" baseline="38647" dirty="0">
                <a:latin typeface="Cambria Math"/>
                <a:cs typeface="Cambria Math"/>
              </a:rPr>
              <a:t>	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165" dirty="0">
                <a:latin typeface="Cambria Math"/>
                <a:cs typeface="Cambria Math"/>
              </a:rPr>
              <a:t> </a:t>
            </a:r>
            <a:r>
              <a:rPr sz="3200" spc="-285" dirty="0">
                <a:latin typeface="Cambria Math"/>
                <a:cs typeface="Cambria Math"/>
              </a:rPr>
              <a:t>𝐖</a:t>
            </a:r>
            <a:r>
              <a:rPr sz="3450" spc="1072" baseline="-18115" dirty="0">
                <a:latin typeface="Cambria Math"/>
                <a:cs typeface="Cambria Math"/>
              </a:rPr>
              <a:t>!</a:t>
            </a:r>
            <a:r>
              <a:rPr sz="3450" spc="-142" baseline="38647" dirty="0">
                <a:latin typeface="Cambria Math"/>
                <a:cs typeface="Cambria Math"/>
              </a:rPr>
              <a:t>#</a:t>
            </a:r>
            <a:endParaRPr sz="3450" baseline="38647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51859" y="1445984"/>
            <a:ext cx="363220" cy="271145"/>
          </a:xfrm>
          <a:custGeom>
            <a:avLst/>
            <a:gdLst/>
            <a:ahLst/>
            <a:cxnLst/>
            <a:rect l="l" t="t" r="r" b="b"/>
            <a:pathLst>
              <a:path w="363220" h="271144">
                <a:moveTo>
                  <a:pt x="276586" y="0"/>
                </a:moveTo>
                <a:lnTo>
                  <a:pt x="272736" y="10981"/>
                </a:lnTo>
                <a:lnTo>
                  <a:pt x="288398" y="17778"/>
                </a:lnTo>
                <a:lnTo>
                  <a:pt x="301868" y="27187"/>
                </a:lnTo>
                <a:lnTo>
                  <a:pt x="329217" y="70800"/>
                </a:lnTo>
                <a:lnTo>
                  <a:pt x="337204" y="110843"/>
                </a:lnTo>
                <a:lnTo>
                  <a:pt x="338202" y="133926"/>
                </a:lnTo>
                <a:lnTo>
                  <a:pt x="337199" y="157789"/>
                </a:lnTo>
                <a:lnTo>
                  <a:pt x="329177" y="198937"/>
                </a:lnTo>
                <a:lnTo>
                  <a:pt x="301885" y="243249"/>
                </a:lnTo>
                <a:lnTo>
                  <a:pt x="273164" y="259580"/>
                </a:lnTo>
                <a:lnTo>
                  <a:pt x="276586" y="270563"/>
                </a:lnTo>
                <a:lnTo>
                  <a:pt x="313492" y="253251"/>
                </a:lnTo>
                <a:lnTo>
                  <a:pt x="340626" y="223282"/>
                </a:lnTo>
                <a:lnTo>
                  <a:pt x="357314" y="183150"/>
                </a:lnTo>
                <a:lnTo>
                  <a:pt x="362877" y="135352"/>
                </a:lnTo>
                <a:lnTo>
                  <a:pt x="361481" y="110548"/>
                </a:lnTo>
                <a:lnTo>
                  <a:pt x="350321" y="66584"/>
                </a:lnTo>
                <a:lnTo>
                  <a:pt x="328187" y="30793"/>
                </a:lnTo>
                <a:lnTo>
                  <a:pt x="296203" y="7082"/>
                </a:lnTo>
                <a:lnTo>
                  <a:pt x="276586" y="0"/>
                </a:lnTo>
                <a:close/>
              </a:path>
              <a:path w="363220" h="271144">
                <a:moveTo>
                  <a:pt x="86290" y="0"/>
                </a:moveTo>
                <a:lnTo>
                  <a:pt x="49474" y="17346"/>
                </a:lnTo>
                <a:lnTo>
                  <a:pt x="22321" y="47423"/>
                </a:lnTo>
                <a:lnTo>
                  <a:pt x="5580" y="87626"/>
                </a:lnTo>
                <a:lnTo>
                  <a:pt x="0" y="135352"/>
                </a:lnTo>
                <a:lnTo>
                  <a:pt x="1390" y="160209"/>
                </a:lnTo>
                <a:lnTo>
                  <a:pt x="12515" y="204174"/>
                </a:lnTo>
                <a:lnTo>
                  <a:pt x="34596" y="239849"/>
                </a:lnTo>
                <a:lnTo>
                  <a:pt x="66616" y="263489"/>
                </a:lnTo>
                <a:lnTo>
                  <a:pt x="86290" y="270563"/>
                </a:lnTo>
                <a:lnTo>
                  <a:pt x="89712" y="259580"/>
                </a:lnTo>
                <a:lnTo>
                  <a:pt x="74295" y="252752"/>
                </a:lnTo>
                <a:lnTo>
                  <a:pt x="60991" y="243249"/>
                </a:lnTo>
                <a:lnTo>
                  <a:pt x="33700" y="198937"/>
                </a:lnTo>
                <a:lnTo>
                  <a:pt x="25677" y="157789"/>
                </a:lnTo>
                <a:lnTo>
                  <a:pt x="24674" y="133926"/>
                </a:lnTo>
                <a:lnTo>
                  <a:pt x="25677" y="110843"/>
                </a:lnTo>
                <a:lnTo>
                  <a:pt x="33700" y="70800"/>
                </a:lnTo>
                <a:lnTo>
                  <a:pt x="61097" y="27187"/>
                </a:lnTo>
                <a:lnTo>
                  <a:pt x="90140" y="10981"/>
                </a:lnTo>
                <a:lnTo>
                  <a:pt x="86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96956" y="2030184"/>
            <a:ext cx="307975" cy="271145"/>
          </a:xfrm>
          <a:custGeom>
            <a:avLst/>
            <a:gdLst/>
            <a:ahLst/>
            <a:cxnLst/>
            <a:rect l="l" t="t" r="r" b="b"/>
            <a:pathLst>
              <a:path w="307975" h="271144">
                <a:moveTo>
                  <a:pt x="221659" y="0"/>
                </a:moveTo>
                <a:lnTo>
                  <a:pt x="217807" y="10981"/>
                </a:lnTo>
                <a:lnTo>
                  <a:pt x="233470" y="17778"/>
                </a:lnTo>
                <a:lnTo>
                  <a:pt x="246939" y="27187"/>
                </a:lnTo>
                <a:lnTo>
                  <a:pt x="274288" y="70800"/>
                </a:lnTo>
                <a:lnTo>
                  <a:pt x="282275" y="110843"/>
                </a:lnTo>
                <a:lnTo>
                  <a:pt x="283273" y="133926"/>
                </a:lnTo>
                <a:lnTo>
                  <a:pt x="282270" y="157789"/>
                </a:lnTo>
                <a:lnTo>
                  <a:pt x="274248" y="198937"/>
                </a:lnTo>
                <a:lnTo>
                  <a:pt x="246957" y="243249"/>
                </a:lnTo>
                <a:lnTo>
                  <a:pt x="218235" y="259580"/>
                </a:lnTo>
                <a:lnTo>
                  <a:pt x="221659" y="270563"/>
                </a:lnTo>
                <a:lnTo>
                  <a:pt x="258564" y="253251"/>
                </a:lnTo>
                <a:lnTo>
                  <a:pt x="285697" y="223282"/>
                </a:lnTo>
                <a:lnTo>
                  <a:pt x="302385" y="183150"/>
                </a:lnTo>
                <a:lnTo>
                  <a:pt x="307948" y="135352"/>
                </a:lnTo>
                <a:lnTo>
                  <a:pt x="306553" y="110548"/>
                </a:lnTo>
                <a:lnTo>
                  <a:pt x="295392" y="66584"/>
                </a:lnTo>
                <a:lnTo>
                  <a:pt x="273258" y="30793"/>
                </a:lnTo>
                <a:lnTo>
                  <a:pt x="241275" y="7082"/>
                </a:lnTo>
                <a:lnTo>
                  <a:pt x="221659" y="0"/>
                </a:lnTo>
                <a:close/>
              </a:path>
              <a:path w="307975" h="271144">
                <a:moveTo>
                  <a:pt x="86288" y="0"/>
                </a:moveTo>
                <a:lnTo>
                  <a:pt x="49473" y="17346"/>
                </a:lnTo>
                <a:lnTo>
                  <a:pt x="22320" y="47423"/>
                </a:lnTo>
                <a:lnTo>
                  <a:pt x="5579" y="87626"/>
                </a:lnTo>
                <a:lnTo>
                  <a:pt x="0" y="135352"/>
                </a:lnTo>
                <a:lnTo>
                  <a:pt x="1390" y="160209"/>
                </a:lnTo>
                <a:lnTo>
                  <a:pt x="12515" y="204174"/>
                </a:lnTo>
                <a:lnTo>
                  <a:pt x="34595" y="239849"/>
                </a:lnTo>
                <a:lnTo>
                  <a:pt x="66615" y="263489"/>
                </a:lnTo>
                <a:lnTo>
                  <a:pt x="86288" y="270563"/>
                </a:lnTo>
                <a:lnTo>
                  <a:pt x="89711" y="259580"/>
                </a:lnTo>
                <a:lnTo>
                  <a:pt x="74294" y="252752"/>
                </a:lnTo>
                <a:lnTo>
                  <a:pt x="60990" y="243249"/>
                </a:lnTo>
                <a:lnTo>
                  <a:pt x="33699" y="198937"/>
                </a:lnTo>
                <a:lnTo>
                  <a:pt x="25676" y="157789"/>
                </a:lnTo>
                <a:lnTo>
                  <a:pt x="24673" y="133926"/>
                </a:lnTo>
                <a:lnTo>
                  <a:pt x="25676" y="110843"/>
                </a:lnTo>
                <a:lnTo>
                  <a:pt x="33699" y="70800"/>
                </a:lnTo>
                <a:lnTo>
                  <a:pt x="61097" y="27187"/>
                </a:lnTo>
                <a:lnTo>
                  <a:pt x="90139" y="10981"/>
                </a:lnTo>
                <a:lnTo>
                  <a:pt x="86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93323" y="2034540"/>
            <a:ext cx="3742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indent="-320040"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57505" algn="l"/>
                <a:tab pos="35814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size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each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70" dirty="0">
                <a:latin typeface="Cambria Math"/>
                <a:cs typeface="Cambria Math"/>
              </a:rPr>
              <a:t>𝐖</a:t>
            </a:r>
            <a:r>
              <a:rPr sz="3450" spc="-405" baseline="-18115" dirty="0">
                <a:latin typeface="Cambria Math"/>
                <a:cs typeface="Cambria Math"/>
              </a:rPr>
              <a:t>!</a:t>
            </a:r>
            <a:r>
              <a:rPr sz="3450" spc="-405" baseline="38647" dirty="0">
                <a:latin typeface="Cambria Math"/>
                <a:cs typeface="Cambria Math"/>
              </a:rPr>
              <a:t>%</a:t>
            </a:r>
            <a:endParaRPr sz="3450" baseline="38647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14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03336" y="1885188"/>
            <a:ext cx="23342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4800" baseline="-20833" dirty="0">
                <a:latin typeface="Calibri"/>
                <a:cs typeface="Calibri"/>
              </a:rPr>
              <a:t>is</a:t>
            </a:r>
            <a:r>
              <a:rPr sz="4800" spc="-97" baseline="-20833" dirty="0">
                <a:latin typeface="Calibri"/>
                <a:cs typeface="Calibri"/>
              </a:rPr>
              <a:t> </a:t>
            </a:r>
            <a:r>
              <a:rPr sz="4800" spc="-44" baseline="-20833" dirty="0">
                <a:latin typeface="Cambria Math"/>
                <a:cs typeface="Cambria Math"/>
              </a:rPr>
              <a:t>𝑑</a:t>
            </a:r>
            <a:r>
              <a:rPr sz="2300" spc="-30" dirty="0">
                <a:latin typeface="Cambria Math"/>
                <a:cs typeface="Cambria Math"/>
              </a:rPr>
              <a:t>(%'")</a:t>
            </a:r>
            <a:r>
              <a:rPr sz="4800" spc="-44" baseline="-20833" dirty="0">
                <a:latin typeface="Cambria Math"/>
                <a:cs typeface="Cambria Math"/>
              </a:rPr>
              <a:t>×𝑑</a:t>
            </a:r>
            <a:r>
              <a:rPr sz="2300" spc="-30" dirty="0">
                <a:latin typeface="Cambria Math"/>
                <a:cs typeface="Cambria Math"/>
              </a:rPr>
              <a:t>(%)</a:t>
            </a:r>
            <a:endParaRPr sz="23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59536" y="1449325"/>
            <a:ext cx="1833245" cy="1176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>
              <a:spcBef>
                <a:spcPts val="100"/>
              </a:spcBef>
            </a:pPr>
            <a:r>
              <a:rPr sz="3200" dirty="0">
                <a:latin typeface="Cambria Math"/>
                <a:cs typeface="Cambria Math"/>
              </a:rPr>
              <a:t>⋯</a:t>
            </a:r>
            <a:r>
              <a:rPr sz="3200" spc="-175" dirty="0">
                <a:latin typeface="Cambria Math"/>
                <a:cs typeface="Cambria Math"/>
              </a:rPr>
              <a:t> </a:t>
            </a:r>
            <a:r>
              <a:rPr sz="3200" spc="-285" dirty="0">
                <a:latin typeface="Cambria Math"/>
                <a:cs typeface="Cambria Math"/>
              </a:rPr>
              <a:t>𝐖</a:t>
            </a:r>
            <a:r>
              <a:rPr sz="3450" spc="1072" baseline="-18115" dirty="0">
                <a:latin typeface="Cambria Math"/>
                <a:cs typeface="Cambria Math"/>
              </a:rPr>
              <a:t>!</a:t>
            </a:r>
            <a:r>
              <a:rPr sz="3450" spc="135" baseline="38647" dirty="0">
                <a:latin typeface="Cambria Math"/>
                <a:cs typeface="Cambria Math"/>
              </a:rPr>
              <a:t>$</a:t>
            </a:r>
            <a:endParaRPr sz="3450" baseline="38647">
              <a:latin typeface="Cambria Math"/>
              <a:cs typeface="Cambria Math"/>
            </a:endParaRPr>
          </a:p>
          <a:p>
            <a:pPr marL="38100" marR="30480">
              <a:lnSpc>
                <a:spcPct val="105000"/>
              </a:lnSpc>
              <a:spcBef>
                <a:spcPts val="1190"/>
              </a:spcBef>
            </a:pPr>
            <a:r>
              <a:rPr sz="1600" dirty="0">
                <a:solidFill>
                  <a:srgbClr val="008000"/>
                </a:solidFill>
                <a:latin typeface="Cambria Math"/>
                <a:cs typeface="Cambria Math"/>
              </a:rPr>
              <a:t>𝑑</a:t>
            </a:r>
            <a:r>
              <a:rPr baseline="27777" dirty="0">
                <a:solidFill>
                  <a:srgbClr val="008000"/>
                </a:solidFill>
                <a:latin typeface="Cambria Math"/>
                <a:cs typeface="Cambria Math"/>
              </a:rPr>
              <a:t>(")</a:t>
            </a:r>
            <a:r>
              <a:rPr spc="7" baseline="27777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Arial"/>
                <a:cs typeface="Arial"/>
              </a:rPr>
              <a:t>is </a:t>
            </a: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008000"/>
                </a:solidFill>
                <a:latin typeface="Arial"/>
                <a:cs typeface="Arial"/>
              </a:rPr>
              <a:t>hidden </a:t>
            </a: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Arial"/>
                <a:cs typeface="Arial"/>
              </a:rPr>
              <a:t>dimension</a:t>
            </a:r>
            <a:r>
              <a:rPr sz="1600" spc="-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Arial"/>
                <a:cs typeface="Arial"/>
              </a:rPr>
              <a:t>in</a:t>
            </a:r>
            <a:r>
              <a:rPr sz="1600" spc="-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Arial"/>
                <a:cs typeface="Arial"/>
              </a:rPr>
              <a:t>layer</a:t>
            </a:r>
            <a:r>
              <a:rPr sz="1600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000"/>
                </a:solidFill>
                <a:latin typeface="Cambria Math"/>
                <a:cs typeface="Cambria Math"/>
              </a:rPr>
              <a:t>𝑙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8724" y="2755465"/>
            <a:ext cx="7757795" cy="11144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32740" indent="-320040">
              <a:spcBef>
                <a:spcPts val="83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D60093"/>
                </a:solidFill>
                <a:latin typeface="Calibri"/>
                <a:cs typeface="Calibri"/>
              </a:rPr>
              <a:t>Rapid</a:t>
            </a:r>
            <a:r>
              <a:rPr sz="3200" b="1" spc="-15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D60093"/>
                </a:solidFill>
                <a:latin typeface="Calibri"/>
                <a:cs typeface="Calibri"/>
              </a:rPr>
              <a:t>#</a:t>
            </a:r>
            <a:r>
              <a:rPr sz="3200" b="1" spc="-5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D60093"/>
                </a:solidFill>
                <a:latin typeface="Calibri"/>
                <a:cs typeface="Calibri"/>
              </a:rPr>
              <a:t>parameters</a:t>
            </a:r>
            <a:r>
              <a:rPr sz="3200" b="1" spc="-5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D60093"/>
                </a:solidFill>
                <a:latin typeface="Calibri"/>
                <a:cs typeface="Calibri"/>
              </a:rPr>
              <a:t>growth</a:t>
            </a:r>
            <a:r>
              <a:rPr sz="3200" b="1" spc="-20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200" b="1" spc="-114" dirty="0">
                <a:solidFill>
                  <a:srgbClr val="D60093"/>
                </a:solidFill>
                <a:latin typeface="Calibri"/>
                <a:cs typeface="Calibri"/>
              </a:rPr>
              <a:t>w.r.t</a:t>
            </a:r>
            <a:r>
              <a:rPr sz="3200" b="1" dirty="0">
                <a:solidFill>
                  <a:srgbClr val="D60093"/>
                </a:solidFill>
                <a:latin typeface="Calibri"/>
                <a:cs typeface="Calibri"/>
              </a:rPr>
              <a:t> #</a:t>
            </a:r>
            <a:r>
              <a:rPr sz="3200" b="1" spc="-5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D60093"/>
                </a:solidFill>
                <a:latin typeface="Calibri"/>
                <a:cs typeface="Calibri"/>
              </a:rPr>
              <a:t>relations!</a:t>
            </a:r>
            <a:endParaRPr sz="3200">
              <a:latin typeface="Calibri"/>
              <a:cs typeface="Calibri"/>
            </a:endParaRPr>
          </a:p>
          <a:p>
            <a:pPr marL="625475" lvl="1" indent="-274320">
              <a:spcBef>
                <a:spcPts val="64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10" dirty="0">
                <a:solidFill>
                  <a:srgbClr val="D60093"/>
                </a:solidFill>
                <a:latin typeface="Calibri"/>
                <a:cs typeface="Calibri"/>
              </a:rPr>
              <a:t>Overfitting </a:t>
            </a:r>
            <a:r>
              <a:rPr sz="2800" b="1" spc="-5" dirty="0">
                <a:solidFill>
                  <a:srgbClr val="D60093"/>
                </a:solidFill>
                <a:latin typeface="Calibri"/>
                <a:cs typeface="Calibri"/>
              </a:rPr>
              <a:t>becomes </a:t>
            </a:r>
            <a:r>
              <a:rPr sz="2800" b="1" dirty="0">
                <a:solidFill>
                  <a:srgbClr val="D60093"/>
                </a:solidFill>
                <a:latin typeface="Calibri"/>
                <a:cs typeface="Calibri"/>
              </a:rPr>
              <a:t>an</a:t>
            </a:r>
            <a:r>
              <a:rPr sz="2800" b="1" spc="-5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D60093"/>
                </a:solidFill>
                <a:latin typeface="Calibri"/>
                <a:cs typeface="Calibri"/>
              </a:rPr>
              <a:t>issue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0592" y="4486655"/>
            <a:ext cx="18224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00" dirty="0">
                <a:solidFill>
                  <a:srgbClr val="0000FF"/>
                </a:solidFill>
                <a:latin typeface="Cambria Math"/>
                <a:cs typeface="Cambria Math"/>
              </a:rPr>
              <a:t>𝒓</a:t>
            </a:r>
            <a:endParaRPr sz="23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3323" y="4268723"/>
            <a:ext cx="78047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indent="-320040"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57505" algn="l"/>
                <a:tab pos="358140" algn="l"/>
              </a:tabLst>
            </a:pPr>
            <a:r>
              <a:rPr sz="3200" b="1" spc="-40" dirty="0">
                <a:solidFill>
                  <a:srgbClr val="0000FF"/>
                </a:solidFill>
                <a:latin typeface="Calibri"/>
                <a:cs typeface="Calibri"/>
              </a:rPr>
              <a:t>Two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methods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32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0000FF"/>
                </a:solidFill>
                <a:latin typeface="Calibri"/>
                <a:cs typeface="Calibri"/>
              </a:rPr>
              <a:t>regularize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weights</a:t>
            </a: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35" dirty="0">
                <a:solidFill>
                  <a:srgbClr val="0000FF"/>
                </a:solidFill>
                <a:latin typeface="Cambria Math"/>
                <a:cs typeface="Cambria Math"/>
              </a:rPr>
              <a:t>𝐖</a:t>
            </a:r>
            <a:r>
              <a:rPr sz="3450" spc="52" baseline="41062" dirty="0">
                <a:solidFill>
                  <a:srgbClr val="0000FF"/>
                </a:solidFill>
                <a:latin typeface="Cambria Math"/>
                <a:cs typeface="Cambria Math"/>
              </a:rPr>
              <a:t>(𝒍)</a:t>
            </a:r>
            <a:endParaRPr sz="3450" baseline="41062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7179" y="4770627"/>
            <a:ext cx="4808855" cy="10439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87020" indent="-274320">
              <a:spcBef>
                <a:spcPts val="745"/>
              </a:spcBef>
              <a:buClr>
                <a:srgbClr val="60B5CC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(1)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5" dirty="0">
                <a:latin typeface="Calibri"/>
                <a:cs typeface="Calibri"/>
              </a:rPr>
              <a:t> block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diagonal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matrices</a:t>
            </a:r>
            <a:endParaRPr sz="2800">
              <a:latin typeface="Calibri"/>
              <a:cs typeface="Calibri"/>
            </a:endParaRPr>
          </a:p>
          <a:p>
            <a:pPr marL="287020" indent="-274320">
              <a:spcBef>
                <a:spcPts val="650"/>
              </a:spcBef>
              <a:buClr>
                <a:srgbClr val="60B5CC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(2)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Basis/Dictionary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learning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4069632-8779-4C43-B3AE-7A2296BD8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219" y="1259553"/>
            <a:ext cx="9292681" cy="499767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3976" y="347472"/>
            <a:ext cx="6641592" cy="55778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852664" y="6238239"/>
            <a:ext cx="838200" cy="25400"/>
          </a:xfrm>
          <a:custGeom>
            <a:avLst/>
            <a:gdLst/>
            <a:ahLst/>
            <a:cxnLst/>
            <a:rect l="l" t="t" r="r" b="b"/>
            <a:pathLst>
              <a:path w="838200" h="25400">
                <a:moveTo>
                  <a:pt x="838199" y="0"/>
                </a:moveTo>
                <a:lnTo>
                  <a:pt x="0" y="0"/>
                </a:lnTo>
                <a:lnTo>
                  <a:pt x="0" y="25400"/>
                </a:lnTo>
                <a:lnTo>
                  <a:pt x="838199" y="25400"/>
                </a:lnTo>
                <a:lnTo>
                  <a:pt x="838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71040" y="5837735"/>
            <a:ext cx="578485" cy="223520"/>
          </a:xfrm>
          <a:custGeom>
            <a:avLst/>
            <a:gdLst/>
            <a:ahLst/>
            <a:cxnLst/>
            <a:rect l="l" t="t" r="r" b="b"/>
            <a:pathLst>
              <a:path w="578484" h="223520">
                <a:moveTo>
                  <a:pt x="506769" y="0"/>
                </a:moveTo>
                <a:lnTo>
                  <a:pt x="503588" y="9072"/>
                </a:lnTo>
                <a:lnTo>
                  <a:pt x="516526" y="14687"/>
                </a:lnTo>
                <a:lnTo>
                  <a:pt x="527653" y="22459"/>
                </a:lnTo>
                <a:lnTo>
                  <a:pt x="550245" y="58487"/>
                </a:lnTo>
                <a:lnTo>
                  <a:pt x="557668" y="110635"/>
                </a:lnTo>
                <a:lnTo>
                  <a:pt x="556839" y="130348"/>
                </a:lnTo>
                <a:lnTo>
                  <a:pt x="544413" y="178618"/>
                </a:lnTo>
                <a:lnTo>
                  <a:pt x="516676" y="208795"/>
                </a:lnTo>
                <a:lnTo>
                  <a:pt x="503941" y="214436"/>
                </a:lnTo>
                <a:lnTo>
                  <a:pt x="506769" y="223508"/>
                </a:lnTo>
                <a:lnTo>
                  <a:pt x="549472" y="198136"/>
                </a:lnTo>
                <a:lnTo>
                  <a:pt x="573456" y="151298"/>
                </a:lnTo>
                <a:lnTo>
                  <a:pt x="578051" y="111813"/>
                </a:lnTo>
                <a:lnTo>
                  <a:pt x="576899" y="91323"/>
                </a:lnTo>
                <a:lnTo>
                  <a:pt x="559612" y="39175"/>
                </a:lnTo>
                <a:lnTo>
                  <a:pt x="522973" y="5850"/>
                </a:lnTo>
                <a:lnTo>
                  <a:pt x="506769" y="0"/>
                </a:lnTo>
                <a:close/>
              </a:path>
              <a:path w="578484" h="223520">
                <a:moveTo>
                  <a:pt x="71282" y="0"/>
                </a:moveTo>
                <a:lnTo>
                  <a:pt x="28656" y="25438"/>
                </a:lnTo>
                <a:lnTo>
                  <a:pt x="4609" y="72387"/>
                </a:lnTo>
                <a:lnTo>
                  <a:pt x="0" y="111813"/>
                </a:lnTo>
                <a:lnTo>
                  <a:pt x="1148" y="132347"/>
                </a:lnTo>
                <a:lnTo>
                  <a:pt x="18380" y="184450"/>
                </a:lnTo>
                <a:lnTo>
                  <a:pt x="55030" y="217665"/>
                </a:lnTo>
                <a:lnTo>
                  <a:pt x="71282" y="223508"/>
                </a:lnTo>
                <a:lnTo>
                  <a:pt x="74109" y="214436"/>
                </a:lnTo>
                <a:lnTo>
                  <a:pt x="61373" y="208795"/>
                </a:lnTo>
                <a:lnTo>
                  <a:pt x="50383" y="200945"/>
                </a:lnTo>
                <a:lnTo>
                  <a:pt x="27839" y="164339"/>
                </a:lnTo>
                <a:lnTo>
                  <a:pt x="20383" y="110635"/>
                </a:lnTo>
                <a:lnTo>
                  <a:pt x="21211" y="91566"/>
                </a:lnTo>
                <a:lnTo>
                  <a:pt x="33638" y="44477"/>
                </a:lnTo>
                <a:lnTo>
                  <a:pt x="61573" y="14687"/>
                </a:lnTo>
                <a:lnTo>
                  <a:pt x="74463" y="9072"/>
                </a:lnTo>
                <a:lnTo>
                  <a:pt x="71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09964" y="6238239"/>
            <a:ext cx="508000" cy="25400"/>
          </a:xfrm>
          <a:custGeom>
            <a:avLst/>
            <a:gdLst/>
            <a:ahLst/>
            <a:cxnLst/>
            <a:rect l="l" t="t" r="r" b="b"/>
            <a:pathLst>
              <a:path w="508000" h="25400">
                <a:moveTo>
                  <a:pt x="508000" y="0"/>
                </a:moveTo>
                <a:lnTo>
                  <a:pt x="0" y="0"/>
                </a:lnTo>
                <a:lnTo>
                  <a:pt x="0" y="25400"/>
                </a:lnTo>
                <a:lnTo>
                  <a:pt x="508000" y="25400"/>
                </a:lnTo>
                <a:lnTo>
                  <a:pt x="50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29228" y="5837735"/>
            <a:ext cx="251026" cy="22350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785629" y="2691897"/>
            <a:ext cx="2265680" cy="2213610"/>
            <a:chOff x="4261629" y="2691897"/>
            <a:chExt cx="2265680" cy="2213610"/>
          </a:xfrm>
        </p:grpSpPr>
        <p:sp>
          <p:nvSpPr>
            <p:cNvPr id="8" name="object 8"/>
            <p:cNvSpPr/>
            <p:nvPr/>
          </p:nvSpPr>
          <p:spPr>
            <a:xfrm>
              <a:off x="4280679" y="2710947"/>
              <a:ext cx="2227580" cy="2175510"/>
            </a:xfrm>
            <a:custGeom>
              <a:avLst/>
              <a:gdLst/>
              <a:ahLst/>
              <a:cxnLst/>
              <a:rect l="l" t="t" r="r" b="b"/>
              <a:pathLst>
                <a:path w="2227579" h="2175510">
                  <a:moveTo>
                    <a:pt x="0" y="362576"/>
                  </a:moveTo>
                  <a:lnTo>
                    <a:pt x="3309" y="313376"/>
                  </a:lnTo>
                  <a:lnTo>
                    <a:pt x="12951" y="266189"/>
                  </a:lnTo>
                  <a:lnTo>
                    <a:pt x="28493" y="221445"/>
                  </a:lnTo>
                  <a:lnTo>
                    <a:pt x="49502" y="179577"/>
                  </a:lnTo>
                  <a:lnTo>
                    <a:pt x="75547" y="141016"/>
                  </a:lnTo>
                  <a:lnTo>
                    <a:pt x="106196" y="106196"/>
                  </a:lnTo>
                  <a:lnTo>
                    <a:pt x="141016" y="75547"/>
                  </a:lnTo>
                  <a:lnTo>
                    <a:pt x="179577" y="49502"/>
                  </a:lnTo>
                  <a:lnTo>
                    <a:pt x="221445" y="28493"/>
                  </a:lnTo>
                  <a:lnTo>
                    <a:pt x="266189" y="12951"/>
                  </a:lnTo>
                  <a:lnTo>
                    <a:pt x="313376" y="3309"/>
                  </a:lnTo>
                  <a:lnTo>
                    <a:pt x="362576" y="0"/>
                  </a:lnTo>
                  <a:lnTo>
                    <a:pt x="1864974" y="0"/>
                  </a:lnTo>
                  <a:lnTo>
                    <a:pt x="1914173" y="3309"/>
                  </a:lnTo>
                  <a:lnTo>
                    <a:pt x="1961361" y="12951"/>
                  </a:lnTo>
                  <a:lnTo>
                    <a:pt x="2006104" y="28493"/>
                  </a:lnTo>
                  <a:lnTo>
                    <a:pt x="2047972" y="49502"/>
                  </a:lnTo>
                  <a:lnTo>
                    <a:pt x="2086533" y="75547"/>
                  </a:lnTo>
                  <a:lnTo>
                    <a:pt x="2121353" y="106196"/>
                  </a:lnTo>
                  <a:lnTo>
                    <a:pt x="2152002" y="141016"/>
                  </a:lnTo>
                  <a:lnTo>
                    <a:pt x="2178047" y="179577"/>
                  </a:lnTo>
                  <a:lnTo>
                    <a:pt x="2199056" y="221445"/>
                  </a:lnTo>
                  <a:lnTo>
                    <a:pt x="2214598" y="266189"/>
                  </a:lnTo>
                  <a:lnTo>
                    <a:pt x="2224240" y="313376"/>
                  </a:lnTo>
                  <a:lnTo>
                    <a:pt x="2227550" y="362576"/>
                  </a:lnTo>
                  <a:lnTo>
                    <a:pt x="2227550" y="1812846"/>
                  </a:lnTo>
                  <a:lnTo>
                    <a:pt x="2224240" y="1862045"/>
                  </a:lnTo>
                  <a:lnTo>
                    <a:pt x="2214598" y="1909233"/>
                  </a:lnTo>
                  <a:lnTo>
                    <a:pt x="2199056" y="1953976"/>
                  </a:lnTo>
                  <a:lnTo>
                    <a:pt x="2178047" y="1995844"/>
                  </a:lnTo>
                  <a:lnTo>
                    <a:pt x="2152002" y="2034405"/>
                  </a:lnTo>
                  <a:lnTo>
                    <a:pt x="2121353" y="2069225"/>
                  </a:lnTo>
                  <a:lnTo>
                    <a:pt x="2086533" y="2099874"/>
                  </a:lnTo>
                  <a:lnTo>
                    <a:pt x="2047972" y="2125919"/>
                  </a:lnTo>
                  <a:lnTo>
                    <a:pt x="2006104" y="2146928"/>
                  </a:lnTo>
                  <a:lnTo>
                    <a:pt x="1961361" y="2162470"/>
                  </a:lnTo>
                  <a:lnTo>
                    <a:pt x="1914173" y="2172112"/>
                  </a:lnTo>
                  <a:lnTo>
                    <a:pt x="1864974" y="2175422"/>
                  </a:lnTo>
                  <a:lnTo>
                    <a:pt x="362576" y="2175422"/>
                  </a:lnTo>
                  <a:lnTo>
                    <a:pt x="313376" y="2172112"/>
                  </a:lnTo>
                  <a:lnTo>
                    <a:pt x="266189" y="2162470"/>
                  </a:lnTo>
                  <a:lnTo>
                    <a:pt x="221445" y="2146928"/>
                  </a:lnTo>
                  <a:lnTo>
                    <a:pt x="179577" y="2125919"/>
                  </a:lnTo>
                  <a:lnTo>
                    <a:pt x="141016" y="2099874"/>
                  </a:lnTo>
                  <a:lnTo>
                    <a:pt x="106196" y="2069225"/>
                  </a:lnTo>
                  <a:lnTo>
                    <a:pt x="75547" y="2034405"/>
                  </a:lnTo>
                  <a:lnTo>
                    <a:pt x="49502" y="1995844"/>
                  </a:lnTo>
                  <a:lnTo>
                    <a:pt x="28493" y="1953976"/>
                  </a:lnTo>
                  <a:lnTo>
                    <a:pt x="12951" y="1909233"/>
                  </a:lnTo>
                  <a:lnTo>
                    <a:pt x="3309" y="1862045"/>
                  </a:lnTo>
                  <a:lnTo>
                    <a:pt x="0" y="1812846"/>
                  </a:lnTo>
                  <a:lnTo>
                    <a:pt x="0" y="362576"/>
                  </a:lnTo>
                  <a:close/>
                </a:path>
              </a:pathLst>
            </a:custGeom>
            <a:ln w="381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50654" y="2870055"/>
              <a:ext cx="384175" cy="372110"/>
            </a:xfrm>
            <a:custGeom>
              <a:avLst/>
              <a:gdLst/>
              <a:ahLst/>
              <a:cxnLst/>
              <a:rect l="l" t="t" r="r" b="b"/>
              <a:pathLst>
                <a:path w="384175" h="372110">
                  <a:moveTo>
                    <a:pt x="191935" y="0"/>
                  </a:moveTo>
                  <a:lnTo>
                    <a:pt x="140911" y="6644"/>
                  </a:lnTo>
                  <a:lnTo>
                    <a:pt x="95061" y="25395"/>
                  </a:lnTo>
                  <a:lnTo>
                    <a:pt x="56216" y="54480"/>
                  </a:lnTo>
                  <a:lnTo>
                    <a:pt x="26204" y="92126"/>
                  </a:lnTo>
                  <a:lnTo>
                    <a:pt x="6856" y="136559"/>
                  </a:lnTo>
                  <a:lnTo>
                    <a:pt x="0" y="186008"/>
                  </a:lnTo>
                  <a:lnTo>
                    <a:pt x="6856" y="235456"/>
                  </a:lnTo>
                  <a:lnTo>
                    <a:pt x="26204" y="279890"/>
                  </a:lnTo>
                  <a:lnTo>
                    <a:pt x="56216" y="317536"/>
                  </a:lnTo>
                  <a:lnTo>
                    <a:pt x="95061" y="346621"/>
                  </a:lnTo>
                  <a:lnTo>
                    <a:pt x="140911" y="365372"/>
                  </a:lnTo>
                  <a:lnTo>
                    <a:pt x="191935" y="372017"/>
                  </a:lnTo>
                  <a:lnTo>
                    <a:pt x="242959" y="365372"/>
                  </a:lnTo>
                  <a:lnTo>
                    <a:pt x="288808" y="346621"/>
                  </a:lnTo>
                  <a:lnTo>
                    <a:pt x="327653" y="317536"/>
                  </a:lnTo>
                  <a:lnTo>
                    <a:pt x="357665" y="279890"/>
                  </a:lnTo>
                  <a:lnTo>
                    <a:pt x="377014" y="235456"/>
                  </a:lnTo>
                  <a:lnTo>
                    <a:pt x="383870" y="186008"/>
                  </a:lnTo>
                  <a:lnTo>
                    <a:pt x="377014" y="136559"/>
                  </a:lnTo>
                  <a:lnTo>
                    <a:pt x="357665" y="92126"/>
                  </a:lnTo>
                  <a:lnTo>
                    <a:pt x="327653" y="54480"/>
                  </a:lnTo>
                  <a:lnTo>
                    <a:pt x="288808" y="25395"/>
                  </a:lnTo>
                  <a:lnTo>
                    <a:pt x="242959" y="6644"/>
                  </a:lnTo>
                  <a:lnTo>
                    <a:pt x="191935" y="0"/>
                  </a:lnTo>
                  <a:close/>
                </a:path>
              </a:pathLst>
            </a:custGeom>
            <a:solidFill>
              <a:srgbClr val="A6D4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50654" y="2870055"/>
              <a:ext cx="384175" cy="372110"/>
            </a:xfrm>
            <a:custGeom>
              <a:avLst/>
              <a:gdLst/>
              <a:ahLst/>
              <a:cxnLst/>
              <a:rect l="l" t="t" r="r" b="b"/>
              <a:pathLst>
                <a:path w="384175" h="372110">
                  <a:moveTo>
                    <a:pt x="0" y="186008"/>
                  </a:moveTo>
                  <a:lnTo>
                    <a:pt x="6856" y="136560"/>
                  </a:lnTo>
                  <a:lnTo>
                    <a:pt x="26204" y="92126"/>
                  </a:lnTo>
                  <a:lnTo>
                    <a:pt x="56216" y="54480"/>
                  </a:lnTo>
                  <a:lnTo>
                    <a:pt x="95061" y="25395"/>
                  </a:lnTo>
                  <a:lnTo>
                    <a:pt x="140911" y="6644"/>
                  </a:lnTo>
                  <a:lnTo>
                    <a:pt x="191935" y="0"/>
                  </a:lnTo>
                  <a:lnTo>
                    <a:pt x="242958" y="6644"/>
                  </a:lnTo>
                  <a:lnTo>
                    <a:pt x="288808" y="25395"/>
                  </a:lnTo>
                  <a:lnTo>
                    <a:pt x="327653" y="54480"/>
                  </a:lnTo>
                  <a:lnTo>
                    <a:pt x="357665" y="92126"/>
                  </a:lnTo>
                  <a:lnTo>
                    <a:pt x="377013" y="136560"/>
                  </a:lnTo>
                  <a:lnTo>
                    <a:pt x="383870" y="186008"/>
                  </a:lnTo>
                  <a:lnTo>
                    <a:pt x="377013" y="235456"/>
                  </a:lnTo>
                  <a:lnTo>
                    <a:pt x="357665" y="279890"/>
                  </a:lnTo>
                  <a:lnTo>
                    <a:pt x="327653" y="317536"/>
                  </a:lnTo>
                  <a:lnTo>
                    <a:pt x="288808" y="346621"/>
                  </a:lnTo>
                  <a:lnTo>
                    <a:pt x="242958" y="365372"/>
                  </a:lnTo>
                  <a:lnTo>
                    <a:pt x="191935" y="372017"/>
                  </a:lnTo>
                  <a:lnTo>
                    <a:pt x="140911" y="365372"/>
                  </a:lnTo>
                  <a:lnTo>
                    <a:pt x="95061" y="346621"/>
                  </a:lnTo>
                  <a:lnTo>
                    <a:pt x="56216" y="317536"/>
                  </a:lnTo>
                  <a:lnTo>
                    <a:pt x="26204" y="279890"/>
                  </a:lnTo>
                  <a:lnTo>
                    <a:pt x="6856" y="235456"/>
                  </a:lnTo>
                  <a:lnTo>
                    <a:pt x="0" y="186008"/>
                  </a:lnTo>
                  <a:close/>
                </a:path>
              </a:pathLst>
            </a:custGeom>
            <a:ln w="381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47503" y="2870053"/>
              <a:ext cx="384175" cy="372110"/>
            </a:xfrm>
            <a:custGeom>
              <a:avLst/>
              <a:gdLst/>
              <a:ahLst/>
              <a:cxnLst/>
              <a:rect l="l" t="t" r="r" b="b"/>
              <a:pathLst>
                <a:path w="384175" h="372110">
                  <a:moveTo>
                    <a:pt x="191935" y="0"/>
                  </a:moveTo>
                  <a:lnTo>
                    <a:pt x="140911" y="6644"/>
                  </a:lnTo>
                  <a:lnTo>
                    <a:pt x="95062" y="25395"/>
                  </a:lnTo>
                  <a:lnTo>
                    <a:pt x="56216" y="54480"/>
                  </a:lnTo>
                  <a:lnTo>
                    <a:pt x="26204" y="92126"/>
                  </a:lnTo>
                  <a:lnTo>
                    <a:pt x="6856" y="136559"/>
                  </a:lnTo>
                  <a:lnTo>
                    <a:pt x="0" y="186008"/>
                  </a:lnTo>
                  <a:lnTo>
                    <a:pt x="6856" y="235456"/>
                  </a:lnTo>
                  <a:lnTo>
                    <a:pt x="26204" y="279890"/>
                  </a:lnTo>
                  <a:lnTo>
                    <a:pt x="56216" y="317536"/>
                  </a:lnTo>
                  <a:lnTo>
                    <a:pt x="95062" y="346621"/>
                  </a:lnTo>
                  <a:lnTo>
                    <a:pt x="140911" y="365372"/>
                  </a:lnTo>
                  <a:lnTo>
                    <a:pt x="191935" y="372017"/>
                  </a:lnTo>
                  <a:lnTo>
                    <a:pt x="242959" y="365372"/>
                  </a:lnTo>
                  <a:lnTo>
                    <a:pt x="288808" y="346621"/>
                  </a:lnTo>
                  <a:lnTo>
                    <a:pt x="327653" y="317536"/>
                  </a:lnTo>
                  <a:lnTo>
                    <a:pt x="357665" y="279890"/>
                  </a:lnTo>
                  <a:lnTo>
                    <a:pt x="377014" y="235456"/>
                  </a:lnTo>
                  <a:lnTo>
                    <a:pt x="383870" y="186008"/>
                  </a:lnTo>
                  <a:lnTo>
                    <a:pt x="377014" y="136559"/>
                  </a:lnTo>
                  <a:lnTo>
                    <a:pt x="357665" y="92126"/>
                  </a:lnTo>
                  <a:lnTo>
                    <a:pt x="327653" y="54480"/>
                  </a:lnTo>
                  <a:lnTo>
                    <a:pt x="288808" y="25395"/>
                  </a:lnTo>
                  <a:lnTo>
                    <a:pt x="242959" y="6644"/>
                  </a:lnTo>
                  <a:lnTo>
                    <a:pt x="191935" y="0"/>
                  </a:lnTo>
                  <a:close/>
                </a:path>
              </a:pathLst>
            </a:custGeom>
            <a:solidFill>
              <a:srgbClr val="A6D4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47503" y="2870053"/>
              <a:ext cx="384175" cy="372110"/>
            </a:xfrm>
            <a:custGeom>
              <a:avLst/>
              <a:gdLst/>
              <a:ahLst/>
              <a:cxnLst/>
              <a:rect l="l" t="t" r="r" b="b"/>
              <a:pathLst>
                <a:path w="384175" h="372110">
                  <a:moveTo>
                    <a:pt x="0" y="186008"/>
                  </a:moveTo>
                  <a:lnTo>
                    <a:pt x="6856" y="136560"/>
                  </a:lnTo>
                  <a:lnTo>
                    <a:pt x="26204" y="92126"/>
                  </a:lnTo>
                  <a:lnTo>
                    <a:pt x="56216" y="54480"/>
                  </a:lnTo>
                  <a:lnTo>
                    <a:pt x="95061" y="25395"/>
                  </a:lnTo>
                  <a:lnTo>
                    <a:pt x="140911" y="6644"/>
                  </a:lnTo>
                  <a:lnTo>
                    <a:pt x="191935" y="0"/>
                  </a:lnTo>
                  <a:lnTo>
                    <a:pt x="242958" y="6644"/>
                  </a:lnTo>
                  <a:lnTo>
                    <a:pt x="288808" y="25395"/>
                  </a:lnTo>
                  <a:lnTo>
                    <a:pt x="327653" y="54480"/>
                  </a:lnTo>
                  <a:lnTo>
                    <a:pt x="357665" y="92126"/>
                  </a:lnTo>
                  <a:lnTo>
                    <a:pt x="377013" y="136560"/>
                  </a:lnTo>
                  <a:lnTo>
                    <a:pt x="383870" y="186008"/>
                  </a:lnTo>
                  <a:lnTo>
                    <a:pt x="377013" y="235456"/>
                  </a:lnTo>
                  <a:lnTo>
                    <a:pt x="357665" y="279890"/>
                  </a:lnTo>
                  <a:lnTo>
                    <a:pt x="327653" y="317536"/>
                  </a:lnTo>
                  <a:lnTo>
                    <a:pt x="288808" y="346621"/>
                  </a:lnTo>
                  <a:lnTo>
                    <a:pt x="242958" y="365372"/>
                  </a:lnTo>
                  <a:lnTo>
                    <a:pt x="191935" y="372017"/>
                  </a:lnTo>
                  <a:lnTo>
                    <a:pt x="140911" y="365372"/>
                  </a:lnTo>
                  <a:lnTo>
                    <a:pt x="95061" y="346621"/>
                  </a:lnTo>
                  <a:lnTo>
                    <a:pt x="56216" y="317536"/>
                  </a:lnTo>
                  <a:lnTo>
                    <a:pt x="26204" y="279890"/>
                  </a:lnTo>
                  <a:lnTo>
                    <a:pt x="6856" y="235456"/>
                  </a:lnTo>
                  <a:lnTo>
                    <a:pt x="0" y="186008"/>
                  </a:lnTo>
                  <a:close/>
                </a:path>
              </a:pathLst>
            </a:custGeom>
            <a:ln w="381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50654" y="3337452"/>
              <a:ext cx="384175" cy="372110"/>
            </a:xfrm>
            <a:custGeom>
              <a:avLst/>
              <a:gdLst/>
              <a:ahLst/>
              <a:cxnLst/>
              <a:rect l="l" t="t" r="r" b="b"/>
              <a:pathLst>
                <a:path w="384175" h="372110">
                  <a:moveTo>
                    <a:pt x="191935" y="0"/>
                  </a:moveTo>
                  <a:lnTo>
                    <a:pt x="140911" y="6644"/>
                  </a:lnTo>
                  <a:lnTo>
                    <a:pt x="95061" y="25395"/>
                  </a:lnTo>
                  <a:lnTo>
                    <a:pt x="56216" y="54480"/>
                  </a:lnTo>
                  <a:lnTo>
                    <a:pt x="26204" y="92126"/>
                  </a:lnTo>
                  <a:lnTo>
                    <a:pt x="6856" y="136559"/>
                  </a:lnTo>
                  <a:lnTo>
                    <a:pt x="0" y="186008"/>
                  </a:lnTo>
                  <a:lnTo>
                    <a:pt x="6856" y="235456"/>
                  </a:lnTo>
                  <a:lnTo>
                    <a:pt x="26204" y="279890"/>
                  </a:lnTo>
                  <a:lnTo>
                    <a:pt x="56216" y="317536"/>
                  </a:lnTo>
                  <a:lnTo>
                    <a:pt x="95061" y="346621"/>
                  </a:lnTo>
                  <a:lnTo>
                    <a:pt x="140911" y="365372"/>
                  </a:lnTo>
                  <a:lnTo>
                    <a:pt x="191935" y="372017"/>
                  </a:lnTo>
                  <a:lnTo>
                    <a:pt x="242959" y="365372"/>
                  </a:lnTo>
                  <a:lnTo>
                    <a:pt x="288808" y="346621"/>
                  </a:lnTo>
                  <a:lnTo>
                    <a:pt x="327653" y="317536"/>
                  </a:lnTo>
                  <a:lnTo>
                    <a:pt x="357665" y="279890"/>
                  </a:lnTo>
                  <a:lnTo>
                    <a:pt x="377014" y="235456"/>
                  </a:lnTo>
                  <a:lnTo>
                    <a:pt x="383870" y="186008"/>
                  </a:lnTo>
                  <a:lnTo>
                    <a:pt x="377014" y="136559"/>
                  </a:lnTo>
                  <a:lnTo>
                    <a:pt x="357665" y="92126"/>
                  </a:lnTo>
                  <a:lnTo>
                    <a:pt x="327653" y="54480"/>
                  </a:lnTo>
                  <a:lnTo>
                    <a:pt x="288808" y="25395"/>
                  </a:lnTo>
                  <a:lnTo>
                    <a:pt x="242959" y="6644"/>
                  </a:lnTo>
                  <a:lnTo>
                    <a:pt x="191935" y="0"/>
                  </a:lnTo>
                  <a:close/>
                </a:path>
              </a:pathLst>
            </a:custGeom>
            <a:solidFill>
              <a:srgbClr val="A6D4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50654" y="3337452"/>
              <a:ext cx="384175" cy="372110"/>
            </a:xfrm>
            <a:custGeom>
              <a:avLst/>
              <a:gdLst/>
              <a:ahLst/>
              <a:cxnLst/>
              <a:rect l="l" t="t" r="r" b="b"/>
              <a:pathLst>
                <a:path w="384175" h="372110">
                  <a:moveTo>
                    <a:pt x="0" y="186008"/>
                  </a:moveTo>
                  <a:lnTo>
                    <a:pt x="6856" y="136560"/>
                  </a:lnTo>
                  <a:lnTo>
                    <a:pt x="26204" y="92126"/>
                  </a:lnTo>
                  <a:lnTo>
                    <a:pt x="56216" y="54480"/>
                  </a:lnTo>
                  <a:lnTo>
                    <a:pt x="95061" y="25395"/>
                  </a:lnTo>
                  <a:lnTo>
                    <a:pt x="140911" y="6644"/>
                  </a:lnTo>
                  <a:lnTo>
                    <a:pt x="191935" y="0"/>
                  </a:lnTo>
                  <a:lnTo>
                    <a:pt x="242958" y="6644"/>
                  </a:lnTo>
                  <a:lnTo>
                    <a:pt x="288808" y="25395"/>
                  </a:lnTo>
                  <a:lnTo>
                    <a:pt x="327653" y="54480"/>
                  </a:lnTo>
                  <a:lnTo>
                    <a:pt x="357665" y="92126"/>
                  </a:lnTo>
                  <a:lnTo>
                    <a:pt x="377013" y="136560"/>
                  </a:lnTo>
                  <a:lnTo>
                    <a:pt x="383870" y="186008"/>
                  </a:lnTo>
                  <a:lnTo>
                    <a:pt x="377013" y="235456"/>
                  </a:lnTo>
                  <a:lnTo>
                    <a:pt x="357665" y="279890"/>
                  </a:lnTo>
                  <a:lnTo>
                    <a:pt x="327653" y="317536"/>
                  </a:lnTo>
                  <a:lnTo>
                    <a:pt x="288808" y="346621"/>
                  </a:lnTo>
                  <a:lnTo>
                    <a:pt x="242958" y="365372"/>
                  </a:lnTo>
                  <a:lnTo>
                    <a:pt x="191935" y="372017"/>
                  </a:lnTo>
                  <a:lnTo>
                    <a:pt x="140911" y="365372"/>
                  </a:lnTo>
                  <a:lnTo>
                    <a:pt x="95061" y="346621"/>
                  </a:lnTo>
                  <a:lnTo>
                    <a:pt x="56216" y="317536"/>
                  </a:lnTo>
                  <a:lnTo>
                    <a:pt x="26204" y="279890"/>
                  </a:lnTo>
                  <a:lnTo>
                    <a:pt x="6856" y="235456"/>
                  </a:lnTo>
                  <a:lnTo>
                    <a:pt x="0" y="186008"/>
                  </a:lnTo>
                  <a:close/>
                </a:path>
              </a:pathLst>
            </a:custGeom>
            <a:ln w="381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47503" y="3337452"/>
              <a:ext cx="384175" cy="372110"/>
            </a:xfrm>
            <a:custGeom>
              <a:avLst/>
              <a:gdLst/>
              <a:ahLst/>
              <a:cxnLst/>
              <a:rect l="l" t="t" r="r" b="b"/>
              <a:pathLst>
                <a:path w="384175" h="372110">
                  <a:moveTo>
                    <a:pt x="191935" y="0"/>
                  </a:moveTo>
                  <a:lnTo>
                    <a:pt x="140911" y="6644"/>
                  </a:lnTo>
                  <a:lnTo>
                    <a:pt x="95062" y="25395"/>
                  </a:lnTo>
                  <a:lnTo>
                    <a:pt x="56216" y="54480"/>
                  </a:lnTo>
                  <a:lnTo>
                    <a:pt x="26204" y="92126"/>
                  </a:lnTo>
                  <a:lnTo>
                    <a:pt x="6856" y="136559"/>
                  </a:lnTo>
                  <a:lnTo>
                    <a:pt x="0" y="186008"/>
                  </a:lnTo>
                  <a:lnTo>
                    <a:pt x="6856" y="235456"/>
                  </a:lnTo>
                  <a:lnTo>
                    <a:pt x="26204" y="279890"/>
                  </a:lnTo>
                  <a:lnTo>
                    <a:pt x="56216" y="317536"/>
                  </a:lnTo>
                  <a:lnTo>
                    <a:pt x="95062" y="346621"/>
                  </a:lnTo>
                  <a:lnTo>
                    <a:pt x="140911" y="365372"/>
                  </a:lnTo>
                  <a:lnTo>
                    <a:pt x="191935" y="372017"/>
                  </a:lnTo>
                  <a:lnTo>
                    <a:pt x="242959" y="365372"/>
                  </a:lnTo>
                  <a:lnTo>
                    <a:pt x="288808" y="346621"/>
                  </a:lnTo>
                  <a:lnTo>
                    <a:pt x="327653" y="317536"/>
                  </a:lnTo>
                  <a:lnTo>
                    <a:pt x="357665" y="279890"/>
                  </a:lnTo>
                  <a:lnTo>
                    <a:pt x="377014" y="235456"/>
                  </a:lnTo>
                  <a:lnTo>
                    <a:pt x="383870" y="186008"/>
                  </a:lnTo>
                  <a:lnTo>
                    <a:pt x="377014" y="136559"/>
                  </a:lnTo>
                  <a:lnTo>
                    <a:pt x="357665" y="92126"/>
                  </a:lnTo>
                  <a:lnTo>
                    <a:pt x="327653" y="54480"/>
                  </a:lnTo>
                  <a:lnTo>
                    <a:pt x="288808" y="25395"/>
                  </a:lnTo>
                  <a:lnTo>
                    <a:pt x="242959" y="6644"/>
                  </a:lnTo>
                  <a:lnTo>
                    <a:pt x="191935" y="0"/>
                  </a:lnTo>
                  <a:close/>
                </a:path>
              </a:pathLst>
            </a:custGeom>
            <a:solidFill>
              <a:srgbClr val="A6D4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47503" y="3337452"/>
              <a:ext cx="384175" cy="372110"/>
            </a:xfrm>
            <a:custGeom>
              <a:avLst/>
              <a:gdLst/>
              <a:ahLst/>
              <a:cxnLst/>
              <a:rect l="l" t="t" r="r" b="b"/>
              <a:pathLst>
                <a:path w="384175" h="372110">
                  <a:moveTo>
                    <a:pt x="0" y="186008"/>
                  </a:moveTo>
                  <a:lnTo>
                    <a:pt x="6856" y="136560"/>
                  </a:lnTo>
                  <a:lnTo>
                    <a:pt x="26204" y="92126"/>
                  </a:lnTo>
                  <a:lnTo>
                    <a:pt x="56216" y="54480"/>
                  </a:lnTo>
                  <a:lnTo>
                    <a:pt x="95061" y="25395"/>
                  </a:lnTo>
                  <a:lnTo>
                    <a:pt x="140911" y="6644"/>
                  </a:lnTo>
                  <a:lnTo>
                    <a:pt x="191935" y="0"/>
                  </a:lnTo>
                  <a:lnTo>
                    <a:pt x="242958" y="6644"/>
                  </a:lnTo>
                  <a:lnTo>
                    <a:pt x="288808" y="25395"/>
                  </a:lnTo>
                  <a:lnTo>
                    <a:pt x="327653" y="54480"/>
                  </a:lnTo>
                  <a:lnTo>
                    <a:pt x="357665" y="92126"/>
                  </a:lnTo>
                  <a:lnTo>
                    <a:pt x="377013" y="136560"/>
                  </a:lnTo>
                  <a:lnTo>
                    <a:pt x="383870" y="186008"/>
                  </a:lnTo>
                  <a:lnTo>
                    <a:pt x="377013" y="235456"/>
                  </a:lnTo>
                  <a:lnTo>
                    <a:pt x="357665" y="279890"/>
                  </a:lnTo>
                  <a:lnTo>
                    <a:pt x="327653" y="317536"/>
                  </a:lnTo>
                  <a:lnTo>
                    <a:pt x="288808" y="346621"/>
                  </a:lnTo>
                  <a:lnTo>
                    <a:pt x="242958" y="365372"/>
                  </a:lnTo>
                  <a:lnTo>
                    <a:pt x="191935" y="372017"/>
                  </a:lnTo>
                  <a:lnTo>
                    <a:pt x="140911" y="365372"/>
                  </a:lnTo>
                  <a:lnTo>
                    <a:pt x="95061" y="346621"/>
                  </a:lnTo>
                  <a:lnTo>
                    <a:pt x="56216" y="317536"/>
                  </a:lnTo>
                  <a:lnTo>
                    <a:pt x="26204" y="279890"/>
                  </a:lnTo>
                  <a:lnTo>
                    <a:pt x="6856" y="235456"/>
                  </a:lnTo>
                  <a:lnTo>
                    <a:pt x="0" y="186008"/>
                  </a:lnTo>
                  <a:close/>
                </a:path>
              </a:pathLst>
            </a:custGeom>
            <a:ln w="381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27541" y="3862016"/>
              <a:ext cx="384175" cy="372110"/>
            </a:xfrm>
            <a:custGeom>
              <a:avLst/>
              <a:gdLst/>
              <a:ahLst/>
              <a:cxnLst/>
              <a:rect l="l" t="t" r="r" b="b"/>
              <a:pathLst>
                <a:path w="384175" h="372110">
                  <a:moveTo>
                    <a:pt x="191935" y="0"/>
                  </a:moveTo>
                  <a:lnTo>
                    <a:pt x="140911" y="6644"/>
                  </a:lnTo>
                  <a:lnTo>
                    <a:pt x="95061" y="25395"/>
                  </a:lnTo>
                  <a:lnTo>
                    <a:pt x="56216" y="54480"/>
                  </a:lnTo>
                  <a:lnTo>
                    <a:pt x="26204" y="92125"/>
                  </a:lnTo>
                  <a:lnTo>
                    <a:pt x="6856" y="136559"/>
                  </a:lnTo>
                  <a:lnTo>
                    <a:pt x="0" y="186008"/>
                  </a:lnTo>
                  <a:lnTo>
                    <a:pt x="6856" y="235456"/>
                  </a:lnTo>
                  <a:lnTo>
                    <a:pt x="26204" y="279889"/>
                  </a:lnTo>
                  <a:lnTo>
                    <a:pt x="56216" y="317535"/>
                  </a:lnTo>
                  <a:lnTo>
                    <a:pt x="95061" y="346620"/>
                  </a:lnTo>
                  <a:lnTo>
                    <a:pt x="140911" y="365371"/>
                  </a:lnTo>
                  <a:lnTo>
                    <a:pt x="191935" y="372016"/>
                  </a:lnTo>
                  <a:lnTo>
                    <a:pt x="242959" y="365371"/>
                  </a:lnTo>
                  <a:lnTo>
                    <a:pt x="288808" y="346620"/>
                  </a:lnTo>
                  <a:lnTo>
                    <a:pt x="327653" y="317535"/>
                  </a:lnTo>
                  <a:lnTo>
                    <a:pt x="357665" y="279889"/>
                  </a:lnTo>
                  <a:lnTo>
                    <a:pt x="377014" y="235456"/>
                  </a:lnTo>
                  <a:lnTo>
                    <a:pt x="383870" y="186008"/>
                  </a:lnTo>
                  <a:lnTo>
                    <a:pt x="377014" y="136559"/>
                  </a:lnTo>
                  <a:lnTo>
                    <a:pt x="357665" y="92125"/>
                  </a:lnTo>
                  <a:lnTo>
                    <a:pt x="327653" y="54480"/>
                  </a:lnTo>
                  <a:lnTo>
                    <a:pt x="288808" y="25395"/>
                  </a:lnTo>
                  <a:lnTo>
                    <a:pt x="242959" y="6644"/>
                  </a:lnTo>
                  <a:lnTo>
                    <a:pt x="191935" y="0"/>
                  </a:lnTo>
                  <a:close/>
                </a:path>
              </a:pathLst>
            </a:custGeom>
            <a:solidFill>
              <a:srgbClr val="A6D4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27541" y="3862016"/>
              <a:ext cx="384175" cy="372110"/>
            </a:xfrm>
            <a:custGeom>
              <a:avLst/>
              <a:gdLst/>
              <a:ahLst/>
              <a:cxnLst/>
              <a:rect l="l" t="t" r="r" b="b"/>
              <a:pathLst>
                <a:path w="384175" h="372110">
                  <a:moveTo>
                    <a:pt x="0" y="186008"/>
                  </a:moveTo>
                  <a:lnTo>
                    <a:pt x="6856" y="136560"/>
                  </a:lnTo>
                  <a:lnTo>
                    <a:pt x="26204" y="92126"/>
                  </a:lnTo>
                  <a:lnTo>
                    <a:pt x="56216" y="54480"/>
                  </a:lnTo>
                  <a:lnTo>
                    <a:pt x="95061" y="25395"/>
                  </a:lnTo>
                  <a:lnTo>
                    <a:pt x="140911" y="6644"/>
                  </a:lnTo>
                  <a:lnTo>
                    <a:pt x="191935" y="0"/>
                  </a:lnTo>
                  <a:lnTo>
                    <a:pt x="242958" y="6644"/>
                  </a:lnTo>
                  <a:lnTo>
                    <a:pt x="288808" y="25395"/>
                  </a:lnTo>
                  <a:lnTo>
                    <a:pt x="327653" y="54480"/>
                  </a:lnTo>
                  <a:lnTo>
                    <a:pt x="357665" y="92126"/>
                  </a:lnTo>
                  <a:lnTo>
                    <a:pt x="377013" y="136560"/>
                  </a:lnTo>
                  <a:lnTo>
                    <a:pt x="383870" y="186008"/>
                  </a:lnTo>
                  <a:lnTo>
                    <a:pt x="377013" y="235456"/>
                  </a:lnTo>
                  <a:lnTo>
                    <a:pt x="357665" y="279890"/>
                  </a:lnTo>
                  <a:lnTo>
                    <a:pt x="327653" y="317536"/>
                  </a:lnTo>
                  <a:lnTo>
                    <a:pt x="288808" y="346621"/>
                  </a:lnTo>
                  <a:lnTo>
                    <a:pt x="242958" y="365372"/>
                  </a:lnTo>
                  <a:lnTo>
                    <a:pt x="191935" y="372017"/>
                  </a:lnTo>
                  <a:lnTo>
                    <a:pt x="140911" y="365372"/>
                  </a:lnTo>
                  <a:lnTo>
                    <a:pt x="95061" y="346621"/>
                  </a:lnTo>
                  <a:lnTo>
                    <a:pt x="56216" y="317536"/>
                  </a:lnTo>
                  <a:lnTo>
                    <a:pt x="26204" y="279890"/>
                  </a:lnTo>
                  <a:lnTo>
                    <a:pt x="6856" y="235456"/>
                  </a:lnTo>
                  <a:lnTo>
                    <a:pt x="0" y="186008"/>
                  </a:lnTo>
                  <a:close/>
                </a:path>
              </a:pathLst>
            </a:custGeom>
            <a:ln w="381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24391" y="3862015"/>
              <a:ext cx="384175" cy="372110"/>
            </a:xfrm>
            <a:custGeom>
              <a:avLst/>
              <a:gdLst/>
              <a:ahLst/>
              <a:cxnLst/>
              <a:rect l="l" t="t" r="r" b="b"/>
              <a:pathLst>
                <a:path w="384175" h="372110">
                  <a:moveTo>
                    <a:pt x="191935" y="0"/>
                  </a:moveTo>
                  <a:lnTo>
                    <a:pt x="140911" y="6644"/>
                  </a:lnTo>
                  <a:lnTo>
                    <a:pt x="95062" y="25395"/>
                  </a:lnTo>
                  <a:lnTo>
                    <a:pt x="56216" y="54480"/>
                  </a:lnTo>
                  <a:lnTo>
                    <a:pt x="26204" y="92126"/>
                  </a:lnTo>
                  <a:lnTo>
                    <a:pt x="6856" y="136559"/>
                  </a:lnTo>
                  <a:lnTo>
                    <a:pt x="0" y="186008"/>
                  </a:lnTo>
                  <a:lnTo>
                    <a:pt x="6856" y="235456"/>
                  </a:lnTo>
                  <a:lnTo>
                    <a:pt x="26204" y="279890"/>
                  </a:lnTo>
                  <a:lnTo>
                    <a:pt x="56216" y="317535"/>
                  </a:lnTo>
                  <a:lnTo>
                    <a:pt x="95062" y="346620"/>
                  </a:lnTo>
                  <a:lnTo>
                    <a:pt x="140911" y="365371"/>
                  </a:lnTo>
                  <a:lnTo>
                    <a:pt x="191935" y="372016"/>
                  </a:lnTo>
                  <a:lnTo>
                    <a:pt x="242959" y="365371"/>
                  </a:lnTo>
                  <a:lnTo>
                    <a:pt x="288808" y="346620"/>
                  </a:lnTo>
                  <a:lnTo>
                    <a:pt x="327653" y="317535"/>
                  </a:lnTo>
                  <a:lnTo>
                    <a:pt x="357665" y="279890"/>
                  </a:lnTo>
                  <a:lnTo>
                    <a:pt x="377014" y="235456"/>
                  </a:lnTo>
                  <a:lnTo>
                    <a:pt x="383870" y="186008"/>
                  </a:lnTo>
                  <a:lnTo>
                    <a:pt x="377014" y="136559"/>
                  </a:lnTo>
                  <a:lnTo>
                    <a:pt x="357665" y="92126"/>
                  </a:lnTo>
                  <a:lnTo>
                    <a:pt x="327653" y="54480"/>
                  </a:lnTo>
                  <a:lnTo>
                    <a:pt x="288808" y="25395"/>
                  </a:lnTo>
                  <a:lnTo>
                    <a:pt x="242959" y="6644"/>
                  </a:lnTo>
                  <a:lnTo>
                    <a:pt x="191935" y="0"/>
                  </a:lnTo>
                  <a:close/>
                </a:path>
              </a:pathLst>
            </a:custGeom>
            <a:solidFill>
              <a:srgbClr val="A6D4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24391" y="3862015"/>
              <a:ext cx="384175" cy="372110"/>
            </a:xfrm>
            <a:custGeom>
              <a:avLst/>
              <a:gdLst/>
              <a:ahLst/>
              <a:cxnLst/>
              <a:rect l="l" t="t" r="r" b="b"/>
              <a:pathLst>
                <a:path w="384175" h="372110">
                  <a:moveTo>
                    <a:pt x="0" y="186008"/>
                  </a:moveTo>
                  <a:lnTo>
                    <a:pt x="6856" y="136560"/>
                  </a:lnTo>
                  <a:lnTo>
                    <a:pt x="26204" y="92126"/>
                  </a:lnTo>
                  <a:lnTo>
                    <a:pt x="56216" y="54480"/>
                  </a:lnTo>
                  <a:lnTo>
                    <a:pt x="95061" y="25395"/>
                  </a:lnTo>
                  <a:lnTo>
                    <a:pt x="140911" y="6644"/>
                  </a:lnTo>
                  <a:lnTo>
                    <a:pt x="191935" y="0"/>
                  </a:lnTo>
                  <a:lnTo>
                    <a:pt x="242958" y="6644"/>
                  </a:lnTo>
                  <a:lnTo>
                    <a:pt x="288808" y="25395"/>
                  </a:lnTo>
                  <a:lnTo>
                    <a:pt x="327653" y="54480"/>
                  </a:lnTo>
                  <a:lnTo>
                    <a:pt x="357665" y="92126"/>
                  </a:lnTo>
                  <a:lnTo>
                    <a:pt x="377013" y="136560"/>
                  </a:lnTo>
                  <a:lnTo>
                    <a:pt x="383870" y="186008"/>
                  </a:lnTo>
                  <a:lnTo>
                    <a:pt x="377013" y="235456"/>
                  </a:lnTo>
                  <a:lnTo>
                    <a:pt x="357665" y="279890"/>
                  </a:lnTo>
                  <a:lnTo>
                    <a:pt x="327653" y="317536"/>
                  </a:lnTo>
                  <a:lnTo>
                    <a:pt x="288808" y="346621"/>
                  </a:lnTo>
                  <a:lnTo>
                    <a:pt x="242958" y="365372"/>
                  </a:lnTo>
                  <a:lnTo>
                    <a:pt x="191935" y="372017"/>
                  </a:lnTo>
                  <a:lnTo>
                    <a:pt x="140911" y="365372"/>
                  </a:lnTo>
                  <a:lnTo>
                    <a:pt x="95061" y="346621"/>
                  </a:lnTo>
                  <a:lnTo>
                    <a:pt x="56216" y="317536"/>
                  </a:lnTo>
                  <a:lnTo>
                    <a:pt x="26204" y="279890"/>
                  </a:lnTo>
                  <a:lnTo>
                    <a:pt x="6856" y="235456"/>
                  </a:lnTo>
                  <a:lnTo>
                    <a:pt x="0" y="186008"/>
                  </a:lnTo>
                  <a:close/>
                </a:path>
              </a:pathLst>
            </a:custGeom>
            <a:ln w="381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27541" y="4329413"/>
              <a:ext cx="384175" cy="372110"/>
            </a:xfrm>
            <a:custGeom>
              <a:avLst/>
              <a:gdLst/>
              <a:ahLst/>
              <a:cxnLst/>
              <a:rect l="l" t="t" r="r" b="b"/>
              <a:pathLst>
                <a:path w="384175" h="372110">
                  <a:moveTo>
                    <a:pt x="191935" y="0"/>
                  </a:moveTo>
                  <a:lnTo>
                    <a:pt x="140911" y="6644"/>
                  </a:lnTo>
                  <a:lnTo>
                    <a:pt x="95061" y="25395"/>
                  </a:lnTo>
                  <a:lnTo>
                    <a:pt x="56216" y="54480"/>
                  </a:lnTo>
                  <a:lnTo>
                    <a:pt x="26204" y="92126"/>
                  </a:lnTo>
                  <a:lnTo>
                    <a:pt x="6856" y="136559"/>
                  </a:lnTo>
                  <a:lnTo>
                    <a:pt x="0" y="186008"/>
                  </a:lnTo>
                  <a:lnTo>
                    <a:pt x="6856" y="235456"/>
                  </a:lnTo>
                  <a:lnTo>
                    <a:pt x="26204" y="279890"/>
                  </a:lnTo>
                  <a:lnTo>
                    <a:pt x="56216" y="317535"/>
                  </a:lnTo>
                  <a:lnTo>
                    <a:pt x="95061" y="346620"/>
                  </a:lnTo>
                  <a:lnTo>
                    <a:pt x="140911" y="365371"/>
                  </a:lnTo>
                  <a:lnTo>
                    <a:pt x="191935" y="372016"/>
                  </a:lnTo>
                  <a:lnTo>
                    <a:pt x="242959" y="365371"/>
                  </a:lnTo>
                  <a:lnTo>
                    <a:pt x="288808" y="346620"/>
                  </a:lnTo>
                  <a:lnTo>
                    <a:pt x="327653" y="317535"/>
                  </a:lnTo>
                  <a:lnTo>
                    <a:pt x="357665" y="279890"/>
                  </a:lnTo>
                  <a:lnTo>
                    <a:pt x="377014" y="235456"/>
                  </a:lnTo>
                  <a:lnTo>
                    <a:pt x="383870" y="186008"/>
                  </a:lnTo>
                  <a:lnTo>
                    <a:pt x="377014" y="136559"/>
                  </a:lnTo>
                  <a:lnTo>
                    <a:pt x="357665" y="92126"/>
                  </a:lnTo>
                  <a:lnTo>
                    <a:pt x="327653" y="54480"/>
                  </a:lnTo>
                  <a:lnTo>
                    <a:pt x="288808" y="25395"/>
                  </a:lnTo>
                  <a:lnTo>
                    <a:pt x="242959" y="6644"/>
                  </a:lnTo>
                  <a:lnTo>
                    <a:pt x="191935" y="0"/>
                  </a:lnTo>
                  <a:close/>
                </a:path>
              </a:pathLst>
            </a:custGeom>
            <a:solidFill>
              <a:srgbClr val="A6D4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27541" y="4329413"/>
              <a:ext cx="384175" cy="372110"/>
            </a:xfrm>
            <a:custGeom>
              <a:avLst/>
              <a:gdLst/>
              <a:ahLst/>
              <a:cxnLst/>
              <a:rect l="l" t="t" r="r" b="b"/>
              <a:pathLst>
                <a:path w="384175" h="372110">
                  <a:moveTo>
                    <a:pt x="0" y="186008"/>
                  </a:moveTo>
                  <a:lnTo>
                    <a:pt x="6856" y="136560"/>
                  </a:lnTo>
                  <a:lnTo>
                    <a:pt x="26204" y="92126"/>
                  </a:lnTo>
                  <a:lnTo>
                    <a:pt x="56216" y="54480"/>
                  </a:lnTo>
                  <a:lnTo>
                    <a:pt x="95061" y="25395"/>
                  </a:lnTo>
                  <a:lnTo>
                    <a:pt x="140911" y="6644"/>
                  </a:lnTo>
                  <a:lnTo>
                    <a:pt x="191935" y="0"/>
                  </a:lnTo>
                  <a:lnTo>
                    <a:pt x="242958" y="6644"/>
                  </a:lnTo>
                  <a:lnTo>
                    <a:pt x="288808" y="25395"/>
                  </a:lnTo>
                  <a:lnTo>
                    <a:pt x="327653" y="54480"/>
                  </a:lnTo>
                  <a:lnTo>
                    <a:pt x="357665" y="92126"/>
                  </a:lnTo>
                  <a:lnTo>
                    <a:pt x="377013" y="136560"/>
                  </a:lnTo>
                  <a:lnTo>
                    <a:pt x="383870" y="186008"/>
                  </a:lnTo>
                  <a:lnTo>
                    <a:pt x="377013" y="235456"/>
                  </a:lnTo>
                  <a:lnTo>
                    <a:pt x="357665" y="279890"/>
                  </a:lnTo>
                  <a:lnTo>
                    <a:pt x="327653" y="317536"/>
                  </a:lnTo>
                  <a:lnTo>
                    <a:pt x="288808" y="346621"/>
                  </a:lnTo>
                  <a:lnTo>
                    <a:pt x="242958" y="365372"/>
                  </a:lnTo>
                  <a:lnTo>
                    <a:pt x="191935" y="372017"/>
                  </a:lnTo>
                  <a:lnTo>
                    <a:pt x="140911" y="365372"/>
                  </a:lnTo>
                  <a:lnTo>
                    <a:pt x="95061" y="346621"/>
                  </a:lnTo>
                  <a:lnTo>
                    <a:pt x="56216" y="317536"/>
                  </a:lnTo>
                  <a:lnTo>
                    <a:pt x="26204" y="279890"/>
                  </a:lnTo>
                  <a:lnTo>
                    <a:pt x="6856" y="235456"/>
                  </a:lnTo>
                  <a:lnTo>
                    <a:pt x="0" y="186008"/>
                  </a:lnTo>
                  <a:close/>
                </a:path>
              </a:pathLst>
            </a:custGeom>
            <a:ln w="381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24391" y="4329413"/>
              <a:ext cx="384175" cy="372110"/>
            </a:xfrm>
            <a:custGeom>
              <a:avLst/>
              <a:gdLst/>
              <a:ahLst/>
              <a:cxnLst/>
              <a:rect l="l" t="t" r="r" b="b"/>
              <a:pathLst>
                <a:path w="384175" h="372110">
                  <a:moveTo>
                    <a:pt x="191935" y="0"/>
                  </a:moveTo>
                  <a:lnTo>
                    <a:pt x="140911" y="6644"/>
                  </a:lnTo>
                  <a:lnTo>
                    <a:pt x="95062" y="25395"/>
                  </a:lnTo>
                  <a:lnTo>
                    <a:pt x="56216" y="54480"/>
                  </a:lnTo>
                  <a:lnTo>
                    <a:pt x="26204" y="92126"/>
                  </a:lnTo>
                  <a:lnTo>
                    <a:pt x="6856" y="136559"/>
                  </a:lnTo>
                  <a:lnTo>
                    <a:pt x="0" y="186008"/>
                  </a:lnTo>
                  <a:lnTo>
                    <a:pt x="6856" y="235456"/>
                  </a:lnTo>
                  <a:lnTo>
                    <a:pt x="26204" y="279890"/>
                  </a:lnTo>
                  <a:lnTo>
                    <a:pt x="56216" y="317535"/>
                  </a:lnTo>
                  <a:lnTo>
                    <a:pt x="95062" y="346620"/>
                  </a:lnTo>
                  <a:lnTo>
                    <a:pt x="140911" y="365371"/>
                  </a:lnTo>
                  <a:lnTo>
                    <a:pt x="191935" y="372016"/>
                  </a:lnTo>
                  <a:lnTo>
                    <a:pt x="242959" y="365371"/>
                  </a:lnTo>
                  <a:lnTo>
                    <a:pt x="288808" y="346620"/>
                  </a:lnTo>
                  <a:lnTo>
                    <a:pt x="327653" y="317535"/>
                  </a:lnTo>
                  <a:lnTo>
                    <a:pt x="357665" y="279890"/>
                  </a:lnTo>
                  <a:lnTo>
                    <a:pt x="377014" y="235456"/>
                  </a:lnTo>
                  <a:lnTo>
                    <a:pt x="383870" y="186008"/>
                  </a:lnTo>
                  <a:lnTo>
                    <a:pt x="377014" y="136559"/>
                  </a:lnTo>
                  <a:lnTo>
                    <a:pt x="357665" y="92126"/>
                  </a:lnTo>
                  <a:lnTo>
                    <a:pt x="327653" y="54480"/>
                  </a:lnTo>
                  <a:lnTo>
                    <a:pt x="288808" y="25395"/>
                  </a:lnTo>
                  <a:lnTo>
                    <a:pt x="242959" y="6644"/>
                  </a:lnTo>
                  <a:lnTo>
                    <a:pt x="191935" y="0"/>
                  </a:lnTo>
                  <a:close/>
                </a:path>
              </a:pathLst>
            </a:custGeom>
            <a:solidFill>
              <a:srgbClr val="A6D4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24391" y="4329413"/>
              <a:ext cx="384175" cy="372110"/>
            </a:xfrm>
            <a:custGeom>
              <a:avLst/>
              <a:gdLst/>
              <a:ahLst/>
              <a:cxnLst/>
              <a:rect l="l" t="t" r="r" b="b"/>
              <a:pathLst>
                <a:path w="384175" h="372110">
                  <a:moveTo>
                    <a:pt x="0" y="186008"/>
                  </a:moveTo>
                  <a:lnTo>
                    <a:pt x="6856" y="136560"/>
                  </a:lnTo>
                  <a:lnTo>
                    <a:pt x="26204" y="92126"/>
                  </a:lnTo>
                  <a:lnTo>
                    <a:pt x="56216" y="54480"/>
                  </a:lnTo>
                  <a:lnTo>
                    <a:pt x="95061" y="25395"/>
                  </a:lnTo>
                  <a:lnTo>
                    <a:pt x="140911" y="6644"/>
                  </a:lnTo>
                  <a:lnTo>
                    <a:pt x="191935" y="0"/>
                  </a:lnTo>
                  <a:lnTo>
                    <a:pt x="242958" y="6644"/>
                  </a:lnTo>
                  <a:lnTo>
                    <a:pt x="288808" y="25395"/>
                  </a:lnTo>
                  <a:lnTo>
                    <a:pt x="327653" y="54480"/>
                  </a:lnTo>
                  <a:lnTo>
                    <a:pt x="357665" y="92126"/>
                  </a:lnTo>
                  <a:lnTo>
                    <a:pt x="377013" y="136560"/>
                  </a:lnTo>
                  <a:lnTo>
                    <a:pt x="383870" y="186008"/>
                  </a:lnTo>
                  <a:lnTo>
                    <a:pt x="377013" y="235456"/>
                  </a:lnTo>
                  <a:lnTo>
                    <a:pt x="357665" y="279890"/>
                  </a:lnTo>
                  <a:lnTo>
                    <a:pt x="327653" y="317536"/>
                  </a:lnTo>
                  <a:lnTo>
                    <a:pt x="288808" y="346621"/>
                  </a:lnTo>
                  <a:lnTo>
                    <a:pt x="242958" y="365372"/>
                  </a:lnTo>
                  <a:lnTo>
                    <a:pt x="191935" y="372017"/>
                  </a:lnTo>
                  <a:lnTo>
                    <a:pt x="140911" y="365372"/>
                  </a:lnTo>
                  <a:lnTo>
                    <a:pt x="95061" y="346621"/>
                  </a:lnTo>
                  <a:lnTo>
                    <a:pt x="56216" y="317536"/>
                  </a:lnTo>
                  <a:lnTo>
                    <a:pt x="26204" y="279890"/>
                  </a:lnTo>
                  <a:lnTo>
                    <a:pt x="6856" y="235456"/>
                  </a:lnTo>
                  <a:lnTo>
                    <a:pt x="0" y="186008"/>
                  </a:lnTo>
                  <a:close/>
                </a:path>
              </a:pathLst>
            </a:custGeom>
            <a:ln w="381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078609" y="1348741"/>
            <a:ext cx="8512175" cy="53527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indent="-320040">
              <a:lnSpc>
                <a:spcPts val="3815"/>
              </a:lnSpc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95605" algn="l"/>
                <a:tab pos="396240" algn="l"/>
              </a:tabLst>
            </a:pPr>
            <a:r>
              <a:rPr sz="3200" b="1" spc="-30" dirty="0">
                <a:solidFill>
                  <a:srgbClr val="D60093"/>
                </a:solidFill>
                <a:latin typeface="Calibri"/>
                <a:cs typeface="Calibri"/>
              </a:rPr>
              <a:t>Key</a:t>
            </a:r>
            <a:r>
              <a:rPr sz="3200" b="1" spc="-15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D60093"/>
                </a:solidFill>
                <a:latin typeface="Calibri"/>
                <a:cs typeface="Calibri"/>
              </a:rPr>
              <a:t>insight</a:t>
            </a:r>
            <a:r>
              <a:rPr sz="3200" spc="-10" dirty="0">
                <a:solidFill>
                  <a:srgbClr val="D60093"/>
                </a:solidFill>
                <a:latin typeface="Calibri"/>
                <a:cs typeface="Calibri"/>
              </a:rPr>
              <a:t>:</a:t>
            </a:r>
            <a:r>
              <a:rPr sz="3200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D60093"/>
                </a:solidFill>
                <a:latin typeface="Calibri"/>
                <a:cs typeface="Calibri"/>
              </a:rPr>
              <a:t>make</a:t>
            </a:r>
            <a:r>
              <a:rPr sz="3200" spc="-10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D60093"/>
                </a:solidFill>
                <a:latin typeface="Calibri"/>
                <a:cs typeface="Calibri"/>
              </a:rPr>
              <a:t>the</a:t>
            </a:r>
            <a:r>
              <a:rPr sz="3200" spc="-10" dirty="0">
                <a:solidFill>
                  <a:srgbClr val="D60093"/>
                </a:solidFill>
                <a:latin typeface="Calibri"/>
                <a:cs typeface="Calibri"/>
              </a:rPr>
              <a:t> weights</a:t>
            </a:r>
            <a:r>
              <a:rPr sz="3200" spc="-5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B0F0"/>
                </a:solidFill>
                <a:latin typeface="Calibri"/>
                <a:cs typeface="Calibri"/>
              </a:rPr>
              <a:t>sparse</a:t>
            </a:r>
            <a:r>
              <a:rPr sz="3200" spc="-10" dirty="0">
                <a:latin typeface="Calibri"/>
                <a:cs typeface="Calibri"/>
              </a:rPr>
              <a:t>!</a:t>
            </a:r>
            <a:endParaRPr sz="3200">
              <a:latin typeface="Calibri"/>
              <a:cs typeface="Calibri"/>
            </a:endParaRPr>
          </a:p>
          <a:p>
            <a:pPr marL="396240" indent="-320040">
              <a:lnSpc>
                <a:spcPts val="3815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95605" algn="l"/>
                <a:tab pos="396240" algn="l"/>
              </a:tabLst>
            </a:pPr>
            <a:r>
              <a:rPr sz="3200" spc="-5" dirty="0">
                <a:latin typeface="Calibri"/>
                <a:cs typeface="Calibri"/>
              </a:rPr>
              <a:t>Use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block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diagonal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matrices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135" dirty="0">
                <a:latin typeface="Cambria Math"/>
                <a:cs typeface="Cambria Math"/>
              </a:rPr>
              <a:t>𝐖</a:t>
            </a:r>
            <a:r>
              <a:rPr sz="3450" spc="202" baseline="-15700" dirty="0">
                <a:latin typeface="Cambria Math"/>
                <a:cs typeface="Cambria Math"/>
              </a:rPr>
              <a:t>!</a:t>
            </a:r>
            <a:endParaRPr sz="3450" baseline="-15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buClr>
                <a:srgbClr val="F0AD00"/>
              </a:buClr>
              <a:buFont typeface="Wingdings 2"/>
              <a:buChar char=""/>
            </a:pPr>
            <a:endParaRPr sz="4200">
              <a:latin typeface="Cambria Math"/>
              <a:cs typeface="Cambria Math"/>
            </a:endParaRPr>
          </a:p>
          <a:p>
            <a:pPr marL="2200910">
              <a:spcBef>
                <a:spcPts val="3304"/>
              </a:spcBef>
              <a:tabLst>
                <a:tab pos="2979420" algn="l"/>
              </a:tabLst>
            </a:pPr>
            <a:r>
              <a:rPr sz="3800" spc="-204" dirty="0">
                <a:latin typeface="Cambria Math"/>
                <a:cs typeface="Cambria Math"/>
              </a:rPr>
              <a:t>𝐖</a:t>
            </a:r>
            <a:r>
              <a:rPr sz="4200" spc="-307" baseline="-14880" dirty="0">
                <a:latin typeface="Cambria Math"/>
                <a:cs typeface="Cambria Math"/>
              </a:rPr>
              <a:t>4	</a:t>
            </a:r>
            <a:r>
              <a:rPr sz="3800" dirty="0">
                <a:latin typeface="Cambria Math"/>
                <a:cs typeface="Cambria Math"/>
              </a:rPr>
              <a:t>=</a:t>
            </a:r>
            <a:endParaRPr sz="3800">
              <a:latin typeface="Cambria Math"/>
              <a:cs typeface="Cambria Math"/>
            </a:endParaRPr>
          </a:p>
          <a:p>
            <a:pPr marL="6325870" marR="30480">
              <a:lnSpc>
                <a:spcPts val="1900"/>
              </a:lnSpc>
              <a:spcBef>
                <a:spcPts val="3385"/>
              </a:spcBef>
            </a:pPr>
            <a:r>
              <a:rPr sz="1600" b="1" dirty="0">
                <a:solidFill>
                  <a:srgbClr val="008000"/>
                </a:solidFill>
                <a:latin typeface="Arial"/>
                <a:cs typeface="Arial"/>
              </a:rPr>
              <a:t>Limitation:</a:t>
            </a:r>
            <a:r>
              <a:rPr sz="1600" b="1" spc="-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Arial"/>
                <a:cs typeface="Arial"/>
              </a:rPr>
              <a:t>only</a:t>
            </a:r>
            <a:r>
              <a:rPr sz="1600" spc="-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Arial"/>
                <a:cs typeface="Arial"/>
              </a:rPr>
              <a:t>nearby </a:t>
            </a:r>
            <a:r>
              <a:rPr sz="1600" spc="-4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Arial"/>
                <a:cs typeface="Arial"/>
              </a:rPr>
              <a:t>neurons/dimensions </a:t>
            </a: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Arial"/>
                <a:cs typeface="Arial"/>
              </a:rPr>
              <a:t>can</a:t>
            </a:r>
            <a:r>
              <a:rPr sz="1600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Arial"/>
                <a:cs typeface="Arial"/>
              </a:rPr>
              <a:t>interact</a:t>
            </a: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Arial"/>
                <a:cs typeface="Arial"/>
              </a:rPr>
              <a:t>through</a:t>
            </a:r>
            <a:r>
              <a:rPr sz="1600" spc="-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000"/>
                </a:solidFill>
                <a:latin typeface="Cambria Math"/>
                <a:cs typeface="Cambria Math"/>
              </a:rPr>
              <a:t>𝑊</a:t>
            </a:r>
            <a:endParaRPr sz="1600">
              <a:latin typeface="Cambria Math"/>
              <a:cs typeface="Cambria Math"/>
            </a:endParaRPr>
          </a:p>
          <a:p>
            <a:pPr marL="396240" indent="-320040">
              <a:spcBef>
                <a:spcPts val="119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95605" algn="l"/>
                <a:tab pos="39624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5" dirty="0">
                <a:latin typeface="Calibri"/>
                <a:cs typeface="Calibri"/>
              </a:rPr>
              <a:t> use </a:t>
            </a:r>
            <a:r>
              <a:rPr sz="3200" dirty="0">
                <a:latin typeface="Cambria Math"/>
                <a:cs typeface="Cambria Math"/>
              </a:rPr>
              <a:t>𝐵</a:t>
            </a:r>
            <a:r>
              <a:rPr sz="3200" spc="105" dirty="0">
                <a:latin typeface="Cambria Math"/>
                <a:cs typeface="Cambria Math"/>
              </a:rPr>
              <a:t> </a:t>
            </a:r>
            <a:r>
              <a:rPr sz="3200" spc="-10" dirty="0">
                <a:latin typeface="Calibri"/>
                <a:cs typeface="Calibri"/>
              </a:rPr>
              <a:t>low-dimensional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matrices,</a:t>
            </a:r>
            <a:r>
              <a:rPr sz="3200" dirty="0">
                <a:latin typeface="Calibri"/>
                <a:cs typeface="Calibri"/>
              </a:rPr>
              <a:t> then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#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param</a:t>
            </a:r>
            <a:endParaRPr sz="3200">
              <a:latin typeface="Calibri"/>
              <a:cs typeface="Calibri"/>
            </a:endParaRPr>
          </a:p>
          <a:p>
            <a:pPr marL="396240">
              <a:lnSpc>
                <a:spcPts val="3175"/>
              </a:lnSpc>
              <a:spcBef>
                <a:spcPts val="1655"/>
              </a:spcBef>
              <a:tabLst>
                <a:tab pos="6672580" algn="l"/>
              </a:tabLst>
            </a:pP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du</a:t>
            </a:r>
            <a:r>
              <a:rPr sz="3200" spc="-5" dirty="0">
                <a:latin typeface="Calibri"/>
                <a:cs typeface="Calibri"/>
              </a:rPr>
              <a:t>ce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 f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om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95" dirty="0">
                <a:latin typeface="Cambria Math"/>
                <a:cs typeface="Cambria Math"/>
              </a:rPr>
              <a:t>𝑑</a:t>
            </a:r>
            <a:r>
              <a:rPr sz="3450" spc="30" baseline="28985" dirty="0">
                <a:latin typeface="Cambria Math"/>
                <a:cs typeface="Cambria Math"/>
              </a:rPr>
              <a:t>(</a:t>
            </a:r>
            <a:r>
              <a:rPr sz="3450" spc="-1725" baseline="28985" dirty="0">
                <a:latin typeface="Cambria Math"/>
                <a:cs typeface="Cambria Math"/>
              </a:rPr>
              <a:t>%</a:t>
            </a:r>
            <a:r>
              <a:rPr sz="3450" spc="1725" baseline="28985" dirty="0">
                <a:latin typeface="Cambria Math"/>
                <a:cs typeface="Cambria Math"/>
              </a:rPr>
              <a:t>'</a:t>
            </a:r>
            <a:r>
              <a:rPr sz="3450" spc="660" baseline="28985" dirty="0">
                <a:latin typeface="Cambria Math"/>
                <a:cs typeface="Cambria Math"/>
              </a:rPr>
              <a:t>"</a:t>
            </a:r>
            <a:r>
              <a:rPr sz="3450" spc="225" baseline="28985" dirty="0">
                <a:latin typeface="Cambria Math"/>
                <a:cs typeface="Cambria Math"/>
              </a:rPr>
              <a:t>)</a:t>
            </a:r>
            <a:r>
              <a:rPr sz="3200" dirty="0">
                <a:latin typeface="Cambria Math"/>
                <a:cs typeface="Cambria Math"/>
              </a:rPr>
              <a:t>×</a:t>
            </a:r>
            <a:r>
              <a:rPr sz="3200" spc="95" dirty="0">
                <a:latin typeface="Cambria Math"/>
                <a:cs typeface="Cambria Math"/>
              </a:rPr>
              <a:t>𝑑</a:t>
            </a:r>
            <a:r>
              <a:rPr sz="3450" spc="30" baseline="28985" dirty="0">
                <a:latin typeface="Cambria Math"/>
                <a:cs typeface="Cambria Math"/>
              </a:rPr>
              <a:t>(</a:t>
            </a:r>
            <a:r>
              <a:rPr sz="3450" spc="-1725" baseline="28985" dirty="0">
                <a:latin typeface="Cambria Math"/>
                <a:cs typeface="Cambria Math"/>
              </a:rPr>
              <a:t>%</a:t>
            </a:r>
            <a:r>
              <a:rPr sz="3450" baseline="28985" dirty="0">
                <a:latin typeface="Cambria Math"/>
                <a:cs typeface="Cambria Math"/>
              </a:rPr>
              <a:t>) </a:t>
            </a:r>
            <a:r>
              <a:rPr sz="3450" spc="-240" baseline="28985" dirty="0">
                <a:latin typeface="Cambria Math"/>
                <a:cs typeface="Cambria Math"/>
              </a:rPr>
              <a:t> 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85" dirty="0">
                <a:latin typeface="Cambria Math"/>
                <a:cs typeface="Cambria Math"/>
              </a:rPr>
              <a:t>𝐵</a:t>
            </a:r>
            <a:r>
              <a:rPr sz="3200" dirty="0">
                <a:latin typeface="Cambria Math"/>
                <a:cs typeface="Cambria Math"/>
              </a:rPr>
              <a:t>×</a:t>
            </a:r>
            <a:r>
              <a:rPr sz="3200" spc="-170" dirty="0">
                <a:latin typeface="Cambria Math"/>
                <a:cs typeface="Cambria Math"/>
              </a:rPr>
              <a:t> </a:t>
            </a:r>
            <a:r>
              <a:rPr sz="3450" spc="-375" baseline="44685" dirty="0">
                <a:latin typeface="Cambria Math"/>
                <a:cs typeface="Cambria Math"/>
              </a:rPr>
              <a:t>+</a:t>
            </a:r>
            <a:r>
              <a:rPr sz="3450" baseline="44685" dirty="0">
                <a:latin typeface="Cambria Math"/>
                <a:cs typeface="Cambria Math"/>
              </a:rPr>
              <a:t> </a:t>
            </a:r>
            <a:r>
              <a:rPr sz="3450" spc="-187" baseline="44685" dirty="0">
                <a:latin typeface="Cambria Math"/>
                <a:cs typeface="Cambria Math"/>
              </a:rPr>
              <a:t> </a:t>
            </a:r>
            <a:r>
              <a:rPr sz="2850" spc="-877" baseline="78947" dirty="0">
                <a:latin typeface="Cambria Math"/>
                <a:cs typeface="Cambria Math"/>
              </a:rPr>
              <a:t>&amp;</a:t>
            </a:r>
            <a:r>
              <a:rPr sz="2850" spc="1470" baseline="78947" dirty="0">
                <a:latin typeface="Cambria Math"/>
                <a:cs typeface="Cambria Math"/>
              </a:rPr>
              <a:t>'</a:t>
            </a:r>
            <a:r>
              <a:rPr sz="2850" spc="509" baseline="78947" dirty="0">
                <a:latin typeface="Cambria Math"/>
                <a:cs typeface="Cambria Math"/>
              </a:rPr>
              <a:t>(</a:t>
            </a:r>
            <a:r>
              <a:rPr sz="2850" baseline="78947" dirty="0">
                <a:latin typeface="Cambria Math"/>
                <a:cs typeface="Cambria Math"/>
              </a:rPr>
              <a:t>	</a:t>
            </a:r>
            <a:r>
              <a:rPr sz="3200" dirty="0">
                <a:latin typeface="Cambria Math"/>
                <a:cs typeface="Cambria Math"/>
              </a:rPr>
              <a:t>×</a:t>
            </a:r>
            <a:r>
              <a:rPr sz="3200" spc="-170" dirty="0">
                <a:latin typeface="Cambria Math"/>
                <a:cs typeface="Cambria Math"/>
              </a:rPr>
              <a:t> </a:t>
            </a:r>
            <a:r>
              <a:rPr sz="3450" spc="-375" baseline="44685" dirty="0">
                <a:latin typeface="Cambria Math"/>
                <a:cs typeface="Cambria Math"/>
              </a:rPr>
              <a:t>+</a:t>
            </a:r>
            <a:r>
              <a:rPr sz="3450" baseline="44685" dirty="0">
                <a:latin typeface="Cambria Math"/>
                <a:cs typeface="Cambria Math"/>
              </a:rPr>
              <a:t> </a:t>
            </a:r>
            <a:r>
              <a:rPr sz="3450" spc="-187" baseline="44685" dirty="0">
                <a:latin typeface="Cambria Math"/>
                <a:cs typeface="Cambria Math"/>
              </a:rPr>
              <a:t> </a:t>
            </a:r>
            <a:r>
              <a:rPr sz="2850" spc="-877" baseline="78947" dirty="0">
                <a:latin typeface="Cambria Math"/>
                <a:cs typeface="Cambria Math"/>
              </a:rPr>
              <a:t>&amp;</a:t>
            </a:r>
            <a:r>
              <a:rPr sz="2850" baseline="78947" dirty="0">
                <a:latin typeface="Cambria Math"/>
                <a:cs typeface="Cambria Math"/>
              </a:rPr>
              <a:t> </a:t>
            </a:r>
            <a:r>
              <a:rPr sz="2850" spc="89" baseline="78947" dirty="0">
                <a:latin typeface="Cambria Math"/>
                <a:cs typeface="Cambria Math"/>
              </a:rPr>
              <a:t> 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R="1127125" algn="r">
              <a:lnSpc>
                <a:spcPts val="2095"/>
              </a:lnSpc>
              <a:tabLst>
                <a:tab pos="1094105" algn="l"/>
              </a:tabLst>
            </a:pPr>
            <a:r>
              <a:rPr sz="2300" spc="1085" dirty="0">
                <a:latin typeface="Cambria Math"/>
                <a:cs typeface="Cambria Math"/>
              </a:rPr>
              <a:t>,	,</a:t>
            </a:r>
            <a:endParaRPr sz="23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15</a:t>
            </a:fld>
            <a:endParaRPr sz="900">
              <a:latin typeface="Calibri"/>
              <a:cs typeface="Calibri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17AD6445-63A9-48E7-8155-121051FE0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743" y="994109"/>
            <a:ext cx="9206514" cy="57057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3976" y="347472"/>
            <a:ext cx="4282440" cy="55778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42108" y="1296924"/>
            <a:ext cx="8266430" cy="21412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32105" marR="892175" indent="-320040">
              <a:lnSpc>
                <a:spcPts val="3500"/>
              </a:lnSpc>
              <a:spcBef>
                <a:spcPts val="5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30" dirty="0">
                <a:latin typeface="Calibri"/>
                <a:cs typeface="Calibri"/>
              </a:rPr>
              <a:t>Key</a:t>
            </a:r>
            <a:r>
              <a:rPr sz="3200" b="1" spc="-10" dirty="0">
                <a:latin typeface="Calibri"/>
                <a:cs typeface="Calibri"/>
              </a:rPr>
              <a:t> insight</a:t>
            </a:r>
            <a:r>
              <a:rPr sz="3200" spc="-10" dirty="0">
                <a:latin typeface="Calibri"/>
                <a:cs typeface="Calibri"/>
              </a:rPr>
              <a:t>: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C00000"/>
                </a:solidFill>
                <a:latin typeface="Calibri"/>
                <a:cs typeface="Calibri"/>
              </a:rPr>
              <a:t>Share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weights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across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different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relations!</a:t>
            </a:r>
            <a:endParaRPr sz="3200">
              <a:latin typeface="Calibri"/>
              <a:cs typeface="Calibri"/>
            </a:endParaRPr>
          </a:p>
          <a:p>
            <a:pPr marL="332105" marR="5080" indent="-320040">
              <a:lnSpc>
                <a:spcPts val="3500"/>
              </a:lnSpc>
              <a:spcBef>
                <a:spcPts val="231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20" dirty="0">
                <a:latin typeface="Calibri"/>
                <a:cs typeface="Calibri"/>
              </a:rPr>
              <a:t>Represent</a:t>
            </a:r>
            <a:r>
              <a:rPr sz="3200" dirty="0">
                <a:latin typeface="Calibri"/>
                <a:cs typeface="Calibri"/>
              </a:rPr>
              <a:t> the</a:t>
            </a:r>
            <a:r>
              <a:rPr sz="3200" spc="-5" dirty="0">
                <a:latin typeface="Calibri"/>
                <a:cs typeface="Calibri"/>
              </a:rPr>
              <a:t> matrix of each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relation</a:t>
            </a:r>
            <a:r>
              <a:rPr sz="3200" dirty="0">
                <a:latin typeface="Calibri"/>
                <a:cs typeface="Calibri"/>
              </a:rPr>
              <a:t> as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60B5CC"/>
                </a:solidFill>
                <a:latin typeface="Calibri"/>
                <a:cs typeface="Calibri"/>
              </a:rPr>
              <a:t>linear </a:t>
            </a:r>
            <a:r>
              <a:rPr sz="3200" spc="-710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60B5CC"/>
                </a:solidFill>
                <a:latin typeface="Calibri"/>
                <a:cs typeface="Calibri"/>
              </a:rPr>
              <a:t>combination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6BB76D"/>
                </a:solidFill>
                <a:latin typeface="Calibri"/>
                <a:cs typeface="Calibri"/>
              </a:rPr>
              <a:t>basis</a:t>
            </a:r>
            <a:r>
              <a:rPr sz="3200" spc="-10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6BB76D"/>
                </a:solidFill>
                <a:latin typeface="Calibri"/>
                <a:cs typeface="Calibri"/>
              </a:rPr>
              <a:t>transformations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2128" y="3590544"/>
            <a:ext cx="59626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00" spc="695" dirty="0">
                <a:latin typeface="Cambria Math"/>
                <a:cs typeface="Cambria Math"/>
              </a:rPr>
              <a:t>-</a:t>
            </a:r>
            <a:r>
              <a:rPr sz="2300" spc="1225" dirty="0">
                <a:latin typeface="Cambria Math"/>
                <a:cs typeface="Cambria Math"/>
              </a:rPr>
              <a:t>.</a:t>
            </a:r>
            <a:r>
              <a:rPr sz="2300" spc="425" dirty="0">
                <a:latin typeface="Cambria Math"/>
                <a:cs typeface="Cambria Math"/>
              </a:rPr>
              <a:t>"</a:t>
            </a:r>
            <a:endParaRPr sz="23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4048" y="3381755"/>
            <a:ext cx="7856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spcBef>
                <a:spcPts val="100"/>
              </a:spcBef>
              <a:tabLst>
                <a:tab pos="706120" algn="l"/>
                <a:tab pos="2051050" algn="l"/>
              </a:tabLst>
            </a:pPr>
            <a:r>
              <a:rPr sz="3200" spc="135" dirty="0">
                <a:latin typeface="Cambria Math"/>
                <a:cs typeface="Cambria Math"/>
              </a:rPr>
              <a:t>𝐖</a:t>
            </a:r>
            <a:r>
              <a:rPr sz="3450" spc="202" baseline="-15700" dirty="0">
                <a:latin typeface="Cambria Math"/>
                <a:cs typeface="Cambria Math"/>
              </a:rPr>
              <a:t>!	</a:t>
            </a:r>
            <a:r>
              <a:rPr sz="3200" dirty="0">
                <a:latin typeface="Cambria Math"/>
                <a:cs typeface="Cambria Math"/>
              </a:rPr>
              <a:t>=</a:t>
            </a:r>
            <a:r>
              <a:rPr sz="3200" spc="180" dirty="0">
                <a:latin typeface="Cambria Math"/>
                <a:cs typeface="Cambria Math"/>
              </a:rPr>
              <a:t> </a:t>
            </a:r>
            <a:r>
              <a:rPr sz="4800" spc="810" baseline="2604" dirty="0">
                <a:latin typeface="Cambria Math"/>
                <a:cs typeface="Cambria Math"/>
              </a:rPr>
              <a:t>∑</a:t>
            </a:r>
            <a:r>
              <a:rPr sz="3450" spc="810" baseline="30193" dirty="0">
                <a:latin typeface="Cambria Math"/>
                <a:cs typeface="Cambria Math"/>
              </a:rPr>
              <a:t>,	</a:t>
            </a:r>
            <a:r>
              <a:rPr sz="3200" spc="395" dirty="0">
                <a:latin typeface="Cambria Math"/>
                <a:cs typeface="Cambria Math"/>
              </a:rPr>
              <a:t>𝑎</a:t>
            </a:r>
            <a:r>
              <a:rPr sz="3450" spc="592" baseline="-15700" dirty="0">
                <a:latin typeface="Cambria Math"/>
                <a:cs typeface="Cambria Math"/>
              </a:rPr>
              <a:t>!-</a:t>
            </a:r>
            <a:r>
              <a:rPr sz="3450" spc="622" baseline="-157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⋅ </a:t>
            </a:r>
            <a:r>
              <a:rPr sz="3200" spc="180" dirty="0">
                <a:latin typeface="Cambria Math"/>
                <a:cs typeface="Cambria Math"/>
              </a:rPr>
              <a:t>𝐕</a:t>
            </a:r>
            <a:r>
              <a:rPr sz="3450" spc="270" baseline="-15700" dirty="0">
                <a:latin typeface="Cambria Math"/>
                <a:cs typeface="Cambria Math"/>
              </a:rPr>
              <a:t>-</a:t>
            </a:r>
            <a:r>
              <a:rPr sz="3200" spc="180" dirty="0">
                <a:latin typeface="Calibri"/>
                <a:cs typeface="Calibri"/>
              </a:rPr>
              <a:t>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where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165" dirty="0">
                <a:latin typeface="Cambria Math"/>
                <a:cs typeface="Cambria Math"/>
              </a:rPr>
              <a:t>𝐕</a:t>
            </a:r>
            <a:r>
              <a:rPr sz="3450" spc="247" baseline="-15700" dirty="0">
                <a:latin typeface="Cambria Math"/>
                <a:cs typeface="Cambria Math"/>
              </a:rPr>
              <a:t>-</a:t>
            </a:r>
            <a:r>
              <a:rPr sz="3450" spc="652" baseline="-157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shared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across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2463" y="3756951"/>
            <a:ext cx="6375400" cy="151193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1750">
              <a:spcBef>
                <a:spcPts val="530"/>
              </a:spcBef>
            </a:pPr>
            <a:r>
              <a:rPr sz="3200" dirty="0">
                <a:latin typeface="Calibri"/>
                <a:cs typeface="Calibri"/>
              </a:rPr>
              <a:t>all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relations</a:t>
            </a:r>
            <a:endParaRPr sz="3200">
              <a:latin typeface="Calibri"/>
              <a:cs typeface="Calibri"/>
            </a:endParaRPr>
          </a:p>
          <a:p>
            <a:pPr marL="325120" indent="-274320">
              <a:spcBef>
                <a:spcPts val="375"/>
              </a:spcBef>
              <a:buClr>
                <a:srgbClr val="60B5CC"/>
              </a:buClr>
              <a:buFont typeface="Wingdings"/>
              <a:buChar char=""/>
              <a:tabLst>
                <a:tab pos="325120" algn="l"/>
              </a:tabLst>
            </a:pPr>
            <a:r>
              <a:rPr sz="2800" spc="60" dirty="0">
                <a:latin typeface="Cambria Math"/>
                <a:cs typeface="Cambria Math"/>
              </a:rPr>
              <a:t>𝐕</a:t>
            </a:r>
            <a:r>
              <a:rPr sz="3000" spc="89" baseline="-15277" dirty="0">
                <a:latin typeface="Cambria Math"/>
                <a:cs typeface="Cambria Math"/>
              </a:rPr>
              <a:t>)</a:t>
            </a:r>
            <a:r>
              <a:rPr sz="3000" spc="577" baseline="-15277" dirty="0">
                <a:latin typeface="Cambria Math"/>
                <a:cs typeface="Cambria Math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basis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matrices</a:t>
            </a:r>
            <a:endParaRPr sz="2800">
              <a:latin typeface="Calibri"/>
              <a:cs typeface="Calibri"/>
            </a:endParaRPr>
          </a:p>
          <a:p>
            <a:pPr marL="325120" indent="-274320">
              <a:spcBef>
                <a:spcPts val="335"/>
              </a:spcBef>
              <a:buClr>
                <a:srgbClr val="60B5CC"/>
              </a:buClr>
              <a:buFont typeface="Wingdings"/>
              <a:buChar char=""/>
              <a:tabLst>
                <a:tab pos="325120" algn="l"/>
              </a:tabLst>
            </a:pPr>
            <a:r>
              <a:rPr sz="2800" spc="195" dirty="0">
                <a:latin typeface="Cambria Math"/>
                <a:cs typeface="Cambria Math"/>
              </a:rPr>
              <a:t>𝑎</a:t>
            </a:r>
            <a:r>
              <a:rPr sz="3000" spc="292" baseline="-16666" dirty="0">
                <a:latin typeface="Cambria Math"/>
                <a:cs typeface="Cambria Math"/>
              </a:rPr>
              <a:t>*)</a:t>
            </a:r>
            <a:r>
              <a:rPr sz="3000" spc="592" baseline="-16666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importance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weight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60" dirty="0">
                <a:latin typeface="Cambria Math"/>
                <a:cs typeface="Cambria Math"/>
              </a:rPr>
              <a:t>𝐕</a:t>
            </a:r>
            <a:r>
              <a:rPr sz="3000" spc="89" baseline="-16666" dirty="0">
                <a:latin typeface="Cambria Math"/>
                <a:cs typeface="Cambria Math"/>
              </a:rPr>
              <a:t>)</a:t>
            </a:r>
            <a:endParaRPr sz="3000" baseline="-16666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57606" y="5628187"/>
            <a:ext cx="864235" cy="378460"/>
          </a:xfrm>
          <a:custGeom>
            <a:avLst/>
            <a:gdLst/>
            <a:ahLst/>
            <a:cxnLst/>
            <a:rect l="l" t="t" r="r" b="b"/>
            <a:pathLst>
              <a:path w="864234" h="378460">
                <a:moveTo>
                  <a:pt x="742370" y="0"/>
                </a:moveTo>
                <a:lnTo>
                  <a:pt x="737212" y="0"/>
                </a:lnTo>
                <a:lnTo>
                  <a:pt x="737212" y="15081"/>
                </a:lnTo>
                <a:lnTo>
                  <a:pt x="740187" y="15081"/>
                </a:lnTo>
                <a:lnTo>
                  <a:pt x="753793" y="16017"/>
                </a:lnTo>
                <a:lnTo>
                  <a:pt x="792352" y="38775"/>
                </a:lnTo>
                <a:lnTo>
                  <a:pt x="801505" y="79573"/>
                </a:lnTo>
                <a:lnTo>
                  <a:pt x="801257" y="86928"/>
                </a:lnTo>
                <a:lnTo>
                  <a:pt x="800513" y="95101"/>
                </a:lnTo>
                <a:lnTo>
                  <a:pt x="799273" y="104092"/>
                </a:lnTo>
                <a:lnTo>
                  <a:pt x="797537" y="113903"/>
                </a:lnTo>
                <a:lnTo>
                  <a:pt x="795800" y="123390"/>
                </a:lnTo>
                <a:lnTo>
                  <a:pt x="794560" y="131415"/>
                </a:lnTo>
                <a:lnTo>
                  <a:pt x="793816" y="137976"/>
                </a:lnTo>
                <a:lnTo>
                  <a:pt x="793568" y="143073"/>
                </a:lnTo>
                <a:lnTo>
                  <a:pt x="794188" y="151128"/>
                </a:lnTo>
                <a:lnTo>
                  <a:pt x="820493" y="183796"/>
                </a:lnTo>
                <a:lnTo>
                  <a:pt x="827104" y="186729"/>
                </a:lnTo>
                <a:lnTo>
                  <a:pt x="827104" y="190301"/>
                </a:lnTo>
                <a:lnTo>
                  <a:pt x="796048" y="218603"/>
                </a:lnTo>
                <a:lnTo>
                  <a:pt x="793568" y="233957"/>
                </a:lnTo>
                <a:lnTo>
                  <a:pt x="793816" y="239055"/>
                </a:lnTo>
                <a:lnTo>
                  <a:pt x="794560" y="245616"/>
                </a:lnTo>
                <a:lnTo>
                  <a:pt x="795800" y="253640"/>
                </a:lnTo>
                <a:lnTo>
                  <a:pt x="797537" y="263128"/>
                </a:lnTo>
                <a:lnTo>
                  <a:pt x="799273" y="272938"/>
                </a:lnTo>
                <a:lnTo>
                  <a:pt x="800513" y="281930"/>
                </a:lnTo>
                <a:lnTo>
                  <a:pt x="801257" y="290103"/>
                </a:lnTo>
                <a:lnTo>
                  <a:pt x="801505" y="297457"/>
                </a:lnTo>
                <a:lnTo>
                  <a:pt x="800488" y="314107"/>
                </a:lnTo>
                <a:lnTo>
                  <a:pt x="776316" y="354911"/>
                </a:lnTo>
                <a:lnTo>
                  <a:pt x="740187" y="363339"/>
                </a:lnTo>
                <a:lnTo>
                  <a:pt x="737212" y="363339"/>
                </a:lnTo>
                <a:lnTo>
                  <a:pt x="737212" y="378420"/>
                </a:lnTo>
                <a:lnTo>
                  <a:pt x="742370" y="378420"/>
                </a:lnTo>
                <a:lnTo>
                  <a:pt x="764217" y="376789"/>
                </a:lnTo>
                <a:lnTo>
                  <a:pt x="812121" y="357088"/>
                </a:lnTo>
                <a:lnTo>
                  <a:pt x="833794" y="313835"/>
                </a:lnTo>
                <a:lnTo>
                  <a:pt x="835239" y="293886"/>
                </a:lnTo>
                <a:lnTo>
                  <a:pt x="834948" y="285365"/>
                </a:lnTo>
                <a:lnTo>
                  <a:pt x="834073" y="276274"/>
                </a:lnTo>
                <a:lnTo>
                  <a:pt x="832616" y="266613"/>
                </a:lnTo>
                <a:lnTo>
                  <a:pt x="830576" y="256381"/>
                </a:lnTo>
                <a:lnTo>
                  <a:pt x="828535" y="246732"/>
                </a:lnTo>
                <a:lnTo>
                  <a:pt x="827078" y="238819"/>
                </a:lnTo>
                <a:lnTo>
                  <a:pt x="826204" y="232643"/>
                </a:lnTo>
                <a:lnTo>
                  <a:pt x="825912" y="228203"/>
                </a:lnTo>
                <a:lnTo>
                  <a:pt x="825912" y="219075"/>
                </a:lnTo>
                <a:lnTo>
                  <a:pt x="863814" y="196651"/>
                </a:lnTo>
                <a:lnTo>
                  <a:pt x="863814" y="180379"/>
                </a:lnTo>
                <a:lnTo>
                  <a:pt x="825912" y="157956"/>
                </a:lnTo>
                <a:lnTo>
                  <a:pt x="825912" y="148828"/>
                </a:lnTo>
                <a:lnTo>
                  <a:pt x="826204" y="144388"/>
                </a:lnTo>
                <a:lnTo>
                  <a:pt x="827121" y="137976"/>
                </a:lnTo>
                <a:lnTo>
                  <a:pt x="828535" y="130299"/>
                </a:lnTo>
                <a:lnTo>
                  <a:pt x="830576" y="120650"/>
                </a:lnTo>
                <a:lnTo>
                  <a:pt x="832616" y="110418"/>
                </a:lnTo>
                <a:lnTo>
                  <a:pt x="834073" y="100756"/>
                </a:lnTo>
                <a:lnTo>
                  <a:pt x="834948" y="91665"/>
                </a:lnTo>
                <a:lnTo>
                  <a:pt x="835239" y="83145"/>
                </a:lnTo>
                <a:lnTo>
                  <a:pt x="833794" y="63803"/>
                </a:lnTo>
                <a:lnTo>
                  <a:pt x="812121" y="21332"/>
                </a:lnTo>
                <a:lnTo>
                  <a:pt x="764217" y="1630"/>
                </a:lnTo>
                <a:lnTo>
                  <a:pt x="742370" y="0"/>
                </a:lnTo>
                <a:close/>
              </a:path>
              <a:path w="864234" h="378460">
                <a:moveTo>
                  <a:pt x="126603" y="0"/>
                </a:moveTo>
                <a:lnTo>
                  <a:pt x="121443" y="0"/>
                </a:lnTo>
                <a:lnTo>
                  <a:pt x="99597" y="1630"/>
                </a:lnTo>
                <a:lnTo>
                  <a:pt x="51692" y="21332"/>
                </a:lnTo>
                <a:lnTo>
                  <a:pt x="30019" y="63692"/>
                </a:lnTo>
                <a:lnTo>
                  <a:pt x="28575" y="82947"/>
                </a:lnTo>
                <a:lnTo>
                  <a:pt x="28866" y="91467"/>
                </a:lnTo>
                <a:lnTo>
                  <a:pt x="29741" y="100558"/>
                </a:lnTo>
                <a:lnTo>
                  <a:pt x="31198" y="110219"/>
                </a:lnTo>
                <a:lnTo>
                  <a:pt x="33238" y="120451"/>
                </a:lnTo>
                <a:lnTo>
                  <a:pt x="35278" y="130100"/>
                </a:lnTo>
                <a:lnTo>
                  <a:pt x="36736" y="138013"/>
                </a:lnTo>
                <a:lnTo>
                  <a:pt x="37610" y="144189"/>
                </a:lnTo>
                <a:lnTo>
                  <a:pt x="37901" y="148629"/>
                </a:lnTo>
                <a:lnTo>
                  <a:pt x="37901" y="157757"/>
                </a:lnTo>
                <a:lnTo>
                  <a:pt x="0" y="180181"/>
                </a:lnTo>
                <a:lnTo>
                  <a:pt x="0" y="196453"/>
                </a:lnTo>
                <a:lnTo>
                  <a:pt x="37901" y="218876"/>
                </a:lnTo>
                <a:lnTo>
                  <a:pt x="37901" y="228004"/>
                </a:lnTo>
                <a:lnTo>
                  <a:pt x="37610" y="232444"/>
                </a:lnTo>
                <a:lnTo>
                  <a:pt x="36692" y="238856"/>
                </a:lnTo>
                <a:lnTo>
                  <a:pt x="35278" y="246533"/>
                </a:lnTo>
                <a:lnTo>
                  <a:pt x="33238" y="256182"/>
                </a:lnTo>
                <a:lnTo>
                  <a:pt x="31198" y="266414"/>
                </a:lnTo>
                <a:lnTo>
                  <a:pt x="29741" y="276076"/>
                </a:lnTo>
                <a:lnTo>
                  <a:pt x="28866" y="285167"/>
                </a:lnTo>
                <a:lnTo>
                  <a:pt x="28575" y="293687"/>
                </a:lnTo>
                <a:lnTo>
                  <a:pt x="30019" y="313723"/>
                </a:lnTo>
                <a:lnTo>
                  <a:pt x="51692" y="357088"/>
                </a:lnTo>
                <a:lnTo>
                  <a:pt x="99597" y="376789"/>
                </a:lnTo>
                <a:lnTo>
                  <a:pt x="121443" y="378420"/>
                </a:lnTo>
                <a:lnTo>
                  <a:pt x="126603" y="378420"/>
                </a:lnTo>
                <a:lnTo>
                  <a:pt x="126603" y="363339"/>
                </a:lnTo>
                <a:lnTo>
                  <a:pt x="123626" y="363339"/>
                </a:lnTo>
                <a:lnTo>
                  <a:pt x="110021" y="362402"/>
                </a:lnTo>
                <a:lnTo>
                  <a:pt x="71462" y="339545"/>
                </a:lnTo>
                <a:lnTo>
                  <a:pt x="62310" y="297259"/>
                </a:lnTo>
                <a:lnTo>
                  <a:pt x="62558" y="289904"/>
                </a:lnTo>
                <a:lnTo>
                  <a:pt x="63302" y="281731"/>
                </a:lnTo>
                <a:lnTo>
                  <a:pt x="64542" y="272739"/>
                </a:lnTo>
                <a:lnTo>
                  <a:pt x="66278" y="262929"/>
                </a:lnTo>
                <a:lnTo>
                  <a:pt x="68014" y="253441"/>
                </a:lnTo>
                <a:lnTo>
                  <a:pt x="69255" y="245417"/>
                </a:lnTo>
                <a:lnTo>
                  <a:pt x="69999" y="238856"/>
                </a:lnTo>
                <a:lnTo>
                  <a:pt x="70247" y="233759"/>
                </a:lnTo>
                <a:lnTo>
                  <a:pt x="69627" y="225704"/>
                </a:lnTo>
                <a:lnTo>
                  <a:pt x="43321" y="193036"/>
                </a:lnTo>
                <a:lnTo>
                  <a:pt x="36710" y="190103"/>
                </a:lnTo>
                <a:lnTo>
                  <a:pt x="36710" y="186531"/>
                </a:lnTo>
                <a:lnTo>
                  <a:pt x="67767" y="158229"/>
                </a:lnTo>
                <a:lnTo>
                  <a:pt x="70247" y="142875"/>
                </a:lnTo>
                <a:lnTo>
                  <a:pt x="69999" y="137777"/>
                </a:lnTo>
                <a:lnTo>
                  <a:pt x="69255" y="131216"/>
                </a:lnTo>
                <a:lnTo>
                  <a:pt x="68014" y="123192"/>
                </a:lnTo>
                <a:lnTo>
                  <a:pt x="66278" y="113704"/>
                </a:lnTo>
                <a:lnTo>
                  <a:pt x="64542" y="103894"/>
                </a:lnTo>
                <a:lnTo>
                  <a:pt x="63302" y="94902"/>
                </a:lnTo>
                <a:lnTo>
                  <a:pt x="62558" y="86729"/>
                </a:lnTo>
                <a:lnTo>
                  <a:pt x="62310" y="79375"/>
                </a:lnTo>
                <a:lnTo>
                  <a:pt x="63327" y="63419"/>
                </a:lnTo>
                <a:lnTo>
                  <a:pt x="87498" y="23508"/>
                </a:lnTo>
                <a:lnTo>
                  <a:pt x="123626" y="15081"/>
                </a:lnTo>
                <a:lnTo>
                  <a:pt x="126603" y="15081"/>
                </a:lnTo>
                <a:lnTo>
                  <a:pt x="126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27564" y="5724144"/>
            <a:ext cx="59626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00" spc="695" dirty="0">
                <a:latin typeface="Cambria Math"/>
                <a:cs typeface="Cambria Math"/>
              </a:rPr>
              <a:t>-</a:t>
            </a:r>
            <a:r>
              <a:rPr sz="2300" spc="1225" dirty="0">
                <a:latin typeface="Cambria Math"/>
                <a:cs typeface="Cambria Math"/>
              </a:rPr>
              <a:t>.</a:t>
            </a:r>
            <a:r>
              <a:rPr sz="2300" spc="425" dirty="0">
                <a:latin typeface="Cambria Math"/>
                <a:cs typeface="Cambria Math"/>
              </a:rPr>
              <a:t>"</a:t>
            </a:r>
            <a:endParaRPr sz="23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16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4009" y="5515355"/>
            <a:ext cx="83661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0840" indent="-320040"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70205" algn="l"/>
                <a:tab pos="370840" algn="l"/>
                <a:tab pos="6891655" algn="l"/>
                <a:tab pos="7635875" algn="l"/>
                <a:tab pos="8225790" algn="l"/>
              </a:tabLst>
            </a:pPr>
            <a:r>
              <a:rPr sz="3200" spc="-5" dirty="0">
                <a:latin typeface="Calibri"/>
                <a:cs typeface="Calibri"/>
              </a:rPr>
              <a:t>Now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each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relation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only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needs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learn	</a:t>
            </a:r>
            <a:r>
              <a:rPr sz="3200" spc="395" dirty="0">
                <a:latin typeface="Cambria Math"/>
                <a:cs typeface="Cambria Math"/>
              </a:rPr>
              <a:t>𝑎</a:t>
            </a:r>
            <a:r>
              <a:rPr sz="3450" spc="592" baseline="-15700" dirty="0">
                <a:latin typeface="Cambria Math"/>
                <a:cs typeface="Cambria Math"/>
              </a:rPr>
              <a:t>!-	</a:t>
            </a:r>
            <a:r>
              <a:rPr sz="3450" spc="1627" baseline="30193" dirty="0">
                <a:latin typeface="Cambria Math"/>
                <a:cs typeface="Cambria Math"/>
              </a:rPr>
              <a:t>,	</a:t>
            </a:r>
            <a:r>
              <a:rPr sz="3200" dirty="0"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62147" y="5945123"/>
            <a:ext cx="3022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>
                <a:latin typeface="Calibri"/>
                <a:cs typeface="Calibri"/>
              </a:rPr>
              <a:t>which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mbria Math"/>
                <a:cs typeface="Cambria Math"/>
              </a:rPr>
              <a:t>𝐵</a:t>
            </a:r>
            <a:r>
              <a:rPr sz="3200" spc="85" dirty="0">
                <a:latin typeface="Cambria Math"/>
                <a:cs typeface="Cambria Math"/>
              </a:rPr>
              <a:t> </a:t>
            </a:r>
            <a:r>
              <a:rPr sz="3200" spc="-15" dirty="0">
                <a:latin typeface="Calibri"/>
                <a:cs typeface="Calibri"/>
              </a:rPr>
              <a:t>scalars.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F5E30C1-749B-41B8-A725-DB0ABF7A5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866" y="1095613"/>
            <a:ext cx="8725409" cy="54834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6169" y="356617"/>
            <a:ext cx="7985759" cy="50901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42109" y="1348741"/>
            <a:ext cx="8208009" cy="1518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ts val="3815"/>
              </a:lnSpc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Goal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Predict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the label</a:t>
            </a:r>
            <a:r>
              <a:rPr sz="3200" b="1" dirty="0">
                <a:latin typeface="Calibri"/>
                <a:cs typeface="Calibri"/>
              </a:rPr>
              <a:t> of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given </a:t>
            </a:r>
            <a:r>
              <a:rPr sz="3200" b="1" spc="-5" dirty="0">
                <a:latin typeface="Calibri"/>
                <a:cs typeface="Calibri"/>
              </a:rPr>
              <a:t>node</a:t>
            </a:r>
            <a:endParaRPr sz="3200">
              <a:latin typeface="Calibri"/>
              <a:cs typeface="Calibri"/>
            </a:endParaRPr>
          </a:p>
          <a:p>
            <a:pPr marL="332740" indent="-320040">
              <a:lnSpc>
                <a:spcPts val="3815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10" dirty="0">
                <a:solidFill>
                  <a:srgbClr val="00B050"/>
                </a:solidFill>
                <a:latin typeface="Calibri"/>
                <a:cs typeface="Calibri"/>
              </a:rPr>
              <a:t>RGCN </a:t>
            </a:r>
            <a:r>
              <a:rPr sz="3200" spc="-5" dirty="0">
                <a:latin typeface="Calibri"/>
                <a:cs typeface="Calibri"/>
              </a:rPr>
              <a:t>uses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representation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final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layer:</a:t>
            </a:r>
            <a:endParaRPr sz="3200">
              <a:latin typeface="Calibri"/>
              <a:cs typeface="Calibri"/>
            </a:endParaRPr>
          </a:p>
          <a:p>
            <a:pPr marL="625475" lvl="1" indent="-274955">
              <a:spcBef>
                <a:spcPts val="76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predict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5" dirty="0">
                <a:latin typeface="Calibri"/>
                <a:cs typeface="Calibri"/>
              </a:rPr>
              <a:t> class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B48200"/>
                </a:solidFill>
                <a:latin typeface="Calibri"/>
                <a:cs typeface="Calibri"/>
              </a:rPr>
              <a:t>node</a:t>
            </a:r>
            <a:r>
              <a:rPr sz="2800" b="1" dirty="0">
                <a:solidFill>
                  <a:srgbClr val="B482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B48200"/>
                </a:solidFill>
                <a:latin typeface="Cambria Math"/>
                <a:cs typeface="Cambria Math"/>
              </a:rPr>
              <a:t>𝑨</a:t>
            </a:r>
            <a:r>
              <a:rPr sz="2800" spc="15" dirty="0">
                <a:solidFill>
                  <a:srgbClr val="B48200"/>
                </a:solidFill>
                <a:latin typeface="Cambria Math"/>
                <a:cs typeface="Cambria Math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E66C7D"/>
                </a:solidFill>
                <a:latin typeface="Cambria Math"/>
                <a:cs typeface="Cambria Math"/>
              </a:rPr>
              <a:t>𝒌</a:t>
            </a:r>
            <a:r>
              <a:rPr sz="2800" spc="20" dirty="0">
                <a:solidFill>
                  <a:srgbClr val="E66C7D"/>
                </a:solidFill>
                <a:latin typeface="Cambria Math"/>
                <a:cs typeface="Cambria Math"/>
              </a:rPr>
              <a:t> </a:t>
            </a:r>
            <a:r>
              <a:rPr sz="2800" b="1" spc="-5" dirty="0">
                <a:solidFill>
                  <a:srgbClr val="E66C7D"/>
                </a:solidFill>
                <a:latin typeface="Calibri"/>
                <a:cs typeface="Calibri"/>
              </a:rPr>
              <a:t>classes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5164" y="3039363"/>
            <a:ext cx="74587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420" indent="-274320">
              <a:spcBef>
                <a:spcPts val="100"/>
              </a:spcBef>
              <a:buClr>
                <a:srgbClr val="60B5CC"/>
              </a:buClr>
              <a:buFont typeface="Wingdings"/>
              <a:buChar char=""/>
              <a:tabLst>
                <a:tab pos="312420" algn="l"/>
              </a:tabLst>
            </a:pPr>
            <a:r>
              <a:rPr sz="2800" spc="-85" dirty="0">
                <a:latin typeface="Calibri"/>
                <a:cs typeface="Calibri"/>
              </a:rPr>
              <a:t>Take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final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layer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(prediction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head)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190" dirty="0">
                <a:latin typeface="Cambria Math"/>
                <a:cs typeface="Cambria Math"/>
              </a:rPr>
              <a:t>𝐡</a:t>
            </a:r>
            <a:r>
              <a:rPr sz="3000" spc="284" baseline="41666" dirty="0">
                <a:latin typeface="Cambria Math"/>
                <a:cs typeface="Cambria Math"/>
              </a:rPr>
              <a:t>(,)</a:t>
            </a:r>
            <a:r>
              <a:rPr sz="3000" spc="705" baseline="41666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∈</a:t>
            </a:r>
            <a:r>
              <a:rPr sz="2800" spc="165" dirty="0">
                <a:latin typeface="Cambria Math"/>
                <a:cs typeface="Cambria Math"/>
              </a:rPr>
              <a:t> </a:t>
            </a:r>
            <a:r>
              <a:rPr sz="2800" spc="245" dirty="0">
                <a:latin typeface="Cambria Math"/>
                <a:cs typeface="Cambria Math"/>
              </a:rPr>
              <a:t>ℝ</a:t>
            </a:r>
            <a:r>
              <a:rPr sz="3000" spc="367" baseline="29166" dirty="0">
                <a:latin typeface="Cambria Math"/>
                <a:cs typeface="Cambria Math"/>
              </a:rPr>
              <a:t>-</a:t>
            </a:r>
            <a:r>
              <a:rPr sz="2800" spc="245" dirty="0">
                <a:latin typeface="Calibri"/>
                <a:cs typeface="Calibri"/>
              </a:rPr>
              <a:t>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6633" y="3781044"/>
            <a:ext cx="1936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170" dirty="0">
                <a:latin typeface="Cambria Math"/>
                <a:cs typeface="Cambria Math"/>
              </a:rPr>
              <a:t>+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9483" y="3247644"/>
            <a:ext cx="7487284" cy="77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514475" algn="r">
              <a:spcBef>
                <a:spcPts val="100"/>
              </a:spcBef>
            </a:pPr>
            <a:r>
              <a:rPr sz="2000" spc="-170" dirty="0">
                <a:latin typeface="Cambria Math"/>
                <a:cs typeface="Cambria Math"/>
              </a:rPr>
              <a:t>+</a:t>
            </a:r>
            <a:endParaRPr sz="2000">
              <a:latin typeface="Cambria Math"/>
              <a:cs typeface="Cambria Math"/>
            </a:endParaRPr>
          </a:p>
          <a:p>
            <a:pPr marL="38100">
              <a:spcBef>
                <a:spcPts val="160"/>
              </a:spcBef>
            </a:pP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item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190" dirty="0">
                <a:latin typeface="Cambria Math"/>
                <a:cs typeface="Cambria Math"/>
              </a:rPr>
              <a:t>𝐡</a:t>
            </a:r>
            <a:r>
              <a:rPr sz="3000" spc="284" baseline="41666" dirty="0">
                <a:latin typeface="Cambria Math"/>
                <a:cs typeface="Cambria Math"/>
              </a:rPr>
              <a:t>(,)</a:t>
            </a:r>
            <a:r>
              <a:rPr sz="3000" spc="494" baseline="41666" dirty="0">
                <a:latin typeface="Cambria Math"/>
                <a:cs typeface="Cambria Math"/>
              </a:rPr>
              <a:t> </a:t>
            </a:r>
            <a:r>
              <a:rPr sz="2800" spc="-15" dirty="0">
                <a:latin typeface="Calibri"/>
                <a:cs typeface="Calibri"/>
              </a:rPr>
              <a:t>represents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BB76D"/>
                </a:solidFill>
                <a:latin typeface="Calibri"/>
                <a:cs typeface="Calibri"/>
              </a:rPr>
              <a:t>the</a:t>
            </a:r>
            <a:r>
              <a:rPr sz="2800" b="1" spc="5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6BB76D"/>
                </a:solidFill>
                <a:latin typeface="Calibri"/>
                <a:cs typeface="Calibri"/>
              </a:rPr>
              <a:t>probability</a:t>
            </a:r>
            <a:r>
              <a:rPr sz="2800" b="1" spc="5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BB76D"/>
                </a:solidFill>
                <a:latin typeface="Calibri"/>
                <a:cs typeface="Calibri"/>
              </a:rPr>
              <a:t>of</a:t>
            </a:r>
            <a:r>
              <a:rPr sz="2800" b="1" spc="5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6BB76D"/>
                </a:solidFill>
                <a:latin typeface="Calibri"/>
                <a:cs typeface="Calibri"/>
              </a:rPr>
              <a:t>that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54884" y="4014723"/>
            <a:ext cx="810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dirty="0">
                <a:solidFill>
                  <a:srgbClr val="6BB76D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6BB76D"/>
                </a:solidFill>
                <a:latin typeface="Calibri"/>
                <a:cs typeface="Calibri"/>
              </a:rPr>
              <a:t>l</a:t>
            </a:r>
            <a:r>
              <a:rPr sz="2800" b="1" spc="5" dirty="0">
                <a:solidFill>
                  <a:srgbClr val="6BB76D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6BB76D"/>
                </a:solidFill>
                <a:latin typeface="Calibri"/>
                <a:cs typeface="Calibri"/>
              </a:rPr>
              <a:t>ss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65037" y="4443388"/>
            <a:ext cx="2007235" cy="1085850"/>
            <a:chOff x="3141036" y="4443388"/>
            <a:chExt cx="2007235" cy="1085850"/>
          </a:xfrm>
        </p:grpSpPr>
        <p:sp>
          <p:nvSpPr>
            <p:cNvPr id="9" name="object 9"/>
            <p:cNvSpPr/>
            <p:nvPr/>
          </p:nvSpPr>
          <p:spPr>
            <a:xfrm>
              <a:off x="3141036" y="4977173"/>
              <a:ext cx="360680" cy="370840"/>
            </a:xfrm>
            <a:custGeom>
              <a:avLst/>
              <a:gdLst/>
              <a:ahLst/>
              <a:cxnLst/>
              <a:rect l="l" t="t" r="r" b="b"/>
              <a:pathLst>
                <a:path w="360679" h="370839">
                  <a:moveTo>
                    <a:pt x="180277" y="0"/>
                  </a:moveTo>
                  <a:lnTo>
                    <a:pt x="132352" y="6620"/>
                  </a:lnTo>
                  <a:lnTo>
                    <a:pt x="89287" y="25305"/>
                  </a:lnTo>
                  <a:lnTo>
                    <a:pt x="52801" y="54287"/>
                  </a:lnTo>
                  <a:lnTo>
                    <a:pt x="24613" y="91800"/>
                  </a:lnTo>
                  <a:lnTo>
                    <a:pt x="6439" y="136076"/>
                  </a:lnTo>
                  <a:lnTo>
                    <a:pt x="0" y="185350"/>
                  </a:lnTo>
                  <a:lnTo>
                    <a:pt x="6439" y="234623"/>
                  </a:lnTo>
                  <a:lnTo>
                    <a:pt x="24613" y="278899"/>
                  </a:lnTo>
                  <a:lnTo>
                    <a:pt x="52801" y="316412"/>
                  </a:lnTo>
                  <a:lnTo>
                    <a:pt x="89287" y="345394"/>
                  </a:lnTo>
                  <a:lnTo>
                    <a:pt x="132352" y="364079"/>
                  </a:lnTo>
                  <a:lnTo>
                    <a:pt x="180277" y="370700"/>
                  </a:lnTo>
                  <a:lnTo>
                    <a:pt x="228202" y="364079"/>
                  </a:lnTo>
                  <a:lnTo>
                    <a:pt x="271267" y="345394"/>
                  </a:lnTo>
                  <a:lnTo>
                    <a:pt x="307753" y="316412"/>
                  </a:lnTo>
                  <a:lnTo>
                    <a:pt x="335942" y="278899"/>
                  </a:lnTo>
                  <a:lnTo>
                    <a:pt x="354115" y="234623"/>
                  </a:lnTo>
                  <a:lnTo>
                    <a:pt x="360555" y="185350"/>
                  </a:lnTo>
                  <a:lnTo>
                    <a:pt x="354115" y="136076"/>
                  </a:lnTo>
                  <a:lnTo>
                    <a:pt x="335942" y="91800"/>
                  </a:lnTo>
                  <a:lnTo>
                    <a:pt x="307753" y="54287"/>
                  </a:lnTo>
                  <a:lnTo>
                    <a:pt x="271267" y="25305"/>
                  </a:lnTo>
                  <a:lnTo>
                    <a:pt x="228202" y="6620"/>
                  </a:lnTo>
                  <a:lnTo>
                    <a:pt x="180277" y="0"/>
                  </a:lnTo>
                  <a:close/>
                </a:path>
              </a:pathLst>
            </a:custGeom>
            <a:solidFill>
              <a:srgbClr val="B4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87699" y="5158541"/>
              <a:ext cx="360680" cy="370840"/>
            </a:xfrm>
            <a:custGeom>
              <a:avLst/>
              <a:gdLst/>
              <a:ahLst/>
              <a:cxnLst/>
              <a:rect l="l" t="t" r="r" b="b"/>
              <a:pathLst>
                <a:path w="360679" h="370839">
                  <a:moveTo>
                    <a:pt x="180279" y="0"/>
                  </a:moveTo>
                  <a:lnTo>
                    <a:pt x="132353" y="6620"/>
                  </a:lnTo>
                  <a:lnTo>
                    <a:pt x="89288" y="25305"/>
                  </a:lnTo>
                  <a:lnTo>
                    <a:pt x="52802" y="54287"/>
                  </a:lnTo>
                  <a:lnTo>
                    <a:pt x="24613" y="91800"/>
                  </a:lnTo>
                  <a:lnTo>
                    <a:pt x="6439" y="136076"/>
                  </a:lnTo>
                  <a:lnTo>
                    <a:pt x="0" y="185350"/>
                  </a:lnTo>
                  <a:lnTo>
                    <a:pt x="6439" y="234623"/>
                  </a:lnTo>
                  <a:lnTo>
                    <a:pt x="24613" y="278899"/>
                  </a:lnTo>
                  <a:lnTo>
                    <a:pt x="52802" y="316412"/>
                  </a:lnTo>
                  <a:lnTo>
                    <a:pt x="89288" y="345394"/>
                  </a:lnTo>
                  <a:lnTo>
                    <a:pt x="132353" y="364079"/>
                  </a:lnTo>
                  <a:lnTo>
                    <a:pt x="180279" y="370700"/>
                  </a:lnTo>
                  <a:lnTo>
                    <a:pt x="228203" y="364079"/>
                  </a:lnTo>
                  <a:lnTo>
                    <a:pt x="271268" y="345394"/>
                  </a:lnTo>
                  <a:lnTo>
                    <a:pt x="307754" y="316412"/>
                  </a:lnTo>
                  <a:lnTo>
                    <a:pt x="335943" y="278899"/>
                  </a:lnTo>
                  <a:lnTo>
                    <a:pt x="354117" y="234623"/>
                  </a:lnTo>
                  <a:lnTo>
                    <a:pt x="360556" y="185350"/>
                  </a:lnTo>
                  <a:lnTo>
                    <a:pt x="354117" y="136076"/>
                  </a:lnTo>
                  <a:lnTo>
                    <a:pt x="335943" y="91800"/>
                  </a:lnTo>
                  <a:lnTo>
                    <a:pt x="307754" y="54287"/>
                  </a:lnTo>
                  <a:lnTo>
                    <a:pt x="271268" y="25305"/>
                  </a:lnTo>
                  <a:lnTo>
                    <a:pt x="228203" y="6620"/>
                  </a:lnTo>
                  <a:lnTo>
                    <a:pt x="18027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08919" y="4443388"/>
              <a:ext cx="360680" cy="370840"/>
            </a:xfrm>
            <a:custGeom>
              <a:avLst/>
              <a:gdLst/>
              <a:ahLst/>
              <a:cxnLst/>
              <a:rect l="l" t="t" r="r" b="b"/>
              <a:pathLst>
                <a:path w="360679" h="370839">
                  <a:moveTo>
                    <a:pt x="180277" y="0"/>
                  </a:moveTo>
                  <a:lnTo>
                    <a:pt x="132352" y="6620"/>
                  </a:lnTo>
                  <a:lnTo>
                    <a:pt x="89287" y="25305"/>
                  </a:lnTo>
                  <a:lnTo>
                    <a:pt x="52801" y="54287"/>
                  </a:lnTo>
                  <a:lnTo>
                    <a:pt x="24613" y="91800"/>
                  </a:lnTo>
                  <a:lnTo>
                    <a:pt x="6439" y="136076"/>
                  </a:lnTo>
                  <a:lnTo>
                    <a:pt x="0" y="185350"/>
                  </a:lnTo>
                  <a:lnTo>
                    <a:pt x="6439" y="234623"/>
                  </a:lnTo>
                  <a:lnTo>
                    <a:pt x="24613" y="278899"/>
                  </a:lnTo>
                  <a:lnTo>
                    <a:pt x="52801" y="316412"/>
                  </a:lnTo>
                  <a:lnTo>
                    <a:pt x="89287" y="345394"/>
                  </a:lnTo>
                  <a:lnTo>
                    <a:pt x="132352" y="364079"/>
                  </a:lnTo>
                  <a:lnTo>
                    <a:pt x="180277" y="370700"/>
                  </a:lnTo>
                  <a:lnTo>
                    <a:pt x="228202" y="364079"/>
                  </a:lnTo>
                  <a:lnTo>
                    <a:pt x="271267" y="345394"/>
                  </a:lnTo>
                  <a:lnTo>
                    <a:pt x="307753" y="316412"/>
                  </a:lnTo>
                  <a:lnTo>
                    <a:pt x="335942" y="278899"/>
                  </a:lnTo>
                  <a:lnTo>
                    <a:pt x="354115" y="234623"/>
                  </a:lnTo>
                  <a:lnTo>
                    <a:pt x="360555" y="185350"/>
                  </a:lnTo>
                  <a:lnTo>
                    <a:pt x="354115" y="136076"/>
                  </a:lnTo>
                  <a:lnTo>
                    <a:pt x="335942" y="91800"/>
                  </a:lnTo>
                  <a:lnTo>
                    <a:pt x="307753" y="54287"/>
                  </a:lnTo>
                  <a:lnTo>
                    <a:pt x="271267" y="25305"/>
                  </a:lnTo>
                  <a:lnTo>
                    <a:pt x="228202" y="6620"/>
                  </a:lnTo>
                  <a:lnTo>
                    <a:pt x="18027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133027" y="4464811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B</a:t>
            </a:r>
            <a:endParaRPr>
              <a:latin typeface="Corbel"/>
              <a:cs typeface="Corbe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99518" y="6008742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79" h="370839">
                <a:moveTo>
                  <a:pt x="180277" y="0"/>
                </a:moveTo>
                <a:lnTo>
                  <a:pt x="132352" y="6620"/>
                </a:lnTo>
                <a:lnTo>
                  <a:pt x="89287" y="25305"/>
                </a:lnTo>
                <a:lnTo>
                  <a:pt x="52801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1" y="316412"/>
                </a:lnTo>
                <a:lnTo>
                  <a:pt x="89287" y="345394"/>
                </a:lnTo>
                <a:lnTo>
                  <a:pt x="132352" y="364079"/>
                </a:lnTo>
                <a:lnTo>
                  <a:pt x="180277" y="370700"/>
                </a:lnTo>
                <a:lnTo>
                  <a:pt x="228202" y="364079"/>
                </a:lnTo>
                <a:lnTo>
                  <a:pt x="271267" y="345394"/>
                </a:lnTo>
                <a:lnTo>
                  <a:pt x="307753" y="316412"/>
                </a:lnTo>
                <a:lnTo>
                  <a:pt x="335942" y="278899"/>
                </a:lnTo>
                <a:lnTo>
                  <a:pt x="354115" y="234623"/>
                </a:lnTo>
                <a:lnTo>
                  <a:pt x="360555" y="185350"/>
                </a:lnTo>
                <a:lnTo>
                  <a:pt x="354115" y="136076"/>
                </a:lnTo>
                <a:lnTo>
                  <a:pt x="335942" y="91800"/>
                </a:lnTo>
                <a:lnTo>
                  <a:pt x="307753" y="54287"/>
                </a:lnTo>
                <a:lnTo>
                  <a:pt x="271267" y="25305"/>
                </a:lnTo>
                <a:lnTo>
                  <a:pt x="228202" y="6620"/>
                </a:lnTo>
                <a:lnTo>
                  <a:pt x="180277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04391" y="6031483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E</a:t>
            </a:r>
            <a:endParaRPr>
              <a:latin typeface="Corbel"/>
              <a:cs typeface="Corbe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22796" y="5823392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79" h="370839">
                <a:moveTo>
                  <a:pt x="180277" y="0"/>
                </a:moveTo>
                <a:lnTo>
                  <a:pt x="132352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2" y="316412"/>
                </a:lnTo>
                <a:lnTo>
                  <a:pt x="89288" y="345394"/>
                </a:lnTo>
                <a:lnTo>
                  <a:pt x="132352" y="364079"/>
                </a:lnTo>
                <a:lnTo>
                  <a:pt x="180277" y="370700"/>
                </a:lnTo>
                <a:lnTo>
                  <a:pt x="228203" y="364079"/>
                </a:lnTo>
                <a:lnTo>
                  <a:pt x="271267" y="345394"/>
                </a:lnTo>
                <a:lnTo>
                  <a:pt x="307753" y="316412"/>
                </a:lnTo>
                <a:lnTo>
                  <a:pt x="335942" y="278899"/>
                </a:lnTo>
                <a:lnTo>
                  <a:pt x="354115" y="234623"/>
                </a:lnTo>
                <a:lnTo>
                  <a:pt x="360555" y="185350"/>
                </a:lnTo>
                <a:lnTo>
                  <a:pt x="354115" y="136076"/>
                </a:lnTo>
                <a:lnTo>
                  <a:pt x="335942" y="91800"/>
                </a:lnTo>
                <a:lnTo>
                  <a:pt x="307753" y="54287"/>
                </a:lnTo>
                <a:lnTo>
                  <a:pt x="271267" y="25305"/>
                </a:lnTo>
                <a:lnTo>
                  <a:pt x="228203" y="6620"/>
                </a:lnTo>
                <a:lnTo>
                  <a:pt x="180277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45130" y="5845555"/>
            <a:ext cx="115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F</a:t>
            </a:r>
            <a:endParaRPr>
              <a:latin typeface="Corbel"/>
              <a:cs typeface="Corbe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99319" y="6008742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80" h="370839">
                <a:moveTo>
                  <a:pt x="180277" y="0"/>
                </a:moveTo>
                <a:lnTo>
                  <a:pt x="132352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2" y="316412"/>
                </a:lnTo>
                <a:lnTo>
                  <a:pt x="89288" y="345394"/>
                </a:lnTo>
                <a:lnTo>
                  <a:pt x="132352" y="364079"/>
                </a:lnTo>
                <a:lnTo>
                  <a:pt x="180277" y="370700"/>
                </a:lnTo>
                <a:lnTo>
                  <a:pt x="228203" y="364079"/>
                </a:lnTo>
                <a:lnTo>
                  <a:pt x="271267" y="345394"/>
                </a:lnTo>
                <a:lnTo>
                  <a:pt x="307753" y="316412"/>
                </a:lnTo>
                <a:lnTo>
                  <a:pt x="335942" y="278899"/>
                </a:lnTo>
                <a:lnTo>
                  <a:pt x="354115" y="234623"/>
                </a:lnTo>
                <a:lnTo>
                  <a:pt x="360555" y="185350"/>
                </a:lnTo>
                <a:lnTo>
                  <a:pt x="354115" y="136076"/>
                </a:lnTo>
                <a:lnTo>
                  <a:pt x="335942" y="91800"/>
                </a:lnTo>
                <a:lnTo>
                  <a:pt x="307753" y="54287"/>
                </a:lnTo>
                <a:lnTo>
                  <a:pt x="271267" y="25305"/>
                </a:lnTo>
                <a:lnTo>
                  <a:pt x="228203" y="6620"/>
                </a:lnTo>
                <a:lnTo>
                  <a:pt x="180277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89903" y="6031483"/>
            <a:ext cx="179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D</a:t>
            </a:r>
            <a:endParaRPr>
              <a:latin typeface="Corbel"/>
              <a:cs typeface="Corbe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063682" y="4612418"/>
            <a:ext cx="2828290" cy="1607820"/>
            <a:chOff x="2539682" y="4612418"/>
            <a:chExt cx="2828290" cy="1607820"/>
          </a:xfrm>
        </p:grpSpPr>
        <p:sp>
          <p:nvSpPr>
            <p:cNvPr id="20" name="object 20"/>
            <p:cNvSpPr/>
            <p:nvPr/>
          </p:nvSpPr>
          <p:spPr>
            <a:xfrm>
              <a:off x="4807011" y="4759801"/>
              <a:ext cx="177165" cy="415290"/>
            </a:xfrm>
            <a:custGeom>
              <a:avLst/>
              <a:gdLst/>
              <a:ahLst/>
              <a:cxnLst/>
              <a:rect l="l" t="t" r="r" b="b"/>
              <a:pathLst>
                <a:path w="177164" h="415289">
                  <a:moveTo>
                    <a:pt x="53433" y="75079"/>
                  </a:moveTo>
                  <a:lnTo>
                    <a:pt x="26716" y="85217"/>
                  </a:lnTo>
                  <a:lnTo>
                    <a:pt x="150408" y="411186"/>
                  </a:lnTo>
                  <a:lnTo>
                    <a:pt x="158658" y="414898"/>
                  </a:lnTo>
                  <a:lnTo>
                    <a:pt x="173413" y="409299"/>
                  </a:lnTo>
                  <a:lnTo>
                    <a:pt x="177124" y="401049"/>
                  </a:lnTo>
                  <a:lnTo>
                    <a:pt x="53433" y="75079"/>
                  </a:lnTo>
                  <a:close/>
                </a:path>
                <a:path w="177164" h="415289">
                  <a:moveTo>
                    <a:pt x="9662" y="0"/>
                  </a:moveTo>
                  <a:lnTo>
                    <a:pt x="0" y="95355"/>
                  </a:lnTo>
                  <a:lnTo>
                    <a:pt x="26716" y="85217"/>
                  </a:lnTo>
                  <a:lnTo>
                    <a:pt x="18848" y="64481"/>
                  </a:lnTo>
                  <a:lnTo>
                    <a:pt x="22560" y="56231"/>
                  </a:lnTo>
                  <a:lnTo>
                    <a:pt x="37315" y="50632"/>
                  </a:lnTo>
                  <a:lnTo>
                    <a:pt x="64618" y="50632"/>
                  </a:lnTo>
                  <a:lnTo>
                    <a:pt x="9662" y="0"/>
                  </a:lnTo>
                  <a:close/>
                </a:path>
                <a:path w="177164" h="415289">
                  <a:moveTo>
                    <a:pt x="37315" y="50632"/>
                  </a:moveTo>
                  <a:lnTo>
                    <a:pt x="22560" y="56231"/>
                  </a:lnTo>
                  <a:lnTo>
                    <a:pt x="18848" y="64481"/>
                  </a:lnTo>
                  <a:lnTo>
                    <a:pt x="26716" y="85217"/>
                  </a:lnTo>
                  <a:lnTo>
                    <a:pt x="53433" y="75079"/>
                  </a:lnTo>
                  <a:lnTo>
                    <a:pt x="45565" y="54344"/>
                  </a:lnTo>
                  <a:lnTo>
                    <a:pt x="37315" y="50632"/>
                  </a:lnTo>
                  <a:close/>
                </a:path>
                <a:path w="177164" h="415289">
                  <a:moveTo>
                    <a:pt x="64618" y="50632"/>
                  </a:moveTo>
                  <a:lnTo>
                    <a:pt x="37315" y="50632"/>
                  </a:lnTo>
                  <a:lnTo>
                    <a:pt x="45565" y="54344"/>
                  </a:lnTo>
                  <a:lnTo>
                    <a:pt x="53433" y="75079"/>
                  </a:lnTo>
                  <a:lnTo>
                    <a:pt x="80149" y="64941"/>
                  </a:lnTo>
                  <a:lnTo>
                    <a:pt x="64618" y="50632"/>
                  </a:lnTo>
                  <a:close/>
                </a:path>
              </a:pathLst>
            </a:custGeom>
            <a:solidFill>
              <a:srgbClr val="F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39682" y="4612423"/>
              <a:ext cx="1985645" cy="1412240"/>
            </a:xfrm>
            <a:custGeom>
              <a:avLst/>
              <a:gdLst/>
              <a:ahLst/>
              <a:cxnLst/>
              <a:rect l="l" t="t" r="r" b="b"/>
              <a:pathLst>
                <a:path w="1985645" h="1412239">
                  <a:moveTo>
                    <a:pt x="654151" y="681164"/>
                  </a:moveTo>
                  <a:lnTo>
                    <a:pt x="565086" y="716584"/>
                  </a:lnTo>
                  <a:lnTo>
                    <a:pt x="586409" y="735609"/>
                  </a:lnTo>
                  <a:lnTo>
                    <a:pt x="0" y="1392694"/>
                  </a:lnTo>
                  <a:lnTo>
                    <a:pt x="508" y="1401724"/>
                  </a:lnTo>
                  <a:lnTo>
                    <a:pt x="12280" y="1412240"/>
                  </a:lnTo>
                  <a:lnTo>
                    <a:pt x="21310" y="1411719"/>
                  </a:lnTo>
                  <a:lnTo>
                    <a:pt x="607733" y="754634"/>
                  </a:lnTo>
                  <a:lnTo>
                    <a:pt x="629043" y="773658"/>
                  </a:lnTo>
                  <a:lnTo>
                    <a:pt x="644004" y="718553"/>
                  </a:lnTo>
                  <a:lnTo>
                    <a:pt x="654151" y="681164"/>
                  </a:lnTo>
                  <a:close/>
                </a:path>
                <a:path w="1985645" h="1412239">
                  <a:moveTo>
                    <a:pt x="1985543" y="16598"/>
                  </a:moveTo>
                  <a:lnTo>
                    <a:pt x="1978164" y="2654"/>
                  </a:lnTo>
                  <a:lnTo>
                    <a:pt x="1969516" y="0"/>
                  </a:lnTo>
                  <a:lnTo>
                    <a:pt x="1030960" y="497344"/>
                  </a:lnTo>
                  <a:lnTo>
                    <a:pt x="1017587" y="472097"/>
                  </a:lnTo>
                  <a:lnTo>
                    <a:pt x="961898" y="550100"/>
                  </a:lnTo>
                  <a:lnTo>
                    <a:pt x="1057719" y="547839"/>
                  </a:lnTo>
                  <a:lnTo>
                    <a:pt x="1049845" y="532980"/>
                  </a:lnTo>
                  <a:lnTo>
                    <a:pt x="1044346" y="522592"/>
                  </a:lnTo>
                  <a:lnTo>
                    <a:pt x="1982889" y="25247"/>
                  </a:lnTo>
                  <a:lnTo>
                    <a:pt x="1985543" y="16598"/>
                  </a:lnTo>
                  <a:close/>
                </a:path>
              </a:pathLst>
            </a:custGeom>
            <a:solidFill>
              <a:srgbClr val="60B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48790" y="5253970"/>
              <a:ext cx="1353820" cy="104775"/>
            </a:xfrm>
            <a:custGeom>
              <a:avLst/>
              <a:gdLst/>
              <a:ahLst/>
              <a:cxnLst/>
              <a:rect l="l" t="t" r="r" b="b"/>
              <a:pathLst>
                <a:path w="1353820" h="104775">
                  <a:moveTo>
                    <a:pt x="86200" y="28555"/>
                  </a:moveTo>
                  <a:lnTo>
                    <a:pt x="85127" y="57110"/>
                  </a:lnTo>
                  <a:lnTo>
                    <a:pt x="1346258" y="104494"/>
                  </a:lnTo>
                  <a:lnTo>
                    <a:pt x="1352890" y="98342"/>
                  </a:lnTo>
                  <a:lnTo>
                    <a:pt x="1353483" y="82571"/>
                  </a:lnTo>
                  <a:lnTo>
                    <a:pt x="1347331" y="75939"/>
                  </a:lnTo>
                  <a:lnTo>
                    <a:pt x="86200" y="28555"/>
                  </a:lnTo>
                  <a:close/>
                </a:path>
                <a:path w="1353820" h="104775">
                  <a:moveTo>
                    <a:pt x="87273" y="0"/>
                  </a:moveTo>
                  <a:lnTo>
                    <a:pt x="0" y="39613"/>
                  </a:lnTo>
                  <a:lnTo>
                    <a:pt x="84054" y="85665"/>
                  </a:lnTo>
                  <a:lnTo>
                    <a:pt x="85127" y="57110"/>
                  </a:lnTo>
                  <a:lnTo>
                    <a:pt x="62965" y="56277"/>
                  </a:lnTo>
                  <a:lnTo>
                    <a:pt x="56813" y="49644"/>
                  </a:lnTo>
                  <a:lnTo>
                    <a:pt x="57405" y="33874"/>
                  </a:lnTo>
                  <a:lnTo>
                    <a:pt x="64038" y="27722"/>
                  </a:lnTo>
                  <a:lnTo>
                    <a:pt x="86231" y="27722"/>
                  </a:lnTo>
                  <a:lnTo>
                    <a:pt x="87273" y="0"/>
                  </a:lnTo>
                  <a:close/>
                </a:path>
                <a:path w="1353820" h="104775">
                  <a:moveTo>
                    <a:pt x="64038" y="27722"/>
                  </a:moveTo>
                  <a:lnTo>
                    <a:pt x="57405" y="33874"/>
                  </a:lnTo>
                  <a:lnTo>
                    <a:pt x="56813" y="49644"/>
                  </a:lnTo>
                  <a:lnTo>
                    <a:pt x="62965" y="56277"/>
                  </a:lnTo>
                  <a:lnTo>
                    <a:pt x="85127" y="57110"/>
                  </a:lnTo>
                  <a:lnTo>
                    <a:pt x="86200" y="28555"/>
                  </a:lnTo>
                  <a:lnTo>
                    <a:pt x="64038" y="27722"/>
                  </a:lnTo>
                  <a:close/>
                </a:path>
                <a:path w="1353820" h="104775">
                  <a:moveTo>
                    <a:pt x="86231" y="27722"/>
                  </a:moveTo>
                  <a:lnTo>
                    <a:pt x="64038" y="27722"/>
                  </a:lnTo>
                  <a:lnTo>
                    <a:pt x="86200" y="28555"/>
                  </a:lnTo>
                  <a:lnTo>
                    <a:pt x="86231" y="27722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67474" y="5474953"/>
              <a:ext cx="573405" cy="603885"/>
            </a:xfrm>
            <a:custGeom>
              <a:avLst/>
              <a:gdLst/>
              <a:ahLst/>
              <a:cxnLst/>
              <a:rect l="l" t="t" r="r" b="b"/>
              <a:pathLst>
                <a:path w="573404" h="603885">
                  <a:moveTo>
                    <a:pt x="503694" y="52400"/>
                  </a:moveTo>
                  <a:lnTo>
                    <a:pt x="0" y="583977"/>
                  </a:lnTo>
                  <a:lnTo>
                    <a:pt x="243" y="593021"/>
                  </a:lnTo>
                  <a:lnTo>
                    <a:pt x="11699" y="603875"/>
                  </a:lnTo>
                  <a:lnTo>
                    <a:pt x="20742" y="603632"/>
                  </a:lnTo>
                  <a:lnTo>
                    <a:pt x="524435" y="72053"/>
                  </a:lnTo>
                  <a:lnTo>
                    <a:pt x="503694" y="52400"/>
                  </a:lnTo>
                  <a:close/>
                </a:path>
                <a:path w="573404" h="603885">
                  <a:moveTo>
                    <a:pt x="562077" y="36057"/>
                  </a:moveTo>
                  <a:lnTo>
                    <a:pt x="527991" y="36057"/>
                  </a:lnTo>
                  <a:lnTo>
                    <a:pt x="539446" y="46912"/>
                  </a:lnTo>
                  <a:lnTo>
                    <a:pt x="539690" y="55954"/>
                  </a:lnTo>
                  <a:lnTo>
                    <a:pt x="524435" y="72053"/>
                  </a:lnTo>
                  <a:lnTo>
                    <a:pt x="545177" y="91707"/>
                  </a:lnTo>
                  <a:lnTo>
                    <a:pt x="562077" y="36057"/>
                  </a:lnTo>
                  <a:close/>
                </a:path>
                <a:path w="573404" h="603885">
                  <a:moveTo>
                    <a:pt x="527991" y="36057"/>
                  </a:moveTo>
                  <a:lnTo>
                    <a:pt x="518948" y="36301"/>
                  </a:lnTo>
                  <a:lnTo>
                    <a:pt x="503694" y="52400"/>
                  </a:lnTo>
                  <a:lnTo>
                    <a:pt x="524435" y="72053"/>
                  </a:lnTo>
                  <a:lnTo>
                    <a:pt x="539690" y="55954"/>
                  </a:lnTo>
                  <a:lnTo>
                    <a:pt x="539446" y="46912"/>
                  </a:lnTo>
                  <a:lnTo>
                    <a:pt x="527991" y="36057"/>
                  </a:lnTo>
                  <a:close/>
                </a:path>
                <a:path w="573404" h="603885">
                  <a:moveTo>
                    <a:pt x="573027" y="0"/>
                  </a:moveTo>
                  <a:lnTo>
                    <a:pt x="482951" y="32745"/>
                  </a:lnTo>
                  <a:lnTo>
                    <a:pt x="503694" y="52400"/>
                  </a:lnTo>
                  <a:lnTo>
                    <a:pt x="518948" y="36301"/>
                  </a:lnTo>
                  <a:lnTo>
                    <a:pt x="527991" y="36057"/>
                  </a:lnTo>
                  <a:lnTo>
                    <a:pt x="562077" y="36057"/>
                  </a:lnTo>
                  <a:lnTo>
                    <a:pt x="573027" y="0"/>
                  </a:lnTo>
                  <a:close/>
                </a:path>
              </a:pathLst>
            </a:custGeom>
            <a:solidFill>
              <a:srgbClr val="F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67978" y="5529242"/>
              <a:ext cx="400050" cy="364490"/>
            </a:xfrm>
            <a:custGeom>
              <a:avLst/>
              <a:gdLst/>
              <a:ahLst/>
              <a:cxnLst/>
              <a:rect l="l" t="t" r="r" b="b"/>
              <a:pathLst>
                <a:path w="400050" h="364489">
                  <a:moveTo>
                    <a:pt x="73062" y="47060"/>
                  </a:moveTo>
                  <a:lnTo>
                    <a:pt x="53849" y="68212"/>
                  </a:lnTo>
                  <a:lnTo>
                    <a:pt x="379855" y="364320"/>
                  </a:lnTo>
                  <a:lnTo>
                    <a:pt x="388891" y="363885"/>
                  </a:lnTo>
                  <a:lnTo>
                    <a:pt x="399501" y="352203"/>
                  </a:lnTo>
                  <a:lnTo>
                    <a:pt x="399067" y="343167"/>
                  </a:lnTo>
                  <a:lnTo>
                    <a:pt x="73062" y="47060"/>
                  </a:lnTo>
                  <a:close/>
                </a:path>
                <a:path w="400050" h="364489">
                  <a:moveTo>
                    <a:pt x="0" y="0"/>
                  </a:moveTo>
                  <a:lnTo>
                    <a:pt x="34637" y="89365"/>
                  </a:lnTo>
                  <a:lnTo>
                    <a:pt x="53849" y="68212"/>
                  </a:lnTo>
                  <a:lnTo>
                    <a:pt x="37433" y="53301"/>
                  </a:lnTo>
                  <a:lnTo>
                    <a:pt x="36998" y="44265"/>
                  </a:lnTo>
                  <a:lnTo>
                    <a:pt x="47609" y="32583"/>
                  </a:lnTo>
                  <a:lnTo>
                    <a:pt x="56645" y="32148"/>
                  </a:lnTo>
                  <a:lnTo>
                    <a:pt x="86606" y="32148"/>
                  </a:lnTo>
                  <a:lnTo>
                    <a:pt x="92274" y="25907"/>
                  </a:lnTo>
                  <a:lnTo>
                    <a:pt x="0" y="0"/>
                  </a:lnTo>
                  <a:close/>
                </a:path>
                <a:path w="400050" h="364489">
                  <a:moveTo>
                    <a:pt x="56645" y="32148"/>
                  </a:moveTo>
                  <a:lnTo>
                    <a:pt x="47609" y="32583"/>
                  </a:lnTo>
                  <a:lnTo>
                    <a:pt x="36998" y="44265"/>
                  </a:lnTo>
                  <a:lnTo>
                    <a:pt x="37433" y="53301"/>
                  </a:lnTo>
                  <a:lnTo>
                    <a:pt x="53849" y="68212"/>
                  </a:lnTo>
                  <a:lnTo>
                    <a:pt x="73062" y="47060"/>
                  </a:lnTo>
                  <a:lnTo>
                    <a:pt x="56645" y="32148"/>
                  </a:lnTo>
                  <a:close/>
                </a:path>
                <a:path w="400050" h="364489">
                  <a:moveTo>
                    <a:pt x="86606" y="32148"/>
                  </a:moveTo>
                  <a:lnTo>
                    <a:pt x="56645" y="32148"/>
                  </a:lnTo>
                  <a:lnTo>
                    <a:pt x="73062" y="47060"/>
                  </a:lnTo>
                  <a:lnTo>
                    <a:pt x="86606" y="32148"/>
                  </a:lnTo>
                  <a:close/>
                </a:path>
              </a:pathLst>
            </a:custGeom>
            <a:solidFill>
              <a:srgbClr val="E66C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36074" y="5993220"/>
              <a:ext cx="978535" cy="227329"/>
            </a:xfrm>
            <a:custGeom>
              <a:avLst/>
              <a:gdLst/>
              <a:ahLst/>
              <a:cxnLst/>
              <a:rect l="l" t="t" r="r" b="b"/>
              <a:pathLst>
                <a:path w="978535" h="227329">
                  <a:moveTo>
                    <a:pt x="76075" y="142575"/>
                  </a:moveTo>
                  <a:lnTo>
                    <a:pt x="0" y="200871"/>
                  </a:lnTo>
                  <a:lnTo>
                    <a:pt x="92282" y="226754"/>
                  </a:lnTo>
                  <a:lnTo>
                    <a:pt x="87687" y="202887"/>
                  </a:lnTo>
                  <a:lnTo>
                    <a:pt x="65102" y="202887"/>
                  </a:lnTo>
                  <a:lnTo>
                    <a:pt x="57611" y="197815"/>
                  </a:lnTo>
                  <a:lnTo>
                    <a:pt x="54627" y="182318"/>
                  </a:lnTo>
                  <a:lnTo>
                    <a:pt x="59700" y="174827"/>
                  </a:lnTo>
                  <a:lnTo>
                    <a:pt x="81477" y="170635"/>
                  </a:lnTo>
                  <a:lnTo>
                    <a:pt x="76075" y="142575"/>
                  </a:lnTo>
                  <a:close/>
                </a:path>
                <a:path w="978535" h="227329">
                  <a:moveTo>
                    <a:pt x="81477" y="170635"/>
                  </a:moveTo>
                  <a:lnTo>
                    <a:pt x="59700" y="174827"/>
                  </a:lnTo>
                  <a:lnTo>
                    <a:pt x="54627" y="182318"/>
                  </a:lnTo>
                  <a:lnTo>
                    <a:pt x="57611" y="197815"/>
                  </a:lnTo>
                  <a:lnTo>
                    <a:pt x="65102" y="202887"/>
                  </a:lnTo>
                  <a:lnTo>
                    <a:pt x="86879" y="198694"/>
                  </a:lnTo>
                  <a:lnTo>
                    <a:pt x="81477" y="170635"/>
                  </a:lnTo>
                  <a:close/>
                </a:path>
                <a:path w="978535" h="227329">
                  <a:moveTo>
                    <a:pt x="86879" y="198694"/>
                  </a:moveTo>
                  <a:lnTo>
                    <a:pt x="65102" y="202887"/>
                  </a:lnTo>
                  <a:lnTo>
                    <a:pt x="87687" y="202887"/>
                  </a:lnTo>
                  <a:lnTo>
                    <a:pt x="86879" y="198694"/>
                  </a:lnTo>
                  <a:close/>
                </a:path>
                <a:path w="978535" h="227329">
                  <a:moveTo>
                    <a:pt x="967769" y="0"/>
                  </a:moveTo>
                  <a:lnTo>
                    <a:pt x="81477" y="170635"/>
                  </a:lnTo>
                  <a:lnTo>
                    <a:pt x="86879" y="198694"/>
                  </a:lnTo>
                  <a:lnTo>
                    <a:pt x="973171" y="28059"/>
                  </a:lnTo>
                  <a:lnTo>
                    <a:pt x="978244" y="20568"/>
                  </a:lnTo>
                  <a:lnTo>
                    <a:pt x="975259" y="5071"/>
                  </a:lnTo>
                  <a:lnTo>
                    <a:pt x="967769" y="0"/>
                  </a:lnTo>
                  <a:close/>
                </a:path>
              </a:pathLst>
            </a:custGeom>
            <a:solidFill>
              <a:srgbClr val="60B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075836" y="4531867"/>
            <a:ext cx="1270635" cy="7696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spcBef>
                <a:spcPts val="865"/>
              </a:spcBef>
            </a:pPr>
            <a:r>
              <a:rPr spc="-40" dirty="0">
                <a:latin typeface="Arial"/>
                <a:cs typeface="Arial"/>
              </a:rPr>
              <a:t>Target</a:t>
            </a:r>
            <a:r>
              <a:rPr spc="-5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Node</a:t>
            </a:r>
            <a:endParaRPr>
              <a:latin typeface="Arial"/>
              <a:cs typeface="Arial"/>
            </a:endParaRPr>
          </a:p>
          <a:p>
            <a:pPr marL="269240" algn="ctr">
              <a:spcBef>
                <a:spcPts val="770"/>
              </a:spcBef>
            </a:pPr>
            <a:r>
              <a:rPr dirty="0">
                <a:latin typeface="Corbel"/>
                <a:cs typeface="Corbel"/>
              </a:rPr>
              <a:t>A</a:t>
            </a:r>
            <a:endParaRPr>
              <a:latin typeface="Corbel"/>
              <a:cs typeface="Corbe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17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22929" y="6458203"/>
            <a:ext cx="1233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Input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Graph</a:t>
            </a:r>
            <a:endParaRPr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50181" y="5336032"/>
            <a:ext cx="1765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60B5CC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58767" y="5491988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290" dirty="0">
                <a:solidFill>
                  <a:srgbClr val="60B5CC"/>
                </a:solidFill>
                <a:latin typeface="Cambria Math"/>
                <a:cs typeface="Cambria Math"/>
              </a:rPr>
              <a:t>)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47275" y="4351527"/>
            <a:ext cx="3175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500" spc="-25" dirty="0">
                <a:solidFill>
                  <a:srgbClr val="60B5CC"/>
                </a:solidFill>
                <a:latin typeface="Cambria Math"/>
                <a:cs typeface="Cambria Math"/>
              </a:rPr>
              <a:t>𝑟</a:t>
            </a:r>
            <a:r>
              <a:rPr sz="2700" spc="-37" baseline="-15432" dirty="0">
                <a:solidFill>
                  <a:srgbClr val="60B5CC"/>
                </a:solidFill>
                <a:latin typeface="Cambria Math"/>
                <a:cs typeface="Cambria Math"/>
              </a:rPr>
              <a:t>)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58631" y="5204967"/>
            <a:ext cx="1638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spc="-280" dirty="0">
                <a:solidFill>
                  <a:srgbClr val="C64847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74583" y="5357876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270" dirty="0">
                <a:solidFill>
                  <a:srgbClr val="C64847"/>
                </a:solidFill>
                <a:latin typeface="Cambria Math"/>
                <a:cs typeface="Cambria Math"/>
              </a:rPr>
              <a:t>*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82739" y="5366511"/>
            <a:ext cx="1765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C64847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11391" y="5519420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pc="270" dirty="0">
                <a:solidFill>
                  <a:srgbClr val="C64847"/>
                </a:solidFill>
                <a:latin typeface="Cambria Math"/>
                <a:cs typeface="Cambria Math"/>
              </a:rPr>
              <a:t>*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86408" y="4434811"/>
            <a:ext cx="440690" cy="1046480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153670">
              <a:spcBef>
                <a:spcPts val="1770"/>
              </a:spcBef>
            </a:pPr>
            <a:r>
              <a:rPr sz="2500" spc="-295" dirty="0">
                <a:solidFill>
                  <a:srgbClr val="F0AD00"/>
                </a:solidFill>
                <a:latin typeface="Cambria Math"/>
                <a:cs typeface="Cambria Math"/>
              </a:rPr>
              <a:t>𝑟</a:t>
            </a:r>
            <a:r>
              <a:rPr sz="2700" spc="-442" baseline="-15432" dirty="0">
                <a:solidFill>
                  <a:srgbClr val="F0AD00"/>
                </a:solidFill>
                <a:latin typeface="Cambria Math"/>
                <a:cs typeface="Cambria Math"/>
              </a:rPr>
              <a:t>+</a:t>
            </a:r>
            <a:endParaRPr sz="2700" baseline="-15432">
              <a:latin typeface="Cambria Math"/>
              <a:cs typeface="Cambria Math"/>
            </a:endParaRPr>
          </a:p>
          <a:p>
            <a:pPr marL="38100">
              <a:spcBef>
                <a:spcPts val="1205"/>
              </a:spcBef>
            </a:pPr>
            <a:r>
              <a:rPr dirty="0">
                <a:latin typeface="Corbel"/>
                <a:cs typeface="Corbel"/>
              </a:rPr>
              <a:t>C</a:t>
            </a:r>
            <a:endParaRPr>
              <a:latin typeface="Corbel"/>
              <a:cs typeface="Corbe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45869" y="5378703"/>
            <a:ext cx="1765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F0AD00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61821" y="5531611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05" dirty="0">
                <a:solidFill>
                  <a:srgbClr val="F0AD00"/>
                </a:solidFill>
                <a:latin typeface="Cambria Math"/>
                <a:cs typeface="Cambria Math"/>
              </a:rPr>
              <a:t>+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74996" y="5997447"/>
            <a:ext cx="3175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500" spc="-25" dirty="0">
                <a:solidFill>
                  <a:srgbClr val="60B5CC"/>
                </a:solidFill>
                <a:latin typeface="Cambria Math"/>
                <a:cs typeface="Cambria Math"/>
              </a:rPr>
              <a:t>𝑟</a:t>
            </a:r>
            <a:r>
              <a:rPr sz="2700" spc="-37" baseline="-15432" dirty="0">
                <a:solidFill>
                  <a:srgbClr val="60B5CC"/>
                </a:solidFill>
                <a:latin typeface="Cambria Math"/>
                <a:cs typeface="Cambria Math"/>
              </a:rPr>
              <a:t>)</a:t>
            </a:r>
            <a:endParaRPr sz="2700" baseline="-15432">
              <a:latin typeface="Cambria Math"/>
              <a:cs typeface="Cambria Math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F0262004-46BD-48F6-9AEC-D11C09566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111" y="1218160"/>
            <a:ext cx="8672004" cy="551368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6" y="347471"/>
            <a:ext cx="6096000" cy="5516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10322" y="1333500"/>
            <a:ext cx="37744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00B050"/>
                </a:solidFill>
                <a:latin typeface="Calibri"/>
                <a:cs typeface="Calibri"/>
              </a:rPr>
              <a:t>Link</a:t>
            </a:r>
            <a:r>
              <a:rPr sz="3200" b="1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B050"/>
                </a:solidFill>
                <a:latin typeface="Calibri"/>
                <a:cs typeface="Calibri"/>
              </a:rPr>
              <a:t>prediction</a:t>
            </a:r>
            <a:r>
              <a:rPr sz="3200" b="1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B050"/>
                </a:solidFill>
                <a:latin typeface="Calibri"/>
                <a:cs typeface="Calibri"/>
              </a:rPr>
              <a:t>split: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73936" y="1822705"/>
            <a:ext cx="2240280" cy="1298575"/>
            <a:chOff x="249936" y="1822704"/>
            <a:chExt cx="2240280" cy="1298575"/>
          </a:xfrm>
        </p:grpSpPr>
        <p:sp>
          <p:nvSpPr>
            <p:cNvPr id="5" name="object 5"/>
            <p:cNvSpPr/>
            <p:nvPr/>
          </p:nvSpPr>
          <p:spPr>
            <a:xfrm>
              <a:off x="475058" y="2212447"/>
              <a:ext cx="273685" cy="664210"/>
            </a:xfrm>
            <a:custGeom>
              <a:avLst/>
              <a:gdLst/>
              <a:ahLst/>
              <a:cxnLst/>
              <a:rect l="l" t="t" r="r" b="b"/>
              <a:pathLst>
                <a:path w="273684" h="664210">
                  <a:moveTo>
                    <a:pt x="273330" y="663879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4710" y="2907902"/>
              <a:ext cx="880744" cy="25400"/>
            </a:xfrm>
            <a:custGeom>
              <a:avLst/>
              <a:gdLst/>
              <a:ahLst/>
              <a:cxnLst/>
              <a:rect l="l" t="t" r="r" b="b"/>
              <a:pathLst>
                <a:path w="880744" h="25400">
                  <a:moveTo>
                    <a:pt x="880508" y="2484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5062" y="2069618"/>
              <a:ext cx="419734" cy="871219"/>
            </a:xfrm>
            <a:custGeom>
              <a:avLst/>
              <a:gdLst/>
              <a:ahLst/>
              <a:cxnLst/>
              <a:rect l="l" t="t" r="r" b="b"/>
              <a:pathLst>
                <a:path w="419734" h="871219">
                  <a:moveTo>
                    <a:pt x="0" y="871191"/>
                  </a:moveTo>
                  <a:lnTo>
                    <a:pt x="41932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0046" y="2175070"/>
              <a:ext cx="465455" cy="648335"/>
            </a:xfrm>
            <a:custGeom>
              <a:avLst/>
              <a:gdLst/>
              <a:ahLst/>
              <a:cxnLst/>
              <a:rect l="l" t="t" r="r" b="b"/>
              <a:pathLst>
                <a:path w="465455" h="648335">
                  <a:moveTo>
                    <a:pt x="464887" y="0"/>
                  </a:moveTo>
                  <a:lnTo>
                    <a:pt x="0" y="64819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98477" y="2009833"/>
              <a:ext cx="403225" cy="813435"/>
            </a:xfrm>
            <a:custGeom>
              <a:avLst/>
              <a:gdLst/>
              <a:ahLst/>
              <a:cxnLst/>
              <a:rect l="l" t="t" r="r" b="b"/>
              <a:pathLst>
                <a:path w="403225" h="813435">
                  <a:moveTo>
                    <a:pt x="0" y="0"/>
                  </a:moveTo>
                  <a:lnTo>
                    <a:pt x="403029" y="81343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568" y="1822704"/>
              <a:ext cx="356616" cy="35661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57942" y="1842438"/>
              <a:ext cx="271145" cy="268605"/>
            </a:xfrm>
            <a:custGeom>
              <a:avLst/>
              <a:gdLst/>
              <a:ahLst/>
              <a:cxnLst/>
              <a:rect l="l" t="t" r="r" b="b"/>
              <a:pathLst>
                <a:path w="271144" h="268605">
                  <a:moveTo>
                    <a:pt x="135484" y="0"/>
                  </a:moveTo>
                  <a:lnTo>
                    <a:pt x="92661" y="6831"/>
                  </a:lnTo>
                  <a:lnTo>
                    <a:pt x="55469" y="25855"/>
                  </a:lnTo>
                  <a:lnTo>
                    <a:pt x="26140" y="54863"/>
                  </a:lnTo>
                  <a:lnTo>
                    <a:pt x="6907" y="91649"/>
                  </a:lnTo>
                  <a:lnTo>
                    <a:pt x="0" y="134005"/>
                  </a:lnTo>
                  <a:lnTo>
                    <a:pt x="6907" y="176360"/>
                  </a:lnTo>
                  <a:lnTo>
                    <a:pt x="26140" y="213146"/>
                  </a:lnTo>
                  <a:lnTo>
                    <a:pt x="55469" y="242154"/>
                  </a:lnTo>
                  <a:lnTo>
                    <a:pt x="92661" y="261177"/>
                  </a:lnTo>
                  <a:lnTo>
                    <a:pt x="135484" y="268009"/>
                  </a:lnTo>
                  <a:lnTo>
                    <a:pt x="178308" y="261177"/>
                  </a:lnTo>
                  <a:lnTo>
                    <a:pt x="215500" y="242154"/>
                  </a:lnTo>
                  <a:lnTo>
                    <a:pt x="244828" y="213146"/>
                  </a:lnTo>
                  <a:lnTo>
                    <a:pt x="264062" y="176360"/>
                  </a:lnTo>
                  <a:lnTo>
                    <a:pt x="270969" y="134005"/>
                  </a:lnTo>
                  <a:lnTo>
                    <a:pt x="264062" y="91649"/>
                  </a:lnTo>
                  <a:lnTo>
                    <a:pt x="244828" y="54863"/>
                  </a:lnTo>
                  <a:lnTo>
                    <a:pt x="215500" y="25855"/>
                  </a:lnTo>
                  <a:lnTo>
                    <a:pt x="178308" y="6831"/>
                  </a:lnTo>
                  <a:lnTo>
                    <a:pt x="1354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57942" y="1842438"/>
              <a:ext cx="271145" cy="268605"/>
            </a:xfrm>
            <a:custGeom>
              <a:avLst/>
              <a:gdLst/>
              <a:ahLst/>
              <a:cxnLst/>
              <a:rect l="l" t="t" r="r" b="b"/>
              <a:pathLst>
                <a:path w="271144" h="268605">
                  <a:moveTo>
                    <a:pt x="0" y="134004"/>
                  </a:moveTo>
                  <a:lnTo>
                    <a:pt x="6907" y="91648"/>
                  </a:lnTo>
                  <a:lnTo>
                    <a:pt x="26140" y="54863"/>
                  </a:lnTo>
                  <a:lnTo>
                    <a:pt x="55469" y="25855"/>
                  </a:lnTo>
                  <a:lnTo>
                    <a:pt x="92660" y="6831"/>
                  </a:lnTo>
                  <a:lnTo>
                    <a:pt x="135484" y="0"/>
                  </a:lnTo>
                  <a:lnTo>
                    <a:pt x="178308" y="6831"/>
                  </a:lnTo>
                  <a:lnTo>
                    <a:pt x="215499" y="25855"/>
                  </a:lnTo>
                  <a:lnTo>
                    <a:pt x="244828" y="54863"/>
                  </a:lnTo>
                  <a:lnTo>
                    <a:pt x="264061" y="91648"/>
                  </a:lnTo>
                  <a:lnTo>
                    <a:pt x="270969" y="134004"/>
                  </a:lnTo>
                  <a:lnTo>
                    <a:pt x="264061" y="176360"/>
                  </a:lnTo>
                  <a:lnTo>
                    <a:pt x="244828" y="213145"/>
                  </a:lnTo>
                  <a:lnTo>
                    <a:pt x="215499" y="242153"/>
                  </a:lnTo>
                  <a:lnTo>
                    <a:pt x="178308" y="261177"/>
                  </a:lnTo>
                  <a:lnTo>
                    <a:pt x="135484" y="268009"/>
                  </a:lnTo>
                  <a:lnTo>
                    <a:pt x="92660" y="261177"/>
                  </a:lnTo>
                  <a:lnTo>
                    <a:pt x="55469" y="242153"/>
                  </a:lnTo>
                  <a:lnTo>
                    <a:pt x="26140" y="213145"/>
                  </a:lnTo>
                  <a:lnTo>
                    <a:pt x="6907" y="176360"/>
                  </a:lnTo>
                  <a:lnTo>
                    <a:pt x="0" y="134004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7408" y="2767584"/>
              <a:ext cx="356616" cy="35356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40453" y="2785507"/>
              <a:ext cx="271145" cy="268605"/>
            </a:xfrm>
            <a:custGeom>
              <a:avLst/>
              <a:gdLst/>
              <a:ahLst/>
              <a:cxnLst/>
              <a:rect l="l" t="t" r="r" b="b"/>
              <a:pathLst>
                <a:path w="271144" h="268605">
                  <a:moveTo>
                    <a:pt x="135484" y="0"/>
                  </a:moveTo>
                  <a:lnTo>
                    <a:pt x="92660" y="6831"/>
                  </a:lnTo>
                  <a:lnTo>
                    <a:pt x="55469" y="25854"/>
                  </a:lnTo>
                  <a:lnTo>
                    <a:pt x="26140" y="54862"/>
                  </a:lnTo>
                  <a:lnTo>
                    <a:pt x="6907" y="91648"/>
                  </a:lnTo>
                  <a:lnTo>
                    <a:pt x="0" y="134004"/>
                  </a:lnTo>
                  <a:lnTo>
                    <a:pt x="6907" y="176359"/>
                  </a:lnTo>
                  <a:lnTo>
                    <a:pt x="26140" y="213144"/>
                  </a:lnTo>
                  <a:lnTo>
                    <a:pt x="55469" y="242152"/>
                  </a:lnTo>
                  <a:lnTo>
                    <a:pt x="92660" y="261176"/>
                  </a:lnTo>
                  <a:lnTo>
                    <a:pt x="135484" y="268008"/>
                  </a:lnTo>
                  <a:lnTo>
                    <a:pt x="178308" y="261176"/>
                  </a:lnTo>
                  <a:lnTo>
                    <a:pt x="215499" y="242152"/>
                  </a:lnTo>
                  <a:lnTo>
                    <a:pt x="244828" y="213144"/>
                  </a:lnTo>
                  <a:lnTo>
                    <a:pt x="264061" y="176359"/>
                  </a:lnTo>
                  <a:lnTo>
                    <a:pt x="270968" y="134004"/>
                  </a:lnTo>
                  <a:lnTo>
                    <a:pt x="264061" y="91648"/>
                  </a:lnTo>
                  <a:lnTo>
                    <a:pt x="244828" y="54862"/>
                  </a:lnTo>
                  <a:lnTo>
                    <a:pt x="215499" y="25854"/>
                  </a:lnTo>
                  <a:lnTo>
                    <a:pt x="178308" y="6831"/>
                  </a:lnTo>
                  <a:lnTo>
                    <a:pt x="1354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0453" y="2785507"/>
              <a:ext cx="271145" cy="268605"/>
            </a:xfrm>
            <a:custGeom>
              <a:avLst/>
              <a:gdLst/>
              <a:ahLst/>
              <a:cxnLst/>
              <a:rect l="l" t="t" r="r" b="b"/>
              <a:pathLst>
                <a:path w="271144" h="268605">
                  <a:moveTo>
                    <a:pt x="0" y="134004"/>
                  </a:moveTo>
                  <a:lnTo>
                    <a:pt x="6907" y="91648"/>
                  </a:lnTo>
                  <a:lnTo>
                    <a:pt x="26140" y="54863"/>
                  </a:lnTo>
                  <a:lnTo>
                    <a:pt x="55469" y="25855"/>
                  </a:lnTo>
                  <a:lnTo>
                    <a:pt x="92660" y="6831"/>
                  </a:lnTo>
                  <a:lnTo>
                    <a:pt x="135484" y="0"/>
                  </a:lnTo>
                  <a:lnTo>
                    <a:pt x="178308" y="6831"/>
                  </a:lnTo>
                  <a:lnTo>
                    <a:pt x="215499" y="25855"/>
                  </a:lnTo>
                  <a:lnTo>
                    <a:pt x="244828" y="54863"/>
                  </a:lnTo>
                  <a:lnTo>
                    <a:pt x="264061" y="91648"/>
                  </a:lnTo>
                  <a:lnTo>
                    <a:pt x="270969" y="134004"/>
                  </a:lnTo>
                  <a:lnTo>
                    <a:pt x="264061" y="176360"/>
                  </a:lnTo>
                  <a:lnTo>
                    <a:pt x="244828" y="213145"/>
                  </a:lnTo>
                  <a:lnTo>
                    <a:pt x="215499" y="242153"/>
                  </a:lnTo>
                  <a:lnTo>
                    <a:pt x="178308" y="261177"/>
                  </a:lnTo>
                  <a:lnTo>
                    <a:pt x="135484" y="268009"/>
                  </a:lnTo>
                  <a:lnTo>
                    <a:pt x="92660" y="261177"/>
                  </a:lnTo>
                  <a:lnTo>
                    <a:pt x="55469" y="242153"/>
                  </a:lnTo>
                  <a:lnTo>
                    <a:pt x="26140" y="213145"/>
                  </a:lnTo>
                  <a:lnTo>
                    <a:pt x="6907" y="176360"/>
                  </a:lnTo>
                  <a:lnTo>
                    <a:pt x="0" y="134004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8008" y="2767584"/>
              <a:ext cx="356616" cy="35356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630608" y="2785507"/>
              <a:ext cx="271145" cy="268605"/>
            </a:xfrm>
            <a:custGeom>
              <a:avLst/>
              <a:gdLst/>
              <a:ahLst/>
              <a:cxnLst/>
              <a:rect l="l" t="t" r="r" b="b"/>
              <a:pathLst>
                <a:path w="271144" h="268605">
                  <a:moveTo>
                    <a:pt x="135484" y="0"/>
                  </a:moveTo>
                  <a:lnTo>
                    <a:pt x="92661" y="6831"/>
                  </a:lnTo>
                  <a:lnTo>
                    <a:pt x="55469" y="25854"/>
                  </a:lnTo>
                  <a:lnTo>
                    <a:pt x="26140" y="54862"/>
                  </a:lnTo>
                  <a:lnTo>
                    <a:pt x="6907" y="91648"/>
                  </a:lnTo>
                  <a:lnTo>
                    <a:pt x="0" y="134004"/>
                  </a:lnTo>
                  <a:lnTo>
                    <a:pt x="6907" y="176359"/>
                  </a:lnTo>
                  <a:lnTo>
                    <a:pt x="26140" y="213144"/>
                  </a:lnTo>
                  <a:lnTo>
                    <a:pt x="55469" y="242152"/>
                  </a:lnTo>
                  <a:lnTo>
                    <a:pt x="92661" y="261176"/>
                  </a:lnTo>
                  <a:lnTo>
                    <a:pt x="135484" y="268008"/>
                  </a:lnTo>
                  <a:lnTo>
                    <a:pt x="178308" y="261176"/>
                  </a:lnTo>
                  <a:lnTo>
                    <a:pt x="215499" y="242152"/>
                  </a:lnTo>
                  <a:lnTo>
                    <a:pt x="244828" y="213144"/>
                  </a:lnTo>
                  <a:lnTo>
                    <a:pt x="264061" y="176359"/>
                  </a:lnTo>
                  <a:lnTo>
                    <a:pt x="270968" y="134004"/>
                  </a:lnTo>
                  <a:lnTo>
                    <a:pt x="264061" y="91648"/>
                  </a:lnTo>
                  <a:lnTo>
                    <a:pt x="244828" y="54862"/>
                  </a:lnTo>
                  <a:lnTo>
                    <a:pt x="215499" y="25854"/>
                  </a:lnTo>
                  <a:lnTo>
                    <a:pt x="178308" y="6831"/>
                  </a:lnTo>
                  <a:lnTo>
                    <a:pt x="1354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30608" y="2785507"/>
              <a:ext cx="271145" cy="268605"/>
            </a:xfrm>
            <a:custGeom>
              <a:avLst/>
              <a:gdLst/>
              <a:ahLst/>
              <a:cxnLst/>
              <a:rect l="l" t="t" r="r" b="b"/>
              <a:pathLst>
                <a:path w="271144" h="268605">
                  <a:moveTo>
                    <a:pt x="0" y="134004"/>
                  </a:moveTo>
                  <a:lnTo>
                    <a:pt x="6907" y="91648"/>
                  </a:lnTo>
                  <a:lnTo>
                    <a:pt x="26140" y="54863"/>
                  </a:lnTo>
                  <a:lnTo>
                    <a:pt x="55469" y="25855"/>
                  </a:lnTo>
                  <a:lnTo>
                    <a:pt x="92660" y="6831"/>
                  </a:lnTo>
                  <a:lnTo>
                    <a:pt x="135484" y="0"/>
                  </a:lnTo>
                  <a:lnTo>
                    <a:pt x="178308" y="6831"/>
                  </a:lnTo>
                  <a:lnTo>
                    <a:pt x="215499" y="25855"/>
                  </a:lnTo>
                  <a:lnTo>
                    <a:pt x="244828" y="54863"/>
                  </a:lnTo>
                  <a:lnTo>
                    <a:pt x="264061" y="91648"/>
                  </a:lnTo>
                  <a:lnTo>
                    <a:pt x="270969" y="134004"/>
                  </a:lnTo>
                  <a:lnTo>
                    <a:pt x="264061" y="176360"/>
                  </a:lnTo>
                  <a:lnTo>
                    <a:pt x="244828" y="213145"/>
                  </a:lnTo>
                  <a:lnTo>
                    <a:pt x="215499" y="242153"/>
                  </a:lnTo>
                  <a:lnTo>
                    <a:pt x="178308" y="261177"/>
                  </a:lnTo>
                  <a:lnTo>
                    <a:pt x="135484" y="268009"/>
                  </a:lnTo>
                  <a:lnTo>
                    <a:pt x="92660" y="261177"/>
                  </a:lnTo>
                  <a:lnTo>
                    <a:pt x="55469" y="242153"/>
                  </a:lnTo>
                  <a:lnTo>
                    <a:pt x="26140" y="213145"/>
                  </a:lnTo>
                  <a:lnTo>
                    <a:pt x="6907" y="176360"/>
                  </a:lnTo>
                  <a:lnTo>
                    <a:pt x="0" y="134004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3600" y="2008632"/>
              <a:ext cx="356615" cy="35661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176622" y="2027828"/>
              <a:ext cx="271145" cy="268605"/>
            </a:xfrm>
            <a:custGeom>
              <a:avLst/>
              <a:gdLst/>
              <a:ahLst/>
              <a:cxnLst/>
              <a:rect l="l" t="t" r="r" b="b"/>
              <a:pathLst>
                <a:path w="271144" h="268605">
                  <a:moveTo>
                    <a:pt x="135484" y="0"/>
                  </a:moveTo>
                  <a:lnTo>
                    <a:pt x="92661" y="6831"/>
                  </a:lnTo>
                  <a:lnTo>
                    <a:pt x="55469" y="25855"/>
                  </a:lnTo>
                  <a:lnTo>
                    <a:pt x="26140" y="54863"/>
                  </a:lnTo>
                  <a:lnTo>
                    <a:pt x="6907" y="91648"/>
                  </a:lnTo>
                  <a:lnTo>
                    <a:pt x="0" y="134004"/>
                  </a:lnTo>
                  <a:lnTo>
                    <a:pt x="6907" y="176360"/>
                  </a:lnTo>
                  <a:lnTo>
                    <a:pt x="26140" y="213145"/>
                  </a:lnTo>
                  <a:lnTo>
                    <a:pt x="55469" y="242154"/>
                  </a:lnTo>
                  <a:lnTo>
                    <a:pt x="92661" y="261177"/>
                  </a:lnTo>
                  <a:lnTo>
                    <a:pt x="135484" y="268009"/>
                  </a:lnTo>
                  <a:lnTo>
                    <a:pt x="178308" y="261177"/>
                  </a:lnTo>
                  <a:lnTo>
                    <a:pt x="215500" y="242154"/>
                  </a:lnTo>
                  <a:lnTo>
                    <a:pt x="244828" y="213145"/>
                  </a:lnTo>
                  <a:lnTo>
                    <a:pt x="264062" y="176360"/>
                  </a:lnTo>
                  <a:lnTo>
                    <a:pt x="270969" y="134004"/>
                  </a:lnTo>
                  <a:lnTo>
                    <a:pt x="264062" y="91648"/>
                  </a:lnTo>
                  <a:lnTo>
                    <a:pt x="244828" y="54863"/>
                  </a:lnTo>
                  <a:lnTo>
                    <a:pt x="215500" y="25855"/>
                  </a:lnTo>
                  <a:lnTo>
                    <a:pt x="178308" y="6831"/>
                  </a:lnTo>
                  <a:lnTo>
                    <a:pt x="1354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76622" y="2027828"/>
              <a:ext cx="271145" cy="268605"/>
            </a:xfrm>
            <a:custGeom>
              <a:avLst/>
              <a:gdLst/>
              <a:ahLst/>
              <a:cxnLst/>
              <a:rect l="l" t="t" r="r" b="b"/>
              <a:pathLst>
                <a:path w="271144" h="268605">
                  <a:moveTo>
                    <a:pt x="0" y="134004"/>
                  </a:moveTo>
                  <a:lnTo>
                    <a:pt x="6907" y="91648"/>
                  </a:lnTo>
                  <a:lnTo>
                    <a:pt x="26140" y="54863"/>
                  </a:lnTo>
                  <a:lnTo>
                    <a:pt x="55469" y="25855"/>
                  </a:lnTo>
                  <a:lnTo>
                    <a:pt x="92660" y="6831"/>
                  </a:lnTo>
                  <a:lnTo>
                    <a:pt x="135484" y="0"/>
                  </a:lnTo>
                  <a:lnTo>
                    <a:pt x="178308" y="6831"/>
                  </a:lnTo>
                  <a:lnTo>
                    <a:pt x="215499" y="25855"/>
                  </a:lnTo>
                  <a:lnTo>
                    <a:pt x="244828" y="54863"/>
                  </a:lnTo>
                  <a:lnTo>
                    <a:pt x="264061" y="91648"/>
                  </a:lnTo>
                  <a:lnTo>
                    <a:pt x="270969" y="134004"/>
                  </a:lnTo>
                  <a:lnTo>
                    <a:pt x="264061" y="176360"/>
                  </a:lnTo>
                  <a:lnTo>
                    <a:pt x="244828" y="213145"/>
                  </a:lnTo>
                  <a:lnTo>
                    <a:pt x="215499" y="242153"/>
                  </a:lnTo>
                  <a:lnTo>
                    <a:pt x="178308" y="261177"/>
                  </a:lnTo>
                  <a:lnTo>
                    <a:pt x="135484" y="268009"/>
                  </a:lnTo>
                  <a:lnTo>
                    <a:pt x="92660" y="261177"/>
                  </a:lnTo>
                  <a:lnTo>
                    <a:pt x="55469" y="242153"/>
                  </a:lnTo>
                  <a:lnTo>
                    <a:pt x="26140" y="213145"/>
                  </a:lnTo>
                  <a:lnTo>
                    <a:pt x="6907" y="176360"/>
                  </a:lnTo>
                  <a:lnTo>
                    <a:pt x="0" y="134004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9936" y="1965960"/>
              <a:ext cx="359664" cy="35356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94101" y="1983494"/>
              <a:ext cx="271145" cy="268605"/>
            </a:xfrm>
            <a:custGeom>
              <a:avLst/>
              <a:gdLst/>
              <a:ahLst/>
              <a:cxnLst/>
              <a:rect l="l" t="t" r="r" b="b"/>
              <a:pathLst>
                <a:path w="271145" h="268605">
                  <a:moveTo>
                    <a:pt x="135484" y="0"/>
                  </a:moveTo>
                  <a:lnTo>
                    <a:pt x="92660" y="6831"/>
                  </a:lnTo>
                  <a:lnTo>
                    <a:pt x="55469" y="25855"/>
                  </a:lnTo>
                  <a:lnTo>
                    <a:pt x="26140" y="54863"/>
                  </a:lnTo>
                  <a:lnTo>
                    <a:pt x="6907" y="91648"/>
                  </a:lnTo>
                  <a:lnTo>
                    <a:pt x="0" y="134004"/>
                  </a:lnTo>
                  <a:lnTo>
                    <a:pt x="6907" y="176360"/>
                  </a:lnTo>
                  <a:lnTo>
                    <a:pt x="26140" y="213145"/>
                  </a:lnTo>
                  <a:lnTo>
                    <a:pt x="55469" y="242154"/>
                  </a:lnTo>
                  <a:lnTo>
                    <a:pt x="92660" y="261177"/>
                  </a:lnTo>
                  <a:lnTo>
                    <a:pt x="135484" y="268009"/>
                  </a:lnTo>
                  <a:lnTo>
                    <a:pt x="178308" y="261177"/>
                  </a:lnTo>
                  <a:lnTo>
                    <a:pt x="215499" y="242154"/>
                  </a:lnTo>
                  <a:lnTo>
                    <a:pt x="244828" y="213145"/>
                  </a:lnTo>
                  <a:lnTo>
                    <a:pt x="264061" y="176360"/>
                  </a:lnTo>
                  <a:lnTo>
                    <a:pt x="270968" y="134004"/>
                  </a:lnTo>
                  <a:lnTo>
                    <a:pt x="264061" y="91648"/>
                  </a:lnTo>
                  <a:lnTo>
                    <a:pt x="244828" y="54863"/>
                  </a:lnTo>
                  <a:lnTo>
                    <a:pt x="215499" y="25855"/>
                  </a:lnTo>
                  <a:lnTo>
                    <a:pt x="178308" y="6831"/>
                  </a:lnTo>
                  <a:lnTo>
                    <a:pt x="1354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4101" y="1983494"/>
              <a:ext cx="271145" cy="268605"/>
            </a:xfrm>
            <a:custGeom>
              <a:avLst/>
              <a:gdLst/>
              <a:ahLst/>
              <a:cxnLst/>
              <a:rect l="l" t="t" r="r" b="b"/>
              <a:pathLst>
                <a:path w="271145" h="268605">
                  <a:moveTo>
                    <a:pt x="0" y="134004"/>
                  </a:moveTo>
                  <a:lnTo>
                    <a:pt x="6907" y="91648"/>
                  </a:lnTo>
                  <a:lnTo>
                    <a:pt x="26140" y="54863"/>
                  </a:lnTo>
                  <a:lnTo>
                    <a:pt x="55469" y="25855"/>
                  </a:lnTo>
                  <a:lnTo>
                    <a:pt x="92660" y="6831"/>
                  </a:lnTo>
                  <a:lnTo>
                    <a:pt x="135484" y="0"/>
                  </a:lnTo>
                  <a:lnTo>
                    <a:pt x="178308" y="6831"/>
                  </a:lnTo>
                  <a:lnTo>
                    <a:pt x="215499" y="25855"/>
                  </a:lnTo>
                  <a:lnTo>
                    <a:pt x="244828" y="54863"/>
                  </a:lnTo>
                  <a:lnTo>
                    <a:pt x="264061" y="91648"/>
                  </a:lnTo>
                  <a:lnTo>
                    <a:pt x="270969" y="134004"/>
                  </a:lnTo>
                  <a:lnTo>
                    <a:pt x="264061" y="176360"/>
                  </a:lnTo>
                  <a:lnTo>
                    <a:pt x="244828" y="213145"/>
                  </a:lnTo>
                  <a:lnTo>
                    <a:pt x="215499" y="242153"/>
                  </a:lnTo>
                  <a:lnTo>
                    <a:pt x="178308" y="261177"/>
                  </a:lnTo>
                  <a:lnTo>
                    <a:pt x="135484" y="268009"/>
                  </a:lnTo>
                  <a:lnTo>
                    <a:pt x="92660" y="261177"/>
                  </a:lnTo>
                  <a:lnTo>
                    <a:pt x="55469" y="242153"/>
                  </a:lnTo>
                  <a:lnTo>
                    <a:pt x="26140" y="213145"/>
                  </a:lnTo>
                  <a:lnTo>
                    <a:pt x="6907" y="176360"/>
                  </a:lnTo>
                  <a:lnTo>
                    <a:pt x="0" y="134004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780424" y="2027428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52784" y="1838452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93783" y="1981708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61017" y="2005803"/>
            <a:ext cx="737235" cy="128905"/>
          </a:xfrm>
          <a:custGeom>
            <a:avLst/>
            <a:gdLst/>
            <a:ahLst/>
            <a:cxnLst/>
            <a:rect l="l" t="t" r="r" b="b"/>
            <a:pathLst>
              <a:path w="737235" h="128905">
                <a:moveTo>
                  <a:pt x="0" y="0"/>
                </a:moveTo>
                <a:lnTo>
                  <a:pt x="737157" y="12830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828154" y="2727339"/>
            <a:ext cx="2019935" cy="66294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30530">
              <a:spcBef>
                <a:spcPts val="540"/>
              </a:spcBef>
              <a:tabLst>
                <a:tab pos="140652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5	4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495"/>
              </a:spcBef>
            </a:pPr>
            <a:r>
              <a:rPr b="1" dirty="0">
                <a:latin typeface="Arial"/>
                <a:cs typeface="Arial"/>
              </a:rPr>
              <a:t>The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original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graph</a:t>
            </a:r>
            <a:endParaRPr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455920" y="1752601"/>
            <a:ext cx="2240280" cy="1298575"/>
            <a:chOff x="3931920" y="1752600"/>
            <a:chExt cx="2240280" cy="1298575"/>
          </a:xfrm>
        </p:grpSpPr>
        <p:sp>
          <p:nvSpPr>
            <p:cNvPr id="31" name="object 31"/>
            <p:cNvSpPr/>
            <p:nvPr/>
          </p:nvSpPr>
          <p:spPr>
            <a:xfrm>
              <a:off x="4157010" y="2139977"/>
              <a:ext cx="273685" cy="664210"/>
            </a:xfrm>
            <a:custGeom>
              <a:avLst/>
              <a:gdLst/>
              <a:ahLst/>
              <a:cxnLst/>
              <a:rect l="l" t="t" r="r" b="b"/>
              <a:pathLst>
                <a:path w="273685" h="664210">
                  <a:moveTo>
                    <a:pt x="273330" y="663879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76662" y="2835431"/>
              <a:ext cx="880744" cy="25400"/>
            </a:xfrm>
            <a:custGeom>
              <a:avLst/>
              <a:gdLst/>
              <a:ahLst/>
              <a:cxnLst/>
              <a:rect l="l" t="t" r="r" b="b"/>
              <a:pathLst>
                <a:path w="880745" h="25400">
                  <a:moveTo>
                    <a:pt x="880508" y="2484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60B5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67014" y="1997148"/>
              <a:ext cx="419734" cy="871219"/>
            </a:xfrm>
            <a:custGeom>
              <a:avLst/>
              <a:gdLst/>
              <a:ahLst/>
              <a:cxnLst/>
              <a:rect l="l" t="t" r="r" b="b"/>
              <a:pathLst>
                <a:path w="419735" h="871219">
                  <a:moveTo>
                    <a:pt x="0" y="871191"/>
                  </a:moveTo>
                  <a:lnTo>
                    <a:pt x="419328" y="0"/>
                  </a:lnTo>
                </a:path>
              </a:pathLst>
            </a:custGeom>
            <a:ln w="285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21998" y="2102599"/>
              <a:ext cx="465455" cy="648335"/>
            </a:xfrm>
            <a:custGeom>
              <a:avLst/>
              <a:gdLst/>
              <a:ahLst/>
              <a:cxnLst/>
              <a:rect l="l" t="t" r="r" b="b"/>
              <a:pathLst>
                <a:path w="465454" h="648335">
                  <a:moveTo>
                    <a:pt x="464887" y="0"/>
                  </a:moveTo>
                  <a:lnTo>
                    <a:pt x="0" y="648199"/>
                  </a:lnTo>
                </a:path>
              </a:pathLst>
            </a:custGeom>
            <a:ln w="28575">
              <a:solidFill>
                <a:srgbClr val="E886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80429" y="1937362"/>
              <a:ext cx="403225" cy="813435"/>
            </a:xfrm>
            <a:custGeom>
              <a:avLst/>
              <a:gdLst/>
              <a:ahLst/>
              <a:cxnLst/>
              <a:rect l="l" t="t" r="r" b="b"/>
              <a:pathLst>
                <a:path w="403225" h="813435">
                  <a:moveTo>
                    <a:pt x="0" y="0"/>
                  </a:moveTo>
                  <a:lnTo>
                    <a:pt x="403029" y="813436"/>
                  </a:lnTo>
                </a:path>
              </a:pathLst>
            </a:custGeom>
            <a:ln w="285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97552" y="1752600"/>
              <a:ext cx="356615" cy="35356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839895" y="1769968"/>
              <a:ext cx="271145" cy="268605"/>
            </a:xfrm>
            <a:custGeom>
              <a:avLst/>
              <a:gdLst/>
              <a:ahLst/>
              <a:cxnLst/>
              <a:rect l="l" t="t" r="r" b="b"/>
              <a:pathLst>
                <a:path w="271145" h="268605">
                  <a:moveTo>
                    <a:pt x="135484" y="0"/>
                  </a:moveTo>
                  <a:lnTo>
                    <a:pt x="92661" y="6831"/>
                  </a:lnTo>
                  <a:lnTo>
                    <a:pt x="55469" y="25854"/>
                  </a:lnTo>
                  <a:lnTo>
                    <a:pt x="26140" y="54862"/>
                  </a:lnTo>
                  <a:lnTo>
                    <a:pt x="6907" y="91648"/>
                  </a:lnTo>
                  <a:lnTo>
                    <a:pt x="0" y="134004"/>
                  </a:lnTo>
                  <a:lnTo>
                    <a:pt x="6907" y="176359"/>
                  </a:lnTo>
                  <a:lnTo>
                    <a:pt x="26140" y="213144"/>
                  </a:lnTo>
                  <a:lnTo>
                    <a:pt x="55469" y="242152"/>
                  </a:lnTo>
                  <a:lnTo>
                    <a:pt x="92661" y="261176"/>
                  </a:lnTo>
                  <a:lnTo>
                    <a:pt x="135484" y="268008"/>
                  </a:lnTo>
                  <a:lnTo>
                    <a:pt x="178308" y="261176"/>
                  </a:lnTo>
                  <a:lnTo>
                    <a:pt x="215499" y="242152"/>
                  </a:lnTo>
                  <a:lnTo>
                    <a:pt x="244828" y="213144"/>
                  </a:lnTo>
                  <a:lnTo>
                    <a:pt x="264061" y="176359"/>
                  </a:lnTo>
                  <a:lnTo>
                    <a:pt x="270968" y="134004"/>
                  </a:lnTo>
                  <a:lnTo>
                    <a:pt x="264061" y="91648"/>
                  </a:lnTo>
                  <a:lnTo>
                    <a:pt x="244828" y="54862"/>
                  </a:lnTo>
                  <a:lnTo>
                    <a:pt x="215499" y="25854"/>
                  </a:lnTo>
                  <a:lnTo>
                    <a:pt x="178308" y="6831"/>
                  </a:lnTo>
                  <a:lnTo>
                    <a:pt x="1354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39895" y="1769968"/>
              <a:ext cx="271145" cy="268605"/>
            </a:xfrm>
            <a:custGeom>
              <a:avLst/>
              <a:gdLst/>
              <a:ahLst/>
              <a:cxnLst/>
              <a:rect l="l" t="t" r="r" b="b"/>
              <a:pathLst>
                <a:path w="271145" h="268605">
                  <a:moveTo>
                    <a:pt x="0" y="134004"/>
                  </a:moveTo>
                  <a:lnTo>
                    <a:pt x="6907" y="91648"/>
                  </a:lnTo>
                  <a:lnTo>
                    <a:pt x="26140" y="54863"/>
                  </a:lnTo>
                  <a:lnTo>
                    <a:pt x="55469" y="25855"/>
                  </a:lnTo>
                  <a:lnTo>
                    <a:pt x="92660" y="6831"/>
                  </a:lnTo>
                  <a:lnTo>
                    <a:pt x="135484" y="0"/>
                  </a:lnTo>
                  <a:lnTo>
                    <a:pt x="178308" y="6831"/>
                  </a:lnTo>
                  <a:lnTo>
                    <a:pt x="215499" y="25855"/>
                  </a:lnTo>
                  <a:lnTo>
                    <a:pt x="244828" y="54863"/>
                  </a:lnTo>
                  <a:lnTo>
                    <a:pt x="264061" y="91648"/>
                  </a:lnTo>
                  <a:lnTo>
                    <a:pt x="270969" y="134004"/>
                  </a:lnTo>
                  <a:lnTo>
                    <a:pt x="264061" y="176360"/>
                  </a:lnTo>
                  <a:lnTo>
                    <a:pt x="244828" y="213145"/>
                  </a:lnTo>
                  <a:lnTo>
                    <a:pt x="215499" y="242153"/>
                  </a:lnTo>
                  <a:lnTo>
                    <a:pt x="178308" y="261177"/>
                  </a:lnTo>
                  <a:lnTo>
                    <a:pt x="135484" y="268009"/>
                  </a:lnTo>
                  <a:lnTo>
                    <a:pt x="92660" y="261177"/>
                  </a:lnTo>
                  <a:lnTo>
                    <a:pt x="55469" y="242153"/>
                  </a:lnTo>
                  <a:lnTo>
                    <a:pt x="26140" y="213145"/>
                  </a:lnTo>
                  <a:lnTo>
                    <a:pt x="6907" y="176360"/>
                  </a:lnTo>
                  <a:lnTo>
                    <a:pt x="0" y="134004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79392" y="2694432"/>
              <a:ext cx="356615" cy="35661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322404" y="2713036"/>
              <a:ext cx="271145" cy="268605"/>
            </a:xfrm>
            <a:custGeom>
              <a:avLst/>
              <a:gdLst/>
              <a:ahLst/>
              <a:cxnLst/>
              <a:rect l="l" t="t" r="r" b="b"/>
              <a:pathLst>
                <a:path w="271145" h="268605">
                  <a:moveTo>
                    <a:pt x="135484" y="0"/>
                  </a:moveTo>
                  <a:lnTo>
                    <a:pt x="92661" y="6831"/>
                  </a:lnTo>
                  <a:lnTo>
                    <a:pt x="55469" y="25855"/>
                  </a:lnTo>
                  <a:lnTo>
                    <a:pt x="26140" y="54863"/>
                  </a:lnTo>
                  <a:lnTo>
                    <a:pt x="6907" y="91648"/>
                  </a:lnTo>
                  <a:lnTo>
                    <a:pt x="0" y="134004"/>
                  </a:lnTo>
                  <a:lnTo>
                    <a:pt x="6907" y="176360"/>
                  </a:lnTo>
                  <a:lnTo>
                    <a:pt x="26140" y="213145"/>
                  </a:lnTo>
                  <a:lnTo>
                    <a:pt x="55469" y="242154"/>
                  </a:lnTo>
                  <a:lnTo>
                    <a:pt x="92661" y="261177"/>
                  </a:lnTo>
                  <a:lnTo>
                    <a:pt x="135484" y="268009"/>
                  </a:lnTo>
                  <a:lnTo>
                    <a:pt x="178308" y="261177"/>
                  </a:lnTo>
                  <a:lnTo>
                    <a:pt x="215500" y="242154"/>
                  </a:lnTo>
                  <a:lnTo>
                    <a:pt x="244828" y="213145"/>
                  </a:lnTo>
                  <a:lnTo>
                    <a:pt x="264062" y="176360"/>
                  </a:lnTo>
                  <a:lnTo>
                    <a:pt x="270969" y="134004"/>
                  </a:lnTo>
                  <a:lnTo>
                    <a:pt x="264062" y="91648"/>
                  </a:lnTo>
                  <a:lnTo>
                    <a:pt x="244828" y="54863"/>
                  </a:lnTo>
                  <a:lnTo>
                    <a:pt x="215500" y="25855"/>
                  </a:lnTo>
                  <a:lnTo>
                    <a:pt x="178308" y="6831"/>
                  </a:lnTo>
                  <a:lnTo>
                    <a:pt x="1354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322404" y="2713036"/>
              <a:ext cx="271145" cy="268605"/>
            </a:xfrm>
            <a:custGeom>
              <a:avLst/>
              <a:gdLst/>
              <a:ahLst/>
              <a:cxnLst/>
              <a:rect l="l" t="t" r="r" b="b"/>
              <a:pathLst>
                <a:path w="271145" h="268605">
                  <a:moveTo>
                    <a:pt x="0" y="134004"/>
                  </a:moveTo>
                  <a:lnTo>
                    <a:pt x="6907" y="91648"/>
                  </a:lnTo>
                  <a:lnTo>
                    <a:pt x="26140" y="54863"/>
                  </a:lnTo>
                  <a:lnTo>
                    <a:pt x="55469" y="25855"/>
                  </a:lnTo>
                  <a:lnTo>
                    <a:pt x="92660" y="6831"/>
                  </a:lnTo>
                  <a:lnTo>
                    <a:pt x="135484" y="0"/>
                  </a:lnTo>
                  <a:lnTo>
                    <a:pt x="178308" y="6831"/>
                  </a:lnTo>
                  <a:lnTo>
                    <a:pt x="215499" y="25855"/>
                  </a:lnTo>
                  <a:lnTo>
                    <a:pt x="244828" y="54863"/>
                  </a:lnTo>
                  <a:lnTo>
                    <a:pt x="264061" y="91648"/>
                  </a:lnTo>
                  <a:lnTo>
                    <a:pt x="270969" y="134004"/>
                  </a:lnTo>
                  <a:lnTo>
                    <a:pt x="264061" y="176360"/>
                  </a:lnTo>
                  <a:lnTo>
                    <a:pt x="244828" y="213145"/>
                  </a:lnTo>
                  <a:lnTo>
                    <a:pt x="215499" y="242153"/>
                  </a:lnTo>
                  <a:lnTo>
                    <a:pt x="178308" y="261177"/>
                  </a:lnTo>
                  <a:lnTo>
                    <a:pt x="135484" y="268009"/>
                  </a:lnTo>
                  <a:lnTo>
                    <a:pt x="92660" y="261177"/>
                  </a:lnTo>
                  <a:lnTo>
                    <a:pt x="55469" y="242153"/>
                  </a:lnTo>
                  <a:lnTo>
                    <a:pt x="26140" y="213145"/>
                  </a:lnTo>
                  <a:lnTo>
                    <a:pt x="6907" y="176360"/>
                  </a:lnTo>
                  <a:lnTo>
                    <a:pt x="0" y="134004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69992" y="2694432"/>
              <a:ext cx="356615" cy="35661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312561" y="2713036"/>
              <a:ext cx="271145" cy="268605"/>
            </a:xfrm>
            <a:custGeom>
              <a:avLst/>
              <a:gdLst/>
              <a:ahLst/>
              <a:cxnLst/>
              <a:rect l="l" t="t" r="r" b="b"/>
              <a:pathLst>
                <a:path w="271145" h="268605">
                  <a:moveTo>
                    <a:pt x="135483" y="0"/>
                  </a:moveTo>
                  <a:lnTo>
                    <a:pt x="92660" y="6831"/>
                  </a:lnTo>
                  <a:lnTo>
                    <a:pt x="55468" y="25855"/>
                  </a:lnTo>
                  <a:lnTo>
                    <a:pt x="26140" y="54863"/>
                  </a:lnTo>
                  <a:lnTo>
                    <a:pt x="6907" y="91648"/>
                  </a:lnTo>
                  <a:lnTo>
                    <a:pt x="0" y="134004"/>
                  </a:lnTo>
                  <a:lnTo>
                    <a:pt x="6907" y="176360"/>
                  </a:lnTo>
                  <a:lnTo>
                    <a:pt x="26140" y="213145"/>
                  </a:lnTo>
                  <a:lnTo>
                    <a:pt x="55468" y="242154"/>
                  </a:lnTo>
                  <a:lnTo>
                    <a:pt x="92660" y="261177"/>
                  </a:lnTo>
                  <a:lnTo>
                    <a:pt x="135483" y="268009"/>
                  </a:lnTo>
                  <a:lnTo>
                    <a:pt x="178307" y="261177"/>
                  </a:lnTo>
                  <a:lnTo>
                    <a:pt x="215499" y="242154"/>
                  </a:lnTo>
                  <a:lnTo>
                    <a:pt x="244828" y="213145"/>
                  </a:lnTo>
                  <a:lnTo>
                    <a:pt x="264061" y="176360"/>
                  </a:lnTo>
                  <a:lnTo>
                    <a:pt x="270968" y="134004"/>
                  </a:lnTo>
                  <a:lnTo>
                    <a:pt x="264061" y="91648"/>
                  </a:lnTo>
                  <a:lnTo>
                    <a:pt x="244828" y="54863"/>
                  </a:lnTo>
                  <a:lnTo>
                    <a:pt x="215499" y="25855"/>
                  </a:lnTo>
                  <a:lnTo>
                    <a:pt x="178307" y="6831"/>
                  </a:lnTo>
                  <a:lnTo>
                    <a:pt x="1354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312561" y="2713036"/>
              <a:ext cx="271145" cy="268605"/>
            </a:xfrm>
            <a:custGeom>
              <a:avLst/>
              <a:gdLst/>
              <a:ahLst/>
              <a:cxnLst/>
              <a:rect l="l" t="t" r="r" b="b"/>
              <a:pathLst>
                <a:path w="271145" h="268605">
                  <a:moveTo>
                    <a:pt x="0" y="134004"/>
                  </a:moveTo>
                  <a:lnTo>
                    <a:pt x="6907" y="91648"/>
                  </a:lnTo>
                  <a:lnTo>
                    <a:pt x="26140" y="54863"/>
                  </a:lnTo>
                  <a:lnTo>
                    <a:pt x="55469" y="25855"/>
                  </a:lnTo>
                  <a:lnTo>
                    <a:pt x="92660" y="6831"/>
                  </a:lnTo>
                  <a:lnTo>
                    <a:pt x="135484" y="0"/>
                  </a:lnTo>
                  <a:lnTo>
                    <a:pt x="178308" y="6831"/>
                  </a:lnTo>
                  <a:lnTo>
                    <a:pt x="215499" y="25855"/>
                  </a:lnTo>
                  <a:lnTo>
                    <a:pt x="244828" y="54863"/>
                  </a:lnTo>
                  <a:lnTo>
                    <a:pt x="264061" y="91648"/>
                  </a:lnTo>
                  <a:lnTo>
                    <a:pt x="270969" y="134004"/>
                  </a:lnTo>
                  <a:lnTo>
                    <a:pt x="264061" y="176360"/>
                  </a:lnTo>
                  <a:lnTo>
                    <a:pt x="244828" y="213145"/>
                  </a:lnTo>
                  <a:lnTo>
                    <a:pt x="215499" y="242153"/>
                  </a:lnTo>
                  <a:lnTo>
                    <a:pt x="178308" y="261177"/>
                  </a:lnTo>
                  <a:lnTo>
                    <a:pt x="135484" y="268009"/>
                  </a:lnTo>
                  <a:lnTo>
                    <a:pt x="92660" y="261177"/>
                  </a:lnTo>
                  <a:lnTo>
                    <a:pt x="55469" y="242153"/>
                  </a:lnTo>
                  <a:lnTo>
                    <a:pt x="26140" y="213145"/>
                  </a:lnTo>
                  <a:lnTo>
                    <a:pt x="6907" y="176360"/>
                  </a:lnTo>
                  <a:lnTo>
                    <a:pt x="0" y="134004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15584" y="1938528"/>
              <a:ext cx="356615" cy="35356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858574" y="1955356"/>
              <a:ext cx="271145" cy="268605"/>
            </a:xfrm>
            <a:custGeom>
              <a:avLst/>
              <a:gdLst/>
              <a:ahLst/>
              <a:cxnLst/>
              <a:rect l="l" t="t" r="r" b="b"/>
              <a:pathLst>
                <a:path w="271145" h="268605">
                  <a:moveTo>
                    <a:pt x="135484" y="0"/>
                  </a:moveTo>
                  <a:lnTo>
                    <a:pt x="92661" y="6831"/>
                  </a:lnTo>
                  <a:lnTo>
                    <a:pt x="55469" y="25855"/>
                  </a:lnTo>
                  <a:lnTo>
                    <a:pt x="26140" y="54863"/>
                  </a:lnTo>
                  <a:lnTo>
                    <a:pt x="6907" y="91648"/>
                  </a:lnTo>
                  <a:lnTo>
                    <a:pt x="0" y="134004"/>
                  </a:lnTo>
                  <a:lnTo>
                    <a:pt x="6907" y="176360"/>
                  </a:lnTo>
                  <a:lnTo>
                    <a:pt x="26140" y="213145"/>
                  </a:lnTo>
                  <a:lnTo>
                    <a:pt x="55469" y="242154"/>
                  </a:lnTo>
                  <a:lnTo>
                    <a:pt x="92661" y="261177"/>
                  </a:lnTo>
                  <a:lnTo>
                    <a:pt x="135484" y="268009"/>
                  </a:lnTo>
                  <a:lnTo>
                    <a:pt x="178308" y="261177"/>
                  </a:lnTo>
                  <a:lnTo>
                    <a:pt x="215499" y="242154"/>
                  </a:lnTo>
                  <a:lnTo>
                    <a:pt x="244828" y="213145"/>
                  </a:lnTo>
                  <a:lnTo>
                    <a:pt x="264061" y="176360"/>
                  </a:lnTo>
                  <a:lnTo>
                    <a:pt x="270968" y="134004"/>
                  </a:lnTo>
                  <a:lnTo>
                    <a:pt x="264061" y="91648"/>
                  </a:lnTo>
                  <a:lnTo>
                    <a:pt x="244828" y="54863"/>
                  </a:lnTo>
                  <a:lnTo>
                    <a:pt x="215499" y="25855"/>
                  </a:lnTo>
                  <a:lnTo>
                    <a:pt x="178308" y="6831"/>
                  </a:lnTo>
                  <a:lnTo>
                    <a:pt x="1354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58574" y="1955356"/>
              <a:ext cx="271145" cy="268605"/>
            </a:xfrm>
            <a:custGeom>
              <a:avLst/>
              <a:gdLst/>
              <a:ahLst/>
              <a:cxnLst/>
              <a:rect l="l" t="t" r="r" b="b"/>
              <a:pathLst>
                <a:path w="271145" h="268605">
                  <a:moveTo>
                    <a:pt x="0" y="134004"/>
                  </a:moveTo>
                  <a:lnTo>
                    <a:pt x="6907" y="91648"/>
                  </a:lnTo>
                  <a:lnTo>
                    <a:pt x="26140" y="54863"/>
                  </a:lnTo>
                  <a:lnTo>
                    <a:pt x="55469" y="25855"/>
                  </a:lnTo>
                  <a:lnTo>
                    <a:pt x="92660" y="6831"/>
                  </a:lnTo>
                  <a:lnTo>
                    <a:pt x="135484" y="0"/>
                  </a:lnTo>
                  <a:lnTo>
                    <a:pt x="178308" y="6831"/>
                  </a:lnTo>
                  <a:lnTo>
                    <a:pt x="215499" y="25855"/>
                  </a:lnTo>
                  <a:lnTo>
                    <a:pt x="244828" y="54863"/>
                  </a:lnTo>
                  <a:lnTo>
                    <a:pt x="264061" y="91648"/>
                  </a:lnTo>
                  <a:lnTo>
                    <a:pt x="270969" y="134004"/>
                  </a:lnTo>
                  <a:lnTo>
                    <a:pt x="264061" y="176360"/>
                  </a:lnTo>
                  <a:lnTo>
                    <a:pt x="244828" y="213145"/>
                  </a:lnTo>
                  <a:lnTo>
                    <a:pt x="215499" y="242153"/>
                  </a:lnTo>
                  <a:lnTo>
                    <a:pt x="178308" y="261177"/>
                  </a:lnTo>
                  <a:lnTo>
                    <a:pt x="135484" y="268009"/>
                  </a:lnTo>
                  <a:lnTo>
                    <a:pt x="92660" y="261177"/>
                  </a:lnTo>
                  <a:lnTo>
                    <a:pt x="55469" y="242153"/>
                  </a:lnTo>
                  <a:lnTo>
                    <a:pt x="26140" y="213145"/>
                  </a:lnTo>
                  <a:lnTo>
                    <a:pt x="6907" y="176360"/>
                  </a:lnTo>
                  <a:lnTo>
                    <a:pt x="0" y="134004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31920" y="1892807"/>
              <a:ext cx="359663" cy="35661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976052" y="1911023"/>
              <a:ext cx="271145" cy="268605"/>
            </a:xfrm>
            <a:custGeom>
              <a:avLst/>
              <a:gdLst/>
              <a:ahLst/>
              <a:cxnLst/>
              <a:rect l="l" t="t" r="r" b="b"/>
              <a:pathLst>
                <a:path w="271145" h="268605">
                  <a:moveTo>
                    <a:pt x="135484" y="0"/>
                  </a:moveTo>
                  <a:lnTo>
                    <a:pt x="92661" y="6831"/>
                  </a:lnTo>
                  <a:lnTo>
                    <a:pt x="55469" y="25855"/>
                  </a:lnTo>
                  <a:lnTo>
                    <a:pt x="26140" y="54863"/>
                  </a:lnTo>
                  <a:lnTo>
                    <a:pt x="6907" y="91649"/>
                  </a:lnTo>
                  <a:lnTo>
                    <a:pt x="0" y="134005"/>
                  </a:lnTo>
                  <a:lnTo>
                    <a:pt x="6907" y="176360"/>
                  </a:lnTo>
                  <a:lnTo>
                    <a:pt x="26140" y="213146"/>
                  </a:lnTo>
                  <a:lnTo>
                    <a:pt x="55469" y="242154"/>
                  </a:lnTo>
                  <a:lnTo>
                    <a:pt x="92661" y="261177"/>
                  </a:lnTo>
                  <a:lnTo>
                    <a:pt x="135484" y="268009"/>
                  </a:lnTo>
                  <a:lnTo>
                    <a:pt x="178308" y="261177"/>
                  </a:lnTo>
                  <a:lnTo>
                    <a:pt x="215500" y="242154"/>
                  </a:lnTo>
                  <a:lnTo>
                    <a:pt x="244828" y="213146"/>
                  </a:lnTo>
                  <a:lnTo>
                    <a:pt x="264062" y="176360"/>
                  </a:lnTo>
                  <a:lnTo>
                    <a:pt x="270969" y="134005"/>
                  </a:lnTo>
                  <a:lnTo>
                    <a:pt x="264062" y="91649"/>
                  </a:lnTo>
                  <a:lnTo>
                    <a:pt x="244828" y="54863"/>
                  </a:lnTo>
                  <a:lnTo>
                    <a:pt x="215500" y="25855"/>
                  </a:lnTo>
                  <a:lnTo>
                    <a:pt x="178308" y="6831"/>
                  </a:lnTo>
                  <a:lnTo>
                    <a:pt x="1354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976052" y="1911023"/>
              <a:ext cx="271145" cy="268605"/>
            </a:xfrm>
            <a:custGeom>
              <a:avLst/>
              <a:gdLst/>
              <a:ahLst/>
              <a:cxnLst/>
              <a:rect l="l" t="t" r="r" b="b"/>
              <a:pathLst>
                <a:path w="271145" h="268605">
                  <a:moveTo>
                    <a:pt x="0" y="134004"/>
                  </a:moveTo>
                  <a:lnTo>
                    <a:pt x="6907" y="91648"/>
                  </a:lnTo>
                  <a:lnTo>
                    <a:pt x="26140" y="54863"/>
                  </a:lnTo>
                  <a:lnTo>
                    <a:pt x="55469" y="25855"/>
                  </a:lnTo>
                  <a:lnTo>
                    <a:pt x="92660" y="6831"/>
                  </a:lnTo>
                  <a:lnTo>
                    <a:pt x="135484" y="0"/>
                  </a:lnTo>
                  <a:lnTo>
                    <a:pt x="178308" y="6831"/>
                  </a:lnTo>
                  <a:lnTo>
                    <a:pt x="215499" y="25855"/>
                  </a:lnTo>
                  <a:lnTo>
                    <a:pt x="244828" y="54863"/>
                  </a:lnTo>
                  <a:lnTo>
                    <a:pt x="264061" y="91648"/>
                  </a:lnTo>
                  <a:lnTo>
                    <a:pt x="270969" y="134004"/>
                  </a:lnTo>
                  <a:lnTo>
                    <a:pt x="264061" y="176360"/>
                  </a:lnTo>
                  <a:lnTo>
                    <a:pt x="244828" y="213145"/>
                  </a:lnTo>
                  <a:lnTo>
                    <a:pt x="215499" y="242153"/>
                  </a:lnTo>
                  <a:lnTo>
                    <a:pt x="178308" y="261177"/>
                  </a:lnTo>
                  <a:lnTo>
                    <a:pt x="135484" y="268009"/>
                  </a:lnTo>
                  <a:lnTo>
                    <a:pt x="92660" y="261177"/>
                  </a:lnTo>
                  <a:lnTo>
                    <a:pt x="55469" y="242153"/>
                  </a:lnTo>
                  <a:lnTo>
                    <a:pt x="26140" y="213145"/>
                  </a:lnTo>
                  <a:lnTo>
                    <a:pt x="6907" y="176360"/>
                  </a:lnTo>
                  <a:lnTo>
                    <a:pt x="0" y="134004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462376" y="1954276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434735" y="176530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5735" y="1908555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642969" y="1933332"/>
            <a:ext cx="737235" cy="128905"/>
          </a:xfrm>
          <a:custGeom>
            <a:avLst/>
            <a:gdLst/>
            <a:ahLst/>
            <a:cxnLst/>
            <a:rect l="l" t="t" r="r" b="b"/>
            <a:pathLst>
              <a:path w="737235" h="128905">
                <a:moveTo>
                  <a:pt x="0" y="0"/>
                </a:moveTo>
                <a:lnTo>
                  <a:pt x="737157" y="128301"/>
                </a:lnTo>
              </a:path>
            </a:pathLst>
          </a:custGeom>
          <a:ln w="28575">
            <a:solidFill>
              <a:srgbClr val="6BB7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612877" y="2607565"/>
            <a:ext cx="2047875" cy="111696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27660">
              <a:spcBef>
                <a:spcPts val="930"/>
              </a:spcBef>
              <a:tabLst>
                <a:tab pos="1304290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5	4</a:t>
            </a:r>
            <a:endParaRPr sz="1600">
              <a:latin typeface="Arial"/>
              <a:cs typeface="Arial"/>
            </a:endParaRPr>
          </a:p>
          <a:p>
            <a:pPr marL="12700" marR="5080">
              <a:spcBef>
                <a:spcPts val="1040"/>
              </a:spcBef>
            </a:pPr>
            <a:r>
              <a:rPr sz="2000" b="1" spc="-5" dirty="0">
                <a:latin typeface="Calibri"/>
                <a:cs typeface="Calibri"/>
              </a:rPr>
              <a:t>Split </a:t>
            </a:r>
            <a:r>
              <a:rPr sz="2000" b="1" spc="-10" dirty="0">
                <a:latin typeface="Calibri"/>
                <a:cs typeface="Calibri"/>
              </a:rPr>
              <a:t>Graph </a:t>
            </a:r>
            <a:r>
              <a:rPr sz="2000" b="1" spc="-5" dirty="0">
                <a:latin typeface="Calibri"/>
                <a:cs typeface="Calibri"/>
              </a:rPr>
              <a:t>with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4 </a:t>
            </a:r>
            <a:r>
              <a:rPr sz="20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categories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edges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359081" y="2521198"/>
            <a:ext cx="718820" cy="85725"/>
          </a:xfrm>
          <a:custGeom>
            <a:avLst/>
            <a:gdLst/>
            <a:ahLst/>
            <a:cxnLst/>
            <a:rect l="l" t="t" r="r" b="b"/>
            <a:pathLst>
              <a:path w="718820" h="85725">
                <a:moveTo>
                  <a:pt x="689926" y="28575"/>
                </a:moveTo>
                <a:lnTo>
                  <a:pt x="654954" y="28575"/>
                </a:lnTo>
                <a:lnTo>
                  <a:pt x="661351" y="34971"/>
                </a:lnTo>
                <a:lnTo>
                  <a:pt x="661349" y="50754"/>
                </a:lnTo>
                <a:lnTo>
                  <a:pt x="654954" y="57150"/>
                </a:lnTo>
                <a:lnTo>
                  <a:pt x="632776" y="57150"/>
                </a:lnTo>
                <a:lnTo>
                  <a:pt x="632776" y="85725"/>
                </a:lnTo>
                <a:lnTo>
                  <a:pt x="718501" y="42862"/>
                </a:lnTo>
                <a:lnTo>
                  <a:pt x="689926" y="28575"/>
                </a:lnTo>
                <a:close/>
              </a:path>
              <a:path w="718820" h="85725">
                <a:moveTo>
                  <a:pt x="632776" y="28575"/>
                </a:moveTo>
                <a:lnTo>
                  <a:pt x="14287" y="28576"/>
                </a:lnTo>
                <a:lnTo>
                  <a:pt x="6395" y="28576"/>
                </a:lnTo>
                <a:lnTo>
                  <a:pt x="0" y="34971"/>
                </a:lnTo>
                <a:lnTo>
                  <a:pt x="0" y="50754"/>
                </a:lnTo>
                <a:lnTo>
                  <a:pt x="6395" y="57151"/>
                </a:lnTo>
                <a:lnTo>
                  <a:pt x="632776" y="57150"/>
                </a:lnTo>
                <a:lnTo>
                  <a:pt x="632776" y="28575"/>
                </a:lnTo>
                <a:close/>
              </a:path>
              <a:path w="718820" h="85725">
                <a:moveTo>
                  <a:pt x="654954" y="28575"/>
                </a:moveTo>
                <a:lnTo>
                  <a:pt x="632776" y="28575"/>
                </a:lnTo>
                <a:lnTo>
                  <a:pt x="632776" y="57150"/>
                </a:lnTo>
                <a:lnTo>
                  <a:pt x="654954" y="57150"/>
                </a:lnTo>
                <a:lnTo>
                  <a:pt x="661349" y="50754"/>
                </a:lnTo>
                <a:lnTo>
                  <a:pt x="661351" y="34971"/>
                </a:lnTo>
                <a:lnTo>
                  <a:pt x="654954" y="28575"/>
                </a:lnTo>
                <a:close/>
              </a:path>
              <a:path w="718820" h="85725">
                <a:moveTo>
                  <a:pt x="632776" y="0"/>
                </a:moveTo>
                <a:lnTo>
                  <a:pt x="632776" y="28575"/>
                </a:lnTo>
                <a:lnTo>
                  <a:pt x="689926" y="28575"/>
                </a:lnTo>
                <a:lnTo>
                  <a:pt x="632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435846" y="2141220"/>
            <a:ext cx="494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Sp</a:t>
            </a:r>
            <a:r>
              <a:rPr sz="2000" b="1" spc="-5" dirty="0">
                <a:latin typeface="Calibri"/>
                <a:cs typeface="Calibri"/>
              </a:rPr>
              <a:t>li</a:t>
            </a:r>
            <a:r>
              <a:rPr sz="2000" b="1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052029" y="4669939"/>
            <a:ext cx="2700655" cy="1200785"/>
          </a:xfrm>
          <a:custGeom>
            <a:avLst/>
            <a:gdLst/>
            <a:ahLst/>
            <a:cxnLst/>
            <a:rect l="l" t="t" r="r" b="b"/>
            <a:pathLst>
              <a:path w="2700654" h="1200785">
                <a:moveTo>
                  <a:pt x="0" y="0"/>
                </a:moveTo>
                <a:lnTo>
                  <a:pt x="2700035" y="0"/>
                </a:lnTo>
                <a:lnTo>
                  <a:pt x="2700035" y="1200329"/>
                </a:lnTo>
                <a:lnTo>
                  <a:pt x="0" y="120032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CC9A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130768" y="4690365"/>
            <a:ext cx="2517140" cy="1125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b="1" spc="-25" dirty="0">
                <a:solidFill>
                  <a:srgbClr val="C00000"/>
                </a:solidFill>
                <a:latin typeface="Calibri"/>
                <a:cs typeface="Calibri"/>
              </a:rPr>
              <a:t>Training</a:t>
            </a:r>
            <a:r>
              <a:rPr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message edges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25" dirty="0">
                <a:solidFill>
                  <a:srgbClr val="E88651"/>
                </a:solidFill>
                <a:latin typeface="Calibri"/>
                <a:cs typeface="Calibri"/>
              </a:rPr>
              <a:t>Training</a:t>
            </a:r>
            <a:r>
              <a:rPr b="1" spc="-20" dirty="0">
                <a:solidFill>
                  <a:srgbClr val="E88651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E88651"/>
                </a:solidFill>
                <a:latin typeface="Calibri"/>
                <a:cs typeface="Calibri"/>
              </a:rPr>
              <a:t>supervision</a:t>
            </a:r>
            <a:r>
              <a:rPr b="1" spc="-15" dirty="0">
                <a:solidFill>
                  <a:srgbClr val="E88651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E88651"/>
                </a:solidFill>
                <a:latin typeface="Calibri"/>
                <a:cs typeface="Calibri"/>
              </a:rPr>
              <a:t>edges </a:t>
            </a:r>
            <a:r>
              <a:rPr b="1" spc="-390" dirty="0">
                <a:solidFill>
                  <a:srgbClr val="E88651"/>
                </a:solidFill>
                <a:latin typeface="Calibri"/>
                <a:cs typeface="Calibri"/>
              </a:rPr>
              <a:t> </a:t>
            </a:r>
            <a:r>
              <a:rPr b="1" spc="-20" dirty="0">
                <a:solidFill>
                  <a:srgbClr val="6BB76D"/>
                </a:solidFill>
                <a:latin typeface="Calibri"/>
                <a:cs typeface="Calibri"/>
              </a:rPr>
              <a:t>Validation</a:t>
            </a:r>
            <a:r>
              <a:rPr b="1" spc="-5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6BB76D"/>
                </a:solidFill>
                <a:latin typeface="Calibri"/>
                <a:cs typeface="Calibri"/>
              </a:rPr>
              <a:t>edges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50"/>
              </a:spcBef>
            </a:pPr>
            <a:r>
              <a:rPr b="1" spc="-50" dirty="0">
                <a:solidFill>
                  <a:srgbClr val="60B5CC"/>
                </a:solidFill>
                <a:latin typeface="Calibri"/>
                <a:cs typeface="Calibri"/>
              </a:rPr>
              <a:t>Test</a:t>
            </a:r>
            <a:r>
              <a:rPr b="1" spc="-15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60B5CC"/>
                </a:solidFill>
                <a:latin typeface="Calibri"/>
                <a:cs typeface="Calibri"/>
              </a:rPr>
              <a:t>edges</a:t>
            </a:r>
            <a:endParaRPr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811001" y="3609687"/>
            <a:ext cx="3315335" cy="1200785"/>
          </a:xfrm>
          <a:custGeom>
            <a:avLst/>
            <a:gdLst/>
            <a:ahLst/>
            <a:cxnLst/>
            <a:rect l="l" t="t" r="r" b="b"/>
            <a:pathLst>
              <a:path w="3315335" h="1200785">
                <a:moveTo>
                  <a:pt x="0" y="0"/>
                </a:moveTo>
                <a:lnTo>
                  <a:pt x="3315267" y="0"/>
                </a:lnTo>
                <a:lnTo>
                  <a:pt x="3315267" y="1200329"/>
                </a:lnTo>
                <a:lnTo>
                  <a:pt x="0" y="120032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C9A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864340" y="3629660"/>
            <a:ext cx="3166110" cy="1125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 marR="30480">
              <a:lnSpc>
                <a:spcPct val="99400"/>
              </a:lnSpc>
              <a:spcBef>
                <a:spcPts val="110"/>
              </a:spcBef>
            </a:pPr>
            <a:r>
              <a:rPr b="1" spc="-25" dirty="0">
                <a:solidFill>
                  <a:srgbClr val="C00000"/>
                </a:solidFill>
                <a:latin typeface="Calibri"/>
                <a:cs typeface="Calibri"/>
              </a:rPr>
              <a:t>Training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 message edges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mbria Math"/>
                <a:cs typeface="Cambria Math"/>
              </a:rPr>
              <a:t>𝒓</a:t>
            </a:r>
            <a:r>
              <a:rPr sz="1950" spc="-7" baseline="-14957" dirty="0">
                <a:solidFill>
                  <a:srgbClr val="C00000"/>
                </a:solidFill>
                <a:latin typeface="Cambria Math"/>
                <a:cs typeface="Cambria Math"/>
              </a:rPr>
              <a:t>𝟏 </a:t>
            </a:r>
            <a:r>
              <a:rPr sz="1950" baseline="-14957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b="1" spc="-25" dirty="0">
                <a:solidFill>
                  <a:srgbClr val="E88651"/>
                </a:solidFill>
                <a:latin typeface="Calibri"/>
                <a:cs typeface="Calibri"/>
              </a:rPr>
              <a:t>Training</a:t>
            </a:r>
            <a:r>
              <a:rPr b="1" spc="-5" dirty="0">
                <a:solidFill>
                  <a:srgbClr val="E88651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E88651"/>
                </a:solidFill>
                <a:latin typeface="Calibri"/>
                <a:cs typeface="Calibri"/>
              </a:rPr>
              <a:t>supervision</a:t>
            </a:r>
            <a:r>
              <a:rPr b="1" spc="-5" dirty="0">
                <a:solidFill>
                  <a:srgbClr val="E88651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E88651"/>
                </a:solidFill>
                <a:latin typeface="Calibri"/>
                <a:cs typeface="Calibri"/>
              </a:rPr>
              <a:t>edges</a:t>
            </a:r>
            <a:r>
              <a:rPr b="1" spc="-5" dirty="0">
                <a:solidFill>
                  <a:srgbClr val="E88651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E88651"/>
                </a:solidFill>
                <a:latin typeface="Calibri"/>
                <a:cs typeface="Calibri"/>
              </a:rPr>
              <a:t>for</a:t>
            </a:r>
            <a:r>
              <a:rPr b="1" spc="-5" dirty="0">
                <a:solidFill>
                  <a:srgbClr val="E88651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E88651"/>
                </a:solidFill>
                <a:latin typeface="Cambria Math"/>
                <a:cs typeface="Cambria Math"/>
              </a:rPr>
              <a:t>𝒓</a:t>
            </a:r>
            <a:r>
              <a:rPr sz="1950" spc="-7" baseline="-14957" dirty="0">
                <a:solidFill>
                  <a:srgbClr val="E88651"/>
                </a:solidFill>
                <a:latin typeface="Cambria Math"/>
                <a:cs typeface="Cambria Math"/>
              </a:rPr>
              <a:t>𝟏 </a:t>
            </a:r>
            <a:r>
              <a:rPr sz="1950" spc="-412" baseline="-14957" dirty="0">
                <a:solidFill>
                  <a:srgbClr val="E88651"/>
                </a:solidFill>
                <a:latin typeface="Cambria Math"/>
                <a:cs typeface="Cambria Math"/>
              </a:rPr>
              <a:t> </a:t>
            </a:r>
            <a:r>
              <a:rPr b="1" spc="-20" dirty="0">
                <a:solidFill>
                  <a:srgbClr val="6BB76D"/>
                </a:solidFill>
                <a:latin typeface="Calibri"/>
                <a:cs typeface="Calibri"/>
              </a:rPr>
              <a:t>Validation</a:t>
            </a:r>
            <a:r>
              <a:rPr b="1" spc="-5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6BB76D"/>
                </a:solidFill>
                <a:latin typeface="Calibri"/>
                <a:cs typeface="Calibri"/>
              </a:rPr>
              <a:t>edges</a:t>
            </a:r>
            <a:r>
              <a:rPr b="1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6BB76D"/>
                </a:solidFill>
                <a:latin typeface="Calibri"/>
                <a:cs typeface="Calibri"/>
              </a:rPr>
              <a:t>for</a:t>
            </a:r>
            <a:r>
              <a:rPr b="1" spc="-5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6BB76D"/>
                </a:solidFill>
                <a:latin typeface="Cambria Math"/>
                <a:cs typeface="Cambria Math"/>
              </a:rPr>
              <a:t>𝒓</a:t>
            </a:r>
            <a:r>
              <a:rPr sz="1950" spc="-7" baseline="-17094" dirty="0">
                <a:solidFill>
                  <a:srgbClr val="6BB76D"/>
                </a:solidFill>
                <a:latin typeface="Cambria Math"/>
                <a:cs typeface="Cambria Math"/>
              </a:rPr>
              <a:t>𝟏</a:t>
            </a:r>
            <a:endParaRPr sz="1950" baseline="-17094">
              <a:latin typeface="Cambria Math"/>
              <a:cs typeface="Cambria Math"/>
            </a:endParaRPr>
          </a:p>
          <a:p>
            <a:pPr marL="38100">
              <a:spcBef>
                <a:spcPts val="50"/>
              </a:spcBef>
            </a:pPr>
            <a:r>
              <a:rPr b="1" spc="-50" dirty="0">
                <a:solidFill>
                  <a:srgbClr val="60B5CC"/>
                </a:solidFill>
                <a:latin typeface="Calibri"/>
                <a:cs typeface="Calibri"/>
              </a:rPr>
              <a:t>Test</a:t>
            </a:r>
            <a:r>
              <a:rPr b="1" spc="-10" dirty="0">
                <a:solidFill>
                  <a:srgbClr val="60B5CC"/>
                </a:solidFill>
                <a:latin typeface="Calibri"/>
                <a:cs typeface="Calibri"/>
              </a:rPr>
              <a:t> edges </a:t>
            </a:r>
            <a:r>
              <a:rPr b="1" spc="-15" dirty="0">
                <a:solidFill>
                  <a:srgbClr val="60B5CC"/>
                </a:solidFill>
                <a:latin typeface="Calibri"/>
                <a:cs typeface="Calibri"/>
              </a:rPr>
              <a:t>for</a:t>
            </a:r>
            <a:r>
              <a:rPr b="1" spc="-10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60B5CC"/>
                </a:solidFill>
                <a:latin typeface="Cambria Math"/>
                <a:cs typeface="Cambria Math"/>
              </a:rPr>
              <a:t>𝒓</a:t>
            </a:r>
            <a:r>
              <a:rPr sz="1950" spc="-7" baseline="-14957" dirty="0">
                <a:solidFill>
                  <a:srgbClr val="60B5CC"/>
                </a:solidFill>
                <a:latin typeface="Cambria Math"/>
                <a:cs typeface="Cambria Math"/>
              </a:rPr>
              <a:t>𝟏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811001" y="5477372"/>
            <a:ext cx="3369945" cy="1200785"/>
          </a:xfrm>
          <a:custGeom>
            <a:avLst/>
            <a:gdLst/>
            <a:ahLst/>
            <a:cxnLst/>
            <a:rect l="l" t="t" r="r" b="b"/>
            <a:pathLst>
              <a:path w="3369945" h="1200784">
                <a:moveTo>
                  <a:pt x="0" y="0"/>
                </a:moveTo>
                <a:lnTo>
                  <a:pt x="3369769" y="0"/>
                </a:lnTo>
                <a:lnTo>
                  <a:pt x="3369769" y="1200329"/>
                </a:lnTo>
                <a:lnTo>
                  <a:pt x="0" y="120032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C9A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864341" y="5498084"/>
            <a:ext cx="3174365" cy="1125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 marR="30480">
              <a:lnSpc>
                <a:spcPct val="99400"/>
              </a:lnSpc>
              <a:spcBef>
                <a:spcPts val="110"/>
              </a:spcBef>
            </a:pPr>
            <a:r>
              <a:rPr b="1" spc="-25" dirty="0">
                <a:solidFill>
                  <a:srgbClr val="C00000"/>
                </a:solidFill>
                <a:latin typeface="Calibri"/>
                <a:cs typeface="Calibri"/>
              </a:rPr>
              <a:t>Training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 message edges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mbria Math"/>
                <a:cs typeface="Cambria Math"/>
              </a:rPr>
              <a:t>𝒓</a:t>
            </a:r>
            <a:r>
              <a:rPr sz="1950" spc="-7" baseline="-14957" dirty="0">
                <a:solidFill>
                  <a:srgbClr val="C00000"/>
                </a:solidFill>
                <a:latin typeface="Cambria Math"/>
                <a:cs typeface="Cambria Math"/>
              </a:rPr>
              <a:t>𝒏 </a:t>
            </a:r>
            <a:r>
              <a:rPr sz="1950" baseline="-14957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b="1" spc="-25" dirty="0">
                <a:solidFill>
                  <a:srgbClr val="E88651"/>
                </a:solidFill>
                <a:latin typeface="Calibri"/>
                <a:cs typeface="Calibri"/>
              </a:rPr>
              <a:t>Training</a:t>
            </a:r>
            <a:r>
              <a:rPr b="1" spc="-5" dirty="0">
                <a:solidFill>
                  <a:srgbClr val="E88651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E88651"/>
                </a:solidFill>
                <a:latin typeface="Calibri"/>
                <a:cs typeface="Calibri"/>
              </a:rPr>
              <a:t>supervision</a:t>
            </a:r>
            <a:r>
              <a:rPr b="1" spc="-5" dirty="0">
                <a:solidFill>
                  <a:srgbClr val="E88651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E88651"/>
                </a:solidFill>
                <a:latin typeface="Calibri"/>
                <a:cs typeface="Calibri"/>
              </a:rPr>
              <a:t>edges</a:t>
            </a:r>
            <a:r>
              <a:rPr b="1" spc="-5" dirty="0">
                <a:solidFill>
                  <a:srgbClr val="E88651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E88651"/>
                </a:solidFill>
                <a:latin typeface="Calibri"/>
                <a:cs typeface="Calibri"/>
              </a:rPr>
              <a:t>for</a:t>
            </a:r>
            <a:r>
              <a:rPr b="1" spc="-5" dirty="0">
                <a:solidFill>
                  <a:srgbClr val="E88651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E88651"/>
                </a:solidFill>
                <a:latin typeface="Cambria Math"/>
                <a:cs typeface="Cambria Math"/>
              </a:rPr>
              <a:t>𝒓</a:t>
            </a:r>
            <a:r>
              <a:rPr sz="1950" spc="-7" baseline="-14957" dirty="0">
                <a:solidFill>
                  <a:srgbClr val="E88651"/>
                </a:solidFill>
                <a:latin typeface="Cambria Math"/>
                <a:cs typeface="Cambria Math"/>
              </a:rPr>
              <a:t>𝒏 </a:t>
            </a:r>
            <a:r>
              <a:rPr sz="1950" spc="-412" baseline="-14957" dirty="0">
                <a:solidFill>
                  <a:srgbClr val="E88651"/>
                </a:solidFill>
                <a:latin typeface="Cambria Math"/>
                <a:cs typeface="Cambria Math"/>
              </a:rPr>
              <a:t> </a:t>
            </a:r>
            <a:r>
              <a:rPr b="1" spc="-20" dirty="0">
                <a:solidFill>
                  <a:srgbClr val="6BB76D"/>
                </a:solidFill>
                <a:latin typeface="Calibri"/>
                <a:cs typeface="Calibri"/>
              </a:rPr>
              <a:t>Validation</a:t>
            </a:r>
            <a:r>
              <a:rPr b="1" spc="-5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6BB76D"/>
                </a:solidFill>
                <a:latin typeface="Calibri"/>
                <a:cs typeface="Calibri"/>
              </a:rPr>
              <a:t>edges</a:t>
            </a:r>
            <a:r>
              <a:rPr b="1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6BB76D"/>
                </a:solidFill>
                <a:latin typeface="Calibri"/>
                <a:cs typeface="Calibri"/>
              </a:rPr>
              <a:t>for</a:t>
            </a:r>
            <a:r>
              <a:rPr b="1" spc="-5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6BB76D"/>
                </a:solidFill>
                <a:latin typeface="Cambria Math"/>
                <a:cs typeface="Cambria Math"/>
              </a:rPr>
              <a:t>𝒓</a:t>
            </a:r>
            <a:r>
              <a:rPr sz="1950" spc="-7" baseline="-14957" dirty="0">
                <a:solidFill>
                  <a:srgbClr val="6BB76D"/>
                </a:solidFill>
                <a:latin typeface="Cambria Math"/>
                <a:cs typeface="Cambria Math"/>
              </a:rPr>
              <a:t>𝒏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spcBef>
                <a:spcPts val="50"/>
              </a:spcBef>
            </a:pPr>
            <a:r>
              <a:rPr b="1" spc="-50" dirty="0">
                <a:solidFill>
                  <a:srgbClr val="60B5CC"/>
                </a:solidFill>
                <a:latin typeface="Calibri"/>
                <a:cs typeface="Calibri"/>
              </a:rPr>
              <a:t>Test</a:t>
            </a:r>
            <a:r>
              <a:rPr b="1" spc="-10" dirty="0">
                <a:solidFill>
                  <a:srgbClr val="60B5CC"/>
                </a:solidFill>
                <a:latin typeface="Calibri"/>
                <a:cs typeface="Calibri"/>
              </a:rPr>
              <a:t> edges </a:t>
            </a:r>
            <a:r>
              <a:rPr b="1" spc="-15" dirty="0">
                <a:solidFill>
                  <a:srgbClr val="60B5CC"/>
                </a:solidFill>
                <a:latin typeface="Calibri"/>
                <a:cs typeface="Calibri"/>
              </a:rPr>
              <a:t>for</a:t>
            </a:r>
            <a:r>
              <a:rPr b="1" spc="-10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60B5CC"/>
                </a:solidFill>
                <a:latin typeface="Cambria Math"/>
                <a:cs typeface="Cambria Math"/>
              </a:rPr>
              <a:t>𝒓</a:t>
            </a:r>
            <a:r>
              <a:rPr sz="1950" spc="-7" baseline="-14957" dirty="0">
                <a:solidFill>
                  <a:srgbClr val="60B5CC"/>
                </a:solidFill>
                <a:latin typeface="Cambria Math"/>
                <a:cs typeface="Cambria Math"/>
              </a:rPr>
              <a:t>𝒏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248897" y="4925059"/>
            <a:ext cx="38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…</a:t>
            </a:r>
            <a:r>
              <a:rPr spc="-5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992710" y="1520444"/>
            <a:ext cx="2392045" cy="2729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1280" marR="300990">
              <a:lnSpc>
                <a:spcPct val="100400"/>
              </a:lnSpc>
              <a:spcBef>
                <a:spcPts val="90"/>
              </a:spcBef>
            </a:pPr>
            <a:r>
              <a:rPr b="1" spc="-15" dirty="0">
                <a:solidFill>
                  <a:srgbClr val="FF0000"/>
                </a:solidFill>
                <a:latin typeface="Calibri"/>
                <a:cs typeface="Calibri"/>
              </a:rPr>
              <a:t>Every</a:t>
            </a:r>
            <a:r>
              <a:rPr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edge</a:t>
            </a:r>
            <a:r>
              <a:rPr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also</a:t>
            </a:r>
            <a:r>
              <a:rPr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has</a:t>
            </a:r>
            <a:r>
              <a:rPr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b="1" spc="-3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relation 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type, this is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independent 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of the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4 </a:t>
            </a:r>
            <a:r>
              <a:rPr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FF0000"/>
                </a:solidFill>
                <a:latin typeface="Calibri"/>
                <a:cs typeface="Calibri"/>
              </a:rPr>
              <a:t>categories.</a:t>
            </a:r>
            <a:endParaRPr>
              <a:latin typeface="Calibri"/>
              <a:cs typeface="Calibri"/>
            </a:endParaRPr>
          </a:p>
          <a:p>
            <a:pPr marL="12700" marR="5080">
              <a:lnSpc>
                <a:spcPct val="99700"/>
              </a:lnSpc>
              <a:spcBef>
                <a:spcPts val="1855"/>
              </a:spcBef>
            </a:pPr>
            <a:r>
              <a:rPr b="1" spc="-5" dirty="0">
                <a:solidFill>
                  <a:srgbClr val="B48200"/>
                </a:solidFill>
                <a:latin typeface="Calibri"/>
                <a:cs typeface="Calibri"/>
              </a:rPr>
              <a:t>In </a:t>
            </a:r>
            <a:r>
              <a:rPr b="1" dirty="0">
                <a:solidFill>
                  <a:srgbClr val="B48200"/>
                </a:solidFill>
                <a:latin typeface="Calibri"/>
                <a:cs typeface="Calibri"/>
              </a:rPr>
              <a:t>a </a:t>
            </a:r>
            <a:r>
              <a:rPr b="1" spc="-15" dirty="0">
                <a:solidFill>
                  <a:srgbClr val="B48200"/>
                </a:solidFill>
                <a:latin typeface="Calibri"/>
                <a:cs typeface="Calibri"/>
              </a:rPr>
              <a:t>heterogeneous </a:t>
            </a:r>
            <a:r>
              <a:rPr b="1" spc="-10" dirty="0">
                <a:solidFill>
                  <a:srgbClr val="B48200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B48200"/>
                </a:solidFill>
                <a:latin typeface="Calibri"/>
                <a:cs typeface="Calibri"/>
              </a:rPr>
              <a:t>graph, </a:t>
            </a:r>
            <a:r>
              <a:rPr b="1" spc="-5" dirty="0">
                <a:solidFill>
                  <a:srgbClr val="B48200"/>
                </a:solidFill>
                <a:latin typeface="Calibri"/>
                <a:cs typeface="Calibri"/>
              </a:rPr>
              <a:t>the </a:t>
            </a:r>
            <a:r>
              <a:rPr b="1" spc="-10" dirty="0">
                <a:solidFill>
                  <a:srgbClr val="B48200"/>
                </a:solidFill>
                <a:latin typeface="Calibri"/>
                <a:cs typeface="Calibri"/>
              </a:rPr>
              <a:t>homogeneous </a:t>
            </a:r>
            <a:r>
              <a:rPr b="1" spc="-395" dirty="0">
                <a:solidFill>
                  <a:srgbClr val="B48200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B48200"/>
                </a:solidFill>
                <a:latin typeface="Calibri"/>
                <a:cs typeface="Calibri"/>
              </a:rPr>
              <a:t>graphs</a:t>
            </a:r>
            <a:r>
              <a:rPr b="1" spc="-10" dirty="0">
                <a:solidFill>
                  <a:srgbClr val="B48200"/>
                </a:solidFill>
                <a:latin typeface="Calibri"/>
                <a:cs typeface="Calibri"/>
              </a:rPr>
              <a:t> formed by every </a:t>
            </a:r>
            <a:r>
              <a:rPr b="1" spc="-5" dirty="0">
                <a:solidFill>
                  <a:srgbClr val="B482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B48200"/>
                </a:solidFill>
                <a:latin typeface="Calibri"/>
                <a:cs typeface="Calibri"/>
              </a:rPr>
              <a:t>single relation </a:t>
            </a:r>
            <a:r>
              <a:rPr b="1" spc="-5" dirty="0">
                <a:solidFill>
                  <a:srgbClr val="B48200"/>
                </a:solidFill>
                <a:latin typeface="Calibri"/>
                <a:cs typeface="Calibri"/>
              </a:rPr>
              <a:t>also </a:t>
            </a:r>
            <a:r>
              <a:rPr b="1" spc="-15" dirty="0">
                <a:solidFill>
                  <a:srgbClr val="B48200"/>
                </a:solidFill>
                <a:latin typeface="Calibri"/>
                <a:cs typeface="Calibri"/>
              </a:rPr>
              <a:t>have </a:t>
            </a:r>
            <a:r>
              <a:rPr b="1" spc="-10" dirty="0">
                <a:solidFill>
                  <a:srgbClr val="B482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B48200"/>
                </a:solidFill>
                <a:latin typeface="Calibri"/>
                <a:cs typeface="Calibri"/>
              </a:rPr>
              <a:t>the</a:t>
            </a:r>
            <a:r>
              <a:rPr b="1" spc="-10" dirty="0">
                <a:solidFill>
                  <a:srgbClr val="B482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B48200"/>
                </a:solidFill>
                <a:latin typeface="Calibri"/>
                <a:cs typeface="Calibri"/>
              </a:rPr>
              <a:t>4 </a:t>
            </a:r>
            <a:r>
              <a:rPr b="1" spc="-5" dirty="0">
                <a:solidFill>
                  <a:srgbClr val="B48200"/>
                </a:solidFill>
                <a:latin typeface="Calibri"/>
                <a:cs typeface="Calibri"/>
              </a:rPr>
              <a:t>splits.</a:t>
            </a:r>
            <a:endParaRPr>
              <a:latin typeface="Calibri"/>
              <a:cs typeface="Calibri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4724574" y="3766229"/>
            <a:ext cx="2462530" cy="2806700"/>
            <a:chOff x="3200574" y="3766229"/>
            <a:chExt cx="2462530" cy="2806700"/>
          </a:xfrm>
        </p:grpSpPr>
        <p:sp>
          <p:nvSpPr>
            <p:cNvPr id="67" name="object 67"/>
            <p:cNvSpPr/>
            <p:nvPr/>
          </p:nvSpPr>
          <p:spPr>
            <a:xfrm>
              <a:off x="3200565" y="3766235"/>
              <a:ext cx="2462530" cy="1940560"/>
            </a:xfrm>
            <a:custGeom>
              <a:avLst/>
              <a:gdLst/>
              <a:ahLst/>
              <a:cxnLst/>
              <a:rect l="l" t="t" r="r" b="b"/>
              <a:pathLst>
                <a:path w="2462529" h="1940560">
                  <a:moveTo>
                    <a:pt x="2462314" y="1165974"/>
                  </a:moveTo>
                  <a:lnTo>
                    <a:pt x="2378227" y="1152271"/>
                  </a:lnTo>
                  <a:lnTo>
                    <a:pt x="2386723" y="1179550"/>
                  </a:lnTo>
                  <a:lnTo>
                    <a:pt x="2806" y="1922259"/>
                  </a:lnTo>
                  <a:lnTo>
                    <a:pt x="0" y="1927606"/>
                  </a:lnTo>
                  <a:lnTo>
                    <a:pt x="3136" y="1937651"/>
                  </a:lnTo>
                  <a:lnTo>
                    <a:pt x="8470" y="1940445"/>
                  </a:lnTo>
                  <a:lnTo>
                    <a:pt x="2392388" y="1197737"/>
                  </a:lnTo>
                  <a:lnTo>
                    <a:pt x="2400897" y="1225016"/>
                  </a:lnTo>
                  <a:lnTo>
                    <a:pt x="2453754" y="1174203"/>
                  </a:lnTo>
                  <a:lnTo>
                    <a:pt x="2462314" y="1165974"/>
                  </a:lnTo>
                  <a:close/>
                </a:path>
                <a:path w="2462529" h="1940560">
                  <a:moveTo>
                    <a:pt x="2462314" y="1117180"/>
                  </a:moveTo>
                  <a:lnTo>
                    <a:pt x="2449258" y="1099985"/>
                  </a:lnTo>
                  <a:lnTo>
                    <a:pt x="2410790" y="1049324"/>
                  </a:lnTo>
                  <a:lnTo>
                    <a:pt x="2398166" y="1074953"/>
                  </a:lnTo>
                  <a:lnTo>
                    <a:pt x="216420" y="0"/>
                  </a:lnTo>
                  <a:lnTo>
                    <a:pt x="210705" y="1943"/>
                  </a:lnTo>
                  <a:lnTo>
                    <a:pt x="206057" y="11379"/>
                  </a:lnTo>
                  <a:lnTo>
                    <a:pt x="208000" y="17094"/>
                  </a:lnTo>
                  <a:lnTo>
                    <a:pt x="2389746" y="1092047"/>
                  </a:lnTo>
                  <a:lnTo>
                    <a:pt x="2377122" y="1117676"/>
                  </a:lnTo>
                  <a:lnTo>
                    <a:pt x="2462314" y="111718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499002" y="4031589"/>
              <a:ext cx="2133600" cy="1909445"/>
            </a:xfrm>
            <a:custGeom>
              <a:avLst/>
              <a:gdLst/>
              <a:ahLst/>
              <a:cxnLst/>
              <a:rect l="l" t="t" r="r" b="b"/>
              <a:pathLst>
                <a:path w="2133600" h="1909445">
                  <a:moveTo>
                    <a:pt x="2133396" y="1151915"/>
                  </a:moveTo>
                  <a:lnTo>
                    <a:pt x="2048840" y="1141501"/>
                  </a:lnTo>
                  <a:lnTo>
                    <a:pt x="2058403" y="1168425"/>
                  </a:lnTo>
                  <a:lnTo>
                    <a:pt x="22136" y="1891207"/>
                  </a:lnTo>
                  <a:lnTo>
                    <a:pt x="19545" y="1896656"/>
                  </a:lnTo>
                  <a:lnTo>
                    <a:pt x="23063" y="1906574"/>
                  </a:lnTo>
                  <a:lnTo>
                    <a:pt x="28511" y="1909165"/>
                  </a:lnTo>
                  <a:lnTo>
                    <a:pt x="2064766" y="1186383"/>
                  </a:lnTo>
                  <a:lnTo>
                    <a:pt x="2074329" y="1213307"/>
                  </a:lnTo>
                  <a:lnTo>
                    <a:pt x="2123287" y="1162418"/>
                  </a:lnTo>
                  <a:lnTo>
                    <a:pt x="2133396" y="1151915"/>
                  </a:lnTo>
                  <a:close/>
                </a:path>
                <a:path w="2133600" h="1909445">
                  <a:moveTo>
                    <a:pt x="2133396" y="1103122"/>
                  </a:moveTo>
                  <a:lnTo>
                    <a:pt x="2120087" y="1084935"/>
                  </a:lnTo>
                  <a:lnTo>
                    <a:pt x="2083079" y="1034376"/>
                  </a:lnTo>
                  <a:lnTo>
                    <a:pt x="2069998" y="1059776"/>
                  </a:lnTo>
                  <a:lnTo>
                    <a:pt x="10553" y="0"/>
                  </a:lnTo>
                  <a:lnTo>
                    <a:pt x="4813" y="1841"/>
                  </a:lnTo>
                  <a:lnTo>
                    <a:pt x="0" y="11188"/>
                  </a:lnTo>
                  <a:lnTo>
                    <a:pt x="1841" y="16929"/>
                  </a:lnTo>
                  <a:lnTo>
                    <a:pt x="2061286" y="1076718"/>
                  </a:lnTo>
                  <a:lnTo>
                    <a:pt x="2048205" y="1102131"/>
                  </a:lnTo>
                  <a:lnTo>
                    <a:pt x="2133396" y="1103122"/>
                  </a:lnTo>
                  <a:close/>
                </a:path>
              </a:pathLst>
            </a:custGeom>
            <a:solidFill>
              <a:srgbClr val="E8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468535" y="4381334"/>
              <a:ext cx="2164080" cy="1866900"/>
            </a:xfrm>
            <a:custGeom>
              <a:avLst/>
              <a:gdLst/>
              <a:ahLst/>
              <a:cxnLst/>
              <a:rect l="l" t="t" r="r" b="b"/>
              <a:pathLst>
                <a:path w="2164079" h="1866900">
                  <a:moveTo>
                    <a:pt x="2113991" y="1018730"/>
                  </a:moveTo>
                  <a:lnTo>
                    <a:pt x="2101113" y="1002144"/>
                  </a:lnTo>
                  <a:lnTo>
                    <a:pt x="2061743" y="951433"/>
                  </a:lnTo>
                  <a:lnTo>
                    <a:pt x="2049386" y="977214"/>
                  </a:lnTo>
                  <a:lnTo>
                    <a:pt x="10236" y="0"/>
                  </a:lnTo>
                  <a:lnTo>
                    <a:pt x="4546" y="1993"/>
                  </a:lnTo>
                  <a:lnTo>
                    <a:pt x="0" y="11480"/>
                  </a:lnTo>
                  <a:lnTo>
                    <a:pt x="2006" y="17170"/>
                  </a:lnTo>
                  <a:lnTo>
                    <a:pt x="2041156" y="994384"/>
                  </a:lnTo>
                  <a:lnTo>
                    <a:pt x="2028812" y="1020152"/>
                  </a:lnTo>
                  <a:lnTo>
                    <a:pt x="2113991" y="1018730"/>
                  </a:lnTo>
                  <a:close/>
                </a:path>
                <a:path w="2164079" h="1866900">
                  <a:moveTo>
                    <a:pt x="2163864" y="1067523"/>
                  </a:moveTo>
                  <a:lnTo>
                    <a:pt x="2079193" y="1058087"/>
                  </a:lnTo>
                  <a:lnTo>
                    <a:pt x="2089061" y="1084910"/>
                  </a:lnTo>
                  <a:lnTo>
                    <a:pt x="13893" y="1848713"/>
                  </a:lnTo>
                  <a:lnTo>
                    <a:pt x="11366" y="1854187"/>
                  </a:lnTo>
                  <a:lnTo>
                    <a:pt x="14998" y="1864055"/>
                  </a:lnTo>
                  <a:lnTo>
                    <a:pt x="20472" y="1866582"/>
                  </a:lnTo>
                  <a:lnTo>
                    <a:pt x="2095639" y="1102791"/>
                  </a:lnTo>
                  <a:lnTo>
                    <a:pt x="2105507" y="1129601"/>
                  </a:lnTo>
                  <a:lnTo>
                    <a:pt x="2153361" y="1078699"/>
                  </a:lnTo>
                  <a:lnTo>
                    <a:pt x="2163864" y="1067523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499015" y="4686528"/>
              <a:ext cx="2145665" cy="1886585"/>
            </a:xfrm>
            <a:custGeom>
              <a:avLst/>
              <a:gdLst/>
              <a:ahLst/>
              <a:cxnLst/>
              <a:rect l="l" t="t" r="r" b="b"/>
              <a:pathLst>
                <a:path w="2145665" h="1886584">
                  <a:moveTo>
                    <a:pt x="2133384" y="1058303"/>
                  </a:moveTo>
                  <a:lnTo>
                    <a:pt x="2048586" y="1050124"/>
                  </a:lnTo>
                  <a:lnTo>
                    <a:pt x="2058847" y="1076782"/>
                  </a:lnTo>
                  <a:lnTo>
                    <a:pt x="2527" y="1868462"/>
                  </a:lnTo>
                  <a:lnTo>
                    <a:pt x="88" y="1873986"/>
                  </a:lnTo>
                  <a:lnTo>
                    <a:pt x="3860" y="1883803"/>
                  </a:lnTo>
                  <a:lnTo>
                    <a:pt x="9372" y="1886242"/>
                  </a:lnTo>
                  <a:lnTo>
                    <a:pt x="2065693" y="1094562"/>
                  </a:lnTo>
                  <a:lnTo>
                    <a:pt x="2075954" y="1121232"/>
                  </a:lnTo>
                  <a:lnTo>
                    <a:pt x="2122398" y="1070330"/>
                  </a:lnTo>
                  <a:lnTo>
                    <a:pt x="2133384" y="1058303"/>
                  </a:lnTo>
                  <a:close/>
                </a:path>
                <a:path w="2145665" h="1886584">
                  <a:moveTo>
                    <a:pt x="2145411" y="1025791"/>
                  </a:moveTo>
                  <a:lnTo>
                    <a:pt x="2132596" y="1009383"/>
                  </a:lnTo>
                  <a:lnTo>
                    <a:pt x="2092960" y="958659"/>
                  </a:lnTo>
                  <a:lnTo>
                    <a:pt x="2080691" y="984465"/>
                  </a:lnTo>
                  <a:lnTo>
                    <a:pt x="10198" y="0"/>
                  </a:lnTo>
                  <a:lnTo>
                    <a:pt x="4521" y="2019"/>
                  </a:lnTo>
                  <a:lnTo>
                    <a:pt x="0" y="11518"/>
                  </a:lnTo>
                  <a:lnTo>
                    <a:pt x="2019" y="17208"/>
                  </a:lnTo>
                  <a:lnTo>
                    <a:pt x="2072513" y="1001674"/>
                  </a:lnTo>
                  <a:lnTo>
                    <a:pt x="2060232" y="1027480"/>
                  </a:lnTo>
                  <a:lnTo>
                    <a:pt x="2145411" y="1025791"/>
                  </a:lnTo>
                  <a:close/>
                </a:path>
              </a:pathLst>
            </a:custGeom>
            <a:solidFill>
              <a:srgbClr val="60B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18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7" y="341375"/>
            <a:ext cx="6842759" cy="52120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835485" y="1380909"/>
            <a:ext cx="1421130" cy="353060"/>
          </a:xfrm>
          <a:custGeom>
            <a:avLst/>
            <a:gdLst/>
            <a:ahLst/>
            <a:cxnLst/>
            <a:rect l="l" t="t" r="r" b="b"/>
            <a:pathLst>
              <a:path w="1421129" h="353060">
                <a:moveTo>
                  <a:pt x="1308232" y="0"/>
                </a:moveTo>
                <a:lnTo>
                  <a:pt x="1303209" y="14324"/>
                </a:lnTo>
                <a:lnTo>
                  <a:pt x="1323638" y="23190"/>
                </a:lnTo>
                <a:lnTo>
                  <a:pt x="1341206" y="35463"/>
                </a:lnTo>
                <a:lnTo>
                  <a:pt x="1367763" y="70228"/>
                </a:lnTo>
                <a:lnTo>
                  <a:pt x="1383390" y="117132"/>
                </a:lnTo>
                <a:lnTo>
                  <a:pt x="1388600" y="174687"/>
                </a:lnTo>
                <a:lnTo>
                  <a:pt x="1387292" y="205813"/>
                </a:lnTo>
                <a:lnTo>
                  <a:pt x="1376826" y="259483"/>
                </a:lnTo>
                <a:lnTo>
                  <a:pt x="1355828" y="301399"/>
                </a:lnTo>
                <a:lnTo>
                  <a:pt x="1323876" y="329677"/>
                </a:lnTo>
                <a:lnTo>
                  <a:pt x="1303768" y="338584"/>
                </a:lnTo>
                <a:lnTo>
                  <a:pt x="1308232" y="352908"/>
                </a:lnTo>
                <a:lnTo>
                  <a:pt x="1356369" y="330328"/>
                </a:lnTo>
                <a:lnTo>
                  <a:pt x="1391762" y="291237"/>
                </a:lnTo>
                <a:lnTo>
                  <a:pt x="1413528" y="238892"/>
                </a:lnTo>
                <a:lnTo>
                  <a:pt x="1420783" y="176547"/>
                </a:lnTo>
                <a:lnTo>
                  <a:pt x="1418963" y="144194"/>
                </a:lnTo>
                <a:lnTo>
                  <a:pt x="1404407" y="86849"/>
                </a:lnTo>
                <a:lnTo>
                  <a:pt x="1375536" y="40166"/>
                </a:lnTo>
                <a:lnTo>
                  <a:pt x="1333817" y="9238"/>
                </a:lnTo>
                <a:lnTo>
                  <a:pt x="1308232" y="0"/>
                </a:lnTo>
                <a:close/>
              </a:path>
              <a:path w="1421129" h="353060">
                <a:moveTo>
                  <a:pt x="112551" y="0"/>
                </a:moveTo>
                <a:lnTo>
                  <a:pt x="64531" y="22626"/>
                </a:lnTo>
                <a:lnTo>
                  <a:pt x="29114" y="61856"/>
                </a:lnTo>
                <a:lnTo>
                  <a:pt x="7278" y="114295"/>
                </a:lnTo>
                <a:lnTo>
                  <a:pt x="0" y="176547"/>
                </a:lnTo>
                <a:lnTo>
                  <a:pt x="1813" y="208969"/>
                </a:lnTo>
                <a:lnTo>
                  <a:pt x="16324" y="266315"/>
                </a:lnTo>
                <a:lnTo>
                  <a:pt x="45125" y="312847"/>
                </a:lnTo>
                <a:lnTo>
                  <a:pt x="86890" y="343682"/>
                </a:lnTo>
                <a:lnTo>
                  <a:pt x="112551" y="352908"/>
                </a:lnTo>
                <a:lnTo>
                  <a:pt x="117016" y="338584"/>
                </a:lnTo>
                <a:lnTo>
                  <a:pt x="96907" y="329677"/>
                </a:lnTo>
                <a:lnTo>
                  <a:pt x="79553" y="317282"/>
                </a:lnTo>
                <a:lnTo>
                  <a:pt x="53112" y="282028"/>
                </a:lnTo>
                <a:lnTo>
                  <a:pt x="37416" y="234078"/>
                </a:lnTo>
                <a:lnTo>
                  <a:pt x="32184" y="174687"/>
                </a:lnTo>
                <a:lnTo>
                  <a:pt x="33492" y="144578"/>
                </a:lnTo>
                <a:lnTo>
                  <a:pt x="43956" y="92349"/>
                </a:lnTo>
                <a:lnTo>
                  <a:pt x="64990" y="51142"/>
                </a:lnTo>
                <a:lnTo>
                  <a:pt x="97221" y="23190"/>
                </a:lnTo>
                <a:lnTo>
                  <a:pt x="117574" y="14324"/>
                </a:lnTo>
                <a:lnTo>
                  <a:pt x="112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21283" y="2104809"/>
            <a:ext cx="1421130" cy="353060"/>
          </a:xfrm>
          <a:custGeom>
            <a:avLst/>
            <a:gdLst/>
            <a:ahLst/>
            <a:cxnLst/>
            <a:rect l="l" t="t" r="r" b="b"/>
            <a:pathLst>
              <a:path w="1421129" h="353060">
                <a:moveTo>
                  <a:pt x="1308232" y="0"/>
                </a:moveTo>
                <a:lnTo>
                  <a:pt x="1303209" y="14324"/>
                </a:lnTo>
                <a:lnTo>
                  <a:pt x="1323638" y="23190"/>
                </a:lnTo>
                <a:lnTo>
                  <a:pt x="1341206" y="35463"/>
                </a:lnTo>
                <a:lnTo>
                  <a:pt x="1367763" y="70228"/>
                </a:lnTo>
                <a:lnTo>
                  <a:pt x="1383390" y="117132"/>
                </a:lnTo>
                <a:lnTo>
                  <a:pt x="1388598" y="174687"/>
                </a:lnTo>
                <a:lnTo>
                  <a:pt x="1387290" y="205813"/>
                </a:lnTo>
                <a:lnTo>
                  <a:pt x="1376826" y="259483"/>
                </a:lnTo>
                <a:lnTo>
                  <a:pt x="1355828" y="301399"/>
                </a:lnTo>
                <a:lnTo>
                  <a:pt x="1323876" y="329677"/>
                </a:lnTo>
                <a:lnTo>
                  <a:pt x="1303766" y="338584"/>
                </a:lnTo>
                <a:lnTo>
                  <a:pt x="1308232" y="352908"/>
                </a:lnTo>
                <a:lnTo>
                  <a:pt x="1356368" y="330328"/>
                </a:lnTo>
                <a:lnTo>
                  <a:pt x="1391762" y="291237"/>
                </a:lnTo>
                <a:lnTo>
                  <a:pt x="1413528" y="238892"/>
                </a:lnTo>
                <a:lnTo>
                  <a:pt x="1420783" y="176547"/>
                </a:lnTo>
                <a:lnTo>
                  <a:pt x="1418963" y="144194"/>
                </a:lnTo>
                <a:lnTo>
                  <a:pt x="1404406" y="86849"/>
                </a:lnTo>
                <a:lnTo>
                  <a:pt x="1375536" y="40166"/>
                </a:lnTo>
                <a:lnTo>
                  <a:pt x="1333817" y="9238"/>
                </a:lnTo>
                <a:lnTo>
                  <a:pt x="1308232" y="0"/>
                </a:lnTo>
                <a:close/>
              </a:path>
              <a:path w="1421129" h="353060">
                <a:moveTo>
                  <a:pt x="112551" y="0"/>
                </a:moveTo>
                <a:lnTo>
                  <a:pt x="64531" y="22626"/>
                </a:lnTo>
                <a:lnTo>
                  <a:pt x="29114" y="61856"/>
                </a:lnTo>
                <a:lnTo>
                  <a:pt x="7278" y="114295"/>
                </a:lnTo>
                <a:lnTo>
                  <a:pt x="0" y="176547"/>
                </a:lnTo>
                <a:lnTo>
                  <a:pt x="1813" y="208969"/>
                </a:lnTo>
                <a:lnTo>
                  <a:pt x="16324" y="266315"/>
                </a:lnTo>
                <a:lnTo>
                  <a:pt x="45125" y="312847"/>
                </a:lnTo>
                <a:lnTo>
                  <a:pt x="86890" y="343682"/>
                </a:lnTo>
                <a:lnTo>
                  <a:pt x="112551" y="352908"/>
                </a:lnTo>
                <a:lnTo>
                  <a:pt x="117015" y="338584"/>
                </a:lnTo>
                <a:lnTo>
                  <a:pt x="96906" y="329677"/>
                </a:lnTo>
                <a:lnTo>
                  <a:pt x="79553" y="317282"/>
                </a:lnTo>
                <a:lnTo>
                  <a:pt x="53112" y="282028"/>
                </a:lnTo>
                <a:lnTo>
                  <a:pt x="37416" y="234078"/>
                </a:lnTo>
                <a:lnTo>
                  <a:pt x="32184" y="174687"/>
                </a:lnTo>
                <a:lnTo>
                  <a:pt x="33492" y="144578"/>
                </a:lnTo>
                <a:lnTo>
                  <a:pt x="43956" y="92349"/>
                </a:lnTo>
                <a:lnTo>
                  <a:pt x="64990" y="51142"/>
                </a:lnTo>
                <a:lnTo>
                  <a:pt x="97220" y="23190"/>
                </a:lnTo>
                <a:lnTo>
                  <a:pt x="117574" y="14324"/>
                </a:lnTo>
                <a:lnTo>
                  <a:pt x="112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4008" y="1273555"/>
            <a:ext cx="7774940" cy="12052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70840" marR="43180" indent="-320040">
              <a:lnSpc>
                <a:spcPct val="77300"/>
              </a:lnSpc>
              <a:spcBef>
                <a:spcPts val="915"/>
              </a:spcBef>
              <a:buClr>
                <a:srgbClr val="F0AD00"/>
              </a:buClr>
              <a:buSzPct val="80000"/>
              <a:buFont typeface="Wingdings 2"/>
              <a:buChar char=""/>
              <a:tabLst>
                <a:tab pos="370205" algn="l"/>
                <a:tab pos="370840" algn="l"/>
                <a:tab pos="1855470" algn="l"/>
                <a:tab pos="3270885" algn="l"/>
              </a:tabLst>
            </a:pPr>
            <a:r>
              <a:rPr sz="3000" b="1" spc="-5" dirty="0">
                <a:latin typeface="Calibri"/>
                <a:cs typeface="Calibri"/>
              </a:rPr>
              <a:t>Assume	</a:t>
            </a:r>
            <a:r>
              <a:rPr sz="3000" spc="-5" dirty="0">
                <a:solidFill>
                  <a:srgbClr val="7030A0"/>
                </a:solidFill>
                <a:latin typeface="Cambria Math"/>
                <a:cs typeface="Cambria Math"/>
              </a:rPr>
              <a:t>𝑬</a:t>
            </a:r>
            <a:r>
              <a:rPr sz="3000" spc="-5" dirty="0">
                <a:latin typeface="Cambria Math"/>
                <a:cs typeface="Cambria Math"/>
              </a:rPr>
              <a:t>,</a:t>
            </a:r>
            <a:r>
              <a:rPr sz="3000" spc="-165" dirty="0">
                <a:latin typeface="Cambria Math"/>
                <a:cs typeface="Cambria Math"/>
              </a:rPr>
              <a:t> </a:t>
            </a:r>
            <a:r>
              <a:rPr sz="3000" spc="40" dirty="0">
                <a:solidFill>
                  <a:srgbClr val="F0AD00"/>
                </a:solidFill>
                <a:latin typeface="Cambria Math"/>
                <a:cs typeface="Cambria Math"/>
              </a:rPr>
              <a:t>𝒓</a:t>
            </a:r>
            <a:r>
              <a:rPr sz="3300" spc="60" baseline="-15151" dirty="0">
                <a:solidFill>
                  <a:srgbClr val="F0AD00"/>
                </a:solidFill>
                <a:latin typeface="Cambria Math"/>
                <a:cs typeface="Cambria Math"/>
              </a:rPr>
              <a:t>𝟑</a:t>
            </a:r>
            <a:r>
              <a:rPr sz="3000" spc="40" dirty="0">
                <a:latin typeface="Cambria Math"/>
                <a:cs typeface="Cambria Math"/>
              </a:rPr>
              <a:t>,</a:t>
            </a:r>
            <a:r>
              <a:rPr sz="3000" spc="-165" dirty="0">
                <a:latin typeface="Cambria Math"/>
                <a:cs typeface="Cambria Math"/>
              </a:rPr>
              <a:t> </a:t>
            </a:r>
            <a:r>
              <a:rPr sz="3000" dirty="0">
                <a:solidFill>
                  <a:srgbClr val="785700"/>
                </a:solidFill>
                <a:latin typeface="Cambria Math"/>
                <a:cs typeface="Cambria Math"/>
              </a:rPr>
              <a:t>𝑨	</a:t>
            </a:r>
            <a:r>
              <a:rPr sz="3000" b="1" dirty="0">
                <a:latin typeface="Calibri"/>
                <a:cs typeface="Calibri"/>
              </a:rPr>
              <a:t>is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spc="-35" dirty="0">
                <a:solidFill>
                  <a:srgbClr val="E88651"/>
                </a:solidFill>
                <a:latin typeface="Calibri"/>
                <a:cs typeface="Calibri"/>
              </a:rPr>
              <a:t>Training</a:t>
            </a:r>
            <a:r>
              <a:rPr sz="3000" b="1" spc="-15" dirty="0">
                <a:solidFill>
                  <a:srgbClr val="E88651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E88651"/>
                </a:solidFill>
                <a:latin typeface="Calibri"/>
                <a:cs typeface="Calibri"/>
              </a:rPr>
              <a:t>supervision</a:t>
            </a:r>
            <a:r>
              <a:rPr sz="3000" b="1" spc="-10" dirty="0">
                <a:solidFill>
                  <a:srgbClr val="E88651"/>
                </a:solidFill>
                <a:latin typeface="Calibri"/>
                <a:cs typeface="Calibri"/>
              </a:rPr>
              <a:t> edge, </a:t>
            </a:r>
            <a:r>
              <a:rPr sz="3000" b="1" spc="-660" dirty="0">
                <a:solidFill>
                  <a:srgbClr val="E8865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all</a:t>
            </a:r>
            <a:r>
              <a:rPr sz="3000" b="1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the</a:t>
            </a:r>
            <a:r>
              <a:rPr sz="3000" b="1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other </a:t>
            </a:r>
            <a:r>
              <a:rPr sz="3000" b="1" spc="-10" dirty="0">
                <a:latin typeface="Calibri"/>
                <a:cs typeface="Calibri"/>
              </a:rPr>
              <a:t>edges</a:t>
            </a:r>
            <a:r>
              <a:rPr sz="3000" b="1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are</a:t>
            </a:r>
            <a:r>
              <a:rPr sz="3000" b="1" spc="5" dirty="0">
                <a:latin typeface="Calibri"/>
                <a:cs typeface="Calibri"/>
              </a:rPr>
              <a:t> </a:t>
            </a:r>
            <a:r>
              <a:rPr sz="3000" b="1" spc="-35" dirty="0">
                <a:solidFill>
                  <a:srgbClr val="C00000"/>
                </a:solidFill>
                <a:latin typeface="Calibri"/>
                <a:cs typeface="Calibri"/>
              </a:rPr>
              <a:t>Training</a:t>
            </a:r>
            <a:r>
              <a:rPr sz="30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00000"/>
                </a:solidFill>
                <a:latin typeface="Calibri"/>
                <a:cs typeface="Calibri"/>
              </a:rPr>
              <a:t>message</a:t>
            </a:r>
            <a:r>
              <a:rPr sz="30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00000"/>
                </a:solidFill>
                <a:latin typeface="Calibri"/>
                <a:cs typeface="Calibri"/>
              </a:rPr>
              <a:t>edges</a:t>
            </a:r>
            <a:endParaRPr sz="3000">
              <a:latin typeface="Calibri"/>
              <a:cs typeface="Calibri"/>
            </a:endParaRPr>
          </a:p>
          <a:p>
            <a:pPr marL="370840" indent="-320040">
              <a:lnSpc>
                <a:spcPts val="2905"/>
              </a:lnSpc>
              <a:buClr>
                <a:srgbClr val="F0AD00"/>
              </a:buClr>
              <a:buSzPct val="80000"/>
              <a:buFont typeface="Wingdings 2"/>
              <a:buChar char=""/>
              <a:tabLst>
                <a:tab pos="370205" algn="l"/>
                <a:tab pos="370840" algn="l"/>
                <a:tab pos="3541395" algn="l"/>
                <a:tab pos="4871085" algn="l"/>
              </a:tabLst>
            </a:pPr>
            <a:r>
              <a:rPr sz="3000" b="1" dirty="0">
                <a:latin typeface="Calibri"/>
                <a:cs typeface="Calibri"/>
              </a:rPr>
              <a:t>Use </a:t>
            </a:r>
            <a:r>
              <a:rPr sz="3000" b="1" spc="-10" dirty="0">
                <a:solidFill>
                  <a:srgbClr val="00B050"/>
                </a:solidFill>
                <a:latin typeface="Calibri"/>
                <a:cs typeface="Calibri"/>
              </a:rPr>
              <a:t>RGCN</a:t>
            </a:r>
            <a:r>
              <a:rPr sz="3000" b="1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to</a:t>
            </a:r>
            <a:r>
              <a:rPr sz="3000" b="1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score	</a:t>
            </a:r>
            <a:r>
              <a:rPr sz="3000" spc="-5" dirty="0">
                <a:solidFill>
                  <a:srgbClr val="7030A0"/>
                </a:solidFill>
                <a:latin typeface="Cambria Math"/>
                <a:cs typeface="Cambria Math"/>
              </a:rPr>
              <a:t>𝑬</a:t>
            </a:r>
            <a:r>
              <a:rPr sz="3000" spc="-5" dirty="0">
                <a:latin typeface="Cambria Math"/>
                <a:cs typeface="Cambria Math"/>
              </a:rPr>
              <a:t>,</a:t>
            </a:r>
            <a:r>
              <a:rPr sz="3000" spc="-165" dirty="0">
                <a:latin typeface="Cambria Math"/>
                <a:cs typeface="Cambria Math"/>
              </a:rPr>
              <a:t> </a:t>
            </a:r>
            <a:r>
              <a:rPr sz="3000" spc="40" dirty="0">
                <a:solidFill>
                  <a:srgbClr val="F0AD00"/>
                </a:solidFill>
                <a:latin typeface="Cambria Math"/>
                <a:cs typeface="Cambria Math"/>
              </a:rPr>
              <a:t>𝒓</a:t>
            </a:r>
            <a:r>
              <a:rPr sz="3300" spc="60" baseline="-15151" dirty="0">
                <a:solidFill>
                  <a:srgbClr val="F0AD00"/>
                </a:solidFill>
                <a:latin typeface="Cambria Math"/>
                <a:cs typeface="Cambria Math"/>
              </a:rPr>
              <a:t>𝟑</a:t>
            </a:r>
            <a:r>
              <a:rPr sz="3000" spc="40" dirty="0">
                <a:latin typeface="Cambria Math"/>
                <a:cs typeface="Cambria Math"/>
              </a:rPr>
              <a:t>,</a:t>
            </a:r>
            <a:r>
              <a:rPr sz="3000" spc="-160" dirty="0">
                <a:latin typeface="Cambria Math"/>
                <a:cs typeface="Cambria Math"/>
              </a:rPr>
              <a:t> </a:t>
            </a:r>
            <a:r>
              <a:rPr sz="3000" dirty="0">
                <a:solidFill>
                  <a:srgbClr val="785700"/>
                </a:solidFill>
                <a:latin typeface="Cambria Math"/>
                <a:cs typeface="Cambria Math"/>
              </a:rPr>
              <a:t>𝑨	</a:t>
            </a:r>
            <a:r>
              <a:rPr sz="3000" b="1" dirty="0">
                <a:latin typeface="Calibri"/>
                <a:cs typeface="Calibri"/>
              </a:rPr>
              <a:t>!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70038" y="2538656"/>
            <a:ext cx="296545" cy="223520"/>
          </a:xfrm>
          <a:custGeom>
            <a:avLst/>
            <a:gdLst/>
            <a:ahLst/>
            <a:cxnLst/>
            <a:rect l="l" t="t" r="r" b="b"/>
            <a:pathLst>
              <a:path w="296545" h="223519">
                <a:moveTo>
                  <a:pt x="224702" y="0"/>
                </a:moveTo>
                <a:lnTo>
                  <a:pt x="221521" y="9072"/>
                </a:lnTo>
                <a:lnTo>
                  <a:pt x="234459" y="14687"/>
                </a:lnTo>
                <a:lnTo>
                  <a:pt x="245585" y="22460"/>
                </a:lnTo>
                <a:lnTo>
                  <a:pt x="268178" y="58487"/>
                </a:lnTo>
                <a:lnTo>
                  <a:pt x="275601" y="110636"/>
                </a:lnTo>
                <a:lnTo>
                  <a:pt x="274772" y="130349"/>
                </a:lnTo>
                <a:lnTo>
                  <a:pt x="262346" y="178619"/>
                </a:lnTo>
                <a:lnTo>
                  <a:pt x="234610" y="208796"/>
                </a:lnTo>
                <a:lnTo>
                  <a:pt x="221874" y="214436"/>
                </a:lnTo>
                <a:lnTo>
                  <a:pt x="224702" y="223508"/>
                </a:lnTo>
                <a:lnTo>
                  <a:pt x="267405" y="198137"/>
                </a:lnTo>
                <a:lnTo>
                  <a:pt x="291389" y="151299"/>
                </a:lnTo>
                <a:lnTo>
                  <a:pt x="295984" y="111813"/>
                </a:lnTo>
                <a:lnTo>
                  <a:pt x="294832" y="91323"/>
                </a:lnTo>
                <a:lnTo>
                  <a:pt x="277545" y="39175"/>
                </a:lnTo>
                <a:lnTo>
                  <a:pt x="240906" y="5850"/>
                </a:lnTo>
                <a:lnTo>
                  <a:pt x="224702" y="0"/>
                </a:lnTo>
                <a:close/>
              </a:path>
              <a:path w="296545" h="223519">
                <a:moveTo>
                  <a:pt x="71282" y="0"/>
                </a:moveTo>
                <a:lnTo>
                  <a:pt x="28656" y="25438"/>
                </a:lnTo>
                <a:lnTo>
                  <a:pt x="4609" y="72387"/>
                </a:lnTo>
                <a:lnTo>
                  <a:pt x="0" y="111813"/>
                </a:lnTo>
                <a:lnTo>
                  <a:pt x="1148" y="132348"/>
                </a:lnTo>
                <a:lnTo>
                  <a:pt x="18379" y="184450"/>
                </a:lnTo>
                <a:lnTo>
                  <a:pt x="55030" y="217665"/>
                </a:lnTo>
                <a:lnTo>
                  <a:pt x="71282" y="223508"/>
                </a:lnTo>
                <a:lnTo>
                  <a:pt x="74109" y="214436"/>
                </a:lnTo>
                <a:lnTo>
                  <a:pt x="61373" y="208796"/>
                </a:lnTo>
                <a:lnTo>
                  <a:pt x="50383" y="200946"/>
                </a:lnTo>
                <a:lnTo>
                  <a:pt x="27839" y="164340"/>
                </a:lnTo>
                <a:lnTo>
                  <a:pt x="20383" y="110636"/>
                </a:lnTo>
                <a:lnTo>
                  <a:pt x="21211" y="91567"/>
                </a:lnTo>
                <a:lnTo>
                  <a:pt x="33638" y="44477"/>
                </a:lnTo>
                <a:lnTo>
                  <a:pt x="61573" y="14687"/>
                </a:lnTo>
                <a:lnTo>
                  <a:pt x="74463" y="9072"/>
                </a:lnTo>
                <a:lnTo>
                  <a:pt x="71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36129" y="2733040"/>
            <a:ext cx="137668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203325" algn="l"/>
              </a:tabLst>
            </a:pPr>
            <a:r>
              <a:rPr sz="2850" spc="637" baseline="1461" dirty="0">
                <a:latin typeface="Cambria Math"/>
                <a:cs typeface="Cambria Math"/>
              </a:rPr>
              <a:t>)	</a:t>
            </a:r>
            <a:r>
              <a:rPr sz="1900" spc="-165" dirty="0">
                <a:latin typeface="Cambria Math"/>
                <a:cs typeface="Cambria Math"/>
              </a:rPr>
              <a:t>+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5163" y="2543556"/>
            <a:ext cx="70815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420" indent="-274320">
              <a:spcBef>
                <a:spcPts val="100"/>
              </a:spcBef>
              <a:buClr>
                <a:srgbClr val="60B5CC"/>
              </a:buClr>
              <a:buFont typeface="Wingdings"/>
              <a:buChar char=""/>
              <a:tabLst>
                <a:tab pos="312420" algn="l"/>
                <a:tab pos="5120005" algn="l"/>
              </a:tabLst>
            </a:pPr>
            <a:r>
              <a:rPr sz="2600" spc="-75" dirty="0">
                <a:latin typeface="Calibri"/>
                <a:cs typeface="Calibri"/>
              </a:rPr>
              <a:t>Take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final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layer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mbria Math"/>
                <a:cs typeface="Cambria Math"/>
              </a:rPr>
              <a:t>𝐸</a:t>
            </a:r>
            <a:r>
              <a:rPr sz="2600" spc="120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10" dirty="0">
                <a:latin typeface="Cambria Math"/>
                <a:cs typeface="Cambria Math"/>
              </a:rPr>
              <a:t>𝐴</a:t>
            </a:r>
            <a:r>
              <a:rPr sz="2600" spc="10" dirty="0">
                <a:latin typeface="Calibri"/>
                <a:cs typeface="Calibri"/>
              </a:rPr>
              <a:t>: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mbria Math"/>
                <a:cs typeface="Cambria Math"/>
              </a:rPr>
              <a:t>𝐡</a:t>
            </a:r>
            <a:r>
              <a:rPr sz="2600" spc="215" dirty="0">
                <a:latin typeface="Cambria Math"/>
                <a:cs typeface="Cambria Math"/>
              </a:rPr>
              <a:t> </a:t>
            </a:r>
            <a:r>
              <a:rPr sz="2850" spc="337" baseline="38011" dirty="0">
                <a:latin typeface="Cambria Math"/>
                <a:cs typeface="Cambria Math"/>
              </a:rPr>
              <a:t>*	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65" dirty="0">
                <a:latin typeface="Cambria Math"/>
                <a:cs typeface="Cambria Math"/>
              </a:rPr>
              <a:t>𝐡</a:t>
            </a:r>
            <a:r>
              <a:rPr sz="2850" spc="97" baseline="40935" dirty="0">
                <a:latin typeface="Cambria Math"/>
                <a:cs typeface="Cambria Math"/>
              </a:rPr>
              <a:t>(*)</a:t>
            </a:r>
            <a:r>
              <a:rPr sz="2850" spc="577" baseline="40935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∈</a:t>
            </a:r>
            <a:r>
              <a:rPr sz="2600" spc="125" dirty="0">
                <a:latin typeface="Cambria Math"/>
                <a:cs typeface="Cambria Math"/>
              </a:rPr>
              <a:t> </a:t>
            </a:r>
            <a:r>
              <a:rPr sz="2600" spc="409" dirty="0">
                <a:latin typeface="Cambria Math"/>
                <a:cs typeface="Cambria Math"/>
              </a:rPr>
              <a:t>ℝ</a:t>
            </a:r>
            <a:r>
              <a:rPr sz="2850" spc="615" baseline="27777" dirty="0">
                <a:latin typeface="Cambria Math"/>
                <a:cs typeface="Cambria Math"/>
              </a:rPr>
              <a:t>,</a:t>
            </a:r>
            <a:endParaRPr sz="2850" baseline="27777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55164" y="2961132"/>
            <a:ext cx="68052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420" indent="-274320">
              <a:spcBef>
                <a:spcPts val="100"/>
              </a:spcBef>
              <a:buClr>
                <a:srgbClr val="60B5CC"/>
              </a:buClr>
              <a:buFont typeface="Wingdings"/>
              <a:buChar char=""/>
              <a:tabLst>
                <a:tab pos="312420" algn="l"/>
              </a:tabLst>
            </a:pPr>
            <a:r>
              <a:rPr sz="2600" spc="-10" dirty="0">
                <a:latin typeface="Calibri"/>
                <a:cs typeface="Calibri"/>
              </a:rPr>
              <a:t>Relation-specific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score</a:t>
            </a:r>
            <a:r>
              <a:rPr sz="2600" spc="-5" dirty="0">
                <a:latin typeface="Calibri"/>
                <a:cs typeface="Calibri"/>
              </a:rPr>
              <a:t> function </a:t>
            </a:r>
            <a:r>
              <a:rPr sz="2600" spc="5" dirty="0">
                <a:solidFill>
                  <a:srgbClr val="0000FF"/>
                </a:solidFill>
                <a:latin typeface="Cambria Math"/>
                <a:cs typeface="Cambria Math"/>
              </a:rPr>
              <a:t>𝑓</a:t>
            </a:r>
            <a:r>
              <a:rPr sz="2850" spc="7" baseline="-16081" dirty="0">
                <a:solidFill>
                  <a:srgbClr val="0000FF"/>
                </a:solidFill>
                <a:latin typeface="Cambria Math"/>
                <a:cs typeface="Cambria Math"/>
              </a:rPr>
              <a:t>-</a:t>
            </a:r>
            <a:r>
              <a:rPr sz="2600" spc="5" dirty="0">
                <a:latin typeface="Cambria Math"/>
                <a:cs typeface="Cambria Math"/>
              </a:rPr>
              <a:t>:</a:t>
            </a:r>
            <a:r>
              <a:rPr sz="2600" spc="-135" dirty="0">
                <a:latin typeface="Cambria Math"/>
                <a:cs typeface="Cambria Math"/>
              </a:rPr>
              <a:t> </a:t>
            </a:r>
            <a:r>
              <a:rPr sz="2600" spc="360" dirty="0">
                <a:latin typeface="Cambria Math"/>
                <a:cs typeface="Cambria Math"/>
              </a:rPr>
              <a:t>ℝ</a:t>
            </a:r>
            <a:r>
              <a:rPr sz="2850" spc="540" baseline="27777" dirty="0">
                <a:latin typeface="Cambria Math"/>
                <a:cs typeface="Cambria Math"/>
              </a:rPr>
              <a:t>,</a:t>
            </a:r>
            <a:r>
              <a:rPr sz="2600" spc="360" dirty="0">
                <a:latin typeface="Cambria Math"/>
                <a:cs typeface="Cambria Math"/>
              </a:rPr>
              <a:t>×ℝ</a:t>
            </a:r>
            <a:r>
              <a:rPr sz="2850" spc="540" baseline="27777" dirty="0">
                <a:latin typeface="Cambria Math"/>
                <a:cs typeface="Cambria Math"/>
              </a:rPr>
              <a:t>,</a:t>
            </a:r>
            <a:r>
              <a:rPr sz="2850" spc="705" baseline="27777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→</a:t>
            </a:r>
            <a:r>
              <a:rPr sz="2600" spc="15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ℝ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21169" y="3476276"/>
            <a:ext cx="913765" cy="259079"/>
          </a:xfrm>
          <a:custGeom>
            <a:avLst/>
            <a:gdLst/>
            <a:ahLst/>
            <a:cxnLst/>
            <a:rect l="l" t="t" r="r" b="b"/>
            <a:pathLst>
              <a:path w="913764" h="259079">
                <a:moveTo>
                  <a:pt x="831209" y="0"/>
                </a:moveTo>
                <a:lnTo>
                  <a:pt x="827526" y="10505"/>
                </a:lnTo>
                <a:lnTo>
                  <a:pt x="842507" y="17006"/>
                </a:lnTo>
                <a:lnTo>
                  <a:pt x="855391" y="26006"/>
                </a:lnTo>
                <a:lnTo>
                  <a:pt x="881551" y="67723"/>
                </a:lnTo>
                <a:lnTo>
                  <a:pt x="889190" y="106024"/>
                </a:lnTo>
                <a:lnTo>
                  <a:pt x="890145" y="128103"/>
                </a:lnTo>
                <a:lnTo>
                  <a:pt x="889186" y="150929"/>
                </a:lnTo>
                <a:lnTo>
                  <a:pt x="881512" y="190288"/>
                </a:lnTo>
                <a:lnTo>
                  <a:pt x="855408" y="232674"/>
                </a:lnTo>
                <a:lnTo>
                  <a:pt x="827935" y="248295"/>
                </a:lnTo>
                <a:lnTo>
                  <a:pt x="831209" y="258800"/>
                </a:lnTo>
                <a:lnTo>
                  <a:pt x="866510" y="242241"/>
                </a:lnTo>
                <a:lnTo>
                  <a:pt x="892465" y="213574"/>
                </a:lnTo>
                <a:lnTo>
                  <a:pt x="908426" y="175187"/>
                </a:lnTo>
                <a:lnTo>
                  <a:pt x="913747" y="129468"/>
                </a:lnTo>
                <a:lnTo>
                  <a:pt x="912412" y="105743"/>
                </a:lnTo>
                <a:lnTo>
                  <a:pt x="901738" y="63690"/>
                </a:lnTo>
                <a:lnTo>
                  <a:pt x="880566" y="29455"/>
                </a:lnTo>
                <a:lnTo>
                  <a:pt x="849973" y="6774"/>
                </a:lnTo>
                <a:lnTo>
                  <a:pt x="831209" y="0"/>
                </a:lnTo>
                <a:close/>
              </a:path>
              <a:path w="913764" h="259079">
                <a:moveTo>
                  <a:pt x="82537" y="0"/>
                </a:moveTo>
                <a:lnTo>
                  <a:pt x="47322" y="16593"/>
                </a:lnTo>
                <a:lnTo>
                  <a:pt x="21349" y="45361"/>
                </a:lnTo>
                <a:lnTo>
                  <a:pt x="5337" y="83817"/>
                </a:lnTo>
                <a:lnTo>
                  <a:pt x="0" y="129468"/>
                </a:lnTo>
                <a:lnTo>
                  <a:pt x="1330" y="153244"/>
                </a:lnTo>
                <a:lnTo>
                  <a:pt x="11971" y="195297"/>
                </a:lnTo>
                <a:lnTo>
                  <a:pt x="33091" y="229421"/>
                </a:lnTo>
                <a:lnTo>
                  <a:pt x="82537" y="258800"/>
                </a:lnTo>
                <a:lnTo>
                  <a:pt x="85811" y="248295"/>
                </a:lnTo>
                <a:lnTo>
                  <a:pt x="71064" y="241763"/>
                </a:lnTo>
                <a:lnTo>
                  <a:pt x="58338" y="232674"/>
                </a:lnTo>
                <a:lnTo>
                  <a:pt x="32234" y="190288"/>
                </a:lnTo>
                <a:lnTo>
                  <a:pt x="24560" y="150929"/>
                </a:lnTo>
                <a:lnTo>
                  <a:pt x="23601" y="128103"/>
                </a:lnTo>
                <a:lnTo>
                  <a:pt x="24560" y="106024"/>
                </a:lnTo>
                <a:lnTo>
                  <a:pt x="32234" y="67723"/>
                </a:lnTo>
                <a:lnTo>
                  <a:pt x="58441" y="26006"/>
                </a:lnTo>
                <a:lnTo>
                  <a:pt x="86220" y="10505"/>
                </a:lnTo>
                <a:lnTo>
                  <a:pt x="82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81370" y="3533140"/>
            <a:ext cx="155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690" dirty="0">
                <a:latin typeface="Cambria Math"/>
                <a:cs typeface="Cambria Math"/>
              </a:rPr>
              <a:t>.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53613" y="3392932"/>
            <a:ext cx="50901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28600">
              <a:spcBef>
                <a:spcPts val="100"/>
              </a:spcBef>
              <a:buClr>
                <a:srgbClr val="E66C7D"/>
              </a:buClr>
              <a:buFont typeface="Wingdings"/>
              <a:buChar char=""/>
              <a:tabLst>
                <a:tab pos="279400" algn="l"/>
                <a:tab pos="2258695" algn="l"/>
                <a:tab pos="3183255" algn="l"/>
              </a:tabLst>
            </a:pPr>
            <a:r>
              <a:rPr sz="2200" spc="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45" dirty="0">
                <a:latin typeface="Calibri"/>
                <a:cs typeface="Calibri"/>
              </a:rPr>
              <a:t>x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pl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430" dirty="0">
                <a:solidFill>
                  <a:srgbClr val="0000FF"/>
                </a:solidFill>
                <a:latin typeface="Cambria Math"/>
                <a:cs typeface="Cambria Math"/>
              </a:rPr>
              <a:t>𝑓</a:t>
            </a:r>
            <a:r>
              <a:rPr sz="2400" spc="-217" baseline="-15625" dirty="0">
                <a:solidFill>
                  <a:srgbClr val="0000FF"/>
                </a:solidFill>
                <a:latin typeface="Cambria Math"/>
                <a:cs typeface="Cambria Math"/>
              </a:rPr>
              <a:t>#</a:t>
            </a:r>
            <a:r>
              <a:rPr sz="2400" baseline="-15625" dirty="0">
                <a:solidFill>
                  <a:srgbClr val="0000FF"/>
                </a:solidFill>
                <a:latin typeface="Cambria Math"/>
                <a:cs typeface="Cambria Math"/>
              </a:rPr>
              <a:t>	</a:t>
            </a:r>
            <a:r>
              <a:rPr sz="2200" spc="5" dirty="0">
                <a:latin typeface="Cambria Math"/>
                <a:cs typeface="Cambria Math"/>
              </a:rPr>
              <a:t>𝐡</a:t>
            </a:r>
            <a:r>
              <a:rPr sz="2400" spc="1267" baseline="-17361" dirty="0">
                <a:latin typeface="Cambria Math"/>
                <a:cs typeface="Cambria Math"/>
              </a:rPr>
              <a:t>.</a:t>
            </a:r>
            <a:r>
              <a:rPr sz="2200" dirty="0">
                <a:latin typeface="Cambria Math"/>
                <a:cs typeface="Cambria Math"/>
              </a:rPr>
              <a:t>,</a:t>
            </a:r>
            <a:r>
              <a:rPr sz="2200" spc="-120" dirty="0">
                <a:latin typeface="Cambria Math"/>
                <a:cs typeface="Cambria Math"/>
              </a:rPr>
              <a:t> </a:t>
            </a:r>
            <a:r>
              <a:rPr sz="2200" spc="-105" dirty="0">
                <a:latin typeface="Cambria Math"/>
                <a:cs typeface="Cambria Math"/>
              </a:rPr>
              <a:t>𝐡</a:t>
            </a:r>
            <a:r>
              <a:rPr sz="2400" spc="412" baseline="-17361" dirty="0">
                <a:latin typeface="Cambria Math"/>
                <a:cs typeface="Cambria Math"/>
              </a:rPr>
              <a:t>/</a:t>
            </a:r>
            <a:r>
              <a:rPr sz="2400" baseline="-17361" dirty="0">
                <a:latin typeface="Cambria Math"/>
                <a:cs typeface="Cambria Math"/>
              </a:rPr>
              <a:t>	</a:t>
            </a:r>
            <a:r>
              <a:rPr sz="2200" dirty="0">
                <a:latin typeface="Cambria Math"/>
                <a:cs typeface="Cambria Math"/>
              </a:rPr>
              <a:t>=</a:t>
            </a:r>
            <a:r>
              <a:rPr sz="2200" spc="12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𝐡</a:t>
            </a:r>
            <a:r>
              <a:rPr sz="2400" spc="142" baseline="29513" dirty="0">
                <a:latin typeface="Cambria Math"/>
                <a:cs typeface="Cambria Math"/>
              </a:rPr>
              <a:t>0</a:t>
            </a:r>
            <a:r>
              <a:rPr sz="2400" spc="-240" baseline="29513" dirty="0">
                <a:latin typeface="Cambria Math"/>
                <a:cs typeface="Cambria Math"/>
              </a:rPr>
              <a:t> </a:t>
            </a:r>
            <a:r>
              <a:rPr sz="2200" spc="-200" dirty="0">
                <a:solidFill>
                  <a:srgbClr val="0000FF"/>
                </a:solidFill>
                <a:latin typeface="Cambria Math"/>
                <a:cs typeface="Cambria Math"/>
              </a:rPr>
              <a:t>𝐖</a:t>
            </a:r>
            <a:r>
              <a:rPr sz="2400" spc="-217" baseline="-15625" dirty="0">
                <a:solidFill>
                  <a:srgbClr val="0000FF"/>
                </a:solidFill>
                <a:latin typeface="Cambria Math"/>
                <a:cs typeface="Cambria Math"/>
              </a:rPr>
              <a:t>#</a:t>
            </a:r>
            <a:r>
              <a:rPr sz="2400" baseline="-1562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400" spc="127" baseline="-1562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200" spc="-105" dirty="0">
                <a:latin typeface="Cambria Math"/>
                <a:cs typeface="Cambria Math"/>
              </a:rPr>
              <a:t>𝐡</a:t>
            </a:r>
            <a:r>
              <a:rPr sz="2400" spc="577" baseline="-17361" dirty="0">
                <a:latin typeface="Cambria Math"/>
                <a:cs typeface="Cambria Math"/>
              </a:rPr>
              <a:t>/</a:t>
            </a:r>
            <a:r>
              <a:rPr sz="2200" dirty="0">
                <a:latin typeface="Calibri"/>
                <a:cs typeface="Calibri"/>
              </a:rPr>
              <a:t>, </a:t>
            </a:r>
            <a:r>
              <a:rPr sz="2200" spc="-200" dirty="0">
                <a:latin typeface="Cambria Math"/>
                <a:cs typeface="Cambria Math"/>
              </a:rPr>
              <a:t>𝐖</a:t>
            </a:r>
            <a:r>
              <a:rPr sz="2400" spc="-217" baseline="-15625" dirty="0">
                <a:latin typeface="Cambria Math"/>
                <a:cs typeface="Cambria Math"/>
              </a:rPr>
              <a:t>#</a:t>
            </a:r>
            <a:endParaRPr sz="2400" baseline="-15625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63833" y="3607817"/>
            <a:ext cx="312039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114550" algn="l"/>
                <a:tab pos="3009265" algn="l"/>
              </a:tabLst>
            </a:pPr>
            <a:r>
              <a:rPr sz="1300" spc="229" dirty="0">
                <a:solidFill>
                  <a:srgbClr val="0000FF"/>
                </a:solidFill>
                <a:latin typeface="Cambria Math"/>
                <a:cs typeface="Cambria Math"/>
              </a:rPr>
              <a:t>)	)	</a:t>
            </a:r>
            <a:r>
              <a:rPr sz="1300" spc="229" dirty="0">
                <a:latin typeface="Cambria Math"/>
                <a:cs typeface="Cambria Math"/>
              </a:rPr>
              <a:t>)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32802" y="3292347"/>
            <a:ext cx="9493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300" baseline="-20202" dirty="0">
                <a:latin typeface="Cambria Math"/>
                <a:cs typeface="Cambria Math"/>
              </a:rPr>
              <a:t>∈</a:t>
            </a:r>
            <a:r>
              <a:rPr sz="3300" spc="97" baseline="-20202" dirty="0">
                <a:latin typeface="Cambria Math"/>
                <a:cs typeface="Cambria Math"/>
              </a:rPr>
              <a:t> </a:t>
            </a:r>
            <a:r>
              <a:rPr sz="3300" spc="120" baseline="-20202" dirty="0">
                <a:latin typeface="Cambria Math"/>
                <a:cs typeface="Cambria Math"/>
              </a:rPr>
              <a:t>ℝ</a:t>
            </a:r>
            <a:r>
              <a:rPr sz="1600" spc="80" dirty="0">
                <a:latin typeface="Cambria Math"/>
                <a:cs typeface="Cambria Math"/>
              </a:rPr>
              <a:t>1×1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04418" y="4711146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79" h="370839">
                <a:moveTo>
                  <a:pt x="180279" y="0"/>
                </a:moveTo>
                <a:lnTo>
                  <a:pt x="132353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2" y="316412"/>
                </a:lnTo>
                <a:lnTo>
                  <a:pt x="89288" y="345394"/>
                </a:lnTo>
                <a:lnTo>
                  <a:pt x="132353" y="364079"/>
                </a:lnTo>
                <a:lnTo>
                  <a:pt x="180279" y="370700"/>
                </a:lnTo>
                <a:lnTo>
                  <a:pt x="228203" y="364079"/>
                </a:lnTo>
                <a:lnTo>
                  <a:pt x="271268" y="345394"/>
                </a:lnTo>
                <a:lnTo>
                  <a:pt x="307754" y="316412"/>
                </a:lnTo>
                <a:lnTo>
                  <a:pt x="335943" y="278899"/>
                </a:lnTo>
                <a:lnTo>
                  <a:pt x="354117" y="234623"/>
                </a:lnTo>
                <a:lnTo>
                  <a:pt x="360556" y="185350"/>
                </a:lnTo>
                <a:lnTo>
                  <a:pt x="354117" y="136076"/>
                </a:lnTo>
                <a:lnTo>
                  <a:pt x="335943" y="91800"/>
                </a:lnTo>
                <a:lnTo>
                  <a:pt x="307754" y="54287"/>
                </a:lnTo>
                <a:lnTo>
                  <a:pt x="271268" y="25305"/>
                </a:lnTo>
                <a:lnTo>
                  <a:pt x="228203" y="6620"/>
                </a:lnTo>
                <a:lnTo>
                  <a:pt x="180279" y="0"/>
                </a:lnTo>
                <a:close/>
              </a:path>
            </a:pathLst>
          </a:custGeom>
          <a:solidFill>
            <a:srgbClr val="B4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99766" y="4733035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A</a:t>
            </a:r>
            <a:endParaRPr>
              <a:latin typeface="Corbel"/>
              <a:cs typeface="Corbe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372303" y="4177362"/>
            <a:ext cx="639445" cy="1085850"/>
            <a:chOff x="4848302" y="4177362"/>
            <a:chExt cx="639445" cy="1085850"/>
          </a:xfrm>
        </p:grpSpPr>
        <p:sp>
          <p:nvSpPr>
            <p:cNvPr id="18" name="object 18"/>
            <p:cNvSpPr/>
            <p:nvPr/>
          </p:nvSpPr>
          <p:spPr>
            <a:xfrm>
              <a:off x="5127082" y="4892516"/>
              <a:ext cx="360680" cy="370840"/>
            </a:xfrm>
            <a:custGeom>
              <a:avLst/>
              <a:gdLst/>
              <a:ahLst/>
              <a:cxnLst/>
              <a:rect l="l" t="t" r="r" b="b"/>
              <a:pathLst>
                <a:path w="360679" h="370839">
                  <a:moveTo>
                    <a:pt x="180277" y="0"/>
                  </a:moveTo>
                  <a:lnTo>
                    <a:pt x="132352" y="6620"/>
                  </a:lnTo>
                  <a:lnTo>
                    <a:pt x="89288" y="25305"/>
                  </a:lnTo>
                  <a:lnTo>
                    <a:pt x="52802" y="54287"/>
                  </a:lnTo>
                  <a:lnTo>
                    <a:pt x="24613" y="91799"/>
                  </a:lnTo>
                  <a:lnTo>
                    <a:pt x="6439" y="136075"/>
                  </a:lnTo>
                  <a:lnTo>
                    <a:pt x="0" y="185348"/>
                  </a:lnTo>
                  <a:lnTo>
                    <a:pt x="6439" y="234622"/>
                  </a:lnTo>
                  <a:lnTo>
                    <a:pt x="24613" y="278899"/>
                  </a:lnTo>
                  <a:lnTo>
                    <a:pt x="52802" y="316411"/>
                  </a:lnTo>
                  <a:lnTo>
                    <a:pt x="89288" y="345393"/>
                  </a:lnTo>
                  <a:lnTo>
                    <a:pt x="132352" y="364078"/>
                  </a:lnTo>
                  <a:lnTo>
                    <a:pt x="180277" y="370699"/>
                  </a:lnTo>
                  <a:lnTo>
                    <a:pt x="228203" y="364078"/>
                  </a:lnTo>
                  <a:lnTo>
                    <a:pt x="271268" y="345393"/>
                  </a:lnTo>
                  <a:lnTo>
                    <a:pt x="307754" y="316411"/>
                  </a:lnTo>
                  <a:lnTo>
                    <a:pt x="335943" y="278899"/>
                  </a:lnTo>
                  <a:lnTo>
                    <a:pt x="354117" y="234622"/>
                  </a:lnTo>
                  <a:lnTo>
                    <a:pt x="360556" y="185348"/>
                  </a:lnTo>
                  <a:lnTo>
                    <a:pt x="354117" y="136075"/>
                  </a:lnTo>
                  <a:lnTo>
                    <a:pt x="335943" y="91799"/>
                  </a:lnTo>
                  <a:lnTo>
                    <a:pt x="307754" y="54287"/>
                  </a:lnTo>
                  <a:lnTo>
                    <a:pt x="271268" y="25305"/>
                  </a:lnTo>
                  <a:lnTo>
                    <a:pt x="228203" y="6620"/>
                  </a:lnTo>
                  <a:lnTo>
                    <a:pt x="18027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48302" y="4177362"/>
              <a:ext cx="360680" cy="370840"/>
            </a:xfrm>
            <a:custGeom>
              <a:avLst/>
              <a:gdLst/>
              <a:ahLst/>
              <a:cxnLst/>
              <a:rect l="l" t="t" r="r" b="b"/>
              <a:pathLst>
                <a:path w="360679" h="370839">
                  <a:moveTo>
                    <a:pt x="180277" y="0"/>
                  </a:moveTo>
                  <a:lnTo>
                    <a:pt x="132352" y="6620"/>
                  </a:lnTo>
                  <a:lnTo>
                    <a:pt x="89287" y="25305"/>
                  </a:lnTo>
                  <a:lnTo>
                    <a:pt x="52801" y="54287"/>
                  </a:lnTo>
                  <a:lnTo>
                    <a:pt x="24613" y="91800"/>
                  </a:lnTo>
                  <a:lnTo>
                    <a:pt x="6439" y="136076"/>
                  </a:lnTo>
                  <a:lnTo>
                    <a:pt x="0" y="185350"/>
                  </a:lnTo>
                  <a:lnTo>
                    <a:pt x="6439" y="234623"/>
                  </a:lnTo>
                  <a:lnTo>
                    <a:pt x="24613" y="278899"/>
                  </a:lnTo>
                  <a:lnTo>
                    <a:pt x="52801" y="316412"/>
                  </a:lnTo>
                  <a:lnTo>
                    <a:pt x="89287" y="345394"/>
                  </a:lnTo>
                  <a:lnTo>
                    <a:pt x="132352" y="364079"/>
                  </a:lnTo>
                  <a:lnTo>
                    <a:pt x="180277" y="370700"/>
                  </a:lnTo>
                  <a:lnTo>
                    <a:pt x="228202" y="364079"/>
                  </a:lnTo>
                  <a:lnTo>
                    <a:pt x="271267" y="345394"/>
                  </a:lnTo>
                  <a:lnTo>
                    <a:pt x="307753" y="316412"/>
                  </a:lnTo>
                  <a:lnTo>
                    <a:pt x="335942" y="278899"/>
                  </a:lnTo>
                  <a:lnTo>
                    <a:pt x="354115" y="234623"/>
                  </a:lnTo>
                  <a:lnTo>
                    <a:pt x="360555" y="185350"/>
                  </a:lnTo>
                  <a:lnTo>
                    <a:pt x="354115" y="136076"/>
                  </a:lnTo>
                  <a:lnTo>
                    <a:pt x="335942" y="91800"/>
                  </a:lnTo>
                  <a:lnTo>
                    <a:pt x="307753" y="54287"/>
                  </a:lnTo>
                  <a:lnTo>
                    <a:pt x="271267" y="25305"/>
                  </a:lnTo>
                  <a:lnTo>
                    <a:pt x="228202" y="6620"/>
                  </a:lnTo>
                  <a:lnTo>
                    <a:pt x="18027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472411" y="4199635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B</a:t>
            </a:r>
            <a:endParaRPr>
              <a:latin typeface="Corbel"/>
              <a:cs typeface="Corbe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38902" y="5742716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79" h="370839">
                <a:moveTo>
                  <a:pt x="180277" y="0"/>
                </a:moveTo>
                <a:lnTo>
                  <a:pt x="132352" y="6620"/>
                </a:lnTo>
                <a:lnTo>
                  <a:pt x="89287" y="25305"/>
                </a:lnTo>
                <a:lnTo>
                  <a:pt x="52801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1" y="316412"/>
                </a:lnTo>
                <a:lnTo>
                  <a:pt x="89287" y="345394"/>
                </a:lnTo>
                <a:lnTo>
                  <a:pt x="132352" y="364079"/>
                </a:lnTo>
                <a:lnTo>
                  <a:pt x="180277" y="370700"/>
                </a:lnTo>
                <a:lnTo>
                  <a:pt x="228202" y="364079"/>
                </a:lnTo>
                <a:lnTo>
                  <a:pt x="271267" y="345394"/>
                </a:lnTo>
                <a:lnTo>
                  <a:pt x="307753" y="316412"/>
                </a:lnTo>
                <a:lnTo>
                  <a:pt x="335942" y="278899"/>
                </a:lnTo>
                <a:lnTo>
                  <a:pt x="354115" y="234623"/>
                </a:lnTo>
                <a:lnTo>
                  <a:pt x="360555" y="185350"/>
                </a:lnTo>
                <a:lnTo>
                  <a:pt x="354115" y="136076"/>
                </a:lnTo>
                <a:lnTo>
                  <a:pt x="335942" y="91800"/>
                </a:lnTo>
                <a:lnTo>
                  <a:pt x="307753" y="54287"/>
                </a:lnTo>
                <a:lnTo>
                  <a:pt x="271267" y="25305"/>
                </a:lnTo>
                <a:lnTo>
                  <a:pt x="228202" y="6620"/>
                </a:lnTo>
                <a:lnTo>
                  <a:pt x="180277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943775" y="5766308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E</a:t>
            </a:r>
            <a:endParaRPr>
              <a:latin typeface="Corbel"/>
              <a:cs typeface="Corbe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62180" y="5557366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79" h="370839">
                <a:moveTo>
                  <a:pt x="180277" y="0"/>
                </a:moveTo>
                <a:lnTo>
                  <a:pt x="132352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900"/>
                </a:lnTo>
                <a:lnTo>
                  <a:pt x="52802" y="316412"/>
                </a:lnTo>
                <a:lnTo>
                  <a:pt x="89288" y="345394"/>
                </a:lnTo>
                <a:lnTo>
                  <a:pt x="132352" y="364079"/>
                </a:lnTo>
                <a:lnTo>
                  <a:pt x="180277" y="370700"/>
                </a:lnTo>
                <a:lnTo>
                  <a:pt x="228202" y="364079"/>
                </a:lnTo>
                <a:lnTo>
                  <a:pt x="271267" y="345394"/>
                </a:lnTo>
                <a:lnTo>
                  <a:pt x="307753" y="316412"/>
                </a:lnTo>
                <a:lnTo>
                  <a:pt x="335942" y="278900"/>
                </a:lnTo>
                <a:lnTo>
                  <a:pt x="354115" y="234623"/>
                </a:lnTo>
                <a:lnTo>
                  <a:pt x="360555" y="185350"/>
                </a:lnTo>
                <a:lnTo>
                  <a:pt x="354115" y="136076"/>
                </a:lnTo>
                <a:lnTo>
                  <a:pt x="335942" y="91800"/>
                </a:lnTo>
                <a:lnTo>
                  <a:pt x="307753" y="54287"/>
                </a:lnTo>
                <a:lnTo>
                  <a:pt x="271267" y="25305"/>
                </a:lnTo>
                <a:lnTo>
                  <a:pt x="228202" y="6620"/>
                </a:lnTo>
                <a:lnTo>
                  <a:pt x="180277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284514" y="5580379"/>
            <a:ext cx="115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F</a:t>
            </a:r>
            <a:endParaRPr>
              <a:latin typeface="Corbel"/>
              <a:cs typeface="Corbe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38702" y="5742716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80" h="370839">
                <a:moveTo>
                  <a:pt x="180277" y="0"/>
                </a:moveTo>
                <a:lnTo>
                  <a:pt x="132352" y="6620"/>
                </a:lnTo>
                <a:lnTo>
                  <a:pt x="89287" y="25305"/>
                </a:lnTo>
                <a:lnTo>
                  <a:pt x="52801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1" y="316412"/>
                </a:lnTo>
                <a:lnTo>
                  <a:pt x="89287" y="345394"/>
                </a:lnTo>
                <a:lnTo>
                  <a:pt x="132352" y="364079"/>
                </a:lnTo>
                <a:lnTo>
                  <a:pt x="180277" y="370700"/>
                </a:lnTo>
                <a:lnTo>
                  <a:pt x="228202" y="364079"/>
                </a:lnTo>
                <a:lnTo>
                  <a:pt x="271267" y="345394"/>
                </a:lnTo>
                <a:lnTo>
                  <a:pt x="307753" y="316412"/>
                </a:lnTo>
                <a:lnTo>
                  <a:pt x="335942" y="278899"/>
                </a:lnTo>
                <a:lnTo>
                  <a:pt x="354115" y="234623"/>
                </a:lnTo>
                <a:lnTo>
                  <a:pt x="360555" y="185350"/>
                </a:lnTo>
                <a:lnTo>
                  <a:pt x="354115" y="136076"/>
                </a:lnTo>
                <a:lnTo>
                  <a:pt x="335942" y="91800"/>
                </a:lnTo>
                <a:lnTo>
                  <a:pt x="307753" y="54287"/>
                </a:lnTo>
                <a:lnTo>
                  <a:pt x="271267" y="25305"/>
                </a:lnTo>
                <a:lnTo>
                  <a:pt x="228202" y="6620"/>
                </a:lnTo>
                <a:lnTo>
                  <a:pt x="180277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329286" y="5766308"/>
            <a:ext cx="179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D</a:t>
            </a:r>
            <a:endParaRPr>
              <a:latin typeface="Corbel"/>
              <a:cs typeface="Corbe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403065" y="4346393"/>
            <a:ext cx="2828290" cy="1607820"/>
            <a:chOff x="2879065" y="4346393"/>
            <a:chExt cx="2828290" cy="1607820"/>
          </a:xfrm>
        </p:grpSpPr>
        <p:sp>
          <p:nvSpPr>
            <p:cNvPr id="28" name="object 28"/>
            <p:cNvSpPr/>
            <p:nvPr/>
          </p:nvSpPr>
          <p:spPr>
            <a:xfrm>
              <a:off x="5146394" y="4493774"/>
              <a:ext cx="177165" cy="415290"/>
            </a:xfrm>
            <a:custGeom>
              <a:avLst/>
              <a:gdLst/>
              <a:ahLst/>
              <a:cxnLst/>
              <a:rect l="l" t="t" r="r" b="b"/>
              <a:pathLst>
                <a:path w="177164" h="415289">
                  <a:moveTo>
                    <a:pt x="53432" y="75080"/>
                  </a:moveTo>
                  <a:lnTo>
                    <a:pt x="26716" y="85217"/>
                  </a:lnTo>
                  <a:lnTo>
                    <a:pt x="150407" y="411187"/>
                  </a:lnTo>
                  <a:lnTo>
                    <a:pt x="158657" y="414898"/>
                  </a:lnTo>
                  <a:lnTo>
                    <a:pt x="173412" y="409300"/>
                  </a:lnTo>
                  <a:lnTo>
                    <a:pt x="177124" y="401049"/>
                  </a:lnTo>
                  <a:lnTo>
                    <a:pt x="53432" y="75080"/>
                  </a:lnTo>
                  <a:close/>
                </a:path>
                <a:path w="177164" h="415289">
                  <a:moveTo>
                    <a:pt x="9660" y="0"/>
                  </a:moveTo>
                  <a:lnTo>
                    <a:pt x="0" y="95355"/>
                  </a:lnTo>
                  <a:lnTo>
                    <a:pt x="26716" y="85217"/>
                  </a:lnTo>
                  <a:lnTo>
                    <a:pt x="18848" y="64482"/>
                  </a:lnTo>
                  <a:lnTo>
                    <a:pt x="22559" y="56231"/>
                  </a:lnTo>
                  <a:lnTo>
                    <a:pt x="37313" y="50633"/>
                  </a:lnTo>
                  <a:lnTo>
                    <a:pt x="64617" y="50633"/>
                  </a:lnTo>
                  <a:lnTo>
                    <a:pt x="9660" y="0"/>
                  </a:lnTo>
                  <a:close/>
                </a:path>
                <a:path w="177164" h="415289">
                  <a:moveTo>
                    <a:pt x="37313" y="50633"/>
                  </a:moveTo>
                  <a:lnTo>
                    <a:pt x="22559" y="56231"/>
                  </a:lnTo>
                  <a:lnTo>
                    <a:pt x="18848" y="64482"/>
                  </a:lnTo>
                  <a:lnTo>
                    <a:pt x="26716" y="85217"/>
                  </a:lnTo>
                  <a:lnTo>
                    <a:pt x="53432" y="75080"/>
                  </a:lnTo>
                  <a:lnTo>
                    <a:pt x="45563" y="54344"/>
                  </a:lnTo>
                  <a:lnTo>
                    <a:pt x="37313" y="50633"/>
                  </a:lnTo>
                  <a:close/>
                </a:path>
                <a:path w="177164" h="415289">
                  <a:moveTo>
                    <a:pt x="64617" y="50633"/>
                  </a:moveTo>
                  <a:lnTo>
                    <a:pt x="37313" y="50633"/>
                  </a:lnTo>
                  <a:lnTo>
                    <a:pt x="45563" y="54344"/>
                  </a:lnTo>
                  <a:lnTo>
                    <a:pt x="53432" y="75080"/>
                  </a:lnTo>
                  <a:lnTo>
                    <a:pt x="80148" y="64942"/>
                  </a:lnTo>
                  <a:lnTo>
                    <a:pt x="64617" y="50633"/>
                  </a:lnTo>
                  <a:close/>
                </a:path>
              </a:pathLst>
            </a:custGeom>
            <a:solidFill>
              <a:srgbClr val="F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79064" y="4346396"/>
              <a:ext cx="1985645" cy="1412240"/>
            </a:xfrm>
            <a:custGeom>
              <a:avLst/>
              <a:gdLst/>
              <a:ahLst/>
              <a:cxnLst/>
              <a:rect l="l" t="t" r="r" b="b"/>
              <a:pathLst>
                <a:path w="1985645" h="1412239">
                  <a:moveTo>
                    <a:pt x="654151" y="681164"/>
                  </a:moveTo>
                  <a:lnTo>
                    <a:pt x="565086" y="716584"/>
                  </a:lnTo>
                  <a:lnTo>
                    <a:pt x="586409" y="735609"/>
                  </a:lnTo>
                  <a:lnTo>
                    <a:pt x="0" y="1392694"/>
                  </a:lnTo>
                  <a:lnTo>
                    <a:pt x="508" y="1401737"/>
                  </a:lnTo>
                  <a:lnTo>
                    <a:pt x="12280" y="1412240"/>
                  </a:lnTo>
                  <a:lnTo>
                    <a:pt x="21310" y="1411732"/>
                  </a:lnTo>
                  <a:lnTo>
                    <a:pt x="607733" y="754634"/>
                  </a:lnTo>
                  <a:lnTo>
                    <a:pt x="629056" y="773671"/>
                  </a:lnTo>
                  <a:lnTo>
                    <a:pt x="644004" y="718553"/>
                  </a:lnTo>
                  <a:lnTo>
                    <a:pt x="654151" y="681164"/>
                  </a:lnTo>
                  <a:close/>
                </a:path>
                <a:path w="1985645" h="1412239">
                  <a:moveTo>
                    <a:pt x="1985556" y="16598"/>
                  </a:moveTo>
                  <a:lnTo>
                    <a:pt x="1978164" y="2654"/>
                  </a:lnTo>
                  <a:lnTo>
                    <a:pt x="1969516" y="0"/>
                  </a:lnTo>
                  <a:lnTo>
                    <a:pt x="1030960" y="497344"/>
                  </a:lnTo>
                  <a:lnTo>
                    <a:pt x="1017587" y="472097"/>
                  </a:lnTo>
                  <a:lnTo>
                    <a:pt x="961910" y="550100"/>
                  </a:lnTo>
                  <a:lnTo>
                    <a:pt x="1057719" y="547839"/>
                  </a:lnTo>
                  <a:lnTo>
                    <a:pt x="1049845" y="532980"/>
                  </a:lnTo>
                  <a:lnTo>
                    <a:pt x="1044346" y="522592"/>
                  </a:lnTo>
                  <a:lnTo>
                    <a:pt x="1982889" y="25247"/>
                  </a:lnTo>
                  <a:lnTo>
                    <a:pt x="1985556" y="16598"/>
                  </a:lnTo>
                  <a:close/>
                </a:path>
              </a:pathLst>
            </a:custGeom>
            <a:solidFill>
              <a:srgbClr val="60B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88172" y="4987945"/>
              <a:ext cx="1353820" cy="104775"/>
            </a:xfrm>
            <a:custGeom>
              <a:avLst/>
              <a:gdLst/>
              <a:ahLst/>
              <a:cxnLst/>
              <a:rect l="l" t="t" r="r" b="b"/>
              <a:pathLst>
                <a:path w="1353820" h="104775">
                  <a:moveTo>
                    <a:pt x="86201" y="28554"/>
                  </a:moveTo>
                  <a:lnTo>
                    <a:pt x="85128" y="57110"/>
                  </a:lnTo>
                  <a:lnTo>
                    <a:pt x="1346259" y="104494"/>
                  </a:lnTo>
                  <a:lnTo>
                    <a:pt x="1352891" y="98342"/>
                  </a:lnTo>
                  <a:lnTo>
                    <a:pt x="1353484" y="82571"/>
                  </a:lnTo>
                  <a:lnTo>
                    <a:pt x="1347331" y="75939"/>
                  </a:lnTo>
                  <a:lnTo>
                    <a:pt x="86201" y="28554"/>
                  </a:lnTo>
                  <a:close/>
                </a:path>
                <a:path w="1353820" h="104775">
                  <a:moveTo>
                    <a:pt x="87274" y="0"/>
                  </a:moveTo>
                  <a:lnTo>
                    <a:pt x="0" y="39613"/>
                  </a:lnTo>
                  <a:lnTo>
                    <a:pt x="84056" y="85664"/>
                  </a:lnTo>
                  <a:lnTo>
                    <a:pt x="85128" y="57110"/>
                  </a:lnTo>
                  <a:lnTo>
                    <a:pt x="62966" y="56277"/>
                  </a:lnTo>
                  <a:lnTo>
                    <a:pt x="56814" y="49644"/>
                  </a:lnTo>
                  <a:lnTo>
                    <a:pt x="57406" y="33874"/>
                  </a:lnTo>
                  <a:lnTo>
                    <a:pt x="64039" y="27721"/>
                  </a:lnTo>
                  <a:lnTo>
                    <a:pt x="86232" y="27721"/>
                  </a:lnTo>
                  <a:lnTo>
                    <a:pt x="87274" y="0"/>
                  </a:lnTo>
                  <a:close/>
                </a:path>
                <a:path w="1353820" h="104775">
                  <a:moveTo>
                    <a:pt x="64039" y="27721"/>
                  </a:moveTo>
                  <a:lnTo>
                    <a:pt x="57406" y="33874"/>
                  </a:lnTo>
                  <a:lnTo>
                    <a:pt x="56814" y="49644"/>
                  </a:lnTo>
                  <a:lnTo>
                    <a:pt x="62966" y="56277"/>
                  </a:lnTo>
                  <a:lnTo>
                    <a:pt x="85128" y="57110"/>
                  </a:lnTo>
                  <a:lnTo>
                    <a:pt x="86201" y="28554"/>
                  </a:lnTo>
                  <a:lnTo>
                    <a:pt x="64039" y="27721"/>
                  </a:lnTo>
                  <a:close/>
                </a:path>
                <a:path w="1353820" h="104775">
                  <a:moveTo>
                    <a:pt x="86232" y="27721"/>
                  </a:moveTo>
                  <a:lnTo>
                    <a:pt x="64039" y="27721"/>
                  </a:lnTo>
                  <a:lnTo>
                    <a:pt x="86201" y="28554"/>
                  </a:lnTo>
                  <a:lnTo>
                    <a:pt x="86232" y="27721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06857" y="5208927"/>
              <a:ext cx="573405" cy="603885"/>
            </a:xfrm>
            <a:custGeom>
              <a:avLst/>
              <a:gdLst/>
              <a:ahLst/>
              <a:cxnLst/>
              <a:rect l="l" t="t" r="r" b="b"/>
              <a:pathLst>
                <a:path w="573404" h="603885">
                  <a:moveTo>
                    <a:pt x="503692" y="52399"/>
                  </a:moveTo>
                  <a:lnTo>
                    <a:pt x="0" y="583977"/>
                  </a:lnTo>
                  <a:lnTo>
                    <a:pt x="242" y="593020"/>
                  </a:lnTo>
                  <a:lnTo>
                    <a:pt x="11699" y="603875"/>
                  </a:lnTo>
                  <a:lnTo>
                    <a:pt x="20741" y="603632"/>
                  </a:lnTo>
                  <a:lnTo>
                    <a:pt x="524435" y="72054"/>
                  </a:lnTo>
                  <a:lnTo>
                    <a:pt x="503692" y="52399"/>
                  </a:lnTo>
                  <a:close/>
                </a:path>
                <a:path w="573404" h="603885">
                  <a:moveTo>
                    <a:pt x="562077" y="36057"/>
                  </a:moveTo>
                  <a:lnTo>
                    <a:pt x="527991" y="36057"/>
                  </a:lnTo>
                  <a:lnTo>
                    <a:pt x="539446" y="46912"/>
                  </a:lnTo>
                  <a:lnTo>
                    <a:pt x="539690" y="55954"/>
                  </a:lnTo>
                  <a:lnTo>
                    <a:pt x="524435" y="72054"/>
                  </a:lnTo>
                  <a:lnTo>
                    <a:pt x="545177" y="91707"/>
                  </a:lnTo>
                  <a:lnTo>
                    <a:pt x="562077" y="36057"/>
                  </a:lnTo>
                  <a:close/>
                </a:path>
                <a:path w="573404" h="603885">
                  <a:moveTo>
                    <a:pt x="527991" y="36057"/>
                  </a:moveTo>
                  <a:lnTo>
                    <a:pt x="518947" y="36300"/>
                  </a:lnTo>
                  <a:lnTo>
                    <a:pt x="503692" y="52399"/>
                  </a:lnTo>
                  <a:lnTo>
                    <a:pt x="524435" y="72054"/>
                  </a:lnTo>
                  <a:lnTo>
                    <a:pt x="539690" y="55954"/>
                  </a:lnTo>
                  <a:lnTo>
                    <a:pt x="539446" y="46912"/>
                  </a:lnTo>
                  <a:lnTo>
                    <a:pt x="527991" y="36057"/>
                  </a:lnTo>
                  <a:close/>
                </a:path>
                <a:path w="573404" h="603885">
                  <a:moveTo>
                    <a:pt x="573026" y="0"/>
                  </a:moveTo>
                  <a:lnTo>
                    <a:pt x="482950" y="32745"/>
                  </a:lnTo>
                  <a:lnTo>
                    <a:pt x="503692" y="52399"/>
                  </a:lnTo>
                  <a:lnTo>
                    <a:pt x="518947" y="36300"/>
                  </a:lnTo>
                  <a:lnTo>
                    <a:pt x="527991" y="36057"/>
                  </a:lnTo>
                  <a:lnTo>
                    <a:pt x="562077" y="36057"/>
                  </a:lnTo>
                  <a:lnTo>
                    <a:pt x="573026" y="0"/>
                  </a:lnTo>
                  <a:close/>
                </a:path>
              </a:pathLst>
            </a:custGeom>
            <a:solidFill>
              <a:srgbClr val="F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07360" y="5263215"/>
              <a:ext cx="400050" cy="364490"/>
            </a:xfrm>
            <a:custGeom>
              <a:avLst/>
              <a:gdLst/>
              <a:ahLst/>
              <a:cxnLst/>
              <a:rect l="l" t="t" r="r" b="b"/>
              <a:pathLst>
                <a:path w="400050" h="364489">
                  <a:moveTo>
                    <a:pt x="73063" y="47061"/>
                  </a:moveTo>
                  <a:lnTo>
                    <a:pt x="53851" y="68213"/>
                  </a:lnTo>
                  <a:lnTo>
                    <a:pt x="379855" y="364320"/>
                  </a:lnTo>
                  <a:lnTo>
                    <a:pt x="388891" y="363886"/>
                  </a:lnTo>
                  <a:lnTo>
                    <a:pt x="399502" y="352204"/>
                  </a:lnTo>
                  <a:lnTo>
                    <a:pt x="399068" y="343168"/>
                  </a:lnTo>
                  <a:lnTo>
                    <a:pt x="73063" y="47061"/>
                  </a:lnTo>
                  <a:close/>
                </a:path>
                <a:path w="400050" h="364489">
                  <a:moveTo>
                    <a:pt x="0" y="0"/>
                  </a:moveTo>
                  <a:lnTo>
                    <a:pt x="34639" y="89366"/>
                  </a:lnTo>
                  <a:lnTo>
                    <a:pt x="53851" y="68213"/>
                  </a:lnTo>
                  <a:lnTo>
                    <a:pt x="37434" y="53301"/>
                  </a:lnTo>
                  <a:lnTo>
                    <a:pt x="37000" y="44265"/>
                  </a:lnTo>
                  <a:lnTo>
                    <a:pt x="47609" y="32584"/>
                  </a:lnTo>
                  <a:lnTo>
                    <a:pt x="56645" y="32150"/>
                  </a:lnTo>
                  <a:lnTo>
                    <a:pt x="86607" y="32150"/>
                  </a:lnTo>
                  <a:lnTo>
                    <a:pt x="92275" y="25909"/>
                  </a:lnTo>
                  <a:lnTo>
                    <a:pt x="0" y="0"/>
                  </a:lnTo>
                  <a:close/>
                </a:path>
                <a:path w="400050" h="364489">
                  <a:moveTo>
                    <a:pt x="56645" y="32150"/>
                  </a:moveTo>
                  <a:lnTo>
                    <a:pt x="47609" y="32584"/>
                  </a:lnTo>
                  <a:lnTo>
                    <a:pt x="37000" y="44265"/>
                  </a:lnTo>
                  <a:lnTo>
                    <a:pt x="37434" y="53301"/>
                  </a:lnTo>
                  <a:lnTo>
                    <a:pt x="53851" y="68213"/>
                  </a:lnTo>
                  <a:lnTo>
                    <a:pt x="73063" y="47061"/>
                  </a:lnTo>
                  <a:lnTo>
                    <a:pt x="56645" y="32150"/>
                  </a:lnTo>
                  <a:close/>
                </a:path>
                <a:path w="400050" h="364489">
                  <a:moveTo>
                    <a:pt x="86607" y="32150"/>
                  </a:moveTo>
                  <a:lnTo>
                    <a:pt x="56645" y="32150"/>
                  </a:lnTo>
                  <a:lnTo>
                    <a:pt x="73063" y="47061"/>
                  </a:lnTo>
                  <a:lnTo>
                    <a:pt x="86607" y="32150"/>
                  </a:lnTo>
                  <a:close/>
                </a:path>
              </a:pathLst>
            </a:custGeom>
            <a:solidFill>
              <a:srgbClr val="E66C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75458" y="5727195"/>
              <a:ext cx="978535" cy="227329"/>
            </a:xfrm>
            <a:custGeom>
              <a:avLst/>
              <a:gdLst/>
              <a:ahLst/>
              <a:cxnLst/>
              <a:rect l="l" t="t" r="r" b="b"/>
              <a:pathLst>
                <a:path w="978535" h="227329">
                  <a:moveTo>
                    <a:pt x="76075" y="142575"/>
                  </a:moveTo>
                  <a:lnTo>
                    <a:pt x="0" y="200871"/>
                  </a:lnTo>
                  <a:lnTo>
                    <a:pt x="92282" y="226754"/>
                  </a:lnTo>
                  <a:lnTo>
                    <a:pt x="87687" y="202887"/>
                  </a:lnTo>
                  <a:lnTo>
                    <a:pt x="65101" y="202887"/>
                  </a:lnTo>
                  <a:lnTo>
                    <a:pt x="57611" y="197815"/>
                  </a:lnTo>
                  <a:lnTo>
                    <a:pt x="54627" y="182318"/>
                  </a:lnTo>
                  <a:lnTo>
                    <a:pt x="59700" y="174827"/>
                  </a:lnTo>
                  <a:lnTo>
                    <a:pt x="81477" y="170635"/>
                  </a:lnTo>
                  <a:lnTo>
                    <a:pt x="76075" y="142575"/>
                  </a:lnTo>
                  <a:close/>
                </a:path>
                <a:path w="978535" h="227329">
                  <a:moveTo>
                    <a:pt x="81477" y="170635"/>
                  </a:moveTo>
                  <a:lnTo>
                    <a:pt x="59700" y="174827"/>
                  </a:lnTo>
                  <a:lnTo>
                    <a:pt x="54627" y="182318"/>
                  </a:lnTo>
                  <a:lnTo>
                    <a:pt x="57611" y="197815"/>
                  </a:lnTo>
                  <a:lnTo>
                    <a:pt x="65101" y="202887"/>
                  </a:lnTo>
                  <a:lnTo>
                    <a:pt x="86879" y="198694"/>
                  </a:lnTo>
                  <a:lnTo>
                    <a:pt x="81477" y="170635"/>
                  </a:lnTo>
                  <a:close/>
                </a:path>
                <a:path w="978535" h="227329">
                  <a:moveTo>
                    <a:pt x="86879" y="198694"/>
                  </a:moveTo>
                  <a:lnTo>
                    <a:pt x="65101" y="202887"/>
                  </a:lnTo>
                  <a:lnTo>
                    <a:pt x="87687" y="202887"/>
                  </a:lnTo>
                  <a:lnTo>
                    <a:pt x="86879" y="198694"/>
                  </a:lnTo>
                  <a:close/>
                </a:path>
                <a:path w="978535" h="227329">
                  <a:moveTo>
                    <a:pt x="967769" y="0"/>
                  </a:moveTo>
                  <a:lnTo>
                    <a:pt x="81477" y="170635"/>
                  </a:lnTo>
                  <a:lnTo>
                    <a:pt x="86879" y="198694"/>
                  </a:lnTo>
                  <a:lnTo>
                    <a:pt x="973171" y="28059"/>
                  </a:lnTo>
                  <a:lnTo>
                    <a:pt x="978244" y="20568"/>
                  </a:lnTo>
                  <a:lnTo>
                    <a:pt x="975259" y="5071"/>
                  </a:lnTo>
                  <a:lnTo>
                    <a:pt x="967769" y="0"/>
                  </a:lnTo>
                  <a:close/>
                </a:path>
              </a:pathLst>
            </a:custGeom>
            <a:solidFill>
              <a:srgbClr val="60B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562312" y="6193028"/>
            <a:ext cx="1233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Input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Graph</a:t>
            </a:r>
            <a:endParaRPr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89563" y="5070855"/>
            <a:ext cx="1765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60B5CC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98149" y="5223764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290" dirty="0">
                <a:solidFill>
                  <a:srgbClr val="60B5CC"/>
                </a:solidFill>
                <a:latin typeface="Cambria Math"/>
                <a:cs typeface="Cambria Math"/>
              </a:rPr>
              <a:t>)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86657" y="4086351"/>
            <a:ext cx="3175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500" spc="-25" dirty="0">
                <a:solidFill>
                  <a:srgbClr val="60B5CC"/>
                </a:solidFill>
                <a:latin typeface="Cambria Math"/>
                <a:cs typeface="Cambria Math"/>
              </a:rPr>
              <a:t>𝑟</a:t>
            </a:r>
            <a:r>
              <a:rPr sz="2700" spc="-37" baseline="-15432" dirty="0">
                <a:solidFill>
                  <a:srgbClr val="60B5CC"/>
                </a:solidFill>
                <a:latin typeface="Cambria Math"/>
                <a:cs typeface="Cambria Math"/>
              </a:rPr>
              <a:t>)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98014" y="4939791"/>
            <a:ext cx="1638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spc="-280" dirty="0">
                <a:solidFill>
                  <a:srgbClr val="C64847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13966" y="5092700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270" dirty="0">
                <a:solidFill>
                  <a:srgbClr val="C64847"/>
                </a:solidFill>
                <a:latin typeface="Cambria Math"/>
                <a:cs typeface="Cambria Math"/>
              </a:rPr>
              <a:t>*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22121" y="5101335"/>
            <a:ext cx="1765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C64847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250773" y="5254244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pc="270" dirty="0">
                <a:solidFill>
                  <a:srgbClr val="C64847"/>
                </a:solidFill>
                <a:latin typeface="Cambria Math"/>
                <a:cs typeface="Cambria Math"/>
              </a:rPr>
              <a:t>*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725791" y="4162355"/>
            <a:ext cx="440690" cy="1053465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153670">
              <a:spcBef>
                <a:spcPts val="1805"/>
              </a:spcBef>
            </a:pPr>
            <a:r>
              <a:rPr sz="2500" spc="-295" dirty="0">
                <a:solidFill>
                  <a:srgbClr val="F0AD00"/>
                </a:solidFill>
                <a:latin typeface="Cambria Math"/>
                <a:cs typeface="Cambria Math"/>
              </a:rPr>
              <a:t>𝑟</a:t>
            </a:r>
            <a:r>
              <a:rPr sz="2700" spc="-442" baseline="-16975" dirty="0">
                <a:solidFill>
                  <a:srgbClr val="F0AD00"/>
                </a:solidFill>
                <a:latin typeface="Cambria Math"/>
                <a:cs typeface="Cambria Math"/>
              </a:rPr>
              <a:t>+</a:t>
            </a:r>
            <a:endParaRPr sz="2700" baseline="-16975">
              <a:latin typeface="Cambria Math"/>
              <a:cs typeface="Cambria Math"/>
            </a:endParaRPr>
          </a:p>
          <a:p>
            <a:pPr marL="38100">
              <a:spcBef>
                <a:spcPts val="1225"/>
              </a:spcBef>
            </a:pPr>
            <a:r>
              <a:rPr dirty="0">
                <a:latin typeface="Corbel"/>
                <a:cs typeface="Corbel"/>
              </a:rPr>
              <a:t>C</a:t>
            </a:r>
            <a:endParaRPr>
              <a:latin typeface="Corbel"/>
              <a:cs typeface="Corbe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85251" y="5113527"/>
            <a:ext cx="1765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F0AD00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301203" y="5266435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05" dirty="0">
                <a:solidFill>
                  <a:srgbClr val="F0AD00"/>
                </a:solidFill>
                <a:latin typeface="Cambria Math"/>
                <a:cs typeface="Cambria Math"/>
              </a:rPr>
              <a:t>+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714379" y="5732271"/>
            <a:ext cx="3175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500" spc="-25" dirty="0">
                <a:solidFill>
                  <a:srgbClr val="60B5CC"/>
                </a:solidFill>
                <a:latin typeface="Cambria Math"/>
                <a:cs typeface="Cambria Math"/>
              </a:rPr>
              <a:t>𝑟</a:t>
            </a:r>
            <a:r>
              <a:rPr sz="2700" spc="-37" baseline="-15432" dirty="0">
                <a:solidFill>
                  <a:srgbClr val="60B5CC"/>
                </a:solidFill>
                <a:latin typeface="Cambria Math"/>
                <a:cs typeface="Cambria Math"/>
              </a:rPr>
              <a:t>)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184698" y="5081847"/>
            <a:ext cx="723265" cy="730885"/>
          </a:xfrm>
          <a:custGeom>
            <a:avLst/>
            <a:gdLst/>
            <a:ahLst/>
            <a:cxnLst/>
            <a:rect l="l" t="t" r="r" b="b"/>
            <a:pathLst>
              <a:path w="723264" h="730885">
                <a:moveTo>
                  <a:pt x="662393" y="658808"/>
                </a:moveTo>
                <a:lnTo>
                  <a:pt x="651170" y="669903"/>
                </a:lnTo>
                <a:lnTo>
                  <a:pt x="651118" y="678949"/>
                </a:lnTo>
                <a:lnTo>
                  <a:pt x="702393" y="730814"/>
                </a:lnTo>
                <a:lnTo>
                  <a:pt x="711440" y="730866"/>
                </a:lnTo>
                <a:lnTo>
                  <a:pt x="722663" y="719771"/>
                </a:lnTo>
                <a:lnTo>
                  <a:pt x="722713" y="710725"/>
                </a:lnTo>
                <a:lnTo>
                  <a:pt x="671440" y="658859"/>
                </a:lnTo>
                <a:lnTo>
                  <a:pt x="662393" y="658808"/>
                </a:lnTo>
                <a:close/>
              </a:path>
              <a:path w="723264" h="730885">
                <a:moveTo>
                  <a:pt x="582035" y="577523"/>
                </a:moveTo>
                <a:lnTo>
                  <a:pt x="570812" y="588619"/>
                </a:lnTo>
                <a:lnTo>
                  <a:pt x="570762" y="597665"/>
                </a:lnTo>
                <a:lnTo>
                  <a:pt x="622035" y="649530"/>
                </a:lnTo>
                <a:lnTo>
                  <a:pt x="631082" y="649582"/>
                </a:lnTo>
                <a:lnTo>
                  <a:pt x="642305" y="638487"/>
                </a:lnTo>
                <a:lnTo>
                  <a:pt x="642357" y="629440"/>
                </a:lnTo>
                <a:lnTo>
                  <a:pt x="591082" y="577575"/>
                </a:lnTo>
                <a:lnTo>
                  <a:pt x="582035" y="577523"/>
                </a:lnTo>
                <a:close/>
              </a:path>
              <a:path w="723264" h="730885">
                <a:moveTo>
                  <a:pt x="501679" y="496239"/>
                </a:moveTo>
                <a:lnTo>
                  <a:pt x="490456" y="507334"/>
                </a:lnTo>
                <a:lnTo>
                  <a:pt x="490404" y="516381"/>
                </a:lnTo>
                <a:lnTo>
                  <a:pt x="541677" y="568246"/>
                </a:lnTo>
                <a:lnTo>
                  <a:pt x="550724" y="568298"/>
                </a:lnTo>
                <a:lnTo>
                  <a:pt x="561947" y="557202"/>
                </a:lnTo>
                <a:lnTo>
                  <a:pt x="561999" y="548156"/>
                </a:lnTo>
                <a:lnTo>
                  <a:pt x="510725" y="496291"/>
                </a:lnTo>
                <a:lnTo>
                  <a:pt x="501679" y="496239"/>
                </a:lnTo>
                <a:close/>
              </a:path>
              <a:path w="723264" h="730885">
                <a:moveTo>
                  <a:pt x="421321" y="414955"/>
                </a:moveTo>
                <a:lnTo>
                  <a:pt x="410098" y="426050"/>
                </a:lnTo>
                <a:lnTo>
                  <a:pt x="410046" y="435096"/>
                </a:lnTo>
                <a:lnTo>
                  <a:pt x="461319" y="486962"/>
                </a:lnTo>
                <a:lnTo>
                  <a:pt x="470366" y="487013"/>
                </a:lnTo>
                <a:lnTo>
                  <a:pt x="481589" y="475918"/>
                </a:lnTo>
                <a:lnTo>
                  <a:pt x="481641" y="466872"/>
                </a:lnTo>
                <a:lnTo>
                  <a:pt x="430367" y="415008"/>
                </a:lnTo>
                <a:lnTo>
                  <a:pt x="421321" y="414955"/>
                </a:lnTo>
                <a:close/>
              </a:path>
              <a:path w="723264" h="730885">
                <a:moveTo>
                  <a:pt x="340963" y="333670"/>
                </a:moveTo>
                <a:lnTo>
                  <a:pt x="329740" y="344766"/>
                </a:lnTo>
                <a:lnTo>
                  <a:pt x="329688" y="353813"/>
                </a:lnTo>
                <a:lnTo>
                  <a:pt x="380961" y="405677"/>
                </a:lnTo>
                <a:lnTo>
                  <a:pt x="390008" y="405729"/>
                </a:lnTo>
                <a:lnTo>
                  <a:pt x="401231" y="394634"/>
                </a:lnTo>
                <a:lnTo>
                  <a:pt x="401283" y="385588"/>
                </a:lnTo>
                <a:lnTo>
                  <a:pt x="350009" y="333722"/>
                </a:lnTo>
                <a:lnTo>
                  <a:pt x="340963" y="333670"/>
                </a:lnTo>
                <a:close/>
              </a:path>
              <a:path w="723264" h="730885">
                <a:moveTo>
                  <a:pt x="260605" y="252387"/>
                </a:moveTo>
                <a:lnTo>
                  <a:pt x="249382" y="263481"/>
                </a:lnTo>
                <a:lnTo>
                  <a:pt x="249330" y="272528"/>
                </a:lnTo>
                <a:lnTo>
                  <a:pt x="300605" y="324393"/>
                </a:lnTo>
                <a:lnTo>
                  <a:pt x="309651" y="324445"/>
                </a:lnTo>
                <a:lnTo>
                  <a:pt x="320874" y="313350"/>
                </a:lnTo>
                <a:lnTo>
                  <a:pt x="320925" y="304304"/>
                </a:lnTo>
                <a:lnTo>
                  <a:pt x="269651" y="252439"/>
                </a:lnTo>
                <a:lnTo>
                  <a:pt x="260605" y="252387"/>
                </a:lnTo>
                <a:close/>
              </a:path>
              <a:path w="723264" h="730885">
                <a:moveTo>
                  <a:pt x="180247" y="171103"/>
                </a:moveTo>
                <a:lnTo>
                  <a:pt x="169024" y="182198"/>
                </a:lnTo>
                <a:lnTo>
                  <a:pt x="168973" y="191244"/>
                </a:lnTo>
                <a:lnTo>
                  <a:pt x="220247" y="243109"/>
                </a:lnTo>
                <a:lnTo>
                  <a:pt x="229293" y="243161"/>
                </a:lnTo>
                <a:lnTo>
                  <a:pt x="240516" y="232065"/>
                </a:lnTo>
                <a:lnTo>
                  <a:pt x="240568" y="223019"/>
                </a:lnTo>
                <a:lnTo>
                  <a:pt x="189293" y="171155"/>
                </a:lnTo>
                <a:lnTo>
                  <a:pt x="180247" y="171103"/>
                </a:lnTo>
                <a:close/>
              </a:path>
              <a:path w="723264" h="730885">
                <a:moveTo>
                  <a:pt x="99890" y="89818"/>
                </a:moveTo>
                <a:lnTo>
                  <a:pt x="88667" y="100914"/>
                </a:lnTo>
                <a:lnTo>
                  <a:pt x="88615" y="109960"/>
                </a:lnTo>
                <a:lnTo>
                  <a:pt x="139889" y="161824"/>
                </a:lnTo>
                <a:lnTo>
                  <a:pt x="148935" y="161876"/>
                </a:lnTo>
                <a:lnTo>
                  <a:pt x="160158" y="150782"/>
                </a:lnTo>
                <a:lnTo>
                  <a:pt x="160210" y="141735"/>
                </a:lnTo>
                <a:lnTo>
                  <a:pt x="108936" y="89870"/>
                </a:lnTo>
                <a:lnTo>
                  <a:pt x="99890" y="89818"/>
                </a:lnTo>
                <a:close/>
              </a:path>
              <a:path w="723264" h="730885">
                <a:moveTo>
                  <a:pt x="0" y="0"/>
                </a:moveTo>
                <a:lnTo>
                  <a:pt x="29786" y="91097"/>
                </a:lnTo>
                <a:lnTo>
                  <a:pt x="50106" y="71008"/>
                </a:lnTo>
                <a:lnTo>
                  <a:pt x="34514" y="55236"/>
                </a:lnTo>
                <a:lnTo>
                  <a:pt x="34566" y="46189"/>
                </a:lnTo>
                <a:lnTo>
                  <a:pt x="45789" y="35095"/>
                </a:lnTo>
                <a:lnTo>
                  <a:pt x="86434" y="35095"/>
                </a:lnTo>
                <a:lnTo>
                  <a:pt x="90749" y="30829"/>
                </a:lnTo>
                <a:lnTo>
                  <a:pt x="0" y="0"/>
                </a:lnTo>
                <a:close/>
              </a:path>
              <a:path w="723264" h="730885">
                <a:moveTo>
                  <a:pt x="70428" y="50918"/>
                </a:moveTo>
                <a:lnTo>
                  <a:pt x="50106" y="71008"/>
                </a:lnTo>
                <a:lnTo>
                  <a:pt x="59531" y="80540"/>
                </a:lnTo>
                <a:lnTo>
                  <a:pt x="68577" y="80592"/>
                </a:lnTo>
                <a:lnTo>
                  <a:pt x="79800" y="69498"/>
                </a:lnTo>
                <a:lnTo>
                  <a:pt x="79852" y="60451"/>
                </a:lnTo>
                <a:lnTo>
                  <a:pt x="70428" y="50918"/>
                </a:lnTo>
                <a:close/>
              </a:path>
              <a:path w="723264" h="730885">
                <a:moveTo>
                  <a:pt x="45789" y="35095"/>
                </a:moveTo>
                <a:lnTo>
                  <a:pt x="34566" y="46189"/>
                </a:lnTo>
                <a:lnTo>
                  <a:pt x="34514" y="55236"/>
                </a:lnTo>
                <a:lnTo>
                  <a:pt x="50106" y="71008"/>
                </a:lnTo>
                <a:lnTo>
                  <a:pt x="70428" y="50918"/>
                </a:lnTo>
                <a:lnTo>
                  <a:pt x="54836" y="35145"/>
                </a:lnTo>
                <a:lnTo>
                  <a:pt x="45789" y="35095"/>
                </a:lnTo>
                <a:close/>
              </a:path>
              <a:path w="723264" h="730885">
                <a:moveTo>
                  <a:pt x="86434" y="35095"/>
                </a:moveTo>
                <a:lnTo>
                  <a:pt x="45789" y="35095"/>
                </a:lnTo>
                <a:lnTo>
                  <a:pt x="54836" y="35145"/>
                </a:lnTo>
                <a:lnTo>
                  <a:pt x="70428" y="50918"/>
                </a:lnTo>
                <a:lnTo>
                  <a:pt x="86434" y="3509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235970" y="5339079"/>
            <a:ext cx="1962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F0AD00"/>
                </a:solidFill>
                <a:latin typeface="Cambria Math"/>
                <a:cs typeface="Cambria Math"/>
              </a:rPr>
              <a:t>𝒓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19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05832" y="5495035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0AD00"/>
                </a:solidFill>
                <a:latin typeface="Cambria Math"/>
                <a:cs typeface="Cambria Math"/>
              </a:rPr>
              <a:t>𝟑</a:t>
            </a:r>
            <a:endParaRPr>
              <a:latin typeface="Cambria Math"/>
              <a:cs typeface="Cambria Math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7AFC8EF6-DAD8-41BD-BCEE-DB8C463D0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007" y="1045188"/>
            <a:ext cx="8555608" cy="56001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40" y="347472"/>
            <a:ext cx="7440168" cy="55778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42107" y="1252366"/>
            <a:ext cx="8158739" cy="45739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32740" indent="-320040">
              <a:spcBef>
                <a:spcPts val="85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latin typeface="Calibri"/>
                <a:cs typeface="Calibri"/>
              </a:rPr>
              <a:t>Goal</a:t>
            </a:r>
            <a:r>
              <a:rPr sz="3200" spc="-5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625475" lvl="1" indent="-274955">
              <a:spcBef>
                <a:spcPts val="66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dirty="0">
                <a:latin typeface="Calibri"/>
                <a:cs typeface="Calibri"/>
              </a:rPr>
              <a:t>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far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only handle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graphs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one</a:t>
            </a:r>
            <a:r>
              <a:rPr sz="2800" b="1" spc="-10" dirty="0">
                <a:latin typeface="Calibri"/>
                <a:cs typeface="Calibri"/>
              </a:rPr>
              <a:t> edge</a:t>
            </a:r>
            <a:r>
              <a:rPr sz="2800" b="1" spc="-5" dirty="0">
                <a:latin typeface="Calibri"/>
                <a:cs typeface="Calibri"/>
              </a:rPr>
              <a:t> type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625475" marR="450850" lvl="1" indent="-274320">
              <a:lnSpc>
                <a:spcPts val="3290"/>
              </a:lnSpc>
              <a:spcBef>
                <a:spcPts val="91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How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handle </a:t>
            </a:r>
            <a:r>
              <a:rPr sz="2800" spc="-10" dirty="0">
                <a:latin typeface="Calibri"/>
                <a:cs typeface="Calibri"/>
              </a:rPr>
              <a:t>(directed)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graphs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multiple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edge </a:t>
            </a:r>
            <a:r>
              <a:rPr sz="2800" spc="-5" dirty="0">
                <a:latin typeface="Calibri"/>
                <a:cs typeface="Calibri"/>
              </a:rPr>
              <a:t>types</a:t>
            </a:r>
            <a:r>
              <a:rPr sz="2800" dirty="0">
                <a:latin typeface="Calibri"/>
                <a:cs typeface="Calibri"/>
              </a:rPr>
              <a:t> (a.k.a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heterogeneous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graphs)?</a:t>
            </a:r>
            <a:endParaRPr sz="2800">
              <a:latin typeface="Calibri"/>
              <a:cs typeface="Calibri"/>
            </a:endParaRPr>
          </a:p>
          <a:p>
            <a:pPr lvl="1">
              <a:spcBef>
                <a:spcPts val="20"/>
              </a:spcBef>
              <a:buClr>
                <a:srgbClr val="60B5CC"/>
              </a:buClr>
              <a:buFont typeface="Wingdings"/>
              <a:buChar char=""/>
            </a:pPr>
            <a:endParaRPr sz="3050">
              <a:latin typeface="Calibri"/>
              <a:cs typeface="Calibri"/>
            </a:endParaRPr>
          </a:p>
          <a:p>
            <a:pPr marL="332740" indent="-320040">
              <a:spcBef>
                <a:spcPts val="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15">
                <a:latin typeface="Calibri"/>
                <a:cs typeface="Calibri"/>
              </a:rPr>
              <a:t>Heterogeneous</a:t>
            </a:r>
            <a:r>
              <a:rPr sz="3200" spc="-10">
                <a:latin typeface="Calibri"/>
                <a:cs typeface="Calibri"/>
              </a:rPr>
              <a:t> Graphs</a:t>
            </a:r>
            <a:r>
              <a:rPr lang="en-US" sz="3200" spc="-10">
                <a:latin typeface="Calibri"/>
                <a:cs typeface="Calibri"/>
              </a:rPr>
              <a:t> are common</a:t>
            </a:r>
            <a:endParaRPr sz="3200">
              <a:latin typeface="Calibri"/>
              <a:cs typeface="Calibri"/>
            </a:endParaRPr>
          </a:p>
          <a:p>
            <a:pPr marL="864870" lvl="1" indent="-514350">
              <a:spcBef>
                <a:spcPts val="660"/>
              </a:spcBef>
              <a:buClr>
                <a:srgbClr val="60B5CC"/>
              </a:buClr>
              <a:buFont typeface="+mj-lt"/>
              <a:buAutoNum type="arabicPeriod"/>
              <a:tabLst>
                <a:tab pos="625475" algn="l"/>
              </a:tabLst>
            </a:pPr>
            <a:r>
              <a:rPr sz="2800" spc="-15" dirty="0">
                <a:latin typeface="Calibri"/>
                <a:cs typeface="Calibri"/>
              </a:rPr>
              <a:t>Relational </a:t>
            </a:r>
            <a:r>
              <a:rPr sz="2800" spc="-5" dirty="0">
                <a:latin typeface="Calibri"/>
                <a:cs typeface="Calibri"/>
              </a:rPr>
              <a:t>GCNs</a:t>
            </a:r>
            <a:endParaRPr sz="2800">
              <a:latin typeface="Calibri"/>
              <a:cs typeface="Calibri"/>
            </a:endParaRPr>
          </a:p>
          <a:p>
            <a:pPr marL="864870" lvl="1" indent="-514350">
              <a:spcBef>
                <a:spcPts val="720"/>
              </a:spcBef>
              <a:buClr>
                <a:srgbClr val="60B5CC"/>
              </a:buClr>
              <a:buFont typeface="+mj-lt"/>
              <a:buAutoNum type="arabicPeriod"/>
              <a:tabLst>
                <a:tab pos="625475" algn="l"/>
              </a:tabLst>
            </a:pPr>
            <a:r>
              <a:rPr sz="2800" spc="-15" dirty="0">
                <a:latin typeface="Calibri"/>
                <a:cs typeface="Calibri"/>
              </a:rPr>
              <a:t>Knowledge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Graphs</a:t>
            </a:r>
            <a:endParaRPr sz="2800">
              <a:latin typeface="Calibri"/>
              <a:cs typeface="Calibri"/>
            </a:endParaRPr>
          </a:p>
          <a:p>
            <a:pPr marL="864870" lvl="1" indent="-514350">
              <a:spcBef>
                <a:spcPts val="650"/>
              </a:spcBef>
              <a:buClr>
                <a:srgbClr val="60B5CC"/>
              </a:buClr>
              <a:buFont typeface="+mj-lt"/>
              <a:buAutoNum type="arabicPeriod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Embeddings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KG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Completion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0847" y="6694424"/>
            <a:ext cx="83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srgbClr val="3F3F3F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6" y="341375"/>
            <a:ext cx="6845808" cy="52120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409152" y="4843360"/>
            <a:ext cx="852805" cy="212090"/>
          </a:xfrm>
          <a:custGeom>
            <a:avLst/>
            <a:gdLst/>
            <a:ahLst/>
            <a:cxnLst/>
            <a:rect l="l" t="t" r="r" b="b"/>
            <a:pathLst>
              <a:path w="852805" h="212089">
                <a:moveTo>
                  <a:pt x="785230" y="0"/>
                </a:moveTo>
                <a:lnTo>
                  <a:pt x="782217" y="8595"/>
                </a:lnTo>
                <a:lnTo>
                  <a:pt x="794474" y="13914"/>
                </a:lnTo>
                <a:lnTo>
                  <a:pt x="805016" y="21277"/>
                </a:lnTo>
                <a:lnTo>
                  <a:pt x="826419" y="55409"/>
                </a:lnTo>
                <a:lnTo>
                  <a:pt x="833451" y="104811"/>
                </a:lnTo>
                <a:lnTo>
                  <a:pt x="832666" y="123487"/>
                </a:lnTo>
                <a:lnTo>
                  <a:pt x="820893" y="169217"/>
                </a:lnTo>
                <a:lnTo>
                  <a:pt x="794618" y="197806"/>
                </a:lnTo>
                <a:lnTo>
                  <a:pt x="782552" y="203150"/>
                </a:lnTo>
                <a:lnTo>
                  <a:pt x="785230" y="211745"/>
                </a:lnTo>
                <a:lnTo>
                  <a:pt x="825687" y="187708"/>
                </a:lnTo>
                <a:lnTo>
                  <a:pt x="848408" y="143335"/>
                </a:lnTo>
                <a:lnTo>
                  <a:pt x="852761" y="105928"/>
                </a:lnTo>
                <a:lnTo>
                  <a:pt x="851670" y="86516"/>
                </a:lnTo>
                <a:lnTo>
                  <a:pt x="835293" y="37114"/>
                </a:lnTo>
                <a:lnTo>
                  <a:pt x="800582" y="5542"/>
                </a:lnTo>
                <a:lnTo>
                  <a:pt x="785230" y="0"/>
                </a:lnTo>
                <a:close/>
              </a:path>
              <a:path w="852805" h="212089">
                <a:moveTo>
                  <a:pt x="67530" y="0"/>
                </a:moveTo>
                <a:lnTo>
                  <a:pt x="27148" y="24099"/>
                </a:lnTo>
                <a:lnTo>
                  <a:pt x="4367" y="68577"/>
                </a:lnTo>
                <a:lnTo>
                  <a:pt x="0" y="105928"/>
                </a:lnTo>
                <a:lnTo>
                  <a:pt x="1088" y="125381"/>
                </a:lnTo>
                <a:lnTo>
                  <a:pt x="17412" y="174743"/>
                </a:lnTo>
                <a:lnTo>
                  <a:pt x="52133" y="206209"/>
                </a:lnTo>
                <a:lnTo>
                  <a:pt x="67530" y="211745"/>
                </a:lnTo>
                <a:lnTo>
                  <a:pt x="70209" y="203150"/>
                </a:lnTo>
                <a:lnTo>
                  <a:pt x="58144" y="197806"/>
                </a:lnTo>
                <a:lnTo>
                  <a:pt x="47731" y="190369"/>
                </a:lnTo>
                <a:lnTo>
                  <a:pt x="26373" y="155690"/>
                </a:lnTo>
                <a:lnTo>
                  <a:pt x="19310" y="104811"/>
                </a:lnTo>
                <a:lnTo>
                  <a:pt x="20095" y="86747"/>
                </a:lnTo>
                <a:lnTo>
                  <a:pt x="31867" y="42137"/>
                </a:lnTo>
                <a:lnTo>
                  <a:pt x="58332" y="13914"/>
                </a:lnTo>
                <a:lnTo>
                  <a:pt x="70544" y="8595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14359" y="4047235"/>
            <a:ext cx="2870200" cy="267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6995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Input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Graph</a:t>
            </a:r>
            <a:endParaRPr>
              <a:latin typeface="Arial"/>
              <a:cs typeface="Arial"/>
            </a:endParaRPr>
          </a:p>
          <a:p>
            <a:pPr marL="38100" marR="639445">
              <a:lnSpc>
                <a:spcPts val="2090"/>
              </a:lnSpc>
              <a:spcBef>
                <a:spcPts val="1590"/>
              </a:spcBef>
            </a:pPr>
            <a:r>
              <a:rPr b="1" spc="-5" dirty="0">
                <a:solidFill>
                  <a:srgbClr val="E88651"/>
                </a:solidFill>
                <a:latin typeface="Arial"/>
                <a:cs typeface="Arial"/>
              </a:rPr>
              <a:t>training supervision </a:t>
            </a:r>
            <a:r>
              <a:rPr b="1" spc="-495" dirty="0">
                <a:solidFill>
                  <a:srgbClr val="E88651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E88651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E88651"/>
                </a:solidFill>
                <a:latin typeface="Arial"/>
                <a:cs typeface="Arial"/>
              </a:rPr>
              <a:t>dg</a:t>
            </a:r>
            <a:r>
              <a:rPr b="1" spc="-5" dirty="0">
                <a:solidFill>
                  <a:srgbClr val="E88651"/>
                </a:solidFill>
                <a:latin typeface="Arial"/>
                <a:cs typeface="Arial"/>
              </a:rPr>
              <a:t>es</a:t>
            </a:r>
            <a:r>
              <a:rPr b="1" dirty="0">
                <a:solidFill>
                  <a:srgbClr val="E88651"/>
                </a:solidFill>
                <a:latin typeface="Arial"/>
                <a:cs typeface="Arial"/>
              </a:rPr>
              <a:t>:</a:t>
            </a:r>
            <a:r>
              <a:rPr b="1" spc="245" dirty="0">
                <a:solidFill>
                  <a:srgbClr val="E8865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7030A0"/>
                </a:solidFill>
                <a:latin typeface="Cambria Math"/>
                <a:cs typeface="Cambria Math"/>
              </a:rPr>
              <a:t>𝑬</a:t>
            </a:r>
            <a:r>
              <a:rPr dirty="0">
                <a:latin typeface="Cambria Math"/>
                <a:cs typeface="Cambria Math"/>
              </a:rPr>
              <a:t>,</a:t>
            </a:r>
            <a:r>
              <a:rPr spc="-95" dirty="0">
                <a:latin typeface="Cambria Math"/>
                <a:cs typeface="Cambria Math"/>
              </a:rPr>
              <a:t> </a:t>
            </a:r>
            <a:r>
              <a:rPr spc="-5" dirty="0">
                <a:solidFill>
                  <a:srgbClr val="F0AD00"/>
                </a:solidFill>
                <a:latin typeface="Cambria Math"/>
                <a:cs typeface="Cambria Math"/>
              </a:rPr>
              <a:t>𝒓</a:t>
            </a:r>
            <a:r>
              <a:rPr sz="1950" spc="120" baseline="-14957" dirty="0">
                <a:solidFill>
                  <a:srgbClr val="F0AD00"/>
                </a:solidFill>
                <a:latin typeface="Cambria Math"/>
                <a:cs typeface="Cambria Math"/>
              </a:rPr>
              <a:t>𝟑</a:t>
            </a:r>
            <a:r>
              <a:rPr dirty="0">
                <a:latin typeface="Cambria Math"/>
                <a:cs typeface="Cambria Math"/>
              </a:rPr>
              <a:t>,</a:t>
            </a:r>
            <a:r>
              <a:rPr spc="-95" dirty="0"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785700"/>
                </a:solidFill>
                <a:latin typeface="Cambria Math"/>
                <a:cs typeface="Cambria Math"/>
              </a:rPr>
              <a:t>𝑨</a:t>
            </a:r>
            <a:endParaRPr>
              <a:latin typeface="Cambria Math"/>
              <a:cs typeface="Cambria Math"/>
            </a:endParaRPr>
          </a:p>
          <a:p>
            <a:pPr marL="38100" marR="30480">
              <a:lnSpc>
                <a:spcPct val="99400"/>
              </a:lnSpc>
            </a:pPr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training message edges: </a:t>
            </a:r>
            <a:r>
              <a:rPr b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all </a:t>
            </a:r>
            <a:r>
              <a:rPr b="1" dirty="0">
                <a:latin typeface="Arial"/>
                <a:cs typeface="Arial"/>
              </a:rPr>
              <a:t>the </a:t>
            </a:r>
            <a:r>
              <a:rPr b="1" spc="-5" dirty="0">
                <a:latin typeface="Arial"/>
                <a:cs typeface="Arial"/>
              </a:rPr>
              <a:t>rest existing edges </a:t>
            </a:r>
            <a:r>
              <a:rPr b="1" spc="-49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(solid lines)</a:t>
            </a:r>
            <a:endParaRPr>
              <a:latin typeface="Arial"/>
              <a:cs typeface="Arial"/>
            </a:endParaRPr>
          </a:p>
          <a:p>
            <a:pPr marL="38100" marR="131445">
              <a:lnSpc>
                <a:spcPct val="99400"/>
              </a:lnSpc>
              <a:spcBef>
                <a:spcPts val="60"/>
              </a:spcBef>
            </a:pPr>
            <a:r>
              <a:rPr spc="-5" dirty="0">
                <a:latin typeface="Arial"/>
                <a:cs typeface="Arial"/>
              </a:rPr>
              <a:t>(1)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Use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training</a:t>
            </a:r>
            <a:r>
              <a:rPr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message </a:t>
            </a:r>
            <a:r>
              <a:rPr b="1" spc="-48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edges </a:t>
            </a:r>
            <a:r>
              <a:rPr spc="-5" dirty="0">
                <a:latin typeface="Arial"/>
                <a:cs typeface="Arial"/>
              </a:rPr>
              <a:t>to predict </a:t>
            </a:r>
            <a:r>
              <a:rPr b="1" spc="-5" dirty="0">
                <a:solidFill>
                  <a:srgbClr val="E88651"/>
                </a:solidFill>
                <a:latin typeface="Arial"/>
                <a:cs typeface="Arial"/>
              </a:rPr>
              <a:t>training </a:t>
            </a:r>
            <a:r>
              <a:rPr b="1" dirty="0">
                <a:solidFill>
                  <a:srgbClr val="E88651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E88651"/>
                </a:solidFill>
                <a:latin typeface="Arial"/>
                <a:cs typeface="Arial"/>
              </a:rPr>
              <a:t>supervision</a:t>
            </a:r>
            <a:r>
              <a:rPr b="1" spc="-10" dirty="0">
                <a:solidFill>
                  <a:srgbClr val="E88651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E88651"/>
                </a:solidFill>
                <a:latin typeface="Arial"/>
                <a:cs typeface="Arial"/>
              </a:rPr>
              <a:t>edges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6713" y="2349513"/>
            <a:ext cx="1136015" cy="282575"/>
          </a:xfrm>
          <a:custGeom>
            <a:avLst/>
            <a:gdLst/>
            <a:ahLst/>
            <a:cxnLst/>
            <a:rect l="l" t="t" r="r" b="b"/>
            <a:pathLst>
              <a:path w="1136015" h="282575">
                <a:moveTo>
                  <a:pt x="1045937" y="0"/>
                </a:moveTo>
                <a:lnTo>
                  <a:pt x="1041919" y="11460"/>
                </a:lnTo>
                <a:lnTo>
                  <a:pt x="1058262" y="18552"/>
                </a:lnTo>
                <a:lnTo>
                  <a:pt x="1072317" y="28370"/>
                </a:lnTo>
                <a:lnTo>
                  <a:pt x="1100855" y="73878"/>
                </a:lnTo>
                <a:lnTo>
                  <a:pt x="1109189" y="115662"/>
                </a:lnTo>
                <a:lnTo>
                  <a:pt x="1110231" y="139749"/>
                </a:lnTo>
                <a:lnTo>
                  <a:pt x="1109185" y="164650"/>
                </a:lnTo>
                <a:lnTo>
                  <a:pt x="1100813" y="207587"/>
                </a:lnTo>
                <a:lnTo>
                  <a:pt x="1072335" y="253826"/>
                </a:lnTo>
                <a:lnTo>
                  <a:pt x="1042366" y="270866"/>
                </a:lnTo>
                <a:lnTo>
                  <a:pt x="1045937" y="282327"/>
                </a:lnTo>
                <a:lnTo>
                  <a:pt x="1084447" y="264263"/>
                </a:lnTo>
                <a:lnTo>
                  <a:pt x="1112761" y="232990"/>
                </a:lnTo>
                <a:lnTo>
                  <a:pt x="1130174" y="191113"/>
                </a:lnTo>
                <a:lnTo>
                  <a:pt x="1135979" y="141237"/>
                </a:lnTo>
                <a:lnTo>
                  <a:pt x="1134523" y="115355"/>
                </a:lnTo>
                <a:lnTo>
                  <a:pt x="1122877" y="69479"/>
                </a:lnTo>
                <a:lnTo>
                  <a:pt x="1099781" y="32133"/>
                </a:lnTo>
                <a:lnTo>
                  <a:pt x="1066406" y="7390"/>
                </a:lnTo>
                <a:lnTo>
                  <a:pt x="1045937" y="0"/>
                </a:lnTo>
                <a:close/>
              </a:path>
              <a:path w="1136015" h="282575">
                <a:moveTo>
                  <a:pt x="90040" y="0"/>
                </a:moveTo>
                <a:lnTo>
                  <a:pt x="51624" y="18101"/>
                </a:lnTo>
                <a:lnTo>
                  <a:pt x="23291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1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57820" y="3454413"/>
            <a:ext cx="1136015" cy="282575"/>
          </a:xfrm>
          <a:custGeom>
            <a:avLst/>
            <a:gdLst/>
            <a:ahLst/>
            <a:cxnLst/>
            <a:rect l="l" t="t" r="r" b="b"/>
            <a:pathLst>
              <a:path w="1136015" h="282575">
                <a:moveTo>
                  <a:pt x="1045937" y="0"/>
                </a:moveTo>
                <a:lnTo>
                  <a:pt x="1041919" y="11460"/>
                </a:lnTo>
                <a:lnTo>
                  <a:pt x="1058262" y="18552"/>
                </a:lnTo>
                <a:lnTo>
                  <a:pt x="1072317" y="28370"/>
                </a:lnTo>
                <a:lnTo>
                  <a:pt x="1100855" y="73878"/>
                </a:lnTo>
                <a:lnTo>
                  <a:pt x="1109189" y="115662"/>
                </a:lnTo>
                <a:lnTo>
                  <a:pt x="1110231" y="139749"/>
                </a:lnTo>
                <a:lnTo>
                  <a:pt x="1109185" y="164650"/>
                </a:lnTo>
                <a:lnTo>
                  <a:pt x="1100813" y="207587"/>
                </a:lnTo>
                <a:lnTo>
                  <a:pt x="1072335" y="253826"/>
                </a:lnTo>
                <a:lnTo>
                  <a:pt x="1042366" y="270866"/>
                </a:lnTo>
                <a:lnTo>
                  <a:pt x="1045937" y="282327"/>
                </a:lnTo>
                <a:lnTo>
                  <a:pt x="1084447" y="264263"/>
                </a:lnTo>
                <a:lnTo>
                  <a:pt x="1112761" y="232990"/>
                </a:lnTo>
                <a:lnTo>
                  <a:pt x="1130174" y="191113"/>
                </a:lnTo>
                <a:lnTo>
                  <a:pt x="1135978" y="141237"/>
                </a:lnTo>
                <a:lnTo>
                  <a:pt x="1134522" y="115355"/>
                </a:lnTo>
                <a:lnTo>
                  <a:pt x="1122877" y="69479"/>
                </a:lnTo>
                <a:lnTo>
                  <a:pt x="1099781" y="32133"/>
                </a:lnTo>
                <a:lnTo>
                  <a:pt x="1066406" y="7390"/>
                </a:lnTo>
                <a:lnTo>
                  <a:pt x="1045937" y="0"/>
                </a:lnTo>
                <a:close/>
              </a:path>
              <a:path w="1136015" h="282575">
                <a:moveTo>
                  <a:pt x="90040" y="0"/>
                </a:moveTo>
                <a:lnTo>
                  <a:pt x="51624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1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1" y="270866"/>
                </a:lnTo>
                <a:lnTo>
                  <a:pt x="77524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3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60745" y="3822713"/>
            <a:ext cx="1155065" cy="282575"/>
          </a:xfrm>
          <a:custGeom>
            <a:avLst/>
            <a:gdLst/>
            <a:ahLst/>
            <a:cxnLst/>
            <a:rect l="l" t="t" r="r" b="b"/>
            <a:pathLst>
              <a:path w="1155064" h="282575">
                <a:moveTo>
                  <a:pt x="1064987" y="0"/>
                </a:moveTo>
                <a:lnTo>
                  <a:pt x="1060969" y="11459"/>
                </a:lnTo>
                <a:lnTo>
                  <a:pt x="1077312" y="18552"/>
                </a:lnTo>
                <a:lnTo>
                  <a:pt x="1091367" y="28370"/>
                </a:lnTo>
                <a:lnTo>
                  <a:pt x="1119905" y="73878"/>
                </a:lnTo>
                <a:lnTo>
                  <a:pt x="1128239" y="115662"/>
                </a:lnTo>
                <a:lnTo>
                  <a:pt x="1129281" y="139749"/>
                </a:lnTo>
                <a:lnTo>
                  <a:pt x="1128235" y="164650"/>
                </a:lnTo>
                <a:lnTo>
                  <a:pt x="1119864" y="207587"/>
                </a:lnTo>
                <a:lnTo>
                  <a:pt x="1091386" y="253826"/>
                </a:lnTo>
                <a:lnTo>
                  <a:pt x="1061416" y="270866"/>
                </a:lnTo>
                <a:lnTo>
                  <a:pt x="1064987" y="282327"/>
                </a:lnTo>
                <a:lnTo>
                  <a:pt x="1103497" y="264263"/>
                </a:lnTo>
                <a:lnTo>
                  <a:pt x="1131811" y="232990"/>
                </a:lnTo>
                <a:lnTo>
                  <a:pt x="1149224" y="191113"/>
                </a:lnTo>
                <a:lnTo>
                  <a:pt x="1155029" y="141237"/>
                </a:lnTo>
                <a:lnTo>
                  <a:pt x="1153573" y="115355"/>
                </a:lnTo>
                <a:lnTo>
                  <a:pt x="1141927" y="69479"/>
                </a:lnTo>
                <a:lnTo>
                  <a:pt x="1118831" y="32133"/>
                </a:lnTo>
                <a:lnTo>
                  <a:pt x="1085456" y="7390"/>
                </a:lnTo>
                <a:lnTo>
                  <a:pt x="1064987" y="0"/>
                </a:lnTo>
                <a:close/>
              </a:path>
              <a:path w="1155064" h="282575">
                <a:moveTo>
                  <a:pt x="90040" y="0"/>
                </a:moveTo>
                <a:lnTo>
                  <a:pt x="51624" y="18101"/>
                </a:lnTo>
                <a:lnTo>
                  <a:pt x="23291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1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16977" y="3822713"/>
            <a:ext cx="1163320" cy="282575"/>
          </a:xfrm>
          <a:custGeom>
            <a:avLst/>
            <a:gdLst/>
            <a:ahLst/>
            <a:cxnLst/>
            <a:rect l="l" t="t" r="r" b="b"/>
            <a:pathLst>
              <a:path w="1163320" h="282575">
                <a:moveTo>
                  <a:pt x="1072925" y="0"/>
                </a:moveTo>
                <a:lnTo>
                  <a:pt x="1068906" y="11459"/>
                </a:lnTo>
                <a:lnTo>
                  <a:pt x="1085249" y="18552"/>
                </a:lnTo>
                <a:lnTo>
                  <a:pt x="1099304" y="28370"/>
                </a:lnTo>
                <a:lnTo>
                  <a:pt x="1127842" y="73878"/>
                </a:lnTo>
                <a:lnTo>
                  <a:pt x="1136177" y="115662"/>
                </a:lnTo>
                <a:lnTo>
                  <a:pt x="1137218" y="139749"/>
                </a:lnTo>
                <a:lnTo>
                  <a:pt x="1136172" y="164650"/>
                </a:lnTo>
                <a:lnTo>
                  <a:pt x="1127801" y="207587"/>
                </a:lnTo>
                <a:lnTo>
                  <a:pt x="1099324" y="253826"/>
                </a:lnTo>
                <a:lnTo>
                  <a:pt x="1069353" y="270866"/>
                </a:lnTo>
                <a:lnTo>
                  <a:pt x="1072925" y="282327"/>
                </a:lnTo>
                <a:lnTo>
                  <a:pt x="1111434" y="264263"/>
                </a:lnTo>
                <a:lnTo>
                  <a:pt x="1139748" y="232990"/>
                </a:lnTo>
                <a:lnTo>
                  <a:pt x="1157162" y="191113"/>
                </a:lnTo>
                <a:lnTo>
                  <a:pt x="1162966" y="141237"/>
                </a:lnTo>
                <a:lnTo>
                  <a:pt x="1161511" y="115355"/>
                </a:lnTo>
                <a:lnTo>
                  <a:pt x="1149864" y="69479"/>
                </a:lnTo>
                <a:lnTo>
                  <a:pt x="1126768" y="32133"/>
                </a:lnTo>
                <a:lnTo>
                  <a:pt x="1093393" y="7390"/>
                </a:lnTo>
                <a:lnTo>
                  <a:pt x="1072925" y="0"/>
                </a:lnTo>
                <a:close/>
              </a:path>
              <a:path w="1163320" h="282575">
                <a:moveTo>
                  <a:pt x="90040" y="0"/>
                </a:moveTo>
                <a:lnTo>
                  <a:pt x="51624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1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45934" y="1892300"/>
            <a:ext cx="5511165" cy="22326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08000" marR="1114425" indent="-457200">
              <a:lnSpc>
                <a:spcPct val="100800"/>
              </a:lnSpc>
              <a:spcBef>
                <a:spcPts val="75"/>
              </a:spcBef>
              <a:buAutoNum type="arabicPeriod"/>
              <a:tabLst>
                <a:tab pos="507365" algn="l"/>
                <a:tab pos="508000" algn="l"/>
                <a:tab pos="2840355" algn="l"/>
              </a:tabLst>
            </a:pPr>
            <a:r>
              <a:rPr sz="2400" b="1" dirty="0">
                <a:latin typeface="Calibri"/>
                <a:cs typeface="Calibri"/>
              </a:rPr>
              <a:t>Use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RGCN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to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score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E88651"/>
                </a:solidFill>
                <a:latin typeface="Calibri"/>
                <a:cs typeface="Calibri"/>
              </a:rPr>
              <a:t>training </a:t>
            </a:r>
            <a:r>
              <a:rPr sz="2400" b="1" spc="-530" dirty="0">
                <a:solidFill>
                  <a:srgbClr val="E88651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E88651"/>
                </a:solidFill>
                <a:latin typeface="Calibri"/>
                <a:cs typeface="Calibri"/>
              </a:rPr>
              <a:t>s</a:t>
            </a:r>
            <a:r>
              <a:rPr sz="2400" b="1" spc="-5" dirty="0">
                <a:solidFill>
                  <a:srgbClr val="E88651"/>
                </a:solidFill>
                <a:latin typeface="Calibri"/>
                <a:cs typeface="Calibri"/>
              </a:rPr>
              <a:t>up</a:t>
            </a:r>
            <a:r>
              <a:rPr sz="2400" b="1" dirty="0">
                <a:solidFill>
                  <a:srgbClr val="E88651"/>
                </a:solidFill>
                <a:latin typeface="Calibri"/>
                <a:cs typeface="Calibri"/>
              </a:rPr>
              <a:t>e</a:t>
            </a:r>
            <a:r>
              <a:rPr sz="2400" b="1" spc="15" dirty="0">
                <a:solidFill>
                  <a:srgbClr val="E88651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E88651"/>
                </a:solidFill>
                <a:latin typeface="Calibri"/>
                <a:cs typeface="Calibri"/>
              </a:rPr>
              <a:t>v</a:t>
            </a:r>
            <a:r>
              <a:rPr sz="2400" b="1" spc="-5" dirty="0">
                <a:solidFill>
                  <a:srgbClr val="E88651"/>
                </a:solidFill>
                <a:latin typeface="Calibri"/>
                <a:cs typeface="Calibri"/>
              </a:rPr>
              <a:t>i</a:t>
            </a:r>
            <a:r>
              <a:rPr sz="2400" b="1" spc="5" dirty="0">
                <a:solidFill>
                  <a:srgbClr val="E88651"/>
                </a:solidFill>
                <a:latin typeface="Calibri"/>
                <a:cs typeface="Calibri"/>
              </a:rPr>
              <a:t>s</a:t>
            </a:r>
            <a:r>
              <a:rPr sz="2400" b="1" spc="-5" dirty="0">
                <a:solidFill>
                  <a:srgbClr val="E88651"/>
                </a:solidFill>
                <a:latin typeface="Calibri"/>
                <a:cs typeface="Calibri"/>
              </a:rPr>
              <a:t>io</a:t>
            </a:r>
            <a:r>
              <a:rPr sz="2400" b="1" dirty="0">
                <a:solidFill>
                  <a:srgbClr val="E88651"/>
                </a:solidFill>
                <a:latin typeface="Calibri"/>
                <a:cs typeface="Calibri"/>
              </a:rPr>
              <a:t>n</a:t>
            </a:r>
            <a:r>
              <a:rPr sz="2400" b="1" spc="-10" dirty="0">
                <a:solidFill>
                  <a:srgbClr val="E8865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88651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E88651"/>
                </a:solidFill>
                <a:latin typeface="Calibri"/>
                <a:cs typeface="Calibri"/>
              </a:rPr>
              <a:t>d</a:t>
            </a:r>
            <a:r>
              <a:rPr sz="2400" b="1" spc="-30" dirty="0">
                <a:solidFill>
                  <a:srgbClr val="E88651"/>
                </a:solidFill>
                <a:latin typeface="Calibri"/>
                <a:cs typeface="Calibri"/>
              </a:rPr>
              <a:t>g</a:t>
            </a:r>
            <a:r>
              <a:rPr sz="2400" b="1" dirty="0">
                <a:solidFill>
                  <a:srgbClr val="E88651"/>
                </a:solidFill>
                <a:latin typeface="Calibri"/>
                <a:cs typeface="Calibri"/>
              </a:rPr>
              <a:t>e	</a:t>
            </a:r>
            <a:r>
              <a:rPr sz="2400" dirty="0">
                <a:solidFill>
                  <a:srgbClr val="7030A0"/>
                </a:solidFill>
                <a:latin typeface="Cambria Math"/>
                <a:cs typeface="Cambria Math"/>
              </a:rPr>
              <a:t>𝑬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F0AD00"/>
                </a:solidFill>
                <a:latin typeface="Cambria Math"/>
                <a:cs typeface="Cambria Math"/>
              </a:rPr>
              <a:t>𝒓</a:t>
            </a:r>
            <a:r>
              <a:rPr sz="2700" spc="104" baseline="-15432" dirty="0">
                <a:solidFill>
                  <a:srgbClr val="F0AD00"/>
                </a:solidFill>
                <a:latin typeface="Cambria Math"/>
                <a:cs typeface="Cambria Math"/>
              </a:rPr>
              <a:t>𝟑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785700"/>
                </a:solidFill>
                <a:latin typeface="Cambria Math"/>
                <a:cs typeface="Cambria Math"/>
              </a:rPr>
              <a:t>𝑨</a:t>
            </a:r>
            <a:endParaRPr sz="2400">
              <a:latin typeface="Cambria Math"/>
              <a:cs typeface="Cambria Math"/>
            </a:endParaRPr>
          </a:p>
          <a:p>
            <a:pPr marL="508000" marR="55880" indent="-457200">
              <a:spcBef>
                <a:spcPts val="25"/>
              </a:spcBef>
              <a:buAutoNum type="arabicPeriod"/>
              <a:tabLst>
                <a:tab pos="507365" algn="l"/>
                <a:tab pos="508000" algn="l"/>
              </a:tabLst>
            </a:pPr>
            <a:r>
              <a:rPr sz="2400" b="1" spc="-15" dirty="0">
                <a:latin typeface="Calibri"/>
                <a:cs typeface="Calibri"/>
              </a:rPr>
              <a:t>Create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70C0"/>
                </a:solidFill>
                <a:latin typeface="Calibri"/>
                <a:cs typeface="Calibri"/>
              </a:rPr>
              <a:t>negative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 edge</a:t>
            </a:r>
            <a:r>
              <a:rPr sz="2400" b="1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by </a:t>
            </a:r>
            <a:r>
              <a:rPr sz="2400" b="1" spc="-5" dirty="0">
                <a:latin typeface="Calibri"/>
                <a:cs typeface="Calibri"/>
              </a:rPr>
              <a:t>perturbing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88651"/>
                </a:solidFill>
                <a:latin typeface="Calibri"/>
                <a:cs typeface="Calibri"/>
              </a:rPr>
              <a:t>supervision</a:t>
            </a:r>
            <a:r>
              <a:rPr sz="2400" b="1" spc="-15" dirty="0">
                <a:solidFill>
                  <a:srgbClr val="E8865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E88651"/>
                </a:solidFill>
                <a:latin typeface="Calibri"/>
                <a:cs typeface="Calibri"/>
              </a:rPr>
              <a:t>edge:</a:t>
            </a:r>
            <a:endParaRPr sz="2400">
              <a:latin typeface="Calibri"/>
              <a:cs typeface="Calibri"/>
            </a:endParaRPr>
          </a:p>
          <a:p>
            <a:pPr marL="850900" lvl="1" indent="-342900">
              <a:spcBef>
                <a:spcPts val="25"/>
              </a:spcBef>
              <a:buFont typeface="Arial"/>
              <a:buChar char="•"/>
              <a:tabLst>
                <a:tab pos="850265" algn="l"/>
                <a:tab pos="850900" algn="l"/>
                <a:tab pos="3311525" algn="l"/>
              </a:tabLst>
            </a:pPr>
            <a:r>
              <a:rPr sz="2400" b="1" dirty="0">
                <a:latin typeface="Calibri"/>
                <a:cs typeface="Calibri"/>
              </a:rPr>
              <a:t>C</a:t>
            </a:r>
            <a:r>
              <a:rPr sz="2400" b="1" spc="-5" dirty="0">
                <a:latin typeface="Calibri"/>
                <a:cs typeface="Calibri"/>
              </a:rPr>
              <a:t>orru</a:t>
            </a:r>
            <a:r>
              <a:rPr sz="2400" b="1" spc="-15" dirty="0">
                <a:latin typeface="Calibri"/>
                <a:cs typeface="Calibri"/>
              </a:rPr>
              <a:t>p</a:t>
            </a:r>
            <a:r>
              <a:rPr sz="2400" b="1" dirty="0">
                <a:latin typeface="Calibri"/>
                <a:cs typeface="Calibri"/>
              </a:rPr>
              <a:t>t </a:t>
            </a:r>
            <a:r>
              <a:rPr sz="2400" b="1" spc="5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h</a:t>
            </a:r>
            <a:r>
              <a:rPr sz="2400" b="1" dirty="0">
                <a:latin typeface="Calibri"/>
                <a:cs typeface="Calibri"/>
              </a:rPr>
              <a:t>e </a:t>
            </a:r>
            <a:r>
              <a:rPr sz="2400" b="1" spc="-20" dirty="0">
                <a:solidFill>
                  <a:srgbClr val="B482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B48200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B48200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B48200"/>
                </a:solidFill>
                <a:latin typeface="Calibri"/>
                <a:cs typeface="Calibri"/>
              </a:rPr>
              <a:t>l</a:t>
            </a:r>
            <a:r>
              <a:rPr sz="2400" b="1" spc="-10" dirty="0">
                <a:solidFill>
                  <a:srgbClr val="B482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f	</a:t>
            </a:r>
            <a:r>
              <a:rPr sz="2400" dirty="0">
                <a:solidFill>
                  <a:srgbClr val="7030A0"/>
                </a:solidFill>
                <a:latin typeface="Cambria Math"/>
                <a:cs typeface="Cambria Math"/>
              </a:rPr>
              <a:t>𝑬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F0AD00"/>
                </a:solidFill>
                <a:latin typeface="Cambria Math"/>
                <a:cs typeface="Cambria Math"/>
              </a:rPr>
              <a:t>𝒓</a:t>
            </a:r>
            <a:r>
              <a:rPr sz="2700" spc="104" baseline="-15432" dirty="0">
                <a:solidFill>
                  <a:srgbClr val="F0AD00"/>
                </a:solidFill>
                <a:latin typeface="Cambria Math"/>
                <a:cs typeface="Cambria Math"/>
              </a:rPr>
              <a:t>𝟑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785700"/>
                </a:solidFill>
                <a:latin typeface="Cambria Math"/>
                <a:cs typeface="Cambria Math"/>
              </a:rPr>
              <a:t>𝑨</a:t>
            </a:r>
            <a:endParaRPr sz="2400">
              <a:latin typeface="Cambria Math"/>
              <a:cs typeface="Cambria Math"/>
            </a:endParaRPr>
          </a:p>
          <a:p>
            <a:pPr marL="575945">
              <a:spcBef>
                <a:spcPts val="20"/>
              </a:spcBef>
              <a:tabLst>
                <a:tab pos="1314450" algn="l"/>
                <a:tab pos="2670175" algn="l"/>
              </a:tabLst>
            </a:pP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25" dirty="0">
                <a:latin typeface="Calibri"/>
                <a:cs typeface="Calibri"/>
              </a:rPr>
              <a:t>.</a:t>
            </a:r>
            <a:r>
              <a:rPr sz="2400" b="1" spc="-5" dirty="0">
                <a:latin typeface="Calibri"/>
                <a:cs typeface="Calibri"/>
              </a:rPr>
              <a:t>g.</a:t>
            </a:r>
            <a:r>
              <a:rPr sz="2400" b="1" dirty="0">
                <a:latin typeface="Calibri"/>
                <a:cs typeface="Calibri"/>
              </a:rPr>
              <a:t>,	</a:t>
            </a:r>
            <a:r>
              <a:rPr sz="2400" dirty="0">
                <a:solidFill>
                  <a:srgbClr val="7030A0"/>
                </a:solidFill>
                <a:latin typeface="Cambria Math"/>
                <a:cs typeface="Cambria Math"/>
              </a:rPr>
              <a:t>𝑬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F0AD00"/>
                </a:solidFill>
                <a:latin typeface="Cambria Math"/>
                <a:cs typeface="Cambria Math"/>
              </a:rPr>
              <a:t>𝒓</a:t>
            </a:r>
            <a:r>
              <a:rPr sz="2700" spc="104" baseline="-15432" dirty="0">
                <a:solidFill>
                  <a:srgbClr val="F0AD00"/>
                </a:solidFill>
                <a:latin typeface="Cambria Math"/>
                <a:cs typeface="Cambria Math"/>
              </a:rPr>
              <a:t>𝟑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𝑩 </a:t>
            </a:r>
            <a:r>
              <a:rPr sz="2400" spc="-6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,	</a:t>
            </a:r>
            <a:r>
              <a:rPr sz="2400" dirty="0">
                <a:solidFill>
                  <a:srgbClr val="7030A0"/>
                </a:solidFill>
                <a:latin typeface="Cambria Math"/>
                <a:cs typeface="Cambria Math"/>
              </a:rPr>
              <a:t>𝑬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F0AD00"/>
                </a:solidFill>
                <a:latin typeface="Cambria Math"/>
                <a:cs typeface="Cambria Math"/>
              </a:rPr>
              <a:t>𝒓</a:t>
            </a:r>
            <a:r>
              <a:rPr sz="2700" spc="104" baseline="-15432" dirty="0">
                <a:solidFill>
                  <a:srgbClr val="F0AD00"/>
                </a:solidFill>
                <a:latin typeface="Cambria Math"/>
                <a:cs typeface="Cambria Math"/>
              </a:rPr>
              <a:t>𝟑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70C0"/>
                </a:solidFill>
                <a:latin typeface="Cambria Math"/>
                <a:cs typeface="Cambria Math"/>
              </a:rPr>
              <a:t>𝑫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10313" y="5339222"/>
            <a:ext cx="845185" cy="212090"/>
          </a:xfrm>
          <a:custGeom>
            <a:avLst/>
            <a:gdLst/>
            <a:ahLst/>
            <a:cxnLst/>
            <a:rect l="l" t="t" r="r" b="b"/>
            <a:pathLst>
              <a:path w="845185" h="212089">
                <a:moveTo>
                  <a:pt x="777294" y="0"/>
                </a:moveTo>
                <a:lnTo>
                  <a:pt x="774280" y="8594"/>
                </a:lnTo>
                <a:lnTo>
                  <a:pt x="786537" y="13913"/>
                </a:lnTo>
                <a:lnTo>
                  <a:pt x="797078" y="21277"/>
                </a:lnTo>
                <a:lnTo>
                  <a:pt x="818482" y="55409"/>
                </a:lnTo>
                <a:lnTo>
                  <a:pt x="825513" y="104811"/>
                </a:lnTo>
                <a:lnTo>
                  <a:pt x="824729" y="123487"/>
                </a:lnTo>
                <a:lnTo>
                  <a:pt x="812957" y="169217"/>
                </a:lnTo>
                <a:lnTo>
                  <a:pt x="786680" y="197806"/>
                </a:lnTo>
                <a:lnTo>
                  <a:pt x="774614" y="203150"/>
                </a:lnTo>
                <a:lnTo>
                  <a:pt x="777294" y="211744"/>
                </a:lnTo>
                <a:lnTo>
                  <a:pt x="817749" y="187708"/>
                </a:lnTo>
                <a:lnTo>
                  <a:pt x="840471" y="143335"/>
                </a:lnTo>
                <a:lnTo>
                  <a:pt x="844824" y="105928"/>
                </a:lnTo>
                <a:lnTo>
                  <a:pt x="843732" y="86516"/>
                </a:lnTo>
                <a:lnTo>
                  <a:pt x="827356" y="37113"/>
                </a:lnTo>
                <a:lnTo>
                  <a:pt x="792645" y="5542"/>
                </a:lnTo>
                <a:lnTo>
                  <a:pt x="777294" y="0"/>
                </a:lnTo>
                <a:close/>
              </a:path>
              <a:path w="845185" h="212089">
                <a:moveTo>
                  <a:pt x="67530" y="0"/>
                </a:moveTo>
                <a:lnTo>
                  <a:pt x="27148" y="24099"/>
                </a:lnTo>
                <a:lnTo>
                  <a:pt x="4367" y="68576"/>
                </a:lnTo>
                <a:lnTo>
                  <a:pt x="0" y="105928"/>
                </a:lnTo>
                <a:lnTo>
                  <a:pt x="1088" y="125381"/>
                </a:lnTo>
                <a:lnTo>
                  <a:pt x="17412" y="174743"/>
                </a:lnTo>
                <a:lnTo>
                  <a:pt x="52134" y="206209"/>
                </a:lnTo>
                <a:lnTo>
                  <a:pt x="67530" y="211744"/>
                </a:lnTo>
                <a:lnTo>
                  <a:pt x="70209" y="203150"/>
                </a:lnTo>
                <a:lnTo>
                  <a:pt x="58144" y="197806"/>
                </a:lnTo>
                <a:lnTo>
                  <a:pt x="47732" y="190369"/>
                </a:lnTo>
                <a:lnTo>
                  <a:pt x="26374" y="155690"/>
                </a:lnTo>
                <a:lnTo>
                  <a:pt x="19310" y="104811"/>
                </a:lnTo>
                <a:lnTo>
                  <a:pt x="20095" y="86746"/>
                </a:lnTo>
                <a:lnTo>
                  <a:pt x="31868" y="42137"/>
                </a:lnTo>
                <a:lnTo>
                  <a:pt x="58332" y="13913"/>
                </a:lnTo>
                <a:lnTo>
                  <a:pt x="70544" y="8594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69901" y="4443477"/>
            <a:ext cx="4034154" cy="11258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3500" marR="155575">
              <a:lnSpc>
                <a:spcPct val="101699"/>
              </a:lnSpc>
              <a:spcBef>
                <a:spcPts val="60"/>
              </a:spcBef>
            </a:pP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Note 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b="1" spc="-5" dirty="0">
                <a:solidFill>
                  <a:srgbClr val="0070C0"/>
                </a:solidFill>
                <a:latin typeface="Arial"/>
                <a:cs typeface="Arial"/>
              </a:rPr>
              <a:t>negative edges 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should </a:t>
            </a:r>
            <a:r>
              <a:rPr b="1" spc="-15" dirty="0">
                <a:solidFill>
                  <a:srgbClr val="FF0000"/>
                </a:solidFill>
                <a:latin typeface="Calibri"/>
                <a:cs typeface="Calibri"/>
              </a:rPr>
              <a:t>NOT 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 belong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training message</a:t>
            </a:r>
            <a:r>
              <a:rPr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edges</a:t>
            </a:r>
            <a:r>
              <a:rPr b="1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or </a:t>
            </a:r>
            <a:r>
              <a:rPr b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E88651"/>
                </a:solidFill>
                <a:latin typeface="Arial"/>
                <a:cs typeface="Arial"/>
              </a:rPr>
              <a:t>training supervision</a:t>
            </a:r>
            <a:r>
              <a:rPr b="1" dirty="0">
                <a:solidFill>
                  <a:srgbClr val="E88651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E88651"/>
                </a:solidFill>
                <a:latin typeface="Arial"/>
                <a:cs typeface="Arial"/>
              </a:rPr>
              <a:t>edges!</a:t>
            </a:r>
            <a:endParaRPr>
              <a:latin typeface="Arial"/>
              <a:cs typeface="Arial"/>
            </a:endParaRPr>
          </a:p>
          <a:p>
            <a:pPr marL="63500">
              <a:lnSpc>
                <a:spcPts val="2110"/>
              </a:lnSpc>
              <a:tabLst>
                <a:tab pos="614680" algn="l"/>
                <a:tab pos="1468755" algn="l"/>
              </a:tabLst>
            </a:pPr>
            <a:r>
              <a:rPr b="1" spc="-10" dirty="0">
                <a:latin typeface="Calibri"/>
                <a:cs typeface="Calibri"/>
              </a:rPr>
              <a:t>e</a:t>
            </a:r>
            <a:r>
              <a:rPr b="1" spc="15" dirty="0">
                <a:latin typeface="Calibri"/>
                <a:cs typeface="Calibri"/>
              </a:rPr>
              <a:t>.</a:t>
            </a:r>
            <a:r>
              <a:rPr b="1" spc="-5" dirty="0">
                <a:latin typeface="Calibri"/>
                <a:cs typeface="Calibri"/>
              </a:rPr>
              <a:t>g</a:t>
            </a:r>
            <a:r>
              <a:rPr b="1" spc="-10" dirty="0">
                <a:latin typeface="Calibri"/>
                <a:cs typeface="Calibri"/>
              </a:rPr>
              <a:t>.</a:t>
            </a:r>
            <a:r>
              <a:rPr b="1" dirty="0">
                <a:latin typeface="Calibri"/>
                <a:cs typeface="Calibri"/>
              </a:rPr>
              <a:t>,	</a:t>
            </a:r>
            <a:r>
              <a:rPr spc="-10" dirty="0">
                <a:solidFill>
                  <a:srgbClr val="7030A0"/>
                </a:solidFill>
                <a:latin typeface="Cambria Math"/>
                <a:cs typeface="Cambria Math"/>
              </a:rPr>
              <a:t>𝑬</a:t>
            </a:r>
            <a:r>
              <a:rPr dirty="0">
                <a:latin typeface="Cambria Math"/>
                <a:cs typeface="Cambria Math"/>
              </a:rPr>
              <a:t>,</a:t>
            </a:r>
            <a:r>
              <a:rPr spc="-95" dirty="0">
                <a:latin typeface="Cambria Math"/>
                <a:cs typeface="Cambria Math"/>
              </a:rPr>
              <a:t> </a:t>
            </a:r>
            <a:r>
              <a:rPr spc="-5" dirty="0">
                <a:solidFill>
                  <a:srgbClr val="F0AD00"/>
                </a:solidFill>
                <a:latin typeface="Cambria Math"/>
                <a:cs typeface="Cambria Math"/>
              </a:rPr>
              <a:t>𝒓</a:t>
            </a:r>
            <a:r>
              <a:rPr sz="1950" spc="120" baseline="-14957" dirty="0">
                <a:solidFill>
                  <a:srgbClr val="F0AD00"/>
                </a:solidFill>
                <a:latin typeface="Cambria Math"/>
                <a:cs typeface="Cambria Math"/>
              </a:rPr>
              <a:t>𝟑</a:t>
            </a:r>
            <a:r>
              <a:rPr dirty="0">
                <a:latin typeface="Cambria Math"/>
                <a:cs typeface="Cambria Math"/>
              </a:rPr>
              <a:t>,</a:t>
            </a:r>
            <a:r>
              <a:rPr spc="-95" dirty="0"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2F6231"/>
                </a:solidFill>
                <a:latin typeface="Cambria Math"/>
                <a:cs typeface="Cambria Math"/>
              </a:rPr>
              <a:t>𝑪	</a:t>
            </a:r>
            <a:r>
              <a:rPr b="1" dirty="0">
                <a:latin typeface="Arial"/>
                <a:cs typeface="Arial"/>
              </a:rPr>
              <a:t>is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b="1" dirty="0">
                <a:latin typeface="Arial"/>
                <a:cs typeface="Arial"/>
              </a:rPr>
              <a:t>a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b="1" spc="-5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0070C0"/>
                </a:solidFill>
                <a:latin typeface="Arial"/>
                <a:cs typeface="Arial"/>
              </a:rPr>
              <a:t>g</a:t>
            </a:r>
            <a:r>
              <a:rPr b="1" spc="-5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0070C0"/>
                </a:solidFill>
                <a:latin typeface="Arial"/>
                <a:cs typeface="Arial"/>
              </a:rPr>
              <a:t>ti</a:t>
            </a:r>
            <a:r>
              <a:rPr b="1" spc="-5" dirty="0">
                <a:solidFill>
                  <a:srgbClr val="0070C0"/>
                </a:solidFill>
                <a:latin typeface="Arial"/>
                <a:cs typeface="Arial"/>
              </a:rPr>
              <a:t>v</a:t>
            </a:r>
            <a:r>
              <a:rPr b="1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b="1" spc="-5" dirty="0">
                <a:solidFill>
                  <a:srgbClr val="0070C0"/>
                </a:solidFill>
                <a:latin typeface="Arial"/>
                <a:cs typeface="Arial"/>
              </a:rPr>
              <a:t> e</a:t>
            </a:r>
            <a:r>
              <a:rPr b="1" dirty="0">
                <a:solidFill>
                  <a:srgbClr val="0070C0"/>
                </a:solidFill>
                <a:latin typeface="Arial"/>
                <a:cs typeface="Arial"/>
              </a:rPr>
              <a:t>dge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00843" y="2565040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80" h="370839">
                <a:moveTo>
                  <a:pt x="180277" y="0"/>
                </a:moveTo>
                <a:lnTo>
                  <a:pt x="132352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2" y="316412"/>
                </a:lnTo>
                <a:lnTo>
                  <a:pt x="89288" y="345394"/>
                </a:lnTo>
                <a:lnTo>
                  <a:pt x="132352" y="364079"/>
                </a:lnTo>
                <a:lnTo>
                  <a:pt x="180277" y="370700"/>
                </a:lnTo>
                <a:lnTo>
                  <a:pt x="228202" y="364079"/>
                </a:lnTo>
                <a:lnTo>
                  <a:pt x="271267" y="345394"/>
                </a:lnTo>
                <a:lnTo>
                  <a:pt x="307753" y="316412"/>
                </a:lnTo>
                <a:lnTo>
                  <a:pt x="335942" y="278899"/>
                </a:lnTo>
                <a:lnTo>
                  <a:pt x="354116" y="234623"/>
                </a:lnTo>
                <a:lnTo>
                  <a:pt x="360555" y="185350"/>
                </a:lnTo>
                <a:lnTo>
                  <a:pt x="354116" y="136076"/>
                </a:lnTo>
                <a:lnTo>
                  <a:pt x="335942" y="91800"/>
                </a:lnTo>
                <a:lnTo>
                  <a:pt x="307753" y="54287"/>
                </a:lnTo>
                <a:lnTo>
                  <a:pt x="271267" y="25305"/>
                </a:lnTo>
                <a:lnTo>
                  <a:pt x="228202" y="6620"/>
                </a:lnTo>
                <a:lnTo>
                  <a:pt x="180277" y="0"/>
                </a:lnTo>
                <a:close/>
              </a:path>
            </a:pathLst>
          </a:custGeom>
          <a:solidFill>
            <a:srgbClr val="B4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96190" y="2587244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A</a:t>
            </a:r>
            <a:endParaRPr>
              <a:latin typeface="Corbel"/>
              <a:cs typeface="Corbe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68727" y="2031257"/>
            <a:ext cx="639445" cy="1085850"/>
            <a:chOff x="2244726" y="2031257"/>
            <a:chExt cx="639445" cy="1085850"/>
          </a:xfrm>
        </p:grpSpPr>
        <p:sp>
          <p:nvSpPr>
            <p:cNvPr id="15" name="object 15"/>
            <p:cNvSpPr/>
            <p:nvPr/>
          </p:nvSpPr>
          <p:spPr>
            <a:xfrm>
              <a:off x="2523506" y="2746410"/>
              <a:ext cx="360680" cy="370840"/>
            </a:xfrm>
            <a:custGeom>
              <a:avLst/>
              <a:gdLst/>
              <a:ahLst/>
              <a:cxnLst/>
              <a:rect l="l" t="t" r="r" b="b"/>
              <a:pathLst>
                <a:path w="360680" h="370839">
                  <a:moveTo>
                    <a:pt x="180279" y="0"/>
                  </a:moveTo>
                  <a:lnTo>
                    <a:pt x="132353" y="6620"/>
                  </a:lnTo>
                  <a:lnTo>
                    <a:pt x="89288" y="25305"/>
                  </a:lnTo>
                  <a:lnTo>
                    <a:pt x="52802" y="54287"/>
                  </a:lnTo>
                  <a:lnTo>
                    <a:pt x="24613" y="91799"/>
                  </a:lnTo>
                  <a:lnTo>
                    <a:pt x="6439" y="136075"/>
                  </a:lnTo>
                  <a:lnTo>
                    <a:pt x="0" y="185348"/>
                  </a:lnTo>
                  <a:lnTo>
                    <a:pt x="6439" y="234622"/>
                  </a:lnTo>
                  <a:lnTo>
                    <a:pt x="24613" y="278899"/>
                  </a:lnTo>
                  <a:lnTo>
                    <a:pt x="52802" y="316411"/>
                  </a:lnTo>
                  <a:lnTo>
                    <a:pt x="89288" y="345393"/>
                  </a:lnTo>
                  <a:lnTo>
                    <a:pt x="132353" y="364078"/>
                  </a:lnTo>
                  <a:lnTo>
                    <a:pt x="180279" y="370699"/>
                  </a:lnTo>
                  <a:lnTo>
                    <a:pt x="228203" y="364078"/>
                  </a:lnTo>
                  <a:lnTo>
                    <a:pt x="271268" y="345393"/>
                  </a:lnTo>
                  <a:lnTo>
                    <a:pt x="307754" y="316411"/>
                  </a:lnTo>
                  <a:lnTo>
                    <a:pt x="335943" y="278899"/>
                  </a:lnTo>
                  <a:lnTo>
                    <a:pt x="354117" y="234622"/>
                  </a:lnTo>
                  <a:lnTo>
                    <a:pt x="360556" y="185348"/>
                  </a:lnTo>
                  <a:lnTo>
                    <a:pt x="354117" y="136075"/>
                  </a:lnTo>
                  <a:lnTo>
                    <a:pt x="335943" y="91799"/>
                  </a:lnTo>
                  <a:lnTo>
                    <a:pt x="307754" y="54287"/>
                  </a:lnTo>
                  <a:lnTo>
                    <a:pt x="271268" y="25305"/>
                  </a:lnTo>
                  <a:lnTo>
                    <a:pt x="228203" y="6620"/>
                  </a:lnTo>
                  <a:lnTo>
                    <a:pt x="18027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44726" y="2031257"/>
              <a:ext cx="360680" cy="370840"/>
            </a:xfrm>
            <a:custGeom>
              <a:avLst/>
              <a:gdLst/>
              <a:ahLst/>
              <a:cxnLst/>
              <a:rect l="l" t="t" r="r" b="b"/>
              <a:pathLst>
                <a:path w="360680" h="370839">
                  <a:moveTo>
                    <a:pt x="180277" y="0"/>
                  </a:moveTo>
                  <a:lnTo>
                    <a:pt x="132352" y="6620"/>
                  </a:lnTo>
                  <a:lnTo>
                    <a:pt x="89287" y="25305"/>
                  </a:lnTo>
                  <a:lnTo>
                    <a:pt x="52801" y="54287"/>
                  </a:lnTo>
                  <a:lnTo>
                    <a:pt x="24613" y="91800"/>
                  </a:lnTo>
                  <a:lnTo>
                    <a:pt x="6439" y="136076"/>
                  </a:lnTo>
                  <a:lnTo>
                    <a:pt x="0" y="185350"/>
                  </a:lnTo>
                  <a:lnTo>
                    <a:pt x="6439" y="234623"/>
                  </a:lnTo>
                  <a:lnTo>
                    <a:pt x="24613" y="278899"/>
                  </a:lnTo>
                  <a:lnTo>
                    <a:pt x="52801" y="316412"/>
                  </a:lnTo>
                  <a:lnTo>
                    <a:pt x="89287" y="345394"/>
                  </a:lnTo>
                  <a:lnTo>
                    <a:pt x="132352" y="364079"/>
                  </a:lnTo>
                  <a:lnTo>
                    <a:pt x="180277" y="370700"/>
                  </a:lnTo>
                  <a:lnTo>
                    <a:pt x="228202" y="364079"/>
                  </a:lnTo>
                  <a:lnTo>
                    <a:pt x="271267" y="345394"/>
                  </a:lnTo>
                  <a:lnTo>
                    <a:pt x="307753" y="316412"/>
                  </a:lnTo>
                  <a:lnTo>
                    <a:pt x="335942" y="278899"/>
                  </a:lnTo>
                  <a:lnTo>
                    <a:pt x="354115" y="234623"/>
                  </a:lnTo>
                  <a:lnTo>
                    <a:pt x="360555" y="185350"/>
                  </a:lnTo>
                  <a:lnTo>
                    <a:pt x="354115" y="136076"/>
                  </a:lnTo>
                  <a:lnTo>
                    <a:pt x="335942" y="91800"/>
                  </a:lnTo>
                  <a:lnTo>
                    <a:pt x="307753" y="54287"/>
                  </a:lnTo>
                  <a:lnTo>
                    <a:pt x="271267" y="25305"/>
                  </a:lnTo>
                  <a:lnTo>
                    <a:pt x="228202" y="6620"/>
                  </a:lnTo>
                  <a:lnTo>
                    <a:pt x="18027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68835" y="2053844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B</a:t>
            </a:r>
            <a:endParaRPr>
              <a:latin typeface="Corbel"/>
              <a:cs typeface="Corbe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35125" y="2200288"/>
            <a:ext cx="3284220" cy="1767205"/>
            <a:chOff x="111125" y="2200287"/>
            <a:chExt cx="3284220" cy="1767205"/>
          </a:xfrm>
        </p:grpSpPr>
        <p:sp>
          <p:nvSpPr>
            <p:cNvPr id="19" name="object 19"/>
            <p:cNvSpPr/>
            <p:nvPr/>
          </p:nvSpPr>
          <p:spPr>
            <a:xfrm>
              <a:off x="2542818" y="2347668"/>
              <a:ext cx="177165" cy="415290"/>
            </a:xfrm>
            <a:custGeom>
              <a:avLst/>
              <a:gdLst/>
              <a:ahLst/>
              <a:cxnLst/>
              <a:rect l="l" t="t" r="r" b="b"/>
              <a:pathLst>
                <a:path w="177164" h="415289">
                  <a:moveTo>
                    <a:pt x="53433" y="75080"/>
                  </a:moveTo>
                  <a:lnTo>
                    <a:pt x="26716" y="85217"/>
                  </a:lnTo>
                  <a:lnTo>
                    <a:pt x="150408" y="411187"/>
                  </a:lnTo>
                  <a:lnTo>
                    <a:pt x="158658" y="414898"/>
                  </a:lnTo>
                  <a:lnTo>
                    <a:pt x="173413" y="409299"/>
                  </a:lnTo>
                  <a:lnTo>
                    <a:pt x="177124" y="401049"/>
                  </a:lnTo>
                  <a:lnTo>
                    <a:pt x="53433" y="75080"/>
                  </a:lnTo>
                  <a:close/>
                </a:path>
                <a:path w="177164" h="415289">
                  <a:moveTo>
                    <a:pt x="9662" y="0"/>
                  </a:moveTo>
                  <a:lnTo>
                    <a:pt x="0" y="95355"/>
                  </a:lnTo>
                  <a:lnTo>
                    <a:pt x="26716" y="85217"/>
                  </a:lnTo>
                  <a:lnTo>
                    <a:pt x="18848" y="64481"/>
                  </a:lnTo>
                  <a:lnTo>
                    <a:pt x="22559" y="56231"/>
                  </a:lnTo>
                  <a:lnTo>
                    <a:pt x="37315" y="50633"/>
                  </a:lnTo>
                  <a:lnTo>
                    <a:pt x="64618" y="50633"/>
                  </a:lnTo>
                  <a:lnTo>
                    <a:pt x="9662" y="0"/>
                  </a:lnTo>
                  <a:close/>
                </a:path>
                <a:path w="177164" h="415289">
                  <a:moveTo>
                    <a:pt x="37315" y="50633"/>
                  </a:moveTo>
                  <a:lnTo>
                    <a:pt x="22559" y="56231"/>
                  </a:lnTo>
                  <a:lnTo>
                    <a:pt x="18848" y="64481"/>
                  </a:lnTo>
                  <a:lnTo>
                    <a:pt x="26716" y="85217"/>
                  </a:lnTo>
                  <a:lnTo>
                    <a:pt x="53433" y="75080"/>
                  </a:lnTo>
                  <a:lnTo>
                    <a:pt x="45565" y="54344"/>
                  </a:lnTo>
                  <a:lnTo>
                    <a:pt x="37315" y="50633"/>
                  </a:lnTo>
                  <a:close/>
                </a:path>
                <a:path w="177164" h="415289">
                  <a:moveTo>
                    <a:pt x="64618" y="50633"/>
                  </a:moveTo>
                  <a:lnTo>
                    <a:pt x="37315" y="50633"/>
                  </a:lnTo>
                  <a:lnTo>
                    <a:pt x="45565" y="54344"/>
                  </a:lnTo>
                  <a:lnTo>
                    <a:pt x="53433" y="75080"/>
                  </a:lnTo>
                  <a:lnTo>
                    <a:pt x="80149" y="64942"/>
                  </a:lnTo>
                  <a:lnTo>
                    <a:pt x="64618" y="50633"/>
                  </a:lnTo>
                  <a:close/>
                </a:path>
              </a:pathLst>
            </a:custGeom>
            <a:solidFill>
              <a:srgbClr val="F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37399" y="2200287"/>
              <a:ext cx="1024255" cy="550545"/>
            </a:xfrm>
            <a:custGeom>
              <a:avLst/>
              <a:gdLst/>
              <a:ahLst/>
              <a:cxnLst/>
              <a:rect l="l" t="t" r="r" b="b"/>
              <a:pathLst>
                <a:path w="1024255" h="550544">
                  <a:moveTo>
                    <a:pt x="55678" y="472090"/>
                  </a:moveTo>
                  <a:lnTo>
                    <a:pt x="0" y="550103"/>
                  </a:lnTo>
                  <a:lnTo>
                    <a:pt x="95816" y="547838"/>
                  </a:lnTo>
                  <a:lnTo>
                    <a:pt x="87939" y="532973"/>
                  </a:lnTo>
                  <a:lnTo>
                    <a:pt x="62839" y="532973"/>
                  </a:lnTo>
                  <a:lnTo>
                    <a:pt x="54192" y="530316"/>
                  </a:lnTo>
                  <a:lnTo>
                    <a:pt x="46803" y="516371"/>
                  </a:lnTo>
                  <a:lnTo>
                    <a:pt x="49460" y="507724"/>
                  </a:lnTo>
                  <a:lnTo>
                    <a:pt x="69057" y="497339"/>
                  </a:lnTo>
                  <a:lnTo>
                    <a:pt x="55678" y="472090"/>
                  </a:lnTo>
                  <a:close/>
                </a:path>
                <a:path w="1024255" h="550544">
                  <a:moveTo>
                    <a:pt x="69057" y="497339"/>
                  </a:moveTo>
                  <a:lnTo>
                    <a:pt x="49460" y="507724"/>
                  </a:lnTo>
                  <a:lnTo>
                    <a:pt x="46803" y="516371"/>
                  </a:lnTo>
                  <a:lnTo>
                    <a:pt x="54192" y="530316"/>
                  </a:lnTo>
                  <a:lnTo>
                    <a:pt x="62839" y="532973"/>
                  </a:lnTo>
                  <a:lnTo>
                    <a:pt x="82436" y="522588"/>
                  </a:lnTo>
                  <a:lnTo>
                    <a:pt x="69057" y="497339"/>
                  </a:lnTo>
                  <a:close/>
                </a:path>
                <a:path w="1024255" h="550544">
                  <a:moveTo>
                    <a:pt x="82436" y="522588"/>
                  </a:moveTo>
                  <a:lnTo>
                    <a:pt x="62839" y="532973"/>
                  </a:lnTo>
                  <a:lnTo>
                    <a:pt x="87939" y="532973"/>
                  </a:lnTo>
                  <a:lnTo>
                    <a:pt x="82436" y="522588"/>
                  </a:lnTo>
                  <a:close/>
                </a:path>
                <a:path w="1024255" h="550544">
                  <a:moveTo>
                    <a:pt x="1007609" y="0"/>
                  </a:moveTo>
                  <a:lnTo>
                    <a:pt x="69057" y="497339"/>
                  </a:lnTo>
                  <a:lnTo>
                    <a:pt x="82436" y="522588"/>
                  </a:lnTo>
                  <a:lnTo>
                    <a:pt x="1020988" y="25248"/>
                  </a:lnTo>
                  <a:lnTo>
                    <a:pt x="1023646" y="16601"/>
                  </a:lnTo>
                  <a:lnTo>
                    <a:pt x="1016256" y="2656"/>
                  </a:lnTo>
                  <a:lnTo>
                    <a:pt x="1007609" y="0"/>
                  </a:lnTo>
                  <a:close/>
                </a:path>
              </a:pathLst>
            </a:custGeom>
            <a:solidFill>
              <a:srgbClr val="60B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1125" y="3596610"/>
              <a:ext cx="360680" cy="370840"/>
            </a:xfrm>
            <a:custGeom>
              <a:avLst/>
              <a:gdLst/>
              <a:ahLst/>
              <a:cxnLst/>
              <a:rect l="l" t="t" r="r" b="b"/>
              <a:pathLst>
                <a:path w="360680" h="370839">
                  <a:moveTo>
                    <a:pt x="180278" y="0"/>
                  </a:moveTo>
                  <a:lnTo>
                    <a:pt x="132353" y="6620"/>
                  </a:lnTo>
                  <a:lnTo>
                    <a:pt x="89288" y="25305"/>
                  </a:lnTo>
                  <a:lnTo>
                    <a:pt x="52802" y="54287"/>
                  </a:lnTo>
                  <a:lnTo>
                    <a:pt x="24613" y="91800"/>
                  </a:lnTo>
                  <a:lnTo>
                    <a:pt x="6439" y="136076"/>
                  </a:lnTo>
                  <a:lnTo>
                    <a:pt x="0" y="185350"/>
                  </a:lnTo>
                  <a:lnTo>
                    <a:pt x="6439" y="234623"/>
                  </a:lnTo>
                  <a:lnTo>
                    <a:pt x="24613" y="278899"/>
                  </a:lnTo>
                  <a:lnTo>
                    <a:pt x="52802" y="316412"/>
                  </a:lnTo>
                  <a:lnTo>
                    <a:pt x="89288" y="345394"/>
                  </a:lnTo>
                  <a:lnTo>
                    <a:pt x="132353" y="364079"/>
                  </a:lnTo>
                  <a:lnTo>
                    <a:pt x="180278" y="370700"/>
                  </a:lnTo>
                  <a:lnTo>
                    <a:pt x="228203" y="364079"/>
                  </a:lnTo>
                  <a:lnTo>
                    <a:pt x="271267" y="345394"/>
                  </a:lnTo>
                  <a:lnTo>
                    <a:pt x="307753" y="316412"/>
                  </a:lnTo>
                  <a:lnTo>
                    <a:pt x="335942" y="278899"/>
                  </a:lnTo>
                  <a:lnTo>
                    <a:pt x="354116" y="234623"/>
                  </a:lnTo>
                  <a:lnTo>
                    <a:pt x="360555" y="185350"/>
                  </a:lnTo>
                  <a:lnTo>
                    <a:pt x="354116" y="136076"/>
                  </a:lnTo>
                  <a:lnTo>
                    <a:pt x="335942" y="91800"/>
                  </a:lnTo>
                  <a:lnTo>
                    <a:pt x="307753" y="54287"/>
                  </a:lnTo>
                  <a:lnTo>
                    <a:pt x="271267" y="25305"/>
                  </a:lnTo>
                  <a:lnTo>
                    <a:pt x="228203" y="6620"/>
                  </a:lnTo>
                  <a:lnTo>
                    <a:pt x="180278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5490" y="2881453"/>
              <a:ext cx="654685" cy="731520"/>
            </a:xfrm>
            <a:custGeom>
              <a:avLst/>
              <a:gdLst/>
              <a:ahLst/>
              <a:cxnLst/>
              <a:rect l="l" t="t" r="r" b="b"/>
              <a:pathLst>
                <a:path w="654685" h="731520">
                  <a:moveTo>
                    <a:pt x="586415" y="54444"/>
                  </a:moveTo>
                  <a:lnTo>
                    <a:pt x="0" y="711531"/>
                  </a:lnTo>
                  <a:lnTo>
                    <a:pt x="513" y="720563"/>
                  </a:lnTo>
                  <a:lnTo>
                    <a:pt x="12287" y="731071"/>
                  </a:lnTo>
                  <a:lnTo>
                    <a:pt x="21319" y="730557"/>
                  </a:lnTo>
                  <a:lnTo>
                    <a:pt x="607734" y="73471"/>
                  </a:lnTo>
                  <a:lnTo>
                    <a:pt x="586415" y="54444"/>
                  </a:lnTo>
                  <a:close/>
                </a:path>
                <a:path w="654685" h="731520">
                  <a:moveTo>
                    <a:pt x="644010" y="37383"/>
                  </a:moveTo>
                  <a:lnTo>
                    <a:pt x="610214" y="37383"/>
                  </a:lnTo>
                  <a:lnTo>
                    <a:pt x="621988" y="47892"/>
                  </a:lnTo>
                  <a:lnTo>
                    <a:pt x="622502" y="56923"/>
                  </a:lnTo>
                  <a:lnTo>
                    <a:pt x="607734" y="73471"/>
                  </a:lnTo>
                  <a:lnTo>
                    <a:pt x="629054" y="92497"/>
                  </a:lnTo>
                  <a:lnTo>
                    <a:pt x="644010" y="37383"/>
                  </a:lnTo>
                  <a:close/>
                </a:path>
                <a:path w="654685" h="731520">
                  <a:moveTo>
                    <a:pt x="610214" y="37383"/>
                  </a:moveTo>
                  <a:lnTo>
                    <a:pt x="601182" y="37898"/>
                  </a:lnTo>
                  <a:lnTo>
                    <a:pt x="586415" y="54444"/>
                  </a:lnTo>
                  <a:lnTo>
                    <a:pt x="607734" y="73471"/>
                  </a:lnTo>
                  <a:lnTo>
                    <a:pt x="622502" y="56923"/>
                  </a:lnTo>
                  <a:lnTo>
                    <a:pt x="621988" y="47892"/>
                  </a:lnTo>
                  <a:lnTo>
                    <a:pt x="610214" y="37383"/>
                  </a:lnTo>
                  <a:close/>
                </a:path>
                <a:path w="654685" h="731520">
                  <a:moveTo>
                    <a:pt x="654154" y="0"/>
                  </a:moveTo>
                  <a:lnTo>
                    <a:pt x="565095" y="35417"/>
                  </a:lnTo>
                  <a:lnTo>
                    <a:pt x="586415" y="54444"/>
                  </a:lnTo>
                  <a:lnTo>
                    <a:pt x="601182" y="37898"/>
                  </a:lnTo>
                  <a:lnTo>
                    <a:pt x="610214" y="37383"/>
                  </a:lnTo>
                  <a:lnTo>
                    <a:pt x="644010" y="37383"/>
                  </a:lnTo>
                  <a:lnTo>
                    <a:pt x="654154" y="0"/>
                  </a:lnTo>
                  <a:close/>
                </a:path>
              </a:pathLst>
            </a:custGeom>
            <a:solidFill>
              <a:srgbClr val="60B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84596" y="2841839"/>
              <a:ext cx="1353820" cy="104775"/>
            </a:xfrm>
            <a:custGeom>
              <a:avLst/>
              <a:gdLst/>
              <a:ahLst/>
              <a:cxnLst/>
              <a:rect l="l" t="t" r="r" b="b"/>
              <a:pathLst>
                <a:path w="1353820" h="104775">
                  <a:moveTo>
                    <a:pt x="86200" y="28554"/>
                  </a:moveTo>
                  <a:lnTo>
                    <a:pt x="85128" y="57108"/>
                  </a:lnTo>
                  <a:lnTo>
                    <a:pt x="1346259" y="104494"/>
                  </a:lnTo>
                  <a:lnTo>
                    <a:pt x="1352890" y="98342"/>
                  </a:lnTo>
                  <a:lnTo>
                    <a:pt x="1353484" y="82571"/>
                  </a:lnTo>
                  <a:lnTo>
                    <a:pt x="1347332" y="75939"/>
                  </a:lnTo>
                  <a:lnTo>
                    <a:pt x="86200" y="28554"/>
                  </a:lnTo>
                  <a:close/>
                </a:path>
                <a:path w="1353820" h="104775">
                  <a:moveTo>
                    <a:pt x="87273" y="0"/>
                  </a:moveTo>
                  <a:lnTo>
                    <a:pt x="0" y="39613"/>
                  </a:lnTo>
                  <a:lnTo>
                    <a:pt x="84055" y="85664"/>
                  </a:lnTo>
                  <a:lnTo>
                    <a:pt x="85128" y="57108"/>
                  </a:lnTo>
                  <a:lnTo>
                    <a:pt x="62965" y="56276"/>
                  </a:lnTo>
                  <a:lnTo>
                    <a:pt x="56813" y="49644"/>
                  </a:lnTo>
                  <a:lnTo>
                    <a:pt x="57406" y="33873"/>
                  </a:lnTo>
                  <a:lnTo>
                    <a:pt x="64038" y="27721"/>
                  </a:lnTo>
                  <a:lnTo>
                    <a:pt x="86232" y="27721"/>
                  </a:lnTo>
                  <a:lnTo>
                    <a:pt x="87273" y="0"/>
                  </a:lnTo>
                  <a:close/>
                </a:path>
                <a:path w="1353820" h="104775">
                  <a:moveTo>
                    <a:pt x="64038" y="27721"/>
                  </a:moveTo>
                  <a:lnTo>
                    <a:pt x="57406" y="33873"/>
                  </a:lnTo>
                  <a:lnTo>
                    <a:pt x="56813" y="49644"/>
                  </a:lnTo>
                  <a:lnTo>
                    <a:pt x="62965" y="56276"/>
                  </a:lnTo>
                  <a:lnTo>
                    <a:pt x="85128" y="57108"/>
                  </a:lnTo>
                  <a:lnTo>
                    <a:pt x="86200" y="28554"/>
                  </a:lnTo>
                  <a:lnTo>
                    <a:pt x="64038" y="27721"/>
                  </a:lnTo>
                  <a:close/>
                </a:path>
                <a:path w="1353820" h="104775">
                  <a:moveTo>
                    <a:pt x="86232" y="27721"/>
                  </a:moveTo>
                  <a:lnTo>
                    <a:pt x="64038" y="27721"/>
                  </a:lnTo>
                  <a:lnTo>
                    <a:pt x="86200" y="28554"/>
                  </a:lnTo>
                  <a:lnTo>
                    <a:pt x="86232" y="27721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11326" y="3596610"/>
              <a:ext cx="360680" cy="370840"/>
            </a:xfrm>
            <a:custGeom>
              <a:avLst/>
              <a:gdLst/>
              <a:ahLst/>
              <a:cxnLst/>
              <a:rect l="l" t="t" r="r" b="b"/>
              <a:pathLst>
                <a:path w="360680" h="370839">
                  <a:moveTo>
                    <a:pt x="180277" y="0"/>
                  </a:moveTo>
                  <a:lnTo>
                    <a:pt x="132352" y="6620"/>
                  </a:lnTo>
                  <a:lnTo>
                    <a:pt x="89288" y="25305"/>
                  </a:lnTo>
                  <a:lnTo>
                    <a:pt x="52802" y="54287"/>
                  </a:lnTo>
                  <a:lnTo>
                    <a:pt x="24613" y="91800"/>
                  </a:lnTo>
                  <a:lnTo>
                    <a:pt x="6439" y="136076"/>
                  </a:lnTo>
                  <a:lnTo>
                    <a:pt x="0" y="185350"/>
                  </a:lnTo>
                  <a:lnTo>
                    <a:pt x="6439" y="234623"/>
                  </a:lnTo>
                  <a:lnTo>
                    <a:pt x="24613" y="278899"/>
                  </a:lnTo>
                  <a:lnTo>
                    <a:pt x="52802" y="316412"/>
                  </a:lnTo>
                  <a:lnTo>
                    <a:pt x="89288" y="345394"/>
                  </a:lnTo>
                  <a:lnTo>
                    <a:pt x="132352" y="364079"/>
                  </a:lnTo>
                  <a:lnTo>
                    <a:pt x="180277" y="370700"/>
                  </a:lnTo>
                  <a:lnTo>
                    <a:pt x="228202" y="364079"/>
                  </a:lnTo>
                  <a:lnTo>
                    <a:pt x="271267" y="345394"/>
                  </a:lnTo>
                  <a:lnTo>
                    <a:pt x="307753" y="316412"/>
                  </a:lnTo>
                  <a:lnTo>
                    <a:pt x="335942" y="278899"/>
                  </a:lnTo>
                  <a:lnTo>
                    <a:pt x="354115" y="234623"/>
                  </a:lnTo>
                  <a:lnTo>
                    <a:pt x="360555" y="185350"/>
                  </a:lnTo>
                  <a:lnTo>
                    <a:pt x="354115" y="136076"/>
                  </a:lnTo>
                  <a:lnTo>
                    <a:pt x="335942" y="91800"/>
                  </a:lnTo>
                  <a:lnTo>
                    <a:pt x="307753" y="54287"/>
                  </a:lnTo>
                  <a:lnTo>
                    <a:pt x="271267" y="25305"/>
                  </a:lnTo>
                  <a:lnTo>
                    <a:pt x="228202" y="6620"/>
                  </a:lnTo>
                  <a:lnTo>
                    <a:pt x="180277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03281" y="3062822"/>
              <a:ext cx="573405" cy="603885"/>
            </a:xfrm>
            <a:custGeom>
              <a:avLst/>
              <a:gdLst/>
              <a:ahLst/>
              <a:cxnLst/>
              <a:rect l="l" t="t" r="r" b="b"/>
              <a:pathLst>
                <a:path w="573405" h="603885">
                  <a:moveTo>
                    <a:pt x="503693" y="52399"/>
                  </a:moveTo>
                  <a:lnTo>
                    <a:pt x="0" y="583977"/>
                  </a:lnTo>
                  <a:lnTo>
                    <a:pt x="243" y="593020"/>
                  </a:lnTo>
                  <a:lnTo>
                    <a:pt x="11699" y="603874"/>
                  </a:lnTo>
                  <a:lnTo>
                    <a:pt x="20741" y="603632"/>
                  </a:lnTo>
                  <a:lnTo>
                    <a:pt x="524435" y="72053"/>
                  </a:lnTo>
                  <a:lnTo>
                    <a:pt x="503693" y="52399"/>
                  </a:lnTo>
                  <a:close/>
                </a:path>
                <a:path w="573405" h="603885">
                  <a:moveTo>
                    <a:pt x="562078" y="36056"/>
                  </a:moveTo>
                  <a:lnTo>
                    <a:pt x="527991" y="36056"/>
                  </a:lnTo>
                  <a:lnTo>
                    <a:pt x="539446" y="46911"/>
                  </a:lnTo>
                  <a:lnTo>
                    <a:pt x="539690" y="55954"/>
                  </a:lnTo>
                  <a:lnTo>
                    <a:pt x="524435" y="72053"/>
                  </a:lnTo>
                  <a:lnTo>
                    <a:pt x="545177" y="91707"/>
                  </a:lnTo>
                  <a:lnTo>
                    <a:pt x="562078" y="36056"/>
                  </a:lnTo>
                  <a:close/>
                </a:path>
                <a:path w="573405" h="603885">
                  <a:moveTo>
                    <a:pt x="527991" y="36056"/>
                  </a:moveTo>
                  <a:lnTo>
                    <a:pt x="518947" y="36300"/>
                  </a:lnTo>
                  <a:lnTo>
                    <a:pt x="503693" y="52399"/>
                  </a:lnTo>
                  <a:lnTo>
                    <a:pt x="524435" y="72053"/>
                  </a:lnTo>
                  <a:lnTo>
                    <a:pt x="539690" y="55954"/>
                  </a:lnTo>
                  <a:lnTo>
                    <a:pt x="539446" y="46911"/>
                  </a:lnTo>
                  <a:lnTo>
                    <a:pt x="527991" y="36056"/>
                  </a:lnTo>
                  <a:close/>
                </a:path>
                <a:path w="573405" h="603885">
                  <a:moveTo>
                    <a:pt x="573027" y="0"/>
                  </a:moveTo>
                  <a:lnTo>
                    <a:pt x="482951" y="32745"/>
                  </a:lnTo>
                  <a:lnTo>
                    <a:pt x="503693" y="52399"/>
                  </a:lnTo>
                  <a:lnTo>
                    <a:pt x="518947" y="36300"/>
                  </a:lnTo>
                  <a:lnTo>
                    <a:pt x="527991" y="36056"/>
                  </a:lnTo>
                  <a:lnTo>
                    <a:pt x="562078" y="36056"/>
                  </a:lnTo>
                  <a:lnTo>
                    <a:pt x="573027" y="0"/>
                  </a:lnTo>
                  <a:close/>
                </a:path>
              </a:pathLst>
            </a:custGeom>
            <a:solidFill>
              <a:srgbClr val="F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34604" y="3411260"/>
              <a:ext cx="360680" cy="370840"/>
            </a:xfrm>
            <a:custGeom>
              <a:avLst/>
              <a:gdLst/>
              <a:ahLst/>
              <a:cxnLst/>
              <a:rect l="l" t="t" r="r" b="b"/>
              <a:pathLst>
                <a:path w="360679" h="370839">
                  <a:moveTo>
                    <a:pt x="180277" y="0"/>
                  </a:moveTo>
                  <a:lnTo>
                    <a:pt x="132352" y="6620"/>
                  </a:lnTo>
                  <a:lnTo>
                    <a:pt x="89288" y="25305"/>
                  </a:lnTo>
                  <a:lnTo>
                    <a:pt x="52802" y="54287"/>
                  </a:lnTo>
                  <a:lnTo>
                    <a:pt x="24613" y="91800"/>
                  </a:lnTo>
                  <a:lnTo>
                    <a:pt x="6439" y="136076"/>
                  </a:lnTo>
                  <a:lnTo>
                    <a:pt x="0" y="185350"/>
                  </a:lnTo>
                  <a:lnTo>
                    <a:pt x="6439" y="234623"/>
                  </a:lnTo>
                  <a:lnTo>
                    <a:pt x="24613" y="278899"/>
                  </a:lnTo>
                  <a:lnTo>
                    <a:pt x="52802" y="316412"/>
                  </a:lnTo>
                  <a:lnTo>
                    <a:pt x="89288" y="345394"/>
                  </a:lnTo>
                  <a:lnTo>
                    <a:pt x="132352" y="364079"/>
                  </a:lnTo>
                  <a:lnTo>
                    <a:pt x="180277" y="370700"/>
                  </a:lnTo>
                  <a:lnTo>
                    <a:pt x="228203" y="364079"/>
                  </a:lnTo>
                  <a:lnTo>
                    <a:pt x="271267" y="345394"/>
                  </a:lnTo>
                  <a:lnTo>
                    <a:pt x="307753" y="316412"/>
                  </a:lnTo>
                  <a:lnTo>
                    <a:pt x="335942" y="278899"/>
                  </a:lnTo>
                  <a:lnTo>
                    <a:pt x="354115" y="234623"/>
                  </a:lnTo>
                  <a:lnTo>
                    <a:pt x="360555" y="185350"/>
                  </a:lnTo>
                  <a:lnTo>
                    <a:pt x="354115" y="136076"/>
                  </a:lnTo>
                  <a:lnTo>
                    <a:pt x="335942" y="91800"/>
                  </a:lnTo>
                  <a:lnTo>
                    <a:pt x="307753" y="54287"/>
                  </a:lnTo>
                  <a:lnTo>
                    <a:pt x="271267" y="25305"/>
                  </a:lnTo>
                  <a:lnTo>
                    <a:pt x="228203" y="6620"/>
                  </a:lnTo>
                  <a:lnTo>
                    <a:pt x="180277" y="0"/>
                  </a:lnTo>
                  <a:close/>
                </a:path>
              </a:pathLst>
            </a:custGeom>
            <a:solidFill>
              <a:srgbClr val="F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03784" y="3117109"/>
              <a:ext cx="400050" cy="364490"/>
            </a:xfrm>
            <a:custGeom>
              <a:avLst/>
              <a:gdLst/>
              <a:ahLst/>
              <a:cxnLst/>
              <a:rect l="l" t="t" r="r" b="b"/>
              <a:pathLst>
                <a:path w="400050" h="364489">
                  <a:moveTo>
                    <a:pt x="73063" y="47061"/>
                  </a:moveTo>
                  <a:lnTo>
                    <a:pt x="53851" y="68213"/>
                  </a:lnTo>
                  <a:lnTo>
                    <a:pt x="379856" y="364321"/>
                  </a:lnTo>
                  <a:lnTo>
                    <a:pt x="388891" y="363886"/>
                  </a:lnTo>
                  <a:lnTo>
                    <a:pt x="399502" y="352204"/>
                  </a:lnTo>
                  <a:lnTo>
                    <a:pt x="399068" y="343167"/>
                  </a:lnTo>
                  <a:lnTo>
                    <a:pt x="73063" y="47061"/>
                  </a:lnTo>
                  <a:close/>
                </a:path>
                <a:path w="400050" h="364489">
                  <a:moveTo>
                    <a:pt x="0" y="0"/>
                  </a:moveTo>
                  <a:lnTo>
                    <a:pt x="34639" y="89366"/>
                  </a:lnTo>
                  <a:lnTo>
                    <a:pt x="53851" y="68213"/>
                  </a:lnTo>
                  <a:lnTo>
                    <a:pt x="37434" y="53301"/>
                  </a:lnTo>
                  <a:lnTo>
                    <a:pt x="37000" y="44265"/>
                  </a:lnTo>
                  <a:lnTo>
                    <a:pt x="47611" y="32584"/>
                  </a:lnTo>
                  <a:lnTo>
                    <a:pt x="56645" y="32150"/>
                  </a:lnTo>
                  <a:lnTo>
                    <a:pt x="86607" y="32150"/>
                  </a:lnTo>
                  <a:lnTo>
                    <a:pt x="92275" y="25909"/>
                  </a:lnTo>
                  <a:lnTo>
                    <a:pt x="0" y="0"/>
                  </a:lnTo>
                  <a:close/>
                </a:path>
                <a:path w="400050" h="364489">
                  <a:moveTo>
                    <a:pt x="56645" y="32150"/>
                  </a:moveTo>
                  <a:lnTo>
                    <a:pt x="47611" y="32584"/>
                  </a:lnTo>
                  <a:lnTo>
                    <a:pt x="37000" y="44265"/>
                  </a:lnTo>
                  <a:lnTo>
                    <a:pt x="37434" y="53301"/>
                  </a:lnTo>
                  <a:lnTo>
                    <a:pt x="53851" y="68213"/>
                  </a:lnTo>
                  <a:lnTo>
                    <a:pt x="73063" y="47061"/>
                  </a:lnTo>
                  <a:lnTo>
                    <a:pt x="56645" y="32150"/>
                  </a:lnTo>
                  <a:close/>
                </a:path>
                <a:path w="400050" h="364489">
                  <a:moveTo>
                    <a:pt x="86607" y="32150"/>
                  </a:moveTo>
                  <a:lnTo>
                    <a:pt x="56645" y="32150"/>
                  </a:lnTo>
                  <a:lnTo>
                    <a:pt x="73063" y="47061"/>
                  </a:lnTo>
                  <a:lnTo>
                    <a:pt x="86607" y="32150"/>
                  </a:lnTo>
                  <a:close/>
                </a:path>
              </a:pathLst>
            </a:custGeom>
            <a:solidFill>
              <a:srgbClr val="E66C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71881" y="3581088"/>
              <a:ext cx="978535" cy="227329"/>
            </a:xfrm>
            <a:custGeom>
              <a:avLst/>
              <a:gdLst/>
              <a:ahLst/>
              <a:cxnLst/>
              <a:rect l="l" t="t" r="r" b="b"/>
              <a:pathLst>
                <a:path w="978535" h="227329">
                  <a:moveTo>
                    <a:pt x="76075" y="142575"/>
                  </a:moveTo>
                  <a:lnTo>
                    <a:pt x="0" y="200872"/>
                  </a:lnTo>
                  <a:lnTo>
                    <a:pt x="92282" y="226754"/>
                  </a:lnTo>
                  <a:lnTo>
                    <a:pt x="87687" y="202887"/>
                  </a:lnTo>
                  <a:lnTo>
                    <a:pt x="65102" y="202887"/>
                  </a:lnTo>
                  <a:lnTo>
                    <a:pt x="57611" y="197816"/>
                  </a:lnTo>
                  <a:lnTo>
                    <a:pt x="54627" y="182318"/>
                  </a:lnTo>
                  <a:lnTo>
                    <a:pt x="59700" y="174828"/>
                  </a:lnTo>
                  <a:lnTo>
                    <a:pt x="81477" y="170635"/>
                  </a:lnTo>
                  <a:lnTo>
                    <a:pt x="76075" y="142575"/>
                  </a:lnTo>
                  <a:close/>
                </a:path>
                <a:path w="978535" h="227329">
                  <a:moveTo>
                    <a:pt x="81477" y="170635"/>
                  </a:moveTo>
                  <a:lnTo>
                    <a:pt x="59700" y="174828"/>
                  </a:lnTo>
                  <a:lnTo>
                    <a:pt x="54627" y="182318"/>
                  </a:lnTo>
                  <a:lnTo>
                    <a:pt x="57611" y="197816"/>
                  </a:lnTo>
                  <a:lnTo>
                    <a:pt x="65102" y="202887"/>
                  </a:lnTo>
                  <a:lnTo>
                    <a:pt x="86879" y="198694"/>
                  </a:lnTo>
                  <a:lnTo>
                    <a:pt x="81477" y="170635"/>
                  </a:lnTo>
                  <a:close/>
                </a:path>
                <a:path w="978535" h="227329">
                  <a:moveTo>
                    <a:pt x="86879" y="198694"/>
                  </a:moveTo>
                  <a:lnTo>
                    <a:pt x="65102" y="202887"/>
                  </a:lnTo>
                  <a:lnTo>
                    <a:pt x="87687" y="202887"/>
                  </a:lnTo>
                  <a:lnTo>
                    <a:pt x="86879" y="198694"/>
                  </a:lnTo>
                  <a:close/>
                </a:path>
                <a:path w="978535" h="227329">
                  <a:moveTo>
                    <a:pt x="967769" y="0"/>
                  </a:moveTo>
                  <a:lnTo>
                    <a:pt x="81477" y="170635"/>
                  </a:lnTo>
                  <a:lnTo>
                    <a:pt x="86879" y="198694"/>
                  </a:lnTo>
                  <a:lnTo>
                    <a:pt x="973171" y="28060"/>
                  </a:lnTo>
                  <a:lnTo>
                    <a:pt x="978244" y="20568"/>
                  </a:lnTo>
                  <a:lnTo>
                    <a:pt x="975259" y="5072"/>
                  </a:lnTo>
                  <a:lnTo>
                    <a:pt x="967769" y="0"/>
                  </a:lnTo>
                  <a:close/>
                </a:path>
              </a:pathLst>
            </a:custGeom>
            <a:solidFill>
              <a:srgbClr val="60B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660587" y="2925063"/>
            <a:ext cx="31750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500" spc="-25" dirty="0">
                <a:solidFill>
                  <a:srgbClr val="60B5CC"/>
                </a:solidFill>
                <a:latin typeface="Cambria Math"/>
                <a:cs typeface="Cambria Math"/>
              </a:rPr>
              <a:t>𝑟</a:t>
            </a:r>
            <a:r>
              <a:rPr sz="2700" spc="-37" baseline="-15432" dirty="0">
                <a:solidFill>
                  <a:srgbClr val="60B5CC"/>
                </a:solidFill>
                <a:latin typeface="Cambria Math"/>
                <a:cs typeface="Cambria Math"/>
              </a:rPr>
              <a:t>)</a:t>
            </a:r>
            <a:endParaRPr sz="2700" baseline="-15432">
              <a:latin typeface="Cambria Math"/>
              <a:cs typeface="Cambria Math"/>
            </a:endParaRPr>
          </a:p>
          <a:p>
            <a:pPr marL="77470">
              <a:spcBef>
                <a:spcPts val="2475"/>
              </a:spcBef>
            </a:pPr>
            <a:r>
              <a:rPr dirty="0">
                <a:latin typeface="Corbel"/>
                <a:cs typeface="Corbel"/>
              </a:rPr>
              <a:t>D</a:t>
            </a:r>
            <a:endParaRPr>
              <a:latin typeface="Corbel"/>
              <a:cs typeface="Corbe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90932" y="986109"/>
            <a:ext cx="1851660" cy="1361440"/>
          </a:xfrm>
          <a:prstGeom prst="rect">
            <a:avLst/>
          </a:prstGeom>
        </p:spPr>
        <p:txBody>
          <a:bodyPr vert="horz" wrap="square" lIns="0" tIns="274320" rIns="0" bIns="0" rtlCol="0">
            <a:spAutoFit/>
          </a:bodyPr>
          <a:lstStyle/>
          <a:p>
            <a:pPr marL="358140" indent="-320040">
              <a:spcBef>
                <a:spcPts val="216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57505" algn="l"/>
                <a:tab pos="358140" algn="l"/>
              </a:tabLst>
            </a:pPr>
            <a:r>
              <a:rPr sz="3200" b="1" spc="-30" dirty="0">
                <a:solidFill>
                  <a:srgbClr val="00B050"/>
                </a:solidFill>
                <a:latin typeface="Calibri"/>
                <a:cs typeface="Calibri"/>
              </a:rPr>
              <a:t>Training:</a:t>
            </a:r>
            <a:endParaRPr sz="3200">
              <a:latin typeface="Calibri"/>
              <a:cs typeface="Calibri"/>
            </a:endParaRPr>
          </a:p>
          <a:p>
            <a:pPr marL="1029969">
              <a:spcBef>
                <a:spcPts val="1614"/>
              </a:spcBef>
            </a:pPr>
            <a:r>
              <a:rPr sz="2500" spc="-25" dirty="0">
                <a:solidFill>
                  <a:srgbClr val="60B5CC"/>
                </a:solidFill>
                <a:latin typeface="Cambria Math"/>
                <a:cs typeface="Cambria Math"/>
              </a:rPr>
              <a:t>𝑟</a:t>
            </a:r>
            <a:r>
              <a:rPr sz="2700" spc="-37" baseline="-15432" dirty="0">
                <a:solidFill>
                  <a:srgbClr val="60B5CC"/>
                </a:solidFill>
                <a:latin typeface="Cambria Math"/>
                <a:cs typeface="Cambria Math"/>
              </a:rPr>
              <a:t>)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94438" y="2793999"/>
            <a:ext cx="1765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C64847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93147" y="2819372"/>
            <a:ext cx="341630" cy="91503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8100">
              <a:spcBef>
                <a:spcPts val="1170"/>
              </a:spcBef>
            </a:pPr>
            <a:r>
              <a:rPr sz="2500" spc="-5" dirty="0">
                <a:solidFill>
                  <a:srgbClr val="C64847"/>
                </a:solidFill>
                <a:latin typeface="Cambria Math"/>
                <a:cs typeface="Cambria Math"/>
              </a:rPr>
              <a:t>𝑟</a:t>
            </a:r>
            <a:r>
              <a:rPr sz="2700" spc="-7" baseline="-15432" dirty="0">
                <a:solidFill>
                  <a:srgbClr val="C64847"/>
                </a:solidFill>
                <a:latin typeface="Cambria Math"/>
                <a:cs typeface="Cambria Math"/>
              </a:rPr>
              <a:t>*</a:t>
            </a:r>
            <a:endParaRPr sz="2700" baseline="-15432">
              <a:latin typeface="Cambria Math"/>
              <a:cs typeface="Cambria Math"/>
            </a:endParaRPr>
          </a:p>
          <a:p>
            <a:pPr marL="187325">
              <a:spcBef>
                <a:spcPts val="775"/>
              </a:spcBef>
            </a:pPr>
            <a:r>
              <a:rPr dirty="0">
                <a:latin typeface="Corbel"/>
                <a:cs typeface="Corbel"/>
              </a:rPr>
              <a:t>F</a:t>
            </a:r>
            <a:endParaRPr>
              <a:latin typeface="Corbel"/>
              <a:cs typeface="Corbe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22215" y="2016563"/>
            <a:ext cx="440690" cy="1053465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153670">
              <a:spcBef>
                <a:spcPts val="1805"/>
              </a:spcBef>
            </a:pPr>
            <a:r>
              <a:rPr sz="2500" spc="-295" dirty="0">
                <a:solidFill>
                  <a:srgbClr val="F0AD00"/>
                </a:solidFill>
                <a:latin typeface="Cambria Math"/>
                <a:cs typeface="Cambria Math"/>
              </a:rPr>
              <a:t>𝑟</a:t>
            </a:r>
            <a:r>
              <a:rPr sz="2700" spc="-442" baseline="-16975" dirty="0">
                <a:solidFill>
                  <a:srgbClr val="F0AD00"/>
                </a:solidFill>
                <a:latin typeface="Cambria Math"/>
                <a:cs typeface="Cambria Math"/>
              </a:rPr>
              <a:t>+</a:t>
            </a:r>
            <a:endParaRPr sz="2700" baseline="-16975">
              <a:latin typeface="Cambria Math"/>
              <a:cs typeface="Cambria Math"/>
            </a:endParaRPr>
          </a:p>
          <a:p>
            <a:pPr marL="38100">
              <a:spcBef>
                <a:spcPts val="1225"/>
              </a:spcBef>
            </a:pPr>
            <a:r>
              <a:rPr dirty="0">
                <a:latin typeface="Corbel"/>
                <a:cs typeface="Corbel"/>
              </a:rPr>
              <a:t>C</a:t>
            </a:r>
            <a:endParaRPr>
              <a:latin typeface="Corbel"/>
              <a:cs typeface="Corbe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84990" y="2858008"/>
            <a:ext cx="596265" cy="106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309245" algn="l"/>
              </a:tabLst>
            </a:pPr>
            <a:r>
              <a:rPr spc="270" dirty="0">
                <a:solidFill>
                  <a:srgbClr val="C64847"/>
                </a:solidFill>
                <a:latin typeface="Cambria Math"/>
                <a:cs typeface="Cambria Math"/>
              </a:rPr>
              <a:t>*	</a:t>
            </a:r>
            <a:r>
              <a:rPr sz="3750" spc="-442" baseline="-18888" dirty="0">
                <a:solidFill>
                  <a:srgbClr val="F0AD00"/>
                </a:solidFill>
                <a:latin typeface="Cambria Math"/>
                <a:cs typeface="Cambria Math"/>
              </a:rPr>
              <a:t>𝑟</a:t>
            </a:r>
            <a:r>
              <a:rPr sz="2700" spc="-442" baseline="-41666" dirty="0">
                <a:solidFill>
                  <a:srgbClr val="F0AD00"/>
                </a:solidFill>
                <a:latin typeface="Cambria Math"/>
                <a:cs typeface="Cambria Math"/>
              </a:rPr>
              <a:t>+</a:t>
            </a:r>
            <a:endParaRPr sz="2700" baseline="-41666">
              <a:latin typeface="Cambria Math"/>
              <a:cs typeface="Cambria Math"/>
            </a:endParaRPr>
          </a:p>
          <a:p>
            <a:pPr marL="67310">
              <a:spcBef>
                <a:spcPts val="3005"/>
              </a:spcBef>
            </a:pPr>
            <a:r>
              <a:rPr dirty="0">
                <a:latin typeface="Corbel"/>
                <a:cs typeface="Corbel"/>
              </a:rPr>
              <a:t>E</a:t>
            </a:r>
            <a:endParaRPr>
              <a:latin typeface="Corbel"/>
              <a:cs typeface="Corbe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10803" y="3586479"/>
            <a:ext cx="3175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500" spc="-25" dirty="0">
                <a:solidFill>
                  <a:srgbClr val="60B5CC"/>
                </a:solidFill>
                <a:latin typeface="Cambria Math"/>
                <a:cs typeface="Cambria Math"/>
              </a:rPr>
              <a:t>𝑟</a:t>
            </a:r>
            <a:r>
              <a:rPr sz="2700" spc="-37" baseline="-15432" dirty="0">
                <a:solidFill>
                  <a:srgbClr val="60B5CC"/>
                </a:solidFill>
                <a:latin typeface="Cambria Math"/>
                <a:cs typeface="Cambria Math"/>
              </a:rPr>
              <a:t>)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81122" y="2935741"/>
            <a:ext cx="723265" cy="730885"/>
          </a:xfrm>
          <a:custGeom>
            <a:avLst/>
            <a:gdLst/>
            <a:ahLst/>
            <a:cxnLst/>
            <a:rect l="l" t="t" r="r" b="b"/>
            <a:pathLst>
              <a:path w="723264" h="730885">
                <a:moveTo>
                  <a:pt x="662395" y="658807"/>
                </a:moveTo>
                <a:lnTo>
                  <a:pt x="651172" y="669903"/>
                </a:lnTo>
                <a:lnTo>
                  <a:pt x="651120" y="678949"/>
                </a:lnTo>
                <a:lnTo>
                  <a:pt x="702394" y="730813"/>
                </a:lnTo>
                <a:lnTo>
                  <a:pt x="711440" y="730865"/>
                </a:lnTo>
                <a:lnTo>
                  <a:pt x="722663" y="719771"/>
                </a:lnTo>
                <a:lnTo>
                  <a:pt x="722715" y="710725"/>
                </a:lnTo>
                <a:lnTo>
                  <a:pt x="671441" y="658859"/>
                </a:lnTo>
                <a:lnTo>
                  <a:pt x="662395" y="658807"/>
                </a:lnTo>
                <a:close/>
              </a:path>
              <a:path w="723264" h="730885">
                <a:moveTo>
                  <a:pt x="582037" y="577523"/>
                </a:moveTo>
                <a:lnTo>
                  <a:pt x="570814" y="588618"/>
                </a:lnTo>
                <a:lnTo>
                  <a:pt x="570762" y="597664"/>
                </a:lnTo>
                <a:lnTo>
                  <a:pt x="622036" y="649530"/>
                </a:lnTo>
                <a:lnTo>
                  <a:pt x="631082" y="649582"/>
                </a:lnTo>
                <a:lnTo>
                  <a:pt x="642305" y="638487"/>
                </a:lnTo>
                <a:lnTo>
                  <a:pt x="642357" y="629441"/>
                </a:lnTo>
                <a:lnTo>
                  <a:pt x="591083" y="577575"/>
                </a:lnTo>
                <a:lnTo>
                  <a:pt x="582037" y="577523"/>
                </a:lnTo>
                <a:close/>
              </a:path>
              <a:path w="723264" h="730885">
                <a:moveTo>
                  <a:pt x="501679" y="496239"/>
                </a:moveTo>
                <a:lnTo>
                  <a:pt x="490456" y="507334"/>
                </a:lnTo>
                <a:lnTo>
                  <a:pt x="490404" y="516380"/>
                </a:lnTo>
                <a:lnTo>
                  <a:pt x="541678" y="568246"/>
                </a:lnTo>
                <a:lnTo>
                  <a:pt x="550724" y="568298"/>
                </a:lnTo>
                <a:lnTo>
                  <a:pt x="561947" y="557202"/>
                </a:lnTo>
                <a:lnTo>
                  <a:pt x="561999" y="548156"/>
                </a:lnTo>
                <a:lnTo>
                  <a:pt x="510725" y="496291"/>
                </a:lnTo>
                <a:lnTo>
                  <a:pt x="501679" y="496239"/>
                </a:lnTo>
                <a:close/>
              </a:path>
              <a:path w="723264" h="730885">
                <a:moveTo>
                  <a:pt x="421321" y="414954"/>
                </a:moveTo>
                <a:lnTo>
                  <a:pt x="410098" y="426050"/>
                </a:lnTo>
                <a:lnTo>
                  <a:pt x="410046" y="435096"/>
                </a:lnTo>
                <a:lnTo>
                  <a:pt x="461320" y="486961"/>
                </a:lnTo>
                <a:lnTo>
                  <a:pt x="470366" y="487013"/>
                </a:lnTo>
                <a:lnTo>
                  <a:pt x="481589" y="475918"/>
                </a:lnTo>
                <a:lnTo>
                  <a:pt x="481641" y="466872"/>
                </a:lnTo>
                <a:lnTo>
                  <a:pt x="430367" y="415006"/>
                </a:lnTo>
                <a:lnTo>
                  <a:pt x="421321" y="414954"/>
                </a:lnTo>
                <a:close/>
              </a:path>
              <a:path w="723264" h="730885">
                <a:moveTo>
                  <a:pt x="340963" y="333670"/>
                </a:moveTo>
                <a:lnTo>
                  <a:pt x="329740" y="344765"/>
                </a:lnTo>
                <a:lnTo>
                  <a:pt x="329688" y="353811"/>
                </a:lnTo>
                <a:lnTo>
                  <a:pt x="380963" y="405677"/>
                </a:lnTo>
                <a:lnTo>
                  <a:pt x="390009" y="405729"/>
                </a:lnTo>
                <a:lnTo>
                  <a:pt x="401232" y="394634"/>
                </a:lnTo>
                <a:lnTo>
                  <a:pt x="401283" y="385588"/>
                </a:lnTo>
                <a:lnTo>
                  <a:pt x="350009" y="333722"/>
                </a:lnTo>
                <a:lnTo>
                  <a:pt x="340963" y="333670"/>
                </a:lnTo>
                <a:close/>
              </a:path>
              <a:path w="723264" h="730885">
                <a:moveTo>
                  <a:pt x="260605" y="252387"/>
                </a:moveTo>
                <a:lnTo>
                  <a:pt x="249382" y="263481"/>
                </a:lnTo>
                <a:lnTo>
                  <a:pt x="249331" y="272528"/>
                </a:lnTo>
                <a:lnTo>
                  <a:pt x="300605" y="324393"/>
                </a:lnTo>
                <a:lnTo>
                  <a:pt x="309651" y="324445"/>
                </a:lnTo>
                <a:lnTo>
                  <a:pt x="320874" y="313349"/>
                </a:lnTo>
                <a:lnTo>
                  <a:pt x="320926" y="304303"/>
                </a:lnTo>
                <a:lnTo>
                  <a:pt x="269651" y="252439"/>
                </a:lnTo>
                <a:lnTo>
                  <a:pt x="260605" y="252387"/>
                </a:lnTo>
                <a:close/>
              </a:path>
              <a:path w="723264" h="730885">
                <a:moveTo>
                  <a:pt x="180248" y="171103"/>
                </a:moveTo>
                <a:lnTo>
                  <a:pt x="169025" y="182198"/>
                </a:lnTo>
                <a:lnTo>
                  <a:pt x="168973" y="191244"/>
                </a:lnTo>
                <a:lnTo>
                  <a:pt x="220247" y="243109"/>
                </a:lnTo>
                <a:lnTo>
                  <a:pt x="229293" y="243160"/>
                </a:lnTo>
                <a:lnTo>
                  <a:pt x="240516" y="232065"/>
                </a:lnTo>
                <a:lnTo>
                  <a:pt x="240568" y="223019"/>
                </a:lnTo>
                <a:lnTo>
                  <a:pt x="189294" y="171154"/>
                </a:lnTo>
                <a:lnTo>
                  <a:pt x="180248" y="171103"/>
                </a:lnTo>
                <a:close/>
              </a:path>
              <a:path w="723264" h="730885">
                <a:moveTo>
                  <a:pt x="99890" y="89818"/>
                </a:moveTo>
                <a:lnTo>
                  <a:pt x="88667" y="100912"/>
                </a:lnTo>
                <a:lnTo>
                  <a:pt x="88615" y="109959"/>
                </a:lnTo>
                <a:lnTo>
                  <a:pt x="139889" y="161824"/>
                </a:lnTo>
                <a:lnTo>
                  <a:pt x="148935" y="161876"/>
                </a:lnTo>
                <a:lnTo>
                  <a:pt x="160158" y="150782"/>
                </a:lnTo>
                <a:lnTo>
                  <a:pt x="160210" y="141735"/>
                </a:lnTo>
                <a:lnTo>
                  <a:pt x="108936" y="89870"/>
                </a:lnTo>
                <a:lnTo>
                  <a:pt x="99890" y="89818"/>
                </a:lnTo>
                <a:close/>
              </a:path>
              <a:path w="723264" h="730885">
                <a:moveTo>
                  <a:pt x="0" y="0"/>
                </a:moveTo>
                <a:lnTo>
                  <a:pt x="29786" y="91097"/>
                </a:lnTo>
                <a:lnTo>
                  <a:pt x="50107" y="71007"/>
                </a:lnTo>
                <a:lnTo>
                  <a:pt x="34515" y="55236"/>
                </a:lnTo>
                <a:lnTo>
                  <a:pt x="34566" y="46189"/>
                </a:lnTo>
                <a:lnTo>
                  <a:pt x="45790" y="35093"/>
                </a:lnTo>
                <a:lnTo>
                  <a:pt x="86435" y="35093"/>
                </a:lnTo>
                <a:lnTo>
                  <a:pt x="90749" y="30829"/>
                </a:lnTo>
                <a:lnTo>
                  <a:pt x="0" y="0"/>
                </a:lnTo>
                <a:close/>
              </a:path>
              <a:path w="723264" h="730885">
                <a:moveTo>
                  <a:pt x="70428" y="50918"/>
                </a:moveTo>
                <a:lnTo>
                  <a:pt x="50107" y="71007"/>
                </a:lnTo>
                <a:lnTo>
                  <a:pt x="59531" y="80540"/>
                </a:lnTo>
                <a:lnTo>
                  <a:pt x="68578" y="80592"/>
                </a:lnTo>
                <a:lnTo>
                  <a:pt x="79801" y="69496"/>
                </a:lnTo>
                <a:lnTo>
                  <a:pt x="79852" y="60450"/>
                </a:lnTo>
                <a:lnTo>
                  <a:pt x="70428" y="50918"/>
                </a:lnTo>
                <a:close/>
              </a:path>
              <a:path w="723264" h="730885">
                <a:moveTo>
                  <a:pt x="45790" y="35093"/>
                </a:moveTo>
                <a:lnTo>
                  <a:pt x="34566" y="46189"/>
                </a:lnTo>
                <a:lnTo>
                  <a:pt x="34515" y="55236"/>
                </a:lnTo>
                <a:lnTo>
                  <a:pt x="50107" y="71007"/>
                </a:lnTo>
                <a:lnTo>
                  <a:pt x="70428" y="50918"/>
                </a:lnTo>
                <a:lnTo>
                  <a:pt x="54836" y="35145"/>
                </a:lnTo>
                <a:lnTo>
                  <a:pt x="45790" y="35093"/>
                </a:lnTo>
                <a:close/>
              </a:path>
              <a:path w="723264" h="730885">
                <a:moveTo>
                  <a:pt x="86435" y="35093"/>
                </a:moveTo>
                <a:lnTo>
                  <a:pt x="45790" y="35093"/>
                </a:lnTo>
                <a:lnTo>
                  <a:pt x="54836" y="35145"/>
                </a:lnTo>
                <a:lnTo>
                  <a:pt x="70428" y="50918"/>
                </a:lnTo>
                <a:lnTo>
                  <a:pt x="86435" y="3509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632395" y="3193287"/>
            <a:ext cx="1962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F0AD00"/>
                </a:solidFill>
                <a:latin typeface="Cambria Math"/>
                <a:cs typeface="Cambria Math"/>
              </a:rPr>
              <a:t>𝒓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20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02257" y="3346196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0AD00"/>
                </a:solidFill>
                <a:latin typeface="Cambria Math"/>
                <a:cs typeface="Cambria Math"/>
              </a:rPr>
              <a:t>𝟑</a:t>
            </a:r>
            <a:endParaRPr>
              <a:latin typeface="Cambria Math"/>
              <a:cs typeface="Cambria Math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CF284F91-C776-4C72-B4A7-72DBE1364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298" y="1216864"/>
            <a:ext cx="8835769" cy="550753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7" y="341375"/>
            <a:ext cx="6839711" cy="5425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16332" y="1248156"/>
            <a:ext cx="18008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165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3200" b="1" spc="-70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3200" b="1" spc="-10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sz="3200" b="1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sz="3200" b="1" spc="-10" dirty="0">
                <a:solidFill>
                  <a:srgbClr val="00B050"/>
                </a:solidFill>
                <a:latin typeface="Calibri"/>
                <a:cs typeface="Calibri"/>
              </a:rPr>
              <a:t>n</a:t>
            </a:r>
            <a:r>
              <a:rPr sz="3200" b="1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sz="3200" b="1" spc="-10" dirty="0">
                <a:solidFill>
                  <a:srgbClr val="00B050"/>
                </a:solidFill>
                <a:latin typeface="Calibri"/>
                <a:cs typeface="Calibri"/>
              </a:rPr>
              <a:t>n</a:t>
            </a:r>
            <a:r>
              <a:rPr sz="3200" b="1" spc="-5" dirty="0">
                <a:solidFill>
                  <a:srgbClr val="00B050"/>
                </a:solidFill>
                <a:latin typeface="Calibri"/>
                <a:cs typeface="Calibri"/>
              </a:rPr>
              <a:t>g</a:t>
            </a:r>
            <a:r>
              <a:rPr sz="3200" b="1" dirty="0">
                <a:solidFill>
                  <a:srgbClr val="00B050"/>
                </a:solidFill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86713" y="2349513"/>
            <a:ext cx="1136015" cy="282575"/>
          </a:xfrm>
          <a:custGeom>
            <a:avLst/>
            <a:gdLst/>
            <a:ahLst/>
            <a:cxnLst/>
            <a:rect l="l" t="t" r="r" b="b"/>
            <a:pathLst>
              <a:path w="1136015" h="282575">
                <a:moveTo>
                  <a:pt x="1045937" y="0"/>
                </a:moveTo>
                <a:lnTo>
                  <a:pt x="1041919" y="11460"/>
                </a:lnTo>
                <a:lnTo>
                  <a:pt x="1058262" y="18552"/>
                </a:lnTo>
                <a:lnTo>
                  <a:pt x="1072317" y="28370"/>
                </a:lnTo>
                <a:lnTo>
                  <a:pt x="1100855" y="73878"/>
                </a:lnTo>
                <a:lnTo>
                  <a:pt x="1109189" y="115662"/>
                </a:lnTo>
                <a:lnTo>
                  <a:pt x="1110231" y="139749"/>
                </a:lnTo>
                <a:lnTo>
                  <a:pt x="1109185" y="164650"/>
                </a:lnTo>
                <a:lnTo>
                  <a:pt x="1100813" y="207587"/>
                </a:lnTo>
                <a:lnTo>
                  <a:pt x="1072335" y="253826"/>
                </a:lnTo>
                <a:lnTo>
                  <a:pt x="1042366" y="270866"/>
                </a:lnTo>
                <a:lnTo>
                  <a:pt x="1045937" y="282327"/>
                </a:lnTo>
                <a:lnTo>
                  <a:pt x="1084447" y="264263"/>
                </a:lnTo>
                <a:lnTo>
                  <a:pt x="1112761" y="232990"/>
                </a:lnTo>
                <a:lnTo>
                  <a:pt x="1130174" y="191113"/>
                </a:lnTo>
                <a:lnTo>
                  <a:pt x="1135979" y="141237"/>
                </a:lnTo>
                <a:lnTo>
                  <a:pt x="1134523" y="115355"/>
                </a:lnTo>
                <a:lnTo>
                  <a:pt x="1122877" y="69479"/>
                </a:lnTo>
                <a:lnTo>
                  <a:pt x="1099781" y="32133"/>
                </a:lnTo>
                <a:lnTo>
                  <a:pt x="1066406" y="7390"/>
                </a:lnTo>
                <a:lnTo>
                  <a:pt x="1045937" y="0"/>
                </a:lnTo>
                <a:close/>
              </a:path>
              <a:path w="1136015" h="282575">
                <a:moveTo>
                  <a:pt x="90040" y="0"/>
                </a:moveTo>
                <a:lnTo>
                  <a:pt x="51624" y="18101"/>
                </a:lnTo>
                <a:lnTo>
                  <a:pt x="23291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1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86713" y="3086113"/>
            <a:ext cx="1155065" cy="282575"/>
          </a:xfrm>
          <a:custGeom>
            <a:avLst/>
            <a:gdLst/>
            <a:ahLst/>
            <a:cxnLst/>
            <a:rect l="l" t="t" r="r" b="b"/>
            <a:pathLst>
              <a:path w="1155065" h="282575">
                <a:moveTo>
                  <a:pt x="1064987" y="0"/>
                </a:moveTo>
                <a:lnTo>
                  <a:pt x="1060969" y="11460"/>
                </a:lnTo>
                <a:lnTo>
                  <a:pt x="1077312" y="18552"/>
                </a:lnTo>
                <a:lnTo>
                  <a:pt x="1091367" y="28370"/>
                </a:lnTo>
                <a:lnTo>
                  <a:pt x="1119905" y="73878"/>
                </a:lnTo>
                <a:lnTo>
                  <a:pt x="1128239" y="115662"/>
                </a:lnTo>
                <a:lnTo>
                  <a:pt x="1129281" y="139749"/>
                </a:lnTo>
                <a:lnTo>
                  <a:pt x="1128235" y="164650"/>
                </a:lnTo>
                <a:lnTo>
                  <a:pt x="1119863" y="207587"/>
                </a:lnTo>
                <a:lnTo>
                  <a:pt x="1091385" y="253826"/>
                </a:lnTo>
                <a:lnTo>
                  <a:pt x="1061416" y="270866"/>
                </a:lnTo>
                <a:lnTo>
                  <a:pt x="1064987" y="282327"/>
                </a:lnTo>
                <a:lnTo>
                  <a:pt x="1103497" y="264263"/>
                </a:lnTo>
                <a:lnTo>
                  <a:pt x="1131811" y="232990"/>
                </a:lnTo>
                <a:lnTo>
                  <a:pt x="1149224" y="191113"/>
                </a:lnTo>
                <a:lnTo>
                  <a:pt x="1155029" y="141237"/>
                </a:lnTo>
                <a:lnTo>
                  <a:pt x="1153573" y="115355"/>
                </a:lnTo>
                <a:lnTo>
                  <a:pt x="1141927" y="69479"/>
                </a:lnTo>
                <a:lnTo>
                  <a:pt x="1118831" y="32133"/>
                </a:lnTo>
                <a:lnTo>
                  <a:pt x="1085456" y="7390"/>
                </a:lnTo>
                <a:lnTo>
                  <a:pt x="1064987" y="0"/>
                </a:lnTo>
                <a:close/>
              </a:path>
              <a:path w="1155065" h="282575">
                <a:moveTo>
                  <a:pt x="90040" y="0"/>
                </a:moveTo>
                <a:lnTo>
                  <a:pt x="51624" y="18101"/>
                </a:lnTo>
                <a:lnTo>
                  <a:pt x="23291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1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33234" y="1892301"/>
            <a:ext cx="5579745" cy="31438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20700" marR="1170305" indent="-457200">
              <a:lnSpc>
                <a:spcPct val="100800"/>
              </a:lnSpc>
              <a:spcBef>
                <a:spcPts val="75"/>
              </a:spcBef>
              <a:buAutoNum type="arabicPeriod"/>
              <a:tabLst>
                <a:tab pos="520065" algn="l"/>
                <a:tab pos="520700" algn="l"/>
                <a:tab pos="2853055" algn="l"/>
              </a:tabLst>
            </a:pPr>
            <a:r>
              <a:rPr sz="2400" b="1" dirty="0">
                <a:latin typeface="Calibri"/>
                <a:cs typeface="Calibri"/>
              </a:rPr>
              <a:t>Use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RGCN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to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score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E88651"/>
                </a:solidFill>
                <a:latin typeface="Calibri"/>
                <a:cs typeface="Calibri"/>
              </a:rPr>
              <a:t>training </a:t>
            </a:r>
            <a:r>
              <a:rPr sz="2400" b="1" spc="-530" dirty="0">
                <a:solidFill>
                  <a:srgbClr val="E88651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E88651"/>
                </a:solidFill>
                <a:latin typeface="Calibri"/>
                <a:cs typeface="Calibri"/>
              </a:rPr>
              <a:t>s</a:t>
            </a:r>
            <a:r>
              <a:rPr sz="2400" b="1" spc="-5" dirty="0">
                <a:solidFill>
                  <a:srgbClr val="E88651"/>
                </a:solidFill>
                <a:latin typeface="Calibri"/>
                <a:cs typeface="Calibri"/>
              </a:rPr>
              <a:t>up</a:t>
            </a:r>
            <a:r>
              <a:rPr sz="2400" b="1" dirty="0">
                <a:solidFill>
                  <a:srgbClr val="E88651"/>
                </a:solidFill>
                <a:latin typeface="Calibri"/>
                <a:cs typeface="Calibri"/>
              </a:rPr>
              <a:t>e</a:t>
            </a:r>
            <a:r>
              <a:rPr sz="2400" b="1" spc="15" dirty="0">
                <a:solidFill>
                  <a:srgbClr val="E88651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E88651"/>
                </a:solidFill>
                <a:latin typeface="Calibri"/>
                <a:cs typeface="Calibri"/>
              </a:rPr>
              <a:t>v</a:t>
            </a:r>
            <a:r>
              <a:rPr sz="2400" b="1" spc="-5" dirty="0">
                <a:solidFill>
                  <a:srgbClr val="E88651"/>
                </a:solidFill>
                <a:latin typeface="Calibri"/>
                <a:cs typeface="Calibri"/>
              </a:rPr>
              <a:t>i</a:t>
            </a:r>
            <a:r>
              <a:rPr sz="2400" b="1" spc="5" dirty="0">
                <a:solidFill>
                  <a:srgbClr val="E88651"/>
                </a:solidFill>
                <a:latin typeface="Calibri"/>
                <a:cs typeface="Calibri"/>
              </a:rPr>
              <a:t>s</a:t>
            </a:r>
            <a:r>
              <a:rPr sz="2400" b="1" spc="-5" dirty="0">
                <a:solidFill>
                  <a:srgbClr val="E88651"/>
                </a:solidFill>
                <a:latin typeface="Calibri"/>
                <a:cs typeface="Calibri"/>
              </a:rPr>
              <a:t>io</a:t>
            </a:r>
            <a:r>
              <a:rPr sz="2400" b="1" dirty="0">
                <a:solidFill>
                  <a:srgbClr val="E88651"/>
                </a:solidFill>
                <a:latin typeface="Calibri"/>
                <a:cs typeface="Calibri"/>
              </a:rPr>
              <a:t>n</a:t>
            </a:r>
            <a:r>
              <a:rPr sz="2400" b="1" spc="-10" dirty="0">
                <a:solidFill>
                  <a:srgbClr val="E8865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88651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E88651"/>
                </a:solidFill>
                <a:latin typeface="Calibri"/>
                <a:cs typeface="Calibri"/>
              </a:rPr>
              <a:t>d</a:t>
            </a:r>
            <a:r>
              <a:rPr sz="2400" b="1" spc="-30" dirty="0">
                <a:solidFill>
                  <a:srgbClr val="E88651"/>
                </a:solidFill>
                <a:latin typeface="Calibri"/>
                <a:cs typeface="Calibri"/>
              </a:rPr>
              <a:t>g</a:t>
            </a:r>
            <a:r>
              <a:rPr sz="2400" b="1" dirty="0">
                <a:solidFill>
                  <a:srgbClr val="E88651"/>
                </a:solidFill>
                <a:latin typeface="Calibri"/>
                <a:cs typeface="Calibri"/>
              </a:rPr>
              <a:t>e	</a:t>
            </a:r>
            <a:r>
              <a:rPr sz="2400" dirty="0">
                <a:solidFill>
                  <a:srgbClr val="7030A0"/>
                </a:solidFill>
                <a:latin typeface="Cambria Math"/>
                <a:cs typeface="Cambria Math"/>
              </a:rPr>
              <a:t>𝑬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F0AD00"/>
                </a:solidFill>
                <a:latin typeface="Cambria Math"/>
                <a:cs typeface="Cambria Math"/>
              </a:rPr>
              <a:t>𝒓</a:t>
            </a:r>
            <a:r>
              <a:rPr sz="2700" spc="104" baseline="-15432" dirty="0">
                <a:solidFill>
                  <a:srgbClr val="F0AD00"/>
                </a:solidFill>
                <a:latin typeface="Cambria Math"/>
                <a:cs typeface="Cambria Math"/>
              </a:rPr>
              <a:t>𝟑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785700"/>
                </a:solidFill>
                <a:latin typeface="Cambria Math"/>
                <a:cs typeface="Cambria Math"/>
              </a:rPr>
              <a:t>𝑨</a:t>
            </a:r>
            <a:endParaRPr sz="2400">
              <a:latin typeface="Cambria Math"/>
              <a:cs typeface="Cambria Math"/>
            </a:endParaRPr>
          </a:p>
          <a:p>
            <a:pPr marL="520700" marR="111125" indent="-457200">
              <a:spcBef>
                <a:spcPts val="25"/>
              </a:spcBef>
              <a:buAutoNum type="arabicPeriod"/>
              <a:tabLst>
                <a:tab pos="520065" algn="l"/>
                <a:tab pos="520700" algn="l"/>
                <a:tab pos="2853055" algn="l"/>
              </a:tabLst>
            </a:pPr>
            <a:r>
              <a:rPr sz="2400" b="1" spc="-15" dirty="0">
                <a:latin typeface="Calibri"/>
                <a:cs typeface="Calibri"/>
              </a:rPr>
              <a:t>Create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70C0"/>
                </a:solidFill>
                <a:latin typeface="Calibri"/>
                <a:cs typeface="Calibri"/>
              </a:rPr>
              <a:t>negative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 edge</a:t>
            </a:r>
            <a:r>
              <a:rPr sz="2400" b="1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by </a:t>
            </a:r>
            <a:r>
              <a:rPr sz="2400" b="1" spc="-5" dirty="0">
                <a:latin typeface="Calibri"/>
                <a:cs typeface="Calibri"/>
              </a:rPr>
              <a:t>perturbing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E88651"/>
                </a:solidFill>
                <a:latin typeface="Calibri"/>
                <a:cs typeface="Calibri"/>
              </a:rPr>
              <a:t>s</a:t>
            </a:r>
            <a:r>
              <a:rPr sz="2400" b="1" spc="-5" dirty="0">
                <a:solidFill>
                  <a:srgbClr val="E88651"/>
                </a:solidFill>
                <a:latin typeface="Calibri"/>
                <a:cs typeface="Calibri"/>
              </a:rPr>
              <a:t>up</a:t>
            </a:r>
            <a:r>
              <a:rPr sz="2400" b="1" dirty="0">
                <a:solidFill>
                  <a:srgbClr val="E88651"/>
                </a:solidFill>
                <a:latin typeface="Calibri"/>
                <a:cs typeface="Calibri"/>
              </a:rPr>
              <a:t>e</a:t>
            </a:r>
            <a:r>
              <a:rPr sz="2400" b="1" spc="15" dirty="0">
                <a:solidFill>
                  <a:srgbClr val="E88651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E88651"/>
                </a:solidFill>
                <a:latin typeface="Calibri"/>
                <a:cs typeface="Calibri"/>
              </a:rPr>
              <a:t>v</a:t>
            </a:r>
            <a:r>
              <a:rPr sz="2400" b="1" spc="-5" dirty="0">
                <a:solidFill>
                  <a:srgbClr val="E88651"/>
                </a:solidFill>
                <a:latin typeface="Calibri"/>
                <a:cs typeface="Calibri"/>
              </a:rPr>
              <a:t>i</a:t>
            </a:r>
            <a:r>
              <a:rPr sz="2400" b="1" spc="5" dirty="0">
                <a:solidFill>
                  <a:srgbClr val="E88651"/>
                </a:solidFill>
                <a:latin typeface="Calibri"/>
                <a:cs typeface="Calibri"/>
              </a:rPr>
              <a:t>s</a:t>
            </a:r>
            <a:r>
              <a:rPr sz="2400" b="1" spc="-5" dirty="0">
                <a:solidFill>
                  <a:srgbClr val="E88651"/>
                </a:solidFill>
                <a:latin typeface="Calibri"/>
                <a:cs typeface="Calibri"/>
              </a:rPr>
              <a:t>io</a:t>
            </a:r>
            <a:r>
              <a:rPr sz="2400" b="1" dirty="0">
                <a:solidFill>
                  <a:srgbClr val="E88651"/>
                </a:solidFill>
                <a:latin typeface="Calibri"/>
                <a:cs typeface="Calibri"/>
              </a:rPr>
              <a:t>n</a:t>
            </a:r>
            <a:r>
              <a:rPr sz="2400" b="1" spc="-10" dirty="0">
                <a:solidFill>
                  <a:srgbClr val="E8865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88651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E88651"/>
                </a:solidFill>
                <a:latin typeface="Calibri"/>
                <a:cs typeface="Calibri"/>
              </a:rPr>
              <a:t>d</a:t>
            </a:r>
            <a:r>
              <a:rPr sz="2400" b="1" spc="-30" dirty="0">
                <a:solidFill>
                  <a:srgbClr val="E88651"/>
                </a:solidFill>
                <a:latin typeface="Calibri"/>
                <a:cs typeface="Calibri"/>
              </a:rPr>
              <a:t>g</a:t>
            </a:r>
            <a:r>
              <a:rPr sz="2400" b="1" dirty="0">
                <a:solidFill>
                  <a:srgbClr val="E88651"/>
                </a:solidFill>
                <a:latin typeface="Calibri"/>
                <a:cs typeface="Calibri"/>
              </a:rPr>
              <a:t>e	</a:t>
            </a:r>
            <a:r>
              <a:rPr sz="2400" dirty="0">
                <a:solidFill>
                  <a:srgbClr val="7030A0"/>
                </a:solidFill>
                <a:latin typeface="Cambria Math"/>
                <a:cs typeface="Cambria Math"/>
              </a:rPr>
              <a:t>𝑬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F0AD00"/>
                </a:solidFill>
                <a:latin typeface="Cambria Math"/>
                <a:cs typeface="Cambria Math"/>
              </a:rPr>
              <a:t>𝒓</a:t>
            </a:r>
            <a:r>
              <a:rPr sz="2700" spc="104" baseline="-15432" dirty="0">
                <a:solidFill>
                  <a:srgbClr val="F0AD00"/>
                </a:solidFill>
                <a:latin typeface="Cambria Math"/>
                <a:cs typeface="Cambria Math"/>
              </a:rPr>
              <a:t>𝟑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𝑩</a:t>
            </a:r>
            <a:endParaRPr sz="2400">
              <a:latin typeface="Cambria Math"/>
              <a:cs typeface="Cambria Math"/>
            </a:endParaRPr>
          </a:p>
          <a:p>
            <a:pPr marL="520700" indent="-457200">
              <a:lnSpc>
                <a:spcPts val="2845"/>
              </a:lnSpc>
              <a:spcBef>
                <a:spcPts val="25"/>
              </a:spcBef>
              <a:buAutoNum type="arabicPeriod"/>
              <a:tabLst>
                <a:tab pos="520065" algn="l"/>
                <a:tab pos="520700" algn="l"/>
              </a:tabLst>
            </a:pPr>
            <a:r>
              <a:rPr sz="2400" b="1" dirty="0">
                <a:latin typeface="Calibri"/>
                <a:cs typeface="Calibri"/>
              </a:rPr>
              <a:t>Use</a:t>
            </a:r>
            <a:r>
              <a:rPr sz="2400" b="1" spc="-10" dirty="0">
                <a:latin typeface="Calibri"/>
                <a:cs typeface="Calibri"/>
              </a:rPr>
              <a:t> GNN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model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to score </a:t>
            </a:r>
            <a:r>
              <a:rPr sz="2400" b="1" spc="-15" dirty="0">
                <a:solidFill>
                  <a:srgbClr val="0070C0"/>
                </a:solidFill>
                <a:latin typeface="Calibri"/>
                <a:cs typeface="Calibri"/>
              </a:rPr>
              <a:t>negative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 edge</a:t>
            </a:r>
            <a:endParaRPr sz="2400">
              <a:latin typeface="Calibri"/>
              <a:cs typeface="Calibri"/>
            </a:endParaRPr>
          </a:p>
          <a:p>
            <a:pPr marL="520700" marR="182880" indent="-457200">
              <a:lnSpc>
                <a:spcPts val="2900"/>
              </a:lnSpc>
              <a:spcBef>
                <a:spcPts val="40"/>
              </a:spcBef>
              <a:buAutoNum type="arabicPeriod"/>
              <a:tabLst>
                <a:tab pos="520065" algn="l"/>
                <a:tab pos="520700" algn="l"/>
              </a:tabLst>
            </a:pPr>
            <a:r>
              <a:rPr sz="2400" b="1" spc="-10" dirty="0">
                <a:latin typeface="Calibri"/>
                <a:cs typeface="Calibri"/>
              </a:rPr>
              <a:t>Optimize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standard</a:t>
            </a:r>
            <a:r>
              <a:rPr sz="2400" b="1" spc="-10" dirty="0">
                <a:latin typeface="Calibri"/>
                <a:cs typeface="Calibri"/>
              </a:rPr>
              <a:t> cross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entropy</a:t>
            </a:r>
            <a:r>
              <a:rPr sz="2400" b="1" spc="-5" dirty="0">
                <a:latin typeface="Calibri"/>
                <a:cs typeface="Calibri"/>
              </a:rPr>
              <a:t> loss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(as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discussed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Lecture</a:t>
            </a:r>
            <a:r>
              <a:rPr sz="2400" b="1" spc="-5" dirty="0">
                <a:latin typeface="Calibri"/>
                <a:cs typeface="Calibri"/>
              </a:rPr>
              <a:t> 6)</a:t>
            </a:r>
            <a:endParaRPr sz="2400">
              <a:latin typeface="Calibri"/>
              <a:cs typeface="Calibri"/>
            </a:endParaRPr>
          </a:p>
          <a:p>
            <a:pPr marL="977900" lvl="1" indent="-457200">
              <a:lnSpc>
                <a:spcPts val="2090"/>
              </a:lnSpc>
              <a:buAutoNum type="arabicPeriod"/>
              <a:tabLst>
                <a:tab pos="977265" algn="l"/>
                <a:tab pos="977900" algn="l"/>
              </a:tabLst>
            </a:pPr>
            <a:r>
              <a:rPr b="1" spc="-10" dirty="0">
                <a:solidFill>
                  <a:srgbClr val="6BB76D"/>
                </a:solidFill>
                <a:latin typeface="Calibri"/>
                <a:cs typeface="Calibri"/>
              </a:rPr>
              <a:t>Maximize </a:t>
            </a:r>
            <a:r>
              <a:rPr b="1" spc="-5" dirty="0">
                <a:latin typeface="Calibri"/>
                <a:cs typeface="Calibri"/>
              </a:rPr>
              <a:t>the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score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of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E88651"/>
                </a:solidFill>
                <a:latin typeface="Calibri"/>
                <a:cs typeface="Calibri"/>
              </a:rPr>
              <a:t>training</a:t>
            </a:r>
            <a:r>
              <a:rPr b="1" spc="-5" dirty="0">
                <a:solidFill>
                  <a:srgbClr val="E88651"/>
                </a:solidFill>
                <a:latin typeface="Calibri"/>
                <a:cs typeface="Calibri"/>
              </a:rPr>
              <a:t> supervision </a:t>
            </a:r>
            <a:r>
              <a:rPr b="1" spc="-10" dirty="0">
                <a:solidFill>
                  <a:srgbClr val="E88651"/>
                </a:solidFill>
                <a:latin typeface="Calibri"/>
                <a:cs typeface="Calibri"/>
              </a:rPr>
              <a:t>edge</a:t>
            </a:r>
            <a:endParaRPr>
              <a:latin typeface="Calibri"/>
              <a:cs typeface="Calibri"/>
            </a:endParaRPr>
          </a:p>
          <a:p>
            <a:pPr marL="977900" lvl="1" indent="-457200">
              <a:spcBef>
                <a:spcPts val="25"/>
              </a:spcBef>
              <a:buAutoNum type="arabicPeriod"/>
              <a:tabLst>
                <a:tab pos="977265" algn="l"/>
                <a:tab pos="977900" algn="l"/>
              </a:tabLst>
            </a:pP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Minimize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the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score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of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0070C0"/>
                </a:solidFill>
                <a:latin typeface="Calibri"/>
                <a:cs typeface="Calibri"/>
              </a:rPr>
              <a:t>negative</a:t>
            </a:r>
            <a:r>
              <a:rPr b="1" spc="-10" dirty="0">
                <a:solidFill>
                  <a:srgbClr val="0070C0"/>
                </a:solidFill>
                <a:latin typeface="Calibri"/>
                <a:cs typeface="Calibri"/>
              </a:rPr>
              <a:t> edge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00843" y="2781173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80" h="370839">
                <a:moveTo>
                  <a:pt x="180277" y="0"/>
                </a:moveTo>
                <a:lnTo>
                  <a:pt x="132352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2" y="316412"/>
                </a:lnTo>
                <a:lnTo>
                  <a:pt x="89288" y="345394"/>
                </a:lnTo>
                <a:lnTo>
                  <a:pt x="132352" y="364079"/>
                </a:lnTo>
                <a:lnTo>
                  <a:pt x="180277" y="370700"/>
                </a:lnTo>
                <a:lnTo>
                  <a:pt x="228202" y="364079"/>
                </a:lnTo>
                <a:lnTo>
                  <a:pt x="271267" y="345394"/>
                </a:lnTo>
                <a:lnTo>
                  <a:pt x="307753" y="316412"/>
                </a:lnTo>
                <a:lnTo>
                  <a:pt x="335942" y="278899"/>
                </a:lnTo>
                <a:lnTo>
                  <a:pt x="354116" y="234623"/>
                </a:lnTo>
                <a:lnTo>
                  <a:pt x="360555" y="185350"/>
                </a:lnTo>
                <a:lnTo>
                  <a:pt x="354116" y="136076"/>
                </a:lnTo>
                <a:lnTo>
                  <a:pt x="335942" y="91800"/>
                </a:lnTo>
                <a:lnTo>
                  <a:pt x="307753" y="54287"/>
                </a:lnTo>
                <a:lnTo>
                  <a:pt x="271267" y="25305"/>
                </a:lnTo>
                <a:lnTo>
                  <a:pt x="228202" y="6620"/>
                </a:lnTo>
                <a:lnTo>
                  <a:pt x="180277" y="0"/>
                </a:lnTo>
                <a:close/>
              </a:path>
            </a:pathLst>
          </a:custGeom>
          <a:solidFill>
            <a:srgbClr val="B4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96190" y="2803652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A</a:t>
            </a:r>
            <a:endParaRPr>
              <a:latin typeface="Corbel"/>
              <a:cs typeface="Corbe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47506" y="2962541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80" h="370839">
                <a:moveTo>
                  <a:pt x="180279" y="0"/>
                </a:moveTo>
                <a:lnTo>
                  <a:pt x="132353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2" y="316412"/>
                </a:lnTo>
                <a:lnTo>
                  <a:pt x="89288" y="345394"/>
                </a:lnTo>
                <a:lnTo>
                  <a:pt x="132353" y="364079"/>
                </a:lnTo>
                <a:lnTo>
                  <a:pt x="180279" y="370700"/>
                </a:lnTo>
                <a:lnTo>
                  <a:pt x="228203" y="364079"/>
                </a:lnTo>
                <a:lnTo>
                  <a:pt x="271268" y="345394"/>
                </a:lnTo>
                <a:lnTo>
                  <a:pt x="307754" y="316412"/>
                </a:lnTo>
                <a:lnTo>
                  <a:pt x="335943" y="278899"/>
                </a:lnTo>
                <a:lnTo>
                  <a:pt x="354117" y="234623"/>
                </a:lnTo>
                <a:lnTo>
                  <a:pt x="360556" y="185350"/>
                </a:lnTo>
                <a:lnTo>
                  <a:pt x="354117" y="136076"/>
                </a:lnTo>
                <a:lnTo>
                  <a:pt x="335943" y="91800"/>
                </a:lnTo>
                <a:lnTo>
                  <a:pt x="307754" y="54287"/>
                </a:lnTo>
                <a:lnTo>
                  <a:pt x="271268" y="25305"/>
                </a:lnTo>
                <a:lnTo>
                  <a:pt x="228203" y="6620"/>
                </a:lnTo>
                <a:lnTo>
                  <a:pt x="180279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7616" y="2986532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C</a:t>
            </a:r>
            <a:endParaRPr>
              <a:latin typeface="Corbel"/>
              <a:cs typeface="Corbe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68726" y="2247389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80" h="370839">
                <a:moveTo>
                  <a:pt x="180277" y="0"/>
                </a:moveTo>
                <a:lnTo>
                  <a:pt x="132352" y="6620"/>
                </a:lnTo>
                <a:lnTo>
                  <a:pt x="89287" y="25305"/>
                </a:lnTo>
                <a:lnTo>
                  <a:pt x="52801" y="54287"/>
                </a:lnTo>
                <a:lnTo>
                  <a:pt x="24613" y="91799"/>
                </a:lnTo>
                <a:lnTo>
                  <a:pt x="6439" y="136075"/>
                </a:lnTo>
                <a:lnTo>
                  <a:pt x="0" y="185348"/>
                </a:lnTo>
                <a:lnTo>
                  <a:pt x="6439" y="234622"/>
                </a:lnTo>
                <a:lnTo>
                  <a:pt x="24613" y="278899"/>
                </a:lnTo>
                <a:lnTo>
                  <a:pt x="52801" y="316411"/>
                </a:lnTo>
                <a:lnTo>
                  <a:pt x="89287" y="345393"/>
                </a:lnTo>
                <a:lnTo>
                  <a:pt x="132352" y="364078"/>
                </a:lnTo>
                <a:lnTo>
                  <a:pt x="180277" y="370699"/>
                </a:lnTo>
                <a:lnTo>
                  <a:pt x="228202" y="364078"/>
                </a:lnTo>
                <a:lnTo>
                  <a:pt x="271267" y="345393"/>
                </a:lnTo>
                <a:lnTo>
                  <a:pt x="307753" y="316411"/>
                </a:lnTo>
                <a:lnTo>
                  <a:pt x="335942" y="278899"/>
                </a:lnTo>
                <a:lnTo>
                  <a:pt x="354115" y="234622"/>
                </a:lnTo>
                <a:lnTo>
                  <a:pt x="360555" y="185348"/>
                </a:lnTo>
                <a:lnTo>
                  <a:pt x="354115" y="136075"/>
                </a:lnTo>
                <a:lnTo>
                  <a:pt x="335942" y="91799"/>
                </a:lnTo>
                <a:lnTo>
                  <a:pt x="307753" y="54287"/>
                </a:lnTo>
                <a:lnTo>
                  <a:pt x="271267" y="25305"/>
                </a:lnTo>
                <a:lnTo>
                  <a:pt x="228202" y="6620"/>
                </a:lnTo>
                <a:lnTo>
                  <a:pt x="18027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68835" y="2270252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B</a:t>
            </a:r>
            <a:endParaRPr>
              <a:latin typeface="Corbel"/>
              <a:cs typeface="Corbe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35326" y="3812743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80" h="370839">
                <a:moveTo>
                  <a:pt x="180277" y="0"/>
                </a:moveTo>
                <a:lnTo>
                  <a:pt x="132352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799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2" y="316411"/>
                </a:lnTo>
                <a:lnTo>
                  <a:pt x="89288" y="345393"/>
                </a:lnTo>
                <a:lnTo>
                  <a:pt x="132352" y="364078"/>
                </a:lnTo>
                <a:lnTo>
                  <a:pt x="180277" y="370699"/>
                </a:lnTo>
                <a:lnTo>
                  <a:pt x="228202" y="364078"/>
                </a:lnTo>
                <a:lnTo>
                  <a:pt x="271267" y="345393"/>
                </a:lnTo>
                <a:lnTo>
                  <a:pt x="307753" y="316411"/>
                </a:lnTo>
                <a:lnTo>
                  <a:pt x="335942" y="278899"/>
                </a:lnTo>
                <a:lnTo>
                  <a:pt x="354115" y="234623"/>
                </a:lnTo>
                <a:lnTo>
                  <a:pt x="360555" y="185350"/>
                </a:lnTo>
                <a:lnTo>
                  <a:pt x="354115" y="136076"/>
                </a:lnTo>
                <a:lnTo>
                  <a:pt x="335942" y="91799"/>
                </a:lnTo>
                <a:lnTo>
                  <a:pt x="307753" y="54287"/>
                </a:lnTo>
                <a:lnTo>
                  <a:pt x="271267" y="25305"/>
                </a:lnTo>
                <a:lnTo>
                  <a:pt x="228202" y="6620"/>
                </a:lnTo>
                <a:lnTo>
                  <a:pt x="180277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40198" y="3836923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E</a:t>
            </a:r>
            <a:endParaRPr>
              <a:latin typeface="Corbel"/>
              <a:cs typeface="Corbe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58604" y="3627392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79" h="370839">
                <a:moveTo>
                  <a:pt x="180277" y="0"/>
                </a:moveTo>
                <a:lnTo>
                  <a:pt x="132352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2" y="316412"/>
                </a:lnTo>
                <a:lnTo>
                  <a:pt x="89288" y="345394"/>
                </a:lnTo>
                <a:lnTo>
                  <a:pt x="132352" y="364079"/>
                </a:lnTo>
                <a:lnTo>
                  <a:pt x="180277" y="370700"/>
                </a:lnTo>
                <a:lnTo>
                  <a:pt x="228203" y="364079"/>
                </a:lnTo>
                <a:lnTo>
                  <a:pt x="271267" y="345394"/>
                </a:lnTo>
                <a:lnTo>
                  <a:pt x="307753" y="316412"/>
                </a:lnTo>
                <a:lnTo>
                  <a:pt x="335942" y="278899"/>
                </a:lnTo>
                <a:lnTo>
                  <a:pt x="354115" y="234623"/>
                </a:lnTo>
                <a:lnTo>
                  <a:pt x="360555" y="185350"/>
                </a:lnTo>
                <a:lnTo>
                  <a:pt x="354115" y="136076"/>
                </a:lnTo>
                <a:lnTo>
                  <a:pt x="335942" y="91800"/>
                </a:lnTo>
                <a:lnTo>
                  <a:pt x="307753" y="54287"/>
                </a:lnTo>
                <a:lnTo>
                  <a:pt x="271267" y="25305"/>
                </a:lnTo>
                <a:lnTo>
                  <a:pt x="228203" y="6620"/>
                </a:lnTo>
                <a:lnTo>
                  <a:pt x="180277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80938" y="3650995"/>
            <a:ext cx="115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F</a:t>
            </a:r>
            <a:endParaRPr>
              <a:latin typeface="Corbel"/>
              <a:cs typeface="Corbe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35125" y="3812743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80" h="370839">
                <a:moveTo>
                  <a:pt x="180278" y="0"/>
                </a:moveTo>
                <a:lnTo>
                  <a:pt x="132353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799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2" y="316411"/>
                </a:lnTo>
                <a:lnTo>
                  <a:pt x="89288" y="345393"/>
                </a:lnTo>
                <a:lnTo>
                  <a:pt x="132353" y="364078"/>
                </a:lnTo>
                <a:lnTo>
                  <a:pt x="180278" y="370699"/>
                </a:lnTo>
                <a:lnTo>
                  <a:pt x="228203" y="364078"/>
                </a:lnTo>
                <a:lnTo>
                  <a:pt x="271267" y="345393"/>
                </a:lnTo>
                <a:lnTo>
                  <a:pt x="307753" y="316411"/>
                </a:lnTo>
                <a:lnTo>
                  <a:pt x="335942" y="278899"/>
                </a:lnTo>
                <a:lnTo>
                  <a:pt x="354116" y="234623"/>
                </a:lnTo>
                <a:lnTo>
                  <a:pt x="360555" y="185350"/>
                </a:lnTo>
                <a:lnTo>
                  <a:pt x="354116" y="136076"/>
                </a:lnTo>
                <a:lnTo>
                  <a:pt x="335942" y="91799"/>
                </a:lnTo>
                <a:lnTo>
                  <a:pt x="307753" y="54287"/>
                </a:lnTo>
                <a:lnTo>
                  <a:pt x="271267" y="25305"/>
                </a:lnTo>
                <a:lnTo>
                  <a:pt x="228203" y="6620"/>
                </a:lnTo>
                <a:lnTo>
                  <a:pt x="18027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25710" y="3836923"/>
            <a:ext cx="179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D</a:t>
            </a:r>
            <a:endParaRPr>
              <a:latin typeface="Corbel"/>
              <a:cs typeface="Corbe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99490" y="2416420"/>
            <a:ext cx="2828290" cy="1607820"/>
            <a:chOff x="275490" y="2416420"/>
            <a:chExt cx="2828290" cy="1607820"/>
          </a:xfrm>
        </p:grpSpPr>
        <p:sp>
          <p:nvSpPr>
            <p:cNvPr id="20" name="object 20"/>
            <p:cNvSpPr/>
            <p:nvPr/>
          </p:nvSpPr>
          <p:spPr>
            <a:xfrm>
              <a:off x="2542818" y="2563801"/>
              <a:ext cx="177165" cy="415290"/>
            </a:xfrm>
            <a:custGeom>
              <a:avLst/>
              <a:gdLst/>
              <a:ahLst/>
              <a:cxnLst/>
              <a:rect l="l" t="t" r="r" b="b"/>
              <a:pathLst>
                <a:path w="177164" h="415289">
                  <a:moveTo>
                    <a:pt x="53433" y="75080"/>
                  </a:moveTo>
                  <a:lnTo>
                    <a:pt x="26716" y="85217"/>
                  </a:lnTo>
                  <a:lnTo>
                    <a:pt x="150408" y="411186"/>
                  </a:lnTo>
                  <a:lnTo>
                    <a:pt x="158658" y="414898"/>
                  </a:lnTo>
                  <a:lnTo>
                    <a:pt x="173413" y="409299"/>
                  </a:lnTo>
                  <a:lnTo>
                    <a:pt x="177124" y="401049"/>
                  </a:lnTo>
                  <a:lnTo>
                    <a:pt x="53433" y="75080"/>
                  </a:lnTo>
                  <a:close/>
                </a:path>
                <a:path w="177164" h="415289">
                  <a:moveTo>
                    <a:pt x="9662" y="0"/>
                  </a:moveTo>
                  <a:lnTo>
                    <a:pt x="0" y="95355"/>
                  </a:lnTo>
                  <a:lnTo>
                    <a:pt x="26716" y="85217"/>
                  </a:lnTo>
                  <a:lnTo>
                    <a:pt x="18848" y="64481"/>
                  </a:lnTo>
                  <a:lnTo>
                    <a:pt x="22559" y="56231"/>
                  </a:lnTo>
                  <a:lnTo>
                    <a:pt x="37315" y="50632"/>
                  </a:lnTo>
                  <a:lnTo>
                    <a:pt x="64617" y="50632"/>
                  </a:lnTo>
                  <a:lnTo>
                    <a:pt x="9662" y="0"/>
                  </a:lnTo>
                  <a:close/>
                </a:path>
                <a:path w="177164" h="415289">
                  <a:moveTo>
                    <a:pt x="37315" y="50632"/>
                  </a:moveTo>
                  <a:lnTo>
                    <a:pt x="22559" y="56231"/>
                  </a:lnTo>
                  <a:lnTo>
                    <a:pt x="18848" y="64481"/>
                  </a:lnTo>
                  <a:lnTo>
                    <a:pt x="26716" y="85217"/>
                  </a:lnTo>
                  <a:lnTo>
                    <a:pt x="53433" y="75080"/>
                  </a:lnTo>
                  <a:lnTo>
                    <a:pt x="45565" y="54344"/>
                  </a:lnTo>
                  <a:lnTo>
                    <a:pt x="37315" y="50632"/>
                  </a:lnTo>
                  <a:close/>
                </a:path>
                <a:path w="177164" h="415289">
                  <a:moveTo>
                    <a:pt x="64617" y="50632"/>
                  </a:moveTo>
                  <a:lnTo>
                    <a:pt x="37315" y="50632"/>
                  </a:lnTo>
                  <a:lnTo>
                    <a:pt x="45565" y="54344"/>
                  </a:lnTo>
                  <a:lnTo>
                    <a:pt x="53433" y="75080"/>
                  </a:lnTo>
                  <a:lnTo>
                    <a:pt x="80149" y="64942"/>
                  </a:lnTo>
                  <a:lnTo>
                    <a:pt x="64617" y="50632"/>
                  </a:lnTo>
                  <a:close/>
                </a:path>
              </a:pathLst>
            </a:custGeom>
            <a:solidFill>
              <a:srgbClr val="F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5488" y="2416428"/>
              <a:ext cx="1985645" cy="1412240"/>
            </a:xfrm>
            <a:custGeom>
              <a:avLst/>
              <a:gdLst/>
              <a:ahLst/>
              <a:cxnLst/>
              <a:rect l="l" t="t" r="r" b="b"/>
              <a:pathLst>
                <a:path w="1985645" h="1412239">
                  <a:moveTo>
                    <a:pt x="654151" y="681164"/>
                  </a:moveTo>
                  <a:lnTo>
                    <a:pt x="565086" y="716584"/>
                  </a:lnTo>
                  <a:lnTo>
                    <a:pt x="586409" y="735609"/>
                  </a:lnTo>
                  <a:lnTo>
                    <a:pt x="0" y="1392694"/>
                  </a:lnTo>
                  <a:lnTo>
                    <a:pt x="508" y="1401724"/>
                  </a:lnTo>
                  <a:lnTo>
                    <a:pt x="12280" y="1412227"/>
                  </a:lnTo>
                  <a:lnTo>
                    <a:pt x="21310" y="1411719"/>
                  </a:lnTo>
                  <a:lnTo>
                    <a:pt x="607733" y="754634"/>
                  </a:lnTo>
                  <a:lnTo>
                    <a:pt x="629043" y="773658"/>
                  </a:lnTo>
                  <a:lnTo>
                    <a:pt x="644004" y="718540"/>
                  </a:lnTo>
                  <a:lnTo>
                    <a:pt x="654151" y="681164"/>
                  </a:lnTo>
                  <a:close/>
                </a:path>
                <a:path w="1985645" h="1412239">
                  <a:moveTo>
                    <a:pt x="1985556" y="16598"/>
                  </a:moveTo>
                  <a:lnTo>
                    <a:pt x="1978164" y="2654"/>
                  </a:lnTo>
                  <a:lnTo>
                    <a:pt x="1969516" y="0"/>
                  </a:lnTo>
                  <a:lnTo>
                    <a:pt x="1030960" y="497332"/>
                  </a:lnTo>
                  <a:lnTo>
                    <a:pt x="1017587" y="472084"/>
                  </a:lnTo>
                  <a:lnTo>
                    <a:pt x="961898" y="550100"/>
                  </a:lnTo>
                  <a:lnTo>
                    <a:pt x="1057719" y="547839"/>
                  </a:lnTo>
                  <a:lnTo>
                    <a:pt x="1049845" y="532968"/>
                  </a:lnTo>
                  <a:lnTo>
                    <a:pt x="1044346" y="522592"/>
                  </a:lnTo>
                  <a:lnTo>
                    <a:pt x="1982889" y="25247"/>
                  </a:lnTo>
                  <a:lnTo>
                    <a:pt x="1985556" y="16598"/>
                  </a:lnTo>
                  <a:close/>
                </a:path>
              </a:pathLst>
            </a:custGeom>
            <a:solidFill>
              <a:srgbClr val="60B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84597" y="3057970"/>
              <a:ext cx="1353820" cy="104775"/>
            </a:xfrm>
            <a:custGeom>
              <a:avLst/>
              <a:gdLst/>
              <a:ahLst/>
              <a:cxnLst/>
              <a:rect l="l" t="t" r="r" b="b"/>
              <a:pathLst>
                <a:path w="1353820" h="104775">
                  <a:moveTo>
                    <a:pt x="86200" y="28555"/>
                  </a:moveTo>
                  <a:lnTo>
                    <a:pt x="85128" y="57110"/>
                  </a:lnTo>
                  <a:lnTo>
                    <a:pt x="1346259" y="104494"/>
                  </a:lnTo>
                  <a:lnTo>
                    <a:pt x="1352890" y="98342"/>
                  </a:lnTo>
                  <a:lnTo>
                    <a:pt x="1353484" y="82572"/>
                  </a:lnTo>
                  <a:lnTo>
                    <a:pt x="1347332" y="75939"/>
                  </a:lnTo>
                  <a:lnTo>
                    <a:pt x="86200" y="28555"/>
                  </a:lnTo>
                  <a:close/>
                </a:path>
                <a:path w="1353820" h="104775">
                  <a:moveTo>
                    <a:pt x="87273" y="0"/>
                  </a:moveTo>
                  <a:lnTo>
                    <a:pt x="0" y="39613"/>
                  </a:lnTo>
                  <a:lnTo>
                    <a:pt x="84055" y="85665"/>
                  </a:lnTo>
                  <a:lnTo>
                    <a:pt x="85128" y="57110"/>
                  </a:lnTo>
                  <a:lnTo>
                    <a:pt x="62965" y="56277"/>
                  </a:lnTo>
                  <a:lnTo>
                    <a:pt x="56813" y="49645"/>
                  </a:lnTo>
                  <a:lnTo>
                    <a:pt x="57406" y="33874"/>
                  </a:lnTo>
                  <a:lnTo>
                    <a:pt x="64038" y="27722"/>
                  </a:lnTo>
                  <a:lnTo>
                    <a:pt x="86232" y="27722"/>
                  </a:lnTo>
                  <a:lnTo>
                    <a:pt x="87273" y="0"/>
                  </a:lnTo>
                  <a:close/>
                </a:path>
                <a:path w="1353820" h="104775">
                  <a:moveTo>
                    <a:pt x="64038" y="27722"/>
                  </a:moveTo>
                  <a:lnTo>
                    <a:pt x="57406" y="33874"/>
                  </a:lnTo>
                  <a:lnTo>
                    <a:pt x="56813" y="49645"/>
                  </a:lnTo>
                  <a:lnTo>
                    <a:pt x="62965" y="56277"/>
                  </a:lnTo>
                  <a:lnTo>
                    <a:pt x="85128" y="57110"/>
                  </a:lnTo>
                  <a:lnTo>
                    <a:pt x="86200" y="28555"/>
                  </a:lnTo>
                  <a:lnTo>
                    <a:pt x="64038" y="27722"/>
                  </a:lnTo>
                  <a:close/>
                </a:path>
                <a:path w="1353820" h="104775">
                  <a:moveTo>
                    <a:pt x="86232" y="27722"/>
                  </a:moveTo>
                  <a:lnTo>
                    <a:pt x="64038" y="27722"/>
                  </a:lnTo>
                  <a:lnTo>
                    <a:pt x="86200" y="28555"/>
                  </a:lnTo>
                  <a:lnTo>
                    <a:pt x="86232" y="27722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03281" y="3278953"/>
              <a:ext cx="573405" cy="603885"/>
            </a:xfrm>
            <a:custGeom>
              <a:avLst/>
              <a:gdLst/>
              <a:ahLst/>
              <a:cxnLst/>
              <a:rect l="l" t="t" r="r" b="b"/>
              <a:pathLst>
                <a:path w="573405" h="603885">
                  <a:moveTo>
                    <a:pt x="503693" y="52399"/>
                  </a:moveTo>
                  <a:lnTo>
                    <a:pt x="0" y="583977"/>
                  </a:lnTo>
                  <a:lnTo>
                    <a:pt x="243" y="593021"/>
                  </a:lnTo>
                  <a:lnTo>
                    <a:pt x="11699" y="603876"/>
                  </a:lnTo>
                  <a:lnTo>
                    <a:pt x="20741" y="603632"/>
                  </a:lnTo>
                  <a:lnTo>
                    <a:pt x="524436" y="72054"/>
                  </a:lnTo>
                  <a:lnTo>
                    <a:pt x="503693" y="52399"/>
                  </a:lnTo>
                  <a:close/>
                </a:path>
                <a:path w="573405" h="603885">
                  <a:moveTo>
                    <a:pt x="562077" y="36057"/>
                  </a:moveTo>
                  <a:lnTo>
                    <a:pt x="527991" y="36057"/>
                  </a:lnTo>
                  <a:lnTo>
                    <a:pt x="539446" y="46912"/>
                  </a:lnTo>
                  <a:lnTo>
                    <a:pt x="539690" y="55956"/>
                  </a:lnTo>
                  <a:lnTo>
                    <a:pt x="524436" y="72054"/>
                  </a:lnTo>
                  <a:lnTo>
                    <a:pt x="545177" y="91709"/>
                  </a:lnTo>
                  <a:lnTo>
                    <a:pt x="562077" y="36057"/>
                  </a:lnTo>
                  <a:close/>
                </a:path>
                <a:path w="573405" h="603885">
                  <a:moveTo>
                    <a:pt x="527991" y="36057"/>
                  </a:moveTo>
                  <a:lnTo>
                    <a:pt x="518947" y="36301"/>
                  </a:lnTo>
                  <a:lnTo>
                    <a:pt x="503693" y="52399"/>
                  </a:lnTo>
                  <a:lnTo>
                    <a:pt x="524436" y="72054"/>
                  </a:lnTo>
                  <a:lnTo>
                    <a:pt x="539690" y="55956"/>
                  </a:lnTo>
                  <a:lnTo>
                    <a:pt x="539446" y="46912"/>
                  </a:lnTo>
                  <a:lnTo>
                    <a:pt x="527991" y="36057"/>
                  </a:lnTo>
                  <a:close/>
                </a:path>
                <a:path w="573405" h="603885">
                  <a:moveTo>
                    <a:pt x="573027" y="0"/>
                  </a:moveTo>
                  <a:lnTo>
                    <a:pt x="482951" y="32745"/>
                  </a:lnTo>
                  <a:lnTo>
                    <a:pt x="503693" y="52399"/>
                  </a:lnTo>
                  <a:lnTo>
                    <a:pt x="518947" y="36301"/>
                  </a:lnTo>
                  <a:lnTo>
                    <a:pt x="527991" y="36057"/>
                  </a:lnTo>
                  <a:lnTo>
                    <a:pt x="562077" y="36057"/>
                  </a:lnTo>
                  <a:lnTo>
                    <a:pt x="573027" y="0"/>
                  </a:lnTo>
                  <a:close/>
                </a:path>
              </a:pathLst>
            </a:custGeom>
            <a:solidFill>
              <a:srgbClr val="F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03784" y="3333241"/>
              <a:ext cx="400050" cy="364490"/>
            </a:xfrm>
            <a:custGeom>
              <a:avLst/>
              <a:gdLst/>
              <a:ahLst/>
              <a:cxnLst/>
              <a:rect l="l" t="t" r="r" b="b"/>
              <a:pathLst>
                <a:path w="400050" h="364489">
                  <a:moveTo>
                    <a:pt x="73063" y="47061"/>
                  </a:moveTo>
                  <a:lnTo>
                    <a:pt x="53851" y="68213"/>
                  </a:lnTo>
                  <a:lnTo>
                    <a:pt x="379856" y="364321"/>
                  </a:lnTo>
                  <a:lnTo>
                    <a:pt x="388891" y="363886"/>
                  </a:lnTo>
                  <a:lnTo>
                    <a:pt x="399502" y="352204"/>
                  </a:lnTo>
                  <a:lnTo>
                    <a:pt x="399068" y="343167"/>
                  </a:lnTo>
                  <a:lnTo>
                    <a:pt x="73063" y="47061"/>
                  </a:lnTo>
                  <a:close/>
                </a:path>
                <a:path w="400050" h="364489">
                  <a:moveTo>
                    <a:pt x="0" y="0"/>
                  </a:moveTo>
                  <a:lnTo>
                    <a:pt x="34639" y="89364"/>
                  </a:lnTo>
                  <a:lnTo>
                    <a:pt x="53851" y="68213"/>
                  </a:lnTo>
                  <a:lnTo>
                    <a:pt x="37434" y="53301"/>
                  </a:lnTo>
                  <a:lnTo>
                    <a:pt x="37000" y="44265"/>
                  </a:lnTo>
                  <a:lnTo>
                    <a:pt x="47611" y="32584"/>
                  </a:lnTo>
                  <a:lnTo>
                    <a:pt x="56645" y="32150"/>
                  </a:lnTo>
                  <a:lnTo>
                    <a:pt x="86607" y="32150"/>
                  </a:lnTo>
                  <a:lnTo>
                    <a:pt x="92275" y="25909"/>
                  </a:lnTo>
                  <a:lnTo>
                    <a:pt x="0" y="0"/>
                  </a:lnTo>
                  <a:close/>
                </a:path>
                <a:path w="400050" h="364489">
                  <a:moveTo>
                    <a:pt x="56645" y="32150"/>
                  </a:moveTo>
                  <a:lnTo>
                    <a:pt x="47611" y="32584"/>
                  </a:lnTo>
                  <a:lnTo>
                    <a:pt x="37000" y="44265"/>
                  </a:lnTo>
                  <a:lnTo>
                    <a:pt x="37434" y="53301"/>
                  </a:lnTo>
                  <a:lnTo>
                    <a:pt x="53851" y="68213"/>
                  </a:lnTo>
                  <a:lnTo>
                    <a:pt x="73063" y="47061"/>
                  </a:lnTo>
                  <a:lnTo>
                    <a:pt x="56645" y="32150"/>
                  </a:lnTo>
                  <a:close/>
                </a:path>
                <a:path w="400050" h="364489">
                  <a:moveTo>
                    <a:pt x="86607" y="32150"/>
                  </a:moveTo>
                  <a:lnTo>
                    <a:pt x="56645" y="32150"/>
                  </a:lnTo>
                  <a:lnTo>
                    <a:pt x="73063" y="47061"/>
                  </a:lnTo>
                  <a:lnTo>
                    <a:pt x="86607" y="32150"/>
                  </a:lnTo>
                  <a:close/>
                </a:path>
              </a:pathLst>
            </a:custGeom>
            <a:solidFill>
              <a:srgbClr val="E66C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71881" y="3797221"/>
              <a:ext cx="978535" cy="227329"/>
            </a:xfrm>
            <a:custGeom>
              <a:avLst/>
              <a:gdLst/>
              <a:ahLst/>
              <a:cxnLst/>
              <a:rect l="l" t="t" r="r" b="b"/>
              <a:pathLst>
                <a:path w="978535" h="227329">
                  <a:moveTo>
                    <a:pt x="76075" y="142575"/>
                  </a:moveTo>
                  <a:lnTo>
                    <a:pt x="0" y="200872"/>
                  </a:lnTo>
                  <a:lnTo>
                    <a:pt x="92282" y="226754"/>
                  </a:lnTo>
                  <a:lnTo>
                    <a:pt x="87687" y="202887"/>
                  </a:lnTo>
                  <a:lnTo>
                    <a:pt x="65102" y="202887"/>
                  </a:lnTo>
                  <a:lnTo>
                    <a:pt x="57611" y="197815"/>
                  </a:lnTo>
                  <a:lnTo>
                    <a:pt x="54627" y="182318"/>
                  </a:lnTo>
                  <a:lnTo>
                    <a:pt x="59700" y="174828"/>
                  </a:lnTo>
                  <a:lnTo>
                    <a:pt x="81477" y="170635"/>
                  </a:lnTo>
                  <a:lnTo>
                    <a:pt x="76075" y="142575"/>
                  </a:lnTo>
                  <a:close/>
                </a:path>
                <a:path w="978535" h="227329">
                  <a:moveTo>
                    <a:pt x="81477" y="170635"/>
                  </a:moveTo>
                  <a:lnTo>
                    <a:pt x="59700" y="174828"/>
                  </a:lnTo>
                  <a:lnTo>
                    <a:pt x="54627" y="182318"/>
                  </a:lnTo>
                  <a:lnTo>
                    <a:pt x="57611" y="197815"/>
                  </a:lnTo>
                  <a:lnTo>
                    <a:pt x="65102" y="202887"/>
                  </a:lnTo>
                  <a:lnTo>
                    <a:pt x="86879" y="198694"/>
                  </a:lnTo>
                  <a:lnTo>
                    <a:pt x="81477" y="170635"/>
                  </a:lnTo>
                  <a:close/>
                </a:path>
                <a:path w="978535" h="227329">
                  <a:moveTo>
                    <a:pt x="86879" y="198694"/>
                  </a:moveTo>
                  <a:lnTo>
                    <a:pt x="65102" y="202887"/>
                  </a:lnTo>
                  <a:lnTo>
                    <a:pt x="87687" y="202887"/>
                  </a:lnTo>
                  <a:lnTo>
                    <a:pt x="86879" y="198694"/>
                  </a:lnTo>
                  <a:close/>
                </a:path>
                <a:path w="978535" h="227329">
                  <a:moveTo>
                    <a:pt x="967769" y="0"/>
                  </a:moveTo>
                  <a:lnTo>
                    <a:pt x="81477" y="170635"/>
                  </a:lnTo>
                  <a:lnTo>
                    <a:pt x="86879" y="198694"/>
                  </a:lnTo>
                  <a:lnTo>
                    <a:pt x="973171" y="28059"/>
                  </a:lnTo>
                  <a:lnTo>
                    <a:pt x="978244" y="20568"/>
                  </a:lnTo>
                  <a:lnTo>
                    <a:pt x="975259" y="5072"/>
                  </a:lnTo>
                  <a:lnTo>
                    <a:pt x="967769" y="0"/>
                  </a:lnTo>
                  <a:close/>
                </a:path>
              </a:pathLst>
            </a:custGeom>
            <a:solidFill>
              <a:srgbClr val="60B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58736" y="4260595"/>
            <a:ext cx="1233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Input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Graph</a:t>
            </a:r>
            <a:endParaRPr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85987" y="3141471"/>
            <a:ext cx="1765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60B5CC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94573" y="3294379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290" dirty="0">
                <a:solidFill>
                  <a:srgbClr val="60B5CC"/>
                </a:solidFill>
                <a:latin typeface="Cambria Math"/>
                <a:cs typeface="Cambria Math"/>
              </a:rPr>
              <a:t>)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83082" y="2153919"/>
            <a:ext cx="3175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500" spc="-25" dirty="0">
                <a:solidFill>
                  <a:srgbClr val="60B5CC"/>
                </a:solidFill>
                <a:latin typeface="Cambria Math"/>
                <a:cs typeface="Cambria Math"/>
              </a:rPr>
              <a:t>𝑟</a:t>
            </a:r>
            <a:r>
              <a:rPr sz="2700" spc="-37" baseline="-16975" dirty="0">
                <a:solidFill>
                  <a:srgbClr val="60B5CC"/>
                </a:solidFill>
                <a:latin typeface="Cambria Math"/>
                <a:cs typeface="Cambria Math"/>
              </a:rPr>
              <a:t>)</a:t>
            </a:r>
            <a:endParaRPr sz="2700" baseline="-16975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94438" y="3007359"/>
            <a:ext cx="1638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spc="-280" dirty="0">
                <a:solidFill>
                  <a:srgbClr val="C64847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10390" y="3163315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270" dirty="0">
                <a:solidFill>
                  <a:srgbClr val="C64847"/>
                </a:solidFill>
                <a:latin typeface="Cambria Math"/>
                <a:cs typeface="Cambria Math"/>
              </a:rPr>
              <a:t>*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18547" y="3171951"/>
            <a:ext cx="1765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C64847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47198" y="3324859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pc="270" dirty="0">
                <a:solidFill>
                  <a:srgbClr val="C64847"/>
                </a:solidFill>
                <a:latin typeface="Cambria Math"/>
                <a:cs typeface="Cambria Math"/>
              </a:rPr>
              <a:t>*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63594" y="2449575"/>
            <a:ext cx="1765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F0AD00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79546" y="2602484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05" dirty="0">
                <a:solidFill>
                  <a:srgbClr val="F0AD00"/>
                </a:solidFill>
                <a:latin typeface="Cambria Math"/>
                <a:cs typeface="Cambria Math"/>
              </a:rPr>
              <a:t>+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81676" y="3181095"/>
            <a:ext cx="1765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F0AD00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97628" y="3337052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05" dirty="0">
                <a:solidFill>
                  <a:srgbClr val="F0AD00"/>
                </a:solidFill>
                <a:latin typeface="Cambria Math"/>
                <a:cs typeface="Cambria Math"/>
              </a:rPr>
              <a:t>+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36203" y="3799839"/>
            <a:ext cx="1765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60B5CC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44789" y="3955795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290" dirty="0">
                <a:solidFill>
                  <a:srgbClr val="60B5CC"/>
                </a:solidFill>
                <a:latin typeface="Cambria Math"/>
                <a:cs typeface="Cambria Math"/>
              </a:rPr>
              <a:t>)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581122" y="3151874"/>
            <a:ext cx="723265" cy="730885"/>
          </a:xfrm>
          <a:custGeom>
            <a:avLst/>
            <a:gdLst/>
            <a:ahLst/>
            <a:cxnLst/>
            <a:rect l="l" t="t" r="r" b="b"/>
            <a:pathLst>
              <a:path w="723264" h="730885">
                <a:moveTo>
                  <a:pt x="662395" y="658807"/>
                </a:moveTo>
                <a:lnTo>
                  <a:pt x="651172" y="669902"/>
                </a:lnTo>
                <a:lnTo>
                  <a:pt x="651120" y="678948"/>
                </a:lnTo>
                <a:lnTo>
                  <a:pt x="702394" y="730813"/>
                </a:lnTo>
                <a:lnTo>
                  <a:pt x="711440" y="730865"/>
                </a:lnTo>
                <a:lnTo>
                  <a:pt x="722663" y="719769"/>
                </a:lnTo>
                <a:lnTo>
                  <a:pt x="722715" y="710723"/>
                </a:lnTo>
                <a:lnTo>
                  <a:pt x="671441" y="658859"/>
                </a:lnTo>
                <a:lnTo>
                  <a:pt x="662395" y="658807"/>
                </a:lnTo>
                <a:close/>
              </a:path>
              <a:path w="723264" h="730885">
                <a:moveTo>
                  <a:pt x="582037" y="577523"/>
                </a:moveTo>
                <a:lnTo>
                  <a:pt x="570814" y="588618"/>
                </a:lnTo>
                <a:lnTo>
                  <a:pt x="570762" y="597664"/>
                </a:lnTo>
                <a:lnTo>
                  <a:pt x="622036" y="649530"/>
                </a:lnTo>
                <a:lnTo>
                  <a:pt x="631082" y="649580"/>
                </a:lnTo>
                <a:lnTo>
                  <a:pt x="642305" y="638486"/>
                </a:lnTo>
                <a:lnTo>
                  <a:pt x="642357" y="629439"/>
                </a:lnTo>
                <a:lnTo>
                  <a:pt x="591083" y="577574"/>
                </a:lnTo>
                <a:lnTo>
                  <a:pt x="582037" y="577523"/>
                </a:lnTo>
                <a:close/>
              </a:path>
              <a:path w="723264" h="730885">
                <a:moveTo>
                  <a:pt x="501679" y="496238"/>
                </a:moveTo>
                <a:lnTo>
                  <a:pt x="490456" y="507334"/>
                </a:lnTo>
                <a:lnTo>
                  <a:pt x="490404" y="516380"/>
                </a:lnTo>
                <a:lnTo>
                  <a:pt x="541678" y="568244"/>
                </a:lnTo>
                <a:lnTo>
                  <a:pt x="550724" y="568297"/>
                </a:lnTo>
                <a:lnTo>
                  <a:pt x="561947" y="557202"/>
                </a:lnTo>
                <a:lnTo>
                  <a:pt x="561999" y="548156"/>
                </a:lnTo>
                <a:lnTo>
                  <a:pt x="510725" y="496290"/>
                </a:lnTo>
                <a:lnTo>
                  <a:pt x="501679" y="496238"/>
                </a:lnTo>
                <a:close/>
              </a:path>
              <a:path w="723264" h="730885">
                <a:moveTo>
                  <a:pt x="421321" y="414954"/>
                </a:moveTo>
                <a:lnTo>
                  <a:pt x="410098" y="426049"/>
                </a:lnTo>
                <a:lnTo>
                  <a:pt x="410046" y="435095"/>
                </a:lnTo>
                <a:lnTo>
                  <a:pt x="461320" y="486961"/>
                </a:lnTo>
                <a:lnTo>
                  <a:pt x="470366" y="487013"/>
                </a:lnTo>
                <a:lnTo>
                  <a:pt x="481589" y="475918"/>
                </a:lnTo>
                <a:lnTo>
                  <a:pt x="481641" y="466872"/>
                </a:lnTo>
                <a:lnTo>
                  <a:pt x="430367" y="415006"/>
                </a:lnTo>
                <a:lnTo>
                  <a:pt x="421321" y="414954"/>
                </a:lnTo>
                <a:close/>
              </a:path>
              <a:path w="723264" h="730885">
                <a:moveTo>
                  <a:pt x="340963" y="333670"/>
                </a:moveTo>
                <a:lnTo>
                  <a:pt x="329740" y="344765"/>
                </a:lnTo>
                <a:lnTo>
                  <a:pt x="329688" y="353811"/>
                </a:lnTo>
                <a:lnTo>
                  <a:pt x="380963" y="405677"/>
                </a:lnTo>
                <a:lnTo>
                  <a:pt x="390009" y="405729"/>
                </a:lnTo>
                <a:lnTo>
                  <a:pt x="401232" y="394633"/>
                </a:lnTo>
                <a:lnTo>
                  <a:pt x="401283" y="385587"/>
                </a:lnTo>
                <a:lnTo>
                  <a:pt x="350009" y="333722"/>
                </a:lnTo>
                <a:lnTo>
                  <a:pt x="340963" y="333670"/>
                </a:lnTo>
                <a:close/>
              </a:path>
              <a:path w="723264" h="730885">
                <a:moveTo>
                  <a:pt x="260605" y="252385"/>
                </a:moveTo>
                <a:lnTo>
                  <a:pt x="249382" y="263481"/>
                </a:lnTo>
                <a:lnTo>
                  <a:pt x="249331" y="272528"/>
                </a:lnTo>
                <a:lnTo>
                  <a:pt x="300605" y="324392"/>
                </a:lnTo>
                <a:lnTo>
                  <a:pt x="309651" y="324444"/>
                </a:lnTo>
                <a:lnTo>
                  <a:pt x="320874" y="313349"/>
                </a:lnTo>
                <a:lnTo>
                  <a:pt x="320926" y="304303"/>
                </a:lnTo>
                <a:lnTo>
                  <a:pt x="269651" y="252437"/>
                </a:lnTo>
                <a:lnTo>
                  <a:pt x="260605" y="252385"/>
                </a:lnTo>
                <a:close/>
              </a:path>
              <a:path w="723264" h="730885">
                <a:moveTo>
                  <a:pt x="180248" y="171102"/>
                </a:moveTo>
                <a:lnTo>
                  <a:pt x="169025" y="182196"/>
                </a:lnTo>
                <a:lnTo>
                  <a:pt x="168973" y="191242"/>
                </a:lnTo>
                <a:lnTo>
                  <a:pt x="220247" y="243108"/>
                </a:lnTo>
                <a:lnTo>
                  <a:pt x="229293" y="243160"/>
                </a:lnTo>
                <a:lnTo>
                  <a:pt x="240516" y="232065"/>
                </a:lnTo>
                <a:lnTo>
                  <a:pt x="240568" y="223019"/>
                </a:lnTo>
                <a:lnTo>
                  <a:pt x="189294" y="171154"/>
                </a:lnTo>
                <a:lnTo>
                  <a:pt x="180248" y="171102"/>
                </a:lnTo>
                <a:close/>
              </a:path>
              <a:path w="723264" h="730885">
                <a:moveTo>
                  <a:pt x="99890" y="89818"/>
                </a:moveTo>
                <a:lnTo>
                  <a:pt x="88667" y="100912"/>
                </a:lnTo>
                <a:lnTo>
                  <a:pt x="88615" y="109959"/>
                </a:lnTo>
                <a:lnTo>
                  <a:pt x="139889" y="161824"/>
                </a:lnTo>
                <a:lnTo>
                  <a:pt x="148935" y="161876"/>
                </a:lnTo>
                <a:lnTo>
                  <a:pt x="160158" y="150780"/>
                </a:lnTo>
                <a:lnTo>
                  <a:pt x="160210" y="141734"/>
                </a:lnTo>
                <a:lnTo>
                  <a:pt x="108936" y="89870"/>
                </a:lnTo>
                <a:lnTo>
                  <a:pt x="99890" y="89818"/>
                </a:lnTo>
                <a:close/>
              </a:path>
              <a:path w="723264" h="730885">
                <a:moveTo>
                  <a:pt x="0" y="0"/>
                </a:moveTo>
                <a:lnTo>
                  <a:pt x="29786" y="91097"/>
                </a:lnTo>
                <a:lnTo>
                  <a:pt x="50107" y="71007"/>
                </a:lnTo>
                <a:lnTo>
                  <a:pt x="34515" y="55234"/>
                </a:lnTo>
                <a:lnTo>
                  <a:pt x="34566" y="46188"/>
                </a:lnTo>
                <a:lnTo>
                  <a:pt x="45790" y="35093"/>
                </a:lnTo>
                <a:lnTo>
                  <a:pt x="86434" y="35093"/>
                </a:lnTo>
                <a:lnTo>
                  <a:pt x="90749" y="30827"/>
                </a:lnTo>
                <a:lnTo>
                  <a:pt x="0" y="0"/>
                </a:lnTo>
                <a:close/>
              </a:path>
              <a:path w="723264" h="730885">
                <a:moveTo>
                  <a:pt x="70428" y="50917"/>
                </a:moveTo>
                <a:lnTo>
                  <a:pt x="50107" y="71007"/>
                </a:lnTo>
                <a:lnTo>
                  <a:pt x="59531" y="80540"/>
                </a:lnTo>
                <a:lnTo>
                  <a:pt x="68578" y="80591"/>
                </a:lnTo>
                <a:lnTo>
                  <a:pt x="79801" y="69496"/>
                </a:lnTo>
                <a:lnTo>
                  <a:pt x="79852" y="60450"/>
                </a:lnTo>
                <a:lnTo>
                  <a:pt x="70428" y="50917"/>
                </a:lnTo>
                <a:close/>
              </a:path>
              <a:path w="723264" h="730885">
                <a:moveTo>
                  <a:pt x="45790" y="35093"/>
                </a:moveTo>
                <a:lnTo>
                  <a:pt x="34566" y="46188"/>
                </a:lnTo>
                <a:lnTo>
                  <a:pt x="34515" y="55234"/>
                </a:lnTo>
                <a:lnTo>
                  <a:pt x="50107" y="71007"/>
                </a:lnTo>
                <a:lnTo>
                  <a:pt x="70428" y="50917"/>
                </a:lnTo>
                <a:lnTo>
                  <a:pt x="54836" y="35145"/>
                </a:lnTo>
                <a:lnTo>
                  <a:pt x="45790" y="35093"/>
                </a:lnTo>
                <a:close/>
              </a:path>
              <a:path w="723264" h="730885">
                <a:moveTo>
                  <a:pt x="86434" y="35093"/>
                </a:moveTo>
                <a:lnTo>
                  <a:pt x="45790" y="35093"/>
                </a:lnTo>
                <a:lnTo>
                  <a:pt x="54836" y="35145"/>
                </a:lnTo>
                <a:lnTo>
                  <a:pt x="70428" y="50917"/>
                </a:lnTo>
                <a:lnTo>
                  <a:pt x="86434" y="3509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632395" y="3409695"/>
            <a:ext cx="1962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F0AD00"/>
                </a:solidFill>
                <a:latin typeface="Cambria Math"/>
                <a:cs typeface="Cambria Math"/>
              </a:rPr>
              <a:t>𝒓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02257" y="3562604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0AD00"/>
                </a:solidFill>
                <a:latin typeface="Cambria Math"/>
                <a:cs typeface="Cambria Math"/>
              </a:rPr>
              <a:t>𝟑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179936" y="5224279"/>
            <a:ext cx="1862455" cy="586740"/>
          </a:xfrm>
          <a:custGeom>
            <a:avLst/>
            <a:gdLst/>
            <a:ahLst/>
            <a:cxnLst/>
            <a:rect l="l" t="t" r="r" b="b"/>
            <a:pathLst>
              <a:path w="1862454" h="586739">
                <a:moveTo>
                  <a:pt x="1735499" y="0"/>
                </a:moveTo>
                <a:lnTo>
                  <a:pt x="1729943" y="13891"/>
                </a:lnTo>
                <a:lnTo>
                  <a:pt x="1751804" y="31661"/>
                </a:lnTo>
                <a:lnTo>
                  <a:pt x="1771202" y="54759"/>
                </a:lnTo>
                <a:lnTo>
                  <a:pt x="1802608" y="116941"/>
                </a:lnTo>
                <a:lnTo>
                  <a:pt x="1814193" y="155287"/>
                </a:lnTo>
                <a:lnTo>
                  <a:pt x="1822468" y="197485"/>
                </a:lnTo>
                <a:lnTo>
                  <a:pt x="1827433" y="243536"/>
                </a:lnTo>
                <a:lnTo>
                  <a:pt x="1829088" y="293439"/>
                </a:lnTo>
                <a:lnTo>
                  <a:pt x="1827444" y="342555"/>
                </a:lnTo>
                <a:lnTo>
                  <a:pt x="1822512" y="388156"/>
                </a:lnTo>
                <a:lnTo>
                  <a:pt x="1814291" y="430240"/>
                </a:lnTo>
                <a:lnTo>
                  <a:pt x="1802782" y="468808"/>
                </a:lnTo>
                <a:lnTo>
                  <a:pt x="1771419" y="531576"/>
                </a:lnTo>
                <a:lnTo>
                  <a:pt x="1729943" y="572641"/>
                </a:lnTo>
                <a:lnTo>
                  <a:pt x="1735499" y="586531"/>
                </a:lnTo>
                <a:lnTo>
                  <a:pt x="1787698" y="544772"/>
                </a:lnTo>
                <a:lnTo>
                  <a:pt x="1827959" y="477837"/>
                </a:lnTo>
                <a:lnTo>
                  <a:pt x="1842962" y="436469"/>
                </a:lnTo>
                <a:lnTo>
                  <a:pt x="1853678" y="391889"/>
                </a:lnTo>
                <a:lnTo>
                  <a:pt x="1860108" y="344096"/>
                </a:lnTo>
                <a:lnTo>
                  <a:pt x="1862251" y="293091"/>
                </a:lnTo>
                <a:lnTo>
                  <a:pt x="1860108" y="241826"/>
                </a:lnTo>
                <a:lnTo>
                  <a:pt x="1853678" y="193947"/>
                </a:lnTo>
                <a:lnTo>
                  <a:pt x="1842962" y="149454"/>
                </a:lnTo>
                <a:lnTo>
                  <a:pt x="1827959" y="108347"/>
                </a:lnTo>
                <a:lnTo>
                  <a:pt x="1809320" y="72014"/>
                </a:lnTo>
                <a:lnTo>
                  <a:pt x="1763090" y="17840"/>
                </a:lnTo>
                <a:lnTo>
                  <a:pt x="1735499" y="0"/>
                </a:lnTo>
                <a:close/>
              </a:path>
              <a:path w="1862454" h="586739">
                <a:moveTo>
                  <a:pt x="126577" y="0"/>
                </a:moveTo>
                <a:lnTo>
                  <a:pt x="74509" y="41845"/>
                </a:lnTo>
                <a:lnTo>
                  <a:pt x="34291" y="108347"/>
                </a:lnTo>
                <a:lnTo>
                  <a:pt x="19288" y="149454"/>
                </a:lnTo>
                <a:lnTo>
                  <a:pt x="8572" y="193947"/>
                </a:lnTo>
                <a:lnTo>
                  <a:pt x="2143" y="241826"/>
                </a:lnTo>
                <a:lnTo>
                  <a:pt x="0" y="293091"/>
                </a:lnTo>
                <a:lnTo>
                  <a:pt x="2143" y="344096"/>
                </a:lnTo>
                <a:lnTo>
                  <a:pt x="8572" y="391889"/>
                </a:lnTo>
                <a:lnTo>
                  <a:pt x="19288" y="436469"/>
                </a:lnTo>
                <a:lnTo>
                  <a:pt x="34291" y="477837"/>
                </a:lnTo>
                <a:lnTo>
                  <a:pt x="52919" y="514452"/>
                </a:lnTo>
                <a:lnTo>
                  <a:pt x="99062" y="568799"/>
                </a:lnTo>
                <a:lnTo>
                  <a:pt x="126577" y="586531"/>
                </a:lnTo>
                <a:lnTo>
                  <a:pt x="132307" y="572641"/>
                </a:lnTo>
                <a:lnTo>
                  <a:pt x="110234" y="554822"/>
                </a:lnTo>
                <a:lnTo>
                  <a:pt x="90722" y="531576"/>
                </a:lnTo>
                <a:lnTo>
                  <a:pt x="59381" y="468808"/>
                </a:lnTo>
                <a:lnTo>
                  <a:pt x="47910" y="430240"/>
                </a:lnTo>
                <a:lnTo>
                  <a:pt x="39717" y="388156"/>
                </a:lnTo>
                <a:lnTo>
                  <a:pt x="34802" y="342555"/>
                </a:lnTo>
                <a:lnTo>
                  <a:pt x="33163" y="293439"/>
                </a:lnTo>
                <a:lnTo>
                  <a:pt x="34818" y="243536"/>
                </a:lnTo>
                <a:lnTo>
                  <a:pt x="39783" y="197485"/>
                </a:lnTo>
                <a:lnTo>
                  <a:pt x="48057" y="155287"/>
                </a:lnTo>
                <a:lnTo>
                  <a:pt x="59641" y="116941"/>
                </a:lnTo>
                <a:lnTo>
                  <a:pt x="91047" y="54759"/>
                </a:lnTo>
                <a:lnTo>
                  <a:pt x="132307" y="13891"/>
                </a:lnTo>
                <a:lnTo>
                  <a:pt x="126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342928" y="5252211"/>
            <a:ext cx="23863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1980564" algn="l"/>
              </a:tabLst>
            </a:pPr>
            <a:r>
              <a:rPr sz="2800" dirty="0">
                <a:latin typeface="Cambria Math"/>
                <a:cs typeface="Cambria Math"/>
              </a:rPr>
              <a:t>ℓ</a:t>
            </a:r>
            <a:r>
              <a:rPr sz="2800" spc="16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−</a:t>
            </a:r>
            <a:r>
              <a:rPr sz="2800" spc="-15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log</a:t>
            </a:r>
            <a:r>
              <a:rPr sz="2800" spc="-14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𝜎	</a:t>
            </a:r>
            <a:r>
              <a:rPr sz="2800" dirty="0">
                <a:solidFill>
                  <a:srgbClr val="E88651"/>
                </a:solidFill>
                <a:latin typeface="Cambria Math"/>
                <a:cs typeface="Cambria Math"/>
              </a:rPr>
              <a:t>𝑓</a:t>
            </a:r>
            <a:r>
              <a:rPr sz="3000" baseline="-15277" dirty="0">
                <a:solidFill>
                  <a:srgbClr val="E88651"/>
                </a:solidFill>
                <a:latin typeface="Cambria Math"/>
                <a:cs typeface="Cambria Math"/>
              </a:rPr>
              <a:t>*</a:t>
            </a:r>
            <a:r>
              <a:rPr sz="2550" baseline="-32679" dirty="0">
                <a:solidFill>
                  <a:srgbClr val="E88651"/>
                </a:solidFill>
                <a:latin typeface="Cambria Math"/>
                <a:cs typeface="Cambria Math"/>
              </a:rPr>
              <a:t>!</a:t>
            </a:r>
            <a:endParaRPr sz="2550" baseline="-32679">
              <a:latin typeface="Cambria Math"/>
              <a:cs typeface="Cambria Math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746033" y="5352838"/>
            <a:ext cx="1121410" cy="329565"/>
          </a:xfrm>
          <a:custGeom>
            <a:avLst/>
            <a:gdLst/>
            <a:ahLst/>
            <a:cxnLst/>
            <a:rect l="l" t="t" r="r" b="b"/>
            <a:pathLst>
              <a:path w="1121410" h="329564">
                <a:moveTo>
                  <a:pt x="1016099" y="0"/>
                </a:moveTo>
                <a:lnTo>
                  <a:pt x="1011410" y="13369"/>
                </a:lnTo>
                <a:lnTo>
                  <a:pt x="1030477" y="21643"/>
                </a:lnTo>
                <a:lnTo>
                  <a:pt x="1046874" y="33098"/>
                </a:lnTo>
                <a:lnTo>
                  <a:pt x="1071661" y="65545"/>
                </a:lnTo>
                <a:lnTo>
                  <a:pt x="1086246" y="109323"/>
                </a:lnTo>
                <a:lnTo>
                  <a:pt x="1091107" y="163041"/>
                </a:lnTo>
                <a:lnTo>
                  <a:pt x="1089886" y="192092"/>
                </a:lnTo>
                <a:lnTo>
                  <a:pt x="1080119" y="242184"/>
                </a:lnTo>
                <a:lnTo>
                  <a:pt x="1060521" y="281306"/>
                </a:lnTo>
                <a:lnTo>
                  <a:pt x="1030699" y="307698"/>
                </a:lnTo>
                <a:lnTo>
                  <a:pt x="1011930" y="316011"/>
                </a:lnTo>
                <a:lnTo>
                  <a:pt x="1016099" y="329380"/>
                </a:lnTo>
                <a:lnTo>
                  <a:pt x="1061025" y="308306"/>
                </a:lnTo>
                <a:lnTo>
                  <a:pt x="1094059" y="271821"/>
                </a:lnTo>
                <a:lnTo>
                  <a:pt x="1114374" y="222965"/>
                </a:lnTo>
                <a:lnTo>
                  <a:pt x="1121145" y="164777"/>
                </a:lnTo>
                <a:lnTo>
                  <a:pt x="1119447" y="134581"/>
                </a:lnTo>
                <a:lnTo>
                  <a:pt x="1105861" y="81058"/>
                </a:lnTo>
                <a:lnTo>
                  <a:pt x="1078915" y="37488"/>
                </a:lnTo>
                <a:lnTo>
                  <a:pt x="1039978" y="8621"/>
                </a:lnTo>
                <a:lnTo>
                  <a:pt x="1016099" y="0"/>
                </a:lnTo>
                <a:close/>
              </a:path>
              <a:path w="1121410" h="329564">
                <a:moveTo>
                  <a:pt x="105048" y="0"/>
                </a:moveTo>
                <a:lnTo>
                  <a:pt x="60229" y="21117"/>
                </a:lnTo>
                <a:lnTo>
                  <a:pt x="27174" y="57732"/>
                </a:lnTo>
                <a:lnTo>
                  <a:pt x="6793" y="106675"/>
                </a:lnTo>
                <a:lnTo>
                  <a:pt x="0" y="164777"/>
                </a:lnTo>
                <a:lnTo>
                  <a:pt x="1693" y="195037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7" y="320769"/>
                </a:lnTo>
                <a:lnTo>
                  <a:pt x="105048" y="329380"/>
                </a:lnTo>
                <a:lnTo>
                  <a:pt x="109214" y="316011"/>
                </a:lnTo>
                <a:lnTo>
                  <a:pt x="90446" y="307698"/>
                </a:lnTo>
                <a:lnTo>
                  <a:pt x="74250" y="296130"/>
                </a:lnTo>
                <a:lnTo>
                  <a:pt x="49573" y="263226"/>
                </a:lnTo>
                <a:lnTo>
                  <a:pt x="34922" y="218473"/>
                </a:lnTo>
                <a:lnTo>
                  <a:pt x="30039" y="163041"/>
                </a:lnTo>
                <a:lnTo>
                  <a:pt x="31260" y="134939"/>
                </a:lnTo>
                <a:lnTo>
                  <a:pt x="41027" y="86191"/>
                </a:lnTo>
                <a:lnTo>
                  <a:pt x="60657" y="47732"/>
                </a:lnTo>
                <a:lnTo>
                  <a:pt x="90739" y="21643"/>
                </a:lnTo>
                <a:lnTo>
                  <a:pt x="109736" y="13369"/>
                </a:lnTo>
                <a:lnTo>
                  <a:pt x="105048" y="0"/>
                </a:lnTo>
                <a:close/>
              </a:path>
            </a:pathLst>
          </a:custGeom>
          <a:solidFill>
            <a:srgbClr val="E88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73293" y="5302746"/>
            <a:ext cx="2006600" cy="429895"/>
          </a:xfrm>
          <a:custGeom>
            <a:avLst/>
            <a:gdLst/>
            <a:ahLst/>
            <a:cxnLst/>
            <a:rect l="l" t="t" r="r" b="b"/>
            <a:pathLst>
              <a:path w="2006600" h="429895">
                <a:moveTo>
                  <a:pt x="1893564" y="0"/>
                </a:moveTo>
                <a:lnTo>
                  <a:pt x="1889224" y="14237"/>
                </a:lnTo>
                <a:lnTo>
                  <a:pt x="1908957" y="24471"/>
                </a:lnTo>
                <a:lnTo>
                  <a:pt x="1926141" y="39370"/>
                </a:lnTo>
                <a:lnTo>
                  <a:pt x="1952859" y="83169"/>
                </a:lnTo>
                <a:lnTo>
                  <a:pt x="1969072" y="142682"/>
                </a:lnTo>
                <a:lnTo>
                  <a:pt x="1974476" y="214956"/>
                </a:lnTo>
                <a:lnTo>
                  <a:pt x="1973125" y="252607"/>
                </a:lnTo>
                <a:lnTo>
                  <a:pt x="1962317" y="318371"/>
                </a:lnTo>
                <a:lnTo>
                  <a:pt x="1940775" y="370678"/>
                </a:lnTo>
                <a:lnTo>
                  <a:pt x="1908957" y="405101"/>
                </a:lnTo>
                <a:lnTo>
                  <a:pt x="1889224" y="415329"/>
                </a:lnTo>
                <a:lnTo>
                  <a:pt x="1893564" y="429567"/>
                </a:lnTo>
                <a:lnTo>
                  <a:pt x="1941530" y="403999"/>
                </a:lnTo>
                <a:lnTo>
                  <a:pt x="1977081" y="355773"/>
                </a:lnTo>
                <a:lnTo>
                  <a:pt x="1999089" y="290747"/>
                </a:lnTo>
                <a:lnTo>
                  <a:pt x="2006426" y="214783"/>
                </a:lnTo>
                <a:lnTo>
                  <a:pt x="2004591" y="175433"/>
                </a:lnTo>
                <a:lnTo>
                  <a:pt x="1989919" y="104938"/>
                </a:lnTo>
                <a:lnTo>
                  <a:pt x="1960857" y="46847"/>
                </a:lnTo>
                <a:lnTo>
                  <a:pt x="1919099" y="9951"/>
                </a:lnTo>
                <a:lnTo>
                  <a:pt x="1893564" y="0"/>
                </a:lnTo>
                <a:close/>
              </a:path>
              <a:path w="2006600" h="429895">
                <a:moveTo>
                  <a:pt x="112861" y="0"/>
                </a:moveTo>
                <a:lnTo>
                  <a:pt x="64895" y="25567"/>
                </a:lnTo>
                <a:lnTo>
                  <a:pt x="29344" y="73793"/>
                </a:lnTo>
                <a:lnTo>
                  <a:pt x="7336" y="138818"/>
                </a:lnTo>
                <a:lnTo>
                  <a:pt x="0" y="214783"/>
                </a:lnTo>
                <a:lnTo>
                  <a:pt x="1834" y="254132"/>
                </a:lnTo>
                <a:lnTo>
                  <a:pt x="16506" y="324627"/>
                </a:lnTo>
                <a:lnTo>
                  <a:pt x="45568" y="382718"/>
                </a:lnTo>
                <a:lnTo>
                  <a:pt x="87326" y="419615"/>
                </a:lnTo>
                <a:lnTo>
                  <a:pt x="112861" y="429567"/>
                </a:lnTo>
                <a:lnTo>
                  <a:pt x="117201" y="415329"/>
                </a:lnTo>
                <a:lnTo>
                  <a:pt x="97467" y="405101"/>
                </a:lnTo>
                <a:lnTo>
                  <a:pt x="80283" y="390217"/>
                </a:lnTo>
                <a:lnTo>
                  <a:pt x="53566" y="346483"/>
                </a:lnTo>
                <a:lnTo>
                  <a:pt x="37352" y="287079"/>
                </a:lnTo>
                <a:lnTo>
                  <a:pt x="31954" y="214783"/>
                </a:lnTo>
                <a:lnTo>
                  <a:pt x="33299" y="177224"/>
                </a:lnTo>
                <a:lnTo>
                  <a:pt x="44108" y="111330"/>
                </a:lnTo>
                <a:lnTo>
                  <a:pt x="65649" y="58936"/>
                </a:lnTo>
                <a:lnTo>
                  <a:pt x="97467" y="24471"/>
                </a:lnTo>
                <a:lnTo>
                  <a:pt x="117201" y="14237"/>
                </a:lnTo>
                <a:lnTo>
                  <a:pt x="112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811554" y="5252211"/>
            <a:ext cx="5090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spcBef>
                <a:spcPts val="100"/>
              </a:spcBef>
              <a:tabLst>
                <a:tab pos="1339850" algn="l"/>
                <a:tab pos="3289935" algn="l"/>
              </a:tabLst>
            </a:pPr>
            <a:r>
              <a:rPr sz="2800" spc="-5" dirty="0">
                <a:solidFill>
                  <a:srgbClr val="E88651"/>
                </a:solidFill>
                <a:latin typeface="Cambria Math"/>
                <a:cs typeface="Cambria Math"/>
              </a:rPr>
              <a:t>ℎ</a:t>
            </a:r>
            <a:r>
              <a:rPr sz="3000" spc="1635" baseline="-15277" dirty="0">
                <a:solidFill>
                  <a:srgbClr val="E88651"/>
                </a:solidFill>
                <a:latin typeface="Cambria Math"/>
                <a:cs typeface="Cambria Math"/>
              </a:rPr>
              <a:t>.</a:t>
            </a:r>
            <a:r>
              <a:rPr sz="2800" dirty="0">
                <a:solidFill>
                  <a:srgbClr val="E88651"/>
                </a:solidFill>
                <a:latin typeface="Cambria Math"/>
                <a:cs typeface="Cambria Math"/>
              </a:rPr>
              <a:t>,</a:t>
            </a:r>
            <a:r>
              <a:rPr sz="2800" spc="-150" dirty="0">
                <a:solidFill>
                  <a:srgbClr val="E88651"/>
                </a:solidFill>
                <a:latin typeface="Cambria Math"/>
                <a:cs typeface="Cambria Math"/>
              </a:rPr>
              <a:t> </a:t>
            </a:r>
            <a:r>
              <a:rPr sz="2800" spc="-145" dirty="0">
                <a:solidFill>
                  <a:srgbClr val="E88651"/>
                </a:solidFill>
                <a:latin typeface="Cambria Math"/>
                <a:cs typeface="Cambria Math"/>
              </a:rPr>
              <a:t>ℎ</a:t>
            </a:r>
            <a:r>
              <a:rPr sz="3000" spc="-254" baseline="-15277" dirty="0">
                <a:solidFill>
                  <a:srgbClr val="E88651"/>
                </a:solidFill>
                <a:latin typeface="Cambria Math"/>
                <a:cs typeface="Cambria Math"/>
              </a:rPr>
              <a:t>+</a:t>
            </a:r>
            <a:r>
              <a:rPr sz="3000" baseline="-15277" dirty="0">
                <a:solidFill>
                  <a:srgbClr val="E88651"/>
                </a:solidFill>
                <a:latin typeface="Cambria Math"/>
                <a:cs typeface="Cambria Math"/>
              </a:rPr>
              <a:t>	</a:t>
            </a:r>
            <a:r>
              <a:rPr sz="2800" dirty="0">
                <a:latin typeface="Cambria Math"/>
                <a:cs typeface="Cambria Math"/>
              </a:rPr>
              <a:t>− l</a:t>
            </a:r>
            <a:r>
              <a:rPr sz="2800" spc="-5" dirty="0">
                <a:latin typeface="Cambria Math"/>
                <a:cs typeface="Cambria Math"/>
              </a:rPr>
              <a:t>o</a:t>
            </a:r>
            <a:r>
              <a:rPr sz="2800" spc="5" dirty="0">
                <a:latin typeface="Cambria Math"/>
                <a:cs typeface="Cambria Math"/>
              </a:rPr>
              <a:t>g</a:t>
            </a:r>
            <a:r>
              <a:rPr sz="2800" dirty="0">
                <a:latin typeface="Cambria Math"/>
                <a:cs typeface="Cambria Math"/>
              </a:rPr>
              <a:t>(1</a:t>
            </a:r>
            <a:r>
              <a:rPr sz="2800" spc="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− 𝜎	</a:t>
            </a:r>
            <a:r>
              <a:rPr sz="2800" spc="-550" dirty="0">
                <a:solidFill>
                  <a:srgbClr val="0070C0"/>
                </a:solidFill>
                <a:latin typeface="Cambria Math"/>
                <a:cs typeface="Cambria Math"/>
              </a:rPr>
              <a:t>𝑓</a:t>
            </a:r>
            <a:r>
              <a:rPr sz="3000" spc="37" baseline="-15277" dirty="0">
                <a:solidFill>
                  <a:srgbClr val="0070C0"/>
                </a:solidFill>
                <a:latin typeface="Cambria Math"/>
                <a:cs typeface="Cambria Math"/>
              </a:rPr>
              <a:t>*</a:t>
            </a:r>
            <a:r>
              <a:rPr sz="2550" spc="787" baseline="-32679" dirty="0">
                <a:solidFill>
                  <a:srgbClr val="0070C0"/>
                </a:solidFill>
                <a:latin typeface="Cambria Math"/>
                <a:cs typeface="Cambria Math"/>
              </a:rPr>
              <a:t>!</a:t>
            </a:r>
            <a:r>
              <a:rPr sz="2550" spc="-277" baseline="-32679" dirty="0">
                <a:solidFill>
                  <a:srgbClr val="0070C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0070C0"/>
                </a:solidFill>
                <a:latin typeface="Cambria Math"/>
                <a:cs typeface="Cambria Math"/>
              </a:rPr>
              <a:t>(</a:t>
            </a:r>
            <a:r>
              <a:rPr sz="2800" spc="-5" dirty="0">
                <a:solidFill>
                  <a:srgbClr val="0070C0"/>
                </a:solidFill>
                <a:latin typeface="Cambria Math"/>
                <a:cs typeface="Cambria Math"/>
              </a:rPr>
              <a:t>ℎ</a:t>
            </a:r>
            <a:r>
              <a:rPr sz="3000" spc="1635" baseline="-15277" dirty="0">
                <a:solidFill>
                  <a:srgbClr val="0070C0"/>
                </a:solidFill>
                <a:latin typeface="Cambria Math"/>
                <a:cs typeface="Cambria Math"/>
              </a:rPr>
              <a:t>.</a:t>
            </a:r>
            <a:r>
              <a:rPr sz="2800" dirty="0">
                <a:solidFill>
                  <a:srgbClr val="0070C0"/>
                </a:solidFill>
                <a:latin typeface="Cambria Math"/>
                <a:cs typeface="Cambria Math"/>
              </a:rPr>
              <a:t>,</a:t>
            </a:r>
            <a:r>
              <a:rPr sz="2800" spc="-150" dirty="0">
                <a:solidFill>
                  <a:srgbClr val="0070C0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Cambria Math"/>
                <a:cs typeface="Cambria Math"/>
              </a:rPr>
              <a:t>ℎ</a:t>
            </a:r>
            <a:r>
              <a:rPr sz="3000" spc="862" baseline="-15277" dirty="0">
                <a:solidFill>
                  <a:srgbClr val="0070C0"/>
                </a:solidFill>
                <a:latin typeface="Cambria Math"/>
                <a:cs typeface="Cambria Math"/>
              </a:rPr>
              <a:t>/</a:t>
            </a:r>
            <a:r>
              <a:rPr sz="2800" dirty="0">
                <a:solidFill>
                  <a:srgbClr val="0070C0"/>
                </a:solidFill>
                <a:latin typeface="Cambria Math"/>
                <a:cs typeface="Cambria Math"/>
              </a:rPr>
              <a:t>)</a:t>
            </a:r>
            <a:r>
              <a:rPr sz="2800" dirty="0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076471" y="5725478"/>
            <a:ext cx="3716020" cy="690245"/>
          </a:xfrm>
          <a:custGeom>
            <a:avLst/>
            <a:gdLst/>
            <a:ahLst/>
            <a:cxnLst/>
            <a:rect l="l" t="t" r="r" b="b"/>
            <a:pathLst>
              <a:path w="3716020" h="690245">
                <a:moveTo>
                  <a:pt x="3715982" y="3479"/>
                </a:moveTo>
                <a:lnTo>
                  <a:pt x="3620198" y="0"/>
                </a:lnTo>
                <a:lnTo>
                  <a:pt x="3632035" y="26009"/>
                </a:lnTo>
                <a:lnTo>
                  <a:pt x="2243264" y="658380"/>
                </a:lnTo>
                <a:lnTo>
                  <a:pt x="86398" y="52933"/>
                </a:lnTo>
                <a:lnTo>
                  <a:pt x="88074" y="46939"/>
                </a:lnTo>
                <a:lnTo>
                  <a:pt x="94119" y="25412"/>
                </a:lnTo>
                <a:lnTo>
                  <a:pt x="0" y="43522"/>
                </a:lnTo>
                <a:lnTo>
                  <a:pt x="70954" y="107950"/>
                </a:lnTo>
                <a:lnTo>
                  <a:pt x="78676" y="80441"/>
                </a:lnTo>
                <a:lnTo>
                  <a:pt x="2234171" y="685507"/>
                </a:lnTo>
                <a:lnTo>
                  <a:pt x="2234704" y="686650"/>
                </a:lnTo>
                <a:lnTo>
                  <a:pt x="2243175" y="689813"/>
                </a:lnTo>
                <a:lnTo>
                  <a:pt x="2245601" y="688721"/>
                </a:lnTo>
                <a:lnTo>
                  <a:pt x="2248179" y="689432"/>
                </a:lnTo>
                <a:lnTo>
                  <a:pt x="2256066" y="684999"/>
                </a:lnTo>
                <a:lnTo>
                  <a:pt x="2256396" y="683793"/>
                </a:lnTo>
                <a:lnTo>
                  <a:pt x="3643884" y="52019"/>
                </a:lnTo>
                <a:lnTo>
                  <a:pt x="3655720" y="78016"/>
                </a:lnTo>
                <a:lnTo>
                  <a:pt x="3705199" y="16814"/>
                </a:lnTo>
                <a:lnTo>
                  <a:pt x="3715982" y="3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465239" y="6430771"/>
            <a:ext cx="1715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Sigmoid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function</a:t>
            </a:r>
            <a:endParaRPr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21</a:t>
            </a:fld>
            <a:endParaRPr sz="900">
              <a:latin typeface="Calibri"/>
              <a:cs typeface="Calibri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5D061A1A-6EB9-4906-A44B-666E755A4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959" y="1198818"/>
            <a:ext cx="8950108" cy="551708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A0EB07B-54C4-4633-8632-4E1A8FCCE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369" y="4121738"/>
            <a:ext cx="6164275" cy="94237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E0FB69D-AEDF-4B29-86CB-704D20DE8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155" y="4162237"/>
            <a:ext cx="5224706" cy="53313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6" y="341375"/>
            <a:ext cx="6864096" cy="5334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16332" y="1155265"/>
            <a:ext cx="8387080" cy="11144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32740" indent="-320040">
              <a:spcBef>
                <a:spcPts val="83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20" dirty="0">
                <a:solidFill>
                  <a:srgbClr val="00B050"/>
                </a:solidFill>
                <a:latin typeface="Calibri"/>
                <a:cs typeface="Calibri"/>
              </a:rPr>
              <a:t>Evaluation:</a:t>
            </a:r>
            <a:endParaRPr sz="3200">
              <a:latin typeface="Calibri"/>
              <a:cs typeface="Calibri"/>
            </a:endParaRPr>
          </a:p>
          <a:p>
            <a:pPr marL="625475" lvl="1" indent="-274320">
              <a:spcBef>
                <a:spcPts val="64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25" dirty="0">
                <a:latin typeface="Calibri"/>
                <a:cs typeface="Calibri"/>
              </a:rPr>
              <a:t>Validation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time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as an </a:t>
            </a:r>
            <a:r>
              <a:rPr sz="2800" b="1" spc="-15" dirty="0">
                <a:latin typeface="Calibri"/>
                <a:cs typeface="Calibri"/>
              </a:rPr>
              <a:t>example,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same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at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test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90246" y="3154641"/>
            <a:ext cx="971550" cy="235585"/>
          </a:xfrm>
          <a:custGeom>
            <a:avLst/>
            <a:gdLst/>
            <a:ahLst/>
            <a:cxnLst/>
            <a:rect l="l" t="t" r="r" b="b"/>
            <a:pathLst>
              <a:path w="971550" h="235585">
                <a:moveTo>
                  <a:pt x="896010" y="0"/>
                </a:moveTo>
                <a:lnTo>
                  <a:pt x="892661" y="9550"/>
                </a:lnTo>
                <a:lnTo>
                  <a:pt x="906280" y="15460"/>
                </a:lnTo>
                <a:lnTo>
                  <a:pt x="917992" y="23642"/>
                </a:lnTo>
                <a:lnTo>
                  <a:pt x="941774" y="61565"/>
                </a:lnTo>
                <a:lnTo>
                  <a:pt x="949587" y="116457"/>
                </a:lnTo>
                <a:lnTo>
                  <a:pt x="948715" y="137208"/>
                </a:lnTo>
                <a:lnTo>
                  <a:pt x="935635" y="188019"/>
                </a:lnTo>
                <a:lnTo>
                  <a:pt x="906439" y="219784"/>
                </a:lnTo>
                <a:lnTo>
                  <a:pt x="893033" y="225722"/>
                </a:lnTo>
                <a:lnTo>
                  <a:pt x="896010" y="235272"/>
                </a:lnTo>
                <a:lnTo>
                  <a:pt x="940960" y="208564"/>
                </a:lnTo>
                <a:lnTo>
                  <a:pt x="966207" y="159261"/>
                </a:lnTo>
                <a:lnTo>
                  <a:pt x="971044" y="117698"/>
                </a:lnTo>
                <a:lnTo>
                  <a:pt x="969831" y="96129"/>
                </a:lnTo>
                <a:lnTo>
                  <a:pt x="960126" y="57899"/>
                </a:lnTo>
                <a:lnTo>
                  <a:pt x="928023" y="15084"/>
                </a:lnTo>
                <a:lnTo>
                  <a:pt x="913067" y="6158"/>
                </a:lnTo>
                <a:lnTo>
                  <a:pt x="896010" y="0"/>
                </a:lnTo>
                <a:close/>
              </a:path>
              <a:path w="971550" h="235585">
                <a:moveTo>
                  <a:pt x="75034" y="0"/>
                </a:moveTo>
                <a:lnTo>
                  <a:pt x="30164" y="26777"/>
                </a:lnTo>
                <a:lnTo>
                  <a:pt x="4852" y="76196"/>
                </a:lnTo>
                <a:lnTo>
                  <a:pt x="0" y="117698"/>
                </a:lnTo>
                <a:lnTo>
                  <a:pt x="1209" y="139313"/>
                </a:lnTo>
                <a:lnTo>
                  <a:pt x="10883" y="177543"/>
                </a:lnTo>
                <a:lnTo>
                  <a:pt x="42943" y="220219"/>
                </a:lnTo>
                <a:lnTo>
                  <a:pt x="75034" y="235272"/>
                </a:lnTo>
                <a:lnTo>
                  <a:pt x="78011" y="225722"/>
                </a:lnTo>
                <a:lnTo>
                  <a:pt x="64604" y="219784"/>
                </a:lnTo>
                <a:lnTo>
                  <a:pt x="53035" y="211521"/>
                </a:lnTo>
                <a:lnTo>
                  <a:pt x="29304" y="172989"/>
                </a:lnTo>
                <a:lnTo>
                  <a:pt x="21456" y="116457"/>
                </a:lnTo>
                <a:lnTo>
                  <a:pt x="22328" y="96385"/>
                </a:lnTo>
                <a:lnTo>
                  <a:pt x="35408" y="46818"/>
                </a:lnTo>
                <a:lnTo>
                  <a:pt x="64814" y="15460"/>
                </a:lnTo>
                <a:lnTo>
                  <a:pt x="78383" y="9550"/>
                </a:lnTo>
                <a:lnTo>
                  <a:pt x="7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14097" y="3459441"/>
            <a:ext cx="971550" cy="235585"/>
          </a:xfrm>
          <a:custGeom>
            <a:avLst/>
            <a:gdLst/>
            <a:ahLst/>
            <a:cxnLst/>
            <a:rect l="l" t="t" r="r" b="b"/>
            <a:pathLst>
              <a:path w="971550" h="235585">
                <a:moveTo>
                  <a:pt x="896010" y="0"/>
                </a:moveTo>
                <a:lnTo>
                  <a:pt x="892661" y="9550"/>
                </a:lnTo>
                <a:lnTo>
                  <a:pt x="906281" y="15460"/>
                </a:lnTo>
                <a:lnTo>
                  <a:pt x="917993" y="23642"/>
                </a:lnTo>
                <a:lnTo>
                  <a:pt x="941774" y="61565"/>
                </a:lnTo>
                <a:lnTo>
                  <a:pt x="949587" y="116457"/>
                </a:lnTo>
                <a:lnTo>
                  <a:pt x="948715" y="137208"/>
                </a:lnTo>
                <a:lnTo>
                  <a:pt x="935635" y="188019"/>
                </a:lnTo>
                <a:lnTo>
                  <a:pt x="906439" y="219784"/>
                </a:lnTo>
                <a:lnTo>
                  <a:pt x="893033" y="225722"/>
                </a:lnTo>
                <a:lnTo>
                  <a:pt x="896010" y="235272"/>
                </a:lnTo>
                <a:lnTo>
                  <a:pt x="940961" y="208564"/>
                </a:lnTo>
                <a:lnTo>
                  <a:pt x="966207" y="159261"/>
                </a:lnTo>
                <a:lnTo>
                  <a:pt x="971044" y="117698"/>
                </a:lnTo>
                <a:lnTo>
                  <a:pt x="969831" y="96129"/>
                </a:lnTo>
                <a:lnTo>
                  <a:pt x="960126" y="57899"/>
                </a:lnTo>
                <a:lnTo>
                  <a:pt x="928023" y="15084"/>
                </a:lnTo>
                <a:lnTo>
                  <a:pt x="913067" y="6158"/>
                </a:lnTo>
                <a:lnTo>
                  <a:pt x="896010" y="0"/>
                </a:lnTo>
                <a:close/>
              </a:path>
              <a:path w="971550" h="235585">
                <a:moveTo>
                  <a:pt x="75034" y="0"/>
                </a:moveTo>
                <a:lnTo>
                  <a:pt x="30164" y="26777"/>
                </a:lnTo>
                <a:lnTo>
                  <a:pt x="4852" y="76196"/>
                </a:lnTo>
                <a:lnTo>
                  <a:pt x="0" y="117698"/>
                </a:lnTo>
                <a:lnTo>
                  <a:pt x="1209" y="139313"/>
                </a:lnTo>
                <a:lnTo>
                  <a:pt x="10883" y="177543"/>
                </a:lnTo>
                <a:lnTo>
                  <a:pt x="42943" y="220219"/>
                </a:lnTo>
                <a:lnTo>
                  <a:pt x="75034" y="235272"/>
                </a:lnTo>
                <a:lnTo>
                  <a:pt x="78011" y="225722"/>
                </a:lnTo>
                <a:lnTo>
                  <a:pt x="64604" y="219784"/>
                </a:lnTo>
                <a:lnTo>
                  <a:pt x="53035" y="211521"/>
                </a:lnTo>
                <a:lnTo>
                  <a:pt x="29304" y="172989"/>
                </a:lnTo>
                <a:lnTo>
                  <a:pt x="21456" y="116457"/>
                </a:lnTo>
                <a:lnTo>
                  <a:pt x="22328" y="96385"/>
                </a:lnTo>
                <a:lnTo>
                  <a:pt x="35408" y="46818"/>
                </a:lnTo>
                <a:lnTo>
                  <a:pt x="64814" y="15460"/>
                </a:lnTo>
                <a:lnTo>
                  <a:pt x="78383" y="9550"/>
                </a:lnTo>
                <a:lnTo>
                  <a:pt x="7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56987" y="3764241"/>
            <a:ext cx="933450" cy="235585"/>
          </a:xfrm>
          <a:custGeom>
            <a:avLst/>
            <a:gdLst/>
            <a:ahLst/>
            <a:cxnLst/>
            <a:rect l="l" t="t" r="r" b="b"/>
            <a:pathLst>
              <a:path w="933450" h="235585">
                <a:moveTo>
                  <a:pt x="857910" y="0"/>
                </a:moveTo>
                <a:lnTo>
                  <a:pt x="854561" y="9550"/>
                </a:lnTo>
                <a:lnTo>
                  <a:pt x="868181" y="15460"/>
                </a:lnTo>
                <a:lnTo>
                  <a:pt x="879893" y="23642"/>
                </a:lnTo>
                <a:lnTo>
                  <a:pt x="903674" y="61565"/>
                </a:lnTo>
                <a:lnTo>
                  <a:pt x="911487" y="116457"/>
                </a:lnTo>
                <a:lnTo>
                  <a:pt x="910615" y="137208"/>
                </a:lnTo>
                <a:lnTo>
                  <a:pt x="897535" y="188019"/>
                </a:lnTo>
                <a:lnTo>
                  <a:pt x="868339" y="219784"/>
                </a:lnTo>
                <a:lnTo>
                  <a:pt x="854933" y="225722"/>
                </a:lnTo>
                <a:lnTo>
                  <a:pt x="857910" y="235272"/>
                </a:lnTo>
                <a:lnTo>
                  <a:pt x="902861" y="208564"/>
                </a:lnTo>
                <a:lnTo>
                  <a:pt x="928107" y="159261"/>
                </a:lnTo>
                <a:lnTo>
                  <a:pt x="932944" y="117698"/>
                </a:lnTo>
                <a:lnTo>
                  <a:pt x="931731" y="96129"/>
                </a:lnTo>
                <a:lnTo>
                  <a:pt x="922026" y="57899"/>
                </a:lnTo>
                <a:lnTo>
                  <a:pt x="889923" y="15084"/>
                </a:lnTo>
                <a:lnTo>
                  <a:pt x="874967" y="6158"/>
                </a:lnTo>
                <a:lnTo>
                  <a:pt x="857910" y="0"/>
                </a:lnTo>
                <a:close/>
              </a:path>
              <a:path w="933450" h="235585">
                <a:moveTo>
                  <a:pt x="75034" y="0"/>
                </a:moveTo>
                <a:lnTo>
                  <a:pt x="30165" y="26777"/>
                </a:lnTo>
                <a:lnTo>
                  <a:pt x="4852" y="76196"/>
                </a:lnTo>
                <a:lnTo>
                  <a:pt x="0" y="117698"/>
                </a:lnTo>
                <a:lnTo>
                  <a:pt x="1209" y="139313"/>
                </a:lnTo>
                <a:lnTo>
                  <a:pt x="10883" y="177543"/>
                </a:lnTo>
                <a:lnTo>
                  <a:pt x="42943" y="220219"/>
                </a:lnTo>
                <a:lnTo>
                  <a:pt x="75034" y="235272"/>
                </a:lnTo>
                <a:lnTo>
                  <a:pt x="78011" y="225722"/>
                </a:lnTo>
                <a:lnTo>
                  <a:pt x="64604" y="219784"/>
                </a:lnTo>
                <a:lnTo>
                  <a:pt x="53035" y="211521"/>
                </a:lnTo>
                <a:lnTo>
                  <a:pt x="29304" y="172989"/>
                </a:lnTo>
                <a:lnTo>
                  <a:pt x="21456" y="116457"/>
                </a:lnTo>
                <a:lnTo>
                  <a:pt x="22328" y="96385"/>
                </a:lnTo>
                <a:lnTo>
                  <a:pt x="35408" y="46818"/>
                </a:lnTo>
                <a:lnTo>
                  <a:pt x="64814" y="15460"/>
                </a:lnTo>
                <a:lnTo>
                  <a:pt x="78383" y="9550"/>
                </a:lnTo>
                <a:lnTo>
                  <a:pt x="7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17524" y="3764241"/>
            <a:ext cx="933450" cy="235585"/>
          </a:xfrm>
          <a:custGeom>
            <a:avLst/>
            <a:gdLst/>
            <a:ahLst/>
            <a:cxnLst/>
            <a:rect l="l" t="t" r="r" b="b"/>
            <a:pathLst>
              <a:path w="933450" h="235585">
                <a:moveTo>
                  <a:pt x="857910" y="0"/>
                </a:moveTo>
                <a:lnTo>
                  <a:pt x="854561" y="9550"/>
                </a:lnTo>
                <a:lnTo>
                  <a:pt x="868180" y="15460"/>
                </a:lnTo>
                <a:lnTo>
                  <a:pt x="879892" y="23642"/>
                </a:lnTo>
                <a:lnTo>
                  <a:pt x="903674" y="61565"/>
                </a:lnTo>
                <a:lnTo>
                  <a:pt x="911487" y="116457"/>
                </a:lnTo>
                <a:lnTo>
                  <a:pt x="910615" y="137208"/>
                </a:lnTo>
                <a:lnTo>
                  <a:pt x="897535" y="188019"/>
                </a:lnTo>
                <a:lnTo>
                  <a:pt x="868339" y="219784"/>
                </a:lnTo>
                <a:lnTo>
                  <a:pt x="854933" y="225722"/>
                </a:lnTo>
                <a:lnTo>
                  <a:pt x="857910" y="235272"/>
                </a:lnTo>
                <a:lnTo>
                  <a:pt x="902860" y="208564"/>
                </a:lnTo>
                <a:lnTo>
                  <a:pt x="928107" y="159261"/>
                </a:lnTo>
                <a:lnTo>
                  <a:pt x="932944" y="117698"/>
                </a:lnTo>
                <a:lnTo>
                  <a:pt x="931731" y="96129"/>
                </a:lnTo>
                <a:lnTo>
                  <a:pt x="922025" y="57899"/>
                </a:lnTo>
                <a:lnTo>
                  <a:pt x="889923" y="15084"/>
                </a:lnTo>
                <a:lnTo>
                  <a:pt x="874967" y="6158"/>
                </a:lnTo>
                <a:lnTo>
                  <a:pt x="857910" y="0"/>
                </a:lnTo>
                <a:close/>
              </a:path>
              <a:path w="933450" h="235585">
                <a:moveTo>
                  <a:pt x="75034" y="0"/>
                </a:moveTo>
                <a:lnTo>
                  <a:pt x="30164" y="26777"/>
                </a:lnTo>
                <a:lnTo>
                  <a:pt x="4852" y="76196"/>
                </a:lnTo>
                <a:lnTo>
                  <a:pt x="0" y="117698"/>
                </a:lnTo>
                <a:lnTo>
                  <a:pt x="1209" y="139313"/>
                </a:lnTo>
                <a:lnTo>
                  <a:pt x="10883" y="177543"/>
                </a:lnTo>
                <a:lnTo>
                  <a:pt x="42943" y="220219"/>
                </a:lnTo>
                <a:lnTo>
                  <a:pt x="75034" y="235272"/>
                </a:lnTo>
                <a:lnTo>
                  <a:pt x="78011" y="225722"/>
                </a:lnTo>
                <a:lnTo>
                  <a:pt x="64604" y="219784"/>
                </a:lnTo>
                <a:lnTo>
                  <a:pt x="53035" y="211521"/>
                </a:lnTo>
                <a:lnTo>
                  <a:pt x="29304" y="172989"/>
                </a:lnTo>
                <a:lnTo>
                  <a:pt x="21456" y="116457"/>
                </a:lnTo>
                <a:lnTo>
                  <a:pt x="22328" y="96385"/>
                </a:lnTo>
                <a:lnTo>
                  <a:pt x="35408" y="46818"/>
                </a:lnTo>
                <a:lnTo>
                  <a:pt x="64814" y="15460"/>
                </a:lnTo>
                <a:lnTo>
                  <a:pt x="78383" y="9550"/>
                </a:lnTo>
                <a:lnTo>
                  <a:pt x="7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94628" y="4373841"/>
            <a:ext cx="965200" cy="235585"/>
          </a:xfrm>
          <a:custGeom>
            <a:avLst/>
            <a:gdLst/>
            <a:ahLst/>
            <a:cxnLst/>
            <a:rect l="l" t="t" r="r" b="b"/>
            <a:pathLst>
              <a:path w="965200" h="235585">
                <a:moveTo>
                  <a:pt x="889660" y="0"/>
                </a:moveTo>
                <a:lnTo>
                  <a:pt x="886311" y="9549"/>
                </a:lnTo>
                <a:lnTo>
                  <a:pt x="899931" y="15460"/>
                </a:lnTo>
                <a:lnTo>
                  <a:pt x="911643" y="23641"/>
                </a:lnTo>
                <a:lnTo>
                  <a:pt x="935424" y="61565"/>
                </a:lnTo>
                <a:lnTo>
                  <a:pt x="943237" y="116457"/>
                </a:lnTo>
                <a:lnTo>
                  <a:pt x="942365" y="137208"/>
                </a:lnTo>
                <a:lnTo>
                  <a:pt x="929285" y="188019"/>
                </a:lnTo>
                <a:lnTo>
                  <a:pt x="900089" y="219784"/>
                </a:lnTo>
                <a:lnTo>
                  <a:pt x="886683" y="225722"/>
                </a:lnTo>
                <a:lnTo>
                  <a:pt x="889660" y="235272"/>
                </a:lnTo>
                <a:lnTo>
                  <a:pt x="934610" y="208564"/>
                </a:lnTo>
                <a:lnTo>
                  <a:pt x="959857" y="159261"/>
                </a:lnTo>
                <a:lnTo>
                  <a:pt x="964694" y="117698"/>
                </a:lnTo>
                <a:lnTo>
                  <a:pt x="963481" y="96129"/>
                </a:lnTo>
                <a:lnTo>
                  <a:pt x="953776" y="57899"/>
                </a:lnTo>
                <a:lnTo>
                  <a:pt x="921673" y="15084"/>
                </a:lnTo>
                <a:lnTo>
                  <a:pt x="906717" y="6158"/>
                </a:lnTo>
                <a:lnTo>
                  <a:pt x="889660" y="0"/>
                </a:lnTo>
                <a:close/>
              </a:path>
              <a:path w="965200" h="235585">
                <a:moveTo>
                  <a:pt x="75034" y="0"/>
                </a:moveTo>
                <a:lnTo>
                  <a:pt x="30165" y="26777"/>
                </a:lnTo>
                <a:lnTo>
                  <a:pt x="4852" y="76196"/>
                </a:lnTo>
                <a:lnTo>
                  <a:pt x="0" y="117698"/>
                </a:lnTo>
                <a:lnTo>
                  <a:pt x="1209" y="139313"/>
                </a:lnTo>
                <a:lnTo>
                  <a:pt x="10883" y="177543"/>
                </a:lnTo>
                <a:lnTo>
                  <a:pt x="42943" y="220219"/>
                </a:lnTo>
                <a:lnTo>
                  <a:pt x="75034" y="235272"/>
                </a:lnTo>
                <a:lnTo>
                  <a:pt x="78011" y="225722"/>
                </a:lnTo>
                <a:lnTo>
                  <a:pt x="64604" y="219784"/>
                </a:lnTo>
                <a:lnTo>
                  <a:pt x="53035" y="211521"/>
                </a:lnTo>
                <a:lnTo>
                  <a:pt x="29304" y="172989"/>
                </a:lnTo>
                <a:lnTo>
                  <a:pt x="21456" y="116457"/>
                </a:lnTo>
                <a:lnTo>
                  <a:pt x="22328" y="96385"/>
                </a:lnTo>
                <a:lnTo>
                  <a:pt x="35408" y="46818"/>
                </a:lnTo>
                <a:lnTo>
                  <a:pt x="64814" y="15460"/>
                </a:lnTo>
                <a:lnTo>
                  <a:pt x="78383" y="9549"/>
                </a:lnTo>
                <a:lnTo>
                  <a:pt x="7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15413" y="2467355"/>
            <a:ext cx="513080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643890">
              <a:spcBef>
                <a:spcPts val="100"/>
              </a:spcBef>
              <a:tabLst>
                <a:tab pos="2481580" algn="l"/>
                <a:tab pos="3157855" algn="l"/>
                <a:tab pos="3447415" algn="l"/>
              </a:tabLst>
            </a:pP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Evaluate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how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0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model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can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predict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validation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edges with the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relation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types. </a:t>
            </a:r>
            <a:r>
              <a:rPr sz="20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2000" b="1" spc="45" dirty="0">
                <a:solidFill>
                  <a:srgbClr val="008000"/>
                </a:solidFill>
                <a:latin typeface="Calibri"/>
                <a:cs typeface="Calibri"/>
              </a:rPr>
              <a:t>t</a:t>
            </a:r>
            <a:r>
              <a:rPr sz="2000" b="1" spc="-120" dirty="0">
                <a:solidFill>
                  <a:srgbClr val="008000"/>
                </a:solidFill>
                <a:latin typeface="Calibri"/>
                <a:cs typeface="Calibri"/>
              </a:rPr>
              <a:t>’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s p</a:t>
            </a:r>
            <a:r>
              <a:rPr sz="2000" b="1" spc="-25" dirty="0">
                <a:solidFill>
                  <a:srgbClr val="008000"/>
                </a:solidFill>
                <a:latin typeface="Calibri"/>
                <a:cs typeface="Calibri"/>
              </a:rPr>
              <a:t>r</a:t>
            </a:r>
            <a:r>
              <a:rPr sz="2000" b="1" spc="5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d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i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ct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008000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li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d</a:t>
            </a:r>
            <a:r>
              <a:rPr sz="2000" b="1" spc="-20" dirty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io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d</a:t>
            </a:r>
            <a:r>
              <a:rPr sz="2000" b="1" spc="-25" dirty="0">
                <a:solidFill>
                  <a:srgbClr val="008000"/>
                </a:solidFill>
                <a:latin typeface="Calibri"/>
                <a:cs typeface="Calibri"/>
              </a:rPr>
              <a:t>g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e	</a:t>
            </a:r>
            <a:r>
              <a:rPr sz="2000" dirty="0">
                <a:solidFill>
                  <a:srgbClr val="7030A0"/>
                </a:solidFill>
                <a:latin typeface="Cambria Math"/>
                <a:cs typeface="Cambria Math"/>
              </a:rPr>
              <a:t>𝑬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0AD00"/>
                </a:solidFill>
                <a:latin typeface="Cambria Math"/>
                <a:cs typeface="Cambria Math"/>
              </a:rPr>
              <a:t>𝒓</a:t>
            </a:r>
            <a:r>
              <a:rPr sz="2250" spc="89" baseline="-14814" dirty="0">
                <a:solidFill>
                  <a:srgbClr val="F0AD00"/>
                </a:solidFill>
                <a:latin typeface="Cambria Math"/>
                <a:cs typeface="Cambria Math"/>
              </a:rPr>
              <a:t>𝟑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70C0"/>
                </a:solidFill>
                <a:latin typeface="Cambria Math"/>
                <a:cs typeface="Cambria Math"/>
              </a:rPr>
              <a:t>𝑫  </a:t>
            </a:r>
            <a:r>
              <a:rPr sz="2000" b="1" spc="-5" dirty="0">
                <a:solidFill>
                  <a:srgbClr val="0070C0"/>
                </a:solidFill>
                <a:latin typeface="Calibri"/>
                <a:cs typeface="Calibri"/>
              </a:rPr>
              <a:t>Intuition</a:t>
            </a:r>
            <a:r>
              <a:rPr sz="2000" b="1" spc="-5" dirty="0">
                <a:latin typeface="Calibri"/>
                <a:cs typeface="Calibri"/>
              </a:rPr>
              <a:t>: the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score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	</a:t>
            </a:r>
            <a:r>
              <a:rPr sz="2000" dirty="0">
                <a:solidFill>
                  <a:srgbClr val="7030A0"/>
                </a:solidFill>
                <a:latin typeface="Cambria Math"/>
                <a:cs typeface="Cambria Math"/>
              </a:rPr>
              <a:t>𝑬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spc="20" dirty="0">
                <a:solidFill>
                  <a:srgbClr val="F0AD00"/>
                </a:solidFill>
                <a:latin typeface="Cambria Math"/>
                <a:cs typeface="Cambria Math"/>
              </a:rPr>
              <a:t>𝒓</a:t>
            </a:r>
            <a:r>
              <a:rPr sz="2250" spc="30" baseline="-14814" dirty="0">
                <a:solidFill>
                  <a:srgbClr val="F0AD00"/>
                </a:solidFill>
                <a:latin typeface="Cambria Math"/>
                <a:cs typeface="Cambria Math"/>
              </a:rPr>
              <a:t>𝟑</a:t>
            </a:r>
            <a:r>
              <a:rPr sz="2000" spc="20" dirty="0">
                <a:latin typeface="Cambria Math"/>
                <a:cs typeface="Cambria Math"/>
              </a:rPr>
              <a:t>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70C0"/>
                </a:solidFill>
                <a:latin typeface="Cambria Math"/>
                <a:cs typeface="Cambria Math"/>
              </a:rPr>
              <a:t>𝑫	</a:t>
            </a:r>
            <a:r>
              <a:rPr sz="2000" b="1" spc="-5" dirty="0">
                <a:latin typeface="Calibri"/>
                <a:cs typeface="Calibri"/>
              </a:rPr>
              <a:t>should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endParaRPr sz="2000" dirty="0">
              <a:latin typeface="Calibri"/>
              <a:cs typeface="Calibri"/>
            </a:endParaRPr>
          </a:p>
          <a:p>
            <a:pPr marL="38100" marR="30480">
              <a:tabLst>
                <a:tab pos="1724025" algn="l"/>
                <a:tab pos="2651760" algn="l"/>
                <a:tab pos="3484879" algn="l"/>
                <a:tab pos="4412615" algn="l"/>
              </a:tabLst>
            </a:pPr>
            <a:r>
              <a:rPr sz="2000" b="1" dirty="0">
                <a:latin typeface="Calibri"/>
                <a:cs typeface="Calibri"/>
              </a:rPr>
              <a:t>higher</a:t>
            </a:r>
            <a:r>
              <a:rPr sz="2000" b="1" spc="-5" dirty="0">
                <a:latin typeface="Calibri"/>
                <a:cs typeface="Calibri"/>
              </a:rPr>
              <a:t> than all	</a:t>
            </a:r>
            <a:r>
              <a:rPr sz="2000" dirty="0">
                <a:solidFill>
                  <a:srgbClr val="7030A0"/>
                </a:solidFill>
                <a:latin typeface="Cambria Math"/>
                <a:cs typeface="Cambria Math"/>
              </a:rPr>
              <a:t>𝑬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spc="20" dirty="0">
                <a:solidFill>
                  <a:srgbClr val="F0AD00"/>
                </a:solidFill>
                <a:latin typeface="Cambria Math"/>
                <a:cs typeface="Cambria Math"/>
              </a:rPr>
              <a:t>𝒓</a:t>
            </a:r>
            <a:r>
              <a:rPr sz="2250" spc="30" baseline="-14814" dirty="0">
                <a:solidFill>
                  <a:srgbClr val="F0AD00"/>
                </a:solidFill>
                <a:latin typeface="Cambria Math"/>
                <a:cs typeface="Cambria Math"/>
              </a:rPr>
              <a:t>𝟑</a:t>
            </a:r>
            <a:r>
              <a:rPr sz="2000" spc="20" dirty="0">
                <a:latin typeface="Cambria Math"/>
                <a:cs typeface="Cambria Math"/>
              </a:rPr>
              <a:t>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𝒗	</a:t>
            </a:r>
            <a:r>
              <a:rPr sz="2000" b="1" spc="-5" dirty="0">
                <a:latin typeface="Calibri"/>
                <a:cs typeface="Calibri"/>
              </a:rPr>
              <a:t>where	</a:t>
            </a:r>
            <a:r>
              <a:rPr sz="2000" dirty="0">
                <a:solidFill>
                  <a:srgbClr val="7030A0"/>
                </a:solidFill>
                <a:latin typeface="Cambria Math"/>
                <a:cs typeface="Cambria Math"/>
              </a:rPr>
              <a:t>𝑬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spc="20" dirty="0">
                <a:solidFill>
                  <a:srgbClr val="F0AD00"/>
                </a:solidFill>
                <a:latin typeface="Cambria Math"/>
                <a:cs typeface="Cambria Math"/>
              </a:rPr>
              <a:t>𝒓</a:t>
            </a:r>
            <a:r>
              <a:rPr sz="2250" spc="30" baseline="-14814" dirty="0">
                <a:solidFill>
                  <a:srgbClr val="F0AD00"/>
                </a:solidFill>
                <a:latin typeface="Cambria Math"/>
                <a:cs typeface="Cambria Math"/>
              </a:rPr>
              <a:t>𝟑</a:t>
            </a:r>
            <a:r>
              <a:rPr sz="2000" spc="20" dirty="0">
                <a:latin typeface="Cambria Math"/>
                <a:cs typeface="Cambria Math"/>
              </a:rPr>
              <a:t>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𝒗	</a:t>
            </a:r>
            <a:r>
              <a:rPr sz="2000" b="1" spc="-5" dirty="0">
                <a:latin typeface="Calibri"/>
                <a:cs typeface="Calibri"/>
              </a:rPr>
              <a:t>is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NOT </a:t>
            </a:r>
            <a:r>
              <a:rPr sz="2000" b="1" spc="-4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 the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training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message edges </a:t>
            </a:r>
            <a:r>
              <a:rPr sz="2000" b="1" dirty="0">
                <a:latin typeface="Calibri"/>
                <a:cs typeface="Calibri"/>
              </a:rPr>
              <a:t>and </a:t>
            </a:r>
            <a:r>
              <a:rPr sz="2000" b="1" spc="-10" dirty="0">
                <a:solidFill>
                  <a:srgbClr val="E88651"/>
                </a:solidFill>
                <a:latin typeface="Calibri"/>
                <a:cs typeface="Calibri"/>
              </a:rPr>
              <a:t>training </a:t>
            </a:r>
            <a:r>
              <a:rPr sz="2000" b="1" spc="-5" dirty="0">
                <a:solidFill>
                  <a:srgbClr val="E8865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E88651"/>
                </a:solidFill>
                <a:latin typeface="Calibri"/>
                <a:cs typeface="Calibri"/>
              </a:rPr>
              <a:t>supervision </a:t>
            </a:r>
            <a:r>
              <a:rPr sz="2000" b="1" spc="-5" dirty="0">
                <a:solidFill>
                  <a:srgbClr val="E88651"/>
                </a:solidFill>
                <a:latin typeface="Calibri"/>
                <a:cs typeface="Calibri"/>
              </a:rPr>
              <a:t>edges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e.g.,	</a:t>
            </a:r>
            <a:r>
              <a:rPr sz="2000" dirty="0">
                <a:solidFill>
                  <a:srgbClr val="7030A0"/>
                </a:solidFill>
                <a:latin typeface="Cambria Math"/>
                <a:cs typeface="Cambria Math"/>
              </a:rPr>
              <a:t>𝑬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spc="20" dirty="0">
                <a:solidFill>
                  <a:srgbClr val="F0AD00"/>
                </a:solidFill>
                <a:latin typeface="Cambria Math"/>
                <a:cs typeface="Cambria Math"/>
              </a:rPr>
              <a:t>𝒓</a:t>
            </a:r>
            <a:r>
              <a:rPr sz="2250" spc="30" baseline="-14814" dirty="0">
                <a:solidFill>
                  <a:srgbClr val="F0AD00"/>
                </a:solidFill>
                <a:latin typeface="Cambria Math"/>
                <a:cs typeface="Cambria Math"/>
              </a:rPr>
              <a:t>𝟑</a:t>
            </a:r>
            <a:r>
              <a:rPr sz="2000" spc="2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𝑩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1707" y="4824756"/>
            <a:ext cx="873760" cy="212090"/>
          </a:xfrm>
          <a:custGeom>
            <a:avLst/>
            <a:gdLst/>
            <a:ahLst/>
            <a:cxnLst/>
            <a:rect l="l" t="t" r="r" b="b"/>
            <a:pathLst>
              <a:path w="873760" h="212089">
                <a:moveTo>
                  <a:pt x="805869" y="0"/>
                </a:moveTo>
                <a:lnTo>
                  <a:pt x="802855" y="8594"/>
                </a:lnTo>
                <a:lnTo>
                  <a:pt x="815112" y="13913"/>
                </a:lnTo>
                <a:lnTo>
                  <a:pt x="825653" y="21277"/>
                </a:lnTo>
                <a:lnTo>
                  <a:pt x="847057" y="55408"/>
                </a:lnTo>
                <a:lnTo>
                  <a:pt x="854090" y="104811"/>
                </a:lnTo>
                <a:lnTo>
                  <a:pt x="853305" y="123487"/>
                </a:lnTo>
                <a:lnTo>
                  <a:pt x="841532" y="169217"/>
                </a:lnTo>
                <a:lnTo>
                  <a:pt x="815255" y="197805"/>
                </a:lnTo>
                <a:lnTo>
                  <a:pt x="803189" y="203149"/>
                </a:lnTo>
                <a:lnTo>
                  <a:pt x="805869" y="211744"/>
                </a:lnTo>
                <a:lnTo>
                  <a:pt x="846325" y="187707"/>
                </a:lnTo>
                <a:lnTo>
                  <a:pt x="869047" y="143334"/>
                </a:lnTo>
                <a:lnTo>
                  <a:pt x="873400" y="105928"/>
                </a:lnTo>
                <a:lnTo>
                  <a:pt x="872308" y="86516"/>
                </a:lnTo>
                <a:lnTo>
                  <a:pt x="855931" y="37113"/>
                </a:lnTo>
                <a:lnTo>
                  <a:pt x="821220" y="5542"/>
                </a:lnTo>
                <a:lnTo>
                  <a:pt x="805869" y="0"/>
                </a:lnTo>
                <a:close/>
              </a:path>
              <a:path w="873760" h="212089">
                <a:moveTo>
                  <a:pt x="67530" y="0"/>
                </a:moveTo>
                <a:lnTo>
                  <a:pt x="27148" y="24098"/>
                </a:lnTo>
                <a:lnTo>
                  <a:pt x="4367" y="68576"/>
                </a:lnTo>
                <a:lnTo>
                  <a:pt x="0" y="105928"/>
                </a:lnTo>
                <a:lnTo>
                  <a:pt x="1088" y="125381"/>
                </a:lnTo>
                <a:lnTo>
                  <a:pt x="17412" y="174741"/>
                </a:lnTo>
                <a:lnTo>
                  <a:pt x="52134" y="206208"/>
                </a:lnTo>
                <a:lnTo>
                  <a:pt x="67530" y="211744"/>
                </a:lnTo>
                <a:lnTo>
                  <a:pt x="70209" y="203149"/>
                </a:lnTo>
                <a:lnTo>
                  <a:pt x="58144" y="197805"/>
                </a:lnTo>
                <a:lnTo>
                  <a:pt x="47732" y="190369"/>
                </a:lnTo>
                <a:lnTo>
                  <a:pt x="26374" y="155690"/>
                </a:lnTo>
                <a:lnTo>
                  <a:pt x="19310" y="104811"/>
                </a:lnTo>
                <a:lnTo>
                  <a:pt x="20095" y="86746"/>
                </a:lnTo>
                <a:lnTo>
                  <a:pt x="31868" y="42136"/>
                </a:lnTo>
                <a:lnTo>
                  <a:pt x="58332" y="13913"/>
                </a:lnTo>
                <a:lnTo>
                  <a:pt x="70544" y="8594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03115" y="4754371"/>
            <a:ext cx="515620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35"/>
              </a:lnSpc>
              <a:spcBef>
                <a:spcPts val="100"/>
              </a:spcBef>
              <a:tabLst>
                <a:tab pos="2063114" algn="l"/>
              </a:tabLst>
            </a:pPr>
            <a:r>
              <a:rPr b="1" spc="-5" dirty="0">
                <a:solidFill>
                  <a:srgbClr val="60B5CC"/>
                </a:solidFill>
                <a:latin typeface="Arial"/>
                <a:cs typeface="Arial"/>
              </a:rPr>
              <a:t>vali</a:t>
            </a:r>
            <a:r>
              <a:rPr b="1" dirty="0">
                <a:solidFill>
                  <a:srgbClr val="60B5CC"/>
                </a:solidFill>
                <a:latin typeface="Arial"/>
                <a:cs typeface="Arial"/>
              </a:rPr>
              <a:t>d</a:t>
            </a:r>
            <a:r>
              <a:rPr b="1" spc="-5" dirty="0">
                <a:solidFill>
                  <a:srgbClr val="60B5CC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60B5CC"/>
                </a:solidFill>
                <a:latin typeface="Arial"/>
                <a:cs typeface="Arial"/>
              </a:rPr>
              <a:t>t</a:t>
            </a:r>
            <a:r>
              <a:rPr b="1" spc="-5" dirty="0">
                <a:solidFill>
                  <a:srgbClr val="60B5CC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60B5CC"/>
                </a:solidFill>
                <a:latin typeface="Arial"/>
                <a:cs typeface="Arial"/>
              </a:rPr>
              <a:t>on </a:t>
            </a:r>
            <a:r>
              <a:rPr b="1" spc="-5" dirty="0">
                <a:solidFill>
                  <a:srgbClr val="60B5CC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60B5CC"/>
                </a:solidFill>
                <a:latin typeface="Arial"/>
                <a:cs typeface="Arial"/>
              </a:rPr>
              <a:t>dg</a:t>
            </a:r>
            <a:r>
              <a:rPr b="1" spc="-5" dirty="0">
                <a:solidFill>
                  <a:srgbClr val="60B5CC"/>
                </a:solidFill>
                <a:latin typeface="Arial"/>
                <a:cs typeface="Arial"/>
              </a:rPr>
              <a:t>es</a:t>
            </a:r>
            <a:r>
              <a:rPr b="1" dirty="0">
                <a:solidFill>
                  <a:srgbClr val="60B5CC"/>
                </a:solidFill>
                <a:latin typeface="Arial"/>
                <a:cs typeface="Arial"/>
              </a:rPr>
              <a:t>:	</a:t>
            </a:r>
            <a:r>
              <a:rPr spc="-10" dirty="0">
                <a:solidFill>
                  <a:srgbClr val="7030A0"/>
                </a:solidFill>
                <a:latin typeface="Cambria Math"/>
                <a:cs typeface="Cambria Math"/>
              </a:rPr>
              <a:t>𝑬</a:t>
            </a:r>
            <a:r>
              <a:rPr dirty="0">
                <a:latin typeface="Cambria Math"/>
                <a:cs typeface="Cambria Math"/>
              </a:rPr>
              <a:t>,</a:t>
            </a:r>
            <a:r>
              <a:rPr spc="-95" dirty="0">
                <a:latin typeface="Cambria Math"/>
                <a:cs typeface="Cambria Math"/>
              </a:rPr>
              <a:t> </a:t>
            </a:r>
            <a:r>
              <a:rPr spc="-5" dirty="0">
                <a:solidFill>
                  <a:srgbClr val="F0AD00"/>
                </a:solidFill>
                <a:latin typeface="Cambria Math"/>
                <a:cs typeface="Cambria Math"/>
              </a:rPr>
              <a:t>𝒓</a:t>
            </a:r>
            <a:r>
              <a:rPr sz="1950" spc="120" baseline="-14957" dirty="0">
                <a:solidFill>
                  <a:srgbClr val="F0AD00"/>
                </a:solidFill>
                <a:latin typeface="Cambria Math"/>
                <a:cs typeface="Cambria Math"/>
              </a:rPr>
              <a:t>𝟑</a:t>
            </a:r>
            <a:r>
              <a:rPr dirty="0">
                <a:latin typeface="Cambria Math"/>
                <a:cs typeface="Cambria Math"/>
              </a:rPr>
              <a:t>,</a:t>
            </a:r>
            <a:r>
              <a:rPr spc="-95" dirty="0"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0070C0"/>
                </a:solidFill>
                <a:latin typeface="Cambria Math"/>
                <a:cs typeface="Cambria Math"/>
              </a:rPr>
              <a:t>𝑫</a:t>
            </a:r>
            <a:endParaRPr>
              <a:latin typeface="Cambria Math"/>
              <a:cs typeface="Cambria Math"/>
            </a:endParaRPr>
          </a:p>
          <a:p>
            <a:pPr marL="38100" marR="30480">
              <a:lnSpc>
                <a:spcPts val="2180"/>
              </a:lnSpc>
              <a:spcBef>
                <a:spcPts val="30"/>
              </a:spcBef>
            </a:pPr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training</a:t>
            </a:r>
            <a:r>
              <a:rPr b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message edges </a:t>
            </a:r>
            <a:r>
              <a:rPr b="1" dirty="0">
                <a:solidFill>
                  <a:srgbClr val="C00000"/>
                </a:solidFill>
                <a:latin typeface="Arial"/>
                <a:cs typeface="Arial"/>
              </a:rPr>
              <a:t>&amp; </a:t>
            </a:r>
            <a:r>
              <a:rPr b="1" spc="-5" dirty="0">
                <a:solidFill>
                  <a:srgbClr val="E88651"/>
                </a:solidFill>
                <a:latin typeface="Arial"/>
                <a:cs typeface="Arial"/>
              </a:rPr>
              <a:t>training</a:t>
            </a:r>
            <a:r>
              <a:rPr b="1" dirty="0">
                <a:solidFill>
                  <a:srgbClr val="E88651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E88651"/>
                </a:solidFill>
                <a:latin typeface="Arial"/>
                <a:cs typeface="Arial"/>
              </a:rPr>
              <a:t>supervision </a:t>
            </a:r>
            <a:r>
              <a:rPr b="1" spc="-484" dirty="0">
                <a:solidFill>
                  <a:srgbClr val="E88651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E88651"/>
                </a:solidFill>
                <a:latin typeface="Arial"/>
                <a:cs typeface="Arial"/>
              </a:rPr>
              <a:t>edges:</a:t>
            </a:r>
            <a:r>
              <a:rPr b="1" spc="-10" dirty="0">
                <a:solidFill>
                  <a:srgbClr val="E88651"/>
                </a:solidFill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all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existing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edges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(solid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lines)</a:t>
            </a:r>
            <a:endParaRPr>
              <a:latin typeface="Arial"/>
              <a:cs typeface="Arial"/>
            </a:endParaRPr>
          </a:p>
          <a:p>
            <a:pPr marL="38100">
              <a:lnSpc>
                <a:spcPts val="2039"/>
              </a:lnSpc>
            </a:pPr>
            <a:r>
              <a:rPr b="1" spc="-5" dirty="0">
                <a:latin typeface="Arial"/>
                <a:cs typeface="Arial"/>
              </a:rPr>
              <a:t>(2)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At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validation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time:</a:t>
            </a:r>
            <a:endParaRPr>
              <a:latin typeface="Arial"/>
              <a:cs typeface="Arial"/>
            </a:endParaRPr>
          </a:p>
          <a:p>
            <a:pPr marL="38100" marR="245745">
              <a:lnSpc>
                <a:spcPts val="2210"/>
              </a:lnSpc>
              <a:spcBef>
                <a:spcPts val="55"/>
              </a:spcBef>
            </a:pPr>
            <a:r>
              <a:rPr dirty="0">
                <a:latin typeface="Arial"/>
                <a:cs typeface="Arial"/>
              </a:rPr>
              <a:t>Use </a:t>
            </a:r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training message edges </a:t>
            </a:r>
            <a:r>
              <a:rPr b="1" dirty="0">
                <a:solidFill>
                  <a:srgbClr val="C00000"/>
                </a:solidFill>
                <a:latin typeface="Arial"/>
                <a:cs typeface="Arial"/>
              </a:rPr>
              <a:t>&amp; </a:t>
            </a:r>
            <a:r>
              <a:rPr b="1" spc="-5" dirty="0">
                <a:solidFill>
                  <a:srgbClr val="E88651"/>
                </a:solidFill>
                <a:latin typeface="Arial"/>
                <a:cs typeface="Arial"/>
              </a:rPr>
              <a:t>training </a:t>
            </a:r>
            <a:r>
              <a:rPr b="1" dirty="0">
                <a:solidFill>
                  <a:srgbClr val="E88651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E88651"/>
                </a:solidFill>
                <a:latin typeface="Arial"/>
                <a:cs typeface="Arial"/>
              </a:rPr>
              <a:t>supervision edges </a:t>
            </a:r>
            <a:r>
              <a:rPr spc="-5" dirty="0">
                <a:latin typeface="Arial"/>
                <a:cs typeface="Arial"/>
              </a:rPr>
              <a:t>to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predict </a:t>
            </a:r>
            <a:r>
              <a:rPr b="1" spc="-5" dirty="0">
                <a:solidFill>
                  <a:srgbClr val="60B5CC"/>
                </a:solidFill>
                <a:latin typeface="Arial"/>
                <a:cs typeface="Arial"/>
              </a:rPr>
              <a:t>validation</a:t>
            </a:r>
            <a:r>
              <a:rPr b="1" dirty="0">
                <a:solidFill>
                  <a:srgbClr val="60B5CC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60B5CC"/>
                </a:solidFill>
                <a:latin typeface="Arial"/>
                <a:cs typeface="Arial"/>
              </a:rPr>
              <a:t>edges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89599" y="2933673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80" h="370839">
                <a:moveTo>
                  <a:pt x="180278" y="0"/>
                </a:moveTo>
                <a:lnTo>
                  <a:pt x="132352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2" y="316412"/>
                </a:lnTo>
                <a:lnTo>
                  <a:pt x="89288" y="345394"/>
                </a:lnTo>
                <a:lnTo>
                  <a:pt x="132352" y="364079"/>
                </a:lnTo>
                <a:lnTo>
                  <a:pt x="180278" y="370700"/>
                </a:lnTo>
                <a:lnTo>
                  <a:pt x="228203" y="364079"/>
                </a:lnTo>
                <a:lnTo>
                  <a:pt x="271267" y="345394"/>
                </a:lnTo>
                <a:lnTo>
                  <a:pt x="307753" y="316412"/>
                </a:lnTo>
                <a:lnTo>
                  <a:pt x="335942" y="278899"/>
                </a:lnTo>
                <a:lnTo>
                  <a:pt x="354116" y="234623"/>
                </a:lnTo>
                <a:lnTo>
                  <a:pt x="360555" y="185350"/>
                </a:lnTo>
                <a:lnTo>
                  <a:pt x="354116" y="136076"/>
                </a:lnTo>
                <a:lnTo>
                  <a:pt x="335942" y="91800"/>
                </a:lnTo>
                <a:lnTo>
                  <a:pt x="307753" y="54287"/>
                </a:lnTo>
                <a:lnTo>
                  <a:pt x="271267" y="25305"/>
                </a:lnTo>
                <a:lnTo>
                  <a:pt x="228203" y="6620"/>
                </a:lnTo>
                <a:lnTo>
                  <a:pt x="180278" y="0"/>
                </a:lnTo>
                <a:close/>
              </a:path>
            </a:pathLst>
          </a:custGeom>
          <a:solidFill>
            <a:srgbClr val="B4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84946" y="2956052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A</a:t>
            </a:r>
            <a:endParaRPr>
              <a:latin typeface="Corbel"/>
              <a:cs typeface="Corbe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36263" y="3115043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80" h="370839">
                <a:moveTo>
                  <a:pt x="180277" y="0"/>
                </a:moveTo>
                <a:lnTo>
                  <a:pt x="132352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799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2" y="316411"/>
                </a:lnTo>
                <a:lnTo>
                  <a:pt x="89288" y="345393"/>
                </a:lnTo>
                <a:lnTo>
                  <a:pt x="132352" y="364078"/>
                </a:lnTo>
                <a:lnTo>
                  <a:pt x="180277" y="370699"/>
                </a:lnTo>
                <a:lnTo>
                  <a:pt x="228202" y="364078"/>
                </a:lnTo>
                <a:lnTo>
                  <a:pt x="271267" y="345393"/>
                </a:lnTo>
                <a:lnTo>
                  <a:pt x="307753" y="316411"/>
                </a:lnTo>
                <a:lnTo>
                  <a:pt x="335942" y="278899"/>
                </a:lnTo>
                <a:lnTo>
                  <a:pt x="354115" y="234623"/>
                </a:lnTo>
                <a:lnTo>
                  <a:pt x="360555" y="185350"/>
                </a:lnTo>
                <a:lnTo>
                  <a:pt x="354115" y="136076"/>
                </a:lnTo>
                <a:lnTo>
                  <a:pt x="335942" y="91799"/>
                </a:lnTo>
                <a:lnTo>
                  <a:pt x="307753" y="54287"/>
                </a:lnTo>
                <a:lnTo>
                  <a:pt x="271267" y="25305"/>
                </a:lnTo>
                <a:lnTo>
                  <a:pt x="228202" y="6620"/>
                </a:lnTo>
                <a:lnTo>
                  <a:pt x="180277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36373" y="3138932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C</a:t>
            </a:r>
            <a:endParaRPr>
              <a:latin typeface="Corbel"/>
              <a:cs typeface="Corbe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57481" y="2399889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80" h="370839">
                <a:moveTo>
                  <a:pt x="180277" y="0"/>
                </a:moveTo>
                <a:lnTo>
                  <a:pt x="132352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2" y="316412"/>
                </a:lnTo>
                <a:lnTo>
                  <a:pt x="89288" y="345394"/>
                </a:lnTo>
                <a:lnTo>
                  <a:pt x="132352" y="364079"/>
                </a:lnTo>
                <a:lnTo>
                  <a:pt x="180277" y="370700"/>
                </a:lnTo>
                <a:lnTo>
                  <a:pt x="228203" y="364079"/>
                </a:lnTo>
                <a:lnTo>
                  <a:pt x="271268" y="345394"/>
                </a:lnTo>
                <a:lnTo>
                  <a:pt x="307754" y="316412"/>
                </a:lnTo>
                <a:lnTo>
                  <a:pt x="335943" y="278899"/>
                </a:lnTo>
                <a:lnTo>
                  <a:pt x="354117" y="234623"/>
                </a:lnTo>
                <a:lnTo>
                  <a:pt x="360556" y="185350"/>
                </a:lnTo>
                <a:lnTo>
                  <a:pt x="354117" y="136076"/>
                </a:lnTo>
                <a:lnTo>
                  <a:pt x="335943" y="91800"/>
                </a:lnTo>
                <a:lnTo>
                  <a:pt x="307754" y="54287"/>
                </a:lnTo>
                <a:lnTo>
                  <a:pt x="271268" y="25305"/>
                </a:lnTo>
                <a:lnTo>
                  <a:pt x="228203" y="6620"/>
                </a:lnTo>
                <a:lnTo>
                  <a:pt x="18027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57590" y="2422652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B</a:t>
            </a:r>
            <a:endParaRPr>
              <a:latin typeface="Corbel"/>
              <a:cs typeface="Corbe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23881" y="2568921"/>
            <a:ext cx="3284220" cy="1767205"/>
            <a:chOff x="99881" y="2568920"/>
            <a:chExt cx="3284220" cy="1767205"/>
          </a:xfrm>
        </p:grpSpPr>
        <p:sp>
          <p:nvSpPr>
            <p:cNvPr id="19" name="object 19"/>
            <p:cNvSpPr/>
            <p:nvPr/>
          </p:nvSpPr>
          <p:spPr>
            <a:xfrm>
              <a:off x="2531574" y="2716301"/>
              <a:ext cx="177165" cy="415290"/>
            </a:xfrm>
            <a:custGeom>
              <a:avLst/>
              <a:gdLst/>
              <a:ahLst/>
              <a:cxnLst/>
              <a:rect l="l" t="t" r="r" b="b"/>
              <a:pathLst>
                <a:path w="177164" h="415289">
                  <a:moveTo>
                    <a:pt x="53432" y="75080"/>
                  </a:moveTo>
                  <a:lnTo>
                    <a:pt x="26716" y="85217"/>
                  </a:lnTo>
                  <a:lnTo>
                    <a:pt x="150407" y="411187"/>
                  </a:lnTo>
                  <a:lnTo>
                    <a:pt x="158657" y="414898"/>
                  </a:lnTo>
                  <a:lnTo>
                    <a:pt x="173412" y="409300"/>
                  </a:lnTo>
                  <a:lnTo>
                    <a:pt x="177123" y="401050"/>
                  </a:lnTo>
                  <a:lnTo>
                    <a:pt x="53432" y="75080"/>
                  </a:lnTo>
                  <a:close/>
                </a:path>
                <a:path w="177164" h="415289">
                  <a:moveTo>
                    <a:pt x="9660" y="0"/>
                  </a:moveTo>
                  <a:lnTo>
                    <a:pt x="0" y="95355"/>
                  </a:lnTo>
                  <a:lnTo>
                    <a:pt x="26716" y="85217"/>
                  </a:lnTo>
                  <a:lnTo>
                    <a:pt x="18848" y="64482"/>
                  </a:lnTo>
                  <a:lnTo>
                    <a:pt x="22559" y="56233"/>
                  </a:lnTo>
                  <a:lnTo>
                    <a:pt x="37313" y="50633"/>
                  </a:lnTo>
                  <a:lnTo>
                    <a:pt x="64617" y="50633"/>
                  </a:lnTo>
                  <a:lnTo>
                    <a:pt x="9660" y="0"/>
                  </a:lnTo>
                  <a:close/>
                </a:path>
                <a:path w="177164" h="415289">
                  <a:moveTo>
                    <a:pt x="37313" y="50633"/>
                  </a:moveTo>
                  <a:lnTo>
                    <a:pt x="22559" y="56233"/>
                  </a:lnTo>
                  <a:lnTo>
                    <a:pt x="18848" y="64482"/>
                  </a:lnTo>
                  <a:lnTo>
                    <a:pt x="26716" y="85217"/>
                  </a:lnTo>
                  <a:lnTo>
                    <a:pt x="53432" y="75080"/>
                  </a:lnTo>
                  <a:lnTo>
                    <a:pt x="45563" y="54344"/>
                  </a:lnTo>
                  <a:lnTo>
                    <a:pt x="37313" y="50633"/>
                  </a:lnTo>
                  <a:close/>
                </a:path>
                <a:path w="177164" h="415289">
                  <a:moveTo>
                    <a:pt x="64617" y="50633"/>
                  </a:moveTo>
                  <a:lnTo>
                    <a:pt x="37313" y="50633"/>
                  </a:lnTo>
                  <a:lnTo>
                    <a:pt x="45563" y="54344"/>
                  </a:lnTo>
                  <a:lnTo>
                    <a:pt x="53432" y="75080"/>
                  </a:lnTo>
                  <a:lnTo>
                    <a:pt x="80148" y="64942"/>
                  </a:lnTo>
                  <a:lnTo>
                    <a:pt x="64617" y="50633"/>
                  </a:lnTo>
                  <a:close/>
                </a:path>
              </a:pathLst>
            </a:custGeom>
            <a:solidFill>
              <a:srgbClr val="F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26155" y="2568920"/>
              <a:ext cx="1024255" cy="550545"/>
            </a:xfrm>
            <a:custGeom>
              <a:avLst/>
              <a:gdLst/>
              <a:ahLst/>
              <a:cxnLst/>
              <a:rect l="l" t="t" r="r" b="b"/>
              <a:pathLst>
                <a:path w="1024255" h="550544">
                  <a:moveTo>
                    <a:pt x="55677" y="472090"/>
                  </a:moveTo>
                  <a:lnTo>
                    <a:pt x="0" y="550103"/>
                  </a:lnTo>
                  <a:lnTo>
                    <a:pt x="95817" y="547838"/>
                  </a:lnTo>
                  <a:lnTo>
                    <a:pt x="87940" y="532974"/>
                  </a:lnTo>
                  <a:lnTo>
                    <a:pt x="62840" y="532974"/>
                  </a:lnTo>
                  <a:lnTo>
                    <a:pt x="54192" y="530316"/>
                  </a:lnTo>
                  <a:lnTo>
                    <a:pt x="46802" y="516371"/>
                  </a:lnTo>
                  <a:lnTo>
                    <a:pt x="49460" y="507724"/>
                  </a:lnTo>
                  <a:lnTo>
                    <a:pt x="69057" y="497340"/>
                  </a:lnTo>
                  <a:lnTo>
                    <a:pt x="55677" y="472090"/>
                  </a:lnTo>
                  <a:close/>
                </a:path>
                <a:path w="1024255" h="550544">
                  <a:moveTo>
                    <a:pt x="69057" y="497340"/>
                  </a:moveTo>
                  <a:lnTo>
                    <a:pt x="49460" y="507724"/>
                  </a:lnTo>
                  <a:lnTo>
                    <a:pt x="46802" y="516371"/>
                  </a:lnTo>
                  <a:lnTo>
                    <a:pt x="54192" y="530316"/>
                  </a:lnTo>
                  <a:lnTo>
                    <a:pt x="62840" y="532974"/>
                  </a:lnTo>
                  <a:lnTo>
                    <a:pt x="82437" y="522589"/>
                  </a:lnTo>
                  <a:lnTo>
                    <a:pt x="69057" y="497340"/>
                  </a:lnTo>
                  <a:close/>
                </a:path>
                <a:path w="1024255" h="550544">
                  <a:moveTo>
                    <a:pt x="82437" y="522589"/>
                  </a:moveTo>
                  <a:lnTo>
                    <a:pt x="62840" y="532974"/>
                  </a:lnTo>
                  <a:lnTo>
                    <a:pt x="87940" y="532974"/>
                  </a:lnTo>
                  <a:lnTo>
                    <a:pt x="82437" y="522589"/>
                  </a:lnTo>
                  <a:close/>
                </a:path>
                <a:path w="1024255" h="550544">
                  <a:moveTo>
                    <a:pt x="1007609" y="0"/>
                  </a:moveTo>
                  <a:lnTo>
                    <a:pt x="69057" y="497340"/>
                  </a:lnTo>
                  <a:lnTo>
                    <a:pt x="82437" y="522589"/>
                  </a:lnTo>
                  <a:lnTo>
                    <a:pt x="1020989" y="25248"/>
                  </a:lnTo>
                  <a:lnTo>
                    <a:pt x="1023646" y="16601"/>
                  </a:lnTo>
                  <a:lnTo>
                    <a:pt x="1016257" y="2656"/>
                  </a:lnTo>
                  <a:lnTo>
                    <a:pt x="1007609" y="0"/>
                  </a:lnTo>
                  <a:close/>
                </a:path>
              </a:pathLst>
            </a:custGeom>
            <a:solidFill>
              <a:srgbClr val="60B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9881" y="3965243"/>
              <a:ext cx="360680" cy="370840"/>
            </a:xfrm>
            <a:custGeom>
              <a:avLst/>
              <a:gdLst/>
              <a:ahLst/>
              <a:cxnLst/>
              <a:rect l="l" t="t" r="r" b="b"/>
              <a:pathLst>
                <a:path w="360680" h="370839">
                  <a:moveTo>
                    <a:pt x="180277" y="0"/>
                  </a:moveTo>
                  <a:lnTo>
                    <a:pt x="132352" y="6620"/>
                  </a:lnTo>
                  <a:lnTo>
                    <a:pt x="89288" y="25305"/>
                  </a:lnTo>
                  <a:lnTo>
                    <a:pt x="52802" y="54287"/>
                  </a:lnTo>
                  <a:lnTo>
                    <a:pt x="24613" y="91800"/>
                  </a:lnTo>
                  <a:lnTo>
                    <a:pt x="6439" y="136076"/>
                  </a:lnTo>
                  <a:lnTo>
                    <a:pt x="0" y="185350"/>
                  </a:lnTo>
                  <a:lnTo>
                    <a:pt x="6439" y="234623"/>
                  </a:lnTo>
                  <a:lnTo>
                    <a:pt x="24613" y="278899"/>
                  </a:lnTo>
                  <a:lnTo>
                    <a:pt x="52802" y="316412"/>
                  </a:lnTo>
                  <a:lnTo>
                    <a:pt x="89288" y="345394"/>
                  </a:lnTo>
                  <a:lnTo>
                    <a:pt x="132352" y="364079"/>
                  </a:lnTo>
                  <a:lnTo>
                    <a:pt x="180277" y="370700"/>
                  </a:lnTo>
                  <a:lnTo>
                    <a:pt x="228203" y="364079"/>
                  </a:lnTo>
                  <a:lnTo>
                    <a:pt x="271267" y="345394"/>
                  </a:lnTo>
                  <a:lnTo>
                    <a:pt x="307753" y="316412"/>
                  </a:lnTo>
                  <a:lnTo>
                    <a:pt x="335942" y="278899"/>
                  </a:lnTo>
                  <a:lnTo>
                    <a:pt x="354116" y="234623"/>
                  </a:lnTo>
                  <a:lnTo>
                    <a:pt x="360555" y="185350"/>
                  </a:lnTo>
                  <a:lnTo>
                    <a:pt x="354116" y="136076"/>
                  </a:lnTo>
                  <a:lnTo>
                    <a:pt x="335942" y="91800"/>
                  </a:lnTo>
                  <a:lnTo>
                    <a:pt x="307753" y="54287"/>
                  </a:lnTo>
                  <a:lnTo>
                    <a:pt x="271267" y="25305"/>
                  </a:lnTo>
                  <a:lnTo>
                    <a:pt x="228203" y="6620"/>
                  </a:lnTo>
                  <a:lnTo>
                    <a:pt x="180277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4246" y="3250086"/>
              <a:ext cx="654685" cy="731520"/>
            </a:xfrm>
            <a:custGeom>
              <a:avLst/>
              <a:gdLst/>
              <a:ahLst/>
              <a:cxnLst/>
              <a:rect l="l" t="t" r="r" b="b"/>
              <a:pathLst>
                <a:path w="654685" h="731520">
                  <a:moveTo>
                    <a:pt x="586415" y="54445"/>
                  </a:moveTo>
                  <a:lnTo>
                    <a:pt x="0" y="711531"/>
                  </a:lnTo>
                  <a:lnTo>
                    <a:pt x="513" y="720563"/>
                  </a:lnTo>
                  <a:lnTo>
                    <a:pt x="12287" y="731071"/>
                  </a:lnTo>
                  <a:lnTo>
                    <a:pt x="21319" y="730558"/>
                  </a:lnTo>
                  <a:lnTo>
                    <a:pt x="607734" y="73471"/>
                  </a:lnTo>
                  <a:lnTo>
                    <a:pt x="586415" y="54445"/>
                  </a:lnTo>
                  <a:close/>
                </a:path>
                <a:path w="654685" h="731520">
                  <a:moveTo>
                    <a:pt x="644009" y="37384"/>
                  </a:moveTo>
                  <a:lnTo>
                    <a:pt x="610214" y="37384"/>
                  </a:lnTo>
                  <a:lnTo>
                    <a:pt x="621988" y="47892"/>
                  </a:lnTo>
                  <a:lnTo>
                    <a:pt x="622502" y="56923"/>
                  </a:lnTo>
                  <a:lnTo>
                    <a:pt x="607734" y="73471"/>
                  </a:lnTo>
                  <a:lnTo>
                    <a:pt x="629054" y="92497"/>
                  </a:lnTo>
                  <a:lnTo>
                    <a:pt x="644009" y="37384"/>
                  </a:lnTo>
                  <a:close/>
                </a:path>
                <a:path w="654685" h="731520">
                  <a:moveTo>
                    <a:pt x="610214" y="37384"/>
                  </a:moveTo>
                  <a:lnTo>
                    <a:pt x="601182" y="37898"/>
                  </a:lnTo>
                  <a:lnTo>
                    <a:pt x="586415" y="54445"/>
                  </a:lnTo>
                  <a:lnTo>
                    <a:pt x="607734" y="73471"/>
                  </a:lnTo>
                  <a:lnTo>
                    <a:pt x="622502" y="56923"/>
                  </a:lnTo>
                  <a:lnTo>
                    <a:pt x="621988" y="47892"/>
                  </a:lnTo>
                  <a:lnTo>
                    <a:pt x="610214" y="37384"/>
                  </a:lnTo>
                  <a:close/>
                </a:path>
                <a:path w="654685" h="731520">
                  <a:moveTo>
                    <a:pt x="654154" y="0"/>
                  </a:moveTo>
                  <a:lnTo>
                    <a:pt x="565095" y="35419"/>
                  </a:lnTo>
                  <a:lnTo>
                    <a:pt x="586415" y="54445"/>
                  </a:lnTo>
                  <a:lnTo>
                    <a:pt x="601182" y="37898"/>
                  </a:lnTo>
                  <a:lnTo>
                    <a:pt x="610214" y="37384"/>
                  </a:lnTo>
                  <a:lnTo>
                    <a:pt x="644009" y="37384"/>
                  </a:lnTo>
                  <a:lnTo>
                    <a:pt x="654154" y="0"/>
                  </a:lnTo>
                  <a:close/>
                </a:path>
              </a:pathLst>
            </a:custGeom>
            <a:solidFill>
              <a:srgbClr val="60B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73353" y="3210472"/>
              <a:ext cx="1353820" cy="104775"/>
            </a:xfrm>
            <a:custGeom>
              <a:avLst/>
              <a:gdLst/>
              <a:ahLst/>
              <a:cxnLst/>
              <a:rect l="l" t="t" r="r" b="b"/>
              <a:pathLst>
                <a:path w="1353820" h="104775">
                  <a:moveTo>
                    <a:pt x="86200" y="28555"/>
                  </a:moveTo>
                  <a:lnTo>
                    <a:pt x="85128" y="57110"/>
                  </a:lnTo>
                  <a:lnTo>
                    <a:pt x="1346258" y="104494"/>
                  </a:lnTo>
                  <a:lnTo>
                    <a:pt x="1352891" y="98342"/>
                  </a:lnTo>
                  <a:lnTo>
                    <a:pt x="1353483" y="82571"/>
                  </a:lnTo>
                  <a:lnTo>
                    <a:pt x="1347331" y="75939"/>
                  </a:lnTo>
                  <a:lnTo>
                    <a:pt x="86200" y="28555"/>
                  </a:lnTo>
                  <a:close/>
                </a:path>
                <a:path w="1353820" h="104775">
                  <a:moveTo>
                    <a:pt x="87273" y="0"/>
                  </a:moveTo>
                  <a:lnTo>
                    <a:pt x="0" y="39613"/>
                  </a:lnTo>
                  <a:lnTo>
                    <a:pt x="84055" y="85664"/>
                  </a:lnTo>
                  <a:lnTo>
                    <a:pt x="85128" y="57110"/>
                  </a:lnTo>
                  <a:lnTo>
                    <a:pt x="62965" y="56277"/>
                  </a:lnTo>
                  <a:lnTo>
                    <a:pt x="56813" y="49644"/>
                  </a:lnTo>
                  <a:lnTo>
                    <a:pt x="57406" y="33874"/>
                  </a:lnTo>
                  <a:lnTo>
                    <a:pt x="64038" y="27722"/>
                  </a:lnTo>
                  <a:lnTo>
                    <a:pt x="86232" y="27722"/>
                  </a:lnTo>
                  <a:lnTo>
                    <a:pt x="87273" y="0"/>
                  </a:lnTo>
                  <a:close/>
                </a:path>
                <a:path w="1353820" h="104775">
                  <a:moveTo>
                    <a:pt x="64038" y="27722"/>
                  </a:moveTo>
                  <a:lnTo>
                    <a:pt x="57406" y="33874"/>
                  </a:lnTo>
                  <a:lnTo>
                    <a:pt x="56813" y="49644"/>
                  </a:lnTo>
                  <a:lnTo>
                    <a:pt x="62965" y="56277"/>
                  </a:lnTo>
                  <a:lnTo>
                    <a:pt x="85128" y="57110"/>
                  </a:lnTo>
                  <a:lnTo>
                    <a:pt x="86200" y="28555"/>
                  </a:lnTo>
                  <a:lnTo>
                    <a:pt x="64038" y="27722"/>
                  </a:lnTo>
                  <a:close/>
                </a:path>
                <a:path w="1353820" h="104775">
                  <a:moveTo>
                    <a:pt x="86232" y="27722"/>
                  </a:moveTo>
                  <a:lnTo>
                    <a:pt x="64038" y="27722"/>
                  </a:lnTo>
                  <a:lnTo>
                    <a:pt x="86200" y="28555"/>
                  </a:lnTo>
                  <a:lnTo>
                    <a:pt x="86232" y="27722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00081" y="3965243"/>
              <a:ext cx="360680" cy="370840"/>
            </a:xfrm>
            <a:custGeom>
              <a:avLst/>
              <a:gdLst/>
              <a:ahLst/>
              <a:cxnLst/>
              <a:rect l="l" t="t" r="r" b="b"/>
              <a:pathLst>
                <a:path w="360680" h="370839">
                  <a:moveTo>
                    <a:pt x="180277" y="0"/>
                  </a:moveTo>
                  <a:lnTo>
                    <a:pt x="132352" y="6620"/>
                  </a:lnTo>
                  <a:lnTo>
                    <a:pt x="89288" y="25305"/>
                  </a:lnTo>
                  <a:lnTo>
                    <a:pt x="52802" y="54287"/>
                  </a:lnTo>
                  <a:lnTo>
                    <a:pt x="24613" y="91800"/>
                  </a:lnTo>
                  <a:lnTo>
                    <a:pt x="6439" y="136076"/>
                  </a:lnTo>
                  <a:lnTo>
                    <a:pt x="0" y="185350"/>
                  </a:lnTo>
                  <a:lnTo>
                    <a:pt x="6439" y="234623"/>
                  </a:lnTo>
                  <a:lnTo>
                    <a:pt x="24613" y="278899"/>
                  </a:lnTo>
                  <a:lnTo>
                    <a:pt x="52802" y="316412"/>
                  </a:lnTo>
                  <a:lnTo>
                    <a:pt x="89288" y="345394"/>
                  </a:lnTo>
                  <a:lnTo>
                    <a:pt x="132352" y="364079"/>
                  </a:lnTo>
                  <a:lnTo>
                    <a:pt x="180277" y="370700"/>
                  </a:lnTo>
                  <a:lnTo>
                    <a:pt x="228203" y="364079"/>
                  </a:lnTo>
                  <a:lnTo>
                    <a:pt x="271268" y="345394"/>
                  </a:lnTo>
                  <a:lnTo>
                    <a:pt x="307754" y="316412"/>
                  </a:lnTo>
                  <a:lnTo>
                    <a:pt x="335943" y="278899"/>
                  </a:lnTo>
                  <a:lnTo>
                    <a:pt x="354117" y="234623"/>
                  </a:lnTo>
                  <a:lnTo>
                    <a:pt x="360556" y="185350"/>
                  </a:lnTo>
                  <a:lnTo>
                    <a:pt x="354117" y="136076"/>
                  </a:lnTo>
                  <a:lnTo>
                    <a:pt x="335943" y="91800"/>
                  </a:lnTo>
                  <a:lnTo>
                    <a:pt x="307754" y="54287"/>
                  </a:lnTo>
                  <a:lnTo>
                    <a:pt x="271268" y="25305"/>
                  </a:lnTo>
                  <a:lnTo>
                    <a:pt x="228203" y="6620"/>
                  </a:lnTo>
                  <a:lnTo>
                    <a:pt x="180277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92036" y="3431454"/>
              <a:ext cx="573405" cy="603885"/>
            </a:xfrm>
            <a:custGeom>
              <a:avLst/>
              <a:gdLst/>
              <a:ahLst/>
              <a:cxnLst/>
              <a:rect l="l" t="t" r="r" b="b"/>
              <a:pathLst>
                <a:path w="573405" h="603885">
                  <a:moveTo>
                    <a:pt x="503694" y="52399"/>
                  </a:moveTo>
                  <a:lnTo>
                    <a:pt x="0" y="583977"/>
                  </a:lnTo>
                  <a:lnTo>
                    <a:pt x="243" y="593021"/>
                  </a:lnTo>
                  <a:lnTo>
                    <a:pt x="11699" y="603876"/>
                  </a:lnTo>
                  <a:lnTo>
                    <a:pt x="20742" y="603632"/>
                  </a:lnTo>
                  <a:lnTo>
                    <a:pt x="524436" y="72053"/>
                  </a:lnTo>
                  <a:lnTo>
                    <a:pt x="503694" y="52399"/>
                  </a:lnTo>
                  <a:close/>
                </a:path>
                <a:path w="573405" h="603885">
                  <a:moveTo>
                    <a:pt x="562078" y="36057"/>
                  </a:moveTo>
                  <a:lnTo>
                    <a:pt x="527991" y="36057"/>
                  </a:lnTo>
                  <a:lnTo>
                    <a:pt x="539447" y="46912"/>
                  </a:lnTo>
                  <a:lnTo>
                    <a:pt x="539690" y="55954"/>
                  </a:lnTo>
                  <a:lnTo>
                    <a:pt x="524436" y="72053"/>
                  </a:lnTo>
                  <a:lnTo>
                    <a:pt x="545179" y="91707"/>
                  </a:lnTo>
                  <a:lnTo>
                    <a:pt x="562078" y="36057"/>
                  </a:lnTo>
                  <a:close/>
                </a:path>
                <a:path w="573405" h="603885">
                  <a:moveTo>
                    <a:pt x="527991" y="36057"/>
                  </a:moveTo>
                  <a:lnTo>
                    <a:pt x="518948" y="36300"/>
                  </a:lnTo>
                  <a:lnTo>
                    <a:pt x="503694" y="52399"/>
                  </a:lnTo>
                  <a:lnTo>
                    <a:pt x="524436" y="72053"/>
                  </a:lnTo>
                  <a:lnTo>
                    <a:pt x="539690" y="55954"/>
                  </a:lnTo>
                  <a:lnTo>
                    <a:pt x="539447" y="46912"/>
                  </a:lnTo>
                  <a:lnTo>
                    <a:pt x="527991" y="36057"/>
                  </a:lnTo>
                  <a:close/>
                </a:path>
                <a:path w="573405" h="603885">
                  <a:moveTo>
                    <a:pt x="573027" y="0"/>
                  </a:moveTo>
                  <a:lnTo>
                    <a:pt x="482951" y="32745"/>
                  </a:lnTo>
                  <a:lnTo>
                    <a:pt x="503694" y="52399"/>
                  </a:lnTo>
                  <a:lnTo>
                    <a:pt x="518948" y="36300"/>
                  </a:lnTo>
                  <a:lnTo>
                    <a:pt x="527991" y="36057"/>
                  </a:lnTo>
                  <a:lnTo>
                    <a:pt x="562078" y="36057"/>
                  </a:lnTo>
                  <a:lnTo>
                    <a:pt x="573027" y="0"/>
                  </a:lnTo>
                  <a:close/>
                </a:path>
              </a:pathLst>
            </a:custGeom>
            <a:solidFill>
              <a:srgbClr val="F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23359" y="3779893"/>
              <a:ext cx="360680" cy="370840"/>
            </a:xfrm>
            <a:custGeom>
              <a:avLst/>
              <a:gdLst/>
              <a:ahLst/>
              <a:cxnLst/>
              <a:rect l="l" t="t" r="r" b="b"/>
              <a:pathLst>
                <a:path w="360679" h="370839">
                  <a:moveTo>
                    <a:pt x="180279" y="0"/>
                  </a:moveTo>
                  <a:lnTo>
                    <a:pt x="132353" y="6620"/>
                  </a:lnTo>
                  <a:lnTo>
                    <a:pt x="89288" y="25305"/>
                  </a:lnTo>
                  <a:lnTo>
                    <a:pt x="52802" y="54287"/>
                  </a:lnTo>
                  <a:lnTo>
                    <a:pt x="24613" y="91800"/>
                  </a:lnTo>
                  <a:lnTo>
                    <a:pt x="6439" y="136076"/>
                  </a:lnTo>
                  <a:lnTo>
                    <a:pt x="0" y="185350"/>
                  </a:lnTo>
                  <a:lnTo>
                    <a:pt x="6439" y="234623"/>
                  </a:lnTo>
                  <a:lnTo>
                    <a:pt x="24613" y="278899"/>
                  </a:lnTo>
                  <a:lnTo>
                    <a:pt x="52802" y="316412"/>
                  </a:lnTo>
                  <a:lnTo>
                    <a:pt x="89288" y="345394"/>
                  </a:lnTo>
                  <a:lnTo>
                    <a:pt x="132353" y="364079"/>
                  </a:lnTo>
                  <a:lnTo>
                    <a:pt x="180279" y="370700"/>
                  </a:lnTo>
                  <a:lnTo>
                    <a:pt x="228203" y="364079"/>
                  </a:lnTo>
                  <a:lnTo>
                    <a:pt x="271268" y="345394"/>
                  </a:lnTo>
                  <a:lnTo>
                    <a:pt x="307754" y="316412"/>
                  </a:lnTo>
                  <a:lnTo>
                    <a:pt x="335943" y="278899"/>
                  </a:lnTo>
                  <a:lnTo>
                    <a:pt x="354117" y="234623"/>
                  </a:lnTo>
                  <a:lnTo>
                    <a:pt x="360556" y="185350"/>
                  </a:lnTo>
                  <a:lnTo>
                    <a:pt x="354117" y="136076"/>
                  </a:lnTo>
                  <a:lnTo>
                    <a:pt x="335943" y="91800"/>
                  </a:lnTo>
                  <a:lnTo>
                    <a:pt x="307754" y="54287"/>
                  </a:lnTo>
                  <a:lnTo>
                    <a:pt x="271268" y="25305"/>
                  </a:lnTo>
                  <a:lnTo>
                    <a:pt x="228203" y="6620"/>
                  </a:lnTo>
                  <a:lnTo>
                    <a:pt x="180279" y="0"/>
                  </a:lnTo>
                  <a:close/>
                </a:path>
              </a:pathLst>
            </a:custGeom>
            <a:solidFill>
              <a:srgbClr val="F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92540" y="3485742"/>
              <a:ext cx="400050" cy="364490"/>
            </a:xfrm>
            <a:custGeom>
              <a:avLst/>
              <a:gdLst/>
              <a:ahLst/>
              <a:cxnLst/>
              <a:rect l="l" t="t" r="r" b="b"/>
              <a:pathLst>
                <a:path w="400050" h="364489">
                  <a:moveTo>
                    <a:pt x="73063" y="47061"/>
                  </a:moveTo>
                  <a:lnTo>
                    <a:pt x="53850" y="68213"/>
                  </a:lnTo>
                  <a:lnTo>
                    <a:pt x="379855" y="364321"/>
                  </a:lnTo>
                  <a:lnTo>
                    <a:pt x="388891" y="363886"/>
                  </a:lnTo>
                  <a:lnTo>
                    <a:pt x="399502" y="352205"/>
                  </a:lnTo>
                  <a:lnTo>
                    <a:pt x="399068" y="343169"/>
                  </a:lnTo>
                  <a:lnTo>
                    <a:pt x="73063" y="47061"/>
                  </a:lnTo>
                  <a:close/>
                </a:path>
                <a:path w="400050" h="364489">
                  <a:moveTo>
                    <a:pt x="0" y="0"/>
                  </a:moveTo>
                  <a:lnTo>
                    <a:pt x="34637" y="89366"/>
                  </a:lnTo>
                  <a:lnTo>
                    <a:pt x="53850" y="68213"/>
                  </a:lnTo>
                  <a:lnTo>
                    <a:pt x="37433" y="53301"/>
                  </a:lnTo>
                  <a:lnTo>
                    <a:pt x="36998" y="44265"/>
                  </a:lnTo>
                  <a:lnTo>
                    <a:pt x="47609" y="32584"/>
                  </a:lnTo>
                  <a:lnTo>
                    <a:pt x="56645" y="32150"/>
                  </a:lnTo>
                  <a:lnTo>
                    <a:pt x="86607" y="32150"/>
                  </a:lnTo>
                  <a:lnTo>
                    <a:pt x="92275" y="25909"/>
                  </a:lnTo>
                  <a:lnTo>
                    <a:pt x="0" y="0"/>
                  </a:lnTo>
                  <a:close/>
                </a:path>
                <a:path w="400050" h="364489">
                  <a:moveTo>
                    <a:pt x="56645" y="32150"/>
                  </a:moveTo>
                  <a:lnTo>
                    <a:pt x="47609" y="32584"/>
                  </a:lnTo>
                  <a:lnTo>
                    <a:pt x="36998" y="44265"/>
                  </a:lnTo>
                  <a:lnTo>
                    <a:pt x="37433" y="53301"/>
                  </a:lnTo>
                  <a:lnTo>
                    <a:pt x="53850" y="68213"/>
                  </a:lnTo>
                  <a:lnTo>
                    <a:pt x="73063" y="47061"/>
                  </a:lnTo>
                  <a:lnTo>
                    <a:pt x="56645" y="32150"/>
                  </a:lnTo>
                  <a:close/>
                </a:path>
                <a:path w="400050" h="364489">
                  <a:moveTo>
                    <a:pt x="86607" y="32150"/>
                  </a:moveTo>
                  <a:lnTo>
                    <a:pt x="56645" y="32150"/>
                  </a:lnTo>
                  <a:lnTo>
                    <a:pt x="73063" y="47061"/>
                  </a:lnTo>
                  <a:lnTo>
                    <a:pt x="86607" y="32150"/>
                  </a:lnTo>
                  <a:close/>
                </a:path>
              </a:pathLst>
            </a:custGeom>
            <a:solidFill>
              <a:srgbClr val="E66C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60638" y="3949722"/>
              <a:ext cx="978535" cy="227329"/>
            </a:xfrm>
            <a:custGeom>
              <a:avLst/>
              <a:gdLst/>
              <a:ahLst/>
              <a:cxnLst/>
              <a:rect l="l" t="t" r="r" b="b"/>
              <a:pathLst>
                <a:path w="978535" h="227329">
                  <a:moveTo>
                    <a:pt x="76075" y="142575"/>
                  </a:moveTo>
                  <a:lnTo>
                    <a:pt x="0" y="200870"/>
                  </a:lnTo>
                  <a:lnTo>
                    <a:pt x="92282" y="226753"/>
                  </a:lnTo>
                  <a:lnTo>
                    <a:pt x="87687" y="202887"/>
                  </a:lnTo>
                  <a:lnTo>
                    <a:pt x="65101" y="202887"/>
                  </a:lnTo>
                  <a:lnTo>
                    <a:pt x="57611" y="197815"/>
                  </a:lnTo>
                  <a:lnTo>
                    <a:pt x="54627" y="182318"/>
                  </a:lnTo>
                  <a:lnTo>
                    <a:pt x="59698" y="174826"/>
                  </a:lnTo>
                  <a:lnTo>
                    <a:pt x="81477" y="170633"/>
                  </a:lnTo>
                  <a:lnTo>
                    <a:pt x="76075" y="142575"/>
                  </a:lnTo>
                  <a:close/>
                </a:path>
                <a:path w="978535" h="227329">
                  <a:moveTo>
                    <a:pt x="81477" y="170633"/>
                  </a:moveTo>
                  <a:lnTo>
                    <a:pt x="59698" y="174826"/>
                  </a:lnTo>
                  <a:lnTo>
                    <a:pt x="54627" y="182318"/>
                  </a:lnTo>
                  <a:lnTo>
                    <a:pt x="57611" y="197815"/>
                  </a:lnTo>
                  <a:lnTo>
                    <a:pt x="65101" y="202887"/>
                  </a:lnTo>
                  <a:lnTo>
                    <a:pt x="86879" y="198694"/>
                  </a:lnTo>
                  <a:lnTo>
                    <a:pt x="81477" y="170633"/>
                  </a:lnTo>
                  <a:close/>
                </a:path>
                <a:path w="978535" h="227329">
                  <a:moveTo>
                    <a:pt x="86879" y="198694"/>
                  </a:moveTo>
                  <a:lnTo>
                    <a:pt x="65101" y="202887"/>
                  </a:lnTo>
                  <a:lnTo>
                    <a:pt x="87687" y="202887"/>
                  </a:lnTo>
                  <a:lnTo>
                    <a:pt x="86879" y="198694"/>
                  </a:lnTo>
                  <a:close/>
                </a:path>
                <a:path w="978535" h="227329">
                  <a:moveTo>
                    <a:pt x="967769" y="0"/>
                  </a:moveTo>
                  <a:lnTo>
                    <a:pt x="81477" y="170633"/>
                  </a:lnTo>
                  <a:lnTo>
                    <a:pt x="86879" y="198694"/>
                  </a:lnTo>
                  <a:lnTo>
                    <a:pt x="973170" y="28059"/>
                  </a:lnTo>
                  <a:lnTo>
                    <a:pt x="978242" y="20568"/>
                  </a:lnTo>
                  <a:lnTo>
                    <a:pt x="975259" y="5071"/>
                  </a:lnTo>
                  <a:lnTo>
                    <a:pt x="967769" y="0"/>
                  </a:lnTo>
                  <a:close/>
                </a:path>
              </a:pathLst>
            </a:custGeom>
            <a:solidFill>
              <a:srgbClr val="60B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649344" y="3293871"/>
            <a:ext cx="31750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500" spc="-25" dirty="0">
                <a:solidFill>
                  <a:srgbClr val="60B5CC"/>
                </a:solidFill>
                <a:latin typeface="Cambria Math"/>
                <a:cs typeface="Cambria Math"/>
              </a:rPr>
              <a:t>𝑟</a:t>
            </a:r>
            <a:r>
              <a:rPr sz="2700" spc="-37" baseline="-15432" dirty="0">
                <a:solidFill>
                  <a:srgbClr val="60B5CC"/>
                </a:solidFill>
                <a:latin typeface="Cambria Math"/>
                <a:cs typeface="Cambria Math"/>
              </a:rPr>
              <a:t>)</a:t>
            </a:r>
            <a:endParaRPr sz="2700" baseline="-15432">
              <a:latin typeface="Cambria Math"/>
              <a:cs typeface="Cambria Math"/>
            </a:endParaRPr>
          </a:p>
          <a:p>
            <a:pPr marL="77470">
              <a:spcBef>
                <a:spcPts val="2475"/>
              </a:spcBef>
            </a:pPr>
            <a:r>
              <a:rPr dirty="0">
                <a:latin typeface="Corbel"/>
                <a:cs typeface="Corbel"/>
              </a:rPr>
              <a:t>D</a:t>
            </a:r>
            <a:endParaRPr>
              <a:latin typeface="Corbel"/>
              <a:cs typeface="Corbe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47493" y="4412995"/>
            <a:ext cx="1233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Input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Graph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71837" y="2309367"/>
            <a:ext cx="3175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500" spc="-25" dirty="0">
                <a:solidFill>
                  <a:srgbClr val="60B5CC"/>
                </a:solidFill>
                <a:latin typeface="Cambria Math"/>
                <a:cs typeface="Cambria Math"/>
              </a:rPr>
              <a:t>𝑟</a:t>
            </a:r>
            <a:r>
              <a:rPr sz="2700" spc="-37" baseline="-15432" dirty="0">
                <a:solidFill>
                  <a:srgbClr val="60B5CC"/>
                </a:solidFill>
                <a:latin typeface="Cambria Math"/>
                <a:cs typeface="Cambria Math"/>
              </a:rPr>
              <a:t>)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83194" y="3159759"/>
            <a:ext cx="1765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C64847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81902" y="3188180"/>
            <a:ext cx="341630" cy="91503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8100">
              <a:spcBef>
                <a:spcPts val="1170"/>
              </a:spcBef>
            </a:pPr>
            <a:r>
              <a:rPr sz="2500" spc="-5" dirty="0">
                <a:solidFill>
                  <a:srgbClr val="C64847"/>
                </a:solidFill>
                <a:latin typeface="Cambria Math"/>
                <a:cs typeface="Cambria Math"/>
              </a:rPr>
              <a:t>𝑟</a:t>
            </a:r>
            <a:r>
              <a:rPr sz="2700" spc="-7" baseline="-15432" dirty="0">
                <a:solidFill>
                  <a:srgbClr val="C64847"/>
                </a:solidFill>
                <a:latin typeface="Cambria Math"/>
                <a:cs typeface="Cambria Math"/>
              </a:rPr>
              <a:t>*</a:t>
            </a:r>
            <a:endParaRPr sz="2700" baseline="-15432">
              <a:latin typeface="Cambria Math"/>
              <a:cs typeface="Cambria Math"/>
            </a:endParaRPr>
          </a:p>
          <a:p>
            <a:pPr marL="187325">
              <a:spcBef>
                <a:spcPts val="775"/>
              </a:spcBef>
            </a:pPr>
            <a:r>
              <a:rPr dirty="0">
                <a:latin typeface="Corbel"/>
                <a:cs typeface="Corbel"/>
              </a:rPr>
              <a:t>F</a:t>
            </a:r>
            <a:endParaRPr>
              <a:latin typeface="Corbel"/>
              <a:cs typeface="Corbe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52349" y="2601975"/>
            <a:ext cx="1765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F0AD00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68301" y="2757932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05" dirty="0">
                <a:solidFill>
                  <a:srgbClr val="F0AD00"/>
                </a:solidFill>
                <a:latin typeface="Cambria Math"/>
                <a:cs typeface="Cambria Math"/>
              </a:rPr>
              <a:t>+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73746" y="3226816"/>
            <a:ext cx="596265" cy="106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309245" algn="l"/>
              </a:tabLst>
            </a:pPr>
            <a:r>
              <a:rPr spc="270" dirty="0">
                <a:solidFill>
                  <a:srgbClr val="C64847"/>
                </a:solidFill>
                <a:latin typeface="Cambria Math"/>
                <a:cs typeface="Cambria Math"/>
              </a:rPr>
              <a:t>*	</a:t>
            </a:r>
            <a:r>
              <a:rPr sz="3750" spc="-442" baseline="-18888" dirty="0">
                <a:solidFill>
                  <a:srgbClr val="F0AD00"/>
                </a:solidFill>
                <a:latin typeface="Cambria Math"/>
                <a:cs typeface="Cambria Math"/>
              </a:rPr>
              <a:t>𝑟</a:t>
            </a:r>
            <a:r>
              <a:rPr sz="2700" spc="-442" baseline="-41666" dirty="0">
                <a:solidFill>
                  <a:srgbClr val="F0AD00"/>
                </a:solidFill>
                <a:latin typeface="Cambria Math"/>
                <a:cs typeface="Cambria Math"/>
              </a:rPr>
              <a:t>+</a:t>
            </a:r>
            <a:endParaRPr sz="2700" baseline="-41666">
              <a:latin typeface="Cambria Math"/>
              <a:cs typeface="Cambria Math"/>
            </a:endParaRPr>
          </a:p>
          <a:p>
            <a:pPr marL="67310">
              <a:spcBef>
                <a:spcPts val="3005"/>
              </a:spcBef>
            </a:pPr>
            <a:r>
              <a:rPr dirty="0">
                <a:latin typeface="Corbel"/>
                <a:cs typeface="Corbel"/>
              </a:rPr>
              <a:t>E</a:t>
            </a:r>
            <a:endParaRPr>
              <a:latin typeface="Corbel"/>
              <a:cs typeface="Corbe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99558" y="3955288"/>
            <a:ext cx="3175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500" spc="-25" dirty="0">
                <a:solidFill>
                  <a:srgbClr val="60B5CC"/>
                </a:solidFill>
                <a:latin typeface="Cambria Math"/>
                <a:cs typeface="Cambria Math"/>
              </a:rPr>
              <a:t>𝑟</a:t>
            </a:r>
            <a:r>
              <a:rPr sz="2700" spc="-37" baseline="-15432" dirty="0">
                <a:solidFill>
                  <a:srgbClr val="60B5CC"/>
                </a:solidFill>
                <a:latin typeface="Cambria Math"/>
                <a:cs typeface="Cambria Math"/>
              </a:rPr>
              <a:t>)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569878" y="3304374"/>
            <a:ext cx="723265" cy="730885"/>
          </a:xfrm>
          <a:custGeom>
            <a:avLst/>
            <a:gdLst/>
            <a:ahLst/>
            <a:cxnLst/>
            <a:rect l="l" t="t" r="r" b="b"/>
            <a:pathLst>
              <a:path w="723264" h="730885">
                <a:moveTo>
                  <a:pt x="70429" y="50918"/>
                </a:moveTo>
                <a:lnTo>
                  <a:pt x="50107" y="71008"/>
                </a:lnTo>
                <a:lnTo>
                  <a:pt x="702393" y="730815"/>
                </a:lnTo>
                <a:lnTo>
                  <a:pt x="711439" y="730865"/>
                </a:lnTo>
                <a:lnTo>
                  <a:pt x="722662" y="719771"/>
                </a:lnTo>
                <a:lnTo>
                  <a:pt x="722714" y="710725"/>
                </a:lnTo>
                <a:lnTo>
                  <a:pt x="70429" y="50918"/>
                </a:lnTo>
                <a:close/>
              </a:path>
              <a:path w="723264" h="730885">
                <a:moveTo>
                  <a:pt x="0" y="0"/>
                </a:moveTo>
                <a:lnTo>
                  <a:pt x="29786" y="91098"/>
                </a:lnTo>
                <a:lnTo>
                  <a:pt x="50107" y="71008"/>
                </a:lnTo>
                <a:lnTo>
                  <a:pt x="34515" y="55236"/>
                </a:lnTo>
                <a:lnTo>
                  <a:pt x="34567" y="46189"/>
                </a:lnTo>
                <a:lnTo>
                  <a:pt x="45790" y="35095"/>
                </a:lnTo>
                <a:lnTo>
                  <a:pt x="86434" y="35095"/>
                </a:lnTo>
                <a:lnTo>
                  <a:pt x="90749" y="30829"/>
                </a:lnTo>
                <a:lnTo>
                  <a:pt x="0" y="0"/>
                </a:lnTo>
                <a:close/>
              </a:path>
              <a:path w="723264" h="730885">
                <a:moveTo>
                  <a:pt x="45790" y="35095"/>
                </a:moveTo>
                <a:lnTo>
                  <a:pt x="34567" y="46189"/>
                </a:lnTo>
                <a:lnTo>
                  <a:pt x="34515" y="55236"/>
                </a:lnTo>
                <a:lnTo>
                  <a:pt x="50107" y="71008"/>
                </a:lnTo>
                <a:lnTo>
                  <a:pt x="70429" y="50918"/>
                </a:lnTo>
                <a:lnTo>
                  <a:pt x="54836" y="35145"/>
                </a:lnTo>
                <a:lnTo>
                  <a:pt x="45790" y="35095"/>
                </a:lnTo>
                <a:close/>
              </a:path>
              <a:path w="723264" h="730885">
                <a:moveTo>
                  <a:pt x="86434" y="35095"/>
                </a:moveTo>
                <a:lnTo>
                  <a:pt x="45790" y="35095"/>
                </a:lnTo>
                <a:lnTo>
                  <a:pt x="54836" y="35145"/>
                </a:lnTo>
                <a:lnTo>
                  <a:pt x="70429" y="50918"/>
                </a:lnTo>
                <a:lnTo>
                  <a:pt x="86434" y="3509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567686" y="3473703"/>
            <a:ext cx="1765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F0AD00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83638" y="3629659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05" dirty="0">
                <a:solidFill>
                  <a:srgbClr val="F0AD00"/>
                </a:solidFill>
                <a:latin typeface="Cambria Math"/>
                <a:cs typeface="Cambria Math"/>
              </a:rPr>
              <a:t>+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984439" y="4107733"/>
            <a:ext cx="1254125" cy="85725"/>
          </a:xfrm>
          <a:custGeom>
            <a:avLst/>
            <a:gdLst/>
            <a:ahLst/>
            <a:cxnLst/>
            <a:rect l="l" t="t" r="r" b="b"/>
            <a:pathLst>
              <a:path w="1254125" h="85725">
                <a:moveTo>
                  <a:pt x="1247534" y="28573"/>
                </a:moveTo>
                <a:lnTo>
                  <a:pt x="1146028" y="28573"/>
                </a:lnTo>
                <a:lnTo>
                  <a:pt x="1139631" y="34970"/>
                </a:lnTo>
                <a:lnTo>
                  <a:pt x="1139631" y="50751"/>
                </a:lnTo>
                <a:lnTo>
                  <a:pt x="1146028" y="57148"/>
                </a:lnTo>
                <a:lnTo>
                  <a:pt x="1247534" y="57148"/>
                </a:lnTo>
                <a:lnTo>
                  <a:pt x="1253931" y="50751"/>
                </a:lnTo>
                <a:lnTo>
                  <a:pt x="1253931" y="34970"/>
                </a:lnTo>
                <a:lnTo>
                  <a:pt x="1247534" y="28573"/>
                </a:lnTo>
                <a:close/>
              </a:path>
              <a:path w="1254125" h="85725">
                <a:moveTo>
                  <a:pt x="1047509" y="28573"/>
                </a:moveTo>
                <a:lnTo>
                  <a:pt x="946003" y="28573"/>
                </a:lnTo>
                <a:lnTo>
                  <a:pt x="939606" y="34970"/>
                </a:lnTo>
                <a:lnTo>
                  <a:pt x="939606" y="50753"/>
                </a:lnTo>
                <a:lnTo>
                  <a:pt x="946003" y="57148"/>
                </a:lnTo>
                <a:lnTo>
                  <a:pt x="1047510" y="57148"/>
                </a:lnTo>
                <a:lnTo>
                  <a:pt x="1053904" y="50753"/>
                </a:lnTo>
                <a:lnTo>
                  <a:pt x="1053906" y="34970"/>
                </a:lnTo>
                <a:lnTo>
                  <a:pt x="1047509" y="28573"/>
                </a:lnTo>
                <a:close/>
              </a:path>
              <a:path w="1254125" h="85725">
                <a:moveTo>
                  <a:pt x="847484" y="28573"/>
                </a:moveTo>
                <a:lnTo>
                  <a:pt x="745978" y="28573"/>
                </a:lnTo>
                <a:lnTo>
                  <a:pt x="739581" y="34970"/>
                </a:lnTo>
                <a:lnTo>
                  <a:pt x="739581" y="50753"/>
                </a:lnTo>
                <a:lnTo>
                  <a:pt x="745978" y="57148"/>
                </a:lnTo>
                <a:lnTo>
                  <a:pt x="847485" y="57148"/>
                </a:lnTo>
                <a:lnTo>
                  <a:pt x="853881" y="50753"/>
                </a:lnTo>
                <a:lnTo>
                  <a:pt x="853881" y="34970"/>
                </a:lnTo>
                <a:lnTo>
                  <a:pt x="847484" y="28573"/>
                </a:lnTo>
                <a:close/>
              </a:path>
              <a:path w="1254125" h="85725">
                <a:moveTo>
                  <a:pt x="647459" y="28573"/>
                </a:moveTo>
                <a:lnTo>
                  <a:pt x="553843" y="28575"/>
                </a:lnTo>
                <a:lnTo>
                  <a:pt x="545953" y="28575"/>
                </a:lnTo>
                <a:lnTo>
                  <a:pt x="539556" y="34970"/>
                </a:lnTo>
                <a:lnTo>
                  <a:pt x="539556" y="50753"/>
                </a:lnTo>
                <a:lnTo>
                  <a:pt x="545953" y="57150"/>
                </a:lnTo>
                <a:lnTo>
                  <a:pt x="647459" y="57148"/>
                </a:lnTo>
                <a:lnTo>
                  <a:pt x="653856" y="50753"/>
                </a:lnTo>
                <a:lnTo>
                  <a:pt x="653856" y="34970"/>
                </a:lnTo>
                <a:lnTo>
                  <a:pt x="647459" y="28573"/>
                </a:lnTo>
                <a:close/>
              </a:path>
              <a:path w="1254125" h="85725">
                <a:moveTo>
                  <a:pt x="447434" y="28575"/>
                </a:moveTo>
                <a:lnTo>
                  <a:pt x="345928" y="28575"/>
                </a:lnTo>
                <a:lnTo>
                  <a:pt x="339531" y="34970"/>
                </a:lnTo>
                <a:lnTo>
                  <a:pt x="339531" y="50753"/>
                </a:lnTo>
                <a:lnTo>
                  <a:pt x="345928" y="57150"/>
                </a:lnTo>
                <a:lnTo>
                  <a:pt x="447434" y="57150"/>
                </a:lnTo>
                <a:lnTo>
                  <a:pt x="453831" y="50753"/>
                </a:lnTo>
                <a:lnTo>
                  <a:pt x="453831" y="34970"/>
                </a:lnTo>
                <a:lnTo>
                  <a:pt x="447434" y="28575"/>
                </a:lnTo>
                <a:close/>
              </a:path>
              <a:path w="1254125" h="85725">
                <a:moveTo>
                  <a:pt x="247409" y="28575"/>
                </a:moveTo>
                <a:lnTo>
                  <a:pt x="145903" y="28575"/>
                </a:lnTo>
                <a:lnTo>
                  <a:pt x="139506" y="34971"/>
                </a:lnTo>
                <a:lnTo>
                  <a:pt x="139506" y="50753"/>
                </a:lnTo>
                <a:lnTo>
                  <a:pt x="145903" y="57150"/>
                </a:lnTo>
                <a:lnTo>
                  <a:pt x="247409" y="57150"/>
                </a:lnTo>
                <a:lnTo>
                  <a:pt x="253806" y="50753"/>
                </a:lnTo>
                <a:lnTo>
                  <a:pt x="253806" y="34971"/>
                </a:lnTo>
                <a:lnTo>
                  <a:pt x="247409" y="28575"/>
                </a:lnTo>
                <a:close/>
              </a:path>
              <a:path w="1254125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7398" y="4107688"/>
            <a:ext cx="5918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500" spc="35" dirty="0">
                <a:solidFill>
                  <a:srgbClr val="F0AD00"/>
                </a:solidFill>
                <a:latin typeface="Cambria Math"/>
                <a:cs typeface="Cambria Math"/>
              </a:rPr>
              <a:t>𝒓</a:t>
            </a:r>
            <a:r>
              <a:rPr sz="2700" spc="52" baseline="-15432" dirty="0">
                <a:solidFill>
                  <a:srgbClr val="F0AD00"/>
                </a:solidFill>
                <a:latin typeface="Cambria Math"/>
                <a:cs typeface="Cambria Math"/>
              </a:rPr>
              <a:t>𝟑</a:t>
            </a:r>
            <a:r>
              <a:rPr sz="2500" b="1" spc="35" dirty="0">
                <a:solidFill>
                  <a:srgbClr val="F0AD00"/>
                </a:solidFill>
                <a:latin typeface="Arial"/>
                <a:cs typeface="Arial"/>
              </a:rPr>
              <a:t>?</a:t>
            </a:r>
            <a:endParaRPr sz="25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22</a:t>
            </a:fld>
            <a:endParaRPr sz="900">
              <a:latin typeface="Calibri"/>
              <a:cs typeface="Calibri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DBB0D92B-2353-4315-95F5-DC0DF7591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234" y="2306291"/>
            <a:ext cx="3825596" cy="240642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7" y="341375"/>
            <a:ext cx="6839711" cy="5425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16332" y="1155265"/>
            <a:ext cx="8387080" cy="11144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32740" indent="-320040">
              <a:spcBef>
                <a:spcPts val="83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20" dirty="0">
                <a:solidFill>
                  <a:srgbClr val="00B050"/>
                </a:solidFill>
                <a:latin typeface="Calibri"/>
                <a:cs typeface="Calibri"/>
              </a:rPr>
              <a:t>Evaluation:</a:t>
            </a:r>
            <a:endParaRPr sz="3200">
              <a:latin typeface="Calibri"/>
              <a:cs typeface="Calibri"/>
            </a:endParaRPr>
          </a:p>
          <a:p>
            <a:pPr marL="625475" lvl="1" indent="-274320">
              <a:spcBef>
                <a:spcPts val="64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25" dirty="0">
                <a:latin typeface="Calibri"/>
                <a:cs typeface="Calibri"/>
              </a:rPr>
              <a:t>Validation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time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as an </a:t>
            </a:r>
            <a:r>
              <a:rPr sz="2800" b="1" spc="-15" dirty="0">
                <a:latin typeface="Calibri"/>
                <a:cs typeface="Calibri"/>
              </a:rPr>
              <a:t>example,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same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at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test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90246" y="3154641"/>
            <a:ext cx="971550" cy="235585"/>
          </a:xfrm>
          <a:custGeom>
            <a:avLst/>
            <a:gdLst/>
            <a:ahLst/>
            <a:cxnLst/>
            <a:rect l="l" t="t" r="r" b="b"/>
            <a:pathLst>
              <a:path w="971550" h="235585">
                <a:moveTo>
                  <a:pt x="896010" y="0"/>
                </a:moveTo>
                <a:lnTo>
                  <a:pt x="892661" y="9550"/>
                </a:lnTo>
                <a:lnTo>
                  <a:pt x="906280" y="15460"/>
                </a:lnTo>
                <a:lnTo>
                  <a:pt x="917992" y="23642"/>
                </a:lnTo>
                <a:lnTo>
                  <a:pt x="941774" y="61565"/>
                </a:lnTo>
                <a:lnTo>
                  <a:pt x="949587" y="116457"/>
                </a:lnTo>
                <a:lnTo>
                  <a:pt x="948715" y="137208"/>
                </a:lnTo>
                <a:lnTo>
                  <a:pt x="935635" y="188019"/>
                </a:lnTo>
                <a:lnTo>
                  <a:pt x="906439" y="219784"/>
                </a:lnTo>
                <a:lnTo>
                  <a:pt x="893033" y="225722"/>
                </a:lnTo>
                <a:lnTo>
                  <a:pt x="896010" y="235272"/>
                </a:lnTo>
                <a:lnTo>
                  <a:pt x="940960" y="208564"/>
                </a:lnTo>
                <a:lnTo>
                  <a:pt x="966207" y="159261"/>
                </a:lnTo>
                <a:lnTo>
                  <a:pt x="971044" y="117698"/>
                </a:lnTo>
                <a:lnTo>
                  <a:pt x="969831" y="96129"/>
                </a:lnTo>
                <a:lnTo>
                  <a:pt x="960126" y="57899"/>
                </a:lnTo>
                <a:lnTo>
                  <a:pt x="928023" y="15084"/>
                </a:lnTo>
                <a:lnTo>
                  <a:pt x="913067" y="6158"/>
                </a:lnTo>
                <a:lnTo>
                  <a:pt x="896010" y="0"/>
                </a:lnTo>
                <a:close/>
              </a:path>
              <a:path w="971550" h="235585">
                <a:moveTo>
                  <a:pt x="75034" y="0"/>
                </a:moveTo>
                <a:lnTo>
                  <a:pt x="30164" y="26777"/>
                </a:lnTo>
                <a:lnTo>
                  <a:pt x="4852" y="76196"/>
                </a:lnTo>
                <a:lnTo>
                  <a:pt x="0" y="117698"/>
                </a:lnTo>
                <a:lnTo>
                  <a:pt x="1209" y="139313"/>
                </a:lnTo>
                <a:lnTo>
                  <a:pt x="10883" y="177543"/>
                </a:lnTo>
                <a:lnTo>
                  <a:pt x="42943" y="220219"/>
                </a:lnTo>
                <a:lnTo>
                  <a:pt x="75034" y="235272"/>
                </a:lnTo>
                <a:lnTo>
                  <a:pt x="78011" y="225722"/>
                </a:lnTo>
                <a:lnTo>
                  <a:pt x="64604" y="219784"/>
                </a:lnTo>
                <a:lnTo>
                  <a:pt x="53035" y="211521"/>
                </a:lnTo>
                <a:lnTo>
                  <a:pt x="29304" y="172989"/>
                </a:lnTo>
                <a:lnTo>
                  <a:pt x="21456" y="116457"/>
                </a:lnTo>
                <a:lnTo>
                  <a:pt x="22328" y="96385"/>
                </a:lnTo>
                <a:lnTo>
                  <a:pt x="35408" y="46818"/>
                </a:lnTo>
                <a:lnTo>
                  <a:pt x="64814" y="15460"/>
                </a:lnTo>
                <a:lnTo>
                  <a:pt x="78383" y="9550"/>
                </a:lnTo>
                <a:lnTo>
                  <a:pt x="7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14097" y="3459441"/>
            <a:ext cx="971550" cy="235585"/>
          </a:xfrm>
          <a:custGeom>
            <a:avLst/>
            <a:gdLst/>
            <a:ahLst/>
            <a:cxnLst/>
            <a:rect l="l" t="t" r="r" b="b"/>
            <a:pathLst>
              <a:path w="971550" h="235585">
                <a:moveTo>
                  <a:pt x="896010" y="0"/>
                </a:moveTo>
                <a:lnTo>
                  <a:pt x="892661" y="9550"/>
                </a:lnTo>
                <a:lnTo>
                  <a:pt x="906281" y="15460"/>
                </a:lnTo>
                <a:lnTo>
                  <a:pt x="917993" y="23642"/>
                </a:lnTo>
                <a:lnTo>
                  <a:pt x="941774" y="61565"/>
                </a:lnTo>
                <a:lnTo>
                  <a:pt x="949587" y="116457"/>
                </a:lnTo>
                <a:lnTo>
                  <a:pt x="948715" y="137208"/>
                </a:lnTo>
                <a:lnTo>
                  <a:pt x="935635" y="188019"/>
                </a:lnTo>
                <a:lnTo>
                  <a:pt x="906439" y="219784"/>
                </a:lnTo>
                <a:lnTo>
                  <a:pt x="893033" y="225722"/>
                </a:lnTo>
                <a:lnTo>
                  <a:pt x="896010" y="235272"/>
                </a:lnTo>
                <a:lnTo>
                  <a:pt x="940961" y="208564"/>
                </a:lnTo>
                <a:lnTo>
                  <a:pt x="966207" y="159261"/>
                </a:lnTo>
                <a:lnTo>
                  <a:pt x="971044" y="117698"/>
                </a:lnTo>
                <a:lnTo>
                  <a:pt x="969831" y="96129"/>
                </a:lnTo>
                <a:lnTo>
                  <a:pt x="960126" y="57899"/>
                </a:lnTo>
                <a:lnTo>
                  <a:pt x="928023" y="15084"/>
                </a:lnTo>
                <a:lnTo>
                  <a:pt x="913067" y="6158"/>
                </a:lnTo>
                <a:lnTo>
                  <a:pt x="896010" y="0"/>
                </a:lnTo>
                <a:close/>
              </a:path>
              <a:path w="971550" h="235585">
                <a:moveTo>
                  <a:pt x="75034" y="0"/>
                </a:moveTo>
                <a:lnTo>
                  <a:pt x="30164" y="26777"/>
                </a:lnTo>
                <a:lnTo>
                  <a:pt x="4852" y="76196"/>
                </a:lnTo>
                <a:lnTo>
                  <a:pt x="0" y="117698"/>
                </a:lnTo>
                <a:lnTo>
                  <a:pt x="1209" y="139313"/>
                </a:lnTo>
                <a:lnTo>
                  <a:pt x="10883" y="177543"/>
                </a:lnTo>
                <a:lnTo>
                  <a:pt x="42943" y="220219"/>
                </a:lnTo>
                <a:lnTo>
                  <a:pt x="75034" y="235272"/>
                </a:lnTo>
                <a:lnTo>
                  <a:pt x="78011" y="225722"/>
                </a:lnTo>
                <a:lnTo>
                  <a:pt x="64604" y="219784"/>
                </a:lnTo>
                <a:lnTo>
                  <a:pt x="53035" y="211521"/>
                </a:lnTo>
                <a:lnTo>
                  <a:pt x="29304" y="172989"/>
                </a:lnTo>
                <a:lnTo>
                  <a:pt x="21456" y="116457"/>
                </a:lnTo>
                <a:lnTo>
                  <a:pt x="22328" y="96385"/>
                </a:lnTo>
                <a:lnTo>
                  <a:pt x="35408" y="46818"/>
                </a:lnTo>
                <a:lnTo>
                  <a:pt x="64814" y="15460"/>
                </a:lnTo>
                <a:lnTo>
                  <a:pt x="78383" y="9550"/>
                </a:lnTo>
                <a:lnTo>
                  <a:pt x="7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56987" y="3764241"/>
            <a:ext cx="933450" cy="235585"/>
          </a:xfrm>
          <a:custGeom>
            <a:avLst/>
            <a:gdLst/>
            <a:ahLst/>
            <a:cxnLst/>
            <a:rect l="l" t="t" r="r" b="b"/>
            <a:pathLst>
              <a:path w="933450" h="235585">
                <a:moveTo>
                  <a:pt x="857910" y="0"/>
                </a:moveTo>
                <a:lnTo>
                  <a:pt x="854561" y="9550"/>
                </a:lnTo>
                <a:lnTo>
                  <a:pt x="868181" y="15460"/>
                </a:lnTo>
                <a:lnTo>
                  <a:pt x="879893" y="23642"/>
                </a:lnTo>
                <a:lnTo>
                  <a:pt x="903674" y="61565"/>
                </a:lnTo>
                <a:lnTo>
                  <a:pt x="911487" y="116457"/>
                </a:lnTo>
                <a:lnTo>
                  <a:pt x="910615" y="137208"/>
                </a:lnTo>
                <a:lnTo>
                  <a:pt x="897535" y="188019"/>
                </a:lnTo>
                <a:lnTo>
                  <a:pt x="868339" y="219784"/>
                </a:lnTo>
                <a:lnTo>
                  <a:pt x="854933" y="225722"/>
                </a:lnTo>
                <a:lnTo>
                  <a:pt x="857910" y="235272"/>
                </a:lnTo>
                <a:lnTo>
                  <a:pt x="902861" y="208564"/>
                </a:lnTo>
                <a:lnTo>
                  <a:pt x="928107" y="159261"/>
                </a:lnTo>
                <a:lnTo>
                  <a:pt x="932944" y="117698"/>
                </a:lnTo>
                <a:lnTo>
                  <a:pt x="931731" y="96129"/>
                </a:lnTo>
                <a:lnTo>
                  <a:pt x="922026" y="57899"/>
                </a:lnTo>
                <a:lnTo>
                  <a:pt x="889923" y="15084"/>
                </a:lnTo>
                <a:lnTo>
                  <a:pt x="874967" y="6158"/>
                </a:lnTo>
                <a:lnTo>
                  <a:pt x="857910" y="0"/>
                </a:lnTo>
                <a:close/>
              </a:path>
              <a:path w="933450" h="235585">
                <a:moveTo>
                  <a:pt x="75034" y="0"/>
                </a:moveTo>
                <a:lnTo>
                  <a:pt x="30165" y="26777"/>
                </a:lnTo>
                <a:lnTo>
                  <a:pt x="4852" y="76196"/>
                </a:lnTo>
                <a:lnTo>
                  <a:pt x="0" y="117698"/>
                </a:lnTo>
                <a:lnTo>
                  <a:pt x="1209" y="139313"/>
                </a:lnTo>
                <a:lnTo>
                  <a:pt x="10883" y="177543"/>
                </a:lnTo>
                <a:lnTo>
                  <a:pt x="42943" y="220219"/>
                </a:lnTo>
                <a:lnTo>
                  <a:pt x="75034" y="235272"/>
                </a:lnTo>
                <a:lnTo>
                  <a:pt x="78011" y="225722"/>
                </a:lnTo>
                <a:lnTo>
                  <a:pt x="64604" y="219784"/>
                </a:lnTo>
                <a:lnTo>
                  <a:pt x="53035" y="211521"/>
                </a:lnTo>
                <a:lnTo>
                  <a:pt x="29304" y="172989"/>
                </a:lnTo>
                <a:lnTo>
                  <a:pt x="21456" y="116457"/>
                </a:lnTo>
                <a:lnTo>
                  <a:pt x="22328" y="96385"/>
                </a:lnTo>
                <a:lnTo>
                  <a:pt x="35408" y="46818"/>
                </a:lnTo>
                <a:lnTo>
                  <a:pt x="64814" y="15460"/>
                </a:lnTo>
                <a:lnTo>
                  <a:pt x="78383" y="9550"/>
                </a:lnTo>
                <a:lnTo>
                  <a:pt x="7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17524" y="3764241"/>
            <a:ext cx="933450" cy="235585"/>
          </a:xfrm>
          <a:custGeom>
            <a:avLst/>
            <a:gdLst/>
            <a:ahLst/>
            <a:cxnLst/>
            <a:rect l="l" t="t" r="r" b="b"/>
            <a:pathLst>
              <a:path w="933450" h="235585">
                <a:moveTo>
                  <a:pt x="857910" y="0"/>
                </a:moveTo>
                <a:lnTo>
                  <a:pt x="854561" y="9550"/>
                </a:lnTo>
                <a:lnTo>
                  <a:pt x="868180" y="15460"/>
                </a:lnTo>
                <a:lnTo>
                  <a:pt x="879892" y="23642"/>
                </a:lnTo>
                <a:lnTo>
                  <a:pt x="903674" y="61565"/>
                </a:lnTo>
                <a:lnTo>
                  <a:pt x="911487" y="116457"/>
                </a:lnTo>
                <a:lnTo>
                  <a:pt x="910615" y="137208"/>
                </a:lnTo>
                <a:lnTo>
                  <a:pt x="897535" y="188019"/>
                </a:lnTo>
                <a:lnTo>
                  <a:pt x="868339" y="219784"/>
                </a:lnTo>
                <a:lnTo>
                  <a:pt x="854933" y="225722"/>
                </a:lnTo>
                <a:lnTo>
                  <a:pt x="857910" y="235272"/>
                </a:lnTo>
                <a:lnTo>
                  <a:pt x="902860" y="208564"/>
                </a:lnTo>
                <a:lnTo>
                  <a:pt x="928107" y="159261"/>
                </a:lnTo>
                <a:lnTo>
                  <a:pt x="932944" y="117698"/>
                </a:lnTo>
                <a:lnTo>
                  <a:pt x="931731" y="96129"/>
                </a:lnTo>
                <a:lnTo>
                  <a:pt x="922025" y="57899"/>
                </a:lnTo>
                <a:lnTo>
                  <a:pt x="889923" y="15084"/>
                </a:lnTo>
                <a:lnTo>
                  <a:pt x="874967" y="6158"/>
                </a:lnTo>
                <a:lnTo>
                  <a:pt x="857910" y="0"/>
                </a:lnTo>
                <a:close/>
              </a:path>
              <a:path w="933450" h="235585">
                <a:moveTo>
                  <a:pt x="75034" y="0"/>
                </a:moveTo>
                <a:lnTo>
                  <a:pt x="30164" y="26777"/>
                </a:lnTo>
                <a:lnTo>
                  <a:pt x="4852" y="76196"/>
                </a:lnTo>
                <a:lnTo>
                  <a:pt x="0" y="117698"/>
                </a:lnTo>
                <a:lnTo>
                  <a:pt x="1209" y="139313"/>
                </a:lnTo>
                <a:lnTo>
                  <a:pt x="10883" y="177543"/>
                </a:lnTo>
                <a:lnTo>
                  <a:pt x="42943" y="220219"/>
                </a:lnTo>
                <a:lnTo>
                  <a:pt x="75034" y="235272"/>
                </a:lnTo>
                <a:lnTo>
                  <a:pt x="78011" y="225722"/>
                </a:lnTo>
                <a:lnTo>
                  <a:pt x="64604" y="219784"/>
                </a:lnTo>
                <a:lnTo>
                  <a:pt x="53035" y="211521"/>
                </a:lnTo>
                <a:lnTo>
                  <a:pt x="29304" y="172989"/>
                </a:lnTo>
                <a:lnTo>
                  <a:pt x="21456" y="116457"/>
                </a:lnTo>
                <a:lnTo>
                  <a:pt x="22328" y="96385"/>
                </a:lnTo>
                <a:lnTo>
                  <a:pt x="35408" y="46818"/>
                </a:lnTo>
                <a:lnTo>
                  <a:pt x="64814" y="15460"/>
                </a:lnTo>
                <a:lnTo>
                  <a:pt x="78383" y="9550"/>
                </a:lnTo>
                <a:lnTo>
                  <a:pt x="7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94628" y="4373841"/>
            <a:ext cx="965200" cy="235585"/>
          </a:xfrm>
          <a:custGeom>
            <a:avLst/>
            <a:gdLst/>
            <a:ahLst/>
            <a:cxnLst/>
            <a:rect l="l" t="t" r="r" b="b"/>
            <a:pathLst>
              <a:path w="965200" h="235585">
                <a:moveTo>
                  <a:pt x="889660" y="0"/>
                </a:moveTo>
                <a:lnTo>
                  <a:pt x="886311" y="9549"/>
                </a:lnTo>
                <a:lnTo>
                  <a:pt x="899931" y="15460"/>
                </a:lnTo>
                <a:lnTo>
                  <a:pt x="911643" y="23641"/>
                </a:lnTo>
                <a:lnTo>
                  <a:pt x="935424" y="61565"/>
                </a:lnTo>
                <a:lnTo>
                  <a:pt x="943237" y="116457"/>
                </a:lnTo>
                <a:lnTo>
                  <a:pt x="942365" y="137208"/>
                </a:lnTo>
                <a:lnTo>
                  <a:pt x="929285" y="188019"/>
                </a:lnTo>
                <a:lnTo>
                  <a:pt x="900089" y="219784"/>
                </a:lnTo>
                <a:lnTo>
                  <a:pt x="886683" y="225722"/>
                </a:lnTo>
                <a:lnTo>
                  <a:pt x="889660" y="235272"/>
                </a:lnTo>
                <a:lnTo>
                  <a:pt x="934610" y="208564"/>
                </a:lnTo>
                <a:lnTo>
                  <a:pt x="959857" y="159261"/>
                </a:lnTo>
                <a:lnTo>
                  <a:pt x="964694" y="117698"/>
                </a:lnTo>
                <a:lnTo>
                  <a:pt x="963481" y="96129"/>
                </a:lnTo>
                <a:lnTo>
                  <a:pt x="953776" y="57899"/>
                </a:lnTo>
                <a:lnTo>
                  <a:pt x="921673" y="15084"/>
                </a:lnTo>
                <a:lnTo>
                  <a:pt x="906717" y="6158"/>
                </a:lnTo>
                <a:lnTo>
                  <a:pt x="889660" y="0"/>
                </a:lnTo>
                <a:close/>
              </a:path>
              <a:path w="965200" h="235585">
                <a:moveTo>
                  <a:pt x="75034" y="0"/>
                </a:moveTo>
                <a:lnTo>
                  <a:pt x="30165" y="26777"/>
                </a:lnTo>
                <a:lnTo>
                  <a:pt x="4852" y="76196"/>
                </a:lnTo>
                <a:lnTo>
                  <a:pt x="0" y="117698"/>
                </a:lnTo>
                <a:lnTo>
                  <a:pt x="1209" y="139313"/>
                </a:lnTo>
                <a:lnTo>
                  <a:pt x="10883" y="177543"/>
                </a:lnTo>
                <a:lnTo>
                  <a:pt x="42943" y="220219"/>
                </a:lnTo>
                <a:lnTo>
                  <a:pt x="75034" y="235272"/>
                </a:lnTo>
                <a:lnTo>
                  <a:pt x="78011" y="225722"/>
                </a:lnTo>
                <a:lnTo>
                  <a:pt x="64604" y="219784"/>
                </a:lnTo>
                <a:lnTo>
                  <a:pt x="53035" y="211521"/>
                </a:lnTo>
                <a:lnTo>
                  <a:pt x="29304" y="172989"/>
                </a:lnTo>
                <a:lnTo>
                  <a:pt x="21456" y="116457"/>
                </a:lnTo>
                <a:lnTo>
                  <a:pt x="22328" y="96385"/>
                </a:lnTo>
                <a:lnTo>
                  <a:pt x="35408" y="46818"/>
                </a:lnTo>
                <a:lnTo>
                  <a:pt x="64814" y="15460"/>
                </a:lnTo>
                <a:lnTo>
                  <a:pt x="78383" y="9549"/>
                </a:lnTo>
                <a:lnTo>
                  <a:pt x="7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15413" y="2467355"/>
            <a:ext cx="513080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643890">
              <a:spcBef>
                <a:spcPts val="100"/>
              </a:spcBef>
              <a:tabLst>
                <a:tab pos="2481580" algn="l"/>
                <a:tab pos="3157855" algn="l"/>
                <a:tab pos="3447415" algn="l"/>
              </a:tabLst>
            </a:pP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Evaluate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how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0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model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can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predict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validation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edges with the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relation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types. </a:t>
            </a:r>
            <a:r>
              <a:rPr sz="20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2000" b="1" spc="45" dirty="0">
                <a:solidFill>
                  <a:srgbClr val="008000"/>
                </a:solidFill>
                <a:latin typeface="Calibri"/>
                <a:cs typeface="Calibri"/>
              </a:rPr>
              <a:t>t</a:t>
            </a:r>
            <a:r>
              <a:rPr sz="2000" b="1" spc="-120" dirty="0">
                <a:solidFill>
                  <a:srgbClr val="008000"/>
                </a:solidFill>
                <a:latin typeface="Calibri"/>
                <a:cs typeface="Calibri"/>
              </a:rPr>
              <a:t>’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s p</a:t>
            </a:r>
            <a:r>
              <a:rPr sz="2000" b="1" spc="-25" dirty="0">
                <a:solidFill>
                  <a:srgbClr val="008000"/>
                </a:solidFill>
                <a:latin typeface="Calibri"/>
                <a:cs typeface="Calibri"/>
              </a:rPr>
              <a:t>r</a:t>
            </a:r>
            <a:r>
              <a:rPr sz="2000" b="1" spc="5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d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i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ct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008000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li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d</a:t>
            </a:r>
            <a:r>
              <a:rPr sz="2000" b="1" spc="-20" dirty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io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d</a:t>
            </a:r>
            <a:r>
              <a:rPr sz="2000" b="1" spc="-25" dirty="0">
                <a:solidFill>
                  <a:srgbClr val="008000"/>
                </a:solidFill>
                <a:latin typeface="Calibri"/>
                <a:cs typeface="Calibri"/>
              </a:rPr>
              <a:t>g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e	</a:t>
            </a:r>
            <a:r>
              <a:rPr sz="2000" dirty="0">
                <a:solidFill>
                  <a:srgbClr val="7030A0"/>
                </a:solidFill>
                <a:latin typeface="Cambria Math"/>
                <a:cs typeface="Cambria Math"/>
              </a:rPr>
              <a:t>𝑬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0AD00"/>
                </a:solidFill>
                <a:latin typeface="Cambria Math"/>
                <a:cs typeface="Cambria Math"/>
              </a:rPr>
              <a:t>𝒓</a:t>
            </a:r>
            <a:r>
              <a:rPr sz="2250" spc="89" baseline="-14814" dirty="0">
                <a:solidFill>
                  <a:srgbClr val="F0AD00"/>
                </a:solidFill>
                <a:latin typeface="Cambria Math"/>
                <a:cs typeface="Cambria Math"/>
              </a:rPr>
              <a:t>𝟑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70C0"/>
                </a:solidFill>
                <a:latin typeface="Cambria Math"/>
                <a:cs typeface="Cambria Math"/>
              </a:rPr>
              <a:t>𝑫  </a:t>
            </a:r>
            <a:r>
              <a:rPr sz="2000" b="1" spc="-5" dirty="0">
                <a:solidFill>
                  <a:srgbClr val="0070C0"/>
                </a:solidFill>
                <a:latin typeface="Calibri"/>
                <a:cs typeface="Calibri"/>
              </a:rPr>
              <a:t>Intuition</a:t>
            </a:r>
            <a:r>
              <a:rPr sz="2000" b="1" spc="-5" dirty="0">
                <a:latin typeface="Calibri"/>
                <a:cs typeface="Calibri"/>
              </a:rPr>
              <a:t>: the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score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	</a:t>
            </a:r>
            <a:r>
              <a:rPr sz="2000" dirty="0">
                <a:solidFill>
                  <a:srgbClr val="7030A0"/>
                </a:solidFill>
                <a:latin typeface="Cambria Math"/>
                <a:cs typeface="Cambria Math"/>
              </a:rPr>
              <a:t>𝑬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spc="20" dirty="0">
                <a:solidFill>
                  <a:srgbClr val="F0AD00"/>
                </a:solidFill>
                <a:latin typeface="Cambria Math"/>
                <a:cs typeface="Cambria Math"/>
              </a:rPr>
              <a:t>𝒓</a:t>
            </a:r>
            <a:r>
              <a:rPr sz="2250" spc="30" baseline="-14814" dirty="0">
                <a:solidFill>
                  <a:srgbClr val="F0AD00"/>
                </a:solidFill>
                <a:latin typeface="Cambria Math"/>
                <a:cs typeface="Cambria Math"/>
              </a:rPr>
              <a:t>𝟑</a:t>
            </a:r>
            <a:r>
              <a:rPr sz="2000" spc="20" dirty="0">
                <a:latin typeface="Cambria Math"/>
                <a:cs typeface="Cambria Math"/>
              </a:rPr>
              <a:t>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70C0"/>
                </a:solidFill>
                <a:latin typeface="Cambria Math"/>
                <a:cs typeface="Cambria Math"/>
              </a:rPr>
              <a:t>𝑫	</a:t>
            </a:r>
            <a:r>
              <a:rPr sz="2000" b="1" spc="-5" dirty="0">
                <a:latin typeface="Calibri"/>
                <a:cs typeface="Calibri"/>
              </a:rPr>
              <a:t>should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endParaRPr sz="2000">
              <a:latin typeface="Calibri"/>
              <a:cs typeface="Calibri"/>
            </a:endParaRPr>
          </a:p>
          <a:p>
            <a:pPr marL="38100" marR="30480">
              <a:tabLst>
                <a:tab pos="1724025" algn="l"/>
                <a:tab pos="2651760" algn="l"/>
                <a:tab pos="3484879" algn="l"/>
                <a:tab pos="4412615" algn="l"/>
              </a:tabLst>
            </a:pPr>
            <a:r>
              <a:rPr sz="2000" b="1" dirty="0">
                <a:latin typeface="Calibri"/>
                <a:cs typeface="Calibri"/>
              </a:rPr>
              <a:t>higher</a:t>
            </a:r>
            <a:r>
              <a:rPr sz="2000" b="1" spc="-5" dirty="0">
                <a:latin typeface="Calibri"/>
                <a:cs typeface="Calibri"/>
              </a:rPr>
              <a:t> than all	</a:t>
            </a:r>
            <a:r>
              <a:rPr sz="2000" dirty="0">
                <a:solidFill>
                  <a:srgbClr val="7030A0"/>
                </a:solidFill>
                <a:latin typeface="Cambria Math"/>
                <a:cs typeface="Cambria Math"/>
              </a:rPr>
              <a:t>𝑬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spc="20" dirty="0">
                <a:solidFill>
                  <a:srgbClr val="F0AD00"/>
                </a:solidFill>
                <a:latin typeface="Cambria Math"/>
                <a:cs typeface="Cambria Math"/>
              </a:rPr>
              <a:t>𝒓</a:t>
            </a:r>
            <a:r>
              <a:rPr sz="2250" spc="30" baseline="-14814" dirty="0">
                <a:solidFill>
                  <a:srgbClr val="F0AD00"/>
                </a:solidFill>
                <a:latin typeface="Cambria Math"/>
                <a:cs typeface="Cambria Math"/>
              </a:rPr>
              <a:t>𝟑</a:t>
            </a:r>
            <a:r>
              <a:rPr sz="2000" spc="20" dirty="0">
                <a:latin typeface="Cambria Math"/>
                <a:cs typeface="Cambria Math"/>
              </a:rPr>
              <a:t>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𝒗	</a:t>
            </a:r>
            <a:r>
              <a:rPr sz="2000" b="1" spc="-5" dirty="0">
                <a:latin typeface="Calibri"/>
                <a:cs typeface="Calibri"/>
              </a:rPr>
              <a:t>where	</a:t>
            </a:r>
            <a:r>
              <a:rPr sz="2000" dirty="0">
                <a:solidFill>
                  <a:srgbClr val="7030A0"/>
                </a:solidFill>
                <a:latin typeface="Cambria Math"/>
                <a:cs typeface="Cambria Math"/>
              </a:rPr>
              <a:t>𝑬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spc="20" dirty="0">
                <a:solidFill>
                  <a:srgbClr val="F0AD00"/>
                </a:solidFill>
                <a:latin typeface="Cambria Math"/>
                <a:cs typeface="Cambria Math"/>
              </a:rPr>
              <a:t>𝒓</a:t>
            </a:r>
            <a:r>
              <a:rPr sz="2250" spc="30" baseline="-14814" dirty="0">
                <a:solidFill>
                  <a:srgbClr val="F0AD00"/>
                </a:solidFill>
                <a:latin typeface="Cambria Math"/>
                <a:cs typeface="Cambria Math"/>
              </a:rPr>
              <a:t>𝟑</a:t>
            </a:r>
            <a:r>
              <a:rPr sz="2000" spc="20" dirty="0">
                <a:latin typeface="Cambria Math"/>
                <a:cs typeface="Cambria Math"/>
              </a:rPr>
              <a:t>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𝒗	</a:t>
            </a:r>
            <a:r>
              <a:rPr sz="2000" b="1" spc="-5" dirty="0">
                <a:latin typeface="Calibri"/>
                <a:cs typeface="Calibri"/>
              </a:rPr>
              <a:t>is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NOT </a:t>
            </a:r>
            <a:r>
              <a:rPr sz="2000" b="1" spc="-4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 the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training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message edges </a:t>
            </a:r>
            <a:r>
              <a:rPr sz="2000" b="1" dirty="0">
                <a:latin typeface="Calibri"/>
                <a:cs typeface="Calibri"/>
              </a:rPr>
              <a:t>and </a:t>
            </a:r>
            <a:r>
              <a:rPr sz="2000" b="1" spc="-10" dirty="0">
                <a:solidFill>
                  <a:srgbClr val="E88651"/>
                </a:solidFill>
                <a:latin typeface="Calibri"/>
                <a:cs typeface="Calibri"/>
              </a:rPr>
              <a:t>training </a:t>
            </a:r>
            <a:r>
              <a:rPr sz="2000" b="1" spc="-5" dirty="0">
                <a:solidFill>
                  <a:srgbClr val="E8865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E88651"/>
                </a:solidFill>
                <a:latin typeface="Calibri"/>
                <a:cs typeface="Calibri"/>
              </a:rPr>
              <a:t>supervision </a:t>
            </a:r>
            <a:r>
              <a:rPr sz="2000" b="1" spc="-5" dirty="0">
                <a:solidFill>
                  <a:srgbClr val="E88651"/>
                </a:solidFill>
                <a:latin typeface="Calibri"/>
                <a:cs typeface="Calibri"/>
              </a:rPr>
              <a:t>edges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e.g.,	</a:t>
            </a:r>
            <a:r>
              <a:rPr sz="2000" dirty="0">
                <a:solidFill>
                  <a:srgbClr val="7030A0"/>
                </a:solidFill>
                <a:latin typeface="Cambria Math"/>
                <a:cs typeface="Cambria Math"/>
              </a:rPr>
              <a:t>𝑬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spc="20" dirty="0">
                <a:solidFill>
                  <a:srgbClr val="F0AD00"/>
                </a:solidFill>
                <a:latin typeface="Cambria Math"/>
                <a:cs typeface="Cambria Math"/>
              </a:rPr>
              <a:t>𝒓</a:t>
            </a:r>
            <a:r>
              <a:rPr sz="2250" spc="30" baseline="-14814" dirty="0">
                <a:solidFill>
                  <a:srgbClr val="F0AD00"/>
                </a:solidFill>
                <a:latin typeface="Cambria Math"/>
                <a:cs typeface="Cambria Math"/>
              </a:rPr>
              <a:t>𝟑</a:t>
            </a:r>
            <a:r>
              <a:rPr sz="2000" spc="2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𝑩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89599" y="2933673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80" h="370839">
                <a:moveTo>
                  <a:pt x="180278" y="0"/>
                </a:moveTo>
                <a:lnTo>
                  <a:pt x="132352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2" y="316412"/>
                </a:lnTo>
                <a:lnTo>
                  <a:pt x="89288" y="345394"/>
                </a:lnTo>
                <a:lnTo>
                  <a:pt x="132352" y="364079"/>
                </a:lnTo>
                <a:lnTo>
                  <a:pt x="180278" y="370700"/>
                </a:lnTo>
                <a:lnTo>
                  <a:pt x="228203" y="364079"/>
                </a:lnTo>
                <a:lnTo>
                  <a:pt x="271267" y="345394"/>
                </a:lnTo>
                <a:lnTo>
                  <a:pt x="307753" y="316412"/>
                </a:lnTo>
                <a:lnTo>
                  <a:pt x="335942" y="278899"/>
                </a:lnTo>
                <a:lnTo>
                  <a:pt x="354116" y="234623"/>
                </a:lnTo>
                <a:lnTo>
                  <a:pt x="360555" y="185350"/>
                </a:lnTo>
                <a:lnTo>
                  <a:pt x="354116" y="136076"/>
                </a:lnTo>
                <a:lnTo>
                  <a:pt x="335942" y="91800"/>
                </a:lnTo>
                <a:lnTo>
                  <a:pt x="307753" y="54287"/>
                </a:lnTo>
                <a:lnTo>
                  <a:pt x="271267" y="25305"/>
                </a:lnTo>
                <a:lnTo>
                  <a:pt x="228203" y="6620"/>
                </a:lnTo>
                <a:lnTo>
                  <a:pt x="180278" y="0"/>
                </a:lnTo>
                <a:close/>
              </a:path>
            </a:pathLst>
          </a:custGeom>
          <a:solidFill>
            <a:srgbClr val="B4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84946" y="2956052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A</a:t>
            </a:r>
            <a:endParaRPr>
              <a:latin typeface="Corbel"/>
              <a:cs typeface="Corbe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36263" y="3115043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80" h="370839">
                <a:moveTo>
                  <a:pt x="180277" y="0"/>
                </a:moveTo>
                <a:lnTo>
                  <a:pt x="132352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799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2" y="316411"/>
                </a:lnTo>
                <a:lnTo>
                  <a:pt x="89288" y="345393"/>
                </a:lnTo>
                <a:lnTo>
                  <a:pt x="132352" y="364078"/>
                </a:lnTo>
                <a:lnTo>
                  <a:pt x="180277" y="370699"/>
                </a:lnTo>
                <a:lnTo>
                  <a:pt x="228202" y="364078"/>
                </a:lnTo>
                <a:lnTo>
                  <a:pt x="271267" y="345393"/>
                </a:lnTo>
                <a:lnTo>
                  <a:pt x="307753" y="316411"/>
                </a:lnTo>
                <a:lnTo>
                  <a:pt x="335942" y="278899"/>
                </a:lnTo>
                <a:lnTo>
                  <a:pt x="354115" y="234623"/>
                </a:lnTo>
                <a:lnTo>
                  <a:pt x="360555" y="185350"/>
                </a:lnTo>
                <a:lnTo>
                  <a:pt x="354115" y="136076"/>
                </a:lnTo>
                <a:lnTo>
                  <a:pt x="335942" y="91799"/>
                </a:lnTo>
                <a:lnTo>
                  <a:pt x="307753" y="54287"/>
                </a:lnTo>
                <a:lnTo>
                  <a:pt x="271267" y="25305"/>
                </a:lnTo>
                <a:lnTo>
                  <a:pt x="228202" y="6620"/>
                </a:lnTo>
                <a:lnTo>
                  <a:pt x="180277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36373" y="3138932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C</a:t>
            </a:r>
            <a:endParaRPr>
              <a:latin typeface="Corbel"/>
              <a:cs typeface="Corbe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57481" y="2399889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80" h="370839">
                <a:moveTo>
                  <a:pt x="180277" y="0"/>
                </a:moveTo>
                <a:lnTo>
                  <a:pt x="132352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2" y="316412"/>
                </a:lnTo>
                <a:lnTo>
                  <a:pt x="89288" y="345394"/>
                </a:lnTo>
                <a:lnTo>
                  <a:pt x="132352" y="364079"/>
                </a:lnTo>
                <a:lnTo>
                  <a:pt x="180277" y="370700"/>
                </a:lnTo>
                <a:lnTo>
                  <a:pt x="228203" y="364079"/>
                </a:lnTo>
                <a:lnTo>
                  <a:pt x="271268" y="345394"/>
                </a:lnTo>
                <a:lnTo>
                  <a:pt x="307754" y="316412"/>
                </a:lnTo>
                <a:lnTo>
                  <a:pt x="335943" y="278899"/>
                </a:lnTo>
                <a:lnTo>
                  <a:pt x="354117" y="234623"/>
                </a:lnTo>
                <a:lnTo>
                  <a:pt x="360556" y="185350"/>
                </a:lnTo>
                <a:lnTo>
                  <a:pt x="354117" y="136076"/>
                </a:lnTo>
                <a:lnTo>
                  <a:pt x="335943" y="91800"/>
                </a:lnTo>
                <a:lnTo>
                  <a:pt x="307754" y="54287"/>
                </a:lnTo>
                <a:lnTo>
                  <a:pt x="271268" y="25305"/>
                </a:lnTo>
                <a:lnTo>
                  <a:pt x="228203" y="6620"/>
                </a:lnTo>
                <a:lnTo>
                  <a:pt x="18027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57590" y="2422652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B</a:t>
            </a:r>
            <a:endParaRPr>
              <a:latin typeface="Corbel"/>
              <a:cs typeface="Corbe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623881" y="2568921"/>
            <a:ext cx="3284220" cy="1767205"/>
            <a:chOff x="99881" y="2568920"/>
            <a:chExt cx="3284220" cy="1767205"/>
          </a:xfrm>
        </p:grpSpPr>
        <p:sp>
          <p:nvSpPr>
            <p:cNvPr id="17" name="object 17"/>
            <p:cNvSpPr/>
            <p:nvPr/>
          </p:nvSpPr>
          <p:spPr>
            <a:xfrm>
              <a:off x="2531574" y="2716301"/>
              <a:ext cx="177165" cy="415290"/>
            </a:xfrm>
            <a:custGeom>
              <a:avLst/>
              <a:gdLst/>
              <a:ahLst/>
              <a:cxnLst/>
              <a:rect l="l" t="t" r="r" b="b"/>
              <a:pathLst>
                <a:path w="177164" h="415289">
                  <a:moveTo>
                    <a:pt x="53432" y="75080"/>
                  </a:moveTo>
                  <a:lnTo>
                    <a:pt x="26716" y="85217"/>
                  </a:lnTo>
                  <a:lnTo>
                    <a:pt x="150407" y="411187"/>
                  </a:lnTo>
                  <a:lnTo>
                    <a:pt x="158657" y="414898"/>
                  </a:lnTo>
                  <a:lnTo>
                    <a:pt x="173412" y="409300"/>
                  </a:lnTo>
                  <a:lnTo>
                    <a:pt x="177123" y="401050"/>
                  </a:lnTo>
                  <a:lnTo>
                    <a:pt x="53432" y="75080"/>
                  </a:lnTo>
                  <a:close/>
                </a:path>
                <a:path w="177164" h="415289">
                  <a:moveTo>
                    <a:pt x="9660" y="0"/>
                  </a:moveTo>
                  <a:lnTo>
                    <a:pt x="0" y="95355"/>
                  </a:lnTo>
                  <a:lnTo>
                    <a:pt x="26716" y="85217"/>
                  </a:lnTo>
                  <a:lnTo>
                    <a:pt x="18848" y="64482"/>
                  </a:lnTo>
                  <a:lnTo>
                    <a:pt x="22559" y="56233"/>
                  </a:lnTo>
                  <a:lnTo>
                    <a:pt x="37313" y="50633"/>
                  </a:lnTo>
                  <a:lnTo>
                    <a:pt x="64617" y="50633"/>
                  </a:lnTo>
                  <a:lnTo>
                    <a:pt x="9660" y="0"/>
                  </a:lnTo>
                  <a:close/>
                </a:path>
                <a:path w="177164" h="415289">
                  <a:moveTo>
                    <a:pt x="37313" y="50633"/>
                  </a:moveTo>
                  <a:lnTo>
                    <a:pt x="22559" y="56233"/>
                  </a:lnTo>
                  <a:lnTo>
                    <a:pt x="18848" y="64482"/>
                  </a:lnTo>
                  <a:lnTo>
                    <a:pt x="26716" y="85217"/>
                  </a:lnTo>
                  <a:lnTo>
                    <a:pt x="53432" y="75080"/>
                  </a:lnTo>
                  <a:lnTo>
                    <a:pt x="45563" y="54344"/>
                  </a:lnTo>
                  <a:lnTo>
                    <a:pt x="37313" y="50633"/>
                  </a:lnTo>
                  <a:close/>
                </a:path>
                <a:path w="177164" h="415289">
                  <a:moveTo>
                    <a:pt x="64617" y="50633"/>
                  </a:moveTo>
                  <a:lnTo>
                    <a:pt x="37313" y="50633"/>
                  </a:lnTo>
                  <a:lnTo>
                    <a:pt x="45563" y="54344"/>
                  </a:lnTo>
                  <a:lnTo>
                    <a:pt x="53432" y="75080"/>
                  </a:lnTo>
                  <a:lnTo>
                    <a:pt x="80148" y="64942"/>
                  </a:lnTo>
                  <a:lnTo>
                    <a:pt x="64617" y="50633"/>
                  </a:lnTo>
                  <a:close/>
                </a:path>
              </a:pathLst>
            </a:custGeom>
            <a:solidFill>
              <a:srgbClr val="F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26155" y="2568920"/>
              <a:ext cx="1024255" cy="550545"/>
            </a:xfrm>
            <a:custGeom>
              <a:avLst/>
              <a:gdLst/>
              <a:ahLst/>
              <a:cxnLst/>
              <a:rect l="l" t="t" r="r" b="b"/>
              <a:pathLst>
                <a:path w="1024255" h="550544">
                  <a:moveTo>
                    <a:pt x="55677" y="472090"/>
                  </a:moveTo>
                  <a:lnTo>
                    <a:pt x="0" y="550103"/>
                  </a:lnTo>
                  <a:lnTo>
                    <a:pt x="95817" y="547838"/>
                  </a:lnTo>
                  <a:lnTo>
                    <a:pt x="87940" y="532974"/>
                  </a:lnTo>
                  <a:lnTo>
                    <a:pt x="62840" y="532974"/>
                  </a:lnTo>
                  <a:lnTo>
                    <a:pt x="54192" y="530316"/>
                  </a:lnTo>
                  <a:lnTo>
                    <a:pt x="46802" y="516371"/>
                  </a:lnTo>
                  <a:lnTo>
                    <a:pt x="49460" y="507724"/>
                  </a:lnTo>
                  <a:lnTo>
                    <a:pt x="69057" y="497340"/>
                  </a:lnTo>
                  <a:lnTo>
                    <a:pt x="55677" y="472090"/>
                  </a:lnTo>
                  <a:close/>
                </a:path>
                <a:path w="1024255" h="550544">
                  <a:moveTo>
                    <a:pt x="69057" y="497340"/>
                  </a:moveTo>
                  <a:lnTo>
                    <a:pt x="49460" y="507724"/>
                  </a:lnTo>
                  <a:lnTo>
                    <a:pt x="46802" y="516371"/>
                  </a:lnTo>
                  <a:lnTo>
                    <a:pt x="54192" y="530316"/>
                  </a:lnTo>
                  <a:lnTo>
                    <a:pt x="62840" y="532974"/>
                  </a:lnTo>
                  <a:lnTo>
                    <a:pt x="82437" y="522589"/>
                  </a:lnTo>
                  <a:lnTo>
                    <a:pt x="69057" y="497340"/>
                  </a:lnTo>
                  <a:close/>
                </a:path>
                <a:path w="1024255" h="550544">
                  <a:moveTo>
                    <a:pt x="82437" y="522589"/>
                  </a:moveTo>
                  <a:lnTo>
                    <a:pt x="62840" y="532974"/>
                  </a:lnTo>
                  <a:lnTo>
                    <a:pt x="87940" y="532974"/>
                  </a:lnTo>
                  <a:lnTo>
                    <a:pt x="82437" y="522589"/>
                  </a:lnTo>
                  <a:close/>
                </a:path>
                <a:path w="1024255" h="550544">
                  <a:moveTo>
                    <a:pt x="1007609" y="0"/>
                  </a:moveTo>
                  <a:lnTo>
                    <a:pt x="69057" y="497340"/>
                  </a:lnTo>
                  <a:lnTo>
                    <a:pt x="82437" y="522589"/>
                  </a:lnTo>
                  <a:lnTo>
                    <a:pt x="1020989" y="25248"/>
                  </a:lnTo>
                  <a:lnTo>
                    <a:pt x="1023646" y="16601"/>
                  </a:lnTo>
                  <a:lnTo>
                    <a:pt x="1016257" y="2656"/>
                  </a:lnTo>
                  <a:lnTo>
                    <a:pt x="1007609" y="0"/>
                  </a:lnTo>
                  <a:close/>
                </a:path>
              </a:pathLst>
            </a:custGeom>
            <a:solidFill>
              <a:srgbClr val="60B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9881" y="3965243"/>
              <a:ext cx="360680" cy="370840"/>
            </a:xfrm>
            <a:custGeom>
              <a:avLst/>
              <a:gdLst/>
              <a:ahLst/>
              <a:cxnLst/>
              <a:rect l="l" t="t" r="r" b="b"/>
              <a:pathLst>
                <a:path w="360680" h="370839">
                  <a:moveTo>
                    <a:pt x="180277" y="0"/>
                  </a:moveTo>
                  <a:lnTo>
                    <a:pt x="132352" y="6620"/>
                  </a:lnTo>
                  <a:lnTo>
                    <a:pt x="89288" y="25305"/>
                  </a:lnTo>
                  <a:lnTo>
                    <a:pt x="52802" y="54287"/>
                  </a:lnTo>
                  <a:lnTo>
                    <a:pt x="24613" y="91800"/>
                  </a:lnTo>
                  <a:lnTo>
                    <a:pt x="6439" y="136076"/>
                  </a:lnTo>
                  <a:lnTo>
                    <a:pt x="0" y="185350"/>
                  </a:lnTo>
                  <a:lnTo>
                    <a:pt x="6439" y="234623"/>
                  </a:lnTo>
                  <a:lnTo>
                    <a:pt x="24613" y="278899"/>
                  </a:lnTo>
                  <a:lnTo>
                    <a:pt x="52802" y="316412"/>
                  </a:lnTo>
                  <a:lnTo>
                    <a:pt x="89288" y="345394"/>
                  </a:lnTo>
                  <a:lnTo>
                    <a:pt x="132352" y="364079"/>
                  </a:lnTo>
                  <a:lnTo>
                    <a:pt x="180277" y="370700"/>
                  </a:lnTo>
                  <a:lnTo>
                    <a:pt x="228203" y="364079"/>
                  </a:lnTo>
                  <a:lnTo>
                    <a:pt x="271267" y="345394"/>
                  </a:lnTo>
                  <a:lnTo>
                    <a:pt x="307753" y="316412"/>
                  </a:lnTo>
                  <a:lnTo>
                    <a:pt x="335942" y="278899"/>
                  </a:lnTo>
                  <a:lnTo>
                    <a:pt x="354116" y="234623"/>
                  </a:lnTo>
                  <a:lnTo>
                    <a:pt x="360555" y="185350"/>
                  </a:lnTo>
                  <a:lnTo>
                    <a:pt x="354116" y="136076"/>
                  </a:lnTo>
                  <a:lnTo>
                    <a:pt x="335942" y="91800"/>
                  </a:lnTo>
                  <a:lnTo>
                    <a:pt x="307753" y="54287"/>
                  </a:lnTo>
                  <a:lnTo>
                    <a:pt x="271267" y="25305"/>
                  </a:lnTo>
                  <a:lnTo>
                    <a:pt x="228203" y="6620"/>
                  </a:lnTo>
                  <a:lnTo>
                    <a:pt x="180277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4246" y="3250086"/>
              <a:ext cx="654685" cy="731520"/>
            </a:xfrm>
            <a:custGeom>
              <a:avLst/>
              <a:gdLst/>
              <a:ahLst/>
              <a:cxnLst/>
              <a:rect l="l" t="t" r="r" b="b"/>
              <a:pathLst>
                <a:path w="654685" h="731520">
                  <a:moveTo>
                    <a:pt x="586415" y="54445"/>
                  </a:moveTo>
                  <a:lnTo>
                    <a:pt x="0" y="711531"/>
                  </a:lnTo>
                  <a:lnTo>
                    <a:pt x="513" y="720563"/>
                  </a:lnTo>
                  <a:lnTo>
                    <a:pt x="12287" y="731071"/>
                  </a:lnTo>
                  <a:lnTo>
                    <a:pt x="21319" y="730558"/>
                  </a:lnTo>
                  <a:lnTo>
                    <a:pt x="607734" y="73471"/>
                  </a:lnTo>
                  <a:lnTo>
                    <a:pt x="586415" y="54445"/>
                  </a:lnTo>
                  <a:close/>
                </a:path>
                <a:path w="654685" h="731520">
                  <a:moveTo>
                    <a:pt x="644009" y="37384"/>
                  </a:moveTo>
                  <a:lnTo>
                    <a:pt x="610214" y="37384"/>
                  </a:lnTo>
                  <a:lnTo>
                    <a:pt x="621988" y="47892"/>
                  </a:lnTo>
                  <a:lnTo>
                    <a:pt x="622502" y="56923"/>
                  </a:lnTo>
                  <a:lnTo>
                    <a:pt x="607734" y="73471"/>
                  </a:lnTo>
                  <a:lnTo>
                    <a:pt x="629054" y="92497"/>
                  </a:lnTo>
                  <a:lnTo>
                    <a:pt x="644009" y="37384"/>
                  </a:lnTo>
                  <a:close/>
                </a:path>
                <a:path w="654685" h="731520">
                  <a:moveTo>
                    <a:pt x="610214" y="37384"/>
                  </a:moveTo>
                  <a:lnTo>
                    <a:pt x="601182" y="37898"/>
                  </a:lnTo>
                  <a:lnTo>
                    <a:pt x="586415" y="54445"/>
                  </a:lnTo>
                  <a:lnTo>
                    <a:pt x="607734" y="73471"/>
                  </a:lnTo>
                  <a:lnTo>
                    <a:pt x="622502" y="56923"/>
                  </a:lnTo>
                  <a:lnTo>
                    <a:pt x="621988" y="47892"/>
                  </a:lnTo>
                  <a:lnTo>
                    <a:pt x="610214" y="37384"/>
                  </a:lnTo>
                  <a:close/>
                </a:path>
                <a:path w="654685" h="731520">
                  <a:moveTo>
                    <a:pt x="654154" y="0"/>
                  </a:moveTo>
                  <a:lnTo>
                    <a:pt x="565095" y="35419"/>
                  </a:lnTo>
                  <a:lnTo>
                    <a:pt x="586415" y="54445"/>
                  </a:lnTo>
                  <a:lnTo>
                    <a:pt x="601182" y="37898"/>
                  </a:lnTo>
                  <a:lnTo>
                    <a:pt x="610214" y="37384"/>
                  </a:lnTo>
                  <a:lnTo>
                    <a:pt x="644009" y="37384"/>
                  </a:lnTo>
                  <a:lnTo>
                    <a:pt x="654154" y="0"/>
                  </a:lnTo>
                  <a:close/>
                </a:path>
              </a:pathLst>
            </a:custGeom>
            <a:solidFill>
              <a:srgbClr val="60B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3353" y="3210472"/>
              <a:ext cx="1353820" cy="104775"/>
            </a:xfrm>
            <a:custGeom>
              <a:avLst/>
              <a:gdLst/>
              <a:ahLst/>
              <a:cxnLst/>
              <a:rect l="l" t="t" r="r" b="b"/>
              <a:pathLst>
                <a:path w="1353820" h="104775">
                  <a:moveTo>
                    <a:pt x="86200" y="28555"/>
                  </a:moveTo>
                  <a:lnTo>
                    <a:pt x="85128" y="57110"/>
                  </a:lnTo>
                  <a:lnTo>
                    <a:pt x="1346258" y="104494"/>
                  </a:lnTo>
                  <a:lnTo>
                    <a:pt x="1352891" y="98342"/>
                  </a:lnTo>
                  <a:lnTo>
                    <a:pt x="1353483" y="82571"/>
                  </a:lnTo>
                  <a:lnTo>
                    <a:pt x="1347331" y="75939"/>
                  </a:lnTo>
                  <a:lnTo>
                    <a:pt x="86200" y="28555"/>
                  </a:lnTo>
                  <a:close/>
                </a:path>
                <a:path w="1353820" h="104775">
                  <a:moveTo>
                    <a:pt x="87273" y="0"/>
                  </a:moveTo>
                  <a:lnTo>
                    <a:pt x="0" y="39613"/>
                  </a:lnTo>
                  <a:lnTo>
                    <a:pt x="84055" y="85664"/>
                  </a:lnTo>
                  <a:lnTo>
                    <a:pt x="85128" y="57110"/>
                  </a:lnTo>
                  <a:lnTo>
                    <a:pt x="62965" y="56277"/>
                  </a:lnTo>
                  <a:lnTo>
                    <a:pt x="56813" y="49644"/>
                  </a:lnTo>
                  <a:lnTo>
                    <a:pt x="57406" y="33874"/>
                  </a:lnTo>
                  <a:lnTo>
                    <a:pt x="64038" y="27722"/>
                  </a:lnTo>
                  <a:lnTo>
                    <a:pt x="86232" y="27722"/>
                  </a:lnTo>
                  <a:lnTo>
                    <a:pt x="87273" y="0"/>
                  </a:lnTo>
                  <a:close/>
                </a:path>
                <a:path w="1353820" h="104775">
                  <a:moveTo>
                    <a:pt x="64038" y="27722"/>
                  </a:moveTo>
                  <a:lnTo>
                    <a:pt x="57406" y="33874"/>
                  </a:lnTo>
                  <a:lnTo>
                    <a:pt x="56813" y="49644"/>
                  </a:lnTo>
                  <a:lnTo>
                    <a:pt x="62965" y="56277"/>
                  </a:lnTo>
                  <a:lnTo>
                    <a:pt x="85128" y="57110"/>
                  </a:lnTo>
                  <a:lnTo>
                    <a:pt x="86200" y="28555"/>
                  </a:lnTo>
                  <a:lnTo>
                    <a:pt x="64038" y="27722"/>
                  </a:lnTo>
                  <a:close/>
                </a:path>
                <a:path w="1353820" h="104775">
                  <a:moveTo>
                    <a:pt x="86232" y="27722"/>
                  </a:moveTo>
                  <a:lnTo>
                    <a:pt x="64038" y="27722"/>
                  </a:lnTo>
                  <a:lnTo>
                    <a:pt x="86200" y="28555"/>
                  </a:lnTo>
                  <a:lnTo>
                    <a:pt x="86232" y="27722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00081" y="3965243"/>
              <a:ext cx="360680" cy="370840"/>
            </a:xfrm>
            <a:custGeom>
              <a:avLst/>
              <a:gdLst/>
              <a:ahLst/>
              <a:cxnLst/>
              <a:rect l="l" t="t" r="r" b="b"/>
              <a:pathLst>
                <a:path w="360680" h="370839">
                  <a:moveTo>
                    <a:pt x="180277" y="0"/>
                  </a:moveTo>
                  <a:lnTo>
                    <a:pt x="132352" y="6620"/>
                  </a:lnTo>
                  <a:lnTo>
                    <a:pt x="89288" y="25305"/>
                  </a:lnTo>
                  <a:lnTo>
                    <a:pt x="52802" y="54287"/>
                  </a:lnTo>
                  <a:lnTo>
                    <a:pt x="24613" y="91800"/>
                  </a:lnTo>
                  <a:lnTo>
                    <a:pt x="6439" y="136076"/>
                  </a:lnTo>
                  <a:lnTo>
                    <a:pt x="0" y="185350"/>
                  </a:lnTo>
                  <a:lnTo>
                    <a:pt x="6439" y="234623"/>
                  </a:lnTo>
                  <a:lnTo>
                    <a:pt x="24613" y="278899"/>
                  </a:lnTo>
                  <a:lnTo>
                    <a:pt x="52802" y="316412"/>
                  </a:lnTo>
                  <a:lnTo>
                    <a:pt x="89288" y="345394"/>
                  </a:lnTo>
                  <a:lnTo>
                    <a:pt x="132352" y="364079"/>
                  </a:lnTo>
                  <a:lnTo>
                    <a:pt x="180277" y="370700"/>
                  </a:lnTo>
                  <a:lnTo>
                    <a:pt x="228203" y="364079"/>
                  </a:lnTo>
                  <a:lnTo>
                    <a:pt x="271268" y="345394"/>
                  </a:lnTo>
                  <a:lnTo>
                    <a:pt x="307754" y="316412"/>
                  </a:lnTo>
                  <a:lnTo>
                    <a:pt x="335943" y="278899"/>
                  </a:lnTo>
                  <a:lnTo>
                    <a:pt x="354117" y="234623"/>
                  </a:lnTo>
                  <a:lnTo>
                    <a:pt x="360556" y="185350"/>
                  </a:lnTo>
                  <a:lnTo>
                    <a:pt x="354117" y="136076"/>
                  </a:lnTo>
                  <a:lnTo>
                    <a:pt x="335943" y="91800"/>
                  </a:lnTo>
                  <a:lnTo>
                    <a:pt x="307754" y="54287"/>
                  </a:lnTo>
                  <a:lnTo>
                    <a:pt x="271268" y="25305"/>
                  </a:lnTo>
                  <a:lnTo>
                    <a:pt x="228203" y="6620"/>
                  </a:lnTo>
                  <a:lnTo>
                    <a:pt x="180277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92036" y="3431454"/>
              <a:ext cx="573405" cy="603885"/>
            </a:xfrm>
            <a:custGeom>
              <a:avLst/>
              <a:gdLst/>
              <a:ahLst/>
              <a:cxnLst/>
              <a:rect l="l" t="t" r="r" b="b"/>
              <a:pathLst>
                <a:path w="573405" h="603885">
                  <a:moveTo>
                    <a:pt x="503694" y="52399"/>
                  </a:moveTo>
                  <a:lnTo>
                    <a:pt x="0" y="583977"/>
                  </a:lnTo>
                  <a:lnTo>
                    <a:pt x="243" y="593021"/>
                  </a:lnTo>
                  <a:lnTo>
                    <a:pt x="11699" y="603876"/>
                  </a:lnTo>
                  <a:lnTo>
                    <a:pt x="20742" y="603632"/>
                  </a:lnTo>
                  <a:lnTo>
                    <a:pt x="524436" y="72053"/>
                  </a:lnTo>
                  <a:lnTo>
                    <a:pt x="503694" y="52399"/>
                  </a:lnTo>
                  <a:close/>
                </a:path>
                <a:path w="573405" h="603885">
                  <a:moveTo>
                    <a:pt x="562078" y="36057"/>
                  </a:moveTo>
                  <a:lnTo>
                    <a:pt x="527991" y="36057"/>
                  </a:lnTo>
                  <a:lnTo>
                    <a:pt x="539447" y="46912"/>
                  </a:lnTo>
                  <a:lnTo>
                    <a:pt x="539690" y="55954"/>
                  </a:lnTo>
                  <a:lnTo>
                    <a:pt x="524436" y="72053"/>
                  </a:lnTo>
                  <a:lnTo>
                    <a:pt x="545179" y="91707"/>
                  </a:lnTo>
                  <a:lnTo>
                    <a:pt x="562078" y="36057"/>
                  </a:lnTo>
                  <a:close/>
                </a:path>
                <a:path w="573405" h="603885">
                  <a:moveTo>
                    <a:pt x="527991" y="36057"/>
                  </a:moveTo>
                  <a:lnTo>
                    <a:pt x="518948" y="36300"/>
                  </a:lnTo>
                  <a:lnTo>
                    <a:pt x="503694" y="52399"/>
                  </a:lnTo>
                  <a:lnTo>
                    <a:pt x="524436" y="72053"/>
                  </a:lnTo>
                  <a:lnTo>
                    <a:pt x="539690" y="55954"/>
                  </a:lnTo>
                  <a:lnTo>
                    <a:pt x="539447" y="46912"/>
                  </a:lnTo>
                  <a:lnTo>
                    <a:pt x="527991" y="36057"/>
                  </a:lnTo>
                  <a:close/>
                </a:path>
                <a:path w="573405" h="603885">
                  <a:moveTo>
                    <a:pt x="573027" y="0"/>
                  </a:moveTo>
                  <a:lnTo>
                    <a:pt x="482951" y="32745"/>
                  </a:lnTo>
                  <a:lnTo>
                    <a:pt x="503694" y="52399"/>
                  </a:lnTo>
                  <a:lnTo>
                    <a:pt x="518948" y="36300"/>
                  </a:lnTo>
                  <a:lnTo>
                    <a:pt x="527991" y="36057"/>
                  </a:lnTo>
                  <a:lnTo>
                    <a:pt x="562078" y="36057"/>
                  </a:lnTo>
                  <a:lnTo>
                    <a:pt x="573027" y="0"/>
                  </a:lnTo>
                  <a:close/>
                </a:path>
              </a:pathLst>
            </a:custGeom>
            <a:solidFill>
              <a:srgbClr val="F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23359" y="3779893"/>
              <a:ext cx="360680" cy="370840"/>
            </a:xfrm>
            <a:custGeom>
              <a:avLst/>
              <a:gdLst/>
              <a:ahLst/>
              <a:cxnLst/>
              <a:rect l="l" t="t" r="r" b="b"/>
              <a:pathLst>
                <a:path w="360679" h="370839">
                  <a:moveTo>
                    <a:pt x="180279" y="0"/>
                  </a:moveTo>
                  <a:lnTo>
                    <a:pt x="132353" y="6620"/>
                  </a:lnTo>
                  <a:lnTo>
                    <a:pt x="89288" y="25305"/>
                  </a:lnTo>
                  <a:lnTo>
                    <a:pt x="52802" y="54287"/>
                  </a:lnTo>
                  <a:lnTo>
                    <a:pt x="24613" y="91800"/>
                  </a:lnTo>
                  <a:lnTo>
                    <a:pt x="6439" y="136076"/>
                  </a:lnTo>
                  <a:lnTo>
                    <a:pt x="0" y="185350"/>
                  </a:lnTo>
                  <a:lnTo>
                    <a:pt x="6439" y="234623"/>
                  </a:lnTo>
                  <a:lnTo>
                    <a:pt x="24613" y="278899"/>
                  </a:lnTo>
                  <a:lnTo>
                    <a:pt x="52802" y="316412"/>
                  </a:lnTo>
                  <a:lnTo>
                    <a:pt x="89288" y="345394"/>
                  </a:lnTo>
                  <a:lnTo>
                    <a:pt x="132353" y="364079"/>
                  </a:lnTo>
                  <a:lnTo>
                    <a:pt x="180279" y="370700"/>
                  </a:lnTo>
                  <a:lnTo>
                    <a:pt x="228203" y="364079"/>
                  </a:lnTo>
                  <a:lnTo>
                    <a:pt x="271268" y="345394"/>
                  </a:lnTo>
                  <a:lnTo>
                    <a:pt x="307754" y="316412"/>
                  </a:lnTo>
                  <a:lnTo>
                    <a:pt x="335943" y="278899"/>
                  </a:lnTo>
                  <a:lnTo>
                    <a:pt x="354117" y="234623"/>
                  </a:lnTo>
                  <a:lnTo>
                    <a:pt x="360556" y="185350"/>
                  </a:lnTo>
                  <a:lnTo>
                    <a:pt x="354117" y="136076"/>
                  </a:lnTo>
                  <a:lnTo>
                    <a:pt x="335943" y="91800"/>
                  </a:lnTo>
                  <a:lnTo>
                    <a:pt x="307754" y="54287"/>
                  </a:lnTo>
                  <a:lnTo>
                    <a:pt x="271268" y="25305"/>
                  </a:lnTo>
                  <a:lnTo>
                    <a:pt x="228203" y="6620"/>
                  </a:lnTo>
                  <a:lnTo>
                    <a:pt x="180279" y="0"/>
                  </a:lnTo>
                  <a:close/>
                </a:path>
              </a:pathLst>
            </a:custGeom>
            <a:solidFill>
              <a:srgbClr val="F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92540" y="3485742"/>
              <a:ext cx="400050" cy="364490"/>
            </a:xfrm>
            <a:custGeom>
              <a:avLst/>
              <a:gdLst/>
              <a:ahLst/>
              <a:cxnLst/>
              <a:rect l="l" t="t" r="r" b="b"/>
              <a:pathLst>
                <a:path w="400050" h="364489">
                  <a:moveTo>
                    <a:pt x="73063" y="47061"/>
                  </a:moveTo>
                  <a:lnTo>
                    <a:pt x="53850" y="68213"/>
                  </a:lnTo>
                  <a:lnTo>
                    <a:pt x="379855" y="364321"/>
                  </a:lnTo>
                  <a:lnTo>
                    <a:pt x="388891" y="363886"/>
                  </a:lnTo>
                  <a:lnTo>
                    <a:pt x="399502" y="352205"/>
                  </a:lnTo>
                  <a:lnTo>
                    <a:pt x="399068" y="343169"/>
                  </a:lnTo>
                  <a:lnTo>
                    <a:pt x="73063" y="47061"/>
                  </a:lnTo>
                  <a:close/>
                </a:path>
                <a:path w="400050" h="364489">
                  <a:moveTo>
                    <a:pt x="0" y="0"/>
                  </a:moveTo>
                  <a:lnTo>
                    <a:pt x="34637" y="89366"/>
                  </a:lnTo>
                  <a:lnTo>
                    <a:pt x="53850" y="68213"/>
                  </a:lnTo>
                  <a:lnTo>
                    <a:pt x="37433" y="53301"/>
                  </a:lnTo>
                  <a:lnTo>
                    <a:pt x="36998" y="44265"/>
                  </a:lnTo>
                  <a:lnTo>
                    <a:pt x="47609" y="32584"/>
                  </a:lnTo>
                  <a:lnTo>
                    <a:pt x="56645" y="32150"/>
                  </a:lnTo>
                  <a:lnTo>
                    <a:pt x="86607" y="32150"/>
                  </a:lnTo>
                  <a:lnTo>
                    <a:pt x="92275" y="25909"/>
                  </a:lnTo>
                  <a:lnTo>
                    <a:pt x="0" y="0"/>
                  </a:lnTo>
                  <a:close/>
                </a:path>
                <a:path w="400050" h="364489">
                  <a:moveTo>
                    <a:pt x="56645" y="32150"/>
                  </a:moveTo>
                  <a:lnTo>
                    <a:pt x="47609" y="32584"/>
                  </a:lnTo>
                  <a:lnTo>
                    <a:pt x="36998" y="44265"/>
                  </a:lnTo>
                  <a:lnTo>
                    <a:pt x="37433" y="53301"/>
                  </a:lnTo>
                  <a:lnTo>
                    <a:pt x="53850" y="68213"/>
                  </a:lnTo>
                  <a:lnTo>
                    <a:pt x="73063" y="47061"/>
                  </a:lnTo>
                  <a:lnTo>
                    <a:pt x="56645" y="32150"/>
                  </a:lnTo>
                  <a:close/>
                </a:path>
                <a:path w="400050" h="364489">
                  <a:moveTo>
                    <a:pt x="86607" y="32150"/>
                  </a:moveTo>
                  <a:lnTo>
                    <a:pt x="56645" y="32150"/>
                  </a:lnTo>
                  <a:lnTo>
                    <a:pt x="73063" y="47061"/>
                  </a:lnTo>
                  <a:lnTo>
                    <a:pt x="86607" y="32150"/>
                  </a:lnTo>
                  <a:close/>
                </a:path>
              </a:pathLst>
            </a:custGeom>
            <a:solidFill>
              <a:srgbClr val="E66C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60638" y="3949722"/>
              <a:ext cx="978535" cy="227329"/>
            </a:xfrm>
            <a:custGeom>
              <a:avLst/>
              <a:gdLst/>
              <a:ahLst/>
              <a:cxnLst/>
              <a:rect l="l" t="t" r="r" b="b"/>
              <a:pathLst>
                <a:path w="978535" h="227329">
                  <a:moveTo>
                    <a:pt x="76075" y="142575"/>
                  </a:moveTo>
                  <a:lnTo>
                    <a:pt x="0" y="200870"/>
                  </a:lnTo>
                  <a:lnTo>
                    <a:pt x="92282" y="226753"/>
                  </a:lnTo>
                  <a:lnTo>
                    <a:pt x="87687" y="202887"/>
                  </a:lnTo>
                  <a:lnTo>
                    <a:pt x="65101" y="202887"/>
                  </a:lnTo>
                  <a:lnTo>
                    <a:pt x="57611" y="197815"/>
                  </a:lnTo>
                  <a:lnTo>
                    <a:pt x="54627" y="182318"/>
                  </a:lnTo>
                  <a:lnTo>
                    <a:pt x="59698" y="174826"/>
                  </a:lnTo>
                  <a:lnTo>
                    <a:pt x="81477" y="170633"/>
                  </a:lnTo>
                  <a:lnTo>
                    <a:pt x="76075" y="142575"/>
                  </a:lnTo>
                  <a:close/>
                </a:path>
                <a:path w="978535" h="227329">
                  <a:moveTo>
                    <a:pt x="81477" y="170633"/>
                  </a:moveTo>
                  <a:lnTo>
                    <a:pt x="59698" y="174826"/>
                  </a:lnTo>
                  <a:lnTo>
                    <a:pt x="54627" y="182318"/>
                  </a:lnTo>
                  <a:lnTo>
                    <a:pt x="57611" y="197815"/>
                  </a:lnTo>
                  <a:lnTo>
                    <a:pt x="65101" y="202887"/>
                  </a:lnTo>
                  <a:lnTo>
                    <a:pt x="86879" y="198694"/>
                  </a:lnTo>
                  <a:lnTo>
                    <a:pt x="81477" y="170633"/>
                  </a:lnTo>
                  <a:close/>
                </a:path>
                <a:path w="978535" h="227329">
                  <a:moveTo>
                    <a:pt x="86879" y="198694"/>
                  </a:moveTo>
                  <a:lnTo>
                    <a:pt x="65101" y="202887"/>
                  </a:lnTo>
                  <a:lnTo>
                    <a:pt x="87687" y="202887"/>
                  </a:lnTo>
                  <a:lnTo>
                    <a:pt x="86879" y="198694"/>
                  </a:lnTo>
                  <a:close/>
                </a:path>
                <a:path w="978535" h="227329">
                  <a:moveTo>
                    <a:pt x="967769" y="0"/>
                  </a:moveTo>
                  <a:lnTo>
                    <a:pt x="81477" y="170633"/>
                  </a:lnTo>
                  <a:lnTo>
                    <a:pt x="86879" y="198694"/>
                  </a:lnTo>
                  <a:lnTo>
                    <a:pt x="973170" y="28059"/>
                  </a:lnTo>
                  <a:lnTo>
                    <a:pt x="978242" y="20568"/>
                  </a:lnTo>
                  <a:lnTo>
                    <a:pt x="975259" y="5071"/>
                  </a:lnTo>
                  <a:lnTo>
                    <a:pt x="967769" y="0"/>
                  </a:lnTo>
                  <a:close/>
                </a:path>
              </a:pathLst>
            </a:custGeom>
            <a:solidFill>
              <a:srgbClr val="60B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947493" y="4412995"/>
            <a:ext cx="1233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Input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Graph</a:t>
            </a:r>
            <a:endParaRPr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49344" y="3293871"/>
            <a:ext cx="31750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500" spc="-25" dirty="0">
                <a:solidFill>
                  <a:srgbClr val="60B5CC"/>
                </a:solidFill>
                <a:latin typeface="Cambria Math"/>
                <a:cs typeface="Cambria Math"/>
              </a:rPr>
              <a:t>𝑟</a:t>
            </a:r>
            <a:r>
              <a:rPr sz="2700" spc="-37" baseline="-15432" dirty="0">
                <a:solidFill>
                  <a:srgbClr val="60B5CC"/>
                </a:solidFill>
                <a:latin typeface="Cambria Math"/>
                <a:cs typeface="Cambria Math"/>
              </a:rPr>
              <a:t>)</a:t>
            </a:r>
            <a:endParaRPr sz="2700" baseline="-15432">
              <a:latin typeface="Cambria Math"/>
              <a:cs typeface="Cambria Math"/>
            </a:endParaRPr>
          </a:p>
          <a:p>
            <a:pPr marL="77470">
              <a:spcBef>
                <a:spcPts val="2475"/>
              </a:spcBef>
            </a:pPr>
            <a:r>
              <a:rPr dirty="0">
                <a:latin typeface="Corbel"/>
                <a:cs typeface="Corbel"/>
              </a:rPr>
              <a:t>D</a:t>
            </a:r>
            <a:endParaRPr>
              <a:latin typeface="Corbel"/>
              <a:cs typeface="Corbe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71837" y="2309367"/>
            <a:ext cx="3175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500" spc="-25" dirty="0">
                <a:solidFill>
                  <a:srgbClr val="60B5CC"/>
                </a:solidFill>
                <a:latin typeface="Cambria Math"/>
                <a:cs typeface="Cambria Math"/>
              </a:rPr>
              <a:t>𝑟</a:t>
            </a:r>
            <a:r>
              <a:rPr sz="2700" spc="-37" baseline="-15432" dirty="0">
                <a:solidFill>
                  <a:srgbClr val="60B5CC"/>
                </a:solidFill>
                <a:latin typeface="Cambria Math"/>
                <a:cs typeface="Cambria Math"/>
              </a:rPr>
              <a:t>)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83194" y="3159759"/>
            <a:ext cx="1765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C64847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81902" y="3188180"/>
            <a:ext cx="341630" cy="91503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8100">
              <a:spcBef>
                <a:spcPts val="1170"/>
              </a:spcBef>
            </a:pPr>
            <a:r>
              <a:rPr sz="2500" spc="-5" dirty="0">
                <a:solidFill>
                  <a:srgbClr val="C64847"/>
                </a:solidFill>
                <a:latin typeface="Cambria Math"/>
                <a:cs typeface="Cambria Math"/>
              </a:rPr>
              <a:t>𝑟</a:t>
            </a:r>
            <a:r>
              <a:rPr sz="2700" spc="-7" baseline="-15432" dirty="0">
                <a:solidFill>
                  <a:srgbClr val="C64847"/>
                </a:solidFill>
                <a:latin typeface="Cambria Math"/>
                <a:cs typeface="Cambria Math"/>
              </a:rPr>
              <a:t>*</a:t>
            </a:r>
            <a:endParaRPr sz="2700" baseline="-15432">
              <a:latin typeface="Cambria Math"/>
              <a:cs typeface="Cambria Math"/>
            </a:endParaRPr>
          </a:p>
          <a:p>
            <a:pPr marL="187325">
              <a:spcBef>
                <a:spcPts val="775"/>
              </a:spcBef>
            </a:pPr>
            <a:r>
              <a:rPr dirty="0">
                <a:latin typeface="Corbel"/>
                <a:cs typeface="Corbel"/>
              </a:rPr>
              <a:t>F</a:t>
            </a:r>
            <a:endParaRPr>
              <a:latin typeface="Corbel"/>
              <a:cs typeface="Corbe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52349" y="2601975"/>
            <a:ext cx="1765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F0AD00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68301" y="2757932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05" dirty="0">
                <a:solidFill>
                  <a:srgbClr val="F0AD00"/>
                </a:solidFill>
                <a:latin typeface="Cambria Math"/>
                <a:cs typeface="Cambria Math"/>
              </a:rPr>
              <a:t>+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73746" y="3226816"/>
            <a:ext cx="596265" cy="106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309245" algn="l"/>
              </a:tabLst>
            </a:pPr>
            <a:r>
              <a:rPr spc="270" dirty="0">
                <a:solidFill>
                  <a:srgbClr val="C64847"/>
                </a:solidFill>
                <a:latin typeface="Cambria Math"/>
                <a:cs typeface="Cambria Math"/>
              </a:rPr>
              <a:t>*	</a:t>
            </a:r>
            <a:r>
              <a:rPr sz="3750" spc="-442" baseline="-18888" dirty="0">
                <a:solidFill>
                  <a:srgbClr val="F0AD00"/>
                </a:solidFill>
                <a:latin typeface="Cambria Math"/>
                <a:cs typeface="Cambria Math"/>
              </a:rPr>
              <a:t>𝑟</a:t>
            </a:r>
            <a:r>
              <a:rPr sz="2700" spc="-442" baseline="-41666" dirty="0">
                <a:solidFill>
                  <a:srgbClr val="F0AD00"/>
                </a:solidFill>
                <a:latin typeface="Cambria Math"/>
                <a:cs typeface="Cambria Math"/>
              </a:rPr>
              <a:t>+</a:t>
            </a:r>
            <a:endParaRPr sz="2700" baseline="-41666">
              <a:latin typeface="Cambria Math"/>
              <a:cs typeface="Cambria Math"/>
            </a:endParaRPr>
          </a:p>
          <a:p>
            <a:pPr marL="67310">
              <a:spcBef>
                <a:spcPts val="3005"/>
              </a:spcBef>
            </a:pPr>
            <a:r>
              <a:rPr dirty="0">
                <a:latin typeface="Corbel"/>
                <a:cs typeface="Corbel"/>
              </a:rPr>
              <a:t>E</a:t>
            </a:r>
            <a:endParaRPr>
              <a:latin typeface="Corbel"/>
              <a:cs typeface="Corbe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99558" y="3955288"/>
            <a:ext cx="3175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500" spc="-25" dirty="0">
                <a:solidFill>
                  <a:srgbClr val="60B5CC"/>
                </a:solidFill>
                <a:latin typeface="Cambria Math"/>
                <a:cs typeface="Cambria Math"/>
              </a:rPr>
              <a:t>𝑟</a:t>
            </a:r>
            <a:r>
              <a:rPr sz="2700" spc="-37" baseline="-15432" dirty="0">
                <a:solidFill>
                  <a:srgbClr val="60B5CC"/>
                </a:solidFill>
                <a:latin typeface="Cambria Math"/>
                <a:cs typeface="Cambria Math"/>
              </a:rPr>
              <a:t>)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69878" y="3304374"/>
            <a:ext cx="723265" cy="730885"/>
          </a:xfrm>
          <a:custGeom>
            <a:avLst/>
            <a:gdLst/>
            <a:ahLst/>
            <a:cxnLst/>
            <a:rect l="l" t="t" r="r" b="b"/>
            <a:pathLst>
              <a:path w="723264" h="730885">
                <a:moveTo>
                  <a:pt x="70429" y="50918"/>
                </a:moveTo>
                <a:lnTo>
                  <a:pt x="50107" y="71008"/>
                </a:lnTo>
                <a:lnTo>
                  <a:pt x="702393" y="730815"/>
                </a:lnTo>
                <a:lnTo>
                  <a:pt x="711439" y="730865"/>
                </a:lnTo>
                <a:lnTo>
                  <a:pt x="722662" y="719771"/>
                </a:lnTo>
                <a:lnTo>
                  <a:pt x="722714" y="710725"/>
                </a:lnTo>
                <a:lnTo>
                  <a:pt x="70429" y="50918"/>
                </a:lnTo>
                <a:close/>
              </a:path>
              <a:path w="723264" h="730885">
                <a:moveTo>
                  <a:pt x="0" y="0"/>
                </a:moveTo>
                <a:lnTo>
                  <a:pt x="29786" y="91098"/>
                </a:lnTo>
                <a:lnTo>
                  <a:pt x="50107" y="71008"/>
                </a:lnTo>
                <a:lnTo>
                  <a:pt x="34515" y="55236"/>
                </a:lnTo>
                <a:lnTo>
                  <a:pt x="34567" y="46189"/>
                </a:lnTo>
                <a:lnTo>
                  <a:pt x="45790" y="35095"/>
                </a:lnTo>
                <a:lnTo>
                  <a:pt x="86434" y="35095"/>
                </a:lnTo>
                <a:lnTo>
                  <a:pt x="90749" y="30829"/>
                </a:lnTo>
                <a:lnTo>
                  <a:pt x="0" y="0"/>
                </a:lnTo>
                <a:close/>
              </a:path>
              <a:path w="723264" h="730885">
                <a:moveTo>
                  <a:pt x="45790" y="35095"/>
                </a:moveTo>
                <a:lnTo>
                  <a:pt x="34567" y="46189"/>
                </a:lnTo>
                <a:lnTo>
                  <a:pt x="34515" y="55236"/>
                </a:lnTo>
                <a:lnTo>
                  <a:pt x="50107" y="71008"/>
                </a:lnTo>
                <a:lnTo>
                  <a:pt x="70429" y="50918"/>
                </a:lnTo>
                <a:lnTo>
                  <a:pt x="54836" y="35145"/>
                </a:lnTo>
                <a:lnTo>
                  <a:pt x="45790" y="35095"/>
                </a:lnTo>
                <a:close/>
              </a:path>
              <a:path w="723264" h="730885">
                <a:moveTo>
                  <a:pt x="86434" y="35095"/>
                </a:moveTo>
                <a:lnTo>
                  <a:pt x="45790" y="35095"/>
                </a:lnTo>
                <a:lnTo>
                  <a:pt x="54836" y="35145"/>
                </a:lnTo>
                <a:lnTo>
                  <a:pt x="70429" y="50918"/>
                </a:lnTo>
                <a:lnTo>
                  <a:pt x="86434" y="3509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567686" y="3473703"/>
            <a:ext cx="1765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dirty="0">
                <a:solidFill>
                  <a:srgbClr val="F0AD00"/>
                </a:solidFill>
                <a:latin typeface="Cambria Math"/>
                <a:cs typeface="Cambria Math"/>
              </a:rPr>
              <a:t>𝑟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83638" y="3629659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05" dirty="0">
                <a:solidFill>
                  <a:srgbClr val="F0AD00"/>
                </a:solidFill>
                <a:latin typeface="Cambria Math"/>
                <a:cs typeface="Cambria Math"/>
              </a:rPr>
              <a:t>+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984439" y="4107733"/>
            <a:ext cx="1254125" cy="85725"/>
          </a:xfrm>
          <a:custGeom>
            <a:avLst/>
            <a:gdLst/>
            <a:ahLst/>
            <a:cxnLst/>
            <a:rect l="l" t="t" r="r" b="b"/>
            <a:pathLst>
              <a:path w="1254125" h="85725">
                <a:moveTo>
                  <a:pt x="1247534" y="28573"/>
                </a:moveTo>
                <a:lnTo>
                  <a:pt x="1146028" y="28573"/>
                </a:lnTo>
                <a:lnTo>
                  <a:pt x="1139631" y="34970"/>
                </a:lnTo>
                <a:lnTo>
                  <a:pt x="1139631" y="50751"/>
                </a:lnTo>
                <a:lnTo>
                  <a:pt x="1146028" y="57148"/>
                </a:lnTo>
                <a:lnTo>
                  <a:pt x="1247534" y="57148"/>
                </a:lnTo>
                <a:lnTo>
                  <a:pt x="1253931" y="50751"/>
                </a:lnTo>
                <a:lnTo>
                  <a:pt x="1253931" y="34970"/>
                </a:lnTo>
                <a:lnTo>
                  <a:pt x="1247534" y="28573"/>
                </a:lnTo>
                <a:close/>
              </a:path>
              <a:path w="1254125" h="85725">
                <a:moveTo>
                  <a:pt x="1047509" y="28573"/>
                </a:moveTo>
                <a:lnTo>
                  <a:pt x="946003" y="28573"/>
                </a:lnTo>
                <a:lnTo>
                  <a:pt x="939606" y="34970"/>
                </a:lnTo>
                <a:lnTo>
                  <a:pt x="939606" y="50753"/>
                </a:lnTo>
                <a:lnTo>
                  <a:pt x="946003" y="57148"/>
                </a:lnTo>
                <a:lnTo>
                  <a:pt x="1047510" y="57148"/>
                </a:lnTo>
                <a:lnTo>
                  <a:pt x="1053904" y="50753"/>
                </a:lnTo>
                <a:lnTo>
                  <a:pt x="1053906" y="34970"/>
                </a:lnTo>
                <a:lnTo>
                  <a:pt x="1047509" y="28573"/>
                </a:lnTo>
                <a:close/>
              </a:path>
              <a:path w="1254125" h="85725">
                <a:moveTo>
                  <a:pt x="847484" y="28573"/>
                </a:moveTo>
                <a:lnTo>
                  <a:pt x="745978" y="28573"/>
                </a:lnTo>
                <a:lnTo>
                  <a:pt x="739581" y="34970"/>
                </a:lnTo>
                <a:lnTo>
                  <a:pt x="739581" y="50753"/>
                </a:lnTo>
                <a:lnTo>
                  <a:pt x="745978" y="57148"/>
                </a:lnTo>
                <a:lnTo>
                  <a:pt x="847485" y="57148"/>
                </a:lnTo>
                <a:lnTo>
                  <a:pt x="853881" y="50753"/>
                </a:lnTo>
                <a:lnTo>
                  <a:pt x="853881" y="34970"/>
                </a:lnTo>
                <a:lnTo>
                  <a:pt x="847484" y="28573"/>
                </a:lnTo>
                <a:close/>
              </a:path>
              <a:path w="1254125" h="85725">
                <a:moveTo>
                  <a:pt x="647459" y="28573"/>
                </a:moveTo>
                <a:lnTo>
                  <a:pt x="553843" y="28575"/>
                </a:lnTo>
                <a:lnTo>
                  <a:pt x="545953" y="28575"/>
                </a:lnTo>
                <a:lnTo>
                  <a:pt x="539556" y="34970"/>
                </a:lnTo>
                <a:lnTo>
                  <a:pt x="539556" y="50753"/>
                </a:lnTo>
                <a:lnTo>
                  <a:pt x="545953" y="57150"/>
                </a:lnTo>
                <a:lnTo>
                  <a:pt x="647459" y="57148"/>
                </a:lnTo>
                <a:lnTo>
                  <a:pt x="653856" y="50753"/>
                </a:lnTo>
                <a:lnTo>
                  <a:pt x="653856" y="34970"/>
                </a:lnTo>
                <a:lnTo>
                  <a:pt x="647459" y="28573"/>
                </a:lnTo>
                <a:close/>
              </a:path>
              <a:path w="1254125" h="85725">
                <a:moveTo>
                  <a:pt x="447434" y="28575"/>
                </a:moveTo>
                <a:lnTo>
                  <a:pt x="345928" y="28575"/>
                </a:lnTo>
                <a:lnTo>
                  <a:pt x="339531" y="34970"/>
                </a:lnTo>
                <a:lnTo>
                  <a:pt x="339531" y="50753"/>
                </a:lnTo>
                <a:lnTo>
                  <a:pt x="345928" y="57150"/>
                </a:lnTo>
                <a:lnTo>
                  <a:pt x="447434" y="57150"/>
                </a:lnTo>
                <a:lnTo>
                  <a:pt x="453831" y="50753"/>
                </a:lnTo>
                <a:lnTo>
                  <a:pt x="453831" y="34970"/>
                </a:lnTo>
                <a:lnTo>
                  <a:pt x="447434" y="28575"/>
                </a:lnTo>
                <a:close/>
              </a:path>
              <a:path w="1254125" h="85725">
                <a:moveTo>
                  <a:pt x="247409" y="28575"/>
                </a:moveTo>
                <a:lnTo>
                  <a:pt x="145903" y="28575"/>
                </a:lnTo>
                <a:lnTo>
                  <a:pt x="139506" y="34971"/>
                </a:lnTo>
                <a:lnTo>
                  <a:pt x="139506" y="50753"/>
                </a:lnTo>
                <a:lnTo>
                  <a:pt x="145903" y="57150"/>
                </a:lnTo>
                <a:lnTo>
                  <a:pt x="247409" y="57150"/>
                </a:lnTo>
                <a:lnTo>
                  <a:pt x="253806" y="50753"/>
                </a:lnTo>
                <a:lnTo>
                  <a:pt x="253806" y="34971"/>
                </a:lnTo>
                <a:lnTo>
                  <a:pt x="247409" y="28575"/>
                </a:lnTo>
                <a:close/>
              </a:path>
              <a:path w="1254125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25460" y="4831578"/>
            <a:ext cx="824230" cy="200025"/>
          </a:xfrm>
          <a:custGeom>
            <a:avLst/>
            <a:gdLst/>
            <a:ahLst/>
            <a:cxnLst/>
            <a:rect l="l" t="t" r="r" b="b"/>
            <a:pathLst>
              <a:path w="824229" h="200025">
                <a:moveTo>
                  <a:pt x="760100" y="0"/>
                </a:moveTo>
                <a:lnTo>
                  <a:pt x="757254" y="8117"/>
                </a:lnTo>
                <a:lnTo>
                  <a:pt x="768830" y="13141"/>
                </a:lnTo>
                <a:lnTo>
                  <a:pt x="778786" y="20096"/>
                </a:lnTo>
                <a:lnTo>
                  <a:pt x="802690" y="66375"/>
                </a:lnTo>
                <a:lnTo>
                  <a:pt x="805642" y="98990"/>
                </a:lnTo>
                <a:lnTo>
                  <a:pt x="804900" y="116627"/>
                </a:lnTo>
                <a:lnTo>
                  <a:pt x="793781" y="159816"/>
                </a:lnTo>
                <a:lnTo>
                  <a:pt x="757570" y="191865"/>
                </a:lnTo>
                <a:lnTo>
                  <a:pt x="760100" y="199981"/>
                </a:lnTo>
                <a:lnTo>
                  <a:pt x="798308" y="177280"/>
                </a:lnTo>
                <a:lnTo>
                  <a:pt x="819768" y="135372"/>
                </a:lnTo>
                <a:lnTo>
                  <a:pt x="823879" y="100044"/>
                </a:lnTo>
                <a:lnTo>
                  <a:pt x="822848" y="81710"/>
                </a:lnTo>
                <a:lnTo>
                  <a:pt x="807380" y="35051"/>
                </a:lnTo>
                <a:lnTo>
                  <a:pt x="774598" y="5234"/>
                </a:lnTo>
                <a:lnTo>
                  <a:pt x="760100" y="0"/>
                </a:lnTo>
                <a:close/>
              </a:path>
              <a:path w="824229" h="200025">
                <a:moveTo>
                  <a:pt x="63779" y="0"/>
                </a:moveTo>
                <a:lnTo>
                  <a:pt x="25640" y="22760"/>
                </a:lnTo>
                <a:lnTo>
                  <a:pt x="4124" y="64767"/>
                </a:lnTo>
                <a:lnTo>
                  <a:pt x="0" y="100044"/>
                </a:lnTo>
                <a:lnTo>
                  <a:pt x="1027" y="118416"/>
                </a:lnTo>
                <a:lnTo>
                  <a:pt x="16445" y="165035"/>
                </a:lnTo>
                <a:lnTo>
                  <a:pt x="49238" y="194753"/>
                </a:lnTo>
                <a:lnTo>
                  <a:pt x="63779" y="199981"/>
                </a:lnTo>
                <a:lnTo>
                  <a:pt x="66309" y="191865"/>
                </a:lnTo>
                <a:lnTo>
                  <a:pt x="54914" y="186817"/>
                </a:lnTo>
                <a:lnTo>
                  <a:pt x="45080" y="179793"/>
                </a:lnTo>
                <a:lnTo>
                  <a:pt x="24908" y="147041"/>
                </a:lnTo>
                <a:lnTo>
                  <a:pt x="18238" y="98990"/>
                </a:lnTo>
                <a:lnTo>
                  <a:pt x="18979" y="81928"/>
                </a:lnTo>
                <a:lnTo>
                  <a:pt x="30097" y="39796"/>
                </a:lnTo>
                <a:lnTo>
                  <a:pt x="66625" y="8117"/>
                </a:lnTo>
                <a:lnTo>
                  <a:pt x="63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60617" y="5085030"/>
            <a:ext cx="2019935" cy="201295"/>
          </a:xfrm>
          <a:custGeom>
            <a:avLst/>
            <a:gdLst/>
            <a:ahLst/>
            <a:cxnLst/>
            <a:rect l="l" t="t" r="r" b="b"/>
            <a:pathLst>
              <a:path w="2019934" h="201295">
                <a:moveTo>
                  <a:pt x="67259" y="0"/>
                </a:moveTo>
                <a:lnTo>
                  <a:pt x="64528" y="0"/>
                </a:lnTo>
                <a:lnTo>
                  <a:pt x="52920" y="876"/>
                </a:lnTo>
                <a:lnTo>
                  <a:pt x="18262" y="24980"/>
                </a:lnTo>
                <a:lnTo>
                  <a:pt x="15189" y="44069"/>
                </a:lnTo>
                <a:lnTo>
                  <a:pt x="15189" y="49898"/>
                </a:lnTo>
                <a:lnTo>
                  <a:pt x="16014" y="56540"/>
                </a:lnTo>
                <a:lnTo>
                  <a:pt x="19316" y="71450"/>
                </a:lnTo>
                <a:lnTo>
                  <a:pt x="20142" y="76441"/>
                </a:lnTo>
                <a:lnTo>
                  <a:pt x="20142" y="83820"/>
                </a:lnTo>
                <a:lnTo>
                  <a:pt x="18478" y="87769"/>
                </a:lnTo>
                <a:lnTo>
                  <a:pt x="11798" y="93878"/>
                </a:lnTo>
                <a:lnTo>
                  <a:pt x="6756" y="95516"/>
                </a:lnTo>
                <a:lnTo>
                  <a:pt x="0" y="95732"/>
                </a:lnTo>
                <a:lnTo>
                  <a:pt x="0" y="104368"/>
                </a:lnTo>
                <a:lnTo>
                  <a:pt x="6756" y="104584"/>
                </a:lnTo>
                <a:lnTo>
                  <a:pt x="11798" y="106210"/>
                </a:lnTo>
                <a:lnTo>
                  <a:pt x="18478" y="112331"/>
                </a:lnTo>
                <a:lnTo>
                  <a:pt x="20142" y="116281"/>
                </a:lnTo>
                <a:lnTo>
                  <a:pt x="20142" y="123659"/>
                </a:lnTo>
                <a:lnTo>
                  <a:pt x="19316" y="128651"/>
                </a:lnTo>
                <a:lnTo>
                  <a:pt x="16014" y="143548"/>
                </a:lnTo>
                <a:lnTo>
                  <a:pt x="15189" y="150190"/>
                </a:lnTo>
                <a:lnTo>
                  <a:pt x="15189" y="156032"/>
                </a:lnTo>
                <a:lnTo>
                  <a:pt x="15951" y="166674"/>
                </a:lnTo>
                <a:lnTo>
                  <a:pt x="42875" y="197993"/>
                </a:lnTo>
                <a:lnTo>
                  <a:pt x="64528" y="201041"/>
                </a:lnTo>
                <a:lnTo>
                  <a:pt x="67259" y="201041"/>
                </a:lnTo>
                <a:lnTo>
                  <a:pt x="67259" y="193027"/>
                </a:lnTo>
                <a:lnTo>
                  <a:pt x="55486" y="193027"/>
                </a:lnTo>
                <a:lnTo>
                  <a:pt x="47510" y="190373"/>
                </a:lnTo>
                <a:lnTo>
                  <a:pt x="33108" y="157924"/>
                </a:lnTo>
                <a:lnTo>
                  <a:pt x="33108" y="153009"/>
                </a:lnTo>
                <a:lnTo>
                  <a:pt x="33807" y="146926"/>
                </a:lnTo>
                <a:lnTo>
                  <a:pt x="36626" y="132448"/>
                </a:lnTo>
                <a:lnTo>
                  <a:pt x="37325" y="127279"/>
                </a:lnTo>
                <a:lnTo>
                  <a:pt x="37325" y="118211"/>
                </a:lnTo>
                <a:lnTo>
                  <a:pt x="35572" y="113322"/>
                </a:lnTo>
                <a:lnTo>
                  <a:pt x="28536" y="105651"/>
                </a:lnTo>
                <a:lnTo>
                  <a:pt x="24358" y="102819"/>
                </a:lnTo>
                <a:lnTo>
                  <a:pt x="19507" y="101003"/>
                </a:lnTo>
                <a:lnTo>
                  <a:pt x="19507" y="99098"/>
                </a:lnTo>
                <a:lnTo>
                  <a:pt x="24358" y="97269"/>
                </a:lnTo>
                <a:lnTo>
                  <a:pt x="28536" y="94449"/>
                </a:lnTo>
                <a:lnTo>
                  <a:pt x="35572" y="86779"/>
                </a:lnTo>
                <a:lnTo>
                  <a:pt x="37325" y="81876"/>
                </a:lnTo>
                <a:lnTo>
                  <a:pt x="37325" y="72821"/>
                </a:lnTo>
                <a:lnTo>
                  <a:pt x="36626" y="67652"/>
                </a:lnTo>
                <a:lnTo>
                  <a:pt x="33807" y="53174"/>
                </a:lnTo>
                <a:lnTo>
                  <a:pt x="33108" y="47091"/>
                </a:lnTo>
                <a:lnTo>
                  <a:pt x="33108" y="42176"/>
                </a:lnTo>
                <a:lnTo>
                  <a:pt x="33642" y="33693"/>
                </a:lnTo>
                <a:lnTo>
                  <a:pt x="55486" y="8013"/>
                </a:lnTo>
                <a:lnTo>
                  <a:pt x="67259" y="8013"/>
                </a:lnTo>
                <a:lnTo>
                  <a:pt x="67259" y="0"/>
                </a:lnTo>
                <a:close/>
              </a:path>
              <a:path w="2019934" h="201295">
                <a:moveTo>
                  <a:pt x="159219" y="8674"/>
                </a:moveTo>
                <a:lnTo>
                  <a:pt x="156375" y="558"/>
                </a:lnTo>
                <a:lnTo>
                  <a:pt x="141871" y="5791"/>
                </a:lnTo>
                <a:lnTo>
                  <a:pt x="129159" y="13373"/>
                </a:lnTo>
                <a:lnTo>
                  <a:pt x="101879" y="49771"/>
                </a:lnTo>
                <a:lnTo>
                  <a:pt x="92595" y="100596"/>
                </a:lnTo>
                <a:lnTo>
                  <a:pt x="93624" y="118973"/>
                </a:lnTo>
                <a:lnTo>
                  <a:pt x="109042" y="165595"/>
                </a:lnTo>
                <a:lnTo>
                  <a:pt x="141833" y="195313"/>
                </a:lnTo>
                <a:lnTo>
                  <a:pt x="156375" y="200533"/>
                </a:lnTo>
                <a:lnTo>
                  <a:pt x="158902" y="192417"/>
                </a:lnTo>
                <a:lnTo>
                  <a:pt x="147510" y="187375"/>
                </a:lnTo>
                <a:lnTo>
                  <a:pt x="137680" y="180352"/>
                </a:lnTo>
                <a:lnTo>
                  <a:pt x="117500" y="147599"/>
                </a:lnTo>
                <a:lnTo>
                  <a:pt x="110832" y="99542"/>
                </a:lnTo>
                <a:lnTo>
                  <a:pt x="111569" y="82486"/>
                </a:lnTo>
                <a:lnTo>
                  <a:pt x="122694" y="40347"/>
                </a:lnTo>
                <a:lnTo>
                  <a:pt x="147688" y="13690"/>
                </a:lnTo>
                <a:lnTo>
                  <a:pt x="159219" y="8674"/>
                </a:lnTo>
                <a:close/>
              </a:path>
              <a:path w="2019934" h="201295">
                <a:moveTo>
                  <a:pt x="884720" y="100596"/>
                </a:moveTo>
                <a:lnTo>
                  <a:pt x="875449" y="49771"/>
                </a:lnTo>
                <a:lnTo>
                  <a:pt x="848156" y="13373"/>
                </a:lnTo>
                <a:lnTo>
                  <a:pt x="820940" y="558"/>
                </a:lnTo>
                <a:lnTo>
                  <a:pt x="818095" y="8674"/>
                </a:lnTo>
                <a:lnTo>
                  <a:pt x="829678" y="13690"/>
                </a:lnTo>
                <a:lnTo>
                  <a:pt x="839635" y="20650"/>
                </a:lnTo>
                <a:lnTo>
                  <a:pt x="863536" y="66929"/>
                </a:lnTo>
                <a:lnTo>
                  <a:pt x="866482" y="99542"/>
                </a:lnTo>
                <a:lnTo>
                  <a:pt x="865746" y="117182"/>
                </a:lnTo>
                <a:lnTo>
                  <a:pt x="854633" y="160375"/>
                </a:lnTo>
                <a:lnTo>
                  <a:pt x="818413" y="192417"/>
                </a:lnTo>
                <a:lnTo>
                  <a:pt x="820940" y="200533"/>
                </a:lnTo>
                <a:lnTo>
                  <a:pt x="859155" y="177838"/>
                </a:lnTo>
                <a:lnTo>
                  <a:pt x="880618" y="135928"/>
                </a:lnTo>
                <a:lnTo>
                  <a:pt x="883691" y="118973"/>
                </a:lnTo>
                <a:lnTo>
                  <a:pt x="884720" y="100596"/>
                </a:lnTo>
                <a:close/>
              </a:path>
              <a:path w="2019934" h="201295">
                <a:moveTo>
                  <a:pt x="945972" y="2413"/>
                </a:moveTo>
                <a:lnTo>
                  <a:pt x="929728" y="2413"/>
                </a:lnTo>
                <a:lnTo>
                  <a:pt x="929728" y="198602"/>
                </a:lnTo>
                <a:lnTo>
                  <a:pt x="945972" y="198602"/>
                </a:lnTo>
                <a:lnTo>
                  <a:pt x="945972" y="2413"/>
                </a:lnTo>
                <a:close/>
              </a:path>
              <a:path w="2019934" h="201295">
                <a:moveTo>
                  <a:pt x="1434287" y="0"/>
                </a:moveTo>
                <a:lnTo>
                  <a:pt x="1431556" y="0"/>
                </a:lnTo>
                <a:lnTo>
                  <a:pt x="1419948" y="876"/>
                </a:lnTo>
                <a:lnTo>
                  <a:pt x="1385277" y="24980"/>
                </a:lnTo>
                <a:lnTo>
                  <a:pt x="1382217" y="44069"/>
                </a:lnTo>
                <a:lnTo>
                  <a:pt x="1382217" y="49898"/>
                </a:lnTo>
                <a:lnTo>
                  <a:pt x="1383042" y="56540"/>
                </a:lnTo>
                <a:lnTo>
                  <a:pt x="1386344" y="71450"/>
                </a:lnTo>
                <a:lnTo>
                  <a:pt x="1387170" y="76441"/>
                </a:lnTo>
                <a:lnTo>
                  <a:pt x="1387170" y="83820"/>
                </a:lnTo>
                <a:lnTo>
                  <a:pt x="1385506" y="87769"/>
                </a:lnTo>
                <a:lnTo>
                  <a:pt x="1378826" y="93878"/>
                </a:lnTo>
                <a:lnTo>
                  <a:pt x="1373784" y="95516"/>
                </a:lnTo>
                <a:lnTo>
                  <a:pt x="1367028" y="95732"/>
                </a:lnTo>
                <a:lnTo>
                  <a:pt x="1367028" y="104368"/>
                </a:lnTo>
                <a:lnTo>
                  <a:pt x="1373784" y="104584"/>
                </a:lnTo>
                <a:lnTo>
                  <a:pt x="1378826" y="106210"/>
                </a:lnTo>
                <a:lnTo>
                  <a:pt x="1385506" y="112331"/>
                </a:lnTo>
                <a:lnTo>
                  <a:pt x="1387170" y="116281"/>
                </a:lnTo>
                <a:lnTo>
                  <a:pt x="1387170" y="123659"/>
                </a:lnTo>
                <a:lnTo>
                  <a:pt x="1386344" y="128651"/>
                </a:lnTo>
                <a:lnTo>
                  <a:pt x="1383042" y="143548"/>
                </a:lnTo>
                <a:lnTo>
                  <a:pt x="1382217" y="150190"/>
                </a:lnTo>
                <a:lnTo>
                  <a:pt x="1382217" y="156032"/>
                </a:lnTo>
                <a:lnTo>
                  <a:pt x="1382979" y="166674"/>
                </a:lnTo>
                <a:lnTo>
                  <a:pt x="1409903" y="197993"/>
                </a:lnTo>
                <a:lnTo>
                  <a:pt x="1431556" y="201041"/>
                </a:lnTo>
                <a:lnTo>
                  <a:pt x="1434287" y="201041"/>
                </a:lnTo>
                <a:lnTo>
                  <a:pt x="1434287" y="193027"/>
                </a:lnTo>
                <a:lnTo>
                  <a:pt x="1422514" y="193027"/>
                </a:lnTo>
                <a:lnTo>
                  <a:pt x="1414538" y="190373"/>
                </a:lnTo>
                <a:lnTo>
                  <a:pt x="1400136" y="157924"/>
                </a:lnTo>
                <a:lnTo>
                  <a:pt x="1400136" y="153009"/>
                </a:lnTo>
                <a:lnTo>
                  <a:pt x="1400835" y="146926"/>
                </a:lnTo>
                <a:lnTo>
                  <a:pt x="1403654" y="132448"/>
                </a:lnTo>
                <a:lnTo>
                  <a:pt x="1404353" y="127279"/>
                </a:lnTo>
                <a:lnTo>
                  <a:pt x="1404353" y="118211"/>
                </a:lnTo>
                <a:lnTo>
                  <a:pt x="1402600" y="113322"/>
                </a:lnTo>
                <a:lnTo>
                  <a:pt x="1395564" y="105651"/>
                </a:lnTo>
                <a:lnTo>
                  <a:pt x="1391386" y="102819"/>
                </a:lnTo>
                <a:lnTo>
                  <a:pt x="1386535" y="101003"/>
                </a:lnTo>
                <a:lnTo>
                  <a:pt x="1386535" y="99098"/>
                </a:lnTo>
                <a:lnTo>
                  <a:pt x="1391386" y="97269"/>
                </a:lnTo>
                <a:lnTo>
                  <a:pt x="1395564" y="94449"/>
                </a:lnTo>
                <a:lnTo>
                  <a:pt x="1402600" y="86779"/>
                </a:lnTo>
                <a:lnTo>
                  <a:pt x="1404353" y="81876"/>
                </a:lnTo>
                <a:lnTo>
                  <a:pt x="1404353" y="72821"/>
                </a:lnTo>
                <a:lnTo>
                  <a:pt x="1403654" y="67652"/>
                </a:lnTo>
                <a:lnTo>
                  <a:pt x="1400835" y="53174"/>
                </a:lnTo>
                <a:lnTo>
                  <a:pt x="1400136" y="47091"/>
                </a:lnTo>
                <a:lnTo>
                  <a:pt x="1400136" y="42176"/>
                </a:lnTo>
                <a:lnTo>
                  <a:pt x="1400670" y="33693"/>
                </a:lnTo>
                <a:lnTo>
                  <a:pt x="1422514" y="8013"/>
                </a:lnTo>
                <a:lnTo>
                  <a:pt x="1434287" y="8013"/>
                </a:lnTo>
                <a:lnTo>
                  <a:pt x="1434287" y="0"/>
                </a:lnTo>
                <a:close/>
              </a:path>
              <a:path w="2019934" h="201295">
                <a:moveTo>
                  <a:pt x="1936000" y="95834"/>
                </a:moveTo>
                <a:lnTo>
                  <a:pt x="1929257" y="95618"/>
                </a:lnTo>
                <a:lnTo>
                  <a:pt x="1924215" y="93992"/>
                </a:lnTo>
                <a:lnTo>
                  <a:pt x="1917534" y="87871"/>
                </a:lnTo>
                <a:lnTo>
                  <a:pt x="1915858" y="83921"/>
                </a:lnTo>
                <a:lnTo>
                  <a:pt x="1915858" y="76542"/>
                </a:lnTo>
                <a:lnTo>
                  <a:pt x="1916684" y="71551"/>
                </a:lnTo>
                <a:lnTo>
                  <a:pt x="1919998" y="56654"/>
                </a:lnTo>
                <a:lnTo>
                  <a:pt x="1920824" y="50012"/>
                </a:lnTo>
                <a:lnTo>
                  <a:pt x="1920824" y="44170"/>
                </a:lnTo>
                <a:lnTo>
                  <a:pt x="1920049" y="33896"/>
                </a:lnTo>
                <a:lnTo>
                  <a:pt x="1893125" y="3048"/>
                </a:lnTo>
                <a:lnTo>
                  <a:pt x="1871484" y="0"/>
                </a:lnTo>
                <a:lnTo>
                  <a:pt x="1868741" y="0"/>
                </a:lnTo>
                <a:lnTo>
                  <a:pt x="1868741" y="8013"/>
                </a:lnTo>
                <a:lnTo>
                  <a:pt x="1880514" y="8013"/>
                </a:lnTo>
                <a:lnTo>
                  <a:pt x="1888490" y="10668"/>
                </a:lnTo>
                <a:lnTo>
                  <a:pt x="1902891" y="42278"/>
                </a:lnTo>
                <a:lnTo>
                  <a:pt x="1902891" y="47193"/>
                </a:lnTo>
                <a:lnTo>
                  <a:pt x="1902193" y="53276"/>
                </a:lnTo>
                <a:lnTo>
                  <a:pt x="1899386" y="67754"/>
                </a:lnTo>
                <a:lnTo>
                  <a:pt x="1898675" y="72923"/>
                </a:lnTo>
                <a:lnTo>
                  <a:pt x="1898675" y="81991"/>
                </a:lnTo>
                <a:lnTo>
                  <a:pt x="1900440" y="86893"/>
                </a:lnTo>
                <a:lnTo>
                  <a:pt x="1907463" y="94551"/>
                </a:lnTo>
                <a:lnTo>
                  <a:pt x="1911642" y="97383"/>
                </a:lnTo>
                <a:lnTo>
                  <a:pt x="1916493" y="99199"/>
                </a:lnTo>
                <a:lnTo>
                  <a:pt x="1916493" y="101104"/>
                </a:lnTo>
                <a:lnTo>
                  <a:pt x="1911642" y="102933"/>
                </a:lnTo>
                <a:lnTo>
                  <a:pt x="1907463" y="105765"/>
                </a:lnTo>
                <a:lnTo>
                  <a:pt x="1900440" y="113423"/>
                </a:lnTo>
                <a:lnTo>
                  <a:pt x="1898675" y="118325"/>
                </a:lnTo>
                <a:lnTo>
                  <a:pt x="1898675" y="127393"/>
                </a:lnTo>
                <a:lnTo>
                  <a:pt x="1899386" y="132549"/>
                </a:lnTo>
                <a:lnTo>
                  <a:pt x="1902193" y="147027"/>
                </a:lnTo>
                <a:lnTo>
                  <a:pt x="1902891" y="153111"/>
                </a:lnTo>
                <a:lnTo>
                  <a:pt x="1902891" y="158026"/>
                </a:lnTo>
                <a:lnTo>
                  <a:pt x="1902358" y="166878"/>
                </a:lnTo>
                <a:lnTo>
                  <a:pt x="1880514" y="193027"/>
                </a:lnTo>
                <a:lnTo>
                  <a:pt x="1868741" y="193027"/>
                </a:lnTo>
                <a:lnTo>
                  <a:pt x="1868741" y="201041"/>
                </a:lnTo>
                <a:lnTo>
                  <a:pt x="1871484" y="201041"/>
                </a:lnTo>
                <a:lnTo>
                  <a:pt x="1883092" y="200177"/>
                </a:lnTo>
                <a:lnTo>
                  <a:pt x="1917750" y="175856"/>
                </a:lnTo>
                <a:lnTo>
                  <a:pt x="1920824" y="156133"/>
                </a:lnTo>
                <a:lnTo>
                  <a:pt x="1920824" y="150304"/>
                </a:lnTo>
                <a:lnTo>
                  <a:pt x="1919998" y="143662"/>
                </a:lnTo>
                <a:lnTo>
                  <a:pt x="1916684" y="128752"/>
                </a:lnTo>
                <a:lnTo>
                  <a:pt x="1915858" y="123774"/>
                </a:lnTo>
                <a:lnTo>
                  <a:pt x="1915858" y="116395"/>
                </a:lnTo>
                <a:lnTo>
                  <a:pt x="1917534" y="112433"/>
                </a:lnTo>
                <a:lnTo>
                  <a:pt x="1924215" y="106324"/>
                </a:lnTo>
                <a:lnTo>
                  <a:pt x="1929257" y="104686"/>
                </a:lnTo>
                <a:lnTo>
                  <a:pt x="1936000" y="104482"/>
                </a:lnTo>
                <a:lnTo>
                  <a:pt x="1936000" y="95834"/>
                </a:lnTo>
                <a:close/>
              </a:path>
              <a:path w="2019934" h="201295">
                <a:moveTo>
                  <a:pt x="2019630" y="95834"/>
                </a:moveTo>
                <a:lnTo>
                  <a:pt x="2012886" y="95618"/>
                </a:lnTo>
                <a:lnTo>
                  <a:pt x="2007844" y="93992"/>
                </a:lnTo>
                <a:lnTo>
                  <a:pt x="2001164" y="87871"/>
                </a:lnTo>
                <a:lnTo>
                  <a:pt x="1999488" y="83921"/>
                </a:lnTo>
                <a:lnTo>
                  <a:pt x="1999488" y="76542"/>
                </a:lnTo>
                <a:lnTo>
                  <a:pt x="2000313" y="71551"/>
                </a:lnTo>
                <a:lnTo>
                  <a:pt x="2003628" y="56654"/>
                </a:lnTo>
                <a:lnTo>
                  <a:pt x="2004453" y="50012"/>
                </a:lnTo>
                <a:lnTo>
                  <a:pt x="2004453" y="44170"/>
                </a:lnTo>
                <a:lnTo>
                  <a:pt x="2003679" y="33896"/>
                </a:lnTo>
                <a:lnTo>
                  <a:pt x="1976767" y="3048"/>
                </a:lnTo>
                <a:lnTo>
                  <a:pt x="1955114" y="0"/>
                </a:lnTo>
                <a:lnTo>
                  <a:pt x="1952371" y="0"/>
                </a:lnTo>
                <a:lnTo>
                  <a:pt x="1952371" y="8013"/>
                </a:lnTo>
                <a:lnTo>
                  <a:pt x="1964143" y="8013"/>
                </a:lnTo>
                <a:lnTo>
                  <a:pt x="1972119" y="10668"/>
                </a:lnTo>
                <a:lnTo>
                  <a:pt x="1986521" y="42278"/>
                </a:lnTo>
                <a:lnTo>
                  <a:pt x="1986521" y="47193"/>
                </a:lnTo>
                <a:lnTo>
                  <a:pt x="1985822" y="53276"/>
                </a:lnTo>
                <a:lnTo>
                  <a:pt x="1983016" y="67754"/>
                </a:lnTo>
                <a:lnTo>
                  <a:pt x="1982304" y="72923"/>
                </a:lnTo>
                <a:lnTo>
                  <a:pt x="1982304" y="81991"/>
                </a:lnTo>
                <a:lnTo>
                  <a:pt x="1984070" y="86893"/>
                </a:lnTo>
                <a:lnTo>
                  <a:pt x="1991093" y="94551"/>
                </a:lnTo>
                <a:lnTo>
                  <a:pt x="1995271" y="97383"/>
                </a:lnTo>
                <a:lnTo>
                  <a:pt x="2000123" y="99199"/>
                </a:lnTo>
                <a:lnTo>
                  <a:pt x="2000123" y="101104"/>
                </a:lnTo>
                <a:lnTo>
                  <a:pt x="1995271" y="102933"/>
                </a:lnTo>
                <a:lnTo>
                  <a:pt x="1991093" y="105765"/>
                </a:lnTo>
                <a:lnTo>
                  <a:pt x="1984070" y="113423"/>
                </a:lnTo>
                <a:lnTo>
                  <a:pt x="1982304" y="118325"/>
                </a:lnTo>
                <a:lnTo>
                  <a:pt x="1982304" y="127393"/>
                </a:lnTo>
                <a:lnTo>
                  <a:pt x="1983016" y="132549"/>
                </a:lnTo>
                <a:lnTo>
                  <a:pt x="1985822" y="147027"/>
                </a:lnTo>
                <a:lnTo>
                  <a:pt x="1986521" y="153111"/>
                </a:lnTo>
                <a:lnTo>
                  <a:pt x="1986521" y="158026"/>
                </a:lnTo>
                <a:lnTo>
                  <a:pt x="1985987" y="166878"/>
                </a:lnTo>
                <a:lnTo>
                  <a:pt x="1964143" y="193027"/>
                </a:lnTo>
                <a:lnTo>
                  <a:pt x="1952371" y="193027"/>
                </a:lnTo>
                <a:lnTo>
                  <a:pt x="1952371" y="201041"/>
                </a:lnTo>
                <a:lnTo>
                  <a:pt x="1955114" y="201041"/>
                </a:lnTo>
                <a:lnTo>
                  <a:pt x="1966722" y="200177"/>
                </a:lnTo>
                <a:lnTo>
                  <a:pt x="2001380" y="175856"/>
                </a:lnTo>
                <a:lnTo>
                  <a:pt x="2004453" y="156133"/>
                </a:lnTo>
                <a:lnTo>
                  <a:pt x="2004453" y="150304"/>
                </a:lnTo>
                <a:lnTo>
                  <a:pt x="2003628" y="143662"/>
                </a:lnTo>
                <a:lnTo>
                  <a:pt x="2000313" y="128752"/>
                </a:lnTo>
                <a:lnTo>
                  <a:pt x="1999488" y="123774"/>
                </a:lnTo>
                <a:lnTo>
                  <a:pt x="1999488" y="116395"/>
                </a:lnTo>
                <a:lnTo>
                  <a:pt x="2001164" y="112433"/>
                </a:lnTo>
                <a:lnTo>
                  <a:pt x="2007844" y="106324"/>
                </a:lnTo>
                <a:lnTo>
                  <a:pt x="2012886" y="104686"/>
                </a:lnTo>
                <a:lnTo>
                  <a:pt x="2019630" y="104482"/>
                </a:lnTo>
                <a:lnTo>
                  <a:pt x="2019630" y="958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615696" y="5085578"/>
            <a:ext cx="805180" cy="200025"/>
          </a:xfrm>
          <a:custGeom>
            <a:avLst/>
            <a:gdLst/>
            <a:ahLst/>
            <a:cxnLst/>
            <a:rect l="l" t="t" r="r" b="b"/>
            <a:pathLst>
              <a:path w="805179" h="200025">
                <a:moveTo>
                  <a:pt x="741050" y="0"/>
                </a:moveTo>
                <a:lnTo>
                  <a:pt x="738204" y="8117"/>
                </a:lnTo>
                <a:lnTo>
                  <a:pt x="749780" y="13141"/>
                </a:lnTo>
                <a:lnTo>
                  <a:pt x="759735" y="20095"/>
                </a:lnTo>
                <a:lnTo>
                  <a:pt x="783639" y="66375"/>
                </a:lnTo>
                <a:lnTo>
                  <a:pt x="786591" y="98988"/>
                </a:lnTo>
                <a:lnTo>
                  <a:pt x="785849" y="116627"/>
                </a:lnTo>
                <a:lnTo>
                  <a:pt x="774731" y="159816"/>
                </a:lnTo>
                <a:lnTo>
                  <a:pt x="738520" y="191863"/>
                </a:lnTo>
                <a:lnTo>
                  <a:pt x="741050" y="199981"/>
                </a:lnTo>
                <a:lnTo>
                  <a:pt x="779258" y="177280"/>
                </a:lnTo>
                <a:lnTo>
                  <a:pt x="800717" y="135372"/>
                </a:lnTo>
                <a:lnTo>
                  <a:pt x="804829" y="100044"/>
                </a:lnTo>
                <a:lnTo>
                  <a:pt x="803798" y="81710"/>
                </a:lnTo>
                <a:lnTo>
                  <a:pt x="788330" y="35051"/>
                </a:lnTo>
                <a:lnTo>
                  <a:pt x="755548" y="5234"/>
                </a:lnTo>
                <a:lnTo>
                  <a:pt x="741050" y="0"/>
                </a:lnTo>
                <a:close/>
              </a:path>
              <a:path w="805179" h="200025">
                <a:moveTo>
                  <a:pt x="63779" y="0"/>
                </a:moveTo>
                <a:lnTo>
                  <a:pt x="25639" y="22760"/>
                </a:lnTo>
                <a:lnTo>
                  <a:pt x="4124" y="64767"/>
                </a:lnTo>
                <a:lnTo>
                  <a:pt x="0" y="100044"/>
                </a:lnTo>
                <a:lnTo>
                  <a:pt x="1027" y="118416"/>
                </a:lnTo>
                <a:lnTo>
                  <a:pt x="16445" y="165035"/>
                </a:lnTo>
                <a:lnTo>
                  <a:pt x="49238" y="194753"/>
                </a:lnTo>
                <a:lnTo>
                  <a:pt x="63779" y="199981"/>
                </a:lnTo>
                <a:lnTo>
                  <a:pt x="66309" y="191863"/>
                </a:lnTo>
                <a:lnTo>
                  <a:pt x="54914" y="186817"/>
                </a:lnTo>
                <a:lnTo>
                  <a:pt x="45080" y="179793"/>
                </a:lnTo>
                <a:lnTo>
                  <a:pt x="24908" y="147041"/>
                </a:lnTo>
                <a:lnTo>
                  <a:pt x="18237" y="98988"/>
                </a:lnTo>
                <a:lnTo>
                  <a:pt x="18978" y="81927"/>
                </a:lnTo>
                <a:lnTo>
                  <a:pt x="30097" y="39796"/>
                </a:lnTo>
                <a:lnTo>
                  <a:pt x="66625" y="8117"/>
                </a:lnTo>
                <a:lnTo>
                  <a:pt x="63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214698" y="4107689"/>
            <a:ext cx="8344534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spcBef>
                <a:spcPts val="100"/>
              </a:spcBef>
            </a:pPr>
            <a:r>
              <a:rPr sz="2500" spc="35" dirty="0">
                <a:solidFill>
                  <a:srgbClr val="F0AD00"/>
                </a:solidFill>
                <a:latin typeface="Cambria Math"/>
                <a:cs typeface="Cambria Math"/>
              </a:rPr>
              <a:t>𝒓</a:t>
            </a:r>
            <a:r>
              <a:rPr sz="2700" spc="52" baseline="-15432" dirty="0">
                <a:solidFill>
                  <a:srgbClr val="F0AD00"/>
                </a:solidFill>
                <a:latin typeface="Cambria Math"/>
                <a:cs typeface="Cambria Math"/>
              </a:rPr>
              <a:t>𝟑</a:t>
            </a:r>
            <a:r>
              <a:rPr sz="2500" b="1" spc="35" dirty="0">
                <a:solidFill>
                  <a:srgbClr val="F0AD00"/>
                </a:solidFill>
                <a:latin typeface="Arial"/>
                <a:cs typeface="Arial"/>
              </a:rPr>
              <a:t>?</a:t>
            </a:r>
            <a:endParaRPr sz="2500">
              <a:latin typeface="Arial"/>
              <a:cs typeface="Arial"/>
            </a:endParaRPr>
          </a:p>
          <a:p>
            <a:pPr marL="723265" indent="-457834">
              <a:lnSpc>
                <a:spcPts val="2030"/>
              </a:lnSpc>
              <a:spcBef>
                <a:spcPts val="2165"/>
              </a:spcBef>
              <a:buAutoNum type="arabicPeriod"/>
              <a:tabLst>
                <a:tab pos="723265" algn="l"/>
                <a:tab pos="723900" algn="l"/>
                <a:tab pos="2781300" algn="l"/>
              </a:tabLst>
            </a:pPr>
            <a:r>
              <a:rPr sz="1700" b="1" dirty="0">
                <a:latin typeface="Calibri"/>
                <a:cs typeface="Calibri"/>
              </a:rPr>
              <a:t>C</a:t>
            </a:r>
            <a:r>
              <a:rPr sz="1700" b="1" spc="-5" dirty="0">
                <a:latin typeface="Calibri"/>
                <a:cs typeface="Calibri"/>
              </a:rPr>
              <a:t>a</a:t>
            </a:r>
            <a:r>
              <a:rPr sz="1700" b="1" spc="-10" dirty="0">
                <a:latin typeface="Calibri"/>
                <a:cs typeface="Calibri"/>
              </a:rPr>
              <a:t>l</a:t>
            </a:r>
            <a:r>
              <a:rPr sz="1700" b="1" dirty="0">
                <a:latin typeface="Calibri"/>
                <a:cs typeface="Calibri"/>
              </a:rPr>
              <a:t>c</a:t>
            </a:r>
            <a:r>
              <a:rPr sz="1700" b="1" spc="-5" dirty="0">
                <a:latin typeface="Calibri"/>
                <a:cs typeface="Calibri"/>
              </a:rPr>
              <a:t>u</a:t>
            </a:r>
            <a:r>
              <a:rPr sz="1700" b="1" spc="-10" dirty="0">
                <a:latin typeface="Calibri"/>
                <a:cs typeface="Calibri"/>
              </a:rPr>
              <a:t>l</a:t>
            </a:r>
            <a:r>
              <a:rPr sz="1700" b="1" spc="-20" dirty="0">
                <a:latin typeface="Calibri"/>
                <a:cs typeface="Calibri"/>
              </a:rPr>
              <a:t>a</a:t>
            </a:r>
            <a:r>
              <a:rPr sz="1700" b="1" spc="-25" dirty="0">
                <a:latin typeface="Calibri"/>
                <a:cs typeface="Calibri"/>
              </a:rPr>
              <a:t>t</a:t>
            </a:r>
            <a:r>
              <a:rPr sz="1700" b="1" dirty="0">
                <a:latin typeface="Calibri"/>
                <a:cs typeface="Calibri"/>
              </a:rPr>
              <a:t>e</a:t>
            </a:r>
            <a:r>
              <a:rPr sz="1700" b="1" spc="-5" dirty="0">
                <a:latin typeface="Calibri"/>
                <a:cs typeface="Calibri"/>
              </a:rPr>
              <a:t> th</a:t>
            </a:r>
            <a:r>
              <a:rPr sz="1700" b="1" dirty="0">
                <a:latin typeface="Calibri"/>
                <a:cs typeface="Calibri"/>
              </a:rPr>
              <a:t>e</a:t>
            </a:r>
            <a:r>
              <a:rPr sz="1700" b="1" spc="-5" dirty="0">
                <a:latin typeface="Calibri"/>
                <a:cs typeface="Calibri"/>
              </a:rPr>
              <a:t> s</a:t>
            </a:r>
            <a:r>
              <a:rPr sz="1700" b="1" spc="-10" dirty="0">
                <a:latin typeface="Calibri"/>
                <a:cs typeface="Calibri"/>
              </a:rPr>
              <a:t>c</a:t>
            </a:r>
            <a:r>
              <a:rPr sz="1700" b="1" spc="-5" dirty="0">
                <a:latin typeface="Calibri"/>
                <a:cs typeface="Calibri"/>
              </a:rPr>
              <a:t>o</a:t>
            </a:r>
            <a:r>
              <a:rPr sz="1700" b="1" spc="-25" dirty="0">
                <a:latin typeface="Calibri"/>
                <a:cs typeface="Calibri"/>
              </a:rPr>
              <a:t>r</a:t>
            </a:r>
            <a:r>
              <a:rPr sz="1700" b="1" dirty="0">
                <a:latin typeface="Calibri"/>
                <a:cs typeface="Calibri"/>
              </a:rPr>
              <a:t>e</a:t>
            </a:r>
            <a:r>
              <a:rPr sz="1700" b="1" spc="-5" dirty="0">
                <a:latin typeface="Calibri"/>
                <a:cs typeface="Calibri"/>
              </a:rPr>
              <a:t> o</a:t>
            </a:r>
            <a:r>
              <a:rPr sz="1700" b="1" dirty="0">
                <a:latin typeface="Calibri"/>
                <a:cs typeface="Calibri"/>
              </a:rPr>
              <a:t>f	</a:t>
            </a:r>
            <a:r>
              <a:rPr sz="1700" spc="-5" dirty="0">
                <a:solidFill>
                  <a:srgbClr val="7030A0"/>
                </a:solidFill>
                <a:latin typeface="Cambria Math"/>
                <a:cs typeface="Cambria Math"/>
              </a:rPr>
              <a:t>𝑬</a:t>
            </a:r>
            <a:r>
              <a:rPr sz="1700" dirty="0">
                <a:latin typeface="Cambria Math"/>
                <a:cs typeface="Cambria Math"/>
              </a:rPr>
              <a:t>,</a:t>
            </a:r>
            <a:r>
              <a:rPr sz="1700" spc="-90" dirty="0"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F0AD00"/>
                </a:solidFill>
                <a:latin typeface="Cambria Math"/>
                <a:cs typeface="Cambria Math"/>
              </a:rPr>
              <a:t>𝒓</a:t>
            </a:r>
            <a:r>
              <a:rPr spc="135" baseline="-16203" dirty="0">
                <a:solidFill>
                  <a:srgbClr val="F0AD00"/>
                </a:solidFill>
                <a:latin typeface="Cambria Math"/>
                <a:cs typeface="Cambria Math"/>
              </a:rPr>
              <a:t>𝟑</a:t>
            </a:r>
            <a:r>
              <a:rPr sz="1700" dirty="0">
                <a:latin typeface="Cambria Math"/>
                <a:cs typeface="Cambria Math"/>
              </a:rPr>
              <a:t>,</a:t>
            </a:r>
            <a:r>
              <a:rPr sz="1700" spc="-90" dirty="0"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0070C0"/>
                </a:solidFill>
                <a:latin typeface="Cambria Math"/>
                <a:cs typeface="Cambria Math"/>
              </a:rPr>
              <a:t>𝑫</a:t>
            </a:r>
            <a:endParaRPr sz="1700">
              <a:latin typeface="Cambria Math"/>
              <a:cs typeface="Cambria Math"/>
            </a:endParaRPr>
          </a:p>
          <a:p>
            <a:pPr marL="723265" indent="-457834">
              <a:lnSpc>
                <a:spcPts val="2030"/>
              </a:lnSpc>
              <a:buAutoNum type="arabicPeriod"/>
              <a:tabLst>
                <a:tab pos="723265" algn="l"/>
                <a:tab pos="723900" algn="l"/>
                <a:tab pos="4908550" algn="l"/>
                <a:tab pos="5717540" algn="l"/>
                <a:tab pos="6186170" algn="l"/>
                <a:tab pos="6775450" algn="l"/>
                <a:tab pos="7471409" algn="l"/>
              </a:tabLst>
            </a:pPr>
            <a:r>
              <a:rPr sz="1700" b="1" dirty="0">
                <a:latin typeface="Calibri"/>
                <a:cs typeface="Calibri"/>
              </a:rPr>
              <a:t>C</a:t>
            </a:r>
            <a:r>
              <a:rPr sz="1700" b="1" spc="-5" dirty="0">
                <a:latin typeface="Calibri"/>
                <a:cs typeface="Calibri"/>
              </a:rPr>
              <a:t>a</a:t>
            </a:r>
            <a:r>
              <a:rPr sz="1700" b="1" spc="-10" dirty="0">
                <a:latin typeface="Calibri"/>
                <a:cs typeface="Calibri"/>
              </a:rPr>
              <a:t>l</a:t>
            </a:r>
            <a:r>
              <a:rPr sz="1700" b="1" dirty="0">
                <a:latin typeface="Calibri"/>
                <a:cs typeface="Calibri"/>
              </a:rPr>
              <a:t>c</a:t>
            </a:r>
            <a:r>
              <a:rPr sz="1700" b="1" spc="-5" dirty="0">
                <a:latin typeface="Calibri"/>
                <a:cs typeface="Calibri"/>
              </a:rPr>
              <a:t>u</a:t>
            </a:r>
            <a:r>
              <a:rPr sz="1700" b="1" spc="-10" dirty="0">
                <a:latin typeface="Calibri"/>
                <a:cs typeface="Calibri"/>
              </a:rPr>
              <a:t>l</a:t>
            </a:r>
            <a:r>
              <a:rPr sz="1700" b="1" spc="-20" dirty="0">
                <a:latin typeface="Calibri"/>
                <a:cs typeface="Calibri"/>
              </a:rPr>
              <a:t>a</a:t>
            </a:r>
            <a:r>
              <a:rPr sz="1700" b="1" spc="-25" dirty="0">
                <a:latin typeface="Calibri"/>
                <a:cs typeface="Calibri"/>
              </a:rPr>
              <a:t>t</a:t>
            </a:r>
            <a:r>
              <a:rPr sz="1700" b="1" dirty="0">
                <a:latin typeface="Calibri"/>
                <a:cs typeface="Calibri"/>
              </a:rPr>
              <a:t>e</a:t>
            </a:r>
            <a:r>
              <a:rPr sz="1700" b="1" spc="-5" dirty="0">
                <a:latin typeface="Calibri"/>
                <a:cs typeface="Calibri"/>
              </a:rPr>
              <a:t> th</a:t>
            </a:r>
            <a:r>
              <a:rPr sz="1700" b="1" dirty="0">
                <a:latin typeface="Calibri"/>
                <a:cs typeface="Calibri"/>
              </a:rPr>
              <a:t>e</a:t>
            </a:r>
            <a:r>
              <a:rPr sz="1700" b="1" spc="-5" dirty="0">
                <a:latin typeface="Calibri"/>
                <a:cs typeface="Calibri"/>
              </a:rPr>
              <a:t> s</a:t>
            </a:r>
            <a:r>
              <a:rPr sz="1700" b="1" spc="-10" dirty="0">
                <a:latin typeface="Calibri"/>
                <a:cs typeface="Calibri"/>
              </a:rPr>
              <a:t>c</a:t>
            </a:r>
            <a:r>
              <a:rPr sz="1700" b="1" spc="-5" dirty="0">
                <a:latin typeface="Calibri"/>
                <a:cs typeface="Calibri"/>
              </a:rPr>
              <a:t>o</a:t>
            </a:r>
            <a:r>
              <a:rPr sz="1700" b="1" spc="-25" dirty="0">
                <a:latin typeface="Calibri"/>
                <a:cs typeface="Calibri"/>
              </a:rPr>
              <a:t>r</a:t>
            </a:r>
            <a:r>
              <a:rPr sz="1700" b="1" dirty="0">
                <a:latin typeface="Calibri"/>
                <a:cs typeface="Calibri"/>
              </a:rPr>
              <a:t>e</a:t>
            </a:r>
            <a:r>
              <a:rPr sz="1700" b="1" spc="-5" dirty="0">
                <a:latin typeface="Calibri"/>
                <a:cs typeface="Calibri"/>
              </a:rPr>
              <a:t> o</a:t>
            </a:r>
            <a:r>
              <a:rPr sz="1700" b="1" dirty="0">
                <a:latin typeface="Calibri"/>
                <a:cs typeface="Calibri"/>
              </a:rPr>
              <a:t>f </a:t>
            </a:r>
            <a:r>
              <a:rPr sz="1700" b="1" spc="-5" dirty="0">
                <a:latin typeface="Calibri"/>
                <a:cs typeface="Calibri"/>
              </a:rPr>
              <a:t>a</a:t>
            </a:r>
            <a:r>
              <a:rPr sz="1700" b="1" spc="-10" dirty="0">
                <a:latin typeface="Calibri"/>
                <a:cs typeface="Calibri"/>
              </a:rPr>
              <a:t>l</a:t>
            </a:r>
            <a:r>
              <a:rPr sz="1700" b="1" dirty="0">
                <a:latin typeface="Calibri"/>
                <a:cs typeface="Calibri"/>
              </a:rPr>
              <a:t>l</a:t>
            </a:r>
            <a:r>
              <a:rPr sz="1700" b="1" spc="-5" dirty="0">
                <a:latin typeface="Calibri"/>
                <a:cs typeface="Calibri"/>
              </a:rPr>
              <a:t> th</a:t>
            </a:r>
            <a:r>
              <a:rPr sz="1700" b="1" dirty="0">
                <a:latin typeface="Calibri"/>
                <a:cs typeface="Calibri"/>
              </a:rPr>
              <a:t>e</a:t>
            </a:r>
            <a:r>
              <a:rPr sz="1700" b="1" spc="-5" dirty="0">
                <a:latin typeface="Calibri"/>
                <a:cs typeface="Calibri"/>
              </a:rPr>
              <a:t> n</a:t>
            </a:r>
            <a:r>
              <a:rPr sz="1700" b="1" spc="-10" dirty="0">
                <a:latin typeface="Calibri"/>
                <a:cs typeface="Calibri"/>
              </a:rPr>
              <a:t>e</a:t>
            </a:r>
            <a:r>
              <a:rPr sz="1700" b="1" spc="-40" dirty="0">
                <a:latin typeface="Calibri"/>
                <a:cs typeface="Calibri"/>
              </a:rPr>
              <a:t>g</a:t>
            </a:r>
            <a:r>
              <a:rPr sz="1700" b="1" spc="-20" dirty="0">
                <a:latin typeface="Calibri"/>
                <a:cs typeface="Calibri"/>
              </a:rPr>
              <a:t>a</a:t>
            </a:r>
            <a:r>
              <a:rPr sz="1700" b="1" spc="-5" dirty="0">
                <a:latin typeface="Calibri"/>
                <a:cs typeface="Calibri"/>
              </a:rPr>
              <a:t>t</a:t>
            </a:r>
            <a:r>
              <a:rPr sz="1700" b="1" spc="-10" dirty="0">
                <a:latin typeface="Calibri"/>
                <a:cs typeface="Calibri"/>
              </a:rPr>
              <a:t>i</a:t>
            </a:r>
            <a:r>
              <a:rPr sz="1700" b="1" spc="-20" dirty="0">
                <a:latin typeface="Calibri"/>
                <a:cs typeface="Calibri"/>
              </a:rPr>
              <a:t>v</a:t>
            </a:r>
            <a:r>
              <a:rPr sz="1700" b="1" dirty="0">
                <a:latin typeface="Calibri"/>
                <a:cs typeface="Calibri"/>
              </a:rPr>
              <a:t>e</a:t>
            </a:r>
            <a:r>
              <a:rPr sz="1700" b="1" spc="-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e</a:t>
            </a:r>
            <a:r>
              <a:rPr sz="1700" b="1" spc="-5" dirty="0">
                <a:latin typeface="Calibri"/>
                <a:cs typeface="Calibri"/>
              </a:rPr>
              <a:t>d</a:t>
            </a:r>
            <a:r>
              <a:rPr sz="1700" b="1" spc="-25" dirty="0">
                <a:latin typeface="Calibri"/>
                <a:cs typeface="Calibri"/>
              </a:rPr>
              <a:t>g</a:t>
            </a:r>
            <a:r>
              <a:rPr sz="1700" b="1" spc="-10" dirty="0">
                <a:latin typeface="Calibri"/>
                <a:cs typeface="Calibri"/>
              </a:rPr>
              <a:t>e</a:t>
            </a:r>
            <a:r>
              <a:rPr sz="1700" b="1" spc="-5" dirty="0">
                <a:latin typeface="Calibri"/>
                <a:cs typeface="Calibri"/>
              </a:rPr>
              <a:t>s</a:t>
            </a:r>
            <a:r>
              <a:rPr sz="1700" b="1" dirty="0">
                <a:latin typeface="Calibri"/>
                <a:cs typeface="Calibri"/>
              </a:rPr>
              <a:t>:	</a:t>
            </a:r>
            <a:r>
              <a:rPr sz="1700" spc="-5" dirty="0">
                <a:solidFill>
                  <a:srgbClr val="7030A0"/>
                </a:solidFill>
                <a:latin typeface="Cambria Math"/>
                <a:cs typeface="Cambria Math"/>
              </a:rPr>
              <a:t>𝑬</a:t>
            </a:r>
            <a:r>
              <a:rPr sz="1700" dirty="0">
                <a:latin typeface="Cambria Math"/>
                <a:cs typeface="Cambria Math"/>
              </a:rPr>
              <a:t>,</a:t>
            </a:r>
            <a:r>
              <a:rPr sz="1700" spc="-90" dirty="0"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F0AD00"/>
                </a:solidFill>
                <a:latin typeface="Cambria Math"/>
                <a:cs typeface="Cambria Math"/>
              </a:rPr>
              <a:t>𝒓</a:t>
            </a:r>
            <a:r>
              <a:rPr spc="135" baseline="-16203" dirty="0">
                <a:solidFill>
                  <a:srgbClr val="F0AD00"/>
                </a:solidFill>
                <a:latin typeface="Cambria Math"/>
                <a:cs typeface="Cambria Math"/>
              </a:rPr>
              <a:t>𝟑</a:t>
            </a:r>
            <a:r>
              <a:rPr sz="1700" dirty="0">
                <a:latin typeface="Cambria Math"/>
                <a:cs typeface="Cambria Math"/>
              </a:rPr>
              <a:t>,</a:t>
            </a:r>
            <a:r>
              <a:rPr sz="1700" spc="-9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𝒗	𝒗</a:t>
            </a:r>
            <a:r>
              <a:rPr sz="1700" spc="10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∈	</a:t>
            </a:r>
            <a:r>
              <a:rPr sz="1700" spc="-5" dirty="0">
                <a:solidFill>
                  <a:srgbClr val="C00000"/>
                </a:solidFill>
                <a:latin typeface="Cambria Math"/>
                <a:cs typeface="Cambria Math"/>
              </a:rPr>
              <a:t>𝑩</a:t>
            </a:r>
            <a:r>
              <a:rPr sz="1700" dirty="0">
                <a:latin typeface="Cambria Math"/>
                <a:cs typeface="Cambria Math"/>
              </a:rPr>
              <a:t>,</a:t>
            </a:r>
            <a:r>
              <a:rPr sz="1700" spc="-90" dirty="0"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FF0066"/>
                </a:solidFill>
                <a:latin typeface="Cambria Math"/>
                <a:cs typeface="Cambria Math"/>
              </a:rPr>
              <a:t>𝑭	</a:t>
            </a:r>
            <a:r>
              <a:rPr sz="1700" b="1" dirty="0">
                <a:latin typeface="Calibri"/>
                <a:cs typeface="Calibri"/>
              </a:rPr>
              <a:t>, </a:t>
            </a:r>
            <a:r>
              <a:rPr sz="1700" b="1" spc="-5" dirty="0">
                <a:latin typeface="Calibri"/>
                <a:cs typeface="Calibri"/>
              </a:rPr>
              <a:t>s</a:t>
            </a:r>
            <a:r>
              <a:rPr sz="1700" b="1" spc="-10" dirty="0">
                <a:latin typeface="Calibri"/>
                <a:cs typeface="Calibri"/>
              </a:rPr>
              <a:t>i</a:t>
            </a:r>
            <a:r>
              <a:rPr sz="1700" b="1" spc="-5" dirty="0">
                <a:latin typeface="Calibri"/>
                <a:cs typeface="Calibri"/>
              </a:rPr>
              <a:t>n</a:t>
            </a:r>
            <a:r>
              <a:rPr sz="1700" b="1" dirty="0">
                <a:latin typeface="Calibri"/>
                <a:cs typeface="Calibri"/>
              </a:rPr>
              <a:t>ce	</a:t>
            </a:r>
            <a:r>
              <a:rPr sz="1700" spc="-5" dirty="0">
                <a:solidFill>
                  <a:srgbClr val="7030A0"/>
                </a:solidFill>
                <a:latin typeface="Cambria Math"/>
                <a:cs typeface="Cambria Math"/>
              </a:rPr>
              <a:t>𝑬</a:t>
            </a:r>
            <a:r>
              <a:rPr sz="1700" dirty="0">
                <a:latin typeface="Cambria Math"/>
                <a:cs typeface="Cambria Math"/>
              </a:rPr>
              <a:t>,</a:t>
            </a:r>
            <a:r>
              <a:rPr sz="1700" spc="-90" dirty="0"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F0AD00"/>
                </a:solidFill>
                <a:latin typeface="Cambria Math"/>
                <a:cs typeface="Cambria Math"/>
              </a:rPr>
              <a:t>𝒓</a:t>
            </a:r>
            <a:r>
              <a:rPr spc="135" baseline="-16203" dirty="0">
                <a:solidFill>
                  <a:srgbClr val="F0AD00"/>
                </a:solidFill>
                <a:latin typeface="Cambria Math"/>
                <a:cs typeface="Cambria Math"/>
              </a:rPr>
              <a:t>𝟑</a:t>
            </a:r>
            <a:r>
              <a:rPr sz="1700" dirty="0">
                <a:latin typeface="Cambria Math"/>
                <a:cs typeface="Cambria Math"/>
              </a:rPr>
              <a:t>,</a:t>
            </a:r>
            <a:r>
              <a:rPr sz="1700" spc="-90" dirty="0"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785700"/>
                </a:solidFill>
                <a:latin typeface="Cambria Math"/>
                <a:cs typeface="Cambria Math"/>
              </a:rPr>
              <a:t>𝑨 </a:t>
            </a:r>
            <a:r>
              <a:rPr sz="1700" spc="-45" dirty="0">
                <a:solidFill>
                  <a:srgbClr val="785700"/>
                </a:solidFill>
                <a:latin typeface="Cambria Math"/>
                <a:cs typeface="Cambria Math"/>
              </a:rPr>
              <a:t> </a:t>
            </a:r>
            <a:r>
              <a:rPr sz="1700" b="1" dirty="0">
                <a:latin typeface="Calibri"/>
                <a:cs typeface="Calibri"/>
              </a:rPr>
              <a:t>,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957215" y="5352278"/>
            <a:ext cx="796925" cy="200025"/>
          </a:xfrm>
          <a:custGeom>
            <a:avLst/>
            <a:gdLst/>
            <a:ahLst/>
            <a:cxnLst/>
            <a:rect l="l" t="t" r="r" b="b"/>
            <a:pathLst>
              <a:path w="796925" h="200025">
                <a:moveTo>
                  <a:pt x="733112" y="0"/>
                </a:moveTo>
                <a:lnTo>
                  <a:pt x="730266" y="8117"/>
                </a:lnTo>
                <a:lnTo>
                  <a:pt x="741843" y="13141"/>
                </a:lnTo>
                <a:lnTo>
                  <a:pt x="751798" y="20095"/>
                </a:lnTo>
                <a:lnTo>
                  <a:pt x="775702" y="66375"/>
                </a:lnTo>
                <a:lnTo>
                  <a:pt x="778654" y="98988"/>
                </a:lnTo>
                <a:lnTo>
                  <a:pt x="777913" y="116627"/>
                </a:lnTo>
                <a:lnTo>
                  <a:pt x="766794" y="159816"/>
                </a:lnTo>
                <a:lnTo>
                  <a:pt x="730582" y="191863"/>
                </a:lnTo>
                <a:lnTo>
                  <a:pt x="733112" y="199981"/>
                </a:lnTo>
                <a:lnTo>
                  <a:pt x="771321" y="177280"/>
                </a:lnTo>
                <a:lnTo>
                  <a:pt x="792780" y="135372"/>
                </a:lnTo>
                <a:lnTo>
                  <a:pt x="796891" y="100042"/>
                </a:lnTo>
                <a:lnTo>
                  <a:pt x="795860" y="81709"/>
                </a:lnTo>
                <a:lnTo>
                  <a:pt x="780393" y="35051"/>
                </a:lnTo>
                <a:lnTo>
                  <a:pt x="747611" y="5234"/>
                </a:lnTo>
                <a:lnTo>
                  <a:pt x="733112" y="0"/>
                </a:lnTo>
                <a:close/>
              </a:path>
              <a:path w="796925" h="200025">
                <a:moveTo>
                  <a:pt x="63779" y="0"/>
                </a:moveTo>
                <a:lnTo>
                  <a:pt x="25640" y="22760"/>
                </a:lnTo>
                <a:lnTo>
                  <a:pt x="4124" y="64767"/>
                </a:lnTo>
                <a:lnTo>
                  <a:pt x="0" y="100042"/>
                </a:lnTo>
                <a:lnTo>
                  <a:pt x="1027" y="118416"/>
                </a:lnTo>
                <a:lnTo>
                  <a:pt x="16446" y="165035"/>
                </a:lnTo>
                <a:lnTo>
                  <a:pt x="49238" y="194753"/>
                </a:lnTo>
                <a:lnTo>
                  <a:pt x="63779" y="199981"/>
                </a:lnTo>
                <a:lnTo>
                  <a:pt x="66309" y="191863"/>
                </a:lnTo>
                <a:lnTo>
                  <a:pt x="54914" y="186817"/>
                </a:lnTo>
                <a:lnTo>
                  <a:pt x="45080" y="179793"/>
                </a:lnTo>
                <a:lnTo>
                  <a:pt x="24909" y="147041"/>
                </a:lnTo>
                <a:lnTo>
                  <a:pt x="18238" y="98988"/>
                </a:lnTo>
                <a:lnTo>
                  <a:pt x="18979" y="81927"/>
                </a:lnTo>
                <a:lnTo>
                  <a:pt x="30097" y="39796"/>
                </a:lnTo>
                <a:lnTo>
                  <a:pt x="66625" y="8117"/>
                </a:lnTo>
                <a:lnTo>
                  <a:pt x="63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989738" y="5285232"/>
            <a:ext cx="642556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832485" algn="l"/>
              </a:tabLst>
            </a:pPr>
            <a:r>
              <a:rPr sz="1700" spc="-5" dirty="0">
                <a:solidFill>
                  <a:srgbClr val="7030A0"/>
                </a:solidFill>
                <a:latin typeface="Cambria Math"/>
                <a:cs typeface="Cambria Math"/>
              </a:rPr>
              <a:t>𝑬</a:t>
            </a:r>
            <a:r>
              <a:rPr sz="1700" spc="-5" dirty="0">
                <a:latin typeface="Cambria Math"/>
                <a:cs typeface="Cambria Math"/>
              </a:rPr>
              <a:t>,</a:t>
            </a:r>
            <a:r>
              <a:rPr sz="1700" spc="-90" dirty="0">
                <a:latin typeface="Cambria Math"/>
                <a:cs typeface="Cambria Math"/>
              </a:rPr>
              <a:t> </a:t>
            </a:r>
            <a:r>
              <a:rPr sz="1700" spc="30" dirty="0">
                <a:solidFill>
                  <a:srgbClr val="F0AD00"/>
                </a:solidFill>
                <a:latin typeface="Cambria Math"/>
                <a:cs typeface="Cambria Math"/>
              </a:rPr>
              <a:t>𝒓</a:t>
            </a:r>
            <a:r>
              <a:rPr spc="44" baseline="-16203" dirty="0">
                <a:solidFill>
                  <a:srgbClr val="F0AD00"/>
                </a:solidFill>
                <a:latin typeface="Cambria Math"/>
                <a:cs typeface="Cambria Math"/>
              </a:rPr>
              <a:t>𝟑</a:t>
            </a:r>
            <a:r>
              <a:rPr sz="1700" spc="30" dirty="0">
                <a:latin typeface="Cambria Math"/>
                <a:cs typeface="Cambria Math"/>
              </a:rPr>
              <a:t>,</a:t>
            </a:r>
            <a:r>
              <a:rPr sz="1700" spc="-90" dirty="0"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2F6231"/>
                </a:solidFill>
                <a:latin typeface="Cambria Math"/>
                <a:cs typeface="Cambria Math"/>
              </a:rPr>
              <a:t>𝑪	</a:t>
            </a:r>
            <a:r>
              <a:rPr sz="1700" b="1" spc="-5" dirty="0">
                <a:latin typeface="Calibri"/>
                <a:cs typeface="Calibri"/>
              </a:rPr>
              <a:t>belong</a:t>
            </a:r>
            <a:r>
              <a:rPr sz="1700" b="1" spc="-10" dirty="0">
                <a:latin typeface="Calibri"/>
                <a:cs typeface="Calibri"/>
              </a:rPr>
              <a:t> to</a:t>
            </a:r>
            <a:r>
              <a:rPr sz="1700" b="1" spc="-5" dirty="0"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C00000"/>
                </a:solidFill>
                <a:latin typeface="Calibri"/>
                <a:cs typeface="Calibri"/>
              </a:rPr>
              <a:t>training message</a:t>
            </a:r>
            <a:r>
              <a:rPr sz="17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C00000"/>
                </a:solidFill>
                <a:latin typeface="Calibri"/>
                <a:cs typeface="Calibri"/>
              </a:rPr>
              <a:t>edges </a:t>
            </a:r>
            <a:r>
              <a:rPr sz="1700" b="1" dirty="0">
                <a:solidFill>
                  <a:srgbClr val="C00000"/>
                </a:solidFill>
                <a:latin typeface="Calibri"/>
                <a:cs typeface="Calibri"/>
              </a:rPr>
              <a:t>&amp;</a:t>
            </a:r>
            <a:r>
              <a:rPr sz="17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E88651"/>
                </a:solidFill>
                <a:latin typeface="Calibri"/>
                <a:cs typeface="Calibri"/>
              </a:rPr>
              <a:t>training </a:t>
            </a:r>
            <a:r>
              <a:rPr sz="1700" b="1" spc="-5" dirty="0">
                <a:solidFill>
                  <a:srgbClr val="E88651"/>
                </a:solidFill>
                <a:latin typeface="Calibri"/>
                <a:cs typeface="Calibri"/>
              </a:rPr>
              <a:t>supervision </a:t>
            </a:r>
            <a:r>
              <a:rPr sz="1700" b="1" spc="-10" dirty="0">
                <a:solidFill>
                  <a:srgbClr val="E88651"/>
                </a:solidFill>
                <a:latin typeface="Calibri"/>
                <a:cs typeface="Calibri"/>
              </a:rPr>
              <a:t>edges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227592" y="5606278"/>
            <a:ext cx="824230" cy="200025"/>
          </a:xfrm>
          <a:custGeom>
            <a:avLst/>
            <a:gdLst/>
            <a:ahLst/>
            <a:cxnLst/>
            <a:rect l="l" t="t" r="r" b="b"/>
            <a:pathLst>
              <a:path w="824229" h="200025">
                <a:moveTo>
                  <a:pt x="760100" y="0"/>
                </a:moveTo>
                <a:lnTo>
                  <a:pt x="757254" y="8117"/>
                </a:lnTo>
                <a:lnTo>
                  <a:pt x="768830" y="13141"/>
                </a:lnTo>
                <a:lnTo>
                  <a:pt x="778786" y="20095"/>
                </a:lnTo>
                <a:lnTo>
                  <a:pt x="802690" y="66374"/>
                </a:lnTo>
                <a:lnTo>
                  <a:pt x="805642" y="98989"/>
                </a:lnTo>
                <a:lnTo>
                  <a:pt x="804900" y="116627"/>
                </a:lnTo>
                <a:lnTo>
                  <a:pt x="793781" y="159816"/>
                </a:lnTo>
                <a:lnTo>
                  <a:pt x="757570" y="191864"/>
                </a:lnTo>
                <a:lnTo>
                  <a:pt x="760100" y="199981"/>
                </a:lnTo>
                <a:lnTo>
                  <a:pt x="798308" y="177280"/>
                </a:lnTo>
                <a:lnTo>
                  <a:pt x="819767" y="135372"/>
                </a:lnTo>
                <a:lnTo>
                  <a:pt x="823879" y="100043"/>
                </a:lnTo>
                <a:lnTo>
                  <a:pt x="822848" y="81710"/>
                </a:lnTo>
                <a:lnTo>
                  <a:pt x="807380" y="35052"/>
                </a:lnTo>
                <a:lnTo>
                  <a:pt x="774598" y="5234"/>
                </a:lnTo>
                <a:lnTo>
                  <a:pt x="760100" y="0"/>
                </a:lnTo>
                <a:close/>
              </a:path>
              <a:path w="824229" h="200025">
                <a:moveTo>
                  <a:pt x="63779" y="0"/>
                </a:moveTo>
                <a:lnTo>
                  <a:pt x="25640" y="22760"/>
                </a:lnTo>
                <a:lnTo>
                  <a:pt x="4124" y="64767"/>
                </a:lnTo>
                <a:lnTo>
                  <a:pt x="0" y="100043"/>
                </a:lnTo>
                <a:lnTo>
                  <a:pt x="1027" y="118416"/>
                </a:lnTo>
                <a:lnTo>
                  <a:pt x="16445" y="165034"/>
                </a:lnTo>
                <a:lnTo>
                  <a:pt x="49238" y="194753"/>
                </a:lnTo>
                <a:lnTo>
                  <a:pt x="63779" y="199981"/>
                </a:lnTo>
                <a:lnTo>
                  <a:pt x="66309" y="191864"/>
                </a:lnTo>
                <a:lnTo>
                  <a:pt x="54914" y="186817"/>
                </a:lnTo>
                <a:lnTo>
                  <a:pt x="45080" y="179793"/>
                </a:lnTo>
                <a:lnTo>
                  <a:pt x="24908" y="147040"/>
                </a:lnTo>
                <a:lnTo>
                  <a:pt x="18237" y="98989"/>
                </a:lnTo>
                <a:lnTo>
                  <a:pt x="18978" y="81927"/>
                </a:lnTo>
                <a:lnTo>
                  <a:pt x="30097" y="39795"/>
                </a:lnTo>
                <a:lnTo>
                  <a:pt x="66625" y="8117"/>
                </a:lnTo>
                <a:lnTo>
                  <a:pt x="63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65459" y="6126479"/>
            <a:ext cx="47625" cy="200660"/>
          </a:xfrm>
          <a:custGeom>
            <a:avLst/>
            <a:gdLst/>
            <a:ahLst/>
            <a:cxnLst/>
            <a:rect l="l" t="t" r="r" b="b"/>
            <a:pathLst>
              <a:path w="47625" h="200660">
                <a:moveTo>
                  <a:pt x="47015" y="0"/>
                </a:moveTo>
                <a:lnTo>
                  <a:pt x="0" y="0"/>
                </a:lnTo>
                <a:lnTo>
                  <a:pt x="0" y="7620"/>
                </a:lnTo>
                <a:lnTo>
                  <a:pt x="29514" y="7620"/>
                </a:lnTo>
                <a:lnTo>
                  <a:pt x="29514" y="193040"/>
                </a:lnTo>
                <a:lnTo>
                  <a:pt x="0" y="193040"/>
                </a:lnTo>
                <a:lnTo>
                  <a:pt x="0" y="200660"/>
                </a:lnTo>
                <a:lnTo>
                  <a:pt x="47015" y="200660"/>
                </a:lnTo>
                <a:lnTo>
                  <a:pt x="47015" y="193040"/>
                </a:lnTo>
                <a:lnTo>
                  <a:pt x="47015" y="7620"/>
                </a:lnTo>
                <a:lnTo>
                  <a:pt x="47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79913" y="6126479"/>
            <a:ext cx="47625" cy="200660"/>
          </a:xfrm>
          <a:custGeom>
            <a:avLst/>
            <a:gdLst/>
            <a:ahLst/>
            <a:cxnLst/>
            <a:rect l="l" t="t" r="r" b="b"/>
            <a:pathLst>
              <a:path w="47625" h="200660">
                <a:moveTo>
                  <a:pt x="47015" y="0"/>
                </a:moveTo>
                <a:lnTo>
                  <a:pt x="0" y="0"/>
                </a:lnTo>
                <a:lnTo>
                  <a:pt x="0" y="7620"/>
                </a:lnTo>
                <a:lnTo>
                  <a:pt x="0" y="193040"/>
                </a:lnTo>
                <a:lnTo>
                  <a:pt x="0" y="200660"/>
                </a:lnTo>
                <a:lnTo>
                  <a:pt x="47015" y="200660"/>
                </a:lnTo>
                <a:lnTo>
                  <a:pt x="47015" y="193040"/>
                </a:lnTo>
                <a:lnTo>
                  <a:pt x="17487" y="193040"/>
                </a:lnTo>
                <a:lnTo>
                  <a:pt x="17487" y="7620"/>
                </a:lnTo>
                <a:lnTo>
                  <a:pt x="47015" y="7620"/>
                </a:lnTo>
                <a:lnTo>
                  <a:pt x="47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19438" y="6542580"/>
            <a:ext cx="228600" cy="12700"/>
          </a:xfrm>
          <a:custGeom>
            <a:avLst/>
            <a:gdLst/>
            <a:ahLst/>
            <a:cxnLst/>
            <a:rect l="l" t="t" r="r" b="b"/>
            <a:pathLst>
              <a:path w="228600" h="12700">
                <a:moveTo>
                  <a:pt x="228600" y="0"/>
                </a:moveTo>
                <a:lnTo>
                  <a:pt x="0" y="0"/>
                </a:lnTo>
                <a:lnTo>
                  <a:pt x="0" y="12699"/>
                </a:lnTo>
                <a:lnTo>
                  <a:pt x="228600" y="12699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430238" y="5538217"/>
            <a:ext cx="431673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indent="-457200">
              <a:spcBef>
                <a:spcPts val="100"/>
              </a:spcBef>
              <a:buAutoNum type="arabicPeriod" startAt="3"/>
              <a:tabLst>
                <a:tab pos="507365" algn="l"/>
                <a:tab pos="508000" algn="l"/>
              </a:tabLst>
            </a:pPr>
            <a:r>
              <a:rPr sz="1700" b="1" dirty="0">
                <a:latin typeface="Calibri"/>
                <a:cs typeface="Calibri"/>
              </a:rPr>
              <a:t>O</a:t>
            </a:r>
            <a:r>
              <a:rPr sz="1700" b="1" spc="-10" dirty="0">
                <a:latin typeface="Calibri"/>
                <a:cs typeface="Calibri"/>
              </a:rPr>
              <a:t>b</a:t>
            </a:r>
            <a:r>
              <a:rPr sz="1700" b="1" spc="-20" dirty="0">
                <a:latin typeface="Calibri"/>
                <a:cs typeface="Calibri"/>
              </a:rPr>
              <a:t>t</a:t>
            </a:r>
            <a:r>
              <a:rPr sz="1700" b="1" spc="-5" dirty="0">
                <a:latin typeface="Calibri"/>
                <a:cs typeface="Calibri"/>
              </a:rPr>
              <a:t>a</a:t>
            </a:r>
            <a:r>
              <a:rPr sz="1700" b="1" spc="-10" dirty="0">
                <a:latin typeface="Calibri"/>
                <a:cs typeface="Calibri"/>
              </a:rPr>
              <a:t>i</a:t>
            </a:r>
            <a:r>
              <a:rPr sz="1700" b="1" dirty="0">
                <a:latin typeface="Calibri"/>
                <a:cs typeface="Calibri"/>
              </a:rPr>
              <a:t>n </a:t>
            </a:r>
            <a:r>
              <a:rPr sz="1700" b="1" spc="-5" dirty="0">
                <a:latin typeface="Calibri"/>
                <a:cs typeface="Calibri"/>
              </a:rPr>
              <a:t>th</a:t>
            </a:r>
            <a:r>
              <a:rPr sz="1700" b="1" dirty="0">
                <a:latin typeface="Calibri"/>
                <a:cs typeface="Calibri"/>
              </a:rPr>
              <a:t>e</a:t>
            </a:r>
            <a:r>
              <a:rPr sz="1700" b="1" spc="-5" dirty="0">
                <a:latin typeface="Calibri"/>
                <a:cs typeface="Calibri"/>
              </a:rPr>
              <a:t> </a:t>
            </a:r>
            <a:r>
              <a:rPr sz="1700" b="1" spc="-45" dirty="0">
                <a:latin typeface="Calibri"/>
                <a:cs typeface="Calibri"/>
              </a:rPr>
              <a:t>r</a:t>
            </a:r>
            <a:r>
              <a:rPr sz="1700" b="1" spc="-5" dirty="0">
                <a:latin typeface="Calibri"/>
                <a:cs typeface="Calibri"/>
              </a:rPr>
              <a:t>ank</a:t>
            </a:r>
            <a:r>
              <a:rPr sz="1700" b="1" spc="-10" dirty="0">
                <a:latin typeface="Calibri"/>
                <a:cs typeface="Calibri"/>
              </a:rPr>
              <a:t>i</a:t>
            </a:r>
            <a:r>
              <a:rPr sz="1700" b="1" spc="-5" dirty="0">
                <a:latin typeface="Calibri"/>
                <a:cs typeface="Calibri"/>
              </a:rPr>
              <a:t>n</a:t>
            </a:r>
            <a:r>
              <a:rPr sz="1700" b="1" dirty="0">
                <a:latin typeface="Calibri"/>
                <a:cs typeface="Calibri"/>
              </a:rPr>
              <a:t>g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dirty="0">
                <a:latin typeface="Cambria Math"/>
                <a:cs typeface="Cambria Math"/>
              </a:rPr>
              <a:t>𝑹𝑲</a:t>
            </a:r>
            <a:r>
              <a:rPr sz="1700" spc="5" dirty="0">
                <a:latin typeface="Cambria Math"/>
                <a:cs typeface="Cambria Math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</a:t>
            </a:r>
            <a:r>
              <a:rPr sz="1700" b="1" dirty="0">
                <a:latin typeface="Calibri"/>
                <a:cs typeface="Calibri"/>
              </a:rPr>
              <a:t>f </a:t>
            </a:r>
            <a:r>
              <a:rPr sz="1700" b="1" spc="-65" dirty="0"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7030A0"/>
                </a:solidFill>
                <a:latin typeface="Cambria Math"/>
                <a:cs typeface="Cambria Math"/>
              </a:rPr>
              <a:t>𝑬</a:t>
            </a:r>
            <a:r>
              <a:rPr sz="1700" dirty="0">
                <a:latin typeface="Cambria Math"/>
                <a:cs typeface="Cambria Math"/>
              </a:rPr>
              <a:t>,</a:t>
            </a:r>
            <a:r>
              <a:rPr sz="1700" spc="-90" dirty="0"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F0AD00"/>
                </a:solidFill>
                <a:latin typeface="Cambria Math"/>
                <a:cs typeface="Cambria Math"/>
              </a:rPr>
              <a:t>𝒓</a:t>
            </a:r>
            <a:r>
              <a:rPr spc="135" baseline="-16203" dirty="0">
                <a:solidFill>
                  <a:srgbClr val="F0AD00"/>
                </a:solidFill>
                <a:latin typeface="Cambria Math"/>
                <a:cs typeface="Cambria Math"/>
              </a:rPr>
              <a:t>𝟑</a:t>
            </a:r>
            <a:r>
              <a:rPr sz="1700" dirty="0">
                <a:latin typeface="Cambria Math"/>
                <a:cs typeface="Cambria Math"/>
              </a:rPr>
              <a:t>,</a:t>
            </a:r>
            <a:r>
              <a:rPr sz="1700" spc="-90" dirty="0"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0070C0"/>
                </a:solidFill>
                <a:latin typeface="Cambria Math"/>
                <a:cs typeface="Cambria Math"/>
              </a:rPr>
              <a:t>𝑫 </a:t>
            </a:r>
            <a:r>
              <a:rPr sz="1700" spc="-45" dirty="0">
                <a:solidFill>
                  <a:srgbClr val="0070C0"/>
                </a:solidFill>
                <a:latin typeface="Cambria Math"/>
                <a:cs typeface="Cambria Math"/>
              </a:rPr>
              <a:t> </a:t>
            </a:r>
            <a:r>
              <a:rPr sz="1700" b="1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508000" indent="-457200">
              <a:lnSpc>
                <a:spcPts val="2014"/>
              </a:lnSpc>
              <a:spcBef>
                <a:spcPts val="70"/>
              </a:spcBef>
              <a:buAutoNum type="arabicPeriod" startAt="3"/>
              <a:tabLst>
                <a:tab pos="507365" algn="l"/>
                <a:tab pos="508000" algn="l"/>
              </a:tabLst>
            </a:pPr>
            <a:r>
              <a:rPr sz="1700" b="1" spc="-10" dirty="0">
                <a:latin typeface="Calibri"/>
                <a:cs typeface="Calibri"/>
              </a:rPr>
              <a:t>Calculate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metrics</a:t>
            </a:r>
            <a:endParaRPr sz="1700">
              <a:latin typeface="Calibri"/>
              <a:cs typeface="Calibri"/>
            </a:endParaRPr>
          </a:p>
          <a:p>
            <a:pPr marL="965200" lvl="1" indent="-457200">
              <a:lnSpc>
                <a:spcPts val="2000"/>
              </a:lnSpc>
              <a:buAutoNum type="arabicPeriod"/>
              <a:tabLst>
                <a:tab pos="964565" algn="l"/>
                <a:tab pos="965200" algn="l"/>
              </a:tabLst>
            </a:pPr>
            <a:r>
              <a:rPr sz="1700" b="1" spc="-5" dirty="0">
                <a:latin typeface="Calibri"/>
                <a:cs typeface="Calibri"/>
              </a:rPr>
              <a:t>Hits@</a:t>
            </a:r>
            <a:r>
              <a:rPr sz="1700" spc="-5" dirty="0">
                <a:latin typeface="Cambria Math"/>
                <a:cs typeface="Cambria Math"/>
              </a:rPr>
              <a:t>𝒌</a:t>
            </a:r>
            <a:r>
              <a:rPr sz="1700" b="1" spc="-5" dirty="0">
                <a:latin typeface="Calibri"/>
                <a:cs typeface="Calibri"/>
              </a:rPr>
              <a:t>: </a:t>
            </a:r>
            <a:r>
              <a:rPr sz="1700" dirty="0">
                <a:latin typeface="Cambria Math"/>
                <a:cs typeface="Cambria Math"/>
              </a:rPr>
              <a:t>𝟏</a:t>
            </a:r>
            <a:r>
              <a:rPr sz="1700" spc="204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𝑹𝑲</a:t>
            </a:r>
            <a:r>
              <a:rPr sz="1700" spc="8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≤</a:t>
            </a:r>
            <a:r>
              <a:rPr sz="1700" spc="9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𝒌</a:t>
            </a:r>
            <a:r>
              <a:rPr sz="1700" spc="204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.</a:t>
            </a:r>
            <a:r>
              <a:rPr sz="1700" spc="5" dirty="0">
                <a:latin typeface="Cambria Math"/>
                <a:cs typeface="Cambria Math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Higher </a:t>
            </a:r>
            <a:r>
              <a:rPr sz="1700" b="1" spc="-5" dirty="0">
                <a:latin typeface="Calibri"/>
                <a:cs typeface="Calibri"/>
              </a:rPr>
              <a:t>is</a:t>
            </a:r>
            <a:r>
              <a:rPr sz="1700" b="1" spc="-10" dirty="0">
                <a:latin typeface="Calibri"/>
                <a:cs typeface="Calibri"/>
              </a:rPr>
              <a:t> </a:t>
            </a:r>
            <a:r>
              <a:rPr sz="1700" b="1" spc="-15" dirty="0">
                <a:latin typeface="Calibri"/>
                <a:cs typeface="Calibri"/>
              </a:rPr>
              <a:t>better</a:t>
            </a:r>
            <a:endParaRPr sz="1700">
              <a:latin typeface="Calibri"/>
              <a:cs typeface="Calibri"/>
            </a:endParaRPr>
          </a:p>
          <a:p>
            <a:pPr marL="901065" algn="ctr">
              <a:lnSpc>
                <a:spcPts val="1425"/>
              </a:lnSpc>
            </a:pPr>
            <a:r>
              <a:rPr sz="1200" dirty="0">
                <a:latin typeface="Cambria Math"/>
                <a:cs typeface="Cambria Math"/>
              </a:rPr>
              <a:t>𝟏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23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912326" y="6549643"/>
            <a:ext cx="2552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10" dirty="0">
                <a:latin typeface="Cambria Math"/>
                <a:cs typeface="Cambria Math"/>
              </a:rPr>
              <a:t>𝑹𝑲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25538" y="6376415"/>
            <a:ext cx="375031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69265" algn="l"/>
                <a:tab pos="2265045" algn="l"/>
              </a:tabLst>
            </a:pPr>
            <a:r>
              <a:rPr sz="1700" b="1" dirty="0">
                <a:latin typeface="Calibri"/>
                <a:cs typeface="Calibri"/>
              </a:rPr>
              <a:t>2.	</a:t>
            </a:r>
            <a:r>
              <a:rPr sz="1700" b="1" spc="-10" dirty="0">
                <a:latin typeface="Calibri"/>
                <a:cs typeface="Calibri"/>
              </a:rPr>
              <a:t>Reciprocal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Rank:	</a:t>
            </a:r>
            <a:r>
              <a:rPr sz="1700" dirty="0">
                <a:latin typeface="Cambria Math"/>
                <a:cs typeface="Cambria Math"/>
              </a:rPr>
              <a:t>.</a:t>
            </a:r>
            <a:r>
              <a:rPr sz="1700" spc="-10" dirty="0">
                <a:latin typeface="Cambria Math"/>
                <a:cs typeface="Cambria Math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Higher</a:t>
            </a:r>
            <a:r>
              <a:rPr sz="1700" b="1" spc="-2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is</a:t>
            </a:r>
            <a:r>
              <a:rPr sz="1700" b="1" spc="-25" dirty="0">
                <a:latin typeface="Calibri"/>
                <a:cs typeface="Calibri"/>
              </a:rPr>
              <a:t> </a:t>
            </a:r>
            <a:r>
              <a:rPr sz="1700" b="1" spc="-15" dirty="0">
                <a:latin typeface="Calibri"/>
                <a:cs typeface="Calibri"/>
              </a:rPr>
              <a:t>better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DF84E5E-E49E-4182-B27B-408BC6C9F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402" y="1231086"/>
            <a:ext cx="9292717" cy="560834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7023" y="341375"/>
            <a:ext cx="4572000" cy="5577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42107" y="1263397"/>
            <a:ext cx="7872749" cy="393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ts val="3815"/>
              </a:lnSpc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15" dirty="0">
                <a:solidFill>
                  <a:srgbClr val="00B050"/>
                </a:solidFill>
                <a:latin typeface="Calibri"/>
                <a:cs typeface="Calibri"/>
              </a:rPr>
              <a:t>Relational</a:t>
            </a:r>
            <a:r>
              <a:rPr sz="3200" b="1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B050"/>
                </a:solidFill>
                <a:latin typeface="Calibri"/>
                <a:cs typeface="Calibri"/>
              </a:rPr>
              <a:t>GCN</a:t>
            </a:r>
            <a:r>
              <a:rPr sz="3200" dirty="0">
                <a:latin typeface="Calibri"/>
                <a:cs typeface="Calibri"/>
              </a:rPr>
              <a:t>, a </a:t>
            </a:r>
            <a:r>
              <a:rPr sz="3200" spc="-15" dirty="0">
                <a:latin typeface="Calibri"/>
                <a:cs typeface="Calibri"/>
              </a:rPr>
              <a:t>graph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neural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network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</a:t>
            </a:r>
            <a:endParaRPr sz="3200" dirty="0">
              <a:latin typeface="Calibri"/>
              <a:cs typeface="Calibri"/>
            </a:endParaRPr>
          </a:p>
          <a:p>
            <a:pPr marL="332740">
              <a:lnSpc>
                <a:spcPts val="3815"/>
              </a:lnSpc>
            </a:pPr>
            <a:r>
              <a:rPr sz="3200" b="1" spc="-15" dirty="0">
                <a:latin typeface="Calibri"/>
                <a:cs typeface="Calibri"/>
              </a:rPr>
              <a:t>heterogeneous</a:t>
            </a:r>
            <a:r>
              <a:rPr sz="3200" b="1" spc="-20" dirty="0">
                <a:latin typeface="Calibri"/>
                <a:cs typeface="Calibri"/>
              </a:rPr>
              <a:t> graphs</a:t>
            </a:r>
            <a:endParaRPr sz="3200" dirty="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3100" dirty="0">
              <a:latin typeface="Calibri"/>
              <a:cs typeface="Calibri"/>
            </a:endParaRPr>
          </a:p>
          <a:p>
            <a:pPr marL="332740" marR="163830" indent="-320040">
              <a:lnSpc>
                <a:spcPct val="101899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dirty="0">
                <a:latin typeface="Calibri"/>
                <a:cs typeface="Calibri"/>
              </a:rPr>
              <a:t>Can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perform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entity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classification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10" dirty="0">
                <a:latin typeface="Calibri"/>
                <a:cs typeface="Calibri"/>
              </a:rPr>
              <a:t> well</a:t>
            </a:r>
            <a:r>
              <a:rPr sz="3200" dirty="0">
                <a:latin typeface="Calibri"/>
                <a:cs typeface="Calibri"/>
              </a:rPr>
              <a:t> as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link</a:t>
            </a:r>
            <a:r>
              <a:rPr sz="3200" spc="-10" dirty="0">
                <a:latin typeface="Calibri"/>
                <a:cs typeface="Calibri"/>
              </a:rPr>
              <a:t> prediction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tasks.</a:t>
            </a:r>
            <a:endParaRPr sz="3200" dirty="0">
              <a:latin typeface="Calibri"/>
              <a:cs typeface="Calibri"/>
            </a:endParaRPr>
          </a:p>
          <a:p>
            <a:pPr>
              <a:spcBef>
                <a:spcPts val="10"/>
              </a:spcBef>
              <a:buClr>
                <a:srgbClr val="F0AD00"/>
              </a:buClr>
              <a:buFont typeface="Wingdings 2"/>
              <a:buChar char=""/>
            </a:pPr>
            <a:endParaRPr sz="3000" dirty="0">
              <a:latin typeface="Calibri"/>
              <a:cs typeface="Calibri"/>
            </a:endParaRPr>
          </a:p>
          <a:p>
            <a:pPr marL="332740" marR="601980" indent="-320040">
              <a:lnSpc>
                <a:spcPct val="101899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dirty="0">
                <a:latin typeface="Calibri"/>
                <a:cs typeface="Calibri"/>
              </a:rPr>
              <a:t>Ideas</a:t>
            </a:r>
            <a:r>
              <a:rPr sz="3200" spc="-10" dirty="0">
                <a:latin typeface="Calibri"/>
                <a:cs typeface="Calibri"/>
              </a:rPr>
              <a:t> can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easily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15" dirty="0">
                <a:latin typeface="Calibri"/>
                <a:cs typeface="Calibri"/>
              </a:rPr>
              <a:t> extended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RGNN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(RGraphSAGE,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25" dirty="0">
                <a:latin typeface="Calibri"/>
                <a:cs typeface="Calibri"/>
              </a:rPr>
              <a:t>RGAT,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etc.)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24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8DE95EB7-E3EA-473C-A0FF-8BD782375516}"/>
              </a:ext>
            </a:extLst>
          </p:cNvPr>
          <p:cNvSpPr txBox="1"/>
          <p:nvPr/>
        </p:nvSpPr>
        <p:spPr>
          <a:xfrm>
            <a:off x="1929028" y="2767280"/>
            <a:ext cx="76499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dirty="0"/>
              <a:t>Heterogeneous Graphs and Relational GCN (RGCN)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6" y="347472"/>
            <a:ext cx="5608320" cy="55778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422357" y="1946173"/>
            <a:ext cx="1788795" cy="376555"/>
          </a:xfrm>
          <a:custGeom>
            <a:avLst/>
            <a:gdLst/>
            <a:ahLst/>
            <a:cxnLst/>
            <a:rect l="l" t="t" r="r" b="b"/>
            <a:pathLst>
              <a:path w="1788795" h="376555">
                <a:moveTo>
                  <a:pt x="1668311" y="0"/>
                </a:moveTo>
                <a:lnTo>
                  <a:pt x="1662953" y="15279"/>
                </a:lnTo>
                <a:lnTo>
                  <a:pt x="1684744" y="24736"/>
                </a:lnTo>
                <a:lnTo>
                  <a:pt x="1703484" y="37826"/>
                </a:lnTo>
                <a:lnTo>
                  <a:pt x="1731811" y="74909"/>
                </a:lnTo>
                <a:lnTo>
                  <a:pt x="1748480" y="124940"/>
                </a:lnTo>
                <a:lnTo>
                  <a:pt x="1754036" y="186331"/>
                </a:lnTo>
                <a:lnTo>
                  <a:pt x="1752641" y="219533"/>
                </a:lnTo>
                <a:lnTo>
                  <a:pt x="1741479" y="276782"/>
                </a:lnTo>
                <a:lnTo>
                  <a:pt x="1719080" y="321493"/>
                </a:lnTo>
                <a:lnTo>
                  <a:pt x="1684998" y="351655"/>
                </a:lnTo>
                <a:lnTo>
                  <a:pt x="1663548" y="361156"/>
                </a:lnTo>
                <a:lnTo>
                  <a:pt x="1668311" y="376435"/>
                </a:lnTo>
                <a:lnTo>
                  <a:pt x="1719656" y="352349"/>
                </a:lnTo>
                <a:lnTo>
                  <a:pt x="1757409" y="310653"/>
                </a:lnTo>
                <a:lnTo>
                  <a:pt x="1780626" y="254818"/>
                </a:lnTo>
                <a:lnTo>
                  <a:pt x="1788365" y="188316"/>
                </a:lnTo>
                <a:lnTo>
                  <a:pt x="1786424" y="153807"/>
                </a:lnTo>
                <a:lnTo>
                  <a:pt x="1770897" y="92638"/>
                </a:lnTo>
                <a:lnTo>
                  <a:pt x="1740102" y="42843"/>
                </a:lnTo>
                <a:lnTo>
                  <a:pt x="1695602" y="9853"/>
                </a:lnTo>
                <a:lnTo>
                  <a:pt x="1668311" y="0"/>
                </a:lnTo>
                <a:close/>
              </a:path>
              <a:path w="1788795" h="376555">
                <a:moveTo>
                  <a:pt x="120054" y="0"/>
                </a:moveTo>
                <a:lnTo>
                  <a:pt x="68833" y="24134"/>
                </a:lnTo>
                <a:lnTo>
                  <a:pt x="31055" y="65980"/>
                </a:lnTo>
                <a:lnTo>
                  <a:pt x="7763" y="121914"/>
                </a:lnTo>
                <a:lnTo>
                  <a:pt x="0" y="188316"/>
                </a:lnTo>
                <a:lnTo>
                  <a:pt x="1934" y="222900"/>
                </a:lnTo>
                <a:lnTo>
                  <a:pt x="17412" y="284069"/>
                </a:lnTo>
                <a:lnTo>
                  <a:pt x="48133" y="333702"/>
                </a:lnTo>
                <a:lnTo>
                  <a:pt x="92682" y="366594"/>
                </a:lnTo>
                <a:lnTo>
                  <a:pt x="120054" y="376435"/>
                </a:lnTo>
                <a:lnTo>
                  <a:pt x="124816" y="361156"/>
                </a:lnTo>
                <a:lnTo>
                  <a:pt x="103367" y="351655"/>
                </a:lnTo>
                <a:lnTo>
                  <a:pt x="84856" y="338434"/>
                </a:lnTo>
                <a:lnTo>
                  <a:pt x="56653" y="300831"/>
                </a:lnTo>
                <a:lnTo>
                  <a:pt x="39910" y="249683"/>
                </a:lnTo>
                <a:lnTo>
                  <a:pt x="34329" y="186331"/>
                </a:lnTo>
                <a:lnTo>
                  <a:pt x="35724" y="154216"/>
                </a:lnTo>
                <a:lnTo>
                  <a:pt x="46887" y="98504"/>
                </a:lnTo>
                <a:lnTo>
                  <a:pt x="69322" y="54551"/>
                </a:lnTo>
                <a:lnTo>
                  <a:pt x="103702" y="24736"/>
                </a:lnTo>
                <a:lnTo>
                  <a:pt x="125412" y="15279"/>
                </a:lnTo>
                <a:lnTo>
                  <a:pt x="120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4508" y="3026281"/>
            <a:ext cx="1308100" cy="429895"/>
          </a:xfrm>
          <a:custGeom>
            <a:avLst/>
            <a:gdLst/>
            <a:ahLst/>
            <a:cxnLst/>
            <a:rect l="l" t="t" r="r" b="b"/>
            <a:pathLst>
              <a:path w="1308100" h="429895">
                <a:moveTo>
                  <a:pt x="1194937" y="0"/>
                </a:moveTo>
                <a:lnTo>
                  <a:pt x="1190597" y="14237"/>
                </a:lnTo>
                <a:lnTo>
                  <a:pt x="1210331" y="24471"/>
                </a:lnTo>
                <a:lnTo>
                  <a:pt x="1227515" y="39371"/>
                </a:lnTo>
                <a:lnTo>
                  <a:pt x="1254232" y="83171"/>
                </a:lnTo>
                <a:lnTo>
                  <a:pt x="1270446" y="142683"/>
                </a:lnTo>
                <a:lnTo>
                  <a:pt x="1275850" y="214957"/>
                </a:lnTo>
                <a:lnTo>
                  <a:pt x="1274499" y="252609"/>
                </a:lnTo>
                <a:lnTo>
                  <a:pt x="1263690" y="318372"/>
                </a:lnTo>
                <a:lnTo>
                  <a:pt x="1242149" y="370679"/>
                </a:lnTo>
                <a:lnTo>
                  <a:pt x="1210331" y="405102"/>
                </a:lnTo>
                <a:lnTo>
                  <a:pt x="1190597" y="415330"/>
                </a:lnTo>
                <a:lnTo>
                  <a:pt x="1194937" y="429568"/>
                </a:lnTo>
                <a:lnTo>
                  <a:pt x="1242903" y="404000"/>
                </a:lnTo>
                <a:lnTo>
                  <a:pt x="1278454" y="355773"/>
                </a:lnTo>
                <a:lnTo>
                  <a:pt x="1300462" y="290748"/>
                </a:lnTo>
                <a:lnTo>
                  <a:pt x="1307799" y="214783"/>
                </a:lnTo>
                <a:lnTo>
                  <a:pt x="1305964" y="175434"/>
                </a:lnTo>
                <a:lnTo>
                  <a:pt x="1291292" y="104939"/>
                </a:lnTo>
                <a:lnTo>
                  <a:pt x="1262230" y="46848"/>
                </a:lnTo>
                <a:lnTo>
                  <a:pt x="1220472" y="9951"/>
                </a:lnTo>
                <a:lnTo>
                  <a:pt x="1194937" y="0"/>
                </a:lnTo>
                <a:close/>
              </a:path>
              <a:path w="1308100" h="429895">
                <a:moveTo>
                  <a:pt x="112861" y="0"/>
                </a:moveTo>
                <a:lnTo>
                  <a:pt x="64895" y="25567"/>
                </a:lnTo>
                <a:lnTo>
                  <a:pt x="29344" y="73794"/>
                </a:lnTo>
                <a:lnTo>
                  <a:pt x="7336" y="138819"/>
                </a:lnTo>
                <a:lnTo>
                  <a:pt x="0" y="214783"/>
                </a:lnTo>
                <a:lnTo>
                  <a:pt x="1834" y="254133"/>
                </a:lnTo>
                <a:lnTo>
                  <a:pt x="16506" y="324628"/>
                </a:lnTo>
                <a:lnTo>
                  <a:pt x="45568" y="382719"/>
                </a:lnTo>
                <a:lnTo>
                  <a:pt x="87326" y="419617"/>
                </a:lnTo>
                <a:lnTo>
                  <a:pt x="112861" y="429568"/>
                </a:lnTo>
                <a:lnTo>
                  <a:pt x="117201" y="415330"/>
                </a:lnTo>
                <a:lnTo>
                  <a:pt x="97467" y="405102"/>
                </a:lnTo>
                <a:lnTo>
                  <a:pt x="80283" y="390218"/>
                </a:lnTo>
                <a:lnTo>
                  <a:pt x="53566" y="346485"/>
                </a:lnTo>
                <a:lnTo>
                  <a:pt x="37353" y="287080"/>
                </a:lnTo>
                <a:lnTo>
                  <a:pt x="31955" y="214783"/>
                </a:lnTo>
                <a:lnTo>
                  <a:pt x="33300" y="177225"/>
                </a:lnTo>
                <a:lnTo>
                  <a:pt x="44108" y="111331"/>
                </a:lnTo>
                <a:lnTo>
                  <a:pt x="65649" y="58938"/>
                </a:lnTo>
                <a:lnTo>
                  <a:pt x="97467" y="24471"/>
                </a:lnTo>
                <a:lnTo>
                  <a:pt x="117201" y="14237"/>
                </a:lnTo>
                <a:lnTo>
                  <a:pt x="112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99160" y="3622474"/>
            <a:ext cx="537210" cy="329565"/>
          </a:xfrm>
          <a:custGeom>
            <a:avLst/>
            <a:gdLst/>
            <a:ahLst/>
            <a:cxnLst/>
            <a:rect l="l" t="t" r="r" b="b"/>
            <a:pathLst>
              <a:path w="537210" h="329564">
                <a:moveTo>
                  <a:pt x="431835" y="0"/>
                </a:moveTo>
                <a:lnTo>
                  <a:pt x="427146" y="13370"/>
                </a:lnTo>
                <a:lnTo>
                  <a:pt x="446214" y="21645"/>
                </a:lnTo>
                <a:lnTo>
                  <a:pt x="462611" y="33099"/>
                </a:lnTo>
                <a:lnTo>
                  <a:pt x="487398" y="65547"/>
                </a:lnTo>
                <a:lnTo>
                  <a:pt x="501982" y="109324"/>
                </a:lnTo>
                <a:lnTo>
                  <a:pt x="506844" y="163041"/>
                </a:lnTo>
                <a:lnTo>
                  <a:pt x="505623" y="192092"/>
                </a:lnTo>
                <a:lnTo>
                  <a:pt x="495856" y="242185"/>
                </a:lnTo>
                <a:lnTo>
                  <a:pt x="476257" y="281307"/>
                </a:lnTo>
                <a:lnTo>
                  <a:pt x="446436" y="307699"/>
                </a:lnTo>
                <a:lnTo>
                  <a:pt x="427667" y="316012"/>
                </a:lnTo>
                <a:lnTo>
                  <a:pt x="431835" y="329382"/>
                </a:lnTo>
                <a:lnTo>
                  <a:pt x="476763" y="308307"/>
                </a:lnTo>
                <a:lnTo>
                  <a:pt x="509795" y="271823"/>
                </a:lnTo>
                <a:lnTo>
                  <a:pt x="530111" y="222966"/>
                </a:lnTo>
                <a:lnTo>
                  <a:pt x="536883" y="164778"/>
                </a:lnTo>
                <a:lnTo>
                  <a:pt x="535185" y="134582"/>
                </a:lnTo>
                <a:lnTo>
                  <a:pt x="521597" y="81059"/>
                </a:lnTo>
                <a:lnTo>
                  <a:pt x="494652" y="37488"/>
                </a:lnTo>
                <a:lnTo>
                  <a:pt x="455715" y="8622"/>
                </a:lnTo>
                <a:lnTo>
                  <a:pt x="431835" y="0"/>
                </a:lnTo>
                <a:close/>
              </a:path>
              <a:path w="537210" h="329564">
                <a:moveTo>
                  <a:pt x="105048" y="0"/>
                </a:moveTo>
                <a:lnTo>
                  <a:pt x="60229" y="21118"/>
                </a:lnTo>
                <a:lnTo>
                  <a:pt x="27174" y="57732"/>
                </a:lnTo>
                <a:lnTo>
                  <a:pt x="6793" y="106676"/>
                </a:lnTo>
                <a:lnTo>
                  <a:pt x="0" y="164778"/>
                </a:lnTo>
                <a:lnTo>
                  <a:pt x="1693" y="195039"/>
                </a:lnTo>
                <a:lnTo>
                  <a:pt x="15237" y="248561"/>
                </a:lnTo>
                <a:lnTo>
                  <a:pt x="42117" y="291991"/>
                </a:lnTo>
                <a:lnTo>
                  <a:pt x="81097" y="320771"/>
                </a:lnTo>
                <a:lnTo>
                  <a:pt x="105048" y="329382"/>
                </a:lnTo>
                <a:lnTo>
                  <a:pt x="109216" y="316012"/>
                </a:lnTo>
                <a:lnTo>
                  <a:pt x="90447" y="307699"/>
                </a:lnTo>
                <a:lnTo>
                  <a:pt x="74250" y="296131"/>
                </a:lnTo>
                <a:lnTo>
                  <a:pt x="49573" y="263227"/>
                </a:lnTo>
                <a:lnTo>
                  <a:pt x="34922" y="218473"/>
                </a:lnTo>
                <a:lnTo>
                  <a:pt x="30039" y="163041"/>
                </a:lnTo>
                <a:lnTo>
                  <a:pt x="31260" y="134940"/>
                </a:lnTo>
                <a:lnTo>
                  <a:pt x="41027" y="86193"/>
                </a:lnTo>
                <a:lnTo>
                  <a:pt x="60658" y="47733"/>
                </a:lnTo>
                <a:lnTo>
                  <a:pt x="90740" y="21645"/>
                </a:lnTo>
                <a:lnTo>
                  <a:pt x="109736" y="13370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99472" y="1348740"/>
            <a:ext cx="6536055" cy="3130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0840" indent="-320040">
              <a:lnSpc>
                <a:spcPts val="3815"/>
              </a:lnSpc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70205" algn="l"/>
                <a:tab pos="370840" algn="l"/>
              </a:tabLst>
            </a:pP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heterogeneous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graph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defined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as</a:t>
            </a:r>
            <a:endParaRPr sz="3200">
              <a:latin typeface="Calibri"/>
              <a:cs typeface="Calibri"/>
            </a:endParaRPr>
          </a:p>
          <a:p>
            <a:pPr marL="2684780">
              <a:lnSpc>
                <a:spcPts val="3815"/>
              </a:lnSpc>
              <a:tabLst>
                <a:tab pos="3655695" algn="l"/>
              </a:tabLst>
            </a:pPr>
            <a:r>
              <a:rPr sz="3200" dirty="0">
                <a:latin typeface="Cambria Math"/>
                <a:cs typeface="Cambria Math"/>
              </a:rPr>
              <a:t>𝑮</a:t>
            </a:r>
            <a:r>
              <a:rPr sz="3200" spc="18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	</a:t>
            </a:r>
            <a:r>
              <a:rPr sz="3200" spc="-5" dirty="0">
                <a:latin typeface="Cambria Math"/>
                <a:cs typeface="Cambria Math"/>
              </a:rPr>
              <a:t>𝑽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16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𝑬,</a:t>
            </a:r>
            <a:r>
              <a:rPr sz="3200" spc="-165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𝑹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16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𝑻</a:t>
            </a:r>
            <a:endParaRPr sz="3200">
              <a:latin typeface="Cambria Math"/>
              <a:cs typeface="Cambria Math"/>
            </a:endParaRPr>
          </a:p>
          <a:p>
            <a:pPr marL="663575" lvl="1" indent="-274320">
              <a:spcBef>
                <a:spcPts val="760"/>
              </a:spcBef>
              <a:buClr>
                <a:srgbClr val="60B5CC"/>
              </a:buClr>
              <a:buFont typeface="Wingdings"/>
              <a:buChar char=""/>
              <a:tabLst>
                <a:tab pos="663575" algn="l"/>
              </a:tabLst>
            </a:pP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Nodes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node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types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45" dirty="0">
                <a:latin typeface="Cambria Math"/>
                <a:cs typeface="Cambria Math"/>
              </a:rPr>
              <a:t>𝑣</a:t>
            </a:r>
            <a:r>
              <a:rPr sz="3000" spc="67" baseline="-16666" dirty="0">
                <a:latin typeface="Cambria Math"/>
                <a:cs typeface="Cambria Math"/>
              </a:rPr>
              <a:t>!</a:t>
            </a:r>
            <a:r>
              <a:rPr sz="3000" spc="780" baseline="-16666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∈</a:t>
            </a:r>
            <a:r>
              <a:rPr sz="2800" spc="16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𝑉</a:t>
            </a:r>
            <a:endParaRPr sz="2800">
              <a:latin typeface="Cambria Math"/>
              <a:cs typeface="Cambria Math"/>
            </a:endParaRPr>
          </a:p>
          <a:p>
            <a:pPr marL="663575" lvl="1" indent="-274320">
              <a:spcBef>
                <a:spcPts val="1055"/>
              </a:spcBef>
              <a:buClr>
                <a:srgbClr val="60B5CC"/>
              </a:buClr>
              <a:buFont typeface="Wingdings"/>
              <a:buChar char=""/>
              <a:tabLst>
                <a:tab pos="663575" algn="l"/>
                <a:tab pos="4523105" algn="l"/>
                <a:tab pos="5832475" algn="l"/>
              </a:tabLst>
            </a:pPr>
            <a:r>
              <a:rPr sz="2800" spc="-20" dirty="0">
                <a:solidFill>
                  <a:srgbClr val="008000"/>
                </a:solidFill>
                <a:latin typeface="Calibri"/>
                <a:cs typeface="Calibri"/>
              </a:rPr>
              <a:t>Edges</a:t>
            </a:r>
            <a:r>
              <a:rPr sz="2800" spc="2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8000"/>
                </a:solidFill>
                <a:latin typeface="Calibri"/>
                <a:cs typeface="Calibri"/>
              </a:rPr>
              <a:t>with</a:t>
            </a:r>
            <a:r>
              <a:rPr sz="2800" spc="1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8000"/>
                </a:solidFill>
                <a:latin typeface="Calibri"/>
                <a:cs typeface="Calibri"/>
              </a:rPr>
              <a:t>relation</a:t>
            </a:r>
            <a:r>
              <a:rPr sz="2800" spc="1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8000"/>
                </a:solidFill>
                <a:latin typeface="Calibri"/>
                <a:cs typeface="Calibri"/>
              </a:rPr>
              <a:t>types	</a:t>
            </a:r>
            <a:r>
              <a:rPr sz="2800" spc="95" dirty="0">
                <a:latin typeface="Cambria Math"/>
                <a:cs typeface="Cambria Math"/>
              </a:rPr>
              <a:t>𝑣</a:t>
            </a:r>
            <a:r>
              <a:rPr sz="3000" spc="142" baseline="-15277" dirty="0">
                <a:latin typeface="Cambria Math"/>
                <a:cs typeface="Cambria Math"/>
              </a:rPr>
              <a:t>!</a:t>
            </a:r>
            <a:r>
              <a:rPr sz="2800" spc="95" dirty="0">
                <a:latin typeface="Cambria Math"/>
                <a:cs typeface="Cambria Math"/>
              </a:rPr>
              <a:t>,</a:t>
            </a:r>
            <a:r>
              <a:rPr sz="2800" spc="-145" dirty="0">
                <a:latin typeface="Cambria Math"/>
                <a:cs typeface="Cambria Math"/>
              </a:rPr>
              <a:t> </a:t>
            </a:r>
            <a:r>
              <a:rPr sz="2800" spc="30" dirty="0">
                <a:latin typeface="Cambria Math"/>
                <a:cs typeface="Cambria Math"/>
              </a:rPr>
              <a:t>𝑟,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65" dirty="0">
                <a:latin typeface="Cambria Math"/>
                <a:cs typeface="Cambria Math"/>
              </a:rPr>
              <a:t>𝑣</a:t>
            </a:r>
            <a:r>
              <a:rPr sz="3000" spc="-97" baseline="-15277" dirty="0">
                <a:latin typeface="Cambria Math"/>
                <a:cs typeface="Cambria Math"/>
              </a:rPr>
              <a:t>"	</a:t>
            </a:r>
            <a:r>
              <a:rPr sz="2800" dirty="0">
                <a:latin typeface="Cambria Math"/>
                <a:cs typeface="Cambria Math"/>
              </a:rPr>
              <a:t>∈</a:t>
            </a:r>
            <a:r>
              <a:rPr sz="2800" spc="13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𝐸</a:t>
            </a:r>
            <a:endParaRPr sz="2800">
              <a:latin typeface="Cambria Math"/>
              <a:cs typeface="Cambria Math"/>
            </a:endParaRPr>
          </a:p>
          <a:p>
            <a:pPr marL="663575" lvl="1" indent="-274320">
              <a:spcBef>
                <a:spcPts val="935"/>
              </a:spcBef>
              <a:buClr>
                <a:srgbClr val="60B5CC"/>
              </a:buClr>
              <a:buFont typeface="Wingdings"/>
              <a:buChar char=""/>
              <a:tabLst>
                <a:tab pos="663575" algn="l"/>
                <a:tab pos="2615565" algn="l"/>
              </a:tabLst>
            </a:pPr>
            <a:r>
              <a:rPr sz="2800" dirty="0">
                <a:solidFill>
                  <a:srgbClr val="B48200"/>
                </a:solidFill>
                <a:latin typeface="Calibri"/>
                <a:cs typeface="Calibri"/>
              </a:rPr>
              <a:t>Node </a:t>
            </a:r>
            <a:r>
              <a:rPr sz="2800" spc="-5" dirty="0">
                <a:solidFill>
                  <a:srgbClr val="B48200"/>
                </a:solidFill>
                <a:latin typeface="Calibri"/>
                <a:cs typeface="Calibri"/>
              </a:rPr>
              <a:t>type</a:t>
            </a:r>
            <a:r>
              <a:rPr sz="2800" dirty="0">
                <a:solidFill>
                  <a:srgbClr val="B482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𝑇	</a:t>
            </a:r>
            <a:r>
              <a:rPr sz="2800" spc="45" dirty="0">
                <a:latin typeface="Cambria Math"/>
                <a:cs typeface="Cambria Math"/>
              </a:rPr>
              <a:t>𝑣</a:t>
            </a:r>
            <a:r>
              <a:rPr sz="3000" spc="67" baseline="-16666" dirty="0">
                <a:latin typeface="Cambria Math"/>
                <a:cs typeface="Cambria Math"/>
              </a:rPr>
              <a:t>!</a:t>
            </a:r>
            <a:endParaRPr sz="3000" baseline="-16666">
              <a:latin typeface="Cambria Math"/>
              <a:cs typeface="Cambria Math"/>
            </a:endParaRPr>
          </a:p>
          <a:p>
            <a:pPr marL="663575" lvl="1" indent="-274320">
              <a:spcBef>
                <a:spcPts val="625"/>
              </a:spcBef>
              <a:buClr>
                <a:srgbClr val="60B5CC"/>
              </a:buClr>
              <a:buFont typeface="Wingdings"/>
              <a:buChar char=""/>
              <a:tabLst>
                <a:tab pos="663575" algn="l"/>
              </a:tabLst>
            </a:pP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Relation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 type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𝑟</a:t>
            </a:r>
            <a:r>
              <a:rPr sz="2800" spc="21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∈</a:t>
            </a:r>
            <a:r>
              <a:rPr sz="2800" spc="15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𝑅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4</a:t>
            </a:fld>
            <a:endParaRPr sz="900">
              <a:latin typeface="Calibri"/>
              <a:cs typeface="Calibri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0F32349-DEFC-4661-AF7A-3998BA4C6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9" y="1225237"/>
            <a:ext cx="7958043" cy="4594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0072" y="405384"/>
            <a:ext cx="8007096" cy="4236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2456" y="1780861"/>
            <a:ext cx="2376136" cy="18551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10705" y="4017726"/>
            <a:ext cx="3303270" cy="158750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522605">
              <a:spcBef>
                <a:spcPts val="1460"/>
              </a:spcBef>
            </a:pPr>
            <a:r>
              <a:rPr sz="2400" b="1" spc="-20" dirty="0">
                <a:latin typeface="Calibri"/>
                <a:cs typeface="Calibri"/>
              </a:rPr>
              <a:t>Event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Graphs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855"/>
              </a:spcBef>
            </a:pPr>
            <a:r>
              <a:rPr sz="1500" b="1" spc="-10" dirty="0">
                <a:solidFill>
                  <a:srgbClr val="C00000"/>
                </a:solidFill>
                <a:latin typeface="Calibri"/>
                <a:cs typeface="Calibri"/>
              </a:rPr>
              <a:t>Example</a:t>
            </a:r>
            <a:r>
              <a:rPr sz="15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C00000"/>
                </a:solidFill>
                <a:latin typeface="Calibri"/>
                <a:cs typeface="Calibri"/>
              </a:rPr>
              <a:t>node:</a:t>
            </a:r>
            <a:r>
              <a:rPr sz="15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C00000"/>
                </a:solidFill>
                <a:latin typeface="Calibri"/>
                <a:cs typeface="Calibri"/>
              </a:rPr>
              <a:t>SFO</a:t>
            </a:r>
            <a:endParaRPr sz="1500">
              <a:latin typeface="Calibri"/>
              <a:cs typeface="Calibri"/>
            </a:endParaRPr>
          </a:p>
          <a:p>
            <a:pPr marL="12700" marR="483870"/>
            <a:r>
              <a:rPr sz="1500" b="1" spc="-10" dirty="0">
                <a:solidFill>
                  <a:srgbClr val="0070C0"/>
                </a:solidFill>
                <a:latin typeface="Calibri"/>
                <a:cs typeface="Calibri"/>
              </a:rPr>
              <a:t>Example edge: (UA689, </a:t>
            </a:r>
            <a:r>
              <a:rPr sz="1500" b="1" spc="-5" dirty="0">
                <a:solidFill>
                  <a:srgbClr val="0070C0"/>
                </a:solidFill>
                <a:latin typeface="Calibri"/>
                <a:cs typeface="Calibri"/>
              </a:rPr>
              <a:t>Origin, LAX) </a:t>
            </a:r>
            <a:r>
              <a:rPr sz="1500" b="1" spc="-3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B48200"/>
                </a:solidFill>
                <a:latin typeface="Calibri"/>
                <a:cs typeface="Calibri"/>
              </a:rPr>
              <a:t>Example</a:t>
            </a:r>
            <a:r>
              <a:rPr sz="1500" b="1" spc="-15" dirty="0">
                <a:solidFill>
                  <a:srgbClr val="B48200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B48200"/>
                </a:solidFill>
                <a:latin typeface="Calibri"/>
                <a:cs typeface="Calibri"/>
              </a:rPr>
              <a:t>node</a:t>
            </a:r>
            <a:r>
              <a:rPr sz="1500" b="1" spc="-10" dirty="0">
                <a:solidFill>
                  <a:srgbClr val="B48200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B48200"/>
                </a:solidFill>
                <a:latin typeface="Calibri"/>
                <a:cs typeface="Calibri"/>
              </a:rPr>
              <a:t>type: </a:t>
            </a:r>
            <a:r>
              <a:rPr sz="1500" b="1" spc="-10" dirty="0">
                <a:solidFill>
                  <a:srgbClr val="B48200"/>
                </a:solidFill>
                <a:latin typeface="Calibri"/>
                <a:cs typeface="Calibri"/>
              </a:rPr>
              <a:t>Flight</a:t>
            </a:r>
            <a:endParaRPr sz="1500">
              <a:latin typeface="Calibri"/>
              <a:cs typeface="Calibri"/>
            </a:endParaRPr>
          </a:p>
          <a:p>
            <a:pPr marL="12700"/>
            <a:r>
              <a:rPr sz="1500" b="1" spc="-10" dirty="0">
                <a:solidFill>
                  <a:srgbClr val="479249"/>
                </a:solidFill>
                <a:latin typeface="Calibri"/>
                <a:cs typeface="Calibri"/>
              </a:rPr>
              <a:t>Example</a:t>
            </a:r>
            <a:r>
              <a:rPr sz="1500" b="1" spc="-5" dirty="0">
                <a:solidFill>
                  <a:srgbClr val="479249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479249"/>
                </a:solidFill>
                <a:latin typeface="Calibri"/>
                <a:cs typeface="Calibri"/>
              </a:rPr>
              <a:t>edge</a:t>
            </a:r>
            <a:r>
              <a:rPr sz="1500" b="1" dirty="0">
                <a:solidFill>
                  <a:srgbClr val="479249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479249"/>
                </a:solidFill>
                <a:latin typeface="Calibri"/>
                <a:cs typeface="Calibri"/>
              </a:rPr>
              <a:t>type </a:t>
            </a:r>
            <a:r>
              <a:rPr sz="1500" b="1" spc="-10" dirty="0">
                <a:solidFill>
                  <a:srgbClr val="479249"/>
                </a:solidFill>
                <a:latin typeface="Calibri"/>
                <a:cs typeface="Calibri"/>
              </a:rPr>
              <a:t>(relation):</a:t>
            </a:r>
            <a:r>
              <a:rPr sz="1500" b="1" spc="5" dirty="0">
                <a:solidFill>
                  <a:srgbClr val="479249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479249"/>
                </a:solidFill>
                <a:latin typeface="Calibri"/>
                <a:cs typeface="Calibri"/>
              </a:rPr>
              <a:t>Destination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5325" y="4190852"/>
            <a:ext cx="3860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Biomedical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Knowledge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Graphs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5544" y="4664816"/>
            <a:ext cx="42722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b="1" spc="-10" dirty="0">
                <a:solidFill>
                  <a:srgbClr val="C00000"/>
                </a:solidFill>
                <a:latin typeface="Calibri"/>
                <a:cs typeface="Calibri"/>
              </a:rPr>
              <a:t>Example</a:t>
            </a:r>
            <a:r>
              <a:rPr sz="15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C00000"/>
                </a:solidFill>
                <a:latin typeface="Calibri"/>
                <a:cs typeface="Calibri"/>
              </a:rPr>
              <a:t>node:</a:t>
            </a:r>
            <a:r>
              <a:rPr sz="1500" b="1" spc="-10" dirty="0">
                <a:solidFill>
                  <a:srgbClr val="C00000"/>
                </a:solidFill>
                <a:latin typeface="Calibri"/>
                <a:cs typeface="Calibri"/>
              </a:rPr>
              <a:t> Migraine</a:t>
            </a:r>
            <a:endParaRPr sz="1500">
              <a:latin typeface="Calibri"/>
              <a:cs typeface="Calibri"/>
            </a:endParaRPr>
          </a:p>
          <a:p>
            <a:pPr marL="12700" marR="5080"/>
            <a:r>
              <a:rPr sz="1500" b="1" spc="-10" dirty="0">
                <a:solidFill>
                  <a:srgbClr val="0070C0"/>
                </a:solidFill>
                <a:latin typeface="Calibri"/>
                <a:cs typeface="Calibri"/>
              </a:rPr>
              <a:t>Example edge:</a:t>
            </a:r>
            <a:r>
              <a:rPr sz="1500" b="1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0070C0"/>
                </a:solidFill>
                <a:latin typeface="Calibri"/>
                <a:cs typeface="Calibri"/>
              </a:rPr>
              <a:t>(fulvestrant,</a:t>
            </a:r>
            <a:r>
              <a:rPr sz="1500" b="1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500" b="1" spc="-20" dirty="0">
                <a:solidFill>
                  <a:srgbClr val="0070C0"/>
                </a:solidFill>
                <a:latin typeface="Calibri"/>
                <a:cs typeface="Calibri"/>
              </a:rPr>
              <a:t>Treats,</a:t>
            </a:r>
            <a:r>
              <a:rPr sz="1500" b="1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0070C0"/>
                </a:solidFill>
                <a:latin typeface="Calibri"/>
                <a:cs typeface="Calibri"/>
              </a:rPr>
              <a:t>Breast</a:t>
            </a:r>
            <a:r>
              <a:rPr sz="1500" b="1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0070C0"/>
                </a:solidFill>
                <a:latin typeface="Calibri"/>
                <a:cs typeface="Calibri"/>
              </a:rPr>
              <a:t>Neoplasms) </a:t>
            </a:r>
            <a:r>
              <a:rPr sz="1500" b="1" spc="-3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B48200"/>
                </a:solidFill>
                <a:latin typeface="Calibri"/>
                <a:cs typeface="Calibri"/>
              </a:rPr>
              <a:t>Example</a:t>
            </a:r>
            <a:r>
              <a:rPr sz="1500" b="1" spc="-15" dirty="0">
                <a:solidFill>
                  <a:srgbClr val="B48200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B48200"/>
                </a:solidFill>
                <a:latin typeface="Calibri"/>
                <a:cs typeface="Calibri"/>
              </a:rPr>
              <a:t>node</a:t>
            </a:r>
            <a:r>
              <a:rPr sz="1500" b="1" spc="-10" dirty="0">
                <a:solidFill>
                  <a:srgbClr val="B48200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B48200"/>
                </a:solidFill>
                <a:latin typeface="Calibri"/>
                <a:cs typeface="Calibri"/>
              </a:rPr>
              <a:t>type: </a:t>
            </a:r>
            <a:r>
              <a:rPr sz="1500" b="1" spc="-10" dirty="0">
                <a:solidFill>
                  <a:srgbClr val="B48200"/>
                </a:solidFill>
                <a:latin typeface="Calibri"/>
                <a:cs typeface="Calibri"/>
              </a:rPr>
              <a:t>Protein</a:t>
            </a:r>
            <a:endParaRPr sz="1500">
              <a:latin typeface="Calibri"/>
              <a:cs typeface="Calibri"/>
            </a:endParaRPr>
          </a:p>
          <a:p>
            <a:pPr marL="12700"/>
            <a:r>
              <a:rPr sz="1500" b="1" spc="-10" dirty="0">
                <a:solidFill>
                  <a:srgbClr val="479249"/>
                </a:solidFill>
                <a:latin typeface="Calibri"/>
                <a:cs typeface="Calibri"/>
              </a:rPr>
              <a:t>Example edge </a:t>
            </a:r>
            <a:r>
              <a:rPr sz="1500" b="1" spc="-5" dirty="0">
                <a:solidFill>
                  <a:srgbClr val="479249"/>
                </a:solidFill>
                <a:latin typeface="Calibri"/>
                <a:cs typeface="Calibri"/>
              </a:rPr>
              <a:t>type </a:t>
            </a:r>
            <a:r>
              <a:rPr sz="1500" b="1" spc="-10" dirty="0">
                <a:solidFill>
                  <a:srgbClr val="479249"/>
                </a:solidFill>
                <a:latin typeface="Calibri"/>
                <a:cs typeface="Calibri"/>
              </a:rPr>
              <a:t>(relation): </a:t>
            </a:r>
            <a:r>
              <a:rPr sz="1500" b="1" spc="-5" dirty="0">
                <a:solidFill>
                  <a:srgbClr val="479249"/>
                </a:solidFill>
                <a:latin typeface="Calibri"/>
                <a:cs typeface="Calibri"/>
              </a:rPr>
              <a:t>Causes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13628" y="1743430"/>
            <a:ext cx="4865053" cy="213515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227533" y="6307063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5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6" y="347472"/>
            <a:ext cx="3663696" cy="4267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41745" y="1333927"/>
            <a:ext cx="8291195" cy="242925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2740" marR="286385" indent="-320040">
              <a:lnSpc>
                <a:spcPts val="3790"/>
              </a:lnSpc>
              <a:spcBef>
                <a:spcPts val="2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60" dirty="0">
                <a:latin typeface="Calibri"/>
                <a:cs typeface="Calibri"/>
              </a:rPr>
              <a:t>We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will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extend </a:t>
            </a:r>
            <a:r>
              <a:rPr sz="3200" b="1" dirty="0">
                <a:solidFill>
                  <a:srgbClr val="00B050"/>
                </a:solidFill>
                <a:latin typeface="Calibri"/>
                <a:cs typeface="Calibri"/>
              </a:rPr>
              <a:t>GCN</a:t>
            </a:r>
            <a:r>
              <a:rPr sz="3200" b="1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handle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heterogeneous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graphs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multiple </a:t>
            </a:r>
            <a:r>
              <a:rPr sz="3200" b="1" spc="-10" dirty="0">
                <a:latin typeface="Calibri"/>
                <a:cs typeface="Calibri"/>
              </a:rPr>
              <a:t>edge/</a:t>
            </a:r>
            <a:r>
              <a:rPr sz="3200" b="1" spc="-10">
                <a:latin typeface="Calibri"/>
                <a:cs typeface="Calibri"/>
              </a:rPr>
              <a:t>relation </a:t>
            </a:r>
            <a:r>
              <a:rPr sz="3200" b="1" spc="-5">
                <a:latin typeface="Calibri"/>
                <a:cs typeface="Calibri"/>
              </a:rPr>
              <a:t>types</a:t>
            </a:r>
            <a:endParaRPr sz="3200">
              <a:latin typeface="Calibri"/>
              <a:cs typeface="Calibri"/>
            </a:endParaRPr>
          </a:p>
          <a:p>
            <a:pPr marL="332740" indent="-320040">
              <a:lnSpc>
                <a:spcPts val="3795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lang="en-HK" sz="3200" spc="-60">
                <a:latin typeface="Calibri"/>
                <a:cs typeface="Calibri"/>
              </a:rPr>
              <a:t>We</a:t>
            </a:r>
            <a:r>
              <a:rPr lang="en-HK" sz="3200" spc="-10">
                <a:latin typeface="Calibri"/>
                <a:cs typeface="Calibri"/>
              </a:rPr>
              <a:t> </a:t>
            </a:r>
            <a:r>
              <a:rPr lang="en-HK" sz="3200" spc="-20">
                <a:latin typeface="Calibri"/>
                <a:cs typeface="Calibri"/>
              </a:rPr>
              <a:t>start</a:t>
            </a:r>
            <a:r>
              <a:rPr lang="en-HK" sz="3200">
                <a:latin typeface="Calibri"/>
                <a:cs typeface="Calibri"/>
              </a:rPr>
              <a:t> with</a:t>
            </a:r>
            <a:r>
              <a:rPr lang="en-HK" sz="3200" spc="5">
                <a:latin typeface="Calibri"/>
                <a:cs typeface="Calibri"/>
              </a:rPr>
              <a:t> </a:t>
            </a:r>
            <a:r>
              <a:rPr lang="en-HK" sz="3200">
                <a:latin typeface="Calibri"/>
                <a:cs typeface="Calibri"/>
              </a:rPr>
              <a:t>a </a:t>
            </a:r>
            <a:r>
              <a:rPr sz="3200" b="1" spc="-15">
                <a:latin typeface="Calibri"/>
                <a:cs typeface="Calibri"/>
              </a:rPr>
              <a:t>directed</a:t>
            </a:r>
            <a:r>
              <a:rPr sz="3200" b="1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graph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one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relation</a:t>
            </a:r>
            <a:endParaRPr sz="3200">
              <a:latin typeface="Calibri"/>
              <a:cs typeface="Calibri"/>
            </a:endParaRPr>
          </a:p>
          <a:p>
            <a:pPr marL="625475" marR="225425" lvl="1" indent="-274320">
              <a:lnSpc>
                <a:spcPct val="100699"/>
              </a:lnSpc>
              <a:spcBef>
                <a:spcPts val="64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How</a:t>
            </a:r>
            <a:r>
              <a:rPr sz="2800" dirty="0">
                <a:latin typeface="Calibri"/>
                <a:cs typeface="Calibri"/>
              </a:rPr>
              <a:t> do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GCN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update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representation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B48200"/>
                </a:solidFill>
                <a:latin typeface="Calibri"/>
                <a:cs typeface="Calibri"/>
              </a:rPr>
              <a:t>target</a:t>
            </a:r>
            <a:r>
              <a:rPr sz="2800" b="1" spc="10" dirty="0">
                <a:solidFill>
                  <a:srgbClr val="B482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B48200"/>
                </a:solidFill>
                <a:latin typeface="Calibri"/>
                <a:cs typeface="Calibri"/>
              </a:rPr>
              <a:t>node</a:t>
            </a:r>
            <a:r>
              <a:rPr sz="2800" b="1" spc="5" dirty="0">
                <a:solidFill>
                  <a:srgbClr val="B482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B48200"/>
                </a:solidFill>
                <a:latin typeface="Calibri"/>
                <a:cs typeface="Calibri"/>
              </a:rPr>
              <a:t>A</a:t>
            </a:r>
            <a:r>
              <a:rPr sz="2800" b="1" spc="5" dirty="0">
                <a:solidFill>
                  <a:srgbClr val="B482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graph?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6</a:t>
            </a:fld>
            <a:endParaRPr sz="900">
              <a:latin typeface="Calibri"/>
              <a:cs typeface="Calibri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F9BA2FB-0A8A-453F-BE22-B2A3F993705E}"/>
              </a:ext>
            </a:extLst>
          </p:cNvPr>
          <p:cNvGrpSpPr/>
          <p:nvPr/>
        </p:nvGrpSpPr>
        <p:grpSpPr>
          <a:xfrm>
            <a:off x="8190830" y="4054051"/>
            <a:ext cx="3284219" cy="2313174"/>
            <a:chOff x="1729740" y="4414269"/>
            <a:chExt cx="3284219" cy="2313174"/>
          </a:xfrm>
        </p:grpSpPr>
        <p:grpSp>
          <p:nvGrpSpPr>
            <p:cNvPr id="4" name="object 4"/>
            <p:cNvGrpSpPr/>
            <p:nvPr/>
          </p:nvGrpSpPr>
          <p:grpSpPr>
            <a:xfrm>
              <a:off x="2495457" y="4948053"/>
              <a:ext cx="2007235" cy="552450"/>
              <a:chOff x="971456" y="4948053"/>
              <a:chExt cx="2007235" cy="552450"/>
            </a:xfrm>
          </p:grpSpPr>
          <p:sp>
            <p:nvSpPr>
              <p:cNvPr id="5" name="object 5"/>
              <p:cNvSpPr/>
              <p:nvPr/>
            </p:nvSpPr>
            <p:spPr>
              <a:xfrm>
                <a:off x="971456" y="4948053"/>
                <a:ext cx="360680" cy="370840"/>
              </a:xfrm>
              <a:custGeom>
                <a:avLst/>
                <a:gdLst/>
                <a:ahLst/>
                <a:cxnLst/>
                <a:rect l="l" t="t" r="r" b="b"/>
                <a:pathLst>
                  <a:path w="360680" h="370839">
                    <a:moveTo>
                      <a:pt x="180278" y="0"/>
                    </a:moveTo>
                    <a:lnTo>
                      <a:pt x="132352" y="6620"/>
                    </a:lnTo>
                    <a:lnTo>
                      <a:pt x="89288" y="25305"/>
                    </a:lnTo>
                    <a:lnTo>
                      <a:pt x="52802" y="54287"/>
                    </a:lnTo>
                    <a:lnTo>
                      <a:pt x="24613" y="91800"/>
                    </a:lnTo>
                    <a:lnTo>
                      <a:pt x="6439" y="136076"/>
                    </a:lnTo>
                    <a:lnTo>
                      <a:pt x="0" y="185350"/>
                    </a:lnTo>
                    <a:lnTo>
                      <a:pt x="6439" y="234623"/>
                    </a:lnTo>
                    <a:lnTo>
                      <a:pt x="24613" y="278899"/>
                    </a:lnTo>
                    <a:lnTo>
                      <a:pt x="52802" y="316412"/>
                    </a:lnTo>
                    <a:lnTo>
                      <a:pt x="89288" y="345394"/>
                    </a:lnTo>
                    <a:lnTo>
                      <a:pt x="132352" y="364079"/>
                    </a:lnTo>
                    <a:lnTo>
                      <a:pt x="180278" y="370700"/>
                    </a:lnTo>
                    <a:lnTo>
                      <a:pt x="228203" y="364079"/>
                    </a:lnTo>
                    <a:lnTo>
                      <a:pt x="271267" y="345394"/>
                    </a:lnTo>
                    <a:lnTo>
                      <a:pt x="307753" y="316412"/>
                    </a:lnTo>
                    <a:lnTo>
                      <a:pt x="335942" y="278899"/>
                    </a:lnTo>
                    <a:lnTo>
                      <a:pt x="354116" y="234623"/>
                    </a:lnTo>
                    <a:lnTo>
                      <a:pt x="360555" y="185350"/>
                    </a:lnTo>
                    <a:lnTo>
                      <a:pt x="354116" y="136076"/>
                    </a:lnTo>
                    <a:lnTo>
                      <a:pt x="335942" y="91800"/>
                    </a:lnTo>
                    <a:lnTo>
                      <a:pt x="307753" y="54287"/>
                    </a:lnTo>
                    <a:lnTo>
                      <a:pt x="271267" y="25305"/>
                    </a:lnTo>
                    <a:lnTo>
                      <a:pt x="228203" y="6620"/>
                    </a:lnTo>
                    <a:lnTo>
                      <a:pt x="180278" y="0"/>
                    </a:lnTo>
                    <a:close/>
                  </a:path>
                </a:pathLst>
              </a:custGeom>
              <a:solidFill>
                <a:srgbClr val="B482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2618121" y="5129423"/>
                <a:ext cx="360680" cy="370840"/>
              </a:xfrm>
              <a:custGeom>
                <a:avLst/>
                <a:gdLst/>
                <a:ahLst/>
                <a:cxnLst/>
                <a:rect l="l" t="t" r="r" b="b"/>
                <a:pathLst>
                  <a:path w="360680" h="370839">
                    <a:moveTo>
                      <a:pt x="180277" y="0"/>
                    </a:moveTo>
                    <a:lnTo>
                      <a:pt x="132352" y="6620"/>
                    </a:lnTo>
                    <a:lnTo>
                      <a:pt x="89287" y="25305"/>
                    </a:lnTo>
                    <a:lnTo>
                      <a:pt x="52801" y="54287"/>
                    </a:lnTo>
                    <a:lnTo>
                      <a:pt x="24613" y="91799"/>
                    </a:lnTo>
                    <a:lnTo>
                      <a:pt x="6439" y="136076"/>
                    </a:lnTo>
                    <a:lnTo>
                      <a:pt x="0" y="185350"/>
                    </a:lnTo>
                    <a:lnTo>
                      <a:pt x="6439" y="234623"/>
                    </a:lnTo>
                    <a:lnTo>
                      <a:pt x="24613" y="278899"/>
                    </a:lnTo>
                    <a:lnTo>
                      <a:pt x="52801" y="316411"/>
                    </a:lnTo>
                    <a:lnTo>
                      <a:pt x="89287" y="345393"/>
                    </a:lnTo>
                    <a:lnTo>
                      <a:pt x="132352" y="364078"/>
                    </a:lnTo>
                    <a:lnTo>
                      <a:pt x="180277" y="370699"/>
                    </a:lnTo>
                    <a:lnTo>
                      <a:pt x="228202" y="364078"/>
                    </a:lnTo>
                    <a:lnTo>
                      <a:pt x="271267" y="345393"/>
                    </a:lnTo>
                    <a:lnTo>
                      <a:pt x="307753" y="316411"/>
                    </a:lnTo>
                    <a:lnTo>
                      <a:pt x="335942" y="278899"/>
                    </a:lnTo>
                    <a:lnTo>
                      <a:pt x="354115" y="234623"/>
                    </a:lnTo>
                    <a:lnTo>
                      <a:pt x="360555" y="185350"/>
                    </a:lnTo>
                    <a:lnTo>
                      <a:pt x="354115" y="136076"/>
                    </a:lnTo>
                    <a:lnTo>
                      <a:pt x="335942" y="91799"/>
                    </a:lnTo>
                    <a:lnTo>
                      <a:pt x="307753" y="54287"/>
                    </a:lnTo>
                    <a:lnTo>
                      <a:pt x="271267" y="25305"/>
                    </a:lnTo>
                    <a:lnTo>
                      <a:pt x="228202" y="6620"/>
                    </a:lnTo>
                    <a:lnTo>
                      <a:pt x="180277" y="0"/>
                    </a:lnTo>
                    <a:close/>
                  </a:path>
                </a:pathLst>
              </a:custGeom>
              <a:solidFill>
                <a:srgbClr val="008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" name="object 7"/>
            <p:cNvSpPr txBox="1"/>
            <p:nvPr/>
          </p:nvSpPr>
          <p:spPr>
            <a:xfrm>
              <a:off x="4242231" y="5153659"/>
              <a:ext cx="1606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dirty="0">
                  <a:latin typeface="Corbel"/>
                  <a:cs typeface="Corbel"/>
                </a:rPr>
                <a:t>C</a:t>
              </a:r>
              <a:endParaRPr>
                <a:latin typeface="Corbel"/>
                <a:cs typeface="Corbel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863339" y="4414269"/>
              <a:ext cx="360680" cy="370840"/>
            </a:xfrm>
            <a:custGeom>
              <a:avLst/>
              <a:gdLst/>
              <a:ahLst/>
              <a:cxnLst/>
              <a:rect l="l" t="t" r="r" b="b"/>
              <a:pathLst>
                <a:path w="360680" h="370839">
                  <a:moveTo>
                    <a:pt x="180277" y="0"/>
                  </a:moveTo>
                  <a:lnTo>
                    <a:pt x="132352" y="6620"/>
                  </a:lnTo>
                  <a:lnTo>
                    <a:pt x="89288" y="25305"/>
                  </a:lnTo>
                  <a:lnTo>
                    <a:pt x="52802" y="54287"/>
                  </a:lnTo>
                  <a:lnTo>
                    <a:pt x="24613" y="91800"/>
                  </a:lnTo>
                  <a:lnTo>
                    <a:pt x="6439" y="136076"/>
                  </a:lnTo>
                  <a:lnTo>
                    <a:pt x="0" y="185350"/>
                  </a:lnTo>
                  <a:lnTo>
                    <a:pt x="6439" y="234623"/>
                  </a:lnTo>
                  <a:lnTo>
                    <a:pt x="24613" y="278899"/>
                  </a:lnTo>
                  <a:lnTo>
                    <a:pt x="52802" y="316412"/>
                  </a:lnTo>
                  <a:lnTo>
                    <a:pt x="89288" y="345394"/>
                  </a:lnTo>
                  <a:lnTo>
                    <a:pt x="132352" y="364079"/>
                  </a:lnTo>
                  <a:lnTo>
                    <a:pt x="180277" y="370700"/>
                  </a:lnTo>
                  <a:lnTo>
                    <a:pt x="228203" y="364079"/>
                  </a:lnTo>
                  <a:lnTo>
                    <a:pt x="271267" y="345394"/>
                  </a:lnTo>
                  <a:lnTo>
                    <a:pt x="307753" y="316412"/>
                  </a:lnTo>
                  <a:lnTo>
                    <a:pt x="335942" y="278899"/>
                  </a:lnTo>
                  <a:lnTo>
                    <a:pt x="354115" y="234623"/>
                  </a:lnTo>
                  <a:lnTo>
                    <a:pt x="360555" y="185350"/>
                  </a:lnTo>
                  <a:lnTo>
                    <a:pt x="354115" y="136076"/>
                  </a:lnTo>
                  <a:lnTo>
                    <a:pt x="335942" y="91800"/>
                  </a:lnTo>
                  <a:lnTo>
                    <a:pt x="307753" y="54287"/>
                  </a:lnTo>
                  <a:lnTo>
                    <a:pt x="271267" y="25305"/>
                  </a:lnTo>
                  <a:lnTo>
                    <a:pt x="228203" y="6620"/>
                  </a:lnTo>
                  <a:lnTo>
                    <a:pt x="18027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963448" y="4437379"/>
              <a:ext cx="16129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dirty="0">
                  <a:latin typeface="Corbel"/>
                  <a:cs typeface="Corbel"/>
                </a:rPr>
                <a:t>B</a:t>
              </a:r>
              <a:endParaRPr>
                <a:latin typeface="Corbel"/>
                <a:cs typeface="Corbel"/>
              </a:endParaRPr>
            </a:p>
          </p:txBody>
        </p:sp>
        <p:grpSp>
          <p:nvGrpSpPr>
            <p:cNvPr id="10" name="object 10"/>
            <p:cNvGrpSpPr/>
            <p:nvPr/>
          </p:nvGrpSpPr>
          <p:grpSpPr>
            <a:xfrm>
              <a:off x="3329939" y="5794273"/>
              <a:ext cx="1684020" cy="556260"/>
              <a:chOff x="1805939" y="5794273"/>
              <a:chExt cx="1684020" cy="556260"/>
            </a:xfrm>
          </p:grpSpPr>
          <p:sp>
            <p:nvSpPr>
              <p:cNvPr id="11" name="object 11"/>
              <p:cNvSpPr/>
              <p:nvPr/>
            </p:nvSpPr>
            <p:spPr>
              <a:xfrm>
                <a:off x="1805939" y="5979623"/>
                <a:ext cx="360680" cy="370840"/>
              </a:xfrm>
              <a:custGeom>
                <a:avLst/>
                <a:gdLst/>
                <a:ahLst/>
                <a:cxnLst/>
                <a:rect l="l" t="t" r="r" b="b"/>
                <a:pathLst>
                  <a:path w="360680" h="370839">
                    <a:moveTo>
                      <a:pt x="180277" y="0"/>
                    </a:moveTo>
                    <a:lnTo>
                      <a:pt x="132352" y="6620"/>
                    </a:lnTo>
                    <a:lnTo>
                      <a:pt x="89288" y="25305"/>
                    </a:lnTo>
                    <a:lnTo>
                      <a:pt x="52802" y="54287"/>
                    </a:lnTo>
                    <a:lnTo>
                      <a:pt x="24613" y="91800"/>
                    </a:lnTo>
                    <a:lnTo>
                      <a:pt x="6439" y="136076"/>
                    </a:lnTo>
                    <a:lnTo>
                      <a:pt x="0" y="185350"/>
                    </a:lnTo>
                    <a:lnTo>
                      <a:pt x="6439" y="234623"/>
                    </a:lnTo>
                    <a:lnTo>
                      <a:pt x="24613" y="278899"/>
                    </a:lnTo>
                    <a:lnTo>
                      <a:pt x="52802" y="316412"/>
                    </a:lnTo>
                    <a:lnTo>
                      <a:pt x="89288" y="345394"/>
                    </a:lnTo>
                    <a:lnTo>
                      <a:pt x="132352" y="364079"/>
                    </a:lnTo>
                    <a:lnTo>
                      <a:pt x="180277" y="370700"/>
                    </a:lnTo>
                    <a:lnTo>
                      <a:pt x="228203" y="364079"/>
                    </a:lnTo>
                    <a:lnTo>
                      <a:pt x="271267" y="345394"/>
                    </a:lnTo>
                    <a:lnTo>
                      <a:pt x="307753" y="316412"/>
                    </a:lnTo>
                    <a:lnTo>
                      <a:pt x="335942" y="278899"/>
                    </a:lnTo>
                    <a:lnTo>
                      <a:pt x="354115" y="234623"/>
                    </a:lnTo>
                    <a:lnTo>
                      <a:pt x="360555" y="185350"/>
                    </a:lnTo>
                    <a:lnTo>
                      <a:pt x="354115" y="136076"/>
                    </a:lnTo>
                    <a:lnTo>
                      <a:pt x="335942" y="91800"/>
                    </a:lnTo>
                    <a:lnTo>
                      <a:pt x="307753" y="54287"/>
                    </a:lnTo>
                    <a:lnTo>
                      <a:pt x="271267" y="25305"/>
                    </a:lnTo>
                    <a:lnTo>
                      <a:pt x="228203" y="6620"/>
                    </a:lnTo>
                    <a:lnTo>
                      <a:pt x="180277" y="0"/>
                    </a:lnTo>
                    <a:close/>
                  </a:path>
                </a:pathLst>
              </a:custGeom>
              <a:solidFill>
                <a:srgbClr val="7030A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3129217" y="5794273"/>
                <a:ext cx="360680" cy="370840"/>
              </a:xfrm>
              <a:custGeom>
                <a:avLst/>
                <a:gdLst/>
                <a:ahLst/>
                <a:cxnLst/>
                <a:rect l="l" t="t" r="r" b="b"/>
                <a:pathLst>
                  <a:path w="360679" h="370839">
                    <a:moveTo>
                      <a:pt x="180277" y="0"/>
                    </a:moveTo>
                    <a:lnTo>
                      <a:pt x="132352" y="6620"/>
                    </a:lnTo>
                    <a:lnTo>
                      <a:pt x="89288" y="25305"/>
                    </a:lnTo>
                    <a:lnTo>
                      <a:pt x="52802" y="54287"/>
                    </a:lnTo>
                    <a:lnTo>
                      <a:pt x="24613" y="91800"/>
                    </a:lnTo>
                    <a:lnTo>
                      <a:pt x="6439" y="136076"/>
                    </a:lnTo>
                    <a:lnTo>
                      <a:pt x="0" y="185350"/>
                    </a:lnTo>
                    <a:lnTo>
                      <a:pt x="6439" y="234623"/>
                    </a:lnTo>
                    <a:lnTo>
                      <a:pt x="24613" y="278899"/>
                    </a:lnTo>
                    <a:lnTo>
                      <a:pt x="52802" y="316412"/>
                    </a:lnTo>
                    <a:lnTo>
                      <a:pt x="89288" y="345394"/>
                    </a:lnTo>
                    <a:lnTo>
                      <a:pt x="132352" y="364079"/>
                    </a:lnTo>
                    <a:lnTo>
                      <a:pt x="180277" y="370700"/>
                    </a:lnTo>
                    <a:lnTo>
                      <a:pt x="228203" y="364079"/>
                    </a:lnTo>
                    <a:lnTo>
                      <a:pt x="271268" y="345394"/>
                    </a:lnTo>
                    <a:lnTo>
                      <a:pt x="307754" y="316412"/>
                    </a:lnTo>
                    <a:lnTo>
                      <a:pt x="335943" y="278899"/>
                    </a:lnTo>
                    <a:lnTo>
                      <a:pt x="354117" y="234623"/>
                    </a:lnTo>
                    <a:lnTo>
                      <a:pt x="360556" y="185350"/>
                    </a:lnTo>
                    <a:lnTo>
                      <a:pt x="354117" y="136076"/>
                    </a:lnTo>
                    <a:lnTo>
                      <a:pt x="335943" y="91800"/>
                    </a:lnTo>
                    <a:lnTo>
                      <a:pt x="307754" y="54287"/>
                    </a:lnTo>
                    <a:lnTo>
                      <a:pt x="271268" y="25305"/>
                    </a:lnTo>
                    <a:lnTo>
                      <a:pt x="228203" y="6620"/>
                    </a:lnTo>
                    <a:lnTo>
                      <a:pt x="180277" y="0"/>
                    </a:lnTo>
                    <a:close/>
                  </a:path>
                </a:pathLst>
              </a:custGeom>
              <a:solidFill>
                <a:srgbClr val="FF006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3" name="object 13"/>
            <p:cNvSpPr txBox="1"/>
            <p:nvPr/>
          </p:nvSpPr>
          <p:spPr>
            <a:xfrm>
              <a:off x="4762851" y="5818123"/>
              <a:ext cx="1409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dirty="0">
                  <a:latin typeface="Corbel"/>
                  <a:cs typeface="Corbel"/>
                </a:rPr>
                <a:t>F</a:t>
              </a:r>
              <a:endParaRPr>
                <a:latin typeface="Corbel"/>
                <a:cs typeface="Corbel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729740" y="5979623"/>
              <a:ext cx="360680" cy="370840"/>
            </a:xfrm>
            <a:custGeom>
              <a:avLst/>
              <a:gdLst/>
              <a:ahLst/>
              <a:cxnLst/>
              <a:rect l="l" t="t" r="r" b="b"/>
              <a:pathLst>
                <a:path w="360680" h="370839">
                  <a:moveTo>
                    <a:pt x="180278" y="0"/>
                  </a:moveTo>
                  <a:lnTo>
                    <a:pt x="132352" y="6620"/>
                  </a:lnTo>
                  <a:lnTo>
                    <a:pt x="89288" y="25305"/>
                  </a:lnTo>
                  <a:lnTo>
                    <a:pt x="52802" y="54287"/>
                  </a:lnTo>
                  <a:lnTo>
                    <a:pt x="24613" y="91800"/>
                  </a:lnTo>
                  <a:lnTo>
                    <a:pt x="6439" y="136076"/>
                  </a:lnTo>
                  <a:lnTo>
                    <a:pt x="0" y="185350"/>
                  </a:lnTo>
                  <a:lnTo>
                    <a:pt x="6439" y="234623"/>
                  </a:lnTo>
                  <a:lnTo>
                    <a:pt x="24613" y="278899"/>
                  </a:lnTo>
                  <a:lnTo>
                    <a:pt x="52802" y="316412"/>
                  </a:lnTo>
                  <a:lnTo>
                    <a:pt x="89288" y="345394"/>
                  </a:lnTo>
                  <a:lnTo>
                    <a:pt x="132352" y="364079"/>
                  </a:lnTo>
                  <a:lnTo>
                    <a:pt x="180278" y="370700"/>
                  </a:lnTo>
                  <a:lnTo>
                    <a:pt x="228203" y="364079"/>
                  </a:lnTo>
                  <a:lnTo>
                    <a:pt x="271267" y="345394"/>
                  </a:lnTo>
                  <a:lnTo>
                    <a:pt x="307753" y="316412"/>
                  </a:lnTo>
                  <a:lnTo>
                    <a:pt x="335942" y="278899"/>
                  </a:lnTo>
                  <a:lnTo>
                    <a:pt x="354116" y="234623"/>
                  </a:lnTo>
                  <a:lnTo>
                    <a:pt x="360556" y="185350"/>
                  </a:lnTo>
                  <a:lnTo>
                    <a:pt x="354116" y="136076"/>
                  </a:lnTo>
                  <a:lnTo>
                    <a:pt x="335942" y="91800"/>
                  </a:lnTo>
                  <a:lnTo>
                    <a:pt x="307753" y="54287"/>
                  </a:lnTo>
                  <a:lnTo>
                    <a:pt x="271267" y="25305"/>
                  </a:lnTo>
                  <a:lnTo>
                    <a:pt x="228203" y="6620"/>
                  </a:lnTo>
                  <a:lnTo>
                    <a:pt x="180278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1820324" y="6001003"/>
              <a:ext cx="1790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dirty="0">
                  <a:latin typeface="Corbel"/>
                  <a:cs typeface="Corbel"/>
                </a:rPr>
                <a:t>D</a:t>
              </a:r>
              <a:endParaRPr>
                <a:latin typeface="Corbel"/>
                <a:cs typeface="Corbel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894103" y="4583302"/>
              <a:ext cx="2828290" cy="1607820"/>
            </a:xfrm>
            <a:custGeom>
              <a:avLst/>
              <a:gdLst/>
              <a:ahLst/>
              <a:cxnLst/>
              <a:rect l="l" t="t" r="r" b="b"/>
              <a:pathLst>
                <a:path w="2828290" h="1607820">
                  <a:moveTo>
                    <a:pt x="654151" y="681164"/>
                  </a:moveTo>
                  <a:lnTo>
                    <a:pt x="565086" y="716584"/>
                  </a:lnTo>
                  <a:lnTo>
                    <a:pt x="586409" y="735609"/>
                  </a:lnTo>
                  <a:lnTo>
                    <a:pt x="0" y="1392694"/>
                  </a:lnTo>
                  <a:lnTo>
                    <a:pt x="508" y="1401737"/>
                  </a:lnTo>
                  <a:lnTo>
                    <a:pt x="12280" y="1412240"/>
                  </a:lnTo>
                  <a:lnTo>
                    <a:pt x="21310" y="1411732"/>
                  </a:lnTo>
                  <a:lnTo>
                    <a:pt x="607733" y="754646"/>
                  </a:lnTo>
                  <a:lnTo>
                    <a:pt x="629043" y="773671"/>
                  </a:lnTo>
                  <a:lnTo>
                    <a:pt x="644004" y="718553"/>
                  </a:lnTo>
                  <a:lnTo>
                    <a:pt x="654151" y="681164"/>
                  </a:lnTo>
                  <a:close/>
                </a:path>
                <a:path w="2828290" h="1607820">
                  <a:moveTo>
                    <a:pt x="1985556" y="16598"/>
                  </a:moveTo>
                  <a:lnTo>
                    <a:pt x="1978164" y="2654"/>
                  </a:lnTo>
                  <a:lnTo>
                    <a:pt x="1969516" y="0"/>
                  </a:lnTo>
                  <a:lnTo>
                    <a:pt x="1030960" y="497344"/>
                  </a:lnTo>
                  <a:lnTo>
                    <a:pt x="1017587" y="472097"/>
                  </a:lnTo>
                  <a:lnTo>
                    <a:pt x="961898" y="550100"/>
                  </a:lnTo>
                  <a:lnTo>
                    <a:pt x="1057719" y="547839"/>
                  </a:lnTo>
                  <a:lnTo>
                    <a:pt x="1049845" y="532980"/>
                  </a:lnTo>
                  <a:lnTo>
                    <a:pt x="1044333" y="522592"/>
                  </a:lnTo>
                  <a:lnTo>
                    <a:pt x="1982889" y="25247"/>
                  </a:lnTo>
                  <a:lnTo>
                    <a:pt x="1985556" y="16598"/>
                  </a:lnTo>
                  <a:close/>
                </a:path>
                <a:path w="2828290" h="1607820">
                  <a:moveTo>
                    <a:pt x="2262581" y="724128"/>
                  </a:moveTo>
                  <a:lnTo>
                    <a:pt x="2256434" y="717499"/>
                  </a:lnTo>
                  <a:lnTo>
                    <a:pt x="995299" y="670115"/>
                  </a:lnTo>
                  <a:lnTo>
                    <a:pt x="995337" y="669277"/>
                  </a:lnTo>
                  <a:lnTo>
                    <a:pt x="996378" y="641553"/>
                  </a:lnTo>
                  <a:lnTo>
                    <a:pt x="909104" y="681164"/>
                  </a:lnTo>
                  <a:lnTo>
                    <a:pt x="993152" y="727214"/>
                  </a:lnTo>
                  <a:lnTo>
                    <a:pt x="994232" y="698665"/>
                  </a:lnTo>
                  <a:lnTo>
                    <a:pt x="2255355" y="746048"/>
                  </a:lnTo>
                  <a:lnTo>
                    <a:pt x="2261997" y="739902"/>
                  </a:lnTo>
                  <a:lnTo>
                    <a:pt x="2262581" y="724128"/>
                  </a:lnTo>
                  <a:close/>
                </a:path>
                <a:path w="2828290" h="1607820">
                  <a:moveTo>
                    <a:pt x="2300808" y="862533"/>
                  </a:moveTo>
                  <a:lnTo>
                    <a:pt x="2210739" y="895286"/>
                  </a:lnTo>
                  <a:lnTo>
                    <a:pt x="2231479" y="914933"/>
                  </a:lnTo>
                  <a:lnTo>
                    <a:pt x="1727784" y="1446517"/>
                  </a:lnTo>
                  <a:lnTo>
                    <a:pt x="1728025" y="1455559"/>
                  </a:lnTo>
                  <a:lnTo>
                    <a:pt x="1739480" y="1466418"/>
                  </a:lnTo>
                  <a:lnTo>
                    <a:pt x="1748523" y="1466164"/>
                  </a:lnTo>
                  <a:lnTo>
                    <a:pt x="2252218" y="934593"/>
                  </a:lnTo>
                  <a:lnTo>
                    <a:pt x="2272969" y="954239"/>
                  </a:lnTo>
                  <a:lnTo>
                    <a:pt x="2289860" y="898588"/>
                  </a:lnTo>
                  <a:lnTo>
                    <a:pt x="2300808" y="862533"/>
                  </a:lnTo>
                  <a:close/>
                </a:path>
                <a:path w="2828290" h="1607820">
                  <a:moveTo>
                    <a:pt x="2444445" y="548436"/>
                  </a:moveTo>
                  <a:lnTo>
                    <a:pt x="2320760" y="222465"/>
                  </a:lnTo>
                  <a:lnTo>
                    <a:pt x="2347468" y="212331"/>
                  </a:lnTo>
                  <a:lnTo>
                    <a:pt x="2331936" y="198018"/>
                  </a:lnTo>
                  <a:lnTo>
                    <a:pt x="2276983" y="147383"/>
                  </a:lnTo>
                  <a:lnTo>
                    <a:pt x="2267318" y="242735"/>
                  </a:lnTo>
                  <a:lnTo>
                    <a:pt x="2294039" y="232600"/>
                  </a:lnTo>
                  <a:lnTo>
                    <a:pt x="2417737" y="558571"/>
                  </a:lnTo>
                  <a:lnTo>
                    <a:pt x="2425979" y="562279"/>
                  </a:lnTo>
                  <a:lnTo>
                    <a:pt x="2440736" y="556679"/>
                  </a:lnTo>
                  <a:lnTo>
                    <a:pt x="2444445" y="548436"/>
                  </a:lnTo>
                  <a:close/>
                </a:path>
                <a:path w="2828290" h="1607820">
                  <a:moveTo>
                    <a:pt x="2774632" y="1401368"/>
                  </a:moveTo>
                  <a:lnTo>
                    <a:pt x="2771648" y="1385874"/>
                  </a:lnTo>
                  <a:lnTo>
                    <a:pt x="2764155" y="1380807"/>
                  </a:lnTo>
                  <a:lnTo>
                    <a:pt x="1877860" y="1551444"/>
                  </a:lnTo>
                  <a:lnTo>
                    <a:pt x="1872462" y="1523377"/>
                  </a:lnTo>
                  <a:lnTo>
                    <a:pt x="1796389" y="1581670"/>
                  </a:lnTo>
                  <a:lnTo>
                    <a:pt x="1888667" y="1607566"/>
                  </a:lnTo>
                  <a:lnTo>
                    <a:pt x="1884070" y="1583690"/>
                  </a:lnTo>
                  <a:lnTo>
                    <a:pt x="1883270" y="1579499"/>
                  </a:lnTo>
                  <a:lnTo>
                    <a:pt x="2769552" y="1408861"/>
                  </a:lnTo>
                  <a:lnTo>
                    <a:pt x="2774632" y="1401368"/>
                  </a:lnTo>
                  <a:close/>
                </a:path>
                <a:path w="2828290" h="1607820">
                  <a:moveTo>
                    <a:pt x="2827794" y="1269034"/>
                  </a:moveTo>
                  <a:lnTo>
                    <a:pt x="2827363" y="1259992"/>
                  </a:lnTo>
                  <a:lnTo>
                    <a:pt x="2501354" y="963891"/>
                  </a:lnTo>
                  <a:lnTo>
                    <a:pt x="2514892" y="948969"/>
                  </a:lnTo>
                  <a:lnTo>
                    <a:pt x="2520569" y="942733"/>
                  </a:lnTo>
                  <a:lnTo>
                    <a:pt x="2428290" y="916825"/>
                  </a:lnTo>
                  <a:lnTo>
                    <a:pt x="2462923" y="1006195"/>
                  </a:lnTo>
                  <a:lnTo>
                    <a:pt x="2482138" y="985037"/>
                  </a:lnTo>
                  <a:lnTo>
                    <a:pt x="2808147" y="1281150"/>
                  </a:lnTo>
                  <a:lnTo>
                    <a:pt x="2817177" y="1280706"/>
                  </a:lnTo>
                  <a:lnTo>
                    <a:pt x="2827794" y="12690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906257" y="4501388"/>
              <a:ext cx="1270635" cy="769620"/>
            </a:xfrm>
            <a:prstGeom prst="rect">
              <a:avLst/>
            </a:prstGeom>
          </p:spPr>
          <p:txBody>
            <a:bodyPr vert="horz" wrap="square" lIns="0" tIns="109855" rIns="0" bIns="0" rtlCol="0">
              <a:spAutoFit/>
            </a:bodyPr>
            <a:lstStyle/>
            <a:p>
              <a:pPr marL="12700">
                <a:spcBef>
                  <a:spcPts val="865"/>
                </a:spcBef>
              </a:pPr>
              <a:r>
                <a:rPr spc="-40" dirty="0">
                  <a:latin typeface="Arial"/>
                  <a:cs typeface="Arial"/>
                </a:rPr>
                <a:t>Target</a:t>
              </a:r>
              <a:r>
                <a:rPr spc="-55" dirty="0">
                  <a:latin typeface="Arial"/>
                  <a:cs typeface="Arial"/>
                </a:rPr>
                <a:t> </a:t>
              </a:r>
              <a:r>
                <a:rPr spc="-5" dirty="0">
                  <a:latin typeface="Arial"/>
                  <a:cs typeface="Arial"/>
                </a:rPr>
                <a:t>Node</a:t>
              </a:r>
              <a:endParaRPr dirty="0">
                <a:latin typeface="Arial"/>
                <a:cs typeface="Arial"/>
              </a:endParaRPr>
            </a:p>
            <a:p>
              <a:pPr marL="269240" algn="ctr">
                <a:spcBef>
                  <a:spcPts val="770"/>
                </a:spcBef>
              </a:pPr>
              <a:r>
                <a:rPr dirty="0">
                  <a:latin typeface="Corbel"/>
                  <a:cs typeface="Corbel"/>
                </a:rPr>
                <a:t>A</a:t>
              </a: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3053350" y="5848603"/>
              <a:ext cx="1233170" cy="878840"/>
            </a:xfrm>
            <a:prstGeom prst="rect">
              <a:avLst/>
            </a:prstGeom>
          </p:spPr>
          <p:txBody>
            <a:bodyPr vert="horz" wrap="square" lIns="0" tIns="165100" rIns="0" bIns="0" rtlCol="0">
              <a:spAutoFit/>
            </a:bodyPr>
            <a:lstStyle/>
            <a:p>
              <a:pPr marL="393700">
                <a:spcBef>
                  <a:spcPts val="1300"/>
                </a:spcBef>
              </a:pPr>
              <a:r>
                <a:rPr dirty="0">
                  <a:latin typeface="Corbel"/>
                  <a:cs typeface="Corbel"/>
                </a:rPr>
                <a:t>E</a:t>
              </a:r>
              <a:endParaRPr>
                <a:latin typeface="Corbel"/>
                <a:cs typeface="Corbel"/>
              </a:endParaRPr>
            </a:p>
            <a:p>
              <a:pPr marL="12700">
                <a:spcBef>
                  <a:spcPts val="1200"/>
                </a:spcBef>
              </a:pPr>
              <a:r>
                <a:rPr dirty="0">
                  <a:latin typeface="Arial"/>
                  <a:cs typeface="Arial"/>
                </a:rPr>
                <a:t>Input</a:t>
              </a:r>
              <a:r>
                <a:rPr spc="-80" dirty="0">
                  <a:latin typeface="Arial"/>
                  <a:cs typeface="Arial"/>
                </a:rPr>
                <a:t> </a:t>
              </a:r>
              <a:r>
                <a:rPr spc="-5" dirty="0">
                  <a:latin typeface="Arial"/>
                  <a:cs typeface="Arial"/>
                </a:rPr>
                <a:t>Graph</a:t>
              </a:r>
              <a:endParaRPr>
                <a:latin typeface="Arial"/>
                <a:cs typeface="Arial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80084" y="29971"/>
            <a:ext cx="58553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Schlichtkrull</a:t>
            </a:r>
            <a:r>
              <a:rPr sz="1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et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 al.,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Modeling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Relational Data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with</a:t>
            </a:r>
            <a:r>
              <a:rPr sz="1200" u="sng" spc="-50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Graph</a:t>
            </a:r>
            <a:r>
              <a:rPr sz="1200" u="sng" spc="-50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Convolutional Networks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ESWC</a:t>
            </a:r>
            <a:r>
              <a:rPr sz="12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orbel"/>
                <a:cs typeface="Corbel"/>
              </a:rPr>
              <a:t>2018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6" y="347472"/>
            <a:ext cx="3663696" cy="4267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42108" y="1349756"/>
            <a:ext cx="7886700" cy="227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358775" indent="-320040">
              <a:spcBef>
                <a:spcPts val="100"/>
              </a:spcBef>
              <a:buClr>
                <a:srgbClr val="F0AD00"/>
              </a:buClr>
              <a:buSzPct val="8000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000" spc="-55" dirty="0">
                <a:latin typeface="Calibri"/>
                <a:cs typeface="Calibri"/>
              </a:rPr>
              <a:t>We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will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extend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B050"/>
                </a:solidFill>
                <a:latin typeface="Calibri"/>
                <a:cs typeface="Calibri"/>
              </a:rPr>
              <a:t>GCN</a:t>
            </a:r>
            <a:r>
              <a:rPr sz="3000" b="1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to</a:t>
            </a:r>
            <a:r>
              <a:rPr sz="3000" spc="-5" dirty="0">
                <a:latin typeface="Calibri"/>
                <a:cs typeface="Calibri"/>
              </a:rPr>
              <a:t> handle </a:t>
            </a:r>
            <a:r>
              <a:rPr sz="3000" spc="-15" dirty="0">
                <a:latin typeface="Calibri"/>
                <a:cs typeface="Calibri"/>
              </a:rPr>
              <a:t>heterogeneous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graphs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with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multiple </a:t>
            </a:r>
            <a:r>
              <a:rPr sz="3000" b="1" spc="-15" dirty="0">
                <a:latin typeface="Calibri"/>
                <a:cs typeface="Calibri"/>
              </a:rPr>
              <a:t>edge/relation</a:t>
            </a:r>
            <a:r>
              <a:rPr sz="3000" b="1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types</a:t>
            </a:r>
            <a:endParaRPr sz="3000">
              <a:latin typeface="Calibri"/>
              <a:cs typeface="Calibri"/>
            </a:endParaRPr>
          </a:p>
          <a:p>
            <a:pPr marL="332740" indent="-320040">
              <a:buClr>
                <a:srgbClr val="F0AD00"/>
              </a:buClr>
              <a:buSzPct val="8000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000" spc="-55" dirty="0">
                <a:latin typeface="Calibri"/>
                <a:cs typeface="Calibri"/>
              </a:rPr>
              <a:t>We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start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with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directed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graph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with </a:t>
            </a:r>
            <a:r>
              <a:rPr sz="3000" b="1" spc="-5" dirty="0">
                <a:latin typeface="Calibri"/>
                <a:cs typeface="Calibri"/>
              </a:rPr>
              <a:t>one </a:t>
            </a:r>
            <a:r>
              <a:rPr sz="3000" spc="-15" dirty="0">
                <a:latin typeface="Calibri"/>
                <a:cs typeface="Calibri"/>
              </a:rPr>
              <a:t>relation</a:t>
            </a:r>
            <a:endParaRPr sz="3000">
              <a:latin typeface="Calibri"/>
              <a:cs typeface="Calibri"/>
            </a:endParaRPr>
          </a:p>
          <a:p>
            <a:pPr marL="625475" marR="5080" lvl="1" indent="-274320">
              <a:lnSpc>
                <a:spcPts val="3100"/>
              </a:lnSpc>
              <a:spcBef>
                <a:spcPts val="80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600" spc="-5" dirty="0">
                <a:latin typeface="Calibri"/>
                <a:cs typeface="Calibri"/>
              </a:rPr>
              <a:t>How do </a:t>
            </a:r>
            <a:r>
              <a:rPr sz="2600" spc="-10" dirty="0">
                <a:latin typeface="Calibri"/>
                <a:cs typeface="Calibri"/>
              </a:rPr>
              <a:t>we </a:t>
            </a:r>
            <a:r>
              <a:rPr sz="2600" dirty="0">
                <a:latin typeface="Calibri"/>
                <a:cs typeface="Calibri"/>
              </a:rPr>
              <a:t>run </a:t>
            </a:r>
            <a:r>
              <a:rPr sz="2600" spc="-5" dirty="0">
                <a:latin typeface="Calibri"/>
                <a:cs typeface="Calibri"/>
              </a:rPr>
              <a:t>GCN and </a:t>
            </a:r>
            <a:r>
              <a:rPr sz="2600" spc="-10" dirty="0">
                <a:latin typeface="Calibri"/>
                <a:cs typeface="Calibri"/>
              </a:rPr>
              <a:t>update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representation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B48200"/>
                </a:solidFill>
                <a:latin typeface="Calibri"/>
                <a:cs typeface="Calibri"/>
              </a:rPr>
              <a:t>target</a:t>
            </a:r>
            <a:r>
              <a:rPr sz="2600" b="1" spc="-5" dirty="0">
                <a:solidFill>
                  <a:srgbClr val="B482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B48200"/>
                </a:solidFill>
                <a:latin typeface="Calibri"/>
                <a:cs typeface="Calibri"/>
              </a:rPr>
              <a:t>node A</a:t>
            </a:r>
            <a:r>
              <a:rPr sz="2600" b="1" spc="-5" dirty="0">
                <a:solidFill>
                  <a:srgbClr val="B482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this </a:t>
            </a:r>
            <a:r>
              <a:rPr sz="2600" spc="-10" dirty="0">
                <a:latin typeface="Calibri"/>
                <a:cs typeface="Calibri"/>
              </a:rPr>
              <a:t>graph?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39510" y="4548611"/>
            <a:ext cx="2007235" cy="552450"/>
            <a:chOff x="815509" y="4548611"/>
            <a:chExt cx="2007235" cy="552450"/>
          </a:xfrm>
        </p:grpSpPr>
        <p:sp>
          <p:nvSpPr>
            <p:cNvPr id="5" name="object 5"/>
            <p:cNvSpPr/>
            <p:nvPr/>
          </p:nvSpPr>
          <p:spPr>
            <a:xfrm>
              <a:off x="815509" y="4548611"/>
              <a:ext cx="360680" cy="370840"/>
            </a:xfrm>
            <a:custGeom>
              <a:avLst/>
              <a:gdLst/>
              <a:ahLst/>
              <a:cxnLst/>
              <a:rect l="l" t="t" r="r" b="b"/>
              <a:pathLst>
                <a:path w="360680" h="370839">
                  <a:moveTo>
                    <a:pt x="180277" y="0"/>
                  </a:moveTo>
                  <a:lnTo>
                    <a:pt x="132352" y="6620"/>
                  </a:lnTo>
                  <a:lnTo>
                    <a:pt x="89288" y="25305"/>
                  </a:lnTo>
                  <a:lnTo>
                    <a:pt x="52802" y="54287"/>
                  </a:lnTo>
                  <a:lnTo>
                    <a:pt x="24613" y="91800"/>
                  </a:lnTo>
                  <a:lnTo>
                    <a:pt x="6439" y="136076"/>
                  </a:lnTo>
                  <a:lnTo>
                    <a:pt x="0" y="185350"/>
                  </a:lnTo>
                  <a:lnTo>
                    <a:pt x="6439" y="234623"/>
                  </a:lnTo>
                  <a:lnTo>
                    <a:pt x="24613" y="278899"/>
                  </a:lnTo>
                  <a:lnTo>
                    <a:pt x="52802" y="316412"/>
                  </a:lnTo>
                  <a:lnTo>
                    <a:pt x="89288" y="345394"/>
                  </a:lnTo>
                  <a:lnTo>
                    <a:pt x="132352" y="364079"/>
                  </a:lnTo>
                  <a:lnTo>
                    <a:pt x="180277" y="370700"/>
                  </a:lnTo>
                  <a:lnTo>
                    <a:pt x="228202" y="364079"/>
                  </a:lnTo>
                  <a:lnTo>
                    <a:pt x="271267" y="345394"/>
                  </a:lnTo>
                  <a:lnTo>
                    <a:pt x="307753" y="316412"/>
                  </a:lnTo>
                  <a:lnTo>
                    <a:pt x="335942" y="278899"/>
                  </a:lnTo>
                  <a:lnTo>
                    <a:pt x="354116" y="234623"/>
                  </a:lnTo>
                  <a:lnTo>
                    <a:pt x="360555" y="185350"/>
                  </a:lnTo>
                  <a:lnTo>
                    <a:pt x="354116" y="136076"/>
                  </a:lnTo>
                  <a:lnTo>
                    <a:pt x="335942" y="91800"/>
                  </a:lnTo>
                  <a:lnTo>
                    <a:pt x="307753" y="54287"/>
                  </a:lnTo>
                  <a:lnTo>
                    <a:pt x="271267" y="25305"/>
                  </a:lnTo>
                  <a:lnTo>
                    <a:pt x="228202" y="6620"/>
                  </a:lnTo>
                  <a:lnTo>
                    <a:pt x="180277" y="0"/>
                  </a:lnTo>
                  <a:close/>
                </a:path>
              </a:pathLst>
            </a:custGeom>
            <a:solidFill>
              <a:srgbClr val="B4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62173" y="4729980"/>
              <a:ext cx="360680" cy="370840"/>
            </a:xfrm>
            <a:custGeom>
              <a:avLst/>
              <a:gdLst/>
              <a:ahLst/>
              <a:cxnLst/>
              <a:rect l="l" t="t" r="r" b="b"/>
              <a:pathLst>
                <a:path w="360680" h="370839">
                  <a:moveTo>
                    <a:pt x="180277" y="0"/>
                  </a:moveTo>
                  <a:lnTo>
                    <a:pt x="132352" y="6620"/>
                  </a:lnTo>
                  <a:lnTo>
                    <a:pt x="89288" y="25305"/>
                  </a:lnTo>
                  <a:lnTo>
                    <a:pt x="52802" y="54287"/>
                  </a:lnTo>
                  <a:lnTo>
                    <a:pt x="24613" y="91800"/>
                  </a:lnTo>
                  <a:lnTo>
                    <a:pt x="6439" y="136076"/>
                  </a:lnTo>
                  <a:lnTo>
                    <a:pt x="0" y="185350"/>
                  </a:lnTo>
                  <a:lnTo>
                    <a:pt x="6439" y="234623"/>
                  </a:lnTo>
                  <a:lnTo>
                    <a:pt x="24613" y="278899"/>
                  </a:lnTo>
                  <a:lnTo>
                    <a:pt x="52802" y="316412"/>
                  </a:lnTo>
                  <a:lnTo>
                    <a:pt x="89288" y="345394"/>
                  </a:lnTo>
                  <a:lnTo>
                    <a:pt x="132352" y="364079"/>
                  </a:lnTo>
                  <a:lnTo>
                    <a:pt x="180277" y="370700"/>
                  </a:lnTo>
                  <a:lnTo>
                    <a:pt x="228203" y="364079"/>
                  </a:lnTo>
                  <a:lnTo>
                    <a:pt x="271267" y="345394"/>
                  </a:lnTo>
                  <a:lnTo>
                    <a:pt x="307753" y="316412"/>
                  </a:lnTo>
                  <a:lnTo>
                    <a:pt x="335942" y="278899"/>
                  </a:lnTo>
                  <a:lnTo>
                    <a:pt x="354115" y="234623"/>
                  </a:lnTo>
                  <a:lnTo>
                    <a:pt x="360555" y="185350"/>
                  </a:lnTo>
                  <a:lnTo>
                    <a:pt x="354115" y="136076"/>
                  </a:lnTo>
                  <a:lnTo>
                    <a:pt x="335942" y="91800"/>
                  </a:lnTo>
                  <a:lnTo>
                    <a:pt x="307753" y="54287"/>
                  </a:lnTo>
                  <a:lnTo>
                    <a:pt x="271267" y="25305"/>
                  </a:lnTo>
                  <a:lnTo>
                    <a:pt x="228203" y="6620"/>
                  </a:lnTo>
                  <a:lnTo>
                    <a:pt x="18027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86283" y="4751323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C</a:t>
            </a:r>
            <a:endParaRPr>
              <a:latin typeface="Corbel"/>
              <a:cs typeface="Corbe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07391" y="4014828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80" h="370839">
                <a:moveTo>
                  <a:pt x="180277" y="0"/>
                </a:moveTo>
                <a:lnTo>
                  <a:pt x="132352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2" y="316412"/>
                </a:lnTo>
                <a:lnTo>
                  <a:pt x="89288" y="345394"/>
                </a:lnTo>
                <a:lnTo>
                  <a:pt x="132352" y="364079"/>
                </a:lnTo>
                <a:lnTo>
                  <a:pt x="180277" y="370700"/>
                </a:lnTo>
                <a:lnTo>
                  <a:pt x="228203" y="364079"/>
                </a:lnTo>
                <a:lnTo>
                  <a:pt x="271268" y="345394"/>
                </a:lnTo>
                <a:lnTo>
                  <a:pt x="307754" y="316412"/>
                </a:lnTo>
                <a:lnTo>
                  <a:pt x="335943" y="278899"/>
                </a:lnTo>
                <a:lnTo>
                  <a:pt x="354117" y="234623"/>
                </a:lnTo>
                <a:lnTo>
                  <a:pt x="360556" y="185350"/>
                </a:lnTo>
                <a:lnTo>
                  <a:pt x="354117" y="136076"/>
                </a:lnTo>
                <a:lnTo>
                  <a:pt x="335943" y="91800"/>
                </a:lnTo>
                <a:lnTo>
                  <a:pt x="307754" y="54287"/>
                </a:lnTo>
                <a:lnTo>
                  <a:pt x="271268" y="25305"/>
                </a:lnTo>
                <a:lnTo>
                  <a:pt x="228203" y="6620"/>
                </a:lnTo>
                <a:lnTo>
                  <a:pt x="18027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07500" y="4038092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B</a:t>
            </a:r>
            <a:endParaRPr>
              <a:latin typeface="Corbel"/>
              <a:cs typeface="Corbe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73991" y="5394831"/>
            <a:ext cx="1684020" cy="556260"/>
            <a:chOff x="1649991" y="5394831"/>
            <a:chExt cx="1684020" cy="556260"/>
          </a:xfrm>
        </p:grpSpPr>
        <p:sp>
          <p:nvSpPr>
            <p:cNvPr id="11" name="object 11"/>
            <p:cNvSpPr/>
            <p:nvPr/>
          </p:nvSpPr>
          <p:spPr>
            <a:xfrm>
              <a:off x="1649991" y="5580181"/>
              <a:ext cx="360680" cy="370840"/>
            </a:xfrm>
            <a:custGeom>
              <a:avLst/>
              <a:gdLst/>
              <a:ahLst/>
              <a:cxnLst/>
              <a:rect l="l" t="t" r="r" b="b"/>
              <a:pathLst>
                <a:path w="360680" h="370839">
                  <a:moveTo>
                    <a:pt x="180277" y="0"/>
                  </a:moveTo>
                  <a:lnTo>
                    <a:pt x="132352" y="6620"/>
                  </a:lnTo>
                  <a:lnTo>
                    <a:pt x="89288" y="25305"/>
                  </a:lnTo>
                  <a:lnTo>
                    <a:pt x="52802" y="54287"/>
                  </a:lnTo>
                  <a:lnTo>
                    <a:pt x="24613" y="91800"/>
                  </a:lnTo>
                  <a:lnTo>
                    <a:pt x="6439" y="136076"/>
                  </a:lnTo>
                  <a:lnTo>
                    <a:pt x="0" y="185350"/>
                  </a:lnTo>
                  <a:lnTo>
                    <a:pt x="6439" y="234623"/>
                  </a:lnTo>
                  <a:lnTo>
                    <a:pt x="24613" y="278899"/>
                  </a:lnTo>
                  <a:lnTo>
                    <a:pt x="52802" y="316412"/>
                  </a:lnTo>
                  <a:lnTo>
                    <a:pt x="89288" y="345394"/>
                  </a:lnTo>
                  <a:lnTo>
                    <a:pt x="132352" y="364079"/>
                  </a:lnTo>
                  <a:lnTo>
                    <a:pt x="180277" y="370700"/>
                  </a:lnTo>
                  <a:lnTo>
                    <a:pt x="228203" y="364079"/>
                  </a:lnTo>
                  <a:lnTo>
                    <a:pt x="271268" y="345394"/>
                  </a:lnTo>
                  <a:lnTo>
                    <a:pt x="307754" y="316412"/>
                  </a:lnTo>
                  <a:lnTo>
                    <a:pt x="335943" y="278899"/>
                  </a:lnTo>
                  <a:lnTo>
                    <a:pt x="354117" y="234623"/>
                  </a:lnTo>
                  <a:lnTo>
                    <a:pt x="360556" y="185350"/>
                  </a:lnTo>
                  <a:lnTo>
                    <a:pt x="354117" y="136076"/>
                  </a:lnTo>
                  <a:lnTo>
                    <a:pt x="335943" y="91800"/>
                  </a:lnTo>
                  <a:lnTo>
                    <a:pt x="307754" y="54287"/>
                  </a:lnTo>
                  <a:lnTo>
                    <a:pt x="271268" y="25305"/>
                  </a:lnTo>
                  <a:lnTo>
                    <a:pt x="228203" y="6620"/>
                  </a:lnTo>
                  <a:lnTo>
                    <a:pt x="180277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73269" y="5394831"/>
              <a:ext cx="360680" cy="370840"/>
            </a:xfrm>
            <a:custGeom>
              <a:avLst/>
              <a:gdLst/>
              <a:ahLst/>
              <a:cxnLst/>
              <a:rect l="l" t="t" r="r" b="b"/>
              <a:pathLst>
                <a:path w="360679" h="370839">
                  <a:moveTo>
                    <a:pt x="180279" y="0"/>
                  </a:moveTo>
                  <a:lnTo>
                    <a:pt x="132353" y="6620"/>
                  </a:lnTo>
                  <a:lnTo>
                    <a:pt x="89288" y="25305"/>
                  </a:lnTo>
                  <a:lnTo>
                    <a:pt x="52802" y="54287"/>
                  </a:lnTo>
                  <a:lnTo>
                    <a:pt x="24613" y="91800"/>
                  </a:lnTo>
                  <a:lnTo>
                    <a:pt x="6439" y="136076"/>
                  </a:lnTo>
                  <a:lnTo>
                    <a:pt x="0" y="185350"/>
                  </a:lnTo>
                  <a:lnTo>
                    <a:pt x="6439" y="234623"/>
                  </a:lnTo>
                  <a:lnTo>
                    <a:pt x="24613" y="278899"/>
                  </a:lnTo>
                  <a:lnTo>
                    <a:pt x="52802" y="316412"/>
                  </a:lnTo>
                  <a:lnTo>
                    <a:pt x="89288" y="345394"/>
                  </a:lnTo>
                  <a:lnTo>
                    <a:pt x="132353" y="364079"/>
                  </a:lnTo>
                  <a:lnTo>
                    <a:pt x="180279" y="370700"/>
                  </a:lnTo>
                  <a:lnTo>
                    <a:pt x="228203" y="364079"/>
                  </a:lnTo>
                  <a:lnTo>
                    <a:pt x="271268" y="345394"/>
                  </a:lnTo>
                  <a:lnTo>
                    <a:pt x="307754" y="316412"/>
                  </a:lnTo>
                  <a:lnTo>
                    <a:pt x="335943" y="278899"/>
                  </a:lnTo>
                  <a:lnTo>
                    <a:pt x="354117" y="234623"/>
                  </a:lnTo>
                  <a:lnTo>
                    <a:pt x="360556" y="185350"/>
                  </a:lnTo>
                  <a:lnTo>
                    <a:pt x="354117" y="136076"/>
                  </a:lnTo>
                  <a:lnTo>
                    <a:pt x="335943" y="91800"/>
                  </a:lnTo>
                  <a:lnTo>
                    <a:pt x="307754" y="54287"/>
                  </a:lnTo>
                  <a:lnTo>
                    <a:pt x="271268" y="25305"/>
                  </a:lnTo>
                  <a:lnTo>
                    <a:pt x="228203" y="6620"/>
                  </a:lnTo>
                  <a:lnTo>
                    <a:pt x="180279" y="0"/>
                  </a:lnTo>
                  <a:close/>
                </a:path>
              </a:pathLst>
            </a:custGeom>
            <a:solidFill>
              <a:srgbClr val="F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06903" y="5418835"/>
            <a:ext cx="14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F</a:t>
            </a:r>
            <a:endParaRPr>
              <a:latin typeface="Corbel"/>
              <a:cs typeface="Corbe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73792" y="5580181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80" h="370839">
                <a:moveTo>
                  <a:pt x="180278" y="0"/>
                </a:moveTo>
                <a:lnTo>
                  <a:pt x="132352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2" y="316412"/>
                </a:lnTo>
                <a:lnTo>
                  <a:pt x="89288" y="345394"/>
                </a:lnTo>
                <a:lnTo>
                  <a:pt x="132352" y="364079"/>
                </a:lnTo>
                <a:lnTo>
                  <a:pt x="180278" y="370700"/>
                </a:lnTo>
                <a:lnTo>
                  <a:pt x="228203" y="364079"/>
                </a:lnTo>
                <a:lnTo>
                  <a:pt x="271267" y="345394"/>
                </a:lnTo>
                <a:lnTo>
                  <a:pt x="307753" y="316412"/>
                </a:lnTo>
                <a:lnTo>
                  <a:pt x="335942" y="278899"/>
                </a:lnTo>
                <a:lnTo>
                  <a:pt x="354116" y="234623"/>
                </a:lnTo>
                <a:lnTo>
                  <a:pt x="360556" y="185350"/>
                </a:lnTo>
                <a:lnTo>
                  <a:pt x="354116" y="136076"/>
                </a:lnTo>
                <a:lnTo>
                  <a:pt x="335942" y="91800"/>
                </a:lnTo>
                <a:lnTo>
                  <a:pt x="307753" y="54287"/>
                </a:lnTo>
                <a:lnTo>
                  <a:pt x="271267" y="25305"/>
                </a:lnTo>
                <a:lnTo>
                  <a:pt x="228203" y="6620"/>
                </a:lnTo>
                <a:lnTo>
                  <a:pt x="18027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64376" y="5601716"/>
            <a:ext cx="179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D</a:t>
            </a:r>
            <a:endParaRPr>
              <a:latin typeface="Corbel"/>
              <a:cs typeface="Corbe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38147" y="4183862"/>
            <a:ext cx="2828290" cy="1607820"/>
          </a:xfrm>
          <a:custGeom>
            <a:avLst/>
            <a:gdLst/>
            <a:ahLst/>
            <a:cxnLst/>
            <a:rect l="l" t="t" r="r" b="b"/>
            <a:pathLst>
              <a:path w="2828290" h="1607820">
                <a:moveTo>
                  <a:pt x="654151" y="681164"/>
                </a:moveTo>
                <a:lnTo>
                  <a:pt x="565099" y="716584"/>
                </a:lnTo>
                <a:lnTo>
                  <a:pt x="586422" y="735609"/>
                </a:lnTo>
                <a:lnTo>
                  <a:pt x="0" y="1392694"/>
                </a:lnTo>
                <a:lnTo>
                  <a:pt x="520" y="1401737"/>
                </a:lnTo>
                <a:lnTo>
                  <a:pt x="12293" y="1412240"/>
                </a:lnTo>
                <a:lnTo>
                  <a:pt x="21323" y="1411732"/>
                </a:lnTo>
                <a:lnTo>
                  <a:pt x="607733" y="754634"/>
                </a:lnTo>
                <a:lnTo>
                  <a:pt x="629056" y="773671"/>
                </a:lnTo>
                <a:lnTo>
                  <a:pt x="644017" y="718553"/>
                </a:lnTo>
                <a:lnTo>
                  <a:pt x="654151" y="681164"/>
                </a:lnTo>
                <a:close/>
              </a:path>
              <a:path w="2828290" h="1607820">
                <a:moveTo>
                  <a:pt x="1985556" y="16598"/>
                </a:moveTo>
                <a:lnTo>
                  <a:pt x="1978164" y="2654"/>
                </a:lnTo>
                <a:lnTo>
                  <a:pt x="1969516" y="0"/>
                </a:lnTo>
                <a:lnTo>
                  <a:pt x="1030973" y="497344"/>
                </a:lnTo>
                <a:lnTo>
                  <a:pt x="1017587" y="472097"/>
                </a:lnTo>
                <a:lnTo>
                  <a:pt x="961910" y="550100"/>
                </a:lnTo>
                <a:lnTo>
                  <a:pt x="1057732" y="547839"/>
                </a:lnTo>
                <a:lnTo>
                  <a:pt x="1049845" y="532980"/>
                </a:lnTo>
                <a:lnTo>
                  <a:pt x="1044346" y="522592"/>
                </a:lnTo>
                <a:lnTo>
                  <a:pt x="1982901" y="25247"/>
                </a:lnTo>
                <a:lnTo>
                  <a:pt x="1985556" y="16598"/>
                </a:lnTo>
                <a:close/>
              </a:path>
              <a:path w="2828290" h="1607820">
                <a:moveTo>
                  <a:pt x="2262594" y="724128"/>
                </a:moveTo>
                <a:lnTo>
                  <a:pt x="2256447" y="717486"/>
                </a:lnTo>
                <a:lnTo>
                  <a:pt x="995311" y="670102"/>
                </a:lnTo>
                <a:lnTo>
                  <a:pt x="995337" y="669277"/>
                </a:lnTo>
                <a:lnTo>
                  <a:pt x="996378" y="641553"/>
                </a:lnTo>
                <a:lnTo>
                  <a:pt x="909104" y="681164"/>
                </a:lnTo>
                <a:lnTo>
                  <a:pt x="993165" y="727214"/>
                </a:lnTo>
                <a:lnTo>
                  <a:pt x="994232" y="698665"/>
                </a:lnTo>
                <a:lnTo>
                  <a:pt x="2255367" y="746048"/>
                </a:lnTo>
                <a:lnTo>
                  <a:pt x="2261997" y="739889"/>
                </a:lnTo>
                <a:lnTo>
                  <a:pt x="2262594" y="724128"/>
                </a:lnTo>
                <a:close/>
              </a:path>
              <a:path w="2828290" h="1607820">
                <a:moveTo>
                  <a:pt x="2300821" y="862533"/>
                </a:moveTo>
                <a:lnTo>
                  <a:pt x="2210739" y="895286"/>
                </a:lnTo>
                <a:lnTo>
                  <a:pt x="2231491" y="914933"/>
                </a:lnTo>
                <a:lnTo>
                  <a:pt x="1727796" y="1446517"/>
                </a:lnTo>
                <a:lnTo>
                  <a:pt x="1728038" y="1455559"/>
                </a:lnTo>
                <a:lnTo>
                  <a:pt x="1739493" y="1466418"/>
                </a:lnTo>
                <a:lnTo>
                  <a:pt x="1748536" y="1466164"/>
                </a:lnTo>
                <a:lnTo>
                  <a:pt x="2252230" y="934593"/>
                </a:lnTo>
                <a:lnTo>
                  <a:pt x="2272969" y="954239"/>
                </a:lnTo>
                <a:lnTo>
                  <a:pt x="2289873" y="898588"/>
                </a:lnTo>
                <a:lnTo>
                  <a:pt x="2300821" y="862533"/>
                </a:lnTo>
                <a:close/>
              </a:path>
              <a:path w="2828290" h="1607820">
                <a:moveTo>
                  <a:pt x="2444458" y="548436"/>
                </a:moveTo>
                <a:lnTo>
                  <a:pt x="2320760" y="222465"/>
                </a:lnTo>
                <a:lnTo>
                  <a:pt x="2347480" y="212331"/>
                </a:lnTo>
                <a:lnTo>
                  <a:pt x="2331948" y="198018"/>
                </a:lnTo>
                <a:lnTo>
                  <a:pt x="2276995" y="147383"/>
                </a:lnTo>
                <a:lnTo>
                  <a:pt x="2267331" y="242735"/>
                </a:lnTo>
                <a:lnTo>
                  <a:pt x="2294051" y="232600"/>
                </a:lnTo>
                <a:lnTo>
                  <a:pt x="2417737" y="558571"/>
                </a:lnTo>
                <a:lnTo>
                  <a:pt x="2425992" y="562279"/>
                </a:lnTo>
                <a:lnTo>
                  <a:pt x="2440749" y="556679"/>
                </a:lnTo>
                <a:lnTo>
                  <a:pt x="2444458" y="548436"/>
                </a:lnTo>
                <a:close/>
              </a:path>
              <a:path w="2828290" h="1607820">
                <a:moveTo>
                  <a:pt x="2774632" y="1401368"/>
                </a:moveTo>
                <a:lnTo>
                  <a:pt x="2771660" y="1385874"/>
                </a:lnTo>
                <a:lnTo>
                  <a:pt x="2764167" y="1380807"/>
                </a:lnTo>
                <a:lnTo>
                  <a:pt x="1877872" y="1551444"/>
                </a:lnTo>
                <a:lnTo>
                  <a:pt x="1872475" y="1523377"/>
                </a:lnTo>
                <a:lnTo>
                  <a:pt x="1796389" y="1581670"/>
                </a:lnTo>
                <a:lnTo>
                  <a:pt x="1888680" y="1607553"/>
                </a:lnTo>
                <a:lnTo>
                  <a:pt x="1884083" y="1583690"/>
                </a:lnTo>
                <a:lnTo>
                  <a:pt x="1883270" y="1579499"/>
                </a:lnTo>
                <a:lnTo>
                  <a:pt x="2769565" y="1408861"/>
                </a:lnTo>
                <a:lnTo>
                  <a:pt x="2774632" y="1401368"/>
                </a:lnTo>
                <a:close/>
              </a:path>
              <a:path w="2828290" h="1607820">
                <a:moveTo>
                  <a:pt x="2827794" y="1269022"/>
                </a:moveTo>
                <a:lnTo>
                  <a:pt x="2827363" y="1259992"/>
                </a:lnTo>
                <a:lnTo>
                  <a:pt x="2501354" y="963891"/>
                </a:lnTo>
                <a:lnTo>
                  <a:pt x="2514904" y="948969"/>
                </a:lnTo>
                <a:lnTo>
                  <a:pt x="2520569" y="942733"/>
                </a:lnTo>
                <a:lnTo>
                  <a:pt x="2428303" y="916825"/>
                </a:lnTo>
                <a:lnTo>
                  <a:pt x="2462936" y="1006195"/>
                </a:lnTo>
                <a:lnTo>
                  <a:pt x="2482151" y="985037"/>
                </a:lnTo>
                <a:lnTo>
                  <a:pt x="2808147" y="1281150"/>
                </a:lnTo>
                <a:lnTo>
                  <a:pt x="2817190" y="1280706"/>
                </a:lnTo>
                <a:lnTo>
                  <a:pt x="2827794" y="1269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50309" y="4102099"/>
            <a:ext cx="1270635" cy="7696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spcBef>
                <a:spcPts val="865"/>
              </a:spcBef>
            </a:pPr>
            <a:r>
              <a:rPr spc="-40" dirty="0">
                <a:latin typeface="Arial"/>
                <a:cs typeface="Arial"/>
              </a:rPr>
              <a:t>Target</a:t>
            </a:r>
            <a:r>
              <a:rPr spc="-5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Node</a:t>
            </a:r>
            <a:endParaRPr>
              <a:latin typeface="Arial"/>
              <a:cs typeface="Arial"/>
            </a:endParaRPr>
          </a:p>
          <a:p>
            <a:pPr marL="269240" algn="ctr">
              <a:spcBef>
                <a:spcPts val="770"/>
              </a:spcBef>
            </a:pPr>
            <a:r>
              <a:rPr dirty="0">
                <a:latin typeface="Corbel"/>
                <a:cs typeface="Corbel"/>
              </a:rPr>
              <a:t>A</a:t>
            </a:r>
            <a:endParaRPr>
              <a:latin typeface="Corbel"/>
              <a:cs typeface="Corbe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97403" y="5449316"/>
            <a:ext cx="1233170" cy="8788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93700">
              <a:spcBef>
                <a:spcPts val="1300"/>
              </a:spcBef>
            </a:pPr>
            <a:r>
              <a:rPr dirty="0">
                <a:latin typeface="Corbel"/>
                <a:cs typeface="Corbel"/>
              </a:rPr>
              <a:t>E</a:t>
            </a:r>
            <a:endParaRPr>
              <a:latin typeface="Corbel"/>
              <a:cs typeface="Corbel"/>
            </a:endParaRPr>
          </a:p>
          <a:p>
            <a:pPr marL="12700">
              <a:spcBef>
                <a:spcPts val="1200"/>
              </a:spcBef>
            </a:pPr>
            <a:r>
              <a:rPr dirty="0">
                <a:latin typeface="Arial"/>
                <a:cs typeface="Arial"/>
              </a:rPr>
              <a:t>Input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Graph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58457" y="5113162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79" h="370839">
                <a:moveTo>
                  <a:pt x="180277" y="0"/>
                </a:moveTo>
                <a:lnTo>
                  <a:pt x="132352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2" y="316412"/>
                </a:lnTo>
                <a:lnTo>
                  <a:pt x="89288" y="345394"/>
                </a:lnTo>
                <a:lnTo>
                  <a:pt x="132352" y="364079"/>
                </a:lnTo>
                <a:lnTo>
                  <a:pt x="180277" y="370700"/>
                </a:lnTo>
                <a:lnTo>
                  <a:pt x="228203" y="364079"/>
                </a:lnTo>
                <a:lnTo>
                  <a:pt x="271268" y="345394"/>
                </a:lnTo>
                <a:lnTo>
                  <a:pt x="307754" y="316412"/>
                </a:lnTo>
                <a:lnTo>
                  <a:pt x="335943" y="278899"/>
                </a:lnTo>
                <a:lnTo>
                  <a:pt x="354117" y="234623"/>
                </a:lnTo>
                <a:lnTo>
                  <a:pt x="360556" y="185350"/>
                </a:lnTo>
                <a:lnTo>
                  <a:pt x="354117" y="136076"/>
                </a:lnTo>
                <a:lnTo>
                  <a:pt x="335943" y="91800"/>
                </a:lnTo>
                <a:lnTo>
                  <a:pt x="307754" y="54287"/>
                </a:lnTo>
                <a:lnTo>
                  <a:pt x="271268" y="25305"/>
                </a:lnTo>
                <a:lnTo>
                  <a:pt x="228203" y="6620"/>
                </a:lnTo>
                <a:lnTo>
                  <a:pt x="180277" y="0"/>
                </a:lnTo>
                <a:close/>
              </a:path>
            </a:pathLst>
          </a:custGeom>
          <a:solidFill>
            <a:srgbClr val="B4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553805" y="5135371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A</a:t>
            </a:r>
            <a:endParaRPr>
              <a:latin typeface="Corbel"/>
              <a:cs typeface="Corbe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996570" y="5804432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79" h="370839">
                <a:moveTo>
                  <a:pt x="180279" y="0"/>
                </a:moveTo>
                <a:lnTo>
                  <a:pt x="132353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2" y="316412"/>
                </a:lnTo>
                <a:lnTo>
                  <a:pt x="89288" y="345394"/>
                </a:lnTo>
                <a:lnTo>
                  <a:pt x="132353" y="364079"/>
                </a:lnTo>
                <a:lnTo>
                  <a:pt x="180279" y="370700"/>
                </a:lnTo>
                <a:lnTo>
                  <a:pt x="228203" y="364079"/>
                </a:lnTo>
                <a:lnTo>
                  <a:pt x="271268" y="345394"/>
                </a:lnTo>
                <a:lnTo>
                  <a:pt x="307754" y="316412"/>
                </a:lnTo>
                <a:lnTo>
                  <a:pt x="335943" y="278899"/>
                </a:lnTo>
                <a:lnTo>
                  <a:pt x="354117" y="234623"/>
                </a:lnTo>
                <a:lnTo>
                  <a:pt x="360556" y="185350"/>
                </a:lnTo>
                <a:lnTo>
                  <a:pt x="354117" y="136076"/>
                </a:lnTo>
                <a:lnTo>
                  <a:pt x="335943" y="91800"/>
                </a:lnTo>
                <a:lnTo>
                  <a:pt x="307754" y="54287"/>
                </a:lnTo>
                <a:lnTo>
                  <a:pt x="271268" y="25305"/>
                </a:lnTo>
                <a:lnTo>
                  <a:pt x="228203" y="6620"/>
                </a:lnTo>
                <a:lnTo>
                  <a:pt x="180279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087155" y="5827267"/>
            <a:ext cx="179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D</a:t>
            </a:r>
            <a:endParaRPr>
              <a:latin typeface="Corbel"/>
              <a:cs typeface="Corbe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996570" y="5077950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79" h="370839">
                <a:moveTo>
                  <a:pt x="180279" y="0"/>
                </a:moveTo>
                <a:lnTo>
                  <a:pt x="132353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2" y="316412"/>
                </a:lnTo>
                <a:lnTo>
                  <a:pt x="89288" y="345394"/>
                </a:lnTo>
                <a:lnTo>
                  <a:pt x="132353" y="364079"/>
                </a:lnTo>
                <a:lnTo>
                  <a:pt x="180279" y="370700"/>
                </a:lnTo>
                <a:lnTo>
                  <a:pt x="228203" y="364079"/>
                </a:lnTo>
                <a:lnTo>
                  <a:pt x="271268" y="345394"/>
                </a:lnTo>
                <a:lnTo>
                  <a:pt x="307754" y="316412"/>
                </a:lnTo>
                <a:lnTo>
                  <a:pt x="335943" y="278899"/>
                </a:lnTo>
                <a:lnTo>
                  <a:pt x="354117" y="234623"/>
                </a:lnTo>
                <a:lnTo>
                  <a:pt x="360556" y="185350"/>
                </a:lnTo>
                <a:lnTo>
                  <a:pt x="354117" y="136076"/>
                </a:lnTo>
                <a:lnTo>
                  <a:pt x="335943" y="91800"/>
                </a:lnTo>
                <a:lnTo>
                  <a:pt x="307754" y="54287"/>
                </a:lnTo>
                <a:lnTo>
                  <a:pt x="271268" y="25305"/>
                </a:lnTo>
                <a:lnTo>
                  <a:pt x="228203" y="6620"/>
                </a:lnTo>
                <a:lnTo>
                  <a:pt x="180279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096681" y="5101844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C</a:t>
            </a:r>
            <a:endParaRPr>
              <a:latin typeface="Corbel"/>
              <a:cs typeface="Corbe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96570" y="4348608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79" h="370839">
                <a:moveTo>
                  <a:pt x="180279" y="0"/>
                </a:moveTo>
                <a:lnTo>
                  <a:pt x="132353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799"/>
                </a:lnTo>
                <a:lnTo>
                  <a:pt x="6439" y="136075"/>
                </a:lnTo>
                <a:lnTo>
                  <a:pt x="0" y="185348"/>
                </a:lnTo>
                <a:lnTo>
                  <a:pt x="6439" y="234622"/>
                </a:lnTo>
                <a:lnTo>
                  <a:pt x="24613" y="278899"/>
                </a:lnTo>
                <a:lnTo>
                  <a:pt x="52802" y="316411"/>
                </a:lnTo>
                <a:lnTo>
                  <a:pt x="89288" y="345393"/>
                </a:lnTo>
                <a:lnTo>
                  <a:pt x="132353" y="364078"/>
                </a:lnTo>
                <a:lnTo>
                  <a:pt x="180279" y="370699"/>
                </a:lnTo>
                <a:lnTo>
                  <a:pt x="228203" y="364078"/>
                </a:lnTo>
                <a:lnTo>
                  <a:pt x="271268" y="345393"/>
                </a:lnTo>
                <a:lnTo>
                  <a:pt x="307754" y="316411"/>
                </a:lnTo>
                <a:lnTo>
                  <a:pt x="335943" y="278899"/>
                </a:lnTo>
                <a:lnTo>
                  <a:pt x="354117" y="234622"/>
                </a:lnTo>
                <a:lnTo>
                  <a:pt x="360556" y="185348"/>
                </a:lnTo>
                <a:lnTo>
                  <a:pt x="354117" y="136075"/>
                </a:lnTo>
                <a:lnTo>
                  <a:pt x="335943" y="91799"/>
                </a:lnTo>
                <a:lnTo>
                  <a:pt x="307754" y="54287"/>
                </a:lnTo>
                <a:lnTo>
                  <a:pt x="271268" y="25305"/>
                </a:lnTo>
                <a:lnTo>
                  <a:pt x="228203" y="6620"/>
                </a:lnTo>
                <a:lnTo>
                  <a:pt x="18027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096680" y="4370323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B</a:t>
            </a:r>
            <a:endParaRPr>
              <a:latin typeface="Corbel"/>
              <a:cs typeface="Corbe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077374" y="5568991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79" h="370839">
                <a:moveTo>
                  <a:pt x="180277" y="0"/>
                </a:moveTo>
                <a:lnTo>
                  <a:pt x="132352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2" y="316412"/>
                </a:lnTo>
                <a:lnTo>
                  <a:pt x="89288" y="345394"/>
                </a:lnTo>
                <a:lnTo>
                  <a:pt x="132352" y="364079"/>
                </a:lnTo>
                <a:lnTo>
                  <a:pt x="180277" y="370700"/>
                </a:lnTo>
                <a:lnTo>
                  <a:pt x="228203" y="364079"/>
                </a:lnTo>
                <a:lnTo>
                  <a:pt x="271267" y="345394"/>
                </a:lnTo>
                <a:lnTo>
                  <a:pt x="307753" y="316412"/>
                </a:lnTo>
                <a:lnTo>
                  <a:pt x="335942" y="278899"/>
                </a:lnTo>
                <a:lnTo>
                  <a:pt x="354115" y="234623"/>
                </a:lnTo>
                <a:lnTo>
                  <a:pt x="360555" y="185350"/>
                </a:lnTo>
                <a:lnTo>
                  <a:pt x="354115" y="136076"/>
                </a:lnTo>
                <a:lnTo>
                  <a:pt x="335942" y="91800"/>
                </a:lnTo>
                <a:lnTo>
                  <a:pt x="307753" y="54287"/>
                </a:lnTo>
                <a:lnTo>
                  <a:pt x="271267" y="25305"/>
                </a:lnTo>
                <a:lnTo>
                  <a:pt x="228203" y="6620"/>
                </a:lnTo>
                <a:lnTo>
                  <a:pt x="180277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182246" y="5592571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E</a:t>
            </a:r>
            <a:endParaRPr>
              <a:latin typeface="Corbel"/>
              <a:cs typeface="Corbe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077374" y="4810041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79" h="370839">
                <a:moveTo>
                  <a:pt x="180277" y="0"/>
                </a:moveTo>
                <a:lnTo>
                  <a:pt x="132352" y="6620"/>
                </a:lnTo>
                <a:lnTo>
                  <a:pt x="89288" y="25305"/>
                </a:lnTo>
                <a:lnTo>
                  <a:pt x="52802" y="54287"/>
                </a:lnTo>
                <a:lnTo>
                  <a:pt x="24613" y="91799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2" y="316411"/>
                </a:lnTo>
                <a:lnTo>
                  <a:pt x="89288" y="345393"/>
                </a:lnTo>
                <a:lnTo>
                  <a:pt x="132352" y="364078"/>
                </a:lnTo>
                <a:lnTo>
                  <a:pt x="180277" y="370699"/>
                </a:lnTo>
                <a:lnTo>
                  <a:pt x="228203" y="364078"/>
                </a:lnTo>
                <a:lnTo>
                  <a:pt x="271267" y="345393"/>
                </a:lnTo>
                <a:lnTo>
                  <a:pt x="307753" y="316411"/>
                </a:lnTo>
                <a:lnTo>
                  <a:pt x="335942" y="278899"/>
                </a:lnTo>
                <a:lnTo>
                  <a:pt x="354115" y="234623"/>
                </a:lnTo>
                <a:lnTo>
                  <a:pt x="360555" y="185350"/>
                </a:lnTo>
                <a:lnTo>
                  <a:pt x="354115" y="136076"/>
                </a:lnTo>
                <a:lnTo>
                  <a:pt x="335942" y="91799"/>
                </a:lnTo>
                <a:lnTo>
                  <a:pt x="307753" y="54287"/>
                </a:lnTo>
                <a:lnTo>
                  <a:pt x="271267" y="25305"/>
                </a:lnTo>
                <a:lnTo>
                  <a:pt x="228203" y="6620"/>
                </a:lnTo>
                <a:lnTo>
                  <a:pt x="180277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187007" y="4833620"/>
            <a:ext cx="14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F</a:t>
            </a:r>
            <a:endParaRPr>
              <a:latin typeface="Corbel"/>
              <a:cs typeface="Corbe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053379" y="3965892"/>
            <a:ext cx="360680" cy="370840"/>
          </a:xfrm>
          <a:custGeom>
            <a:avLst/>
            <a:gdLst/>
            <a:ahLst/>
            <a:cxnLst/>
            <a:rect l="l" t="t" r="r" b="b"/>
            <a:pathLst>
              <a:path w="360679" h="370839">
                <a:moveTo>
                  <a:pt x="180277" y="0"/>
                </a:moveTo>
                <a:lnTo>
                  <a:pt x="132352" y="6620"/>
                </a:lnTo>
                <a:lnTo>
                  <a:pt x="89287" y="25305"/>
                </a:lnTo>
                <a:lnTo>
                  <a:pt x="52801" y="54287"/>
                </a:lnTo>
                <a:lnTo>
                  <a:pt x="24613" y="91800"/>
                </a:lnTo>
                <a:lnTo>
                  <a:pt x="6439" y="136076"/>
                </a:lnTo>
                <a:lnTo>
                  <a:pt x="0" y="185350"/>
                </a:lnTo>
                <a:lnTo>
                  <a:pt x="6439" y="234623"/>
                </a:lnTo>
                <a:lnTo>
                  <a:pt x="24613" y="278899"/>
                </a:lnTo>
                <a:lnTo>
                  <a:pt x="52801" y="316412"/>
                </a:lnTo>
                <a:lnTo>
                  <a:pt x="89287" y="345394"/>
                </a:lnTo>
                <a:lnTo>
                  <a:pt x="132352" y="364079"/>
                </a:lnTo>
                <a:lnTo>
                  <a:pt x="180277" y="370700"/>
                </a:lnTo>
                <a:lnTo>
                  <a:pt x="228202" y="364079"/>
                </a:lnTo>
                <a:lnTo>
                  <a:pt x="271267" y="345394"/>
                </a:lnTo>
                <a:lnTo>
                  <a:pt x="307753" y="316412"/>
                </a:lnTo>
                <a:lnTo>
                  <a:pt x="335942" y="278899"/>
                </a:lnTo>
                <a:lnTo>
                  <a:pt x="354115" y="234623"/>
                </a:lnTo>
                <a:lnTo>
                  <a:pt x="360555" y="185350"/>
                </a:lnTo>
                <a:lnTo>
                  <a:pt x="354115" y="136076"/>
                </a:lnTo>
                <a:lnTo>
                  <a:pt x="335942" y="91800"/>
                </a:lnTo>
                <a:lnTo>
                  <a:pt x="307753" y="54287"/>
                </a:lnTo>
                <a:lnTo>
                  <a:pt x="271267" y="25305"/>
                </a:lnTo>
                <a:lnTo>
                  <a:pt x="228202" y="6620"/>
                </a:lnTo>
                <a:lnTo>
                  <a:pt x="180277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153488" y="3989323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rbel"/>
                <a:cs typeface="Corbel"/>
              </a:rPr>
              <a:t>C</a:t>
            </a:r>
            <a:endParaRPr>
              <a:latin typeface="Corbel"/>
              <a:cs typeface="Corbe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819014" y="3833713"/>
            <a:ext cx="4273550" cy="2475230"/>
            <a:chOff x="4295014" y="3833713"/>
            <a:chExt cx="4273550" cy="2475230"/>
          </a:xfrm>
        </p:grpSpPr>
        <p:sp>
          <p:nvSpPr>
            <p:cNvPr id="34" name="object 34"/>
            <p:cNvSpPr/>
            <p:nvPr/>
          </p:nvSpPr>
          <p:spPr>
            <a:xfrm>
              <a:off x="4295014" y="5255651"/>
              <a:ext cx="415290" cy="85725"/>
            </a:xfrm>
            <a:custGeom>
              <a:avLst/>
              <a:gdLst/>
              <a:ahLst/>
              <a:cxnLst/>
              <a:rect l="l" t="t" r="r" b="b"/>
              <a:pathLst>
                <a:path w="415289" h="85725">
                  <a:moveTo>
                    <a:pt x="85725" y="0"/>
                  </a:moveTo>
                  <a:lnTo>
                    <a:pt x="0" y="42862"/>
                  </a:lnTo>
                  <a:lnTo>
                    <a:pt x="85725" y="85724"/>
                  </a:lnTo>
                  <a:lnTo>
                    <a:pt x="85725" y="57149"/>
                  </a:lnTo>
                  <a:lnTo>
                    <a:pt x="63545" y="57149"/>
                  </a:lnTo>
                  <a:lnTo>
                    <a:pt x="57151" y="50754"/>
                  </a:lnTo>
                  <a:lnTo>
                    <a:pt x="57150" y="34970"/>
                  </a:lnTo>
                  <a:lnTo>
                    <a:pt x="63545" y="28574"/>
                  </a:lnTo>
                  <a:lnTo>
                    <a:pt x="85725" y="28574"/>
                  </a:lnTo>
                  <a:lnTo>
                    <a:pt x="85725" y="0"/>
                  </a:lnTo>
                  <a:close/>
                </a:path>
                <a:path w="415289" h="85725">
                  <a:moveTo>
                    <a:pt x="85725" y="28574"/>
                  </a:moveTo>
                  <a:lnTo>
                    <a:pt x="63545" y="28574"/>
                  </a:lnTo>
                  <a:lnTo>
                    <a:pt x="57150" y="34970"/>
                  </a:lnTo>
                  <a:lnTo>
                    <a:pt x="57151" y="50754"/>
                  </a:lnTo>
                  <a:lnTo>
                    <a:pt x="63545" y="57149"/>
                  </a:lnTo>
                  <a:lnTo>
                    <a:pt x="85725" y="57149"/>
                  </a:lnTo>
                  <a:lnTo>
                    <a:pt x="85725" y="28574"/>
                  </a:lnTo>
                  <a:close/>
                </a:path>
                <a:path w="415289" h="85725">
                  <a:moveTo>
                    <a:pt x="408590" y="28574"/>
                  </a:moveTo>
                  <a:lnTo>
                    <a:pt x="85725" y="28574"/>
                  </a:lnTo>
                  <a:lnTo>
                    <a:pt x="85725" y="57149"/>
                  </a:lnTo>
                  <a:lnTo>
                    <a:pt x="408590" y="57149"/>
                  </a:lnTo>
                  <a:lnTo>
                    <a:pt x="414987" y="50754"/>
                  </a:lnTo>
                  <a:lnTo>
                    <a:pt x="414986" y="34970"/>
                  </a:lnTo>
                  <a:lnTo>
                    <a:pt x="408590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95714" y="4995391"/>
              <a:ext cx="520700" cy="606425"/>
            </a:xfrm>
            <a:custGeom>
              <a:avLst/>
              <a:gdLst/>
              <a:ahLst/>
              <a:cxnLst/>
              <a:rect l="l" t="t" r="r" b="b"/>
              <a:pathLst>
                <a:path w="520700" h="606425">
                  <a:moveTo>
                    <a:pt x="520388" y="0"/>
                  </a:moveTo>
                  <a:lnTo>
                    <a:pt x="0" y="0"/>
                  </a:lnTo>
                  <a:lnTo>
                    <a:pt x="0" y="606244"/>
                  </a:lnTo>
                  <a:lnTo>
                    <a:pt x="520388" y="606244"/>
                  </a:lnTo>
                  <a:lnTo>
                    <a:pt x="520388" y="0"/>
                  </a:lnTo>
                  <a:close/>
                </a:path>
              </a:pathLst>
            </a:custGeom>
            <a:solidFill>
              <a:srgbClr val="BAC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95714" y="4995391"/>
              <a:ext cx="520700" cy="606425"/>
            </a:xfrm>
            <a:custGeom>
              <a:avLst/>
              <a:gdLst/>
              <a:ahLst/>
              <a:cxnLst/>
              <a:rect l="l" t="t" r="r" b="b"/>
              <a:pathLst>
                <a:path w="520700" h="606425">
                  <a:moveTo>
                    <a:pt x="0" y="0"/>
                  </a:moveTo>
                  <a:lnTo>
                    <a:pt x="520388" y="0"/>
                  </a:lnTo>
                  <a:lnTo>
                    <a:pt x="520388" y="606245"/>
                  </a:lnTo>
                  <a:lnTo>
                    <a:pt x="0" y="60624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19304" y="5222392"/>
              <a:ext cx="1313815" cy="808355"/>
            </a:xfrm>
            <a:custGeom>
              <a:avLst/>
              <a:gdLst/>
              <a:ahLst/>
              <a:cxnLst/>
              <a:rect l="l" t="t" r="r" b="b"/>
              <a:pathLst>
                <a:path w="1313815" h="808354">
                  <a:moveTo>
                    <a:pt x="367601" y="48704"/>
                  </a:moveTo>
                  <a:lnTo>
                    <a:pt x="367487" y="32918"/>
                  </a:lnTo>
                  <a:lnTo>
                    <a:pt x="361048" y="26568"/>
                  </a:lnTo>
                  <a:lnTo>
                    <a:pt x="85623" y="28575"/>
                  </a:lnTo>
                  <a:lnTo>
                    <a:pt x="85420" y="0"/>
                  </a:lnTo>
                  <a:lnTo>
                    <a:pt x="0" y="43484"/>
                  </a:lnTo>
                  <a:lnTo>
                    <a:pt x="86042" y="85725"/>
                  </a:lnTo>
                  <a:lnTo>
                    <a:pt x="85839" y="57302"/>
                  </a:lnTo>
                  <a:lnTo>
                    <a:pt x="85826" y="57150"/>
                  </a:lnTo>
                  <a:lnTo>
                    <a:pt x="361251" y="55143"/>
                  </a:lnTo>
                  <a:lnTo>
                    <a:pt x="367601" y="48704"/>
                  </a:lnTo>
                  <a:close/>
                </a:path>
                <a:path w="1313815" h="808354">
                  <a:moveTo>
                    <a:pt x="367626" y="759637"/>
                  </a:moveTo>
                  <a:lnTo>
                    <a:pt x="361289" y="753186"/>
                  </a:lnTo>
                  <a:lnTo>
                    <a:pt x="96037" y="750646"/>
                  </a:lnTo>
                  <a:lnTo>
                    <a:pt x="96037" y="750430"/>
                  </a:lnTo>
                  <a:lnTo>
                    <a:pt x="96316" y="722071"/>
                  </a:lnTo>
                  <a:lnTo>
                    <a:pt x="10185" y="764120"/>
                  </a:lnTo>
                  <a:lnTo>
                    <a:pt x="95491" y="807796"/>
                  </a:lnTo>
                  <a:lnTo>
                    <a:pt x="95758" y="779221"/>
                  </a:lnTo>
                  <a:lnTo>
                    <a:pt x="361010" y="781761"/>
                  </a:lnTo>
                  <a:lnTo>
                    <a:pt x="367474" y="775423"/>
                  </a:lnTo>
                  <a:lnTo>
                    <a:pt x="367626" y="759637"/>
                  </a:lnTo>
                  <a:close/>
                </a:path>
                <a:path w="1313815" h="808354">
                  <a:moveTo>
                    <a:pt x="1313230" y="58762"/>
                  </a:moveTo>
                  <a:lnTo>
                    <a:pt x="1307109" y="52095"/>
                  </a:lnTo>
                  <a:lnTo>
                    <a:pt x="800074" y="30314"/>
                  </a:lnTo>
                  <a:lnTo>
                    <a:pt x="800112" y="29362"/>
                  </a:lnTo>
                  <a:lnTo>
                    <a:pt x="801306" y="1765"/>
                  </a:lnTo>
                  <a:lnTo>
                    <a:pt x="713816" y="40919"/>
                  </a:lnTo>
                  <a:lnTo>
                    <a:pt x="797623" y="87414"/>
                  </a:lnTo>
                  <a:lnTo>
                    <a:pt x="798842" y="58864"/>
                  </a:lnTo>
                  <a:lnTo>
                    <a:pt x="1305890" y="80645"/>
                  </a:lnTo>
                  <a:lnTo>
                    <a:pt x="1312545" y="74536"/>
                  </a:lnTo>
                  <a:lnTo>
                    <a:pt x="1313230" y="58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4800" y="5711479"/>
              <a:ext cx="242860" cy="8572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096293" y="5451219"/>
              <a:ext cx="228600" cy="606425"/>
            </a:xfrm>
            <a:custGeom>
              <a:avLst/>
              <a:gdLst/>
              <a:ahLst/>
              <a:cxnLst/>
              <a:rect l="l" t="t" r="r" b="b"/>
              <a:pathLst>
                <a:path w="228600" h="606425">
                  <a:moveTo>
                    <a:pt x="228507" y="0"/>
                  </a:moveTo>
                  <a:lnTo>
                    <a:pt x="0" y="0"/>
                  </a:lnTo>
                  <a:lnTo>
                    <a:pt x="0" y="606245"/>
                  </a:lnTo>
                  <a:lnTo>
                    <a:pt x="228507" y="606245"/>
                  </a:lnTo>
                  <a:lnTo>
                    <a:pt x="228507" y="0"/>
                  </a:lnTo>
                  <a:close/>
                </a:path>
              </a:pathLst>
            </a:custGeom>
            <a:solidFill>
              <a:srgbClr val="434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96293" y="5451219"/>
              <a:ext cx="228600" cy="606425"/>
            </a:xfrm>
            <a:custGeom>
              <a:avLst/>
              <a:gdLst/>
              <a:ahLst/>
              <a:cxnLst/>
              <a:rect l="l" t="t" r="r" b="b"/>
              <a:pathLst>
                <a:path w="228600" h="606425">
                  <a:moveTo>
                    <a:pt x="0" y="0"/>
                  </a:moveTo>
                  <a:lnTo>
                    <a:pt x="228507" y="0"/>
                  </a:lnTo>
                  <a:lnTo>
                    <a:pt x="228507" y="606245"/>
                  </a:lnTo>
                  <a:lnTo>
                    <a:pt x="0" y="60624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26493" y="4947381"/>
              <a:ext cx="241447" cy="85667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8097985" y="4683952"/>
              <a:ext cx="228600" cy="606425"/>
            </a:xfrm>
            <a:custGeom>
              <a:avLst/>
              <a:gdLst/>
              <a:ahLst/>
              <a:cxnLst/>
              <a:rect l="l" t="t" r="r" b="b"/>
              <a:pathLst>
                <a:path w="228600" h="606425">
                  <a:moveTo>
                    <a:pt x="228507" y="0"/>
                  </a:moveTo>
                  <a:lnTo>
                    <a:pt x="0" y="0"/>
                  </a:lnTo>
                  <a:lnTo>
                    <a:pt x="0" y="606244"/>
                  </a:lnTo>
                  <a:lnTo>
                    <a:pt x="228507" y="606244"/>
                  </a:lnTo>
                  <a:lnTo>
                    <a:pt x="228507" y="0"/>
                  </a:lnTo>
                  <a:close/>
                </a:path>
              </a:pathLst>
            </a:custGeom>
            <a:solidFill>
              <a:srgbClr val="434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97985" y="4683952"/>
              <a:ext cx="228600" cy="606425"/>
            </a:xfrm>
            <a:custGeom>
              <a:avLst/>
              <a:gdLst/>
              <a:ahLst/>
              <a:cxnLst/>
              <a:rect l="l" t="t" r="r" b="b"/>
              <a:pathLst>
                <a:path w="228600" h="606425">
                  <a:moveTo>
                    <a:pt x="0" y="0"/>
                  </a:moveTo>
                  <a:lnTo>
                    <a:pt x="228507" y="0"/>
                  </a:lnTo>
                  <a:lnTo>
                    <a:pt x="228507" y="606245"/>
                  </a:lnTo>
                  <a:lnTo>
                    <a:pt x="0" y="60624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18450" y="4971097"/>
              <a:ext cx="395605" cy="799465"/>
            </a:xfrm>
            <a:custGeom>
              <a:avLst/>
              <a:gdLst/>
              <a:ahLst/>
              <a:cxnLst/>
              <a:rect l="l" t="t" r="r" b="b"/>
              <a:pathLst>
                <a:path w="395604" h="799464">
                  <a:moveTo>
                    <a:pt x="393827" y="779957"/>
                  </a:moveTo>
                  <a:lnTo>
                    <a:pt x="66598" y="397662"/>
                  </a:lnTo>
                  <a:lnTo>
                    <a:pt x="87109" y="380111"/>
                  </a:lnTo>
                  <a:lnTo>
                    <a:pt x="88315" y="379082"/>
                  </a:lnTo>
                  <a:lnTo>
                    <a:pt x="0" y="341833"/>
                  </a:lnTo>
                  <a:lnTo>
                    <a:pt x="23190" y="434822"/>
                  </a:lnTo>
                  <a:lnTo>
                    <a:pt x="44894" y="416242"/>
                  </a:lnTo>
                  <a:lnTo>
                    <a:pt x="372110" y="798537"/>
                  </a:lnTo>
                  <a:lnTo>
                    <a:pt x="381139" y="799236"/>
                  </a:lnTo>
                  <a:lnTo>
                    <a:pt x="393128" y="788974"/>
                  </a:lnTo>
                  <a:lnTo>
                    <a:pt x="393827" y="779957"/>
                  </a:lnTo>
                  <a:close/>
                </a:path>
                <a:path w="395604" h="799464">
                  <a:moveTo>
                    <a:pt x="395516" y="12661"/>
                  </a:moveTo>
                  <a:lnTo>
                    <a:pt x="385229" y="685"/>
                  </a:lnTo>
                  <a:lnTo>
                    <a:pt x="376212" y="0"/>
                  </a:lnTo>
                  <a:lnTo>
                    <a:pt x="55740" y="275145"/>
                  </a:lnTo>
                  <a:lnTo>
                    <a:pt x="37122" y="253466"/>
                  </a:lnTo>
                  <a:lnTo>
                    <a:pt x="0" y="341833"/>
                  </a:lnTo>
                  <a:lnTo>
                    <a:pt x="92964" y="318503"/>
                  </a:lnTo>
                  <a:lnTo>
                    <a:pt x="86753" y="311277"/>
                  </a:lnTo>
                  <a:lnTo>
                    <a:pt x="74345" y="296824"/>
                  </a:lnTo>
                  <a:lnTo>
                    <a:pt x="394830" y="21678"/>
                  </a:lnTo>
                  <a:lnTo>
                    <a:pt x="395516" y="126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98071" y="5009795"/>
              <a:ext cx="520700" cy="606425"/>
            </a:xfrm>
            <a:custGeom>
              <a:avLst/>
              <a:gdLst/>
              <a:ahLst/>
              <a:cxnLst/>
              <a:rect l="l" t="t" r="r" b="b"/>
              <a:pathLst>
                <a:path w="520700" h="606425">
                  <a:moveTo>
                    <a:pt x="520388" y="0"/>
                  </a:moveTo>
                  <a:lnTo>
                    <a:pt x="0" y="0"/>
                  </a:lnTo>
                  <a:lnTo>
                    <a:pt x="0" y="606245"/>
                  </a:lnTo>
                  <a:lnTo>
                    <a:pt x="520388" y="606245"/>
                  </a:lnTo>
                  <a:lnTo>
                    <a:pt x="520388" y="0"/>
                  </a:lnTo>
                  <a:close/>
                </a:path>
              </a:pathLst>
            </a:custGeom>
            <a:solidFill>
              <a:srgbClr val="BAC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98071" y="5009795"/>
              <a:ext cx="520700" cy="606425"/>
            </a:xfrm>
            <a:custGeom>
              <a:avLst/>
              <a:gdLst/>
              <a:ahLst/>
              <a:cxnLst/>
              <a:rect l="l" t="t" r="r" b="b"/>
              <a:pathLst>
                <a:path w="520700" h="606425">
                  <a:moveTo>
                    <a:pt x="0" y="0"/>
                  </a:moveTo>
                  <a:lnTo>
                    <a:pt x="520388" y="0"/>
                  </a:lnTo>
                  <a:lnTo>
                    <a:pt x="520388" y="606245"/>
                  </a:lnTo>
                  <a:lnTo>
                    <a:pt x="0" y="60624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02997" y="4139590"/>
              <a:ext cx="1095375" cy="437515"/>
            </a:xfrm>
            <a:custGeom>
              <a:avLst/>
              <a:gdLst/>
              <a:ahLst/>
              <a:cxnLst/>
              <a:rect l="l" t="t" r="r" b="b"/>
              <a:pathLst>
                <a:path w="1095375" h="437514">
                  <a:moveTo>
                    <a:pt x="383857" y="386486"/>
                  </a:moveTo>
                  <a:lnTo>
                    <a:pt x="377456" y="380085"/>
                  </a:lnTo>
                  <a:lnTo>
                    <a:pt x="85725" y="380085"/>
                  </a:lnTo>
                  <a:lnTo>
                    <a:pt x="85725" y="351510"/>
                  </a:lnTo>
                  <a:lnTo>
                    <a:pt x="0" y="394373"/>
                  </a:lnTo>
                  <a:lnTo>
                    <a:pt x="85725" y="437235"/>
                  </a:lnTo>
                  <a:lnTo>
                    <a:pt x="85725" y="408660"/>
                  </a:lnTo>
                  <a:lnTo>
                    <a:pt x="377456" y="408660"/>
                  </a:lnTo>
                  <a:lnTo>
                    <a:pt x="383857" y="402259"/>
                  </a:lnTo>
                  <a:lnTo>
                    <a:pt x="383857" y="386486"/>
                  </a:lnTo>
                  <a:close/>
                </a:path>
                <a:path w="1095375" h="437514">
                  <a:moveTo>
                    <a:pt x="1095260" y="15544"/>
                  </a:moveTo>
                  <a:lnTo>
                    <a:pt x="1086993" y="2095"/>
                  </a:lnTo>
                  <a:lnTo>
                    <a:pt x="1078191" y="0"/>
                  </a:lnTo>
                  <a:lnTo>
                    <a:pt x="742861" y="206235"/>
                  </a:lnTo>
                  <a:lnTo>
                    <a:pt x="727887" y="181889"/>
                  </a:lnTo>
                  <a:lnTo>
                    <a:pt x="677316" y="263309"/>
                  </a:lnTo>
                  <a:lnTo>
                    <a:pt x="772795" y="254914"/>
                  </a:lnTo>
                  <a:lnTo>
                    <a:pt x="764971" y="242189"/>
                  </a:lnTo>
                  <a:lnTo>
                    <a:pt x="757821" y="230568"/>
                  </a:lnTo>
                  <a:lnTo>
                    <a:pt x="1093152" y="24333"/>
                  </a:lnTo>
                  <a:lnTo>
                    <a:pt x="1095260" y="155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81955" y="3852763"/>
              <a:ext cx="520700" cy="606425"/>
            </a:xfrm>
            <a:custGeom>
              <a:avLst/>
              <a:gdLst/>
              <a:ahLst/>
              <a:cxnLst/>
              <a:rect l="l" t="t" r="r" b="b"/>
              <a:pathLst>
                <a:path w="520700" h="606425">
                  <a:moveTo>
                    <a:pt x="520387" y="0"/>
                  </a:moveTo>
                  <a:lnTo>
                    <a:pt x="0" y="0"/>
                  </a:lnTo>
                  <a:lnTo>
                    <a:pt x="0" y="606245"/>
                  </a:lnTo>
                  <a:lnTo>
                    <a:pt x="520387" y="606245"/>
                  </a:lnTo>
                  <a:lnTo>
                    <a:pt x="520387" y="0"/>
                  </a:lnTo>
                  <a:close/>
                </a:path>
              </a:pathLst>
            </a:custGeom>
            <a:solidFill>
              <a:srgbClr val="BAC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81955" y="3852763"/>
              <a:ext cx="520700" cy="606425"/>
            </a:xfrm>
            <a:custGeom>
              <a:avLst/>
              <a:gdLst/>
              <a:ahLst/>
              <a:cxnLst/>
              <a:rect l="l" t="t" r="r" b="b"/>
              <a:pathLst>
                <a:path w="520700" h="606425">
                  <a:moveTo>
                    <a:pt x="0" y="0"/>
                  </a:moveTo>
                  <a:lnTo>
                    <a:pt x="520388" y="0"/>
                  </a:lnTo>
                  <a:lnTo>
                    <a:pt x="520388" y="606245"/>
                  </a:lnTo>
                  <a:lnTo>
                    <a:pt x="0" y="60624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089577" y="3852763"/>
              <a:ext cx="228600" cy="606425"/>
            </a:xfrm>
            <a:custGeom>
              <a:avLst/>
              <a:gdLst/>
              <a:ahLst/>
              <a:cxnLst/>
              <a:rect l="l" t="t" r="r" b="b"/>
              <a:pathLst>
                <a:path w="228600" h="606425">
                  <a:moveTo>
                    <a:pt x="228507" y="0"/>
                  </a:moveTo>
                  <a:lnTo>
                    <a:pt x="0" y="0"/>
                  </a:lnTo>
                  <a:lnTo>
                    <a:pt x="0" y="606245"/>
                  </a:lnTo>
                  <a:lnTo>
                    <a:pt x="228507" y="606245"/>
                  </a:lnTo>
                  <a:lnTo>
                    <a:pt x="228507" y="0"/>
                  </a:lnTo>
                  <a:close/>
                </a:path>
              </a:pathLst>
            </a:custGeom>
            <a:solidFill>
              <a:srgbClr val="434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089577" y="3852763"/>
              <a:ext cx="228600" cy="606425"/>
            </a:xfrm>
            <a:custGeom>
              <a:avLst/>
              <a:gdLst/>
              <a:ahLst/>
              <a:cxnLst/>
              <a:rect l="l" t="t" r="r" b="b"/>
              <a:pathLst>
                <a:path w="228600" h="606425">
                  <a:moveTo>
                    <a:pt x="0" y="0"/>
                  </a:moveTo>
                  <a:lnTo>
                    <a:pt x="228507" y="0"/>
                  </a:lnTo>
                  <a:lnTo>
                    <a:pt x="228507" y="606245"/>
                  </a:lnTo>
                  <a:lnTo>
                    <a:pt x="0" y="60624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18084" y="4111151"/>
              <a:ext cx="225751" cy="8570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7721236" y="4109464"/>
              <a:ext cx="382905" cy="85725"/>
            </a:xfrm>
            <a:custGeom>
              <a:avLst/>
              <a:gdLst/>
              <a:ahLst/>
              <a:cxnLst/>
              <a:rect l="l" t="t" r="r" b="b"/>
              <a:pathLst>
                <a:path w="382904" h="85725">
                  <a:moveTo>
                    <a:pt x="86258" y="0"/>
                  </a:moveTo>
                  <a:lnTo>
                    <a:pt x="0" y="41777"/>
                  </a:lnTo>
                  <a:lnTo>
                    <a:pt x="85177" y="85717"/>
                  </a:lnTo>
                  <a:lnTo>
                    <a:pt x="85537" y="57145"/>
                  </a:lnTo>
                  <a:lnTo>
                    <a:pt x="63361" y="56865"/>
                  </a:lnTo>
                  <a:lnTo>
                    <a:pt x="57045" y="50388"/>
                  </a:lnTo>
                  <a:lnTo>
                    <a:pt x="57245" y="34608"/>
                  </a:lnTo>
                  <a:lnTo>
                    <a:pt x="63722" y="28293"/>
                  </a:lnTo>
                  <a:lnTo>
                    <a:pt x="85901" y="28293"/>
                  </a:lnTo>
                  <a:lnTo>
                    <a:pt x="86258" y="0"/>
                  </a:lnTo>
                  <a:close/>
                </a:path>
                <a:path w="382904" h="85725">
                  <a:moveTo>
                    <a:pt x="85898" y="28572"/>
                  </a:moveTo>
                  <a:lnTo>
                    <a:pt x="85537" y="57145"/>
                  </a:lnTo>
                  <a:lnTo>
                    <a:pt x="376050" y="60807"/>
                  </a:lnTo>
                  <a:lnTo>
                    <a:pt x="382527" y="54491"/>
                  </a:lnTo>
                  <a:lnTo>
                    <a:pt x="382725" y="38712"/>
                  </a:lnTo>
                  <a:lnTo>
                    <a:pt x="376410" y="32235"/>
                  </a:lnTo>
                  <a:lnTo>
                    <a:pt x="85898" y="28572"/>
                  </a:lnTo>
                  <a:close/>
                </a:path>
                <a:path w="382904" h="85725">
                  <a:moveTo>
                    <a:pt x="63722" y="28293"/>
                  </a:moveTo>
                  <a:lnTo>
                    <a:pt x="57245" y="34608"/>
                  </a:lnTo>
                  <a:lnTo>
                    <a:pt x="57045" y="50388"/>
                  </a:lnTo>
                  <a:lnTo>
                    <a:pt x="63361" y="56865"/>
                  </a:lnTo>
                  <a:lnTo>
                    <a:pt x="85537" y="57145"/>
                  </a:lnTo>
                  <a:lnTo>
                    <a:pt x="85898" y="28572"/>
                  </a:lnTo>
                  <a:lnTo>
                    <a:pt x="63722" y="28293"/>
                  </a:lnTo>
                  <a:close/>
                </a:path>
                <a:path w="382904" h="85725">
                  <a:moveTo>
                    <a:pt x="85901" y="28293"/>
                  </a:moveTo>
                  <a:lnTo>
                    <a:pt x="63722" y="28293"/>
                  </a:lnTo>
                  <a:lnTo>
                    <a:pt x="85898" y="28572"/>
                  </a:lnTo>
                  <a:lnTo>
                    <a:pt x="85901" y="282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883507" y="4261257"/>
              <a:ext cx="228600" cy="606425"/>
            </a:xfrm>
            <a:custGeom>
              <a:avLst/>
              <a:gdLst/>
              <a:ahLst/>
              <a:cxnLst/>
              <a:rect l="l" t="t" r="r" b="b"/>
              <a:pathLst>
                <a:path w="228600" h="606425">
                  <a:moveTo>
                    <a:pt x="228507" y="0"/>
                  </a:moveTo>
                  <a:lnTo>
                    <a:pt x="0" y="0"/>
                  </a:lnTo>
                  <a:lnTo>
                    <a:pt x="0" y="606244"/>
                  </a:lnTo>
                  <a:lnTo>
                    <a:pt x="228507" y="606244"/>
                  </a:lnTo>
                  <a:lnTo>
                    <a:pt x="228507" y="0"/>
                  </a:lnTo>
                  <a:close/>
                </a:path>
              </a:pathLst>
            </a:custGeom>
            <a:solidFill>
              <a:srgbClr val="434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883507" y="4261257"/>
              <a:ext cx="228600" cy="606425"/>
            </a:xfrm>
            <a:custGeom>
              <a:avLst/>
              <a:gdLst/>
              <a:ahLst/>
              <a:cxnLst/>
              <a:rect l="l" t="t" r="r" b="b"/>
              <a:pathLst>
                <a:path w="228600" h="606425">
                  <a:moveTo>
                    <a:pt x="0" y="0"/>
                  </a:moveTo>
                  <a:lnTo>
                    <a:pt x="228507" y="0"/>
                  </a:lnTo>
                  <a:lnTo>
                    <a:pt x="228507" y="606245"/>
                  </a:lnTo>
                  <a:lnTo>
                    <a:pt x="0" y="60624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90808" y="4962747"/>
              <a:ext cx="228600" cy="606425"/>
            </a:xfrm>
            <a:custGeom>
              <a:avLst/>
              <a:gdLst/>
              <a:ahLst/>
              <a:cxnLst/>
              <a:rect l="l" t="t" r="r" b="b"/>
              <a:pathLst>
                <a:path w="228600" h="606425">
                  <a:moveTo>
                    <a:pt x="228507" y="0"/>
                  </a:moveTo>
                  <a:lnTo>
                    <a:pt x="0" y="0"/>
                  </a:lnTo>
                  <a:lnTo>
                    <a:pt x="0" y="606244"/>
                  </a:lnTo>
                  <a:lnTo>
                    <a:pt x="228507" y="606244"/>
                  </a:lnTo>
                  <a:lnTo>
                    <a:pt x="228507" y="0"/>
                  </a:lnTo>
                  <a:close/>
                </a:path>
              </a:pathLst>
            </a:custGeom>
            <a:solidFill>
              <a:srgbClr val="434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890808" y="4962747"/>
              <a:ext cx="228600" cy="606425"/>
            </a:xfrm>
            <a:custGeom>
              <a:avLst/>
              <a:gdLst/>
              <a:ahLst/>
              <a:cxnLst/>
              <a:rect l="l" t="t" r="r" b="b"/>
              <a:pathLst>
                <a:path w="228600" h="606425">
                  <a:moveTo>
                    <a:pt x="0" y="0"/>
                  </a:moveTo>
                  <a:lnTo>
                    <a:pt x="228507" y="0"/>
                  </a:lnTo>
                  <a:lnTo>
                    <a:pt x="228507" y="606245"/>
                  </a:lnTo>
                  <a:lnTo>
                    <a:pt x="0" y="60624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900982" y="5683377"/>
              <a:ext cx="228600" cy="606425"/>
            </a:xfrm>
            <a:custGeom>
              <a:avLst/>
              <a:gdLst/>
              <a:ahLst/>
              <a:cxnLst/>
              <a:rect l="l" t="t" r="r" b="b"/>
              <a:pathLst>
                <a:path w="228600" h="606425">
                  <a:moveTo>
                    <a:pt x="228507" y="0"/>
                  </a:moveTo>
                  <a:lnTo>
                    <a:pt x="0" y="0"/>
                  </a:lnTo>
                  <a:lnTo>
                    <a:pt x="0" y="606244"/>
                  </a:lnTo>
                  <a:lnTo>
                    <a:pt x="228507" y="606244"/>
                  </a:lnTo>
                  <a:lnTo>
                    <a:pt x="228507" y="0"/>
                  </a:lnTo>
                  <a:close/>
                </a:path>
              </a:pathLst>
            </a:custGeom>
            <a:solidFill>
              <a:srgbClr val="434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900982" y="5683377"/>
              <a:ext cx="228600" cy="606425"/>
            </a:xfrm>
            <a:custGeom>
              <a:avLst/>
              <a:gdLst/>
              <a:ahLst/>
              <a:cxnLst/>
              <a:rect l="l" t="t" r="r" b="b"/>
              <a:pathLst>
                <a:path w="228600" h="606425">
                  <a:moveTo>
                    <a:pt x="0" y="0"/>
                  </a:moveTo>
                  <a:lnTo>
                    <a:pt x="228507" y="0"/>
                  </a:lnTo>
                  <a:lnTo>
                    <a:pt x="228507" y="606245"/>
                  </a:lnTo>
                  <a:lnTo>
                    <a:pt x="0" y="60624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247665" y="4548428"/>
              <a:ext cx="669290" cy="1454150"/>
            </a:xfrm>
            <a:custGeom>
              <a:avLst/>
              <a:gdLst/>
              <a:ahLst/>
              <a:cxnLst/>
              <a:rect l="l" t="t" r="r" b="b"/>
              <a:pathLst>
                <a:path w="669289" h="1454150">
                  <a:moveTo>
                    <a:pt x="651789" y="19405"/>
                  </a:moveTo>
                  <a:lnTo>
                    <a:pt x="651179" y="10375"/>
                  </a:lnTo>
                  <a:lnTo>
                    <a:pt x="639279" y="0"/>
                  </a:lnTo>
                  <a:lnTo>
                    <a:pt x="630262" y="622"/>
                  </a:lnTo>
                  <a:lnTo>
                    <a:pt x="94830" y="614286"/>
                  </a:lnTo>
                  <a:lnTo>
                    <a:pt x="73304" y="595503"/>
                  </a:lnTo>
                  <a:lnTo>
                    <a:pt x="49237" y="688276"/>
                  </a:lnTo>
                  <a:lnTo>
                    <a:pt x="137896" y="651865"/>
                  </a:lnTo>
                  <a:lnTo>
                    <a:pt x="136220" y="650405"/>
                  </a:lnTo>
                  <a:lnTo>
                    <a:pt x="116370" y="633069"/>
                  </a:lnTo>
                  <a:lnTo>
                    <a:pt x="651789" y="19405"/>
                  </a:lnTo>
                  <a:close/>
                </a:path>
                <a:path w="669289" h="1454150">
                  <a:moveTo>
                    <a:pt x="658202" y="723722"/>
                  </a:moveTo>
                  <a:lnTo>
                    <a:pt x="656475" y="708037"/>
                  </a:lnTo>
                  <a:lnTo>
                    <a:pt x="649414" y="702386"/>
                  </a:lnTo>
                  <a:lnTo>
                    <a:pt x="92354" y="763714"/>
                  </a:lnTo>
                  <a:lnTo>
                    <a:pt x="89230" y="735317"/>
                  </a:lnTo>
                  <a:lnTo>
                    <a:pt x="8712" y="787298"/>
                  </a:lnTo>
                  <a:lnTo>
                    <a:pt x="98615" y="820521"/>
                  </a:lnTo>
                  <a:lnTo>
                    <a:pt x="95758" y="794550"/>
                  </a:lnTo>
                  <a:lnTo>
                    <a:pt x="95491" y="792124"/>
                  </a:lnTo>
                  <a:lnTo>
                    <a:pt x="652538" y="730783"/>
                  </a:lnTo>
                  <a:lnTo>
                    <a:pt x="658202" y="723722"/>
                  </a:lnTo>
                  <a:close/>
                </a:path>
                <a:path w="669289" h="1454150">
                  <a:moveTo>
                    <a:pt x="669226" y="1441678"/>
                  </a:moveTo>
                  <a:lnTo>
                    <a:pt x="668705" y="1432648"/>
                  </a:lnTo>
                  <a:lnTo>
                    <a:pt x="73558" y="903439"/>
                  </a:lnTo>
                  <a:lnTo>
                    <a:pt x="86664" y="888707"/>
                  </a:lnTo>
                  <a:lnTo>
                    <a:pt x="92544" y="882091"/>
                  </a:lnTo>
                  <a:lnTo>
                    <a:pt x="0" y="857161"/>
                  </a:lnTo>
                  <a:lnTo>
                    <a:pt x="35585" y="946150"/>
                  </a:lnTo>
                  <a:lnTo>
                    <a:pt x="54571" y="924801"/>
                  </a:lnTo>
                  <a:lnTo>
                    <a:pt x="649719" y="1453997"/>
                  </a:lnTo>
                  <a:lnTo>
                    <a:pt x="658749" y="1453464"/>
                  </a:lnTo>
                  <a:lnTo>
                    <a:pt x="669226" y="1441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494518" y="4004564"/>
            <a:ext cx="266827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b="1" dirty="0">
                <a:solidFill>
                  <a:srgbClr val="D9253E"/>
                </a:solidFill>
                <a:latin typeface="Arial"/>
                <a:cs typeface="Arial"/>
              </a:rPr>
              <a:t>Only pass </a:t>
            </a:r>
            <a:r>
              <a:rPr b="1" spc="-5" dirty="0">
                <a:solidFill>
                  <a:srgbClr val="D9253E"/>
                </a:solidFill>
                <a:latin typeface="Arial"/>
                <a:cs typeface="Arial"/>
              </a:rPr>
              <a:t>messages </a:t>
            </a:r>
            <a:r>
              <a:rPr b="1" dirty="0">
                <a:solidFill>
                  <a:srgbClr val="D9253E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D9253E"/>
                </a:solidFill>
                <a:latin typeface="Arial"/>
                <a:cs typeface="Arial"/>
              </a:rPr>
              <a:t>along</a:t>
            </a:r>
            <a:r>
              <a:rPr b="1" spc="-20" dirty="0">
                <a:solidFill>
                  <a:srgbClr val="D9253E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D9253E"/>
                </a:solidFill>
                <a:latin typeface="Arial"/>
                <a:cs typeface="Arial"/>
              </a:rPr>
              <a:t>direction</a:t>
            </a:r>
            <a:r>
              <a:rPr b="1" spc="-20" dirty="0">
                <a:solidFill>
                  <a:srgbClr val="D9253E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D9253E"/>
                </a:solidFill>
                <a:latin typeface="Arial"/>
                <a:cs typeface="Arial"/>
              </a:rPr>
              <a:t>of</a:t>
            </a:r>
            <a:r>
              <a:rPr b="1" spc="-15" dirty="0">
                <a:solidFill>
                  <a:srgbClr val="D9253E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D9253E"/>
                </a:solidFill>
                <a:latin typeface="Arial"/>
                <a:cs typeface="Arial"/>
              </a:rPr>
              <a:t>edges</a:t>
            </a:r>
            <a:endParaRPr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7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67417" y="5439296"/>
            <a:ext cx="1221105" cy="1343025"/>
            <a:chOff x="3543416" y="5439295"/>
            <a:chExt cx="1221105" cy="1343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7640" y="5439295"/>
              <a:ext cx="811878" cy="12043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543414" y="6543852"/>
              <a:ext cx="1221105" cy="238125"/>
            </a:xfrm>
            <a:custGeom>
              <a:avLst/>
              <a:gdLst/>
              <a:ahLst/>
              <a:cxnLst/>
              <a:rect l="l" t="t" r="r" b="b"/>
              <a:pathLst>
                <a:path w="1221104" h="238125">
                  <a:moveTo>
                    <a:pt x="276326" y="0"/>
                  </a:moveTo>
                  <a:lnTo>
                    <a:pt x="0" y="0"/>
                  </a:lnTo>
                  <a:lnTo>
                    <a:pt x="0" y="214922"/>
                  </a:lnTo>
                  <a:lnTo>
                    <a:pt x="276326" y="214922"/>
                  </a:lnTo>
                  <a:lnTo>
                    <a:pt x="276326" y="0"/>
                  </a:lnTo>
                  <a:close/>
                </a:path>
                <a:path w="1221104" h="238125">
                  <a:moveTo>
                    <a:pt x="1220482" y="30695"/>
                  </a:moveTo>
                  <a:lnTo>
                    <a:pt x="944143" y="30695"/>
                  </a:lnTo>
                  <a:lnTo>
                    <a:pt x="944143" y="237947"/>
                  </a:lnTo>
                  <a:lnTo>
                    <a:pt x="1220482" y="237947"/>
                  </a:lnTo>
                  <a:lnTo>
                    <a:pt x="1220482" y="30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034804" y="5763545"/>
            <a:ext cx="1004569" cy="593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200" b="1" dirty="0">
                <a:solidFill>
                  <a:srgbClr val="C00000"/>
                </a:solidFill>
                <a:latin typeface="Calibri"/>
                <a:cs typeface="Calibri"/>
              </a:rPr>
              <a:t>(2)</a:t>
            </a:r>
            <a:r>
              <a:rPr sz="12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C00000"/>
                </a:solidFill>
                <a:latin typeface="Calibri"/>
                <a:cs typeface="Calibri"/>
              </a:rPr>
              <a:t>Aggregation</a:t>
            </a:r>
            <a:endParaRPr sz="1200">
              <a:latin typeface="Calibri"/>
              <a:cs typeface="Calibri"/>
            </a:endParaRPr>
          </a:p>
          <a:p>
            <a:pPr>
              <a:spcBef>
                <a:spcPts val="60"/>
              </a:spcBef>
            </a:pPr>
            <a:endParaRPr sz="1250">
              <a:latin typeface="Calibri"/>
              <a:cs typeface="Calibri"/>
            </a:endParaRPr>
          </a:p>
          <a:p>
            <a:pPr marL="12700"/>
            <a:r>
              <a:rPr sz="1200" b="1" dirty="0">
                <a:solidFill>
                  <a:srgbClr val="5A6378"/>
                </a:solidFill>
                <a:latin typeface="Calibri"/>
                <a:cs typeface="Calibri"/>
              </a:rPr>
              <a:t>(1)</a:t>
            </a:r>
            <a:r>
              <a:rPr sz="1200" b="1" spc="-15" dirty="0">
                <a:solidFill>
                  <a:srgbClr val="5A6378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A6378"/>
                </a:solidFill>
                <a:latin typeface="Calibri"/>
                <a:cs typeface="Calibri"/>
              </a:rPr>
              <a:t>Message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9216" y="347473"/>
            <a:ext cx="6568440" cy="55778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42109" y="1252366"/>
            <a:ext cx="7185025" cy="112077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32740" indent="-320040">
              <a:spcBef>
                <a:spcPts val="85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single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GNN </a:t>
            </a:r>
            <a:r>
              <a:rPr sz="3200" b="1" spc="-20" dirty="0">
                <a:latin typeface="Calibri"/>
                <a:cs typeface="Calibri"/>
              </a:rPr>
              <a:t>layer:</a:t>
            </a:r>
            <a:endParaRPr sz="3200">
              <a:latin typeface="Calibri"/>
              <a:cs typeface="Calibri"/>
            </a:endParaRPr>
          </a:p>
          <a:p>
            <a:pPr marL="625475" lvl="1" indent="-274320">
              <a:spcBef>
                <a:spcPts val="66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(1)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 Message</a:t>
            </a:r>
            <a:r>
              <a:rPr sz="2800" spc="-5" dirty="0">
                <a:latin typeface="Calibri"/>
                <a:cs typeface="Calibri"/>
              </a:rPr>
              <a:t>: each node</a:t>
            </a:r>
            <a:r>
              <a:rPr sz="2800" spc="-10" dirty="0">
                <a:latin typeface="Calibri"/>
                <a:cs typeface="Calibri"/>
              </a:rPr>
              <a:t> computes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message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80563" y="2947923"/>
            <a:ext cx="79254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spcBef>
                <a:spcPts val="100"/>
              </a:spcBef>
              <a:buClr>
                <a:srgbClr val="60B5CC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(2)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Aggregation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aggregate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messages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-10" dirty="0">
                <a:latin typeface="Calibri"/>
                <a:cs typeface="Calibri"/>
              </a:rPr>
              <a:t> neighbors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0563" y="3897545"/>
            <a:ext cx="7035800" cy="140970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spcBef>
                <a:spcPts val="735"/>
              </a:spcBef>
              <a:buClr>
                <a:srgbClr val="60B5CC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b="1" spc="-5" dirty="0">
                <a:solidFill>
                  <a:srgbClr val="6BB76D"/>
                </a:solidFill>
                <a:latin typeface="Calibri"/>
                <a:cs typeface="Calibri"/>
              </a:rPr>
              <a:t>Nonlinearity</a:t>
            </a:r>
            <a:r>
              <a:rPr sz="2800" b="1" spc="20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6BB76D"/>
                </a:solidFill>
                <a:latin typeface="Calibri"/>
                <a:cs typeface="Calibri"/>
              </a:rPr>
              <a:t>(activation):</a:t>
            </a:r>
            <a:r>
              <a:rPr sz="2800" b="1" spc="25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expressiveness</a:t>
            </a:r>
            <a:endParaRPr sz="2800">
              <a:latin typeface="Calibri"/>
              <a:cs typeface="Calibri"/>
            </a:endParaRPr>
          </a:p>
          <a:p>
            <a:pPr marL="552450" lvl="1" indent="-229235">
              <a:spcBef>
                <a:spcPts val="540"/>
              </a:spcBef>
              <a:buClr>
                <a:srgbClr val="E66C7D"/>
              </a:buClr>
              <a:buFont typeface="Wingdings"/>
              <a:buChar char=""/>
              <a:tabLst>
                <a:tab pos="552450" algn="l"/>
              </a:tabLst>
            </a:pPr>
            <a:r>
              <a:rPr sz="2400" spc="-5" dirty="0">
                <a:latin typeface="Calibri"/>
                <a:cs typeface="Calibri"/>
              </a:rPr>
              <a:t>Often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written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𝜎(⋅)</a:t>
            </a:r>
            <a:r>
              <a:rPr sz="2400" spc="5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ReLU(⋅)</a:t>
            </a:r>
            <a:r>
              <a:rPr sz="2400" spc="-15" dirty="0">
                <a:latin typeface="Calibri"/>
                <a:cs typeface="Calibri"/>
              </a:rPr>
              <a:t>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Sigmoid(⋅)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 marL="552450" lvl="1" indent="-229235">
              <a:spcBef>
                <a:spcPts val="600"/>
              </a:spcBef>
              <a:buClr>
                <a:srgbClr val="E66C7D"/>
              </a:buClr>
              <a:buFont typeface="Wingdings"/>
              <a:buChar char=""/>
              <a:tabLst>
                <a:tab pos="552450" algn="l"/>
              </a:tabLst>
            </a:pP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message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or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aggregation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44902" y="2469890"/>
            <a:ext cx="269875" cy="235585"/>
          </a:xfrm>
          <a:custGeom>
            <a:avLst/>
            <a:gdLst/>
            <a:ahLst/>
            <a:cxnLst/>
            <a:rect l="l" t="t" r="r" b="b"/>
            <a:pathLst>
              <a:path w="269875" h="235585">
                <a:moveTo>
                  <a:pt x="194397" y="0"/>
                </a:moveTo>
                <a:lnTo>
                  <a:pt x="191048" y="9549"/>
                </a:lnTo>
                <a:lnTo>
                  <a:pt x="204668" y="15460"/>
                </a:lnTo>
                <a:lnTo>
                  <a:pt x="216381" y="23641"/>
                </a:lnTo>
                <a:lnTo>
                  <a:pt x="240162" y="61565"/>
                </a:lnTo>
                <a:lnTo>
                  <a:pt x="247976" y="116457"/>
                </a:lnTo>
                <a:lnTo>
                  <a:pt x="247104" y="137208"/>
                </a:lnTo>
                <a:lnTo>
                  <a:pt x="234022" y="188019"/>
                </a:lnTo>
                <a:lnTo>
                  <a:pt x="204827" y="219784"/>
                </a:lnTo>
                <a:lnTo>
                  <a:pt x="191420" y="225722"/>
                </a:lnTo>
                <a:lnTo>
                  <a:pt x="194397" y="235272"/>
                </a:lnTo>
                <a:lnTo>
                  <a:pt x="239348" y="208564"/>
                </a:lnTo>
                <a:lnTo>
                  <a:pt x="264594" y="159261"/>
                </a:lnTo>
                <a:lnTo>
                  <a:pt x="269431" y="117698"/>
                </a:lnTo>
                <a:lnTo>
                  <a:pt x="268218" y="96129"/>
                </a:lnTo>
                <a:lnTo>
                  <a:pt x="258514" y="57899"/>
                </a:lnTo>
                <a:lnTo>
                  <a:pt x="226411" y="15084"/>
                </a:lnTo>
                <a:lnTo>
                  <a:pt x="211455" y="6158"/>
                </a:lnTo>
                <a:lnTo>
                  <a:pt x="194397" y="0"/>
                </a:lnTo>
                <a:close/>
              </a:path>
              <a:path w="269875" h="235585">
                <a:moveTo>
                  <a:pt x="75034" y="0"/>
                </a:moveTo>
                <a:lnTo>
                  <a:pt x="30164" y="26777"/>
                </a:lnTo>
                <a:lnTo>
                  <a:pt x="4852" y="76196"/>
                </a:lnTo>
                <a:lnTo>
                  <a:pt x="0" y="117698"/>
                </a:lnTo>
                <a:lnTo>
                  <a:pt x="1209" y="139313"/>
                </a:lnTo>
                <a:lnTo>
                  <a:pt x="10882" y="177543"/>
                </a:lnTo>
                <a:lnTo>
                  <a:pt x="42942" y="220219"/>
                </a:lnTo>
                <a:lnTo>
                  <a:pt x="75034" y="235272"/>
                </a:lnTo>
                <a:lnTo>
                  <a:pt x="78011" y="225722"/>
                </a:lnTo>
                <a:lnTo>
                  <a:pt x="64604" y="219784"/>
                </a:lnTo>
                <a:lnTo>
                  <a:pt x="53035" y="211521"/>
                </a:lnTo>
                <a:lnTo>
                  <a:pt x="29304" y="172989"/>
                </a:lnTo>
                <a:lnTo>
                  <a:pt x="21455" y="116457"/>
                </a:lnTo>
                <a:lnTo>
                  <a:pt x="22327" y="96385"/>
                </a:lnTo>
                <a:lnTo>
                  <a:pt x="35408" y="46818"/>
                </a:lnTo>
                <a:lnTo>
                  <a:pt x="64813" y="15460"/>
                </a:lnTo>
                <a:lnTo>
                  <a:pt x="78381" y="9549"/>
                </a:lnTo>
                <a:lnTo>
                  <a:pt x="7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68123" y="2420619"/>
            <a:ext cx="2090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800" spc="-245" dirty="0">
                <a:latin typeface="Cambria Math"/>
                <a:cs typeface="Cambria Math"/>
              </a:rPr>
              <a:t>𝐦</a:t>
            </a:r>
            <a:r>
              <a:rPr sz="3000" spc="-367" baseline="41666" dirty="0">
                <a:latin typeface="Cambria Math"/>
                <a:cs typeface="Cambria Math"/>
              </a:rPr>
              <a:t>(%)</a:t>
            </a:r>
            <a:r>
              <a:rPr sz="3000" spc="-202" baseline="41666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3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MSG</a:t>
            </a:r>
            <a:r>
              <a:rPr sz="2800" spc="330" dirty="0">
                <a:latin typeface="Cambria Math"/>
                <a:cs typeface="Cambria Math"/>
              </a:rPr>
              <a:t> </a:t>
            </a:r>
            <a:r>
              <a:rPr sz="3000" spc="-1612" baseline="27777" dirty="0">
                <a:latin typeface="Cambria Math"/>
                <a:cs typeface="Cambria Math"/>
              </a:rPr>
              <a:t>%</a:t>
            </a:r>
            <a:endParaRPr sz="3000" baseline="27777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43534" y="2395566"/>
            <a:ext cx="1176020" cy="586740"/>
          </a:xfrm>
          <a:custGeom>
            <a:avLst/>
            <a:gdLst/>
            <a:ahLst/>
            <a:cxnLst/>
            <a:rect l="l" t="t" r="r" b="b"/>
            <a:pathLst>
              <a:path w="1176020" h="586739">
                <a:moveTo>
                  <a:pt x="1049129" y="0"/>
                </a:moveTo>
                <a:lnTo>
                  <a:pt x="1043572" y="13891"/>
                </a:lnTo>
                <a:lnTo>
                  <a:pt x="1065434" y="31661"/>
                </a:lnTo>
                <a:lnTo>
                  <a:pt x="1084832" y="54759"/>
                </a:lnTo>
                <a:lnTo>
                  <a:pt x="1116238" y="116941"/>
                </a:lnTo>
                <a:lnTo>
                  <a:pt x="1127823" y="155287"/>
                </a:lnTo>
                <a:lnTo>
                  <a:pt x="1136097" y="197485"/>
                </a:lnTo>
                <a:lnTo>
                  <a:pt x="1141062" y="243536"/>
                </a:lnTo>
                <a:lnTo>
                  <a:pt x="1142716" y="293439"/>
                </a:lnTo>
                <a:lnTo>
                  <a:pt x="1141072" y="342555"/>
                </a:lnTo>
                <a:lnTo>
                  <a:pt x="1136140" y="388156"/>
                </a:lnTo>
                <a:lnTo>
                  <a:pt x="1127920" y="430240"/>
                </a:lnTo>
                <a:lnTo>
                  <a:pt x="1116411" y="468809"/>
                </a:lnTo>
                <a:lnTo>
                  <a:pt x="1085049" y="531577"/>
                </a:lnTo>
                <a:lnTo>
                  <a:pt x="1043572" y="572641"/>
                </a:lnTo>
                <a:lnTo>
                  <a:pt x="1049129" y="586531"/>
                </a:lnTo>
                <a:lnTo>
                  <a:pt x="1101327" y="544773"/>
                </a:lnTo>
                <a:lnTo>
                  <a:pt x="1141589" y="477837"/>
                </a:lnTo>
                <a:lnTo>
                  <a:pt x="1156591" y="436469"/>
                </a:lnTo>
                <a:lnTo>
                  <a:pt x="1167308" y="391889"/>
                </a:lnTo>
                <a:lnTo>
                  <a:pt x="1173738" y="344096"/>
                </a:lnTo>
                <a:lnTo>
                  <a:pt x="1175881" y="293091"/>
                </a:lnTo>
                <a:lnTo>
                  <a:pt x="1173738" y="241826"/>
                </a:lnTo>
                <a:lnTo>
                  <a:pt x="1167308" y="193947"/>
                </a:lnTo>
                <a:lnTo>
                  <a:pt x="1156591" y="149454"/>
                </a:lnTo>
                <a:lnTo>
                  <a:pt x="1141589" y="108347"/>
                </a:lnTo>
                <a:lnTo>
                  <a:pt x="1122950" y="72014"/>
                </a:lnTo>
                <a:lnTo>
                  <a:pt x="1076720" y="17840"/>
                </a:lnTo>
                <a:lnTo>
                  <a:pt x="1049129" y="0"/>
                </a:lnTo>
                <a:close/>
              </a:path>
              <a:path w="1176020" h="586739">
                <a:moveTo>
                  <a:pt x="126578" y="0"/>
                </a:moveTo>
                <a:lnTo>
                  <a:pt x="74509" y="41845"/>
                </a:lnTo>
                <a:lnTo>
                  <a:pt x="34292" y="108347"/>
                </a:lnTo>
                <a:lnTo>
                  <a:pt x="19289" y="149454"/>
                </a:lnTo>
                <a:lnTo>
                  <a:pt x="8573" y="193947"/>
                </a:lnTo>
                <a:lnTo>
                  <a:pt x="2143" y="241826"/>
                </a:lnTo>
                <a:lnTo>
                  <a:pt x="0" y="293091"/>
                </a:lnTo>
                <a:lnTo>
                  <a:pt x="2143" y="344096"/>
                </a:lnTo>
                <a:lnTo>
                  <a:pt x="8573" y="391889"/>
                </a:lnTo>
                <a:lnTo>
                  <a:pt x="19289" y="436469"/>
                </a:lnTo>
                <a:lnTo>
                  <a:pt x="34292" y="477837"/>
                </a:lnTo>
                <a:lnTo>
                  <a:pt x="52919" y="514452"/>
                </a:lnTo>
                <a:lnTo>
                  <a:pt x="99062" y="568799"/>
                </a:lnTo>
                <a:lnTo>
                  <a:pt x="126578" y="586531"/>
                </a:lnTo>
                <a:lnTo>
                  <a:pt x="132308" y="572641"/>
                </a:lnTo>
                <a:lnTo>
                  <a:pt x="110235" y="554822"/>
                </a:lnTo>
                <a:lnTo>
                  <a:pt x="90723" y="531577"/>
                </a:lnTo>
                <a:lnTo>
                  <a:pt x="59382" y="468809"/>
                </a:lnTo>
                <a:lnTo>
                  <a:pt x="47911" y="430240"/>
                </a:lnTo>
                <a:lnTo>
                  <a:pt x="39718" y="388156"/>
                </a:lnTo>
                <a:lnTo>
                  <a:pt x="34802" y="342555"/>
                </a:lnTo>
                <a:lnTo>
                  <a:pt x="33163" y="293439"/>
                </a:lnTo>
                <a:lnTo>
                  <a:pt x="34818" y="243536"/>
                </a:lnTo>
                <a:lnTo>
                  <a:pt x="39783" y="197485"/>
                </a:lnTo>
                <a:lnTo>
                  <a:pt x="48058" y="155287"/>
                </a:lnTo>
                <a:lnTo>
                  <a:pt x="59643" y="116941"/>
                </a:lnTo>
                <a:lnTo>
                  <a:pt x="91048" y="54759"/>
                </a:lnTo>
                <a:lnTo>
                  <a:pt x="132308" y="13891"/>
                </a:lnTo>
                <a:lnTo>
                  <a:pt x="1265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15787" y="2613659"/>
            <a:ext cx="2466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288540" algn="l"/>
              </a:tabLst>
            </a:pPr>
            <a:r>
              <a:rPr sz="2000" spc="60" dirty="0">
                <a:latin typeface="Cambria Math"/>
                <a:cs typeface="Cambria Math"/>
              </a:rPr>
              <a:t>#	</a:t>
            </a:r>
            <a:r>
              <a:rPr sz="3000" spc="89" baseline="1388" dirty="0">
                <a:latin typeface="Cambria Math"/>
                <a:cs typeface="Cambria Math"/>
              </a:rPr>
              <a:t>#</a:t>
            </a:r>
            <a:endParaRPr sz="3000" baseline="1388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27094" y="2420995"/>
            <a:ext cx="609600" cy="235585"/>
          </a:xfrm>
          <a:custGeom>
            <a:avLst/>
            <a:gdLst/>
            <a:ahLst/>
            <a:cxnLst/>
            <a:rect l="l" t="t" r="r" b="b"/>
            <a:pathLst>
              <a:path w="609600" h="235585">
                <a:moveTo>
                  <a:pt x="534122" y="0"/>
                </a:moveTo>
                <a:lnTo>
                  <a:pt x="530774" y="9550"/>
                </a:lnTo>
                <a:lnTo>
                  <a:pt x="544393" y="15460"/>
                </a:lnTo>
                <a:lnTo>
                  <a:pt x="556106" y="23642"/>
                </a:lnTo>
                <a:lnTo>
                  <a:pt x="579887" y="61565"/>
                </a:lnTo>
                <a:lnTo>
                  <a:pt x="587701" y="116457"/>
                </a:lnTo>
                <a:lnTo>
                  <a:pt x="586829" y="137208"/>
                </a:lnTo>
                <a:lnTo>
                  <a:pt x="573747" y="188019"/>
                </a:lnTo>
                <a:lnTo>
                  <a:pt x="544553" y="219784"/>
                </a:lnTo>
                <a:lnTo>
                  <a:pt x="531147" y="225722"/>
                </a:lnTo>
                <a:lnTo>
                  <a:pt x="534122" y="235272"/>
                </a:lnTo>
                <a:lnTo>
                  <a:pt x="579073" y="208564"/>
                </a:lnTo>
                <a:lnTo>
                  <a:pt x="604319" y="159261"/>
                </a:lnTo>
                <a:lnTo>
                  <a:pt x="609156" y="117698"/>
                </a:lnTo>
                <a:lnTo>
                  <a:pt x="607943" y="96129"/>
                </a:lnTo>
                <a:lnTo>
                  <a:pt x="598239" y="57899"/>
                </a:lnTo>
                <a:lnTo>
                  <a:pt x="566136" y="15084"/>
                </a:lnTo>
                <a:lnTo>
                  <a:pt x="551180" y="6158"/>
                </a:lnTo>
                <a:lnTo>
                  <a:pt x="534122" y="0"/>
                </a:lnTo>
                <a:close/>
              </a:path>
              <a:path w="609600" h="235585">
                <a:moveTo>
                  <a:pt x="75034" y="0"/>
                </a:moveTo>
                <a:lnTo>
                  <a:pt x="30164" y="26777"/>
                </a:lnTo>
                <a:lnTo>
                  <a:pt x="4852" y="76196"/>
                </a:lnTo>
                <a:lnTo>
                  <a:pt x="0" y="117698"/>
                </a:lnTo>
                <a:lnTo>
                  <a:pt x="1209" y="139313"/>
                </a:lnTo>
                <a:lnTo>
                  <a:pt x="10882" y="177543"/>
                </a:lnTo>
                <a:lnTo>
                  <a:pt x="42942" y="220219"/>
                </a:lnTo>
                <a:lnTo>
                  <a:pt x="75034" y="235272"/>
                </a:lnTo>
                <a:lnTo>
                  <a:pt x="78009" y="225722"/>
                </a:lnTo>
                <a:lnTo>
                  <a:pt x="64603" y="219784"/>
                </a:lnTo>
                <a:lnTo>
                  <a:pt x="53035" y="211521"/>
                </a:lnTo>
                <a:lnTo>
                  <a:pt x="29304" y="172989"/>
                </a:lnTo>
                <a:lnTo>
                  <a:pt x="21455" y="116457"/>
                </a:lnTo>
                <a:lnTo>
                  <a:pt x="22327" y="96385"/>
                </a:lnTo>
                <a:lnTo>
                  <a:pt x="35408" y="46818"/>
                </a:lnTo>
                <a:lnTo>
                  <a:pt x="64813" y="15460"/>
                </a:lnTo>
                <a:lnTo>
                  <a:pt x="78381" y="9550"/>
                </a:lnTo>
                <a:lnTo>
                  <a:pt x="7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49184" y="2243835"/>
            <a:ext cx="8388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4200" baseline="-27777" dirty="0">
                <a:latin typeface="Cambria Math"/>
                <a:cs typeface="Cambria Math"/>
              </a:rPr>
              <a:t>𝐡</a:t>
            </a:r>
            <a:r>
              <a:rPr sz="4200" spc="240" baseline="-27777" dirty="0">
                <a:latin typeface="Cambria Math"/>
                <a:cs typeface="Cambria Math"/>
              </a:rPr>
              <a:t> </a:t>
            </a:r>
            <a:r>
              <a:rPr sz="2000" spc="114" dirty="0">
                <a:latin typeface="Cambria Math"/>
                <a:cs typeface="Cambria Math"/>
              </a:rPr>
              <a:t>%'(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113553" y="2524126"/>
            <a:ext cx="436880" cy="329565"/>
          </a:xfrm>
          <a:custGeom>
            <a:avLst/>
            <a:gdLst/>
            <a:ahLst/>
            <a:cxnLst/>
            <a:rect l="l" t="t" r="r" b="b"/>
            <a:pathLst>
              <a:path w="436879" h="329564">
                <a:moveTo>
                  <a:pt x="331694" y="0"/>
                </a:moveTo>
                <a:lnTo>
                  <a:pt x="327007" y="13369"/>
                </a:lnTo>
                <a:lnTo>
                  <a:pt x="346074" y="21643"/>
                </a:lnTo>
                <a:lnTo>
                  <a:pt x="362471" y="33098"/>
                </a:lnTo>
                <a:lnTo>
                  <a:pt x="387257" y="65545"/>
                </a:lnTo>
                <a:lnTo>
                  <a:pt x="401842" y="109323"/>
                </a:lnTo>
                <a:lnTo>
                  <a:pt x="406704" y="163041"/>
                </a:lnTo>
                <a:lnTo>
                  <a:pt x="405483" y="192092"/>
                </a:lnTo>
                <a:lnTo>
                  <a:pt x="395716" y="242184"/>
                </a:lnTo>
                <a:lnTo>
                  <a:pt x="376118" y="281306"/>
                </a:lnTo>
                <a:lnTo>
                  <a:pt x="346296" y="307698"/>
                </a:lnTo>
                <a:lnTo>
                  <a:pt x="327527" y="316011"/>
                </a:lnTo>
                <a:lnTo>
                  <a:pt x="331694" y="329380"/>
                </a:lnTo>
                <a:lnTo>
                  <a:pt x="376622" y="308306"/>
                </a:lnTo>
                <a:lnTo>
                  <a:pt x="409656" y="271821"/>
                </a:lnTo>
                <a:lnTo>
                  <a:pt x="429971" y="222965"/>
                </a:lnTo>
                <a:lnTo>
                  <a:pt x="436742" y="164777"/>
                </a:lnTo>
                <a:lnTo>
                  <a:pt x="435044" y="134581"/>
                </a:lnTo>
                <a:lnTo>
                  <a:pt x="421458" y="81058"/>
                </a:lnTo>
                <a:lnTo>
                  <a:pt x="394512" y="37488"/>
                </a:lnTo>
                <a:lnTo>
                  <a:pt x="355574" y="8621"/>
                </a:lnTo>
                <a:lnTo>
                  <a:pt x="331694" y="0"/>
                </a:lnTo>
                <a:close/>
              </a:path>
              <a:path w="436879" h="329564">
                <a:moveTo>
                  <a:pt x="105048" y="0"/>
                </a:moveTo>
                <a:lnTo>
                  <a:pt x="60228" y="21117"/>
                </a:lnTo>
                <a:lnTo>
                  <a:pt x="27172" y="57732"/>
                </a:lnTo>
                <a:lnTo>
                  <a:pt x="6793" y="106675"/>
                </a:lnTo>
                <a:lnTo>
                  <a:pt x="0" y="164777"/>
                </a:lnTo>
                <a:lnTo>
                  <a:pt x="1692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7" y="320769"/>
                </a:lnTo>
                <a:lnTo>
                  <a:pt x="105048" y="329380"/>
                </a:lnTo>
                <a:lnTo>
                  <a:pt x="109214" y="316011"/>
                </a:lnTo>
                <a:lnTo>
                  <a:pt x="90446" y="307698"/>
                </a:lnTo>
                <a:lnTo>
                  <a:pt x="74249" y="296130"/>
                </a:lnTo>
                <a:lnTo>
                  <a:pt x="49571" y="263226"/>
                </a:lnTo>
                <a:lnTo>
                  <a:pt x="34921" y="218473"/>
                </a:lnTo>
                <a:lnTo>
                  <a:pt x="30038" y="163041"/>
                </a:lnTo>
                <a:lnTo>
                  <a:pt x="31258" y="134939"/>
                </a:lnTo>
                <a:lnTo>
                  <a:pt x="41025" y="86191"/>
                </a:lnTo>
                <a:lnTo>
                  <a:pt x="60657" y="47732"/>
                </a:lnTo>
                <a:lnTo>
                  <a:pt x="90739" y="21643"/>
                </a:lnTo>
                <a:lnTo>
                  <a:pt x="109735" y="13369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96501" y="2420619"/>
            <a:ext cx="24409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332865" algn="l"/>
                <a:tab pos="1763395" algn="l"/>
              </a:tabLst>
            </a:pP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𝑢</a:t>
            </a:r>
            <a:r>
              <a:rPr sz="2800" spc="23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∈</a:t>
            </a:r>
            <a:r>
              <a:rPr sz="2800" spc="16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{𝑁	𝑣	∪</a:t>
            </a:r>
            <a:r>
              <a:rPr sz="2800" spc="-75" dirty="0">
                <a:latin typeface="Cambria Math"/>
                <a:cs typeface="Cambria Math"/>
              </a:rPr>
              <a:t> </a:t>
            </a:r>
            <a:r>
              <a:rPr sz="2800" spc="40" dirty="0">
                <a:latin typeface="Cambria Math"/>
                <a:cs typeface="Cambria Math"/>
              </a:rPr>
              <a:t>𝑣}</a:t>
            </a:r>
            <a:endParaRPr sz="2800">
              <a:latin typeface="Cambria Math"/>
              <a:cs typeface="Cambria Math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42353" y="3546592"/>
            <a:ext cx="251725" cy="223509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5412296" y="3481491"/>
            <a:ext cx="3361054" cy="544830"/>
            <a:chOff x="3888296" y="3481491"/>
            <a:chExt cx="3361054" cy="544830"/>
          </a:xfrm>
        </p:grpSpPr>
        <p:sp>
          <p:nvSpPr>
            <p:cNvPr id="20" name="object 20"/>
            <p:cNvSpPr/>
            <p:nvPr/>
          </p:nvSpPr>
          <p:spPr>
            <a:xfrm>
              <a:off x="3888295" y="3481501"/>
              <a:ext cx="3361054" cy="544830"/>
            </a:xfrm>
            <a:custGeom>
              <a:avLst/>
              <a:gdLst/>
              <a:ahLst/>
              <a:cxnLst/>
              <a:rect l="l" t="t" r="r" b="b"/>
              <a:pathLst>
                <a:path w="3361054" h="544829">
                  <a:moveTo>
                    <a:pt x="122847" y="12890"/>
                  </a:moveTo>
                  <a:lnTo>
                    <a:pt x="69176" y="38849"/>
                  </a:lnTo>
                  <a:lnTo>
                    <a:pt x="31838" y="100596"/>
                  </a:lnTo>
                  <a:lnTo>
                    <a:pt x="17907" y="138772"/>
                  </a:lnTo>
                  <a:lnTo>
                    <a:pt x="7950" y="180086"/>
                  </a:lnTo>
                  <a:lnTo>
                    <a:pt x="1981" y="224548"/>
                  </a:lnTo>
                  <a:lnTo>
                    <a:pt x="0" y="272148"/>
                  </a:lnTo>
                  <a:lnTo>
                    <a:pt x="1981" y="319519"/>
                  </a:lnTo>
                  <a:lnTo>
                    <a:pt x="7950" y="363893"/>
                  </a:lnTo>
                  <a:lnTo>
                    <a:pt x="17907" y="405295"/>
                  </a:lnTo>
                  <a:lnTo>
                    <a:pt x="31838" y="443699"/>
                  </a:lnTo>
                  <a:lnTo>
                    <a:pt x="49136" y="477697"/>
                  </a:lnTo>
                  <a:lnTo>
                    <a:pt x="91986" y="528167"/>
                  </a:lnTo>
                  <a:lnTo>
                    <a:pt x="117525" y="544626"/>
                  </a:lnTo>
                  <a:lnTo>
                    <a:pt x="122847" y="531736"/>
                  </a:lnTo>
                  <a:lnTo>
                    <a:pt x="102349" y="515188"/>
                  </a:lnTo>
                  <a:lnTo>
                    <a:pt x="84239" y="493598"/>
                  </a:lnTo>
                  <a:lnTo>
                    <a:pt x="55130" y="435317"/>
                  </a:lnTo>
                  <a:lnTo>
                    <a:pt x="36880" y="360426"/>
                  </a:lnTo>
                  <a:lnTo>
                    <a:pt x="32308" y="318084"/>
                  </a:lnTo>
                  <a:lnTo>
                    <a:pt x="30784" y="272478"/>
                  </a:lnTo>
                  <a:lnTo>
                    <a:pt x="32321" y="226136"/>
                  </a:lnTo>
                  <a:lnTo>
                    <a:pt x="36931" y="183375"/>
                  </a:lnTo>
                  <a:lnTo>
                    <a:pt x="44615" y="144195"/>
                  </a:lnTo>
                  <a:lnTo>
                    <a:pt x="68808" y="77241"/>
                  </a:lnTo>
                  <a:lnTo>
                    <a:pt x="102552" y="29400"/>
                  </a:lnTo>
                  <a:lnTo>
                    <a:pt x="122847" y="12890"/>
                  </a:lnTo>
                  <a:close/>
                </a:path>
                <a:path w="3361054" h="544829">
                  <a:moveTo>
                    <a:pt x="263436" y="1803"/>
                  </a:moveTo>
                  <a:lnTo>
                    <a:pt x="225780" y="10553"/>
                  </a:lnTo>
                  <a:lnTo>
                    <a:pt x="188493" y="48907"/>
                  </a:lnTo>
                  <a:lnTo>
                    <a:pt x="177279" y="93332"/>
                  </a:lnTo>
                  <a:lnTo>
                    <a:pt x="175882" y="121437"/>
                  </a:lnTo>
                  <a:lnTo>
                    <a:pt x="176187" y="132892"/>
                  </a:lnTo>
                  <a:lnTo>
                    <a:pt x="177114" y="145656"/>
                  </a:lnTo>
                  <a:lnTo>
                    <a:pt x="178650" y="159740"/>
                  </a:lnTo>
                  <a:lnTo>
                    <a:pt x="180797" y="175120"/>
                  </a:lnTo>
                  <a:lnTo>
                    <a:pt x="182956" y="189763"/>
                  </a:lnTo>
                  <a:lnTo>
                    <a:pt x="184492" y="201612"/>
                  </a:lnTo>
                  <a:lnTo>
                    <a:pt x="185407" y="210642"/>
                  </a:lnTo>
                  <a:lnTo>
                    <a:pt x="185724" y="216877"/>
                  </a:lnTo>
                  <a:lnTo>
                    <a:pt x="185127" y="227558"/>
                  </a:lnTo>
                  <a:lnTo>
                    <a:pt x="164884" y="261823"/>
                  </a:lnTo>
                  <a:lnTo>
                    <a:pt x="149123" y="265252"/>
                  </a:lnTo>
                  <a:lnTo>
                    <a:pt x="149123" y="279120"/>
                  </a:lnTo>
                  <a:lnTo>
                    <a:pt x="183400" y="307555"/>
                  </a:lnTo>
                  <a:lnTo>
                    <a:pt x="185724" y="327329"/>
                  </a:lnTo>
                  <a:lnTo>
                    <a:pt x="185407" y="333400"/>
                  </a:lnTo>
                  <a:lnTo>
                    <a:pt x="184492" y="342760"/>
                  </a:lnTo>
                  <a:lnTo>
                    <a:pt x="182956" y="355409"/>
                  </a:lnTo>
                  <a:lnTo>
                    <a:pt x="180797" y="371348"/>
                  </a:lnTo>
                  <a:lnTo>
                    <a:pt x="178650" y="387883"/>
                  </a:lnTo>
                  <a:lnTo>
                    <a:pt x="177114" y="402336"/>
                  </a:lnTo>
                  <a:lnTo>
                    <a:pt x="176187" y="414718"/>
                  </a:lnTo>
                  <a:lnTo>
                    <a:pt x="175882" y="425030"/>
                  </a:lnTo>
                  <a:lnTo>
                    <a:pt x="177203" y="451535"/>
                  </a:lnTo>
                  <a:lnTo>
                    <a:pt x="187807" y="494741"/>
                  </a:lnTo>
                  <a:lnTo>
                    <a:pt x="224269" y="534390"/>
                  </a:lnTo>
                  <a:lnTo>
                    <a:pt x="263436" y="542886"/>
                  </a:lnTo>
                  <a:lnTo>
                    <a:pt x="263436" y="529996"/>
                  </a:lnTo>
                  <a:lnTo>
                    <a:pt x="256552" y="529209"/>
                  </a:lnTo>
                  <a:lnTo>
                    <a:pt x="250088" y="527799"/>
                  </a:lnTo>
                  <a:lnTo>
                    <a:pt x="215963" y="499097"/>
                  </a:lnTo>
                  <a:lnTo>
                    <a:pt x="205346" y="455104"/>
                  </a:lnTo>
                  <a:lnTo>
                    <a:pt x="204419" y="431165"/>
                  </a:lnTo>
                  <a:lnTo>
                    <a:pt x="204698" y="423837"/>
                  </a:lnTo>
                  <a:lnTo>
                    <a:pt x="205511" y="413321"/>
                  </a:lnTo>
                  <a:lnTo>
                    <a:pt x="206870" y="399618"/>
                  </a:lnTo>
                  <a:lnTo>
                    <a:pt x="210680" y="366014"/>
                  </a:lnTo>
                  <a:lnTo>
                    <a:pt x="212039" y="352945"/>
                  </a:lnTo>
                  <a:lnTo>
                    <a:pt x="212852" y="343484"/>
                  </a:lnTo>
                  <a:lnTo>
                    <a:pt x="213131" y="337642"/>
                  </a:lnTo>
                  <a:lnTo>
                    <a:pt x="212382" y="324510"/>
                  </a:lnTo>
                  <a:lnTo>
                    <a:pt x="195491" y="286499"/>
                  </a:lnTo>
                  <a:lnTo>
                    <a:pt x="179755" y="273799"/>
                  </a:lnTo>
                  <a:lnTo>
                    <a:pt x="179755" y="270573"/>
                  </a:lnTo>
                  <a:lnTo>
                    <a:pt x="206463" y="241554"/>
                  </a:lnTo>
                  <a:lnTo>
                    <a:pt x="213131" y="206400"/>
                  </a:lnTo>
                  <a:lnTo>
                    <a:pt x="212852" y="199047"/>
                  </a:lnTo>
                  <a:lnTo>
                    <a:pt x="212039" y="189217"/>
                  </a:lnTo>
                  <a:lnTo>
                    <a:pt x="210680" y="176911"/>
                  </a:lnTo>
                  <a:lnTo>
                    <a:pt x="208775" y="162140"/>
                  </a:lnTo>
                  <a:lnTo>
                    <a:pt x="206870" y="147027"/>
                  </a:lnTo>
                  <a:lnTo>
                    <a:pt x="205511" y="133667"/>
                  </a:lnTo>
                  <a:lnTo>
                    <a:pt x="204698" y="122072"/>
                  </a:lnTo>
                  <a:lnTo>
                    <a:pt x="204419" y="112242"/>
                  </a:lnTo>
                  <a:lnTo>
                    <a:pt x="204673" y="99898"/>
                  </a:lnTo>
                  <a:lnTo>
                    <a:pt x="210807" y="59817"/>
                  </a:lnTo>
                  <a:lnTo>
                    <a:pt x="233654" y="24625"/>
                  </a:lnTo>
                  <a:lnTo>
                    <a:pt x="263436" y="14706"/>
                  </a:lnTo>
                  <a:lnTo>
                    <a:pt x="263436" y="1803"/>
                  </a:lnTo>
                  <a:close/>
                </a:path>
                <a:path w="3361054" h="544829">
                  <a:moveTo>
                    <a:pt x="2426754" y="265252"/>
                  </a:moveTo>
                  <a:lnTo>
                    <a:pt x="2392489" y="236994"/>
                  </a:lnTo>
                  <a:lnTo>
                    <a:pt x="2390152" y="216877"/>
                  </a:lnTo>
                  <a:lnTo>
                    <a:pt x="2390470" y="210642"/>
                  </a:lnTo>
                  <a:lnTo>
                    <a:pt x="2391384" y="201612"/>
                  </a:lnTo>
                  <a:lnTo>
                    <a:pt x="2393010" y="189217"/>
                  </a:lnTo>
                  <a:lnTo>
                    <a:pt x="2395080" y="175120"/>
                  </a:lnTo>
                  <a:lnTo>
                    <a:pt x="2397226" y="159740"/>
                  </a:lnTo>
                  <a:lnTo>
                    <a:pt x="2398763" y="145656"/>
                  </a:lnTo>
                  <a:lnTo>
                    <a:pt x="2399690" y="132892"/>
                  </a:lnTo>
                  <a:lnTo>
                    <a:pt x="2399995" y="121437"/>
                  </a:lnTo>
                  <a:lnTo>
                    <a:pt x="2398585" y="93332"/>
                  </a:lnTo>
                  <a:lnTo>
                    <a:pt x="2387346" y="48907"/>
                  </a:lnTo>
                  <a:lnTo>
                    <a:pt x="2349995" y="10553"/>
                  </a:lnTo>
                  <a:lnTo>
                    <a:pt x="2312441" y="1803"/>
                  </a:lnTo>
                  <a:lnTo>
                    <a:pt x="2312441" y="14706"/>
                  </a:lnTo>
                  <a:lnTo>
                    <a:pt x="2321471" y="15341"/>
                  </a:lnTo>
                  <a:lnTo>
                    <a:pt x="2329611" y="17576"/>
                  </a:lnTo>
                  <a:lnTo>
                    <a:pt x="2359139" y="44932"/>
                  </a:lnTo>
                  <a:lnTo>
                    <a:pt x="2370429" y="88480"/>
                  </a:lnTo>
                  <a:lnTo>
                    <a:pt x="2371458" y="112242"/>
                  </a:lnTo>
                  <a:lnTo>
                    <a:pt x="2371179" y="122072"/>
                  </a:lnTo>
                  <a:lnTo>
                    <a:pt x="2370366" y="133667"/>
                  </a:lnTo>
                  <a:lnTo>
                    <a:pt x="2369007" y="147027"/>
                  </a:lnTo>
                  <a:lnTo>
                    <a:pt x="2367102" y="162140"/>
                  </a:lnTo>
                  <a:lnTo>
                    <a:pt x="2365197" y="176911"/>
                  </a:lnTo>
                  <a:lnTo>
                    <a:pt x="2363838" y="189217"/>
                  </a:lnTo>
                  <a:lnTo>
                    <a:pt x="2363025" y="199047"/>
                  </a:lnTo>
                  <a:lnTo>
                    <a:pt x="2362746" y="206400"/>
                  </a:lnTo>
                  <a:lnTo>
                    <a:pt x="2363482" y="219494"/>
                  </a:lnTo>
                  <a:lnTo>
                    <a:pt x="2380284" y="257949"/>
                  </a:lnTo>
                  <a:lnTo>
                    <a:pt x="2396121" y="270573"/>
                  </a:lnTo>
                  <a:lnTo>
                    <a:pt x="2396121" y="273799"/>
                  </a:lnTo>
                  <a:lnTo>
                    <a:pt x="2369375" y="302577"/>
                  </a:lnTo>
                  <a:lnTo>
                    <a:pt x="2362746" y="337642"/>
                  </a:lnTo>
                  <a:lnTo>
                    <a:pt x="2363025" y="343484"/>
                  </a:lnTo>
                  <a:lnTo>
                    <a:pt x="2363838" y="352945"/>
                  </a:lnTo>
                  <a:lnTo>
                    <a:pt x="2365197" y="366014"/>
                  </a:lnTo>
                  <a:lnTo>
                    <a:pt x="2369007" y="399618"/>
                  </a:lnTo>
                  <a:lnTo>
                    <a:pt x="2370366" y="413321"/>
                  </a:lnTo>
                  <a:lnTo>
                    <a:pt x="2371179" y="423837"/>
                  </a:lnTo>
                  <a:lnTo>
                    <a:pt x="2371458" y="431165"/>
                  </a:lnTo>
                  <a:lnTo>
                    <a:pt x="2371229" y="443598"/>
                  </a:lnTo>
                  <a:lnTo>
                    <a:pt x="2365629" y="484098"/>
                  </a:lnTo>
                  <a:lnTo>
                    <a:pt x="2342654" y="519823"/>
                  </a:lnTo>
                  <a:lnTo>
                    <a:pt x="2312441" y="529996"/>
                  </a:lnTo>
                  <a:lnTo>
                    <a:pt x="2312441" y="542886"/>
                  </a:lnTo>
                  <a:lnTo>
                    <a:pt x="2351506" y="534390"/>
                  </a:lnTo>
                  <a:lnTo>
                    <a:pt x="2388019" y="494741"/>
                  </a:lnTo>
                  <a:lnTo>
                    <a:pt x="2398661" y="451535"/>
                  </a:lnTo>
                  <a:lnTo>
                    <a:pt x="2399995" y="425030"/>
                  </a:lnTo>
                  <a:lnTo>
                    <a:pt x="2399690" y="414718"/>
                  </a:lnTo>
                  <a:lnTo>
                    <a:pt x="2398763" y="402336"/>
                  </a:lnTo>
                  <a:lnTo>
                    <a:pt x="2397226" y="387883"/>
                  </a:lnTo>
                  <a:lnTo>
                    <a:pt x="2395080" y="371348"/>
                  </a:lnTo>
                  <a:lnTo>
                    <a:pt x="2392921" y="355409"/>
                  </a:lnTo>
                  <a:lnTo>
                    <a:pt x="2391384" y="342760"/>
                  </a:lnTo>
                  <a:lnTo>
                    <a:pt x="2390470" y="333400"/>
                  </a:lnTo>
                  <a:lnTo>
                    <a:pt x="2390152" y="327329"/>
                  </a:lnTo>
                  <a:lnTo>
                    <a:pt x="2390737" y="316865"/>
                  </a:lnTo>
                  <a:lnTo>
                    <a:pt x="2410891" y="282689"/>
                  </a:lnTo>
                  <a:lnTo>
                    <a:pt x="2426754" y="279120"/>
                  </a:lnTo>
                  <a:lnTo>
                    <a:pt x="2426754" y="265252"/>
                  </a:lnTo>
                  <a:close/>
                </a:path>
                <a:path w="3361054" h="544829">
                  <a:moveTo>
                    <a:pt x="3360445" y="272148"/>
                  </a:moveTo>
                  <a:lnTo>
                    <a:pt x="3358451" y="224548"/>
                  </a:lnTo>
                  <a:lnTo>
                    <a:pt x="3352482" y="180086"/>
                  </a:lnTo>
                  <a:lnTo>
                    <a:pt x="3342525" y="138772"/>
                  </a:lnTo>
                  <a:lnTo>
                    <a:pt x="3328606" y="100596"/>
                  </a:lnTo>
                  <a:lnTo>
                    <a:pt x="3291217" y="38849"/>
                  </a:lnTo>
                  <a:lnTo>
                    <a:pt x="3242741" y="0"/>
                  </a:lnTo>
                  <a:lnTo>
                    <a:pt x="3237585" y="12890"/>
                  </a:lnTo>
                  <a:lnTo>
                    <a:pt x="3257880" y="29400"/>
                  </a:lnTo>
                  <a:lnTo>
                    <a:pt x="3275901" y="50838"/>
                  </a:lnTo>
                  <a:lnTo>
                    <a:pt x="3305060" y="108585"/>
                  </a:lnTo>
                  <a:lnTo>
                    <a:pt x="3323501" y="183375"/>
                  </a:lnTo>
                  <a:lnTo>
                    <a:pt x="3328111" y="226136"/>
                  </a:lnTo>
                  <a:lnTo>
                    <a:pt x="3329648" y="272478"/>
                  </a:lnTo>
                  <a:lnTo>
                    <a:pt x="3328124" y="318084"/>
                  </a:lnTo>
                  <a:lnTo>
                    <a:pt x="3323539" y="360426"/>
                  </a:lnTo>
                  <a:lnTo>
                    <a:pt x="3315906" y="399503"/>
                  </a:lnTo>
                  <a:lnTo>
                    <a:pt x="3291840" y="466979"/>
                  </a:lnTo>
                  <a:lnTo>
                    <a:pt x="3258020" y="515188"/>
                  </a:lnTo>
                  <a:lnTo>
                    <a:pt x="3237585" y="531736"/>
                  </a:lnTo>
                  <a:lnTo>
                    <a:pt x="3242741" y="544626"/>
                  </a:lnTo>
                  <a:lnTo>
                    <a:pt x="3291217" y="505853"/>
                  </a:lnTo>
                  <a:lnTo>
                    <a:pt x="3328606" y="443699"/>
                  </a:lnTo>
                  <a:lnTo>
                    <a:pt x="3342525" y="405295"/>
                  </a:lnTo>
                  <a:lnTo>
                    <a:pt x="3352482" y="363893"/>
                  </a:lnTo>
                  <a:lnTo>
                    <a:pt x="3358451" y="319519"/>
                  </a:lnTo>
                  <a:lnTo>
                    <a:pt x="3360445" y="272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1393" y="3501316"/>
              <a:ext cx="251725" cy="22350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756666" y="3600898"/>
              <a:ext cx="405130" cy="306070"/>
            </a:xfrm>
            <a:custGeom>
              <a:avLst/>
              <a:gdLst/>
              <a:ahLst/>
              <a:cxnLst/>
              <a:rect l="l" t="t" r="r" b="b"/>
              <a:pathLst>
                <a:path w="405129" h="306070">
                  <a:moveTo>
                    <a:pt x="307531" y="0"/>
                  </a:moveTo>
                  <a:lnTo>
                    <a:pt x="303178" y="12414"/>
                  </a:lnTo>
                  <a:lnTo>
                    <a:pt x="320883" y="20097"/>
                  </a:lnTo>
                  <a:lnTo>
                    <a:pt x="336109" y="30733"/>
                  </a:lnTo>
                  <a:lnTo>
                    <a:pt x="367025" y="80034"/>
                  </a:lnTo>
                  <a:lnTo>
                    <a:pt x="376053" y="125300"/>
                  </a:lnTo>
                  <a:lnTo>
                    <a:pt x="377182" y="151395"/>
                  </a:lnTo>
                  <a:lnTo>
                    <a:pt x="376048" y="178370"/>
                  </a:lnTo>
                  <a:lnTo>
                    <a:pt x="366980" y="224885"/>
                  </a:lnTo>
                  <a:lnTo>
                    <a:pt x="348781" y="261213"/>
                  </a:lnTo>
                  <a:lnTo>
                    <a:pt x="303662" y="293438"/>
                  </a:lnTo>
                  <a:lnTo>
                    <a:pt x="307531" y="305854"/>
                  </a:lnTo>
                  <a:lnTo>
                    <a:pt x="349249" y="286284"/>
                  </a:lnTo>
                  <a:lnTo>
                    <a:pt x="379924" y="252406"/>
                  </a:lnTo>
                  <a:lnTo>
                    <a:pt x="398787" y="207039"/>
                  </a:lnTo>
                  <a:lnTo>
                    <a:pt x="405075" y="153007"/>
                  </a:lnTo>
                  <a:lnTo>
                    <a:pt x="403498" y="124968"/>
                  </a:lnTo>
                  <a:lnTo>
                    <a:pt x="390882" y="75269"/>
                  </a:lnTo>
                  <a:lnTo>
                    <a:pt x="365861" y="34810"/>
                  </a:lnTo>
                  <a:lnTo>
                    <a:pt x="329705" y="8006"/>
                  </a:lnTo>
                  <a:lnTo>
                    <a:pt x="307531" y="0"/>
                  </a:lnTo>
                  <a:close/>
                </a:path>
                <a:path w="405129" h="306070">
                  <a:moveTo>
                    <a:pt x="97544" y="0"/>
                  </a:moveTo>
                  <a:lnTo>
                    <a:pt x="55927" y="19609"/>
                  </a:lnTo>
                  <a:lnTo>
                    <a:pt x="25233" y="53609"/>
                  </a:lnTo>
                  <a:lnTo>
                    <a:pt x="6308" y="99055"/>
                  </a:lnTo>
                  <a:lnTo>
                    <a:pt x="0" y="153007"/>
                  </a:lnTo>
                  <a:lnTo>
                    <a:pt x="1572" y="181106"/>
                  </a:lnTo>
                  <a:lnTo>
                    <a:pt x="14148" y="230806"/>
                  </a:lnTo>
                  <a:lnTo>
                    <a:pt x="39108" y="271133"/>
                  </a:lnTo>
                  <a:lnTo>
                    <a:pt x="75305" y="297857"/>
                  </a:lnTo>
                  <a:lnTo>
                    <a:pt x="97544" y="305854"/>
                  </a:lnTo>
                  <a:lnTo>
                    <a:pt x="101414" y="293438"/>
                  </a:lnTo>
                  <a:lnTo>
                    <a:pt x="83986" y="285719"/>
                  </a:lnTo>
                  <a:lnTo>
                    <a:pt x="68946" y="274978"/>
                  </a:lnTo>
                  <a:lnTo>
                    <a:pt x="46032" y="244425"/>
                  </a:lnTo>
                  <a:lnTo>
                    <a:pt x="32427" y="202867"/>
                  </a:lnTo>
                  <a:lnTo>
                    <a:pt x="27893" y="151395"/>
                  </a:lnTo>
                  <a:lnTo>
                    <a:pt x="29026" y="125300"/>
                  </a:lnTo>
                  <a:lnTo>
                    <a:pt x="38096" y="80034"/>
                  </a:lnTo>
                  <a:lnTo>
                    <a:pt x="56325" y="44322"/>
                  </a:lnTo>
                  <a:lnTo>
                    <a:pt x="101898" y="12414"/>
                  </a:lnTo>
                  <a:lnTo>
                    <a:pt x="975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413769" y="3503676"/>
            <a:ext cx="42056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spcBef>
                <a:spcPts val="100"/>
              </a:spcBef>
              <a:tabLst>
                <a:tab pos="2271395" algn="l"/>
                <a:tab pos="3974465" algn="l"/>
              </a:tabLst>
            </a:pPr>
            <a:r>
              <a:rPr sz="2600" spc="-114" dirty="0">
                <a:latin typeface="Cambria Math"/>
                <a:cs typeface="Cambria Math"/>
              </a:rPr>
              <a:t>𝐡</a:t>
            </a:r>
            <a:r>
              <a:rPr sz="2850" spc="-172" baseline="39473" dirty="0">
                <a:latin typeface="Cambria Math"/>
                <a:cs typeface="Cambria Math"/>
              </a:rPr>
              <a:t>(#)</a:t>
            </a:r>
            <a:r>
              <a:rPr sz="2850" spc="615" baseline="39473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=</a:t>
            </a:r>
            <a:r>
              <a:rPr sz="2600" spc="145" dirty="0">
                <a:latin typeface="Cambria Math"/>
                <a:cs typeface="Cambria Math"/>
              </a:rPr>
              <a:t> </a:t>
            </a:r>
            <a:r>
              <a:rPr sz="2600" spc="-20" dirty="0">
                <a:latin typeface="Cambria Math"/>
                <a:cs typeface="Cambria Math"/>
              </a:rPr>
              <a:t>AGG</a:t>
            </a:r>
            <a:r>
              <a:rPr sz="2600" spc="335" dirty="0">
                <a:latin typeface="Cambria Math"/>
                <a:cs typeface="Cambria Math"/>
              </a:rPr>
              <a:t> </a:t>
            </a:r>
            <a:r>
              <a:rPr sz="2850" spc="-765" baseline="27777" dirty="0">
                <a:latin typeface="Cambria Math"/>
                <a:cs typeface="Cambria Math"/>
              </a:rPr>
              <a:t>#	</a:t>
            </a:r>
            <a:r>
              <a:rPr sz="2600" dirty="0">
                <a:latin typeface="Cambria Math"/>
                <a:cs typeface="Cambria Math"/>
              </a:rPr>
              <a:t>𝐦</a:t>
            </a:r>
            <a:r>
              <a:rPr sz="2600" spc="210" dirty="0">
                <a:latin typeface="Cambria Math"/>
                <a:cs typeface="Cambria Math"/>
              </a:rPr>
              <a:t> </a:t>
            </a:r>
            <a:r>
              <a:rPr sz="2850" spc="-765" baseline="38011" dirty="0">
                <a:latin typeface="Cambria Math"/>
                <a:cs typeface="Cambria Math"/>
              </a:rPr>
              <a:t>#</a:t>
            </a:r>
            <a:r>
              <a:rPr sz="2850" spc="817" baseline="38011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,</a:t>
            </a:r>
            <a:r>
              <a:rPr sz="2600" spc="-135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𝑢</a:t>
            </a:r>
            <a:r>
              <a:rPr sz="2600" spc="21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∈</a:t>
            </a:r>
            <a:r>
              <a:rPr sz="2600" spc="15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𝑁	𝑣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53481" y="3677920"/>
            <a:ext cx="482727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330450" algn="l"/>
                <a:tab pos="4677410" algn="l"/>
              </a:tabLst>
            </a:pPr>
            <a:r>
              <a:rPr sz="1900" spc="530" dirty="0">
                <a:latin typeface="Cambria Math"/>
                <a:cs typeface="Cambria Math"/>
              </a:rPr>
              <a:t>!	</a:t>
            </a:r>
            <a:r>
              <a:rPr sz="2850" spc="-690" baseline="1461" dirty="0">
                <a:latin typeface="Cambria Math"/>
                <a:cs typeface="Cambria Math"/>
              </a:rPr>
              <a:t>%	</a:t>
            </a:r>
            <a:r>
              <a:rPr sz="2850" spc="794" baseline="1461" dirty="0">
                <a:latin typeface="Cambria Math"/>
                <a:cs typeface="Cambria Math"/>
              </a:rPr>
              <a:t>!</a:t>
            </a:r>
            <a:endParaRPr sz="2850" baseline="1461">
              <a:latin typeface="Cambria Math"/>
              <a:cs typeface="Cambria Math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52735" y="3501317"/>
            <a:ext cx="251725" cy="22350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7871659" y="3503676"/>
            <a:ext cx="6832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600" dirty="0">
                <a:latin typeface="Cambria Math"/>
                <a:cs typeface="Cambria Math"/>
              </a:rPr>
              <a:t>,</a:t>
            </a:r>
            <a:r>
              <a:rPr sz="2600" spc="-135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𝐦</a:t>
            </a:r>
            <a:r>
              <a:rPr sz="2600" spc="210" dirty="0">
                <a:latin typeface="Cambria Math"/>
                <a:cs typeface="Cambria Math"/>
              </a:rPr>
              <a:t> </a:t>
            </a:r>
            <a:r>
              <a:rPr sz="2850" spc="-765" baseline="38011" dirty="0">
                <a:latin typeface="Cambria Math"/>
                <a:cs typeface="Cambria Math"/>
              </a:rPr>
              <a:t>#</a:t>
            </a:r>
            <a:endParaRPr sz="2850" baseline="38011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8</a:t>
            </a:fld>
            <a:endParaRPr sz="900">
              <a:latin typeface="Calibri"/>
              <a:cs typeface="Calibri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8A8C0953-78A1-461E-BC09-F32A97229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888" y="1129467"/>
            <a:ext cx="8978012" cy="42816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0072" y="399288"/>
            <a:ext cx="7013448" cy="43281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42109" y="1348740"/>
            <a:ext cx="71812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dirty="0">
                <a:solidFill>
                  <a:srgbClr val="6BB76D"/>
                </a:solidFill>
                <a:latin typeface="Calibri"/>
                <a:cs typeface="Calibri"/>
              </a:rPr>
              <a:t>(1)</a:t>
            </a:r>
            <a:r>
              <a:rPr sz="3200" b="1" spc="-5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6BB76D"/>
                </a:solidFill>
                <a:latin typeface="Calibri"/>
                <a:cs typeface="Calibri"/>
              </a:rPr>
              <a:t>Graph</a:t>
            </a:r>
            <a:r>
              <a:rPr sz="3200" b="1" spc="-10" dirty="0">
                <a:solidFill>
                  <a:srgbClr val="6BB76D"/>
                </a:solidFill>
                <a:latin typeface="Calibri"/>
                <a:cs typeface="Calibri"/>
              </a:rPr>
              <a:t> Convolutional</a:t>
            </a:r>
            <a:r>
              <a:rPr sz="3200" b="1" spc="-5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6BB76D"/>
                </a:solidFill>
                <a:latin typeface="Calibri"/>
                <a:cs typeface="Calibri"/>
              </a:rPr>
              <a:t>Networks</a:t>
            </a:r>
            <a:r>
              <a:rPr sz="3200" b="1" spc="-5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6BB76D"/>
                </a:solidFill>
                <a:latin typeface="Calibri"/>
                <a:cs typeface="Calibri"/>
              </a:rPr>
              <a:t>(GCN)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2109" y="3454061"/>
            <a:ext cx="6961505" cy="1225550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332740" indent="-320040">
              <a:spcBef>
                <a:spcPts val="1825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800" b="1" spc="-10" dirty="0">
                <a:latin typeface="Calibri"/>
                <a:cs typeface="Calibri"/>
              </a:rPr>
              <a:t>How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to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write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this</a:t>
            </a:r>
            <a:r>
              <a:rPr sz="2800" b="1" dirty="0">
                <a:latin typeface="Calibri"/>
                <a:cs typeface="Calibri"/>
              </a:rPr>
              <a:t> as </a:t>
            </a:r>
            <a:r>
              <a:rPr sz="2800" b="1" spc="-10" dirty="0">
                <a:latin typeface="Calibri"/>
                <a:cs typeface="Calibri"/>
              </a:rPr>
              <a:t>Message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+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Aggregation?</a:t>
            </a:r>
            <a:endParaRPr sz="2800">
              <a:latin typeface="Calibri"/>
              <a:cs typeface="Calibri"/>
            </a:endParaRPr>
          </a:p>
          <a:p>
            <a:pPr marL="4270375">
              <a:spcBef>
                <a:spcPts val="148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Message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7355" y="2474467"/>
            <a:ext cx="297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 Math"/>
                <a:cs typeface="Cambria Math"/>
              </a:rPr>
              <a:t>(</a:t>
            </a:r>
            <a:r>
              <a:rPr spc="-445" dirty="0">
                <a:latin typeface="Cambria Math"/>
                <a:cs typeface="Cambria Math"/>
              </a:rPr>
              <a:t>#</a:t>
            </a:r>
            <a:r>
              <a:rPr dirty="0">
                <a:latin typeface="Cambria Math"/>
                <a:cs typeface="Cambria Math"/>
              </a:rPr>
              <a:t>)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66216" y="2562859"/>
            <a:ext cx="1118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590550" algn="l"/>
              </a:tabLst>
            </a:pPr>
            <a:r>
              <a:rPr sz="2400" spc="245" dirty="0">
                <a:latin typeface="Cambria Math"/>
                <a:cs typeface="Cambria Math"/>
              </a:rPr>
              <a:t>𝐡</a:t>
            </a:r>
            <a:r>
              <a:rPr sz="2700" spc="367" baseline="-18518" dirty="0">
                <a:latin typeface="Cambria Math"/>
                <a:cs typeface="Cambria Math"/>
              </a:rPr>
              <a:t>!	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𝜎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27946" y="2225495"/>
            <a:ext cx="2755900" cy="1133475"/>
            <a:chOff x="3403946" y="2225494"/>
            <a:chExt cx="2755900" cy="1133475"/>
          </a:xfrm>
        </p:grpSpPr>
        <p:sp>
          <p:nvSpPr>
            <p:cNvPr id="8" name="object 8"/>
            <p:cNvSpPr/>
            <p:nvPr/>
          </p:nvSpPr>
          <p:spPr>
            <a:xfrm>
              <a:off x="3403946" y="2225494"/>
              <a:ext cx="2755900" cy="1133475"/>
            </a:xfrm>
            <a:custGeom>
              <a:avLst/>
              <a:gdLst/>
              <a:ahLst/>
              <a:cxnLst/>
              <a:rect l="l" t="t" r="r" b="b"/>
              <a:pathLst>
                <a:path w="2755900" h="1133475">
                  <a:moveTo>
                    <a:pt x="2590784" y="0"/>
                  </a:moveTo>
                  <a:lnTo>
                    <a:pt x="2580664" y="10269"/>
                  </a:lnTo>
                  <a:lnTo>
                    <a:pt x="2607197" y="48473"/>
                  </a:lnTo>
                  <a:lnTo>
                    <a:pt x="2631075" y="91410"/>
                  </a:lnTo>
                  <a:lnTo>
                    <a:pt x="2652298" y="139080"/>
                  </a:lnTo>
                  <a:lnTo>
                    <a:pt x="2670866" y="191482"/>
                  </a:lnTo>
                  <a:lnTo>
                    <a:pt x="2686778" y="248617"/>
                  </a:lnTo>
                  <a:lnTo>
                    <a:pt x="2697920" y="298741"/>
                  </a:lnTo>
                  <a:lnTo>
                    <a:pt x="2707035" y="349944"/>
                  </a:lnTo>
                  <a:lnTo>
                    <a:pt x="2714125" y="402226"/>
                  </a:lnTo>
                  <a:lnTo>
                    <a:pt x="2719190" y="455587"/>
                  </a:lnTo>
                  <a:lnTo>
                    <a:pt x="2722229" y="510027"/>
                  </a:lnTo>
                  <a:lnTo>
                    <a:pt x="2723239" y="565694"/>
                  </a:lnTo>
                  <a:lnTo>
                    <a:pt x="2722229" y="619833"/>
                  </a:lnTo>
                  <a:lnTo>
                    <a:pt x="2719190" y="673455"/>
                  </a:lnTo>
                  <a:lnTo>
                    <a:pt x="2714125" y="726411"/>
                  </a:lnTo>
                  <a:lnTo>
                    <a:pt x="2707035" y="778701"/>
                  </a:lnTo>
                  <a:lnTo>
                    <a:pt x="2697920" y="830326"/>
                  </a:lnTo>
                  <a:lnTo>
                    <a:pt x="2686778" y="881286"/>
                  </a:lnTo>
                  <a:lnTo>
                    <a:pt x="2670866" y="939551"/>
                  </a:lnTo>
                  <a:lnTo>
                    <a:pt x="2652298" y="992847"/>
                  </a:lnTo>
                  <a:lnTo>
                    <a:pt x="2631075" y="1041171"/>
                  </a:lnTo>
                  <a:lnTo>
                    <a:pt x="2607197" y="1084524"/>
                  </a:lnTo>
                  <a:lnTo>
                    <a:pt x="2580664" y="1122907"/>
                  </a:lnTo>
                  <a:lnTo>
                    <a:pt x="2590784" y="1132879"/>
                  </a:lnTo>
                  <a:lnTo>
                    <a:pt x="2619785" y="1095282"/>
                  </a:lnTo>
                  <a:lnTo>
                    <a:pt x="2646303" y="1052381"/>
                  </a:lnTo>
                  <a:lnTo>
                    <a:pt x="2670338" y="1004176"/>
                  </a:lnTo>
                  <a:lnTo>
                    <a:pt x="2691892" y="950666"/>
                  </a:lnTo>
                  <a:lnTo>
                    <a:pt x="2710963" y="891852"/>
                  </a:lnTo>
                  <a:lnTo>
                    <a:pt x="2722789" y="847563"/>
                  </a:lnTo>
                  <a:lnTo>
                    <a:pt x="2732795" y="802506"/>
                  </a:lnTo>
                  <a:lnTo>
                    <a:pt x="2740982" y="756681"/>
                  </a:lnTo>
                  <a:lnTo>
                    <a:pt x="2747349" y="710087"/>
                  </a:lnTo>
                  <a:lnTo>
                    <a:pt x="2751898" y="662724"/>
                  </a:lnTo>
                  <a:lnTo>
                    <a:pt x="2754627" y="614594"/>
                  </a:lnTo>
                  <a:lnTo>
                    <a:pt x="2755534" y="565546"/>
                  </a:lnTo>
                  <a:lnTo>
                    <a:pt x="2754627" y="515826"/>
                  </a:lnTo>
                  <a:lnTo>
                    <a:pt x="2751898" y="467000"/>
                  </a:lnTo>
                  <a:lnTo>
                    <a:pt x="2747349" y="419216"/>
                  </a:lnTo>
                  <a:lnTo>
                    <a:pt x="2740982" y="372473"/>
                  </a:lnTo>
                  <a:lnTo>
                    <a:pt x="2732795" y="326772"/>
                  </a:lnTo>
                  <a:lnTo>
                    <a:pt x="2722789" y="282114"/>
                  </a:lnTo>
                  <a:lnTo>
                    <a:pt x="2710963" y="238497"/>
                  </a:lnTo>
                  <a:lnTo>
                    <a:pt x="2691892" y="180689"/>
                  </a:lnTo>
                  <a:lnTo>
                    <a:pt x="2670338" y="127935"/>
                  </a:lnTo>
                  <a:lnTo>
                    <a:pt x="2646303" y="80235"/>
                  </a:lnTo>
                  <a:lnTo>
                    <a:pt x="2619785" y="37590"/>
                  </a:lnTo>
                  <a:lnTo>
                    <a:pt x="2590784" y="0"/>
                  </a:lnTo>
                  <a:close/>
                </a:path>
                <a:path w="2755900" h="1133475">
                  <a:moveTo>
                    <a:pt x="164753" y="0"/>
                  </a:moveTo>
                  <a:lnTo>
                    <a:pt x="135701" y="37590"/>
                  </a:lnTo>
                  <a:lnTo>
                    <a:pt x="109150" y="80235"/>
                  </a:lnTo>
                  <a:lnTo>
                    <a:pt x="85100" y="127935"/>
                  </a:lnTo>
                  <a:lnTo>
                    <a:pt x="63550" y="180689"/>
                  </a:lnTo>
                  <a:lnTo>
                    <a:pt x="44500" y="238497"/>
                  </a:lnTo>
                  <a:lnTo>
                    <a:pt x="32694" y="282114"/>
                  </a:lnTo>
                  <a:lnTo>
                    <a:pt x="22704" y="326772"/>
                  </a:lnTo>
                  <a:lnTo>
                    <a:pt x="14530" y="372473"/>
                  </a:lnTo>
                  <a:lnTo>
                    <a:pt x="8173" y="419216"/>
                  </a:lnTo>
                  <a:lnTo>
                    <a:pt x="3632" y="467000"/>
                  </a:lnTo>
                  <a:lnTo>
                    <a:pt x="908" y="515826"/>
                  </a:lnTo>
                  <a:lnTo>
                    <a:pt x="0" y="565694"/>
                  </a:lnTo>
                  <a:lnTo>
                    <a:pt x="908" y="614594"/>
                  </a:lnTo>
                  <a:lnTo>
                    <a:pt x="3632" y="662724"/>
                  </a:lnTo>
                  <a:lnTo>
                    <a:pt x="8173" y="710087"/>
                  </a:lnTo>
                  <a:lnTo>
                    <a:pt x="14530" y="756681"/>
                  </a:lnTo>
                  <a:lnTo>
                    <a:pt x="22704" y="802506"/>
                  </a:lnTo>
                  <a:lnTo>
                    <a:pt x="32694" y="847563"/>
                  </a:lnTo>
                  <a:lnTo>
                    <a:pt x="44500" y="891852"/>
                  </a:lnTo>
                  <a:lnTo>
                    <a:pt x="63550" y="950666"/>
                  </a:lnTo>
                  <a:lnTo>
                    <a:pt x="85100" y="1004176"/>
                  </a:lnTo>
                  <a:lnTo>
                    <a:pt x="109150" y="1052381"/>
                  </a:lnTo>
                  <a:lnTo>
                    <a:pt x="135701" y="1095282"/>
                  </a:lnTo>
                  <a:lnTo>
                    <a:pt x="164753" y="1132879"/>
                  </a:lnTo>
                  <a:lnTo>
                    <a:pt x="174725" y="1122907"/>
                  </a:lnTo>
                  <a:lnTo>
                    <a:pt x="148194" y="1084524"/>
                  </a:lnTo>
                  <a:lnTo>
                    <a:pt x="124325" y="1041171"/>
                  </a:lnTo>
                  <a:lnTo>
                    <a:pt x="103117" y="992847"/>
                  </a:lnTo>
                  <a:lnTo>
                    <a:pt x="84570" y="939551"/>
                  </a:lnTo>
                  <a:lnTo>
                    <a:pt x="68684" y="881286"/>
                  </a:lnTo>
                  <a:lnTo>
                    <a:pt x="57565" y="830326"/>
                  </a:lnTo>
                  <a:lnTo>
                    <a:pt x="48468" y="778701"/>
                  </a:lnTo>
                  <a:lnTo>
                    <a:pt x="41393" y="726411"/>
                  </a:lnTo>
                  <a:lnTo>
                    <a:pt x="36339" y="673455"/>
                  </a:lnTo>
                  <a:lnTo>
                    <a:pt x="33306" y="619833"/>
                  </a:lnTo>
                  <a:lnTo>
                    <a:pt x="32296" y="565546"/>
                  </a:lnTo>
                  <a:lnTo>
                    <a:pt x="33308" y="510027"/>
                  </a:lnTo>
                  <a:lnTo>
                    <a:pt x="36347" y="455587"/>
                  </a:lnTo>
                  <a:lnTo>
                    <a:pt x="41411" y="402226"/>
                  </a:lnTo>
                  <a:lnTo>
                    <a:pt x="48501" y="349944"/>
                  </a:lnTo>
                  <a:lnTo>
                    <a:pt x="57617" y="298741"/>
                  </a:lnTo>
                  <a:lnTo>
                    <a:pt x="68759" y="248617"/>
                  </a:lnTo>
                  <a:lnTo>
                    <a:pt x="84665" y="191482"/>
                  </a:lnTo>
                  <a:lnTo>
                    <a:pt x="103215" y="139080"/>
                  </a:lnTo>
                  <a:lnTo>
                    <a:pt x="124409" y="91410"/>
                  </a:lnTo>
                  <a:lnTo>
                    <a:pt x="148245" y="48473"/>
                  </a:lnTo>
                  <a:lnTo>
                    <a:pt x="174725" y="10269"/>
                  </a:lnTo>
                  <a:lnTo>
                    <a:pt x="1647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7245" y="2596442"/>
              <a:ext cx="232431" cy="21174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074254" y="2450084"/>
            <a:ext cx="558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baseline="-20833" dirty="0">
                <a:latin typeface="Cambria Math"/>
                <a:cs typeface="Cambria Math"/>
              </a:rPr>
              <a:t>𝐖</a:t>
            </a:r>
            <a:r>
              <a:rPr sz="3600" spc="322" baseline="-20833" dirty="0">
                <a:latin typeface="Cambria Math"/>
                <a:cs typeface="Cambria Math"/>
              </a:rPr>
              <a:t> </a:t>
            </a:r>
            <a:r>
              <a:rPr spc="-480" dirty="0">
                <a:latin typeface="Cambria Math"/>
                <a:cs typeface="Cambria Math"/>
              </a:rPr>
              <a:t>#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34614" y="3098346"/>
            <a:ext cx="278130" cy="212090"/>
          </a:xfrm>
          <a:custGeom>
            <a:avLst/>
            <a:gdLst/>
            <a:ahLst/>
            <a:cxnLst/>
            <a:rect l="l" t="t" r="r" b="b"/>
            <a:pathLst>
              <a:path w="278129" h="212089">
                <a:moveTo>
                  <a:pt x="210557" y="0"/>
                </a:moveTo>
                <a:lnTo>
                  <a:pt x="207543" y="8595"/>
                </a:lnTo>
                <a:lnTo>
                  <a:pt x="219800" y="13914"/>
                </a:lnTo>
                <a:lnTo>
                  <a:pt x="230341" y="21278"/>
                </a:lnTo>
                <a:lnTo>
                  <a:pt x="251744" y="55409"/>
                </a:lnTo>
                <a:lnTo>
                  <a:pt x="258776" y="104813"/>
                </a:lnTo>
                <a:lnTo>
                  <a:pt x="257991" y="123488"/>
                </a:lnTo>
                <a:lnTo>
                  <a:pt x="246219" y="169217"/>
                </a:lnTo>
                <a:lnTo>
                  <a:pt x="219942" y="197806"/>
                </a:lnTo>
                <a:lnTo>
                  <a:pt x="207877" y="203150"/>
                </a:lnTo>
                <a:lnTo>
                  <a:pt x="210557" y="211745"/>
                </a:lnTo>
                <a:lnTo>
                  <a:pt x="251012" y="187708"/>
                </a:lnTo>
                <a:lnTo>
                  <a:pt x="273734" y="143335"/>
                </a:lnTo>
                <a:lnTo>
                  <a:pt x="278088" y="105928"/>
                </a:lnTo>
                <a:lnTo>
                  <a:pt x="276996" y="86516"/>
                </a:lnTo>
                <a:lnTo>
                  <a:pt x="260619" y="37114"/>
                </a:lnTo>
                <a:lnTo>
                  <a:pt x="225908" y="5542"/>
                </a:lnTo>
                <a:lnTo>
                  <a:pt x="210557" y="0"/>
                </a:lnTo>
                <a:close/>
              </a:path>
              <a:path w="278129" h="212089">
                <a:moveTo>
                  <a:pt x="67530" y="0"/>
                </a:moveTo>
                <a:lnTo>
                  <a:pt x="27148" y="24099"/>
                </a:lnTo>
                <a:lnTo>
                  <a:pt x="4367" y="68577"/>
                </a:lnTo>
                <a:lnTo>
                  <a:pt x="0" y="105928"/>
                </a:lnTo>
                <a:lnTo>
                  <a:pt x="1088" y="125381"/>
                </a:lnTo>
                <a:lnTo>
                  <a:pt x="17412" y="174743"/>
                </a:lnTo>
                <a:lnTo>
                  <a:pt x="52134" y="206209"/>
                </a:lnTo>
                <a:lnTo>
                  <a:pt x="67530" y="211745"/>
                </a:lnTo>
                <a:lnTo>
                  <a:pt x="70209" y="203150"/>
                </a:lnTo>
                <a:lnTo>
                  <a:pt x="58144" y="197806"/>
                </a:lnTo>
                <a:lnTo>
                  <a:pt x="47732" y="190369"/>
                </a:lnTo>
                <a:lnTo>
                  <a:pt x="26374" y="155690"/>
                </a:lnTo>
                <a:lnTo>
                  <a:pt x="19310" y="104813"/>
                </a:lnTo>
                <a:lnTo>
                  <a:pt x="20095" y="86747"/>
                </a:lnTo>
                <a:lnTo>
                  <a:pt x="31868" y="42137"/>
                </a:lnTo>
                <a:lnTo>
                  <a:pt x="58332" y="13914"/>
                </a:lnTo>
                <a:lnTo>
                  <a:pt x="70544" y="8595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41955" y="2428747"/>
            <a:ext cx="707390" cy="90043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98120">
              <a:spcBef>
                <a:spcPts val="1155"/>
              </a:spcBef>
            </a:pPr>
            <a:r>
              <a:rPr sz="2400" spc="1850" dirty="0"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  <a:p>
            <a:pPr marL="12700">
              <a:spcBef>
                <a:spcPts val="790"/>
              </a:spcBef>
            </a:pPr>
            <a:r>
              <a:rPr spc="150" dirty="0">
                <a:latin typeface="Cambria Math"/>
                <a:cs typeface="Cambria Math"/>
              </a:rPr>
              <a:t>%∈'</a:t>
            </a:r>
            <a:r>
              <a:rPr spc="254" dirty="0">
                <a:latin typeface="Cambria Math"/>
                <a:cs typeface="Cambria Math"/>
              </a:rPr>
              <a:t> </a:t>
            </a:r>
            <a:r>
              <a:rPr spc="500" dirty="0">
                <a:latin typeface="Cambria Math"/>
                <a:cs typeface="Cambria Math"/>
              </a:rPr>
              <a:t>!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81806" y="2777356"/>
            <a:ext cx="850900" cy="25400"/>
          </a:xfrm>
          <a:custGeom>
            <a:avLst/>
            <a:gdLst/>
            <a:ahLst/>
            <a:cxnLst/>
            <a:rect l="l" t="t" r="r" b="b"/>
            <a:pathLst>
              <a:path w="850900" h="25400">
                <a:moveTo>
                  <a:pt x="850900" y="0"/>
                </a:moveTo>
                <a:lnTo>
                  <a:pt x="0" y="0"/>
                </a:lnTo>
                <a:lnTo>
                  <a:pt x="0" y="25400"/>
                </a:lnTo>
                <a:lnTo>
                  <a:pt x="850900" y="25400"/>
                </a:lnTo>
                <a:lnTo>
                  <a:pt x="850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00183" y="2480564"/>
            <a:ext cx="173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34" dirty="0">
                <a:latin typeface="Cambria Math"/>
                <a:cs typeface="Cambria Math"/>
              </a:rPr>
              <a:t>%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32974" y="2323964"/>
            <a:ext cx="523240" cy="212090"/>
          </a:xfrm>
          <a:custGeom>
            <a:avLst/>
            <a:gdLst/>
            <a:ahLst/>
            <a:cxnLst/>
            <a:rect l="l" t="t" r="r" b="b"/>
            <a:pathLst>
              <a:path w="523239" h="212089">
                <a:moveTo>
                  <a:pt x="455413" y="0"/>
                </a:moveTo>
                <a:lnTo>
                  <a:pt x="452399" y="8595"/>
                </a:lnTo>
                <a:lnTo>
                  <a:pt x="464656" y="13914"/>
                </a:lnTo>
                <a:lnTo>
                  <a:pt x="475197" y="21278"/>
                </a:lnTo>
                <a:lnTo>
                  <a:pt x="496601" y="55409"/>
                </a:lnTo>
                <a:lnTo>
                  <a:pt x="503633" y="104813"/>
                </a:lnTo>
                <a:lnTo>
                  <a:pt x="502848" y="123488"/>
                </a:lnTo>
                <a:lnTo>
                  <a:pt x="491075" y="169217"/>
                </a:lnTo>
                <a:lnTo>
                  <a:pt x="464799" y="197806"/>
                </a:lnTo>
                <a:lnTo>
                  <a:pt x="452733" y="203150"/>
                </a:lnTo>
                <a:lnTo>
                  <a:pt x="455413" y="211745"/>
                </a:lnTo>
                <a:lnTo>
                  <a:pt x="495868" y="187708"/>
                </a:lnTo>
                <a:lnTo>
                  <a:pt x="518590" y="143335"/>
                </a:lnTo>
                <a:lnTo>
                  <a:pt x="522944" y="105929"/>
                </a:lnTo>
                <a:lnTo>
                  <a:pt x="521852" y="86517"/>
                </a:lnTo>
                <a:lnTo>
                  <a:pt x="505475" y="37114"/>
                </a:lnTo>
                <a:lnTo>
                  <a:pt x="470764" y="5542"/>
                </a:lnTo>
                <a:lnTo>
                  <a:pt x="455413" y="0"/>
                </a:lnTo>
                <a:close/>
              </a:path>
              <a:path w="523239" h="212089">
                <a:moveTo>
                  <a:pt x="67530" y="0"/>
                </a:moveTo>
                <a:lnTo>
                  <a:pt x="27148" y="24099"/>
                </a:lnTo>
                <a:lnTo>
                  <a:pt x="4367" y="68577"/>
                </a:lnTo>
                <a:lnTo>
                  <a:pt x="0" y="105929"/>
                </a:lnTo>
                <a:lnTo>
                  <a:pt x="1088" y="125382"/>
                </a:lnTo>
                <a:lnTo>
                  <a:pt x="17412" y="174743"/>
                </a:lnTo>
                <a:lnTo>
                  <a:pt x="52134" y="206209"/>
                </a:lnTo>
                <a:lnTo>
                  <a:pt x="67530" y="211745"/>
                </a:lnTo>
                <a:lnTo>
                  <a:pt x="70210" y="203150"/>
                </a:lnTo>
                <a:lnTo>
                  <a:pt x="58144" y="197806"/>
                </a:lnTo>
                <a:lnTo>
                  <a:pt x="47732" y="190370"/>
                </a:lnTo>
                <a:lnTo>
                  <a:pt x="26374" y="155690"/>
                </a:lnTo>
                <a:lnTo>
                  <a:pt x="19310" y="104813"/>
                </a:lnTo>
                <a:lnTo>
                  <a:pt x="20095" y="86747"/>
                </a:lnTo>
                <a:lnTo>
                  <a:pt x="31868" y="42137"/>
                </a:lnTo>
                <a:lnTo>
                  <a:pt x="58332" y="13914"/>
                </a:lnTo>
                <a:lnTo>
                  <a:pt x="70544" y="8595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89045" y="2178811"/>
            <a:ext cx="734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baseline="-27777" dirty="0">
                <a:latin typeface="Cambria Math"/>
                <a:cs typeface="Cambria Math"/>
              </a:rPr>
              <a:t>𝐡</a:t>
            </a:r>
            <a:r>
              <a:rPr sz="3600" spc="179" baseline="-27777" dirty="0">
                <a:latin typeface="Cambria Math"/>
                <a:cs typeface="Cambria Math"/>
              </a:rPr>
              <a:t> </a:t>
            </a:r>
            <a:r>
              <a:rPr spc="125" dirty="0">
                <a:latin typeface="Cambria Math"/>
                <a:cs typeface="Cambria Math"/>
              </a:rPr>
              <a:t>#()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17805" y="2854656"/>
            <a:ext cx="777875" cy="282575"/>
          </a:xfrm>
          <a:custGeom>
            <a:avLst/>
            <a:gdLst/>
            <a:ahLst/>
            <a:cxnLst/>
            <a:rect l="l" t="t" r="r" b="b"/>
            <a:pathLst>
              <a:path w="777875" h="282575">
                <a:moveTo>
                  <a:pt x="22910" y="2654"/>
                </a:moveTo>
                <a:lnTo>
                  <a:pt x="0" y="2654"/>
                </a:lnTo>
                <a:lnTo>
                  <a:pt x="0" y="279628"/>
                </a:lnTo>
                <a:lnTo>
                  <a:pt x="22910" y="279628"/>
                </a:lnTo>
                <a:lnTo>
                  <a:pt x="22910" y="2654"/>
                </a:lnTo>
                <a:close/>
              </a:path>
              <a:path w="777875" h="282575">
                <a:moveTo>
                  <a:pt x="411810" y="11468"/>
                </a:moveTo>
                <a:lnTo>
                  <a:pt x="407784" y="0"/>
                </a:lnTo>
                <a:lnTo>
                  <a:pt x="387324" y="7391"/>
                </a:lnTo>
                <a:lnTo>
                  <a:pt x="369366" y="18110"/>
                </a:lnTo>
                <a:lnTo>
                  <a:pt x="341033" y="49491"/>
                </a:lnTo>
                <a:lnTo>
                  <a:pt x="323570" y="91440"/>
                </a:lnTo>
                <a:lnTo>
                  <a:pt x="317741" y="141236"/>
                </a:lnTo>
                <a:lnTo>
                  <a:pt x="319201" y="167182"/>
                </a:lnTo>
                <a:lnTo>
                  <a:pt x="330809" y="213055"/>
                </a:lnTo>
                <a:lnTo>
                  <a:pt x="353847" y="250278"/>
                </a:lnTo>
                <a:lnTo>
                  <a:pt x="387261" y="274955"/>
                </a:lnTo>
                <a:lnTo>
                  <a:pt x="407784" y="282333"/>
                </a:lnTo>
                <a:lnTo>
                  <a:pt x="411365" y="270878"/>
                </a:lnTo>
                <a:lnTo>
                  <a:pt x="395274" y="263753"/>
                </a:lnTo>
                <a:lnTo>
                  <a:pt x="381393" y="253834"/>
                </a:lnTo>
                <a:lnTo>
                  <a:pt x="352907" y="207594"/>
                </a:lnTo>
                <a:lnTo>
                  <a:pt x="344538" y="164655"/>
                </a:lnTo>
                <a:lnTo>
                  <a:pt x="343496" y="139750"/>
                </a:lnTo>
                <a:lnTo>
                  <a:pt x="344538" y="115671"/>
                </a:lnTo>
                <a:lnTo>
                  <a:pt x="352907" y="73888"/>
                </a:lnTo>
                <a:lnTo>
                  <a:pt x="381495" y="28371"/>
                </a:lnTo>
                <a:lnTo>
                  <a:pt x="395528" y="18554"/>
                </a:lnTo>
                <a:lnTo>
                  <a:pt x="411810" y="11468"/>
                </a:lnTo>
                <a:close/>
              </a:path>
              <a:path w="777875" h="282575">
                <a:moveTo>
                  <a:pt x="691222" y="141236"/>
                </a:moveTo>
                <a:lnTo>
                  <a:pt x="685393" y="91440"/>
                </a:lnTo>
                <a:lnTo>
                  <a:pt x="667931" y="49491"/>
                </a:lnTo>
                <a:lnTo>
                  <a:pt x="639597" y="18110"/>
                </a:lnTo>
                <a:lnTo>
                  <a:pt x="601179" y="0"/>
                </a:lnTo>
                <a:lnTo>
                  <a:pt x="597154" y="11468"/>
                </a:lnTo>
                <a:lnTo>
                  <a:pt x="613498" y="18554"/>
                </a:lnTo>
                <a:lnTo>
                  <a:pt x="627557" y="28371"/>
                </a:lnTo>
                <a:lnTo>
                  <a:pt x="656094" y="73888"/>
                </a:lnTo>
                <a:lnTo>
                  <a:pt x="664425" y="115671"/>
                </a:lnTo>
                <a:lnTo>
                  <a:pt x="665467" y="139750"/>
                </a:lnTo>
                <a:lnTo>
                  <a:pt x="664425" y="164655"/>
                </a:lnTo>
                <a:lnTo>
                  <a:pt x="656056" y="207594"/>
                </a:lnTo>
                <a:lnTo>
                  <a:pt x="627570" y="253834"/>
                </a:lnTo>
                <a:lnTo>
                  <a:pt x="597611" y="270878"/>
                </a:lnTo>
                <a:lnTo>
                  <a:pt x="601179" y="282333"/>
                </a:lnTo>
                <a:lnTo>
                  <a:pt x="639686" y="264274"/>
                </a:lnTo>
                <a:lnTo>
                  <a:pt x="667994" y="232994"/>
                </a:lnTo>
                <a:lnTo>
                  <a:pt x="685419" y="191122"/>
                </a:lnTo>
                <a:lnTo>
                  <a:pt x="689762" y="167182"/>
                </a:lnTo>
                <a:lnTo>
                  <a:pt x="691222" y="141236"/>
                </a:lnTo>
                <a:close/>
              </a:path>
              <a:path w="777875" h="282575">
                <a:moveTo>
                  <a:pt x="777671" y="2654"/>
                </a:moveTo>
                <a:lnTo>
                  <a:pt x="754761" y="2654"/>
                </a:lnTo>
                <a:lnTo>
                  <a:pt x="754761" y="279628"/>
                </a:lnTo>
                <a:lnTo>
                  <a:pt x="777671" y="279628"/>
                </a:lnTo>
                <a:lnTo>
                  <a:pt x="777671" y="2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64802" y="2764028"/>
            <a:ext cx="549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70205" algn="l"/>
              </a:tabLst>
            </a:pPr>
            <a:r>
              <a:rPr sz="2400" dirty="0">
                <a:latin typeface="Cambria Math"/>
                <a:cs typeface="Cambria Math"/>
              </a:rPr>
              <a:t>𝑁	𝑣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77690" y="5040883"/>
            <a:ext cx="297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 Math"/>
                <a:cs typeface="Cambria Math"/>
              </a:rPr>
              <a:t>(</a:t>
            </a:r>
            <a:r>
              <a:rPr spc="-445" dirty="0">
                <a:latin typeface="Cambria Math"/>
                <a:cs typeface="Cambria Math"/>
              </a:rPr>
              <a:t>#</a:t>
            </a:r>
            <a:r>
              <a:rPr dirty="0">
                <a:latin typeface="Cambria Math"/>
                <a:cs typeface="Cambria Math"/>
              </a:rPr>
              <a:t>)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28273" y="4791939"/>
            <a:ext cx="2755900" cy="1133475"/>
          </a:xfrm>
          <a:custGeom>
            <a:avLst/>
            <a:gdLst/>
            <a:ahLst/>
            <a:cxnLst/>
            <a:rect l="l" t="t" r="r" b="b"/>
            <a:pathLst>
              <a:path w="2755900" h="1133475">
                <a:moveTo>
                  <a:pt x="174726" y="10261"/>
                </a:moveTo>
                <a:lnTo>
                  <a:pt x="135699" y="37592"/>
                </a:lnTo>
                <a:lnTo>
                  <a:pt x="109156" y="80225"/>
                </a:lnTo>
                <a:lnTo>
                  <a:pt x="85102" y="127927"/>
                </a:lnTo>
                <a:lnTo>
                  <a:pt x="63550" y="180682"/>
                </a:lnTo>
                <a:lnTo>
                  <a:pt x="44500" y="238493"/>
                </a:lnTo>
                <a:lnTo>
                  <a:pt x="32702" y="282105"/>
                </a:lnTo>
                <a:lnTo>
                  <a:pt x="22707" y="326771"/>
                </a:lnTo>
                <a:lnTo>
                  <a:pt x="14528" y="372465"/>
                </a:lnTo>
                <a:lnTo>
                  <a:pt x="8178" y="419214"/>
                </a:lnTo>
                <a:lnTo>
                  <a:pt x="3632" y="466991"/>
                </a:lnTo>
                <a:lnTo>
                  <a:pt x="914" y="515823"/>
                </a:lnTo>
                <a:lnTo>
                  <a:pt x="0" y="565696"/>
                </a:lnTo>
                <a:lnTo>
                  <a:pt x="914" y="614591"/>
                </a:lnTo>
                <a:lnTo>
                  <a:pt x="3632" y="662724"/>
                </a:lnTo>
                <a:lnTo>
                  <a:pt x="8178" y="710082"/>
                </a:lnTo>
                <a:lnTo>
                  <a:pt x="14528" y="756678"/>
                </a:lnTo>
                <a:lnTo>
                  <a:pt x="22707" y="802500"/>
                </a:lnTo>
                <a:lnTo>
                  <a:pt x="32702" y="847559"/>
                </a:lnTo>
                <a:lnTo>
                  <a:pt x="44500" y="891844"/>
                </a:lnTo>
                <a:lnTo>
                  <a:pt x="63550" y="950658"/>
                </a:lnTo>
                <a:lnTo>
                  <a:pt x="85102" y="1004176"/>
                </a:lnTo>
                <a:lnTo>
                  <a:pt x="109156" y="1052372"/>
                </a:lnTo>
                <a:lnTo>
                  <a:pt x="135699" y="1095273"/>
                </a:lnTo>
                <a:lnTo>
                  <a:pt x="164757" y="1132878"/>
                </a:lnTo>
                <a:lnTo>
                  <a:pt x="174726" y="1122908"/>
                </a:lnTo>
                <a:lnTo>
                  <a:pt x="148196" y="1084516"/>
                </a:lnTo>
                <a:lnTo>
                  <a:pt x="124333" y="1041171"/>
                </a:lnTo>
                <a:lnTo>
                  <a:pt x="103124" y="992847"/>
                </a:lnTo>
                <a:lnTo>
                  <a:pt x="84569" y="939546"/>
                </a:lnTo>
                <a:lnTo>
                  <a:pt x="68681" y="881278"/>
                </a:lnTo>
                <a:lnTo>
                  <a:pt x="57569" y="830326"/>
                </a:lnTo>
                <a:lnTo>
                  <a:pt x="48475" y="778700"/>
                </a:lnTo>
                <a:lnTo>
                  <a:pt x="41402" y="726401"/>
                </a:lnTo>
                <a:lnTo>
                  <a:pt x="36347" y="673455"/>
                </a:lnTo>
                <a:lnTo>
                  <a:pt x="33312" y="619823"/>
                </a:lnTo>
                <a:lnTo>
                  <a:pt x="32296" y="565543"/>
                </a:lnTo>
                <a:lnTo>
                  <a:pt x="33312" y="510019"/>
                </a:lnTo>
                <a:lnTo>
                  <a:pt x="36347" y="455587"/>
                </a:lnTo>
                <a:lnTo>
                  <a:pt x="41414" y="402221"/>
                </a:lnTo>
                <a:lnTo>
                  <a:pt x="48501" y="349935"/>
                </a:lnTo>
                <a:lnTo>
                  <a:pt x="57619" y="298742"/>
                </a:lnTo>
                <a:lnTo>
                  <a:pt x="68757" y="248615"/>
                </a:lnTo>
                <a:lnTo>
                  <a:pt x="84670" y="191477"/>
                </a:lnTo>
                <a:lnTo>
                  <a:pt x="103212" y="139077"/>
                </a:lnTo>
                <a:lnTo>
                  <a:pt x="124409" y="91401"/>
                </a:lnTo>
                <a:lnTo>
                  <a:pt x="148247" y="48463"/>
                </a:lnTo>
                <a:lnTo>
                  <a:pt x="174726" y="10261"/>
                </a:lnTo>
                <a:close/>
              </a:path>
              <a:path w="2755900" h="1133475">
                <a:moveTo>
                  <a:pt x="734910" y="881443"/>
                </a:moveTo>
                <a:lnTo>
                  <a:pt x="731901" y="872845"/>
                </a:lnTo>
                <a:lnTo>
                  <a:pt x="716546" y="878395"/>
                </a:lnTo>
                <a:lnTo>
                  <a:pt x="703084" y="886421"/>
                </a:lnTo>
                <a:lnTo>
                  <a:pt x="674192" y="924953"/>
                </a:lnTo>
                <a:lnTo>
                  <a:pt x="664362" y="978776"/>
                </a:lnTo>
                <a:lnTo>
                  <a:pt x="665454" y="998232"/>
                </a:lnTo>
                <a:lnTo>
                  <a:pt x="681786" y="1047584"/>
                </a:lnTo>
                <a:lnTo>
                  <a:pt x="716495" y="1079055"/>
                </a:lnTo>
                <a:lnTo>
                  <a:pt x="731901" y="1084592"/>
                </a:lnTo>
                <a:lnTo>
                  <a:pt x="734580" y="1075994"/>
                </a:lnTo>
                <a:lnTo>
                  <a:pt x="722515" y="1070660"/>
                </a:lnTo>
                <a:lnTo>
                  <a:pt x="712101" y="1063218"/>
                </a:lnTo>
                <a:lnTo>
                  <a:pt x="690740" y="1028534"/>
                </a:lnTo>
                <a:lnTo>
                  <a:pt x="683679" y="977658"/>
                </a:lnTo>
                <a:lnTo>
                  <a:pt x="684466" y="959599"/>
                </a:lnTo>
                <a:lnTo>
                  <a:pt x="696239" y="914984"/>
                </a:lnTo>
                <a:lnTo>
                  <a:pt x="722706" y="886764"/>
                </a:lnTo>
                <a:lnTo>
                  <a:pt x="734910" y="881443"/>
                </a:lnTo>
                <a:close/>
              </a:path>
              <a:path w="2755900" h="1133475">
                <a:moveTo>
                  <a:pt x="942454" y="978776"/>
                </a:moveTo>
                <a:lnTo>
                  <a:pt x="932624" y="924953"/>
                </a:lnTo>
                <a:lnTo>
                  <a:pt x="903732" y="886421"/>
                </a:lnTo>
                <a:lnTo>
                  <a:pt x="874928" y="872845"/>
                </a:lnTo>
                <a:lnTo>
                  <a:pt x="871905" y="881443"/>
                </a:lnTo>
                <a:lnTo>
                  <a:pt x="884174" y="886764"/>
                </a:lnTo>
                <a:lnTo>
                  <a:pt x="894715" y="894130"/>
                </a:lnTo>
                <a:lnTo>
                  <a:pt x="916114" y="928255"/>
                </a:lnTo>
                <a:lnTo>
                  <a:pt x="923150" y="977658"/>
                </a:lnTo>
                <a:lnTo>
                  <a:pt x="922362" y="996340"/>
                </a:lnTo>
                <a:lnTo>
                  <a:pt x="910590" y="1042060"/>
                </a:lnTo>
                <a:lnTo>
                  <a:pt x="884313" y="1070660"/>
                </a:lnTo>
                <a:lnTo>
                  <a:pt x="872248" y="1075994"/>
                </a:lnTo>
                <a:lnTo>
                  <a:pt x="874928" y="1084592"/>
                </a:lnTo>
                <a:lnTo>
                  <a:pt x="915377" y="1060551"/>
                </a:lnTo>
                <a:lnTo>
                  <a:pt x="938098" y="1016177"/>
                </a:lnTo>
                <a:lnTo>
                  <a:pt x="941362" y="998232"/>
                </a:lnTo>
                <a:lnTo>
                  <a:pt x="942454" y="978776"/>
                </a:lnTo>
                <a:close/>
              </a:path>
              <a:path w="2755900" h="1133475">
                <a:moveTo>
                  <a:pt x="2755531" y="565543"/>
                </a:moveTo>
                <a:lnTo>
                  <a:pt x="2754630" y="515823"/>
                </a:lnTo>
                <a:lnTo>
                  <a:pt x="2751899" y="466991"/>
                </a:lnTo>
                <a:lnTo>
                  <a:pt x="2747353" y="419214"/>
                </a:lnTo>
                <a:lnTo>
                  <a:pt x="2740990" y="372465"/>
                </a:lnTo>
                <a:lnTo>
                  <a:pt x="2732798" y="326771"/>
                </a:lnTo>
                <a:lnTo>
                  <a:pt x="2722791" y="282105"/>
                </a:lnTo>
                <a:lnTo>
                  <a:pt x="2710967" y="238493"/>
                </a:lnTo>
                <a:lnTo>
                  <a:pt x="2691892" y="180682"/>
                </a:lnTo>
                <a:lnTo>
                  <a:pt x="2670340" y="127927"/>
                </a:lnTo>
                <a:lnTo>
                  <a:pt x="2646311" y="80225"/>
                </a:lnTo>
                <a:lnTo>
                  <a:pt x="2619781" y="37592"/>
                </a:lnTo>
                <a:lnTo>
                  <a:pt x="2590787" y="0"/>
                </a:lnTo>
                <a:lnTo>
                  <a:pt x="2580665" y="10261"/>
                </a:lnTo>
                <a:lnTo>
                  <a:pt x="2607195" y="48463"/>
                </a:lnTo>
                <a:lnTo>
                  <a:pt x="2631071" y="91401"/>
                </a:lnTo>
                <a:lnTo>
                  <a:pt x="2652306" y="139077"/>
                </a:lnTo>
                <a:lnTo>
                  <a:pt x="2670873" y="191477"/>
                </a:lnTo>
                <a:lnTo>
                  <a:pt x="2686786" y="248615"/>
                </a:lnTo>
                <a:lnTo>
                  <a:pt x="2697924" y="298742"/>
                </a:lnTo>
                <a:lnTo>
                  <a:pt x="2707043" y="349935"/>
                </a:lnTo>
                <a:lnTo>
                  <a:pt x="2714129" y="402221"/>
                </a:lnTo>
                <a:lnTo>
                  <a:pt x="2719197" y="455587"/>
                </a:lnTo>
                <a:lnTo>
                  <a:pt x="2722232" y="510019"/>
                </a:lnTo>
                <a:lnTo>
                  <a:pt x="2723235" y="565696"/>
                </a:lnTo>
                <a:lnTo>
                  <a:pt x="2722232" y="619823"/>
                </a:lnTo>
                <a:lnTo>
                  <a:pt x="2719197" y="673455"/>
                </a:lnTo>
                <a:lnTo>
                  <a:pt x="2714129" y="726401"/>
                </a:lnTo>
                <a:lnTo>
                  <a:pt x="2707043" y="778700"/>
                </a:lnTo>
                <a:lnTo>
                  <a:pt x="2697924" y="830326"/>
                </a:lnTo>
                <a:lnTo>
                  <a:pt x="2686786" y="881278"/>
                </a:lnTo>
                <a:lnTo>
                  <a:pt x="2670873" y="939546"/>
                </a:lnTo>
                <a:lnTo>
                  <a:pt x="2652306" y="992847"/>
                </a:lnTo>
                <a:lnTo>
                  <a:pt x="2631071" y="1041171"/>
                </a:lnTo>
                <a:lnTo>
                  <a:pt x="2607195" y="1084516"/>
                </a:lnTo>
                <a:lnTo>
                  <a:pt x="2580665" y="1122908"/>
                </a:lnTo>
                <a:lnTo>
                  <a:pt x="2590787" y="1132878"/>
                </a:lnTo>
                <a:lnTo>
                  <a:pt x="2619781" y="1095273"/>
                </a:lnTo>
                <a:lnTo>
                  <a:pt x="2646311" y="1052372"/>
                </a:lnTo>
                <a:lnTo>
                  <a:pt x="2670340" y="1004176"/>
                </a:lnTo>
                <a:lnTo>
                  <a:pt x="2691892" y="950658"/>
                </a:lnTo>
                <a:lnTo>
                  <a:pt x="2710967" y="891844"/>
                </a:lnTo>
                <a:lnTo>
                  <a:pt x="2722791" y="847559"/>
                </a:lnTo>
                <a:lnTo>
                  <a:pt x="2732798" y="802500"/>
                </a:lnTo>
                <a:lnTo>
                  <a:pt x="2740990" y="756678"/>
                </a:lnTo>
                <a:lnTo>
                  <a:pt x="2747353" y="710082"/>
                </a:lnTo>
                <a:lnTo>
                  <a:pt x="2751899" y="662724"/>
                </a:lnTo>
                <a:lnTo>
                  <a:pt x="2754630" y="614591"/>
                </a:lnTo>
                <a:lnTo>
                  <a:pt x="2755531" y="565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53853" y="4995164"/>
            <a:ext cx="2204085" cy="90043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50800">
              <a:spcBef>
                <a:spcPts val="1155"/>
              </a:spcBef>
              <a:tabLst>
                <a:tab pos="603250" algn="l"/>
                <a:tab pos="1544320" algn="l"/>
              </a:tabLst>
            </a:pPr>
            <a:r>
              <a:rPr sz="2400" spc="245" dirty="0">
                <a:latin typeface="Cambria Math"/>
                <a:cs typeface="Cambria Math"/>
              </a:rPr>
              <a:t>𝐡</a:t>
            </a:r>
            <a:r>
              <a:rPr sz="2700" spc="367" baseline="-18518" dirty="0">
                <a:latin typeface="Cambria Math"/>
                <a:cs typeface="Cambria Math"/>
              </a:rPr>
              <a:t>!	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𝜎	</a:t>
            </a:r>
            <a:r>
              <a:rPr sz="2400" spc="1850" dirty="0"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  <a:p>
            <a:pPr marL="1358265">
              <a:spcBef>
                <a:spcPts val="790"/>
              </a:spcBef>
            </a:pPr>
            <a:r>
              <a:rPr spc="150" dirty="0">
                <a:latin typeface="Cambria Math"/>
                <a:cs typeface="Cambria Math"/>
              </a:rPr>
              <a:t>%∈'</a:t>
            </a:r>
            <a:r>
              <a:rPr spc="300" dirty="0">
                <a:latin typeface="Cambria Math"/>
                <a:cs typeface="Cambria Math"/>
              </a:rPr>
              <a:t> </a:t>
            </a:r>
            <a:r>
              <a:rPr spc="500" dirty="0">
                <a:latin typeface="Cambria Math"/>
                <a:cs typeface="Cambria Math"/>
              </a:rPr>
              <a:t>!</a:t>
            </a:r>
            <a:endParaRPr>
              <a:latin typeface="Cambria Math"/>
              <a:cs typeface="Cambria Math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67969" y="5162877"/>
            <a:ext cx="232430" cy="211745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5913678" y="5016500"/>
            <a:ext cx="545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spcBef>
                <a:spcPts val="100"/>
              </a:spcBef>
            </a:pPr>
            <a:r>
              <a:rPr sz="3600" baseline="-20833" dirty="0">
                <a:solidFill>
                  <a:srgbClr val="C00000"/>
                </a:solidFill>
                <a:latin typeface="Cambria Math"/>
                <a:cs typeface="Cambria Math"/>
              </a:rPr>
              <a:t>𝐖</a:t>
            </a:r>
            <a:r>
              <a:rPr sz="3600" spc="322" baseline="-20833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pc="-480" dirty="0">
                <a:solidFill>
                  <a:srgbClr val="C00000"/>
                </a:solidFill>
                <a:latin typeface="Cambria Math"/>
                <a:cs typeface="Cambria Math"/>
              </a:rPr>
              <a:t>#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82130" y="4890401"/>
            <a:ext cx="850900" cy="478790"/>
          </a:xfrm>
          <a:custGeom>
            <a:avLst/>
            <a:gdLst/>
            <a:ahLst/>
            <a:cxnLst/>
            <a:rect l="l" t="t" r="r" b="b"/>
            <a:pathLst>
              <a:path w="850900" h="478789">
                <a:moveTo>
                  <a:pt x="321716" y="8597"/>
                </a:moveTo>
                <a:lnTo>
                  <a:pt x="318706" y="0"/>
                </a:lnTo>
                <a:lnTo>
                  <a:pt x="303352" y="5549"/>
                </a:lnTo>
                <a:lnTo>
                  <a:pt x="289890" y="13576"/>
                </a:lnTo>
                <a:lnTo>
                  <a:pt x="260997" y="52108"/>
                </a:lnTo>
                <a:lnTo>
                  <a:pt x="251167" y="105930"/>
                </a:lnTo>
                <a:lnTo>
                  <a:pt x="252260" y="125387"/>
                </a:lnTo>
                <a:lnTo>
                  <a:pt x="268592" y="174739"/>
                </a:lnTo>
                <a:lnTo>
                  <a:pt x="303301" y="206209"/>
                </a:lnTo>
                <a:lnTo>
                  <a:pt x="318706" y="211747"/>
                </a:lnTo>
                <a:lnTo>
                  <a:pt x="321386" y="203149"/>
                </a:lnTo>
                <a:lnTo>
                  <a:pt x="309321" y="197815"/>
                </a:lnTo>
                <a:lnTo>
                  <a:pt x="298907" y="190373"/>
                </a:lnTo>
                <a:lnTo>
                  <a:pt x="277545" y="155689"/>
                </a:lnTo>
                <a:lnTo>
                  <a:pt x="270484" y="104813"/>
                </a:lnTo>
                <a:lnTo>
                  <a:pt x="271272" y="86753"/>
                </a:lnTo>
                <a:lnTo>
                  <a:pt x="283044" y="42138"/>
                </a:lnTo>
                <a:lnTo>
                  <a:pt x="309511" y="13919"/>
                </a:lnTo>
                <a:lnTo>
                  <a:pt x="321716" y="8597"/>
                </a:lnTo>
                <a:close/>
              </a:path>
              <a:path w="850900" h="478789">
                <a:moveTo>
                  <a:pt x="774115" y="105930"/>
                </a:moveTo>
                <a:lnTo>
                  <a:pt x="764286" y="52108"/>
                </a:lnTo>
                <a:lnTo>
                  <a:pt x="735393" y="13576"/>
                </a:lnTo>
                <a:lnTo>
                  <a:pt x="706589" y="0"/>
                </a:lnTo>
                <a:lnTo>
                  <a:pt x="703567" y="8597"/>
                </a:lnTo>
                <a:lnTo>
                  <a:pt x="715835" y="13919"/>
                </a:lnTo>
                <a:lnTo>
                  <a:pt x="726376" y="21285"/>
                </a:lnTo>
                <a:lnTo>
                  <a:pt x="747776" y="55410"/>
                </a:lnTo>
                <a:lnTo>
                  <a:pt x="754811" y="104813"/>
                </a:lnTo>
                <a:lnTo>
                  <a:pt x="754024" y="123494"/>
                </a:lnTo>
                <a:lnTo>
                  <a:pt x="742251" y="169214"/>
                </a:lnTo>
                <a:lnTo>
                  <a:pt x="715975" y="197815"/>
                </a:lnTo>
                <a:lnTo>
                  <a:pt x="703910" y="203149"/>
                </a:lnTo>
                <a:lnTo>
                  <a:pt x="706589" y="211747"/>
                </a:lnTo>
                <a:lnTo>
                  <a:pt x="747039" y="187706"/>
                </a:lnTo>
                <a:lnTo>
                  <a:pt x="769759" y="143332"/>
                </a:lnTo>
                <a:lnTo>
                  <a:pt x="773023" y="125387"/>
                </a:lnTo>
                <a:lnTo>
                  <a:pt x="774115" y="105930"/>
                </a:lnTo>
                <a:close/>
              </a:path>
              <a:path w="850900" h="478789">
                <a:moveTo>
                  <a:pt x="850900" y="453390"/>
                </a:moveTo>
                <a:lnTo>
                  <a:pt x="0" y="453390"/>
                </a:lnTo>
                <a:lnTo>
                  <a:pt x="0" y="478790"/>
                </a:lnTo>
                <a:lnTo>
                  <a:pt x="850900" y="478790"/>
                </a:lnTo>
                <a:lnTo>
                  <a:pt x="850900" y="453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602081" y="4745228"/>
            <a:ext cx="721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spcBef>
                <a:spcPts val="100"/>
              </a:spcBef>
            </a:pPr>
            <a:r>
              <a:rPr sz="3600" baseline="-27777" dirty="0">
                <a:latin typeface="Cambria Math"/>
                <a:cs typeface="Cambria Math"/>
              </a:rPr>
              <a:t>𝐡</a:t>
            </a:r>
            <a:r>
              <a:rPr sz="3600" spc="179" baseline="-27777" dirty="0">
                <a:latin typeface="Cambria Math"/>
                <a:cs typeface="Cambria Math"/>
              </a:rPr>
              <a:t> </a:t>
            </a:r>
            <a:r>
              <a:rPr spc="125" dirty="0">
                <a:latin typeface="Cambria Math"/>
                <a:cs typeface="Cambria Math"/>
              </a:rPr>
              <a:t>#()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618136" y="5421097"/>
            <a:ext cx="777875" cy="282575"/>
          </a:xfrm>
          <a:custGeom>
            <a:avLst/>
            <a:gdLst/>
            <a:ahLst/>
            <a:cxnLst/>
            <a:rect l="l" t="t" r="r" b="b"/>
            <a:pathLst>
              <a:path w="777875" h="282575">
                <a:moveTo>
                  <a:pt x="22923" y="2654"/>
                </a:moveTo>
                <a:lnTo>
                  <a:pt x="0" y="2654"/>
                </a:lnTo>
                <a:lnTo>
                  <a:pt x="0" y="279615"/>
                </a:lnTo>
                <a:lnTo>
                  <a:pt x="22923" y="279615"/>
                </a:lnTo>
                <a:lnTo>
                  <a:pt x="22923" y="2654"/>
                </a:lnTo>
                <a:close/>
              </a:path>
              <a:path w="777875" h="282575">
                <a:moveTo>
                  <a:pt x="411810" y="11455"/>
                </a:moveTo>
                <a:lnTo>
                  <a:pt x="407797" y="0"/>
                </a:lnTo>
                <a:lnTo>
                  <a:pt x="387324" y="7391"/>
                </a:lnTo>
                <a:lnTo>
                  <a:pt x="369379" y="18097"/>
                </a:lnTo>
                <a:lnTo>
                  <a:pt x="341045" y="49479"/>
                </a:lnTo>
                <a:lnTo>
                  <a:pt x="323570" y="91440"/>
                </a:lnTo>
                <a:lnTo>
                  <a:pt x="317754" y="141236"/>
                </a:lnTo>
                <a:lnTo>
                  <a:pt x="319201" y="167170"/>
                </a:lnTo>
                <a:lnTo>
                  <a:pt x="330809" y="213055"/>
                </a:lnTo>
                <a:lnTo>
                  <a:pt x="353847" y="250278"/>
                </a:lnTo>
                <a:lnTo>
                  <a:pt x="387261" y="274942"/>
                </a:lnTo>
                <a:lnTo>
                  <a:pt x="407797" y="282321"/>
                </a:lnTo>
                <a:lnTo>
                  <a:pt x="411365" y="270865"/>
                </a:lnTo>
                <a:lnTo>
                  <a:pt x="395274" y="263740"/>
                </a:lnTo>
                <a:lnTo>
                  <a:pt x="381393" y="253822"/>
                </a:lnTo>
                <a:lnTo>
                  <a:pt x="352920" y="207581"/>
                </a:lnTo>
                <a:lnTo>
                  <a:pt x="344538" y="164642"/>
                </a:lnTo>
                <a:lnTo>
                  <a:pt x="343496" y="139750"/>
                </a:lnTo>
                <a:lnTo>
                  <a:pt x="344538" y="115658"/>
                </a:lnTo>
                <a:lnTo>
                  <a:pt x="352920" y="73875"/>
                </a:lnTo>
                <a:lnTo>
                  <a:pt x="381508" y="28371"/>
                </a:lnTo>
                <a:lnTo>
                  <a:pt x="395528" y="18554"/>
                </a:lnTo>
                <a:lnTo>
                  <a:pt x="411810" y="11455"/>
                </a:lnTo>
                <a:close/>
              </a:path>
              <a:path w="777875" h="282575">
                <a:moveTo>
                  <a:pt x="691222" y="141236"/>
                </a:moveTo>
                <a:lnTo>
                  <a:pt x="685393" y="91440"/>
                </a:lnTo>
                <a:lnTo>
                  <a:pt x="667931" y="49479"/>
                </a:lnTo>
                <a:lnTo>
                  <a:pt x="639597" y="18097"/>
                </a:lnTo>
                <a:lnTo>
                  <a:pt x="601179" y="0"/>
                </a:lnTo>
                <a:lnTo>
                  <a:pt x="597166" y="11455"/>
                </a:lnTo>
                <a:lnTo>
                  <a:pt x="613511" y="18554"/>
                </a:lnTo>
                <a:lnTo>
                  <a:pt x="627557" y="28371"/>
                </a:lnTo>
                <a:lnTo>
                  <a:pt x="656094" y="73875"/>
                </a:lnTo>
                <a:lnTo>
                  <a:pt x="664438" y="115658"/>
                </a:lnTo>
                <a:lnTo>
                  <a:pt x="665480" y="139750"/>
                </a:lnTo>
                <a:lnTo>
                  <a:pt x="664425" y="164642"/>
                </a:lnTo>
                <a:lnTo>
                  <a:pt x="656056" y="207581"/>
                </a:lnTo>
                <a:lnTo>
                  <a:pt x="627583" y="253822"/>
                </a:lnTo>
                <a:lnTo>
                  <a:pt x="597611" y="270865"/>
                </a:lnTo>
                <a:lnTo>
                  <a:pt x="601179" y="282321"/>
                </a:lnTo>
                <a:lnTo>
                  <a:pt x="639686" y="264261"/>
                </a:lnTo>
                <a:lnTo>
                  <a:pt x="668007" y="232994"/>
                </a:lnTo>
                <a:lnTo>
                  <a:pt x="685419" y="191109"/>
                </a:lnTo>
                <a:lnTo>
                  <a:pt x="689775" y="167170"/>
                </a:lnTo>
                <a:lnTo>
                  <a:pt x="691222" y="141236"/>
                </a:lnTo>
                <a:close/>
              </a:path>
              <a:path w="777875" h="282575">
                <a:moveTo>
                  <a:pt x="777684" y="2654"/>
                </a:moveTo>
                <a:lnTo>
                  <a:pt x="754761" y="2654"/>
                </a:lnTo>
                <a:lnTo>
                  <a:pt x="754761" y="279615"/>
                </a:lnTo>
                <a:lnTo>
                  <a:pt x="777684" y="279615"/>
                </a:lnTo>
                <a:lnTo>
                  <a:pt x="777684" y="2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677837" y="5046980"/>
            <a:ext cx="536575" cy="67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">
              <a:spcBef>
                <a:spcPts val="100"/>
              </a:spcBef>
            </a:pPr>
            <a:r>
              <a:rPr spc="-434" dirty="0">
                <a:latin typeface="Cambria Math"/>
                <a:cs typeface="Cambria Math"/>
              </a:rPr>
              <a:t>%</a:t>
            </a:r>
            <a:endParaRPr>
              <a:latin typeface="Cambria Math"/>
              <a:cs typeface="Cambria Math"/>
            </a:endParaRPr>
          </a:p>
          <a:p>
            <a:pPr>
              <a:spcBef>
                <a:spcPts val="70"/>
              </a:spcBef>
              <a:tabLst>
                <a:tab pos="357505" algn="l"/>
              </a:tabLst>
            </a:pPr>
            <a:r>
              <a:rPr sz="2400" dirty="0">
                <a:latin typeface="Cambria Math"/>
                <a:cs typeface="Cambria Math"/>
              </a:rPr>
              <a:t>𝑁	𝑣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70311" y="4947080"/>
            <a:ext cx="875030" cy="964565"/>
          </a:xfrm>
          <a:custGeom>
            <a:avLst/>
            <a:gdLst/>
            <a:ahLst/>
            <a:cxnLst/>
            <a:rect l="l" t="t" r="r" b="b"/>
            <a:pathLst>
              <a:path w="875029" h="964564">
                <a:moveTo>
                  <a:pt x="0" y="0"/>
                </a:moveTo>
                <a:lnTo>
                  <a:pt x="874931" y="0"/>
                </a:lnTo>
                <a:lnTo>
                  <a:pt x="874931" y="964286"/>
                </a:lnTo>
                <a:lnTo>
                  <a:pt x="0" y="96428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0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826757" y="5918708"/>
            <a:ext cx="1555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F0AD00"/>
                </a:solidFill>
                <a:latin typeface="Calibri"/>
                <a:cs typeface="Calibri"/>
              </a:rPr>
              <a:t>A</a:t>
            </a:r>
            <a:r>
              <a:rPr sz="2400" b="1" spc="15" dirty="0">
                <a:solidFill>
                  <a:srgbClr val="F0AD00"/>
                </a:solidFill>
                <a:latin typeface="Calibri"/>
                <a:cs typeface="Calibri"/>
              </a:rPr>
              <a:t>g</a:t>
            </a:r>
            <a:r>
              <a:rPr sz="2400" b="1" spc="-5" dirty="0">
                <a:solidFill>
                  <a:srgbClr val="F0AD00"/>
                </a:solidFill>
                <a:latin typeface="Calibri"/>
                <a:cs typeface="Calibri"/>
              </a:rPr>
              <a:t>g</a:t>
            </a:r>
            <a:r>
              <a:rPr sz="2400" b="1" spc="-30" dirty="0">
                <a:solidFill>
                  <a:srgbClr val="F0AD0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F0AD00"/>
                </a:solidFill>
                <a:latin typeface="Calibri"/>
                <a:cs typeface="Calibri"/>
              </a:rPr>
              <a:t>e</a:t>
            </a:r>
            <a:r>
              <a:rPr sz="2400" b="1" spc="-45" dirty="0">
                <a:solidFill>
                  <a:srgbClr val="F0AD00"/>
                </a:solidFill>
                <a:latin typeface="Calibri"/>
                <a:cs typeface="Calibri"/>
              </a:rPr>
              <a:t>g</a:t>
            </a:r>
            <a:r>
              <a:rPr sz="2400" b="1" spc="-20" dirty="0">
                <a:solidFill>
                  <a:srgbClr val="F0AD0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F0AD0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F0AD00"/>
                </a:solidFill>
                <a:latin typeface="Calibri"/>
                <a:cs typeface="Calibri"/>
              </a:rPr>
              <a:t>io</a:t>
            </a:r>
            <a:r>
              <a:rPr sz="2400" b="1" dirty="0">
                <a:solidFill>
                  <a:srgbClr val="F0AD00"/>
                </a:solidFill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55246" y="4871646"/>
            <a:ext cx="1579245" cy="1037590"/>
          </a:xfrm>
          <a:custGeom>
            <a:avLst/>
            <a:gdLst/>
            <a:ahLst/>
            <a:cxnLst/>
            <a:rect l="l" t="t" r="r" b="b"/>
            <a:pathLst>
              <a:path w="1579245" h="1037589">
                <a:moveTo>
                  <a:pt x="0" y="0"/>
                </a:moveTo>
                <a:lnTo>
                  <a:pt x="1578818" y="0"/>
                </a:lnTo>
                <a:lnTo>
                  <a:pt x="1578818" y="1037325"/>
                </a:lnTo>
                <a:lnTo>
                  <a:pt x="0" y="10373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580084" y="29971"/>
            <a:ext cx="59759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Kipf</a:t>
            </a:r>
            <a:r>
              <a:rPr sz="12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2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orbel"/>
                <a:cs typeface="Corbel"/>
              </a:rPr>
              <a:t>Welling.</a:t>
            </a:r>
            <a:r>
              <a:rPr sz="1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Semi-Supervised</a:t>
            </a:r>
            <a:r>
              <a:rPr sz="1200" u="sng" spc="-50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Classification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with</a:t>
            </a:r>
            <a:r>
              <a:rPr sz="1200" u="sng" spc="-4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Graph</a:t>
            </a:r>
            <a:r>
              <a:rPr sz="1200" u="sng" spc="-50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Convolutional Networks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 ICLR</a:t>
            </a:r>
            <a:r>
              <a:rPr sz="12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orbel"/>
                <a:cs typeface="Corbel"/>
              </a:rPr>
              <a:t>2017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120313" y="4611494"/>
            <a:ext cx="1373505" cy="1520825"/>
            <a:chOff x="6596312" y="4611493"/>
            <a:chExt cx="1373505" cy="1520825"/>
          </a:xfrm>
        </p:grpSpPr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4921" y="4611493"/>
              <a:ext cx="910829" cy="136374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596304" y="5862256"/>
              <a:ext cx="1373505" cy="269875"/>
            </a:xfrm>
            <a:custGeom>
              <a:avLst/>
              <a:gdLst/>
              <a:ahLst/>
              <a:cxnLst/>
              <a:rect l="l" t="t" r="r" b="b"/>
              <a:pathLst>
                <a:path w="1373504" h="269875">
                  <a:moveTo>
                    <a:pt x="312915" y="0"/>
                  </a:moveTo>
                  <a:lnTo>
                    <a:pt x="0" y="0"/>
                  </a:lnTo>
                  <a:lnTo>
                    <a:pt x="0" y="243370"/>
                  </a:lnTo>
                  <a:lnTo>
                    <a:pt x="312915" y="243370"/>
                  </a:lnTo>
                  <a:lnTo>
                    <a:pt x="312915" y="0"/>
                  </a:lnTo>
                  <a:close/>
                </a:path>
                <a:path w="1373504" h="269875">
                  <a:moveTo>
                    <a:pt x="1373339" y="26073"/>
                  </a:moveTo>
                  <a:lnTo>
                    <a:pt x="1069124" y="26073"/>
                  </a:lnTo>
                  <a:lnTo>
                    <a:pt x="1069124" y="269443"/>
                  </a:lnTo>
                  <a:lnTo>
                    <a:pt x="1373339" y="269443"/>
                  </a:lnTo>
                  <a:lnTo>
                    <a:pt x="1373339" y="260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175397" y="4945574"/>
            <a:ext cx="1134110" cy="22249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350" b="1" spc="5" dirty="0">
                <a:solidFill>
                  <a:srgbClr val="5A6378"/>
                </a:solidFill>
                <a:latin typeface="Calibri"/>
                <a:cs typeface="Calibri"/>
              </a:rPr>
              <a:t>(2)</a:t>
            </a:r>
            <a:r>
              <a:rPr sz="1350" b="1" spc="-45" dirty="0">
                <a:solidFill>
                  <a:srgbClr val="5A6378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5A6378"/>
                </a:solidFill>
                <a:latin typeface="Calibri"/>
                <a:cs typeface="Calibri"/>
              </a:rPr>
              <a:t>Aggregation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9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175397" y="5380175"/>
            <a:ext cx="895350" cy="22249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350" b="1" spc="5" dirty="0">
                <a:solidFill>
                  <a:srgbClr val="5A6378"/>
                </a:solidFill>
                <a:latin typeface="Calibri"/>
                <a:cs typeface="Calibri"/>
              </a:rPr>
              <a:t>(1)</a:t>
            </a:r>
            <a:r>
              <a:rPr sz="1350" b="1" spc="-60" dirty="0">
                <a:solidFill>
                  <a:srgbClr val="5A6378"/>
                </a:solidFill>
                <a:latin typeface="Calibri"/>
                <a:cs typeface="Calibri"/>
              </a:rPr>
              <a:t> </a:t>
            </a:r>
            <a:r>
              <a:rPr sz="1350" b="1" spc="5" dirty="0">
                <a:solidFill>
                  <a:srgbClr val="5A6378"/>
                </a:solidFill>
                <a:latin typeface="Calibri"/>
                <a:cs typeface="Calibri"/>
              </a:rPr>
              <a:t>Message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1C11F450-2418-45B4-A68A-4B17078094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0861" y="961075"/>
            <a:ext cx="9495104" cy="5765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02B91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1985</Words>
  <Application>Microsoft Office PowerPoint</Application>
  <PresentationFormat>Widescreen</PresentationFormat>
  <Paragraphs>460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等线</vt:lpstr>
      <vt:lpstr>Sommet bold</vt:lpstr>
      <vt:lpstr>Arial</vt:lpstr>
      <vt:lpstr>Calibri</vt:lpstr>
      <vt:lpstr>Cambria Math</vt:lpstr>
      <vt:lpstr>Corbel</vt:lpstr>
      <vt:lpstr>Wingdings</vt:lpstr>
      <vt:lpstr>Wingdings 2</vt:lpstr>
      <vt:lpstr>1_Office 主题​​</vt:lpstr>
      <vt:lpstr>Graph Neural Networks on Heterogeneous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COMP9312</dc:title>
  <dc:creator>Kai Wang</dc:creator>
  <cp:lastModifiedBy>Michael Yu</cp:lastModifiedBy>
  <cp:revision>203</cp:revision>
  <dcterms:created xsi:type="dcterms:W3CDTF">2021-03-08T00:04:34Z</dcterms:created>
  <dcterms:modified xsi:type="dcterms:W3CDTF">2022-07-08T03:37:39Z</dcterms:modified>
</cp:coreProperties>
</file>