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42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42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0AC2A-35FF-447A-81BF-AF41D3D2C5BF}">
          <p14:sldIdLst>
            <p14:sldId id="257"/>
            <p14:sldId id="42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99000BE8-D34E-4771-9F6B-2F09CA2E6BD0}">
          <p14:sldIdLst>
            <p14:sldId id="266"/>
            <p14:sldId id="267"/>
            <p14:sldId id="268"/>
            <p14:sldId id="269"/>
          </p14:sldIdLst>
        </p14:section>
        <p14:section name="Untitled Section" id="{661464B9-50C8-415B-BDA6-EFE5CE899B28}">
          <p14:sldIdLst>
            <p14:sldId id="270"/>
            <p14:sldId id="271"/>
            <p14:sldId id="425"/>
            <p14:sldId id="272"/>
          </p14:sldIdLst>
        </p14:section>
        <p14:section name="Untitled Section" id="{C196F6DF-91A9-4E30-8533-FB74C9EDCA18}">
          <p14:sldIdLst>
            <p14:sldId id="273"/>
          </p14:sldIdLst>
        </p14:section>
        <p14:section name="Untitled Section" id="{FC6B8D43-9669-4D23-AFF9-B6D3494B7EC7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0" autoAdjust="0"/>
    <p:restoredTop sz="76263" autoAdjust="0"/>
  </p:normalViewPr>
  <p:slideViewPr>
    <p:cSldViewPr snapToGrid="0" showGuides="1">
      <p:cViewPr varScale="1">
        <p:scale>
          <a:sx n="83" d="100"/>
          <a:sy n="83" d="100"/>
        </p:scale>
        <p:origin x="14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0B1B17-8D93-4480-8992-1326FCD2D4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CCCD9A-6CD7-4DF9-A490-944514A086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8594-F98C-4E01-919C-44F77A13D5B7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E04EA7-0BB9-4AC1-80F8-CCC21F3A15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FDA96-834D-4981-82C7-A80345E7F9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67752-5CD9-4F44-B856-ABE704CF8B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915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C5EE-0FDA-4E4C-BDAE-3073D9FE3D64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B7ABF-607F-402C-833E-6ACAF26F2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675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70">
                <a:latin typeface="Calibri"/>
                <a:cs typeface="Calibri"/>
              </a:rPr>
              <a:t>Today</a:t>
            </a:r>
            <a:r>
              <a:rPr lang="en-US" sz="1200" b="1" spc="-5">
                <a:latin typeface="Calibri"/>
                <a:cs typeface="Calibri"/>
              </a:rPr>
              <a:t> </a:t>
            </a:r>
            <a:r>
              <a:rPr lang="en-US" sz="1200" b="1" spc="-15">
                <a:latin typeface="Calibri"/>
                <a:cs typeface="Calibri"/>
              </a:rPr>
              <a:t>we</a:t>
            </a:r>
            <a:r>
              <a:rPr lang="en-US" sz="1200" b="1">
                <a:latin typeface="Calibri"/>
                <a:cs typeface="Calibri"/>
              </a:rPr>
              <a:t> will</a:t>
            </a:r>
            <a:r>
              <a:rPr lang="en-US" sz="1200" b="1" spc="-5">
                <a:latin typeface="Calibri"/>
                <a:cs typeface="Calibri"/>
              </a:rPr>
              <a:t> discuss</a:t>
            </a:r>
            <a:r>
              <a:rPr lang="en-US" sz="1200" b="1">
                <a:latin typeface="Calibri"/>
                <a:cs typeface="Calibri"/>
              </a:rPr>
              <a:t> </a:t>
            </a:r>
            <a:r>
              <a:rPr lang="en-US" sz="1200" b="1" spc="-5">
                <a:latin typeface="Calibri"/>
                <a:cs typeface="Calibri"/>
              </a:rPr>
              <a:t>an </a:t>
            </a:r>
            <a:r>
              <a:rPr lang="en-US" sz="1200" b="1" spc="-15">
                <a:latin typeface="Calibri"/>
                <a:cs typeface="Calibri"/>
              </a:rPr>
              <a:t>alternative</a:t>
            </a:r>
            <a:r>
              <a:rPr lang="en-US" sz="1200" b="1">
                <a:latin typeface="Calibri"/>
                <a:cs typeface="Calibri"/>
              </a:rPr>
              <a:t> </a:t>
            </a:r>
            <a:r>
              <a:rPr lang="en-US" sz="1200" b="1" spc="-15">
                <a:latin typeface="Calibri"/>
                <a:cs typeface="Calibri"/>
              </a:rPr>
              <a:t>framework: </a:t>
            </a:r>
            <a:r>
              <a:rPr lang="en-US" sz="1200" b="1" spc="-665">
                <a:latin typeface="Calibri"/>
                <a:cs typeface="Calibri"/>
              </a:rPr>
              <a:t> </a:t>
            </a:r>
            <a:r>
              <a:rPr lang="en-US" sz="1200" b="1" spc="-10">
                <a:solidFill>
                  <a:srgbClr val="C00000"/>
                </a:solidFill>
                <a:latin typeface="Calibri"/>
                <a:cs typeface="Calibri"/>
              </a:rPr>
              <a:t>message </a:t>
            </a:r>
            <a:r>
              <a:rPr lang="en-US" sz="1200" b="1" spc="-5">
                <a:solidFill>
                  <a:srgbClr val="C00000"/>
                </a:solidFill>
                <a:latin typeface="Calibri"/>
                <a:cs typeface="Calibri"/>
              </a:rPr>
              <a:t>passing</a:t>
            </a:r>
            <a:endParaRPr lang="en-US" sz="1200">
              <a:latin typeface="Calibri"/>
              <a:cs typeface="Calibri"/>
            </a:endParaRPr>
          </a:p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2683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Relate to graph property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10">
                <a:latin typeface="Calibri"/>
                <a:cs typeface="Calibri"/>
              </a:rPr>
              <a:t>Example</a:t>
            </a:r>
            <a:r>
              <a:rPr lang="en-US" sz="1200" spc="-10">
                <a:latin typeface="Calibri"/>
                <a:cs typeface="Calibri"/>
              </a:rPr>
              <a:t>:</a:t>
            </a:r>
            <a:r>
              <a:rPr lang="en-US" sz="1200" spc="-5">
                <a:latin typeface="Calibri"/>
                <a:cs typeface="Calibri"/>
              </a:rPr>
              <a:t> </a:t>
            </a:r>
            <a:r>
              <a:rPr lang="en-US" sz="1200" spc="-15">
                <a:latin typeface="Calibri"/>
                <a:cs typeface="Calibri"/>
              </a:rPr>
              <a:t>Researchers</a:t>
            </a:r>
            <a:r>
              <a:rPr lang="en-US" sz="1200" spc="5">
                <a:latin typeface="Calibri"/>
                <a:cs typeface="Calibri"/>
              </a:rPr>
              <a:t> </a:t>
            </a:r>
            <a:r>
              <a:rPr lang="en-US" sz="1200" spc="-5">
                <a:latin typeface="Calibri"/>
                <a:cs typeface="Calibri"/>
              </a:rPr>
              <a:t>who </a:t>
            </a:r>
            <a:r>
              <a:rPr lang="en-US" sz="1200" spc="-15">
                <a:latin typeface="Calibri"/>
                <a:cs typeface="Calibri"/>
              </a:rPr>
              <a:t>focus</a:t>
            </a:r>
            <a:r>
              <a:rPr lang="en-US" sz="1200" spc="5">
                <a:latin typeface="Calibri"/>
                <a:cs typeface="Calibri"/>
              </a:rPr>
              <a:t> </a:t>
            </a:r>
            <a:r>
              <a:rPr lang="en-US" sz="1200" spc="-5">
                <a:latin typeface="Calibri"/>
                <a:cs typeface="Calibri"/>
              </a:rPr>
              <a:t>on </a:t>
            </a:r>
            <a:r>
              <a:rPr lang="en-US" sz="1200">
                <a:latin typeface="Calibri"/>
                <a:cs typeface="Calibri"/>
              </a:rPr>
              <a:t> the </a:t>
            </a:r>
            <a:r>
              <a:rPr lang="en-US" sz="1200" spc="-5">
                <a:latin typeface="Calibri"/>
                <a:cs typeface="Calibri"/>
              </a:rPr>
              <a:t>same </a:t>
            </a:r>
            <a:r>
              <a:rPr lang="en-US" sz="1200" spc="-15">
                <a:latin typeface="Calibri"/>
                <a:cs typeface="Calibri"/>
              </a:rPr>
              <a:t>research area are </a:t>
            </a:r>
            <a:r>
              <a:rPr lang="en-US" sz="1200" spc="-10">
                <a:solidFill>
                  <a:srgbClr val="0000FF"/>
                </a:solidFill>
                <a:latin typeface="Calibri"/>
                <a:cs typeface="Calibri"/>
              </a:rPr>
              <a:t>more </a:t>
            </a:r>
            <a:r>
              <a:rPr lang="en-US" sz="1200" spc="-20">
                <a:solidFill>
                  <a:srgbClr val="0000FF"/>
                </a:solidFill>
                <a:latin typeface="Calibri"/>
                <a:cs typeface="Calibri"/>
              </a:rPr>
              <a:t>likely </a:t>
            </a:r>
            <a:r>
              <a:rPr lang="en-US" sz="1200" spc="-6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1200" spc="-15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lang="en-US" sz="1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1200" spc="-10">
                <a:solidFill>
                  <a:srgbClr val="0000FF"/>
                </a:solidFill>
                <a:latin typeface="Calibri"/>
                <a:cs typeface="Calibri"/>
              </a:rPr>
              <a:t>establish</a:t>
            </a:r>
            <a:r>
              <a:rPr lang="en-US" sz="1200">
                <a:solidFill>
                  <a:srgbClr val="0000FF"/>
                </a:solidFill>
                <a:latin typeface="Calibri"/>
                <a:cs typeface="Calibri"/>
              </a:rPr>
              <a:t> a</a:t>
            </a:r>
            <a:r>
              <a:rPr lang="en-US" sz="1200" spc="-5">
                <a:solidFill>
                  <a:srgbClr val="0000FF"/>
                </a:solidFill>
                <a:latin typeface="Calibri"/>
                <a:cs typeface="Calibri"/>
              </a:rPr>
              <a:t> connection</a:t>
            </a:r>
            <a:r>
              <a:rPr lang="en-US" sz="1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1200" spc="-10">
                <a:latin typeface="Calibri"/>
                <a:cs typeface="Calibri"/>
              </a:rPr>
              <a:t>(meeting</a:t>
            </a:r>
            <a:r>
              <a:rPr lang="en-US" sz="1200" spc="-15">
                <a:latin typeface="Calibri"/>
                <a:cs typeface="Calibri"/>
              </a:rPr>
              <a:t> at </a:t>
            </a:r>
            <a:r>
              <a:rPr lang="en-US" sz="1200" spc="-10">
                <a:latin typeface="Calibri"/>
                <a:cs typeface="Calibri"/>
              </a:rPr>
              <a:t> </a:t>
            </a:r>
            <a:r>
              <a:rPr lang="en-US" sz="1200" spc="-15">
                <a:latin typeface="Calibri"/>
                <a:cs typeface="Calibri"/>
              </a:rPr>
              <a:t>conferences,</a:t>
            </a:r>
            <a:r>
              <a:rPr lang="en-US" sz="1200" spc="-5">
                <a:latin typeface="Calibri"/>
                <a:cs typeface="Calibri"/>
              </a:rPr>
              <a:t> </a:t>
            </a:r>
            <a:r>
              <a:rPr lang="en-US" sz="1200" spc="-15">
                <a:latin typeface="Calibri"/>
                <a:cs typeface="Calibri"/>
              </a:rPr>
              <a:t>interacting</a:t>
            </a:r>
            <a:r>
              <a:rPr lang="en-US" sz="1200" spc="-10">
                <a:latin typeface="Calibri"/>
                <a:cs typeface="Calibri"/>
              </a:rPr>
              <a:t> </a:t>
            </a:r>
            <a:r>
              <a:rPr lang="en-US" sz="1200" spc="-5">
                <a:latin typeface="Calibri"/>
                <a:cs typeface="Calibri"/>
              </a:rPr>
              <a:t>in</a:t>
            </a:r>
            <a:r>
              <a:rPr lang="en-US" sz="1200">
                <a:latin typeface="Calibri"/>
                <a:cs typeface="Calibri"/>
              </a:rPr>
              <a:t> </a:t>
            </a:r>
            <a:r>
              <a:rPr lang="en-US" sz="1200" spc="-10">
                <a:latin typeface="Calibri"/>
                <a:cs typeface="Calibri"/>
              </a:rPr>
              <a:t>academic </a:t>
            </a:r>
            <a:r>
              <a:rPr lang="en-US" sz="1200" spc="-5">
                <a:latin typeface="Calibri"/>
                <a:cs typeface="Calibri"/>
              </a:rPr>
              <a:t> </a:t>
            </a:r>
            <a:r>
              <a:rPr lang="en-US" sz="1200" spc="-15">
                <a:latin typeface="Calibri"/>
                <a:cs typeface="Calibri"/>
              </a:rPr>
              <a:t>talks,</a:t>
            </a:r>
            <a:r>
              <a:rPr lang="en-US" sz="1200">
                <a:latin typeface="Calibri"/>
                <a:cs typeface="Calibri"/>
              </a:rPr>
              <a:t> </a:t>
            </a:r>
            <a:r>
              <a:rPr lang="en-US" sz="1200" spc="-15">
                <a:latin typeface="Calibri"/>
                <a:cs typeface="Calibri"/>
              </a:rPr>
              <a:t>etc.)</a:t>
            </a:r>
            <a:endParaRPr lang="en-US" sz="1200">
              <a:latin typeface="Calibri"/>
              <a:cs typeface="Calibri"/>
            </a:endParaRPr>
          </a:p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5917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+ What is ss learning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1682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JUMPED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969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37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362466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1" y="2321306"/>
            <a:ext cx="8986058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6170A-47EA-4B5D-B466-9280672CD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08450" y="3646869"/>
            <a:ext cx="3975100" cy="744538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Subsection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1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6696"/>
            <a:ext cx="12192000" cy="1127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21080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"/>
            <a:ext cx="12192000" cy="1021080"/>
          </a:xfrm>
          <a:custGeom>
            <a:avLst/>
            <a:gdLst/>
            <a:ahLst/>
            <a:cxnLst/>
            <a:rect l="l" t="t" r="r" b="b"/>
            <a:pathLst>
              <a:path w="9144000" h="1021080">
                <a:moveTo>
                  <a:pt x="9143998" y="0"/>
                </a:moveTo>
                <a:lnTo>
                  <a:pt x="0" y="0"/>
                </a:lnTo>
                <a:lnTo>
                  <a:pt x="0" y="1021078"/>
                </a:lnTo>
                <a:lnTo>
                  <a:pt x="9143998" y="1021078"/>
                </a:lnTo>
                <a:lnTo>
                  <a:pt x="9143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288" y="347471"/>
            <a:ext cx="8310880" cy="5516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950"/>
              </a:lnSpc>
            </a:pPr>
            <a:r>
              <a:rPr lang="en-AU" spc="-5"/>
              <a:t>1</a:t>
            </a:r>
            <a:endParaRPr lang="en-AU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399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08060" y="427081"/>
            <a:ext cx="75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AF7D4CD-A712-E246-8520-7DB1D7C5AF13}" type="slidenum">
              <a:rPr lang="zh-CN" altLang="en-US" sz="2200" b="0" i="0" kern="100" smtClean="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2200" b="0" i="0" kern="100" dirty="0">
              <a:solidFill>
                <a:schemeClr val="accent6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1063" y="175990"/>
            <a:ext cx="944625" cy="927986"/>
            <a:chOff x="3627746" y="1200316"/>
            <a:chExt cx="944625" cy="927986"/>
          </a:xfrm>
        </p:grpSpPr>
        <p:grpSp>
          <p:nvGrpSpPr>
            <p:cNvPr id="8" name="组合 7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/>
          <p:cNvCxnSpPr>
            <a:cxnSpLocks/>
          </p:cNvCxnSpPr>
          <p:nvPr userDrawn="1"/>
        </p:nvCxnSpPr>
        <p:spPr>
          <a:xfrm>
            <a:off x="882824" y="924065"/>
            <a:ext cx="10434464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>
          <p15:clr>
            <a:srgbClr val="FBAE40"/>
          </p15:clr>
        </p15:guide>
        <p15:guide id="2" pos="7129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362466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1" y="2321306"/>
            <a:ext cx="8986058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9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2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bg>
      <p:bgPr>
        <a:solidFill>
          <a:srgbClr val="0E4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FC21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rgbClr val="FC21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298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8B79-A6D3-44C6-BD1E-E09300CFD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27051" y="6381751"/>
            <a:ext cx="5757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fld id="{A18BA003-E257-4D14-AB01-41CAFAB4B57B}" type="slidenum">
              <a:rPr lang="en-US" sz="1400" b="1" smtClean="0">
                <a:latin typeface="Sommet bold"/>
              </a:rPr>
              <a:pPr eaLnBrk="1" hangingPunct="1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140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950"/>
              </a:lnSpc>
            </a:pPr>
            <a:r>
              <a:rPr lang="en-AU" spc="-5"/>
              <a:t>1</a:t>
            </a:r>
            <a:endParaRPr lang="en-AU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971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950"/>
              </a:lnSpc>
            </a:pPr>
            <a:r>
              <a:rPr lang="en-AU" spc="-5"/>
              <a:t>1</a:t>
            </a:r>
            <a:endParaRPr lang="en-AU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lang="en-AU" smtClean="0"/>
              <a:pPr marL="38100">
                <a:lnSpc>
                  <a:spcPts val="950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748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 4</a:t>
            </a:r>
            <a:endParaRPr lang="zh-CN" altLang="en-US" dirty="0"/>
          </a:p>
          <a:p>
            <a:pPr lvl="4"/>
            <a:r>
              <a:rPr lang="en-US" altLang="zh-CN" dirty="0"/>
              <a:t>Level 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BDCE1-3336-4251-92F6-E9615F4F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65" y="2163637"/>
            <a:ext cx="8986058" cy="1821660"/>
          </a:xfrm>
        </p:spPr>
        <p:txBody>
          <a:bodyPr/>
          <a:lstStyle/>
          <a:p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Message </a:t>
            </a:r>
            <a:r>
              <a:rPr lang="en-US" altLang="zh-CN" sz="5400">
                <a:latin typeface="Arial" panose="020B0604020202020204" pitchFamily="34" charset="0"/>
                <a:cs typeface="Arial" panose="020B0604020202020204" pitchFamily="34" charset="0"/>
              </a:rPr>
              <a:t>Passing for </a:t>
            </a:r>
            <a:b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Node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75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827" y="336033"/>
            <a:ext cx="8040624" cy="4328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31341" y="5865876"/>
            <a:ext cx="8529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D60093"/>
                </a:solidFill>
                <a:latin typeface="Calibri"/>
                <a:cs typeface="Calibri"/>
              </a:rPr>
              <a:t>How </a:t>
            </a:r>
            <a:r>
              <a:rPr sz="3200" dirty="0">
                <a:solidFill>
                  <a:srgbClr val="D60093"/>
                </a:solidFill>
                <a:latin typeface="Calibri"/>
                <a:cs typeface="Calibri"/>
              </a:rPr>
              <a:t>do </a:t>
            </a:r>
            <a:r>
              <a:rPr sz="3200" spc="-15" dirty="0">
                <a:solidFill>
                  <a:srgbClr val="D60093"/>
                </a:solidFill>
                <a:latin typeface="Calibri"/>
                <a:cs typeface="Calibri"/>
              </a:rPr>
              <a:t>we</a:t>
            </a:r>
            <a:r>
              <a:rPr sz="3200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D60093"/>
                </a:solidFill>
                <a:latin typeface="Calibri"/>
                <a:cs typeface="Calibri"/>
              </a:rPr>
              <a:t>predict</a:t>
            </a:r>
            <a:r>
              <a:rPr sz="3200" spc="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D60093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D60093"/>
                </a:solidFill>
                <a:latin typeface="Calibri"/>
                <a:cs typeface="Calibri"/>
              </a:rPr>
              <a:t> labels </a:t>
            </a:r>
            <a:r>
              <a:rPr sz="3200" spc="-25" dirty="0">
                <a:solidFill>
                  <a:srgbClr val="D60093"/>
                </a:solidFill>
                <a:latin typeface="Calibri"/>
                <a:cs typeface="Calibri"/>
              </a:rPr>
              <a:t>for</a:t>
            </a:r>
            <a:r>
              <a:rPr sz="3200" dirty="0">
                <a:solidFill>
                  <a:srgbClr val="D60093"/>
                </a:solidFill>
                <a:latin typeface="Calibri"/>
                <a:cs typeface="Calibri"/>
              </a:rPr>
              <a:t> the</a:t>
            </a:r>
            <a:r>
              <a:rPr sz="3200" spc="-5" dirty="0">
                <a:solidFill>
                  <a:srgbClr val="D60093"/>
                </a:solidFill>
                <a:latin typeface="Calibri"/>
                <a:cs typeface="Calibri"/>
              </a:rPr>
              <a:t> nodes</a:t>
            </a:r>
            <a:r>
              <a:rPr sz="3200" dirty="0">
                <a:solidFill>
                  <a:srgbClr val="D60093"/>
                </a:solidFill>
                <a:latin typeface="Calibri"/>
                <a:cs typeface="Calibri"/>
              </a:rPr>
              <a:t> in</a:t>
            </a:r>
            <a:r>
              <a:rPr sz="3200" spc="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D60093"/>
                </a:solidFill>
                <a:latin typeface="Calibri"/>
                <a:cs typeface="Calibri"/>
              </a:rPr>
              <a:t>grey?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5313" y="3086535"/>
            <a:ext cx="6755765" cy="1932305"/>
            <a:chOff x="1041312" y="3086534"/>
            <a:chExt cx="6755765" cy="1932305"/>
          </a:xfrm>
        </p:grpSpPr>
        <p:sp>
          <p:nvSpPr>
            <p:cNvPr id="5" name="object 5"/>
            <p:cNvSpPr/>
            <p:nvPr/>
          </p:nvSpPr>
          <p:spPr>
            <a:xfrm>
              <a:off x="4524610" y="3344027"/>
              <a:ext cx="1067435" cy="476250"/>
            </a:xfrm>
            <a:custGeom>
              <a:avLst/>
              <a:gdLst/>
              <a:ahLst/>
              <a:cxnLst/>
              <a:rect l="l" t="t" r="r" b="b"/>
              <a:pathLst>
                <a:path w="1067435" h="476250">
                  <a:moveTo>
                    <a:pt x="1066839" y="47563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012" y="3236066"/>
              <a:ext cx="1368425" cy="732790"/>
            </a:xfrm>
            <a:custGeom>
              <a:avLst/>
              <a:gdLst/>
              <a:ahLst/>
              <a:cxnLst/>
              <a:rect l="l" t="t" r="r" b="b"/>
              <a:pathLst>
                <a:path w="1368425" h="732789">
                  <a:moveTo>
                    <a:pt x="0" y="732572"/>
                  </a:moveTo>
                  <a:lnTo>
                    <a:pt x="136782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5797" y="3290119"/>
              <a:ext cx="655955" cy="1297305"/>
            </a:xfrm>
            <a:custGeom>
              <a:avLst/>
              <a:gdLst/>
              <a:ahLst/>
              <a:cxnLst/>
              <a:rect l="l" t="t" r="r" b="b"/>
              <a:pathLst>
                <a:path w="655955" h="1297304">
                  <a:moveTo>
                    <a:pt x="0" y="1297089"/>
                  </a:moveTo>
                  <a:lnTo>
                    <a:pt x="655354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8677" y="4688361"/>
              <a:ext cx="1396365" cy="83820"/>
            </a:xfrm>
            <a:custGeom>
              <a:avLst/>
              <a:gdLst/>
              <a:ahLst/>
              <a:cxnLst/>
              <a:rect l="l" t="t" r="r" b="b"/>
              <a:pathLst>
                <a:path w="1396364" h="83820">
                  <a:moveTo>
                    <a:pt x="0" y="83394"/>
                  </a:moveTo>
                  <a:lnTo>
                    <a:pt x="1396038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4030" y="3105571"/>
              <a:ext cx="1478915" cy="108585"/>
            </a:xfrm>
            <a:custGeom>
              <a:avLst/>
              <a:gdLst/>
              <a:ahLst/>
              <a:cxnLst/>
              <a:rect l="l" t="t" r="r" b="b"/>
              <a:pathLst>
                <a:path w="1478914" h="108585">
                  <a:moveTo>
                    <a:pt x="0" y="0"/>
                  </a:moveTo>
                  <a:lnTo>
                    <a:pt x="1478383" y="107962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80466" y="3236066"/>
              <a:ext cx="848360" cy="1322070"/>
            </a:xfrm>
            <a:custGeom>
              <a:avLst/>
              <a:gdLst/>
              <a:ahLst/>
              <a:cxnLst/>
              <a:rect l="l" t="t" r="r" b="b"/>
              <a:pathLst>
                <a:path w="848360" h="1322070">
                  <a:moveTo>
                    <a:pt x="847812" y="132180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594" y="3398080"/>
              <a:ext cx="737870" cy="1106170"/>
            </a:xfrm>
            <a:custGeom>
              <a:avLst/>
              <a:gdLst/>
              <a:ahLst/>
              <a:cxnLst/>
              <a:rect l="l" t="t" r="r" b="b"/>
              <a:pathLst>
                <a:path w="737870" h="1106170">
                  <a:moveTo>
                    <a:pt x="0" y="1105733"/>
                  </a:moveTo>
                  <a:lnTo>
                    <a:pt x="737699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5113" y="3344028"/>
              <a:ext cx="2240915" cy="1297305"/>
            </a:xfrm>
            <a:custGeom>
              <a:avLst/>
              <a:gdLst/>
              <a:ahLst/>
              <a:cxnLst/>
              <a:rect l="l" t="t" r="r" b="b"/>
              <a:pathLst>
                <a:path w="2240915" h="1297304">
                  <a:moveTo>
                    <a:pt x="2240865" y="0"/>
                  </a:moveTo>
                  <a:lnTo>
                    <a:pt x="0" y="129723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0475" y="3819660"/>
              <a:ext cx="1751330" cy="869315"/>
            </a:xfrm>
            <a:custGeom>
              <a:avLst/>
              <a:gdLst/>
              <a:ahLst/>
              <a:cxnLst/>
              <a:rect l="l" t="t" r="r" b="b"/>
              <a:pathLst>
                <a:path w="1751329" h="869314">
                  <a:moveTo>
                    <a:pt x="1750974" y="0"/>
                  </a:moveTo>
                  <a:lnTo>
                    <a:pt x="0" y="868701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4715" y="45038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57208" y="3099234"/>
              <a:ext cx="1083945" cy="720725"/>
            </a:xfrm>
            <a:custGeom>
              <a:avLst/>
              <a:gdLst/>
              <a:ahLst/>
              <a:cxnLst/>
              <a:rect l="l" t="t" r="r" b="b"/>
              <a:pathLst>
                <a:path w="1083945" h="720725">
                  <a:moveTo>
                    <a:pt x="1083463" y="0"/>
                  </a:moveTo>
                  <a:lnTo>
                    <a:pt x="0" y="72042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7208" y="3819660"/>
              <a:ext cx="1773555" cy="276225"/>
            </a:xfrm>
            <a:custGeom>
              <a:avLst/>
              <a:gdLst/>
              <a:ahLst/>
              <a:cxnLst/>
              <a:rect l="l" t="t" r="r" b="b"/>
              <a:pathLst>
                <a:path w="1773554" h="276225">
                  <a:moveTo>
                    <a:pt x="1773438" y="27569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54867" y="3153286"/>
              <a:ext cx="715645" cy="1798955"/>
            </a:xfrm>
            <a:custGeom>
              <a:avLst/>
              <a:gdLst/>
              <a:ahLst/>
              <a:cxnLst/>
              <a:rect l="l" t="t" r="r" b="b"/>
              <a:pathLst>
                <a:path w="715645" h="1798954">
                  <a:moveTo>
                    <a:pt x="0" y="1798499"/>
                  </a:moveTo>
                  <a:lnTo>
                    <a:pt x="71512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99303" y="3099234"/>
              <a:ext cx="485140" cy="866140"/>
            </a:xfrm>
            <a:custGeom>
              <a:avLst/>
              <a:gdLst/>
              <a:ahLst/>
              <a:cxnLst/>
              <a:rect l="l" t="t" r="r" b="b"/>
              <a:pathLst>
                <a:path w="485140" h="866139">
                  <a:moveTo>
                    <a:pt x="0" y="0"/>
                  </a:moveTo>
                  <a:lnTo>
                    <a:pt x="484907" y="86563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4184" y="4225852"/>
              <a:ext cx="1200150" cy="780415"/>
            </a:xfrm>
            <a:custGeom>
              <a:avLst/>
              <a:gdLst/>
              <a:ahLst/>
              <a:cxnLst/>
              <a:rect l="l" t="t" r="r" b="b"/>
              <a:pathLst>
                <a:path w="1200150" h="780414">
                  <a:moveTo>
                    <a:pt x="1200027" y="0"/>
                  </a:moveTo>
                  <a:lnTo>
                    <a:pt x="0" y="77998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12538" y="455422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24217" y="4574508"/>
            <a:ext cx="391160" cy="394970"/>
            <a:chOff x="1700217" y="4574508"/>
            <a:chExt cx="391160" cy="394970"/>
          </a:xfrm>
        </p:grpSpPr>
        <p:sp>
          <p:nvSpPr>
            <p:cNvPr id="23" name="object 23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2917" y="458720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50740" y="463651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79570" y="2908324"/>
            <a:ext cx="391160" cy="394970"/>
            <a:chOff x="2355570" y="2908324"/>
            <a:chExt cx="391160" cy="394970"/>
          </a:xfrm>
        </p:grpSpPr>
        <p:sp>
          <p:nvSpPr>
            <p:cNvPr id="27" name="object 27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8270" y="29210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06094" y="297230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99551" y="3771389"/>
            <a:ext cx="391160" cy="394970"/>
            <a:chOff x="675551" y="3771389"/>
            <a:chExt cx="391160" cy="394970"/>
          </a:xfrm>
        </p:grpSpPr>
        <p:sp>
          <p:nvSpPr>
            <p:cNvPr id="31" name="object 31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8251" y="378408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26075" y="383489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23713" y="3016285"/>
            <a:ext cx="391160" cy="394970"/>
            <a:chOff x="4199713" y="3016285"/>
            <a:chExt cx="391160" cy="394970"/>
          </a:xfrm>
        </p:grpSpPr>
        <p:sp>
          <p:nvSpPr>
            <p:cNvPr id="35" name="object 35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12413" y="30289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850237" y="307898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83287" y="4939085"/>
            <a:ext cx="391160" cy="394970"/>
            <a:chOff x="6259287" y="4939085"/>
            <a:chExt cx="391160" cy="394970"/>
          </a:xfrm>
        </p:grpSpPr>
        <p:sp>
          <p:nvSpPr>
            <p:cNvPr id="39" name="object 39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71987" y="495178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909811" y="500227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102750" y="3622412"/>
            <a:ext cx="2530475" cy="670560"/>
            <a:chOff x="5578749" y="3622412"/>
            <a:chExt cx="2530475" cy="670560"/>
          </a:xfrm>
        </p:grpSpPr>
        <p:sp>
          <p:nvSpPr>
            <p:cNvPr id="43" name="object 43"/>
            <p:cNvSpPr/>
            <p:nvPr/>
          </p:nvSpPr>
          <p:spPr>
            <a:xfrm>
              <a:off x="7730646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0646" y="391081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91449" y="36351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229271" y="368554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498406" y="2771491"/>
            <a:ext cx="391160" cy="394970"/>
            <a:chOff x="6974406" y="2771491"/>
            <a:chExt cx="391160" cy="394970"/>
          </a:xfrm>
        </p:grpSpPr>
        <p:sp>
          <p:nvSpPr>
            <p:cNvPr id="49" name="object 49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87106" y="278419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099281" y="5007355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8000"/>
                </a:solidFill>
                <a:latin typeface="Arial"/>
                <a:cs typeface="Arial"/>
              </a:rPr>
              <a:t>Label</a:t>
            </a:r>
            <a:r>
              <a:rPr b="1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10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85443" y="1349994"/>
            <a:ext cx="7901940" cy="176266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leverage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correlation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observed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networks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help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5" dirty="0">
                <a:latin typeface="Calibri"/>
                <a:cs typeface="Calibri"/>
              </a:rPr>
              <a:t> labels?</a:t>
            </a:r>
            <a:endParaRPr sz="3200" dirty="0">
              <a:latin typeface="Calibri"/>
              <a:cs typeface="Calibri"/>
            </a:endParaRPr>
          </a:p>
          <a:p>
            <a:pPr marL="1459230">
              <a:spcBef>
                <a:spcPts val="1620"/>
              </a:spcBef>
            </a:pPr>
            <a:r>
              <a:rPr b="1" spc="-5" dirty="0">
                <a:solidFill>
                  <a:srgbClr val="008000"/>
                </a:solidFill>
                <a:latin typeface="Arial"/>
                <a:cs typeface="Arial"/>
              </a:rPr>
              <a:t>Label</a:t>
            </a:r>
            <a:r>
              <a:rPr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  <a:p>
            <a:pPr marL="6495415">
              <a:spcBef>
                <a:spcPts val="175"/>
              </a:spcBef>
            </a:pPr>
            <a:r>
              <a:rPr lang="en-US" sz="1600" dirty="0">
                <a:latin typeface="Arial"/>
                <a:cs typeface="Arial"/>
              </a:rPr>
              <a:t>       </a:t>
            </a:r>
            <a:r>
              <a:rPr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9368470" y="3495547"/>
            <a:ext cx="83185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Label</a:t>
            </a:r>
            <a:r>
              <a:rPr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49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54283" y="5229859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Label</a:t>
            </a:r>
            <a:r>
              <a:rPr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216" y="318671"/>
            <a:ext cx="3404616" cy="5151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1216" y="1358941"/>
            <a:ext cx="8769984" cy="46158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8419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Similar nodes </a:t>
            </a:r>
            <a:r>
              <a:rPr sz="3200" b="1" spc="-15" dirty="0">
                <a:latin typeface="Calibri"/>
                <a:cs typeface="Calibri"/>
              </a:rPr>
              <a:t>are</a:t>
            </a:r>
            <a:r>
              <a:rPr sz="3200" b="1" spc="-5" dirty="0">
                <a:latin typeface="Calibri"/>
                <a:cs typeface="Calibri"/>
              </a:rPr>
              <a:t> typically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close </a:t>
            </a:r>
            <a:r>
              <a:rPr sz="3200" b="1" spc="-15" dirty="0">
                <a:latin typeface="Calibri"/>
                <a:cs typeface="Calibri"/>
              </a:rPr>
              <a:t>together</a:t>
            </a:r>
            <a:r>
              <a:rPr sz="3200" b="1" dirty="0">
                <a:latin typeface="Calibri"/>
                <a:cs typeface="Calibri"/>
              </a:rPr>
              <a:t> or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directly connected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5" dirty="0">
                <a:latin typeface="Calibri"/>
                <a:cs typeface="Calibri"/>
              </a:rPr>
              <a:t> the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network:</a:t>
            </a:r>
            <a:endParaRPr sz="3200" dirty="0">
              <a:latin typeface="Calibri"/>
              <a:cs typeface="Calibri"/>
            </a:endParaRPr>
          </a:p>
          <a:p>
            <a:pPr marL="625475" marR="5080" lvl="1" indent="-274320">
              <a:lnSpc>
                <a:spcPct val="100299"/>
              </a:lnSpc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Guilt-by-association</a:t>
            </a:r>
            <a:r>
              <a:rPr sz="3200" spc="-15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 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 </a:t>
            </a:r>
            <a:r>
              <a:rPr sz="3200" spc="-5" dirty="0">
                <a:latin typeface="Calibri"/>
                <a:cs typeface="Calibri"/>
              </a:rPr>
              <a:t>with label </a:t>
            </a:r>
            <a:r>
              <a:rPr sz="3200" spc="35" dirty="0">
                <a:latin typeface="Cambria Math"/>
                <a:cs typeface="Cambria Math"/>
              </a:rPr>
              <a:t>𝑋</a:t>
            </a:r>
            <a:r>
              <a:rPr sz="3200" spc="3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then I am </a:t>
            </a:r>
            <a:r>
              <a:rPr sz="3200" spc="-20" dirty="0">
                <a:latin typeface="Calibri"/>
                <a:cs typeface="Calibri"/>
              </a:rPr>
              <a:t>likely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have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label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𝑋</a:t>
            </a:r>
            <a:r>
              <a:rPr sz="3200" spc="95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well.</a:t>
            </a:r>
            <a:endParaRPr sz="3200" dirty="0">
              <a:latin typeface="Calibri"/>
              <a:cs typeface="Calibri"/>
            </a:endParaRPr>
          </a:p>
          <a:p>
            <a:pPr marL="625475" marR="17145" lvl="1" indent="-274320">
              <a:lnSpc>
                <a:spcPct val="100800"/>
              </a:lnSpc>
              <a:spcBef>
                <a:spcPts val="71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Example: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Malicious/benign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 web page: 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Malicious </a:t>
            </a:r>
            <a:r>
              <a:rPr sz="3200" spc="-15" dirty="0">
                <a:latin typeface="Calibri"/>
                <a:cs typeface="Calibri"/>
              </a:rPr>
              <a:t>web </a:t>
            </a:r>
            <a:r>
              <a:rPr sz="3200" spc="-5" dirty="0">
                <a:latin typeface="Calibri"/>
                <a:cs typeface="Calibri"/>
              </a:rPr>
              <a:t>pages </a:t>
            </a:r>
            <a:r>
              <a:rPr sz="3200" dirty="0">
                <a:latin typeface="Calibri"/>
                <a:cs typeface="Calibri"/>
              </a:rPr>
              <a:t>link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one another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increase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visibility,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look </a:t>
            </a:r>
            <a:r>
              <a:rPr sz="3200" spc="-10" dirty="0">
                <a:latin typeface="Calibri"/>
                <a:cs typeface="Calibri"/>
              </a:rPr>
              <a:t>credible,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rank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higher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search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engines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416" y="318671"/>
            <a:ext cx="3407664" cy="5151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2416" y="1406340"/>
            <a:ext cx="7624445" cy="27597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31051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Classification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label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𝑣</a:t>
            </a:r>
            <a:r>
              <a:rPr sz="3200" spc="100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network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may</a:t>
            </a:r>
            <a:r>
              <a:rPr sz="3200" spc="-5" dirty="0">
                <a:latin typeface="Calibri"/>
                <a:cs typeface="Calibri"/>
              </a:rPr>
              <a:t> depend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on: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7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Features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𝑣</a:t>
            </a:r>
          </a:p>
          <a:p>
            <a:pPr marL="625475" lvl="1" indent="-274955">
              <a:spcBef>
                <a:spcPts val="7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Labels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mbria Math"/>
                <a:cs typeface="Cambria Math"/>
              </a:rPr>
              <a:t>𝑣</a:t>
            </a:r>
            <a:r>
              <a:rPr sz="3200" spc="-35" dirty="0">
                <a:latin typeface="Calibri"/>
                <a:cs typeface="Calibri"/>
              </a:rPr>
              <a:t>’s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neighborhood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7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3200" spc="-20" dirty="0">
                <a:solidFill>
                  <a:srgbClr val="008000"/>
                </a:solidFill>
                <a:latin typeface="Calibri"/>
                <a:cs typeface="Calibri"/>
              </a:rPr>
              <a:t>Features</a:t>
            </a:r>
            <a:r>
              <a:rPr sz="32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mbria Math"/>
                <a:cs typeface="Cambria Math"/>
              </a:rPr>
              <a:t>𝑣</a:t>
            </a:r>
            <a:r>
              <a:rPr sz="3200" spc="-35" dirty="0">
                <a:latin typeface="Calibri"/>
                <a:cs typeface="Calibri"/>
              </a:rPr>
              <a:t>’s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8000"/>
                </a:solidFill>
                <a:latin typeface="Calibri"/>
                <a:cs typeface="Calibri"/>
              </a:rPr>
              <a:t>neighborhood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12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4526" y="282479"/>
            <a:ext cx="7092696" cy="5577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6699671" y="1285433"/>
            <a:ext cx="23352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Gi</a:t>
            </a:r>
            <a:r>
              <a:rPr sz="3200" b="1" spc="-35" dirty="0"/>
              <a:t>v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5" dirty="0"/>
              <a:t>n</a:t>
            </a:r>
            <a:r>
              <a:rPr sz="3200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9672" y="1790700"/>
            <a:ext cx="333311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indent="-234950">
              <a:spcBef>
                <a:spcPts val="100"/>
              </a:spcBef>
              <a:buFont typeface="Arial"/>
              <a:buChar char="•"/>
              <a:tabLst>
                <a:tab pos="247650" algn="l"/>
              </a:tabLst>
            </a:pPr>
            <a:r>
              <a:rPr sz="3200" spc="-15" dirty="0">
                <a:latin typeface="Calibri"/>
                <a:cs typeface="Calibri"/>
              </a:rPr>
              <a:t>Graph</a:t>
            </a:r>
            <a:endParaRPr sz="3200">
              <a:latin typeface="Calibri"/>
              <a:cs typeface="Calibri"/>
            </a:endParaRPr>
          </a:p>
          <a:p>
            <a:pPr marL="247650" indent="-234950">
              <a:spcBef>
                <a:spcPts val="45"/>
              </a:spcBef>
              <a:buFont typeface="Arial"/>
              <a:buChar char="•"/>
              <a:tabLst>
                <a:tab pos="247650" algn="l"/>
              </a:tabLst>
            </a:pPr>
            <a:r>
              <a:rPr sz="3200" spc="-25" dirty="0">
                <a:latin typeface="Calibri"/>
                <a:cs typeface="Calibri"/>
              </a:rPr>
              <a:t>Few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labeled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9672" y="3262884"/>
            <a:ext cx="3714115" cy="100668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-5" dirty="0">
                <a:latin typeface="Calibri"/>
                <a:cs typeface="Calibri"/>
              </a:rPr>
              <a:t>Find</a:t>
            </a:r>
            <a:r>
              <a:rPr sz="3200" spc="-5" dirty="0">
                <a:latin typeface="Calibri"/>
                <a:cs typeface="Calibri"/>
              </a:rPr>
              <a:t>: class </a:t>
            </a:r>
            <a:r>
              <a:rPr sz="3200" spc="-15" dirty="0">
                <a:latin typeface="Calibri"/>
                <a:cs typeface="Calibri"/>
              </a:rPr>
              <a:t>(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3200" spc="-15" dirty="0">
                <a:latin typeface="Calibri"/>
                <a:cs typeface="Calibri"/>
              </a:rPr>
              <a:t>/</a:t>
            </a:r>
            <a:r>
              <a:rPr sz="3200" spc="-15" dirty="0">
                <a:solidFill>
                  <a:srgbClr val="008000"/>
                </a:solidFill>
                <a:latin typeface="Calibri"/>
                <a:cs typeface="Calibri"/>
              </a:rPr>
              <a:t>green</a:t>
            </a:r>
            <a:r>
              <a:rPr sz="3200" spc="-15" dirty="0">
                <a:latin typeface="Calibri"/>
                <a:cs typeface="Calibri"/>
              </a:rPr>
              <a:t>)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remaining </a:t>
            </a:r>
            <a:r>
              <a:rPr sz="3200" dirty="0">
                <a:latin typeface="Calibri"/>
                <a:cs typeface="Calibri"/>
              </a:rPr>
              <a:t>nodes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99671" y="4722877"/>
            <a:ext cx="3581400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200" b="1" spc="-5" dirty="0">
                <a:latin typeface="Calibri"/>
                <a:cs typeface="Calibri"/>
              </a:rPr>
              <a:t>Main assumption</a:t>
            </a:r>
            <a:r>
              <a:rPr sz="3200" spc="-5" dirty="0"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homophily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network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70464" y="2475756"/>
            <a:ext cx="3013710" cy="2665095"/>
            <a:chOff x="1046464" y="2475755"/>
            <a:chExt cx="3013710" cy="2665095"/>
          </a:xfrm>
        </p:grpSpPr>
        <p:sp>
          <p:nvSpPr>
            <p:cNvPr id="8" name="object 8"/>
            <p:cNvSpPr/>
            <p:nvPr/>
          </p:nvSpPr>
          <p:spPr>
            <a:xfrm>
              <a:off x="3039864" y="4333175"/>
              <a:ext cx="414020" cy="570230"/>
            </a:xfrm>
            <a:custGeom>
              <a:avLst/>
              <a:gdLst/>
              <a:ahLst/>
              <a:cxnLst/>
              <a:rect l="l" t="t" r="r" b="b"/>
              <a:pathLst>
                <a:path w="414020" h="570229">
                  <a:moveTo>
                    <a:pt x="0" y="0"/>
                  </a:moveTo>
                  <a:lnTo>
                    <a:pt x="413675" y="57003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2066" y="2807145"/>
              <a:ext cx="592455" cy="325755"/>
            </a:xfrm>
            <a:custGeom>
              <a:avLst/>
              <a:gdLst/>
              <a:ahLst/>
              <a:cxnLst/>
              <a:rect l="l" t="t" r="r" b="b"/>
              <a:pathLst>
                <a:path w="592455" h="325755">
                  <a:moveTo>
                    <a:pt x="0" y="0"/>
                  </a:moveTo>
                  <a:lnTo>
                    <a:pt x="592347" y="325515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0615" y="2991694"/>
              <a:ext cx="342900" cy="860425"/>
            </a:xfrm>
            <a:custGeom>
              <a:avLst/>
              <a:gdLst/>
              <a:ahLst/>
              <a:cxnLst/>
              <a:rect l="l" t="t" r="r" b="b"/>
              <a:pathLst>
                <a:path w="342900" h="860425">
                  <a:moveTo>
                    <a:pt x="0" y="0"/>
                  </a:moveTo>
                  <a:lnTo>
                    <a:pt x="342900" y="86042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4751" y="3393653"/>
              <a:ext cx="299720" cy="513080"/>
            </a:xfrm>
            <a:custGeom>
              <a:avLst/>
              <a:gdLst/>
              <a:ahLst/>
              <a:cxnLst/>
              <a:rect l="l" t="t" r="r" b="b"/>
              <a:pathLst>
                <a:path w="299719" h="513079">
                  <a:moveTo>
                    <a:pt x="299663" y="0"/>
                  </a:moveTo>
                  <a:lnTo>
                    <a:pt x="0" y="512521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4967" y="4036664"/>
              <a:ext cx="1008380" cy="125095"/>
            </a:xfrm>
            <a:custGeom>
              <a:avLst/>
              <a:gdLst/>
              <a:ahLst/>
              <a:cxnLst/>
              <a:rect l="l" t="t" r="r" b="b"/>
              <a:pathLst>
                <a:path w="1008380" h="125095">
                  <a:moveTo>
                    <a:pt x="0" y="0"/>
                  </a:moveTo>
                  <a:lnTo>
                    <a:pt x="1008063" y="12501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4752" y="4167160"/>
              <a:ext cx="421005" cy="443230"/>
            </a:xfrm>
            <a:custGeom>
              <a:avLst/>
              <a:gdLst/>
              <a:ahLst/>
              <a:cxnLst/>
              <a:rect l="l" t="t" r="r" b="b"/>
              <a:pathLst>
                <a:path w="421005" h="443229">
                  <a:moveTo>
                    <a:pt x="0" y="0"/>
                  </a:moveTo>
                  <a:lnTo>
                    <a:pt x="420897" y="44314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6392" y="3393652"/>
              <a:ext cx="581025" cy="651510"/>
            </a:xfrm>
            <a:custGeom>
              <a:avLst/>
              <a:gdLst/>
              <a:ahLst/>
              <a:cxnLst/>
              <a:rect l="l" t="t" r="r" b="b"/>
              <a:pathLst>
                <a:path w="581025" h="651510">
                  <a:moveTo>
                    <a:pt x="580559" y="65099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6393" y="2803498"/>
              <a:ext cx="298450" cy="329565"/>
            </a:xfrm>
            <a:custGeom>
              <a:avLst/>
              <a:gdLst/>
              <a:ahLst/>
              <a:cxnLst/>
              <a:rect l="l" t="t" r="r" b="b"/>
              <a:pathLst>
                <a:path w="298450" h="329564">
                  <a:moveTo>
                    <a:pt x="297985" y="0"/>
                  </a:moveTo>
                  <a:lnTo>
                    <a:pt x="0" y="32916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3010" y="2803498"/>
              <a:ext cx="412750" cy="329565"/>
            </a:xfrm>
            <a:custGeom>
              <a:avLst/>
              <a:gdLst/>
              <a:ahLst/>
              <a:cxnLst/>
              <a:rect l="l" t="t" r="r" b="b"/>
              <a:pathLst>
                <a:path w="412750" h="329564">
                  <a:moveTo>
                    <a:pt x="0" y="0"/>
                  </a:moveTo>
                  <a:lnTo>
                    <a:pt x="412681" y="32916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0812" y="248845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0812" y="248845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44196" y="307860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4196" y="307860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94413" y="456609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4413" y="456609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02063" y="385211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2063" y="385211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9164" y="262260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2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6" y="233607"/>
                  </a:lnTo>
                  <a:lnTo>
                    <a:pt x="365759" y="184547"/>
                  </a:lnTo>
                  <a:lnTo>
                    <a:pt x="359226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2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9164" y="262260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2125" y="307860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72125" y="307860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4386" y="475862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84386" y="475862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95928" y="3982613"/>
              <a:ext cx="690245" cy="179070"/>
            </a:xfrm>
            <a:custGeom>
              <a:avLst/>
              <a:gdLst/>
              <a:ahLst/>
              <a:cxnLst/>
              <a:rect l="l" t="t" r="r" b="b"/>
              <a:pathLst>
                <a:path w="690245" h="179070">
                  <a:moveTo>
                    <a:pt x="0" y="179069"/>
                  </a:moveTo>
                  <a:lnTo>
                    <a:pt x="690179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83386" y="399059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3386" y="399059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81308" y="378460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81308" y="378460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55262" y="2155952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8293" y="4124959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90913" y="3551935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172213" y="1824227"/>
                <a:ext cx="8046084" cy="4465903"/>
              </a:xfrm>
              <a:prstGeom prst="rect">
                <a:avLst/>
              </a:prstGeom>
            </p:spPr>
            <p:txBody>
              <a:bodyPr vert="horz" wrap="square" lIns="0" tIns="210820" rIns="0" bIns="0" rtlCol="0">
                <a:spAutoFit/>
              </a:bodyPr>
              <a:lstStyle/>
              <a:p>
                <a:pPr marL="345440" indent="-320040">
                  <a:spcBef>
                    <a:spcPts val="1660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44805" algn="l"/>
                    <a:tab pos="345440" algn="l"/>
                  </a:tabLst>
                </a:pPr>
                <a:r>
                  <a:rPr sz="3200" spc="-10" dirty="0">
                    <a:latin typeface="Calibri"/>
                    <a:cs typeface="Calibri"/>
                  </a:rPr>
                  <a:t>Let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𝑨</a:t>
                </a:r>
                <a:r>
                  <a:rPr sz="3200" spc="15" dirty="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be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a </a:t>
                </a:r>
                <a:r>
                  <a:rPr sz="3200" spc="15" dirty="0">
                    <a:latin typeface="Cambria Math"/>
                    <a:cs typeface="Cambria Math"/>
                  </a:rPr>
                  <a:t>𝑛×𝑛</a:t>
                </a:r>
                <a:r>
                  <a:rPr sz="3200" spc="75" dirty="0">
                    <a:latin typeface="Cambria Math"/>
                    <a:cs typeface="Cambria Math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adjacency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matrix </a:t>
                </a:r>
                <a:r>
                  <a:rPr sz="3200" spc="-15" dirty="0">
                    <a:latin typeface="Calibri"/>
                    <a:cs typeface="Calibri"/>
                  </a:rPr>
                  <a:t>over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𝑛</a:t>
                </a:r>
                <a:r>
                  <a:rPr sz="3200" spc="75" dirty="0">
                    <a:latin typeface="Cambria Math"/>
                    <a:cs typeface="Cambria Math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nodes</a:t>
                </a:r>
                <a:endParaRPr sz="3200" dirty="0">
                  <a:latin typeface="Calibri"/>
                  <a:cs typeface="Calibri"/>
                </a:endParaRPr>
              </a:p>
              <a:p>
                <a:pPr marL="345440" indent="-320040">
                  <a:spcBef>
                    <a:spcPts val="1560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44805" algn="l"/>
                    <a:tab pos="345440" algn="l"/>
                    <a:tab pos="1862455" algn="l"/>
                    <a:tab pos="2622550" algn="l"/>
                  </a:tabLst>
                </a:pPr>
                <a:r>
                  <a:rPr sz="3200" spc="-10" dirty="0">
                    <a:latin typeface="Calibri"/>
                    <a:cs typeface="Calibri"/>
                  </a:rPr>
                  <a:t>Let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Y</a:t>
                </a:r>
                <a:r>
                  <a:rPr sz="3200" spc="180" dirty="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=	0</a:t>
                </a:r>
                <a:r>
                  <a:rPr sz="3200">
                    <a:latin typeface="Cambria Math"/>
                    <a:cs typeface="Cambria Math"/>
                  </a:rPr>
                  <a:t>,</a:t>
                </a:r>
                <a:r>
                  <a:rPr sz="3200" spc="-165">
                    <a:latin typeface="Cambria Math"/>
                    <a:cs typeface="Cambria Math"/>
                  </a:rPr>
                  <a:t> </a:t>
                </a:r>
                <a:r>
                  <a:rPr sz="3200">
                    <a:latin typeface="Cambria Math"/>
                    <a:cs typeface="Cambria Math"/>
                  </a:rPr>
                  <a:t>1</a:t>
                </a:r>
                <a:r>
                  <a:rPr lang="en-US" sz="320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3450" i="1" spc="1252" baseline="28985" dirty="0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</m:oMath>
                </a14:m>
                <a:r>
                  <a:rPr sz="3200" dirty="0">
                    <a:latin typeface="Calibri"/>
                    <a:cs typeface="Calibri"/>
                  </a:rPr>
                  <a:t>be</a:t>
                </a:r>
                <a:r>
                  <a:rPr sz="3200" spc="-1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a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latin typeface="Calibri"/>
                    <a:cs typeface="Calibri"/>
                  </a:rPr>
                  <a:t>vector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of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b="1" spc="-5" dirty="0">
                    <a:solidFill>
                      <a:srgbClr val="479249"/>
                    </a:solidFill>
                    <a:latin typeface="Calibri"/>
                    <a:cs typeface="Calibri"/>
                  </a:rPr>
                  <a:t>labels</a:t>
                </a:r>
                <a:r>
                  <a:rPr sz="3200" spc="-5" dirty="0">
                    <a:latin typeface="Calibri"/>
                    <a:cs typeface="Calibri"/>
                  </a:rPr>
                  <a:t>:</a:t>
                </a:r>
                <a:endParaRPr sz="3200" dirty="0">
                  <a:latin typeface="Calibri"/>
                  <a:cs typeface="Calibri"/>
                </a:endParaRPr>
              </a:p>
              <a:p>
                <a:pPr marL="638175" lvl="1" indent="-274955">
                  <a:spcBef>
                    <a:spcPts val="145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38175" algn="l"/>
                    <a:tab pos="1797685" algn="l"/>
                  </a:tabLst>
                </a:pPr>
                <a:r>
                  <a:rPr sz="2800" spc="175" dirty="0" err="1">
                    <a:latin typeface="Cambria Math"/>
                    <a:cs typeface="Cambria Math"/>
                  </a:rPr>
                  <a:t>Y</a:t>
                </a:r>
                <a14:m>
                  <m:oMath xmlns:m="http://schemas.openxmlformats.org/officeDocument/2006/math">
                    <m:r>
                      <a:rPr lang="en-US" sz="3000" i="1" spc="262" baseline="-16666" dirty="0" smtClean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3000" spc="780" baseline="-16666" dirty="0">
                    <a:latin typeface="Cambria Math"/>
                    <a:cs typeface="Cambria Math"/>
                  </a:rPr>
                  <a:t> </a:t>
                </a:r>
                <a:r>
                  <a:rPr sz="2800" dirty="0">
                    <a:latin typeface="Cambria Math"/>
                    <a:cs typeface="Cambria Math"/>
                  </a:rPr>
                  <a:t>=</a:t>
                </a:r>
                <a:r>
                  <a:rPr sz="2800" spc="155" dirty="0">
                    <a:latin typeface="Cambria Math"/>
                    <a:cs typeface="Cambria Math"/>
                  </a:rPr>
                  <a:t> </a:t>
                </a:r>
                <a:r>
                  <a:rPr sz="2800" dirty="0">
                    <a:latin typeface="Cambria Math"/>
                    <a:cs typeface="Cambria Math"/>
                  </a:rPr>
                  <a:t>1	</a:t>
                </a:r>
                <a:r>
                  <a:rPr sz="2800" spc="-5" dirty="0">
                    <a:latin typeface="Calibri"/>
                    <a:cs typeface="Calibri"/>
                  </a:rPr>
                  <a:t>belongs</a:t>
                </a:r>
                <a:r>
                  <a:rPr sz="2800" spc="-2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to</a:t>
                </a:r>
                <a:r>
                  <a:rPr sz="2800" spc="-20" dirty="0">
                    <a:latin typeface="Calibri"/>
                    <a:cs typeface="Calibri"/>
                  </a:rPr>
                  <a:t> </a:t>
                </a:r>
                <a:r>
                  <a:rPr sz="2800" spc="-5" dirty="0">
                    <a:solidFill>
                      <a:srgbClr val="008000"/>
                    </a:solidFill>
                    <a:latin typeface="Calibri"/>
                    <a:cs typeface="Calibri"/>
                  </a:rPr>
                  <a:t>Class</a:t>
                </a:r>
                <a:r>
                  <a:rPr sz="2800" spc="-20" dirty="0">
                    <a:solidFill>
                      <a:srgbClr val="008000"/>
                    </a:solidFill>
                    <a:latin typeface="Calibri"/>
                    <a:cs typeface="Calibri"/>
                  </a:rPr>
                  <a:t> </a:t>
                </a:r>
                <a:r>
                  <a:rPr sz="2800" dirty="0">
                    <a:solidFill>
                      <a:srgbClr val="008000"/>
                    </a:solidFill>
                    <a:latin typeface="Calibri"/>
                    <a:cs typeface="Calibri"/>
                  </a:rPr>
                  <a:t>1</a:t>
                </a:r>
                <a:endParaRPr sz="2800" dirty="0">
                  <a:latin typeface="Calibri"/>
                  <a:cs typeface="Calibri"/>
                </a:endParaRPr>
              </a:p>
              <a:p>
                <a:pPr marL="638175" lvl="1" indent="-274955">
                  <a:spcBef>
                    <a:spcPts val="153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38175" algn="l"/>
                    <a:tab pos="1797685" algn="l"/>
                  </a:tabLst>
                </a:pPr>
                <a:r>
                  <a:rPr sz="2800" spc="175" dirty="0" err="1">
                    <a:latin typeface="Cambria Math"/>
                    <a:cs typeface="Cambria Math"/>
                  </a:rPr>
                  <a:t>Y</a:t>
                </a:r>
                <a14:m>
                  <m:oMath xmlns:m="http://schemas.openxmlformats.org/officeDocument/2006/math">
                    <m:r>
                      <a:rPr lang="en-US" sz="3000" i="1" spc="262" baseline="-16666" dirty="0" smtClean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3000" spc="780" baseline="-16666" dirty="0">
                    <a:latin typeface="Cambria Math"/>
                    <a:cs typeface="Cambria Math"/>
                  </a:rPr>
                  <a:t> </a:t>
                </a:r>
                <a:r>
                  <a:rPr sz="2800" dirty="0">
                    <a:latin typeface="Cambria Math"/>
                    <a:cs typeface="Cambria Math"/>
                  </a:rPr>
                  <a:t>=</a:t>
                </a:r>
                <a:r>
                  <a:rPr sz="2800" spc="155" dirty="0">
                    <a:latin typeface="Cambria Math"/>
                    <a:cs typeface="Cambria Math"/>
                  </a:rPr>
                  <a:t> </a:t>
                </a:r>
                <a:r>
                  <a:rPr sz="2800" dirty="0">
                    <a:latin typeface="Cambria Math"/>
                    <a:cs typeface="Cambria Math"/>
                  </a:rPr>
                  <a:t>0	</a:t>
                </a:r>
                <a:r>
                  <a:rPr sz="2800" spc="-5" dirty="0">
                    <a:latin typeface="Calibri"/>
                    <a:cs typeface="Calibri"/>
                  </a:rPr>
                  <a:t>belongs</a:t>
                </a:r>
                <a:r>
                  <a:rPr sz="2800" spc="-2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to</a:t>
                </a:r>
                <a:r>
                  <a:rPr sz="2800" spc="-20" dirty="0">
                    <a:latin typeface="Calibri"/>
                    <a:cs typeface="Calibri"/>
                  </a:rPr>
                  <a:t> </a:t>
                </a:r>
                <a:r>
                  <a:rPr sz="2800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Class</a:t>
                </a:r>
                <a:r>
                  <a:rPr sz="2800" spc="-2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2800" dirty="0">
                    <a:solidFill>
                      <a:srgbClr val="C00000"/>
                    </a:solidFill>
                    <a:latin typeface="Calibri"/>
                    <a:cs typeface="Calibri"/>
                  </a:rPr>
                  <a:t>0</a:t>
                </a:r>
                <a:endParaRPr sz="2800" dirty="0">
                  <a:latin typeface="Calibri"/>
                  <a:cs typeface="Calibri"/>
                </a:endParaRPr>
              </a:p>
              <a:p>
                <a:pPr marL="638175" lvl="1" indent="-274955">
                  <a:spcBef>
                    <a:spcPts val="153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38175" algn="l"/>
                  </a:tabLst>
                </a:pPr>
                <a:r>
                  <a:rPr sz="2800" spc="-15" dirty="0">
                    <a:solidFill>
                      <a:srgbClr val="0D0D0D"/>
                    </a:solidFill>
                    <a:latin typeface="Calibri"/>
                    <a:cs typeface="Calibri"/>
                  </a:rPr>
                  <a:t>There</a:t>
                </a:r>
                <a:r>
                  <a:rPr sz="2800" spc="-10" dirty="0">
                    <a:solidFill>
                      <a:srgbClr val="0D0D0D"/>
                    </a:solidFill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solidFill>
                      <a:srgbClr val="0D0D0D"/>
                    </a:solidFill>
                    <a:latin typeface="Calibri"/>
                    <a:cs typeface="Calibri"/>
                  </a:rPr>
                  <a:t>are</a:t>
                </a:r>
                <a:r>
                  <a:rPr sz="2800" dirty="0">
                    <a:solidFill>
                      <a:srgbClr val="0D0D0D"/>
                    </a:solidFill>
                    <a:latin typeface="Calibri"/>
                    <a:cs typeface="Calibri"/>
                  </a:rPr>
                  <a:t> </a:t>
                </a:r>
                <a:r>
                  <a:rPr sz="2800" spc="-5" dirty="0">
                    <a:solidFill>
                      <a:srgbClr val="9D9DA2"/>
                    </a:solidFill>
                    <a:latin typeface="Calibri"/>
                    <a:cs typeface="Calibri"/>
                  </a:rPr>
                  <a:t>unlabeled</a:t>
                </a:r>
                <a:r>
                  <a:rPr sz="2800" dirty="0">
                    <a:solidFill>
                      <a:srgbClr val="9D9DA2"/>
                    </a:solidFill>
                    <a:latin typeface="Calibri"/>
                    <a:cs typeface="Calibri"/>
                  </a:rPr>
                  <a:t> </a:t>
                </a:r>
                <a:r>
                  <a:rPr sz="2800" spc="-5" dirty="0">
                    <a:latin typeface="Calibri"/>
                    <a:cs typeface="Calibri"/>
                  </a:rPr>
                  <a:t>node needs</a:t>
                </a:r>
                <a:r>
                  <a:rPr sz="2800" spc="5" dirty="0">
                    <a:latin typeface="Calibri"/>
                    <a:cs typeface="Calibri"/>
                  </a:rPr>
                  <a:t> </a:t>
                </a:r>
                <a:r>
                  <a:rPr sz="2800" spc="-15" dirty="0">
                    <a:latin typeface="Calibri"/>
                    <a:cs typeface="Calibri"/>
                  </a:rPr>
                  <a:t>to</a:t>
                </a:r>
                <a:r>
                  <a:rPr sz="2800" spc="-5" dirty="0">
                    <a:latin typeface="Calibri"/>
                    <a:cs typeface="Calibri"/>
                  </a:rPr>
                  <a:t> </a:t>
                </a:r>
                <a:r>
                  <a:rPr sz="2800" dirty="0">
                    <a:latin typeface="Calibri"/>
                    <a:cs typeface="Calibri"/>
                  </a:rPr>
                  <a:t>be</a:t>
                </a:r>
                <a:r>
                  <a:rPr sz="2800" spc="-5" dirty="0">
                    <a:latin typeface="Calibri"/>
                    <a:cs typeface="Calibri"/>
                  </a:rPr>
                  <a:t> classified</a:t>
                </a:r>
                <a:endParaRPr sz="2800" dirty="0">
                  <a:latin typeface="Calibri"/>
                  <a:cs typeface="Calibri"/>
                </a:endParaRPr>
              </a:p>
              <a:p>
                <a:pPr marL="345440" indent="-320040">
                  <a:lnSpc>
                    <a:spcPts val="3815"/>
                  </a:lnSpc>
                  <a:spcBef>
                    <a:spcPts val="1450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44805" algn="l"/>
                    <a:tab pos="345440" algn="l"/>
                  </a:tabLst>
                </a:pPr>
                <a:r>
                  <a:rPr sz="3200" b="1" spc="-5" dirty="0">
                    <a:solidFill>
                      <a:srgbClr val="D9253E"/>
                    </a:solidFill>
                    <a:latin typeface="Calibri"/>
                    <a:cs typeface="Calibri"/>
                  </a:rPr>
                  <a:t>Goal:</a:t>
                </a:r>
                <a:r>
                  <a:rPr sz="3200" b="1" spc="10" dirty="0">
                    <a:solidFill>
                      <a:srgbClr val="D9253E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10" dirty="0">
                    <a:latin typeface="Calibri"/>
                    <a:cs typeface="Calibri"/>
                  </a:rPr>
                  <a:t>Predict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which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b="1" spc="-5" dirty="0">
                    <a:solidFill>
                      <a:srgbClr val="9D9DA2"/>
                    </a:solidFill>
                    <a:latin typeface="Calibri"/>
                    <a:cs typeface="Calibri"/>
                  </a:rPr>
                  <a:t>unlabeled</a:t>
                </a:r>
                <a:r>
                  <a:rPr sz="3200" b="1" spc="-10" dirty="0">
                    <a:solidFill>
                      <a:srgbClr val="9D9DA2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nodes </a:t>
                </a:r>
                <a:r>
                  <a:rPr sz="3200" spc="-20" dirty="0">
                    <a:latin typeface="Calibri"/>
                    <a:cs typeface="Calibri"/>
                  </a:rPr>
                  <a:t>are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20" dirty="0">
                    <a:latin typeface="Calibri"/>
                    <a:cs typeface="Calibri"/>
                  </a:rPr>
                  <a:t>likely</a:t>
                </a:r>
                <a:endParaRPr sz="3200" dirty="0">
                  <a:latin typeface="Calibri"/>
                  <a:cs typeface="Calibri"/>
                </a:endParaRPr>
              </a:p>
              <a:p>
                <a:pPr marL="345440">
                  <a:lnSpc>
                    <a:spcPts val="3815"/>
                  </a:lnSpc>
                </a:pPr>
                <a:r>
                  <a:rPr sz="3200" b="1" spc="-5" dirty="0">
                    <a:solidFill>
                      <a:srgbClr val="479249"/>
                    </a:solidFill>
                    <a:latin typeface="Calibri"/>
                    <a:cs typeface="Calibri"/>
                  </a:rPr>
                  <a:t>Class</a:t>
                </a:r>
                <a:r>
                  <a:rPr sz="3200" b="1" spc="-10" dirty="0">
                    <a:solidFill>
                      <a:srgbClr val="479249"/>
                    </a:solidFill>
                    <a:latin typeface="Calibri"/>
                    <a:cs typeface="Calibri"/>
                  </a:rPr>
                  <a:t> </a:t>
                </a:r>
                <a:r>
                  <a:rPr sz="3200" b="1" dirty="0">
                    <a:solidFill>
                      <a:srgbClr val="479249"/>
                    </a:solidFill>
                    <a:latin typeface="Calibri"/>
                    <a:cs typeface="Calibri"/>
                  </a:rPr>
                  <a:t>1</a:t>
                </a:r>
                <a:r>
                  <a:rPr sz="3200" dirty="0">
                    <a:latin typeface="Calibri"/>
                    <a:cs typeface="Calibri"/>
                  </a:rPr>
                  <a:t>,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and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which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20" dirty="0">
                    <a:latin typeface="Calibri"/>
                    <a:cs typeface="Calibri"/>
                  </a:rPr>
                  <a:t>are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spc="-20" dirty="0">
                    <a:latin typeface="Calibri"/>
                    <a:cs typeface="Calibri"/>
                  </a:rPr>
                  <a:t>likely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b="1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Class</a:t>
                </a:r>
                <a:r>
                  <a:rPr sz="3200" b="1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3200" b="1" dirty="0">
                    <a:solidFill>
                      <a:srgbClr val="C00000"/>
                    </a:solidFill>
                    <a:latin typeface="Calibri"/>
                    <a:cs typeface="Calibri"/>
                  </a:rPr>
                  <a:t>0</a:t>
                </a:r>
                <a:endParaRPr sz="32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213" y="1824227"/>
                <a:ext cx="8046084" cy="4465903"/>
              </a:xfrm>
              <a:prstGeom prst="rect">
                <a:avLst/>
              </a:prstGeom>
              <a:blipFill>
                <a:blip r:embed="rId2"/>
                <a:stretch>
                  <a:fillRect l="-1894" r="-2424" b="-54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397" y="347472"/>
            <a:ext cx="7095744" cy="5577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096397" y="1174929"/>
            <a:ext cx="55152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/>
              <a:t>Example</a:t>
            </a:r>
            <a:r>
              <a:rPr sz="3600" b="1" spc="-70" dirty="0"/>
              <a:t> </a:t>
            </a:r>
            <a:r>
              <a:rPr sz="3600" b="1" spc="-10" dirty="0"/>
              <a:t>task</a:t>
            </a:r>
            <a:r>
              <a:rPr sz="3600" spc="-10" dirty="0"/>
              <a:t>:</a:t>
            </a:r>
          </a:p>
        </p:txBody>
      </p:sp>
      <p:sp>
        <p:nvSpPr>
          <p:cNvPr id="4" name="object 4"/>
          <p:cNvSpPr/>
          <p:nvPr/>
        </p:nvSpPr>
        <p:spPr>
          <a:xfrm>
            <a:off x="3853997" y="2821487"/>
            <a:ext cx="880110" cy="378460"/>
          </a:xfrm>
          <a:custGeom>
            <a:avLst/>
            <a:gdLst/>
            <a:ahLst/>
            <a:cxnLst/>
            <a:rect l="l" t="t" r="r" b="b"/>
            <a:pathLst>
              <a:path w="880110" h="378460">
                <a:moveTo>
                  <a:pt x="758308" y="0"/>
                </a:moveTo>
                <a:lnTo>
                  <a:pt x="753149" y="0"/>
                </a:lnTo>
                <a:lnTo>
                  <a:pt x="753149" y="15081"/>
                </a:lnTo>
                <a:lnTo>
                  <a:pt x="756126" y="15081"/>
                </a:lnTo>
                <a:lnTo>
                  <a:pt x="769731" y="16017"/>
                </a:lnTo>
                <a:lnTo>
                  <a:pt x="808289" y="38775"/>
                </a:lnTo>
                <a:lnTo>
                  <a:pt x="817443" y="79573"/>
                </a:lnTo>
                <a:lnTo>
                  <a:pt x="817195" y="86927"/>
                </a:lnTo>
                <a:lnTo>
                  <a:pt x="816450" y="95100"/>
                </a:lnTo>
                <a:lnTo>
                  <a:pt x="815210" y="104092"/>
                </a:lnTo>
                <a:lnTo>
                  <a:pt x="813474" y="113902"/>
                </a:lnTo>
                <a:lnTo>
                  <a:pt x="811738" y="123390"/>
                </a:lnTo>
                <a:lnTo>
                  <a:pt x="810497" y="131414"/>
                </a:lnTo>
                <a:lnTo>
                  <a:pt x="809753" y="137975"/>
                </a:lnTo>
                <a:lnTo>
                  <a:pt x="809505" y="143073"/>
                </a:lnTo>
                <a:lnTo>
                  <a:pt x="810125" y="151128"/>
                </a:lnTo>
                <a:lnTo>
                  <a:pt x="836431" y="183796"/>
                </a:lnTo>
                <a:lnTo>
                  <a:pt x="843041" y="186729"/>
                </a:lnTo>
                <a:lnTo>
                  <a:pt x="843041" y="190300"/>
                </a:lnTo>
                <a:lnTo>
                  <a:pt x="811985" y="218603"/>
                </a:lnTo>
                <a:lnTo>
                  <a:pt x="809505" y="233956"/>
                </a:lnTo>
                <a:lnTo>
                  <a:pt x="809753" y="239054"/>
                </a:lnTo>
                <a:lnTo>
                  <a:pt x="810497" y="245615"/>
                </a:lnTo>
                <a:lnTo>
                  <a:pt x="811738" y="253639"/>
                </a:lnTo>
                <a:lnTo>
                  <a:pt x="813474" y="263127"/>
                </a:lnTo>
                <a:lnTo>
                  <a:pt x="815210" y="272937"/>
                </a:lnTo>
                <a:lnTo>
                  <a:pt x="816450" y="281929"/>
                </a:lnTo>
                <a:lnTo>
                  <a:pt x="817195" y="290102"/>
                </a:lnTo>
                <a:lnTo>
                  <a:pt x="817443" y="297456"/>
                </a:lnTo>
                <a:lnTo>
                  <a:pt x="816426" y="314107"/>
                </a:lnTo>
                <a:lnTo>
                  <a:pt x="792253" y="354910"/>
                </a:lnTo>
                <a:lnTo>
                  <a:pt x="756126" y="363338"/>
                </a:lnTo>
                <a:lnTo>
                  <a:pt x="753149" y="363338"/>
                </a:lnTo>
                <a:lnTo>
                  <a:pt x="753149" y="378419"/>
                </a:lnTo>
                <a:lnTo>
                  <a:pt x="758308" y="378419"/>
                </a:lnTo>
                <a:lnTo>
                  <a:pt x="780155" y="376788"/>
                </a:lnTo>
                <a:lnTo>
                  <a:pt x="828059" y="357087"/>
                </a:lnTo>
                <a:lnTo>
                  <a:pt x="849732" y="313834"/>
                </a:lnTo>
                <a:lnTo>
                  <a:pt x="851176" y="293885"/>
                </a:lnTo>
                <a:lnTo>
                  <a:pt x="850885" y="285365"/>
                </a:lnTo>
                <a:lnTo>
                  <a:pt x="850010" y="276274"/>
                </a:lnTo>
                <a:lnTo>
                  <a:pt x="848553" y="266612"/>
                </a:lnTo>
                <a:lnTo>
                  <a:pt x="846513" y="256381"/>
                </a:lnTo>
                <a:lnTo>
                  <a:pt x="844473" y="246731"/>
                </a:lnTo>
                <a:lnTo>
                  <a:pt x="843016" y="238819"/>
                </a:lnTo>
                <a:lnTo>
                  <a:pt x="842142" y="232642"/>
                </a:lnTo>
                <a:lnTo>
                  <a:pt x="841851" y="228202"/>
                </a:lnTo>
                <a:lnTo>
                  <a:pt x="841851" y="219075"/>
                </a:lnTo>
                <a:lnTo>
                  <a:pt x="879751" y="196650"/>
                </a:lnTo>
                <a:lnTo>
                  <a:pt x="879751" y="180379"/>
                </a:lnTo>
                <a:lnTo>
                  <a:pt x="841851" y="157956"/>
                </a:lnTo>
                <a:lnTo>
                  <a:pt x="841851" y="148827"/>
                </a:lnTo>
                <a:lnTo>
                  <a:pt x="842142" y="144387"/>
                </a:lnTo>
                <a:lnTo>
                  <a:pt x="843059" y="137975"/>
                </a:lnTo>
                <a:lnTo>
                  <a:pt x="844473" y="130298"/>
                </a:lnTo>
                <a:lnTo>
                  <a:pt x="846513" y="120650"/>
                </a:lnTo>
                <a:lnTo>
                  <a:pt x="848553" y="110417"/>
                </a:lnTo>
                <a:lnTo>
                  <a:pt x="850010" y="100756"/>
                </a:lnTo>
                <a:lnTo>
                  <a:pt x="850885" y="91664"/>
                </a:lnTo>
                <a:lnTo>
                  <a:pt x="851176" y="83144"/>
                </a:lnTo>
                <a:lnTo>
                  <a:pt x="849732" y="63803"/>
                </a:lnTo>
                <a:lnTo>
                  <a:pt x="828059" y="21332"/>
                </a:lnTo>
                <a:lnTo>
                  <a:pt x="780155" y="1630"/>
                </a:lnTo>
                <a:lnTo>
                  <a:pt x="758308" y="0"/>
                </a:lnTo>
                <a:close/>
              </a:path>
              <a:path w="880110" h="378460">
                <a:moveTo>
                  <a:pt x="126602" y="0"/>
                </a:moveTo>
                <a:lnTo>
                  <a:pt x="121443" y="0"/>
                </a:lnTo>
                <a:lnTo>
                  <a:pt x="99596" y="1630"/>
                </a:lnTo>
                <a:lnTo>
                  <a:pt x="51692" y="21332"/>
                </a:lnTo>
                <a:lnTo>
                  <a:pt x="30019" y="63691"/>
                </a:lnTo>
                <a:lnTo>
                  <a:pt x="28575" y="82946"/>
                </a:lnTo>
                <a:lnTo>
                  <a:pt x="28866" y="91466"/>
                </a:lnTo>
                <a:lnTo>
                  <a:pt x="29740" y="100557"/>
                </a:lnTo>
                <a:lnTo>
                  <a:pt x="31198" y="110219"/>
                </a:lnTo>
                <a:lnTo>
                  <a:pt x="33238" y="120450"/>
                </a:lnTo>
                <a:lnTo>
                  <a:pt x="35277" y="130099"/>
                </a:lnTo>
                <a:lnTo>
                  <a:pt x="36734" y="138012"/>
                </a:lnTo>
                <a:lnTo>
                  <a:pt x="37609" y="144189"/>
                </a:lnTo>
                <a:lnTo>
                  <a:pt x="37900" y="148629"/>
                </a:lnTo>
                <a:lnTo>
                  <a:pt x="37900" y="157756"/>
                </a:lnTo>
                <a:lnTo>
                  <a:pt x="0" y="180181"/>
                </a:lnTo>
                <a:lnTo>
                  <a:pt x="0" y="196452"/>
                </a:lnTo>
                <a:lnTo>
                  <a:pt x="37900" y="218875"/>
                </a:lnTo>
                <a:lnTo>
                  <a:pt x="37900" y="228004"/>
                </a:lnTo>
                <a:lnTo>
                  <a:pt x="37609" y="232444"/>
                </a:lnTo>
                <a:lnTo>
                  <a:pt x="36691" y="238856"/>
                </a:lnTo>
                <a:lnTo>
                  <a:pt x="35277" y="246533"/>
                </a:lnTo>
                <a:lnTo>
                  <a:pt x="33238" y="256181"/>
                </a:lnTo>
                <a:lnTo>
                  <a:pt x="31198" y="266414"/>
                </a:lnTo>
                <a:lnTo>
                  <a:pt x="29740" y="276075"/>
                </a:lnTo>
                <a:lnTo>
                  <a:pt x="28866" y="285166"/>
                </a:lnTo>
                <a:lnTo>
                  <a:pt x="28575" y="293687"/>
                </a:lnTo>
                <a:lnTo>
                  <a:pt x="30019" y="313723"/>
                </a:lnTo>
                <a:lnTo>
                  <a:pt x="51692" y="357087"/>
                </a:lnTo>
                <a:lnTo>
                  <a:pt x="99596" y="376788"/>
                </a:lnTo>
                <a:lnTo>
                  <a:pt x="121443" y="378419"/>
                </a:lnTo>
                <a:lnTo>
                  <a:pt x="126602" y="378419"/>
                </a:lnTo>
                <a:lnTo>
                  <a:pt x="126602" y="363338"/>
                </a:lnTo>
                <a:lnTo>
                  <a:pt x="123625" y="363338"/>
                </a:lnTo>
                <a:lnTo>
                  <a:pt x="110020" y="362401"/>
                </a:lnTo>
                <a:lnTo>
                  <a:pt x="71462" y="339544"/>
                </a:lnTo>
                <a:lnTo>
                  <a:pt x="62308" y="297258"/>
                </a:lnTo>
                <a:lnTo>
                  <a:pt x="62556" y="289903"/>
                </a:lnTo>
                <a:lnTo>
                  <a:pt x="63301" y="281730"/>
                </a:lnTo>
                <a:lnTo>
                  <a:pt x="64541" y="272739"/>
                </a:lnTo>
                <a:lnTo>
                  <a:pt x="66277" y="262929"/>
                </a:lnTo>
                <a:lnTo>
                  <a:pt x="68013" y="253441"/>
                </a:lnTo>
                <a:lnTo>
                  <a:pt x="69253" y="245417"/>
                </a:lnTo>
                <a:lnTo>
                  <a:pt x="69998" y="238856"/>
                </a:lnTo>
                <a:lnTo>
                  <a:pt x="70246" y="233758"/>
                </a:lnTo>
                <a:lnTo>
                  <a:pt x="69626" y="225703"/>
                </a:lnTo>
                <a:lnTo>
                  <a:pt x="43320" y="193035"/>
                </a:lnTo>
                <a:lnTo>
                  <a:pt x="36710" y="190102"/>
                </a:lnTo>
                <a:lnTo>
                  <a:pt x="36710" y="186531"/>
                </a:lnTo>
                <a:lnTo>
                  <a:pt x="67765" y="158228"/>
                </a:lnTo>
                <a:lnTo>
                  <a:pt x="70246" y="142875"/>
                </a:lnTo>
                <a:lnTo>
                  <a:pt x="69998" y="137777"/>
                </a:lnTo>
                <a:lnTo>
                  <a:pt x="69253" y="131216"/>
                </a:lnTo>
                <a:lnTo>
                  <a:pt x="68013" y="123192"/>
                </a:lnTo>
                <a:lnTo>
                  <a:pt x="66277" y="113704"/>
                </a:lnTo>
                <a:lnTo>
                  <a:pt x="64541" y="103894"/>
                </a:lnTo>
                <a:lnTo>
                  <a:pt x="63301" y="94902"/>
                </a:lnTo>
                <a:lnTo>
                  <a:pt x="62556" y="86729"/>
                </a:lnTo>
                <a:lnTo>
                  <a:pt x="62308" y="79375"/>
                </a:lnTo>
                <a:lnTo>
                  <a:pt x="63325" y="63419"/>
                </a:lnTo>
                <a:lnTo>
                  <a:pt x="87498" y="23508"/>
                </a:lnTo>
                <a:lnTo>
                  <a:pt x="123625" y="15081"/>
                </a:lnTo>
                <a:lnTo>
                  <a:pt x="126602" y="15081"/>
                </a:lnTo>
                <a:lnTo>
                  <a:pt x="126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14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640" y="312575"/>
            <a:ext cx="8397240" cy="5577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6640" y="1332548"/>
            <a:ext cx="5824855" cy="419290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Many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applications: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Document </a:t>
            </a:r>
            <a:r>
              <a:rPr sz="2800" spc="-10" dirty="0">
                <a:latin typeface="Calibri"/>
                <a:cs typeface="Calibri"/>
              </a:rPr>
              <a:t>classification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7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20" dirty="0">
                <a:latin typeface="Calibri"/>
                <a:cs typeface="Calibri"/>
              </a:rPr>
              <a:t>Part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speech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tagging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Link</a:t>
            </a:r>
            <a:r>
              <a:rPr sz="2800" spc="-10" dirty="0">
                <a:latin typeface="Calibri"/>
                <a:cs typeface="Calibri"/>
              </a:rPr>
              <a:t> prediction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Optical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recognition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7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Image/3D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segmentation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Entity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resolution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sensor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Spam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fraud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15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528" y="368173"/>
            <a:ext cx="8138159" cy="475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2"/>
              <p:cNvSpPr txBox="1"/>
              <p:nvPr/>
            </p:nvSpPr>
            <p:spPr>
              <a:xfrm>
                <a:off x="1415030" y="1334136"/>
                <a:ext cx="9608570" cy="2693045"/>
              </a:xfrm>
              <a:prstGeom prst="rect">
                <a:avLst/>
              </a:prstGeom>
            </p:spPr>
            <p:txBody>
              <a:bodyPr vert="horz" wrap="square" lIns="0" tIns="63500" rIns="0" bIns="0" rtlCol="0">
                <a:spAutoFit/>
              </a:bodyPr>
              <a:lstStyle/>
              <a:p>
                <a:pPr marL="358140" marR="1252855" indent="-320040">
                  <a:lnSpc>
                    <a:spcPts val="3500"/>
                  </a:lnSpc>
                  <a:spcBef>
                    <a:spcPts val="500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b="1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Intuition</a:t>
                </a:r>
                <a:r>
                  <a:rPr sz="32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:</a:t>
                </a:r>
                <a:r>
                  <a:rPr sz="3200" spc="5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Simultaneous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spc="-10" dirty="0">
                    <a:latin typeface="Calibri"/>
                    <a:cs typeface="Calibri"/>
                  </a:rPr>
                  <a:t>classification</a:t>
                </a:r>
                <a:r>
                  <a:rPr sz="3200" spc="1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of </a:t>
                </a:r>
                <a:r>
                  <a:rPr sz="3200" spc="-705" dirty="0">
                    <a:latin typeface="Calibri"/>
                    <a:cs typeface="Calibri"/>
                  </a:rPr>
                  <a:t> </a:t>
                </a:r>
                <a:r>
                  <a:rPr sz="3200" spc="-20" dirty="0">
                    <a:latin typeface="Calibri"/>
                    <a:cs typeface="Calibri"/>
                  </a:rPr>
                  <a:t>interlinked</a:t>
                </a:r>
                <a:r>
                  <a:rPr sz="3200" dirty="0">
                    <a:latin typeface="Calibri"/>
                    <a:cs typeface="Calibri"/>
                  </a:rPr>
                  <a:t> nodes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using </a:t>
                </a:r>
                <a:r>
                  <a:rPr sz="3200" b="1" spc="-10" dirty="0">
                    <a:latin typeface="Calibri"/>
                    <a:cs typeface="Calibri"/>
                  </a:rPr>
                  <a:t>correlations</a:t>
                </a:r>
                <a:endParaRPr sz="3200" b="1" dirty="0">
                  <a:latin typeface="Calibri"/>
                  <a:cs typeface="Calibri"/>
                </a:endParaRPr>
              </a:p>
              <a:p>
                <a:pPr marL="358140" indent="-320040">
                  <a:lnSpc>
                    <a:spcPts val="318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10" dirty="0">
                    <a:latin typeface="Calibri"/>
                    <a:cs typeface="Calibri"/>
                  </a:rPr>
                  <a:t>Probabilistic</a:t>
                </a:r>
                <a:r>
                  <a:rPr sz="3200" spc="-15" dirty="0">
                    <a:latin typeface="Calibri"/>
                    <a:cs typeface="Calibri"/>
                  </a:rPr>
                  <a:t> framework</a:t>
                </a:r>
                <a:endParaRPr sz="3200" dirty="0">
                  <a:latin typeface="Calibri"/>
                  <a:cs typeface="Calibri"/>
                </a:endParaRPr>
              </a:p>
              <a:p>
                <a:pPr marL="358140" indent="-320040">
                  <a:lnSpc>
                    <a:spcPts val="344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25" dirty="0">
                    <a:solidFill>
                      <a:srgbClr val="0000FF"/>
                    </a:solidFill>
                    <a:latin typeface="Calibri"/>
                    <a:cs typeface="Calibri"/>
                  </a:rPr>
                  <a:t>Markov</a:t>
                </a:r>
                <a:r>
                  <a:rPr sz="3200" spc="5" dirty="0">
                    <a:solidFill>
                      <a:srgbClr val="0000FF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solidFill>
                      <a:srgbClr val="0000FF"/>
                    </a:solidFill>
                    <a:latin typeface="Calibri"/>
                    <a:cs typeface="Calibri"/>
                  </a:rPr>
                  <a:t>Assumption</a:t>
                </a:r>
                <a:r>
                  <a:rPr sz="3200" spc="-5" dirty="0">
                    <a:latin typeface="Calibri"/>
                    <a:cs typeface="Calibri"/>
                  </a:rPr>
                  <a:t>: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i="1" dirty="0">
                    <a:latin typeface="Calibri"/>
                    <a:cs typeface="Calibri"/>
                  </a:rPr>
                  <a:t>the label</a:t>
                </a:r>
                <a:r>
                  <a:rPr sz="3200" i="1" spc="-5" dirty="0">
                    <a:latin typeface="Calibri"/>
                    <a:cs typeface="Calibri"/>
                  </a:rPr>
                  <a:t> </a:t>
                </a:r>
                <a:r>
                  <a:rPr sz="3200" spc="-70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US" sz="3450" i="1" spc="-104" baseline="-15700" dirty="0" smtClean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sz="3450" baseline="-15700" dirty="0">
                    <a:latin typeface="Cambria Math"/>
                    <a:cs typeface="Cambria Math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of</a:t>
                </a:r>
                <a:r>
                  <a:rPr sz="3200" i="1" dirty="0">
                    <a:latin typeface="Calibri"/>
                    <a:cs typeface="Calibri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one</a:t>
                </a:r>
                <a:r>
                  <a:rPr sz="3200" i="1" dirty="0">
                    <a:latin typeface="Calibri"/>
                    <a:cs typeface="Calibri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node </a:t>
                </a:r>
                <a:r>
                  <a:rPr sz="3200" dirty="0">
                    <a:latin typeface="Cambria Math"/>
                    <a:cs typeface="Cambria Math"/>
                  </a:rPr>
                  <a:t>𝑣</a:t>
                </a:r>
              </a:p>
              <a:p>
                <a:pPr marL="358140">
                  <a:lnSpc>
                    <a:spcPts val="3445"/>
                  </a:lnSpc>
                </a:pPr>
                <a:r>
                  <a:rPr sz="3200" i="1" spc="-5" dirty="0">
                    <a:latin typeface="Calibri"/>
                    <a:cs typeface="Calibri"/>
                  </a:rPr>
                  <a:t>depends</a:t>
                </a:r>
                <a:r>
                  <a:rPr sz="3200" i="1" dirty="0">
                    <a:latin typeface="Calibri"/>
                    <a:cs typeface="Calibri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on</a:t>
                </a:r>
                <a:r>
                  <a:rPr sz="3200" i="1" spc="5" dirty="0">
                    <a:latin typeface="Calibri"/>
                    <a:cs typeface="Calibri"/>
                  </a:rPr>
                  <a:t> </a:t>
                </a:r>
                <a:r>
                  <a:rPr sz="3200" i="1" dirty="0">
                    <a:latin typeface="Calibri"/>
                    <a:cs typeface="Calibri"/>
                  </a:rPr>
                  <a:t>the</a:t>
                </a:r>
                <a:r>
                  <a:rPr sz="3200" i="1" spc="-10" dirty="0">
                    <a:latin typeface="Calibri"/>
                    <a:cs typeface="Calibri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labels</a:t>
                </a:r>
                <a:r>
                  <a:rPr sz="3200" i="1" dirty="0">
                    <a:latin typeface="Calibri"/>
                    <a:cs typeface="Calibri"/>
                  </a:rPr>
                  <a:t> </a:t>
                </a:r>
                <a:r>
                  <a:rPr sz="3200" i="1" spc="-5" dirty="0">
                    <a:latin typeface="Calibri"/>
                    <a:cs typeface="Calibri"/>
                  </a:rPr>
                  <a:t>of </a:t>
                </a:r>
                <a:r>
                  <a:rPr sz="3200" i="1" dirty="0">
                    <a:latin typeface="Calibri"/>
                    <a:cs typeface="Calibri"/>
                  </a:rPr>
                  <a:t>its </a:t>
                </a:r>
                <a:r>
                  <a:rPr sz="3200" i="1" spc="-5" dirty="0">
                    <a:latin typeface="Calibri"/>
                    <a:cs typeface="Calibri"/>
                  </a:rPr>
                  <a:t>neighbors</a:t>
                </a:r>
                <a:r>
                  <a:rPr sz="3200" i="1" spc="3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𝑁</a:t>
                </a:r>
                <a:r>
                  <a:rPr sz="3150" baseline="-18518" dirty="0">
                    <a:latin typeface="Cambria Math"/>
                    <a:cs typeface="Cambria Math"/>
                  </a:rPr>
                  <a:t>𝑣</a:t>
                </a:r>
              </a:p>
              <a:p>
                <a:pPr marR="185420" algn="ctr">
                  <a:lnSpc>
                    <a:spcPts val="3454"/>
                  </a:lnSpc>
                  <a:tabLst>
                    <a:tab pos="1929130" algn="l"/>
                    <a:tab pos="2428240" algn="l"/>
                  </a:tabLst>
                </a:pPr>
                <a:endParaRPr lang="en-US" sz="3200" spc="3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2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0" y="1334136"/>
                <a:ext cx="9608570" cy="2693045"/>
              </a:xfrm>
              <a:prstGeom prst="rect">
                <a:avLst/>
              </a:prstGeom>
              <a:blipFill>
                <a:blip r:embed="rId3"/>
                <a:stretch>
                  <a:fillRect l="-1459" t="-384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2838A3D6-2B22-43F7-B124-C364AD73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225" y="3590960"/>
            <a:ext cx="3028376" cy="4838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2">
            <a:extLst>
              <a:ext uri="{FF2B5EF4-FFF2-40B4-BE49-F238E27FC236}">
                <a16:creationId xmlns:a16="http://schemas.microsoft.com/office/drawing/2014/main" id="{ABEBE239-5012-370E-A4AD-EBC6B6992DBF}"/>
              </a:ext>
            </a:extLst>
          </p:cNvPr>
          <p:cNvSpPr txBox="1"/>
          <p:nvPr/>
        </p:nvSpPr>
        <p:spPr>
          <a:xfrm>
            <a:off x="1415030" y="1334136"/>
            <a:ext cx="9608570" cy="51296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R="185420" algn="ctr">
              <a:lnSpc>
                <a:spcPts val="3454"/>
              </a:lnSpc>
              <a:tabLst>
                <a:tab pos="1929130" algn="l"/>
                <a:tab pos="2428240" algn="l"/>
              </a:tabLst>
            </a:pPr>
            <a:r>
              <a:rPr lang="en-US" sz="3200" spc="-5">
                <a:latin typeface="Calibri"/>
                <a:cs typeface="Calibri"/>
              </a:rPr>
              <a:t>Collective</a:t>
            </a:r>
            <a:r>
              <a:rPr lang="en-US" sz="3200" spc="-10">
                <a:latin typeface="Calibri"/>
                <a:cs typeface="Calibri"/>
              </a:rPr>
              <a:t> classification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spc="-15">
                <a:latin typeface="Calibri"/>
                <a:cs typeface="Calibri"/>
              </a:rPr>
              <a:t>involves</a:t>
            </a:r>
            <a:r>
              <a:rPr lang="en-US" sz="3200" spc="-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3 </a:t>
            </a:r>
            <a:r>
              <a:rPr lang="en-US" sz="3200" spc="-20">
                <a:latin typeface="Calibri"/>
                <a:cs typeface="Calibri"/>
              </a:rPr>
              <a:t>steps:</a:t>
            </a:r>
            <a:endParaRPr lang="en-US" sz="3200">
              <a:latin typeface="Calibri"/>
              <a:cs typeface="Calibri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CF5334-9DDE-403F-CE83-F1C4518C84A6}"/>
              </a:ext>
            </a:extLst>
          </p:cNvPr>
          <p:cNvGrpSpPr/>
          <p:nvPr/>
        </p:nvGrpSpPr>
        <p:grpSpPr>
          <a:xfrm>
            <a:off x="2154936" y="2403348"/>
            <a:ext cx="8104632" cy="1806958"/>
            <a:chOff x="2154936" y="2403348"/>
            <a:chExt cx="8104632" cy="1806958"/>
          </a:xfrm>
        </p:grpSpPr>
        <p:grpSp>
          <p:nvGrpSpPr>
            <p:cNvPr id="5" name="object 3">
              <a:extLst>
                <a:ext uri="{FF2B5EF4-FFF2-40B4-BE49-F238E27FC236}">
                  <a16:creationId xmlns:a16="http://schemas.microsoft.com/office/drawing/2014/main" id="{CB731E39-FBBD-8163-9B45-CA80D62D5232}"/>
                </a:ext>
              </a:extLst>
            </p:cNvPr>
            <p:cNvGrpSpPr/>
            <p:nvPr/>
          </p:nvGrpSpPr>
          <p:grpSpPr>
            <a:xfrm>
              <a:off x="2154936" y="2403348"/>
              <a:ext cx="2529840" cy="695325"/>
              <a:chOff x="630936" y="4803647"/>
              <a:chExt cx="2529840" cy="695325"/>
            </a:xfrm>
          </p:grpSpPr>
          <p:pic>
            <p:nvPicPr>
              <p:cNvPr id="6" name="object 4">
                <a:extLst>
                  <a:ext uri="{FF2B5EF4-FFF2-40B4-BE49-F238E27FC236}">
                    <a16:creationId xmlns:a16="http://schemas.microsoft.com/office/drawing/2014/main" id="{D50D0A17-7BBC-CFFF-6194-CE3C961CBB3F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0936" y="4803647"/>
                <a:ext cx="2529840" cy="691895"/>
              </a:xfrm>
              <a:prstGeom prst="rect">
                <a:avLst/>
              </a:prstGeom>
            </p:spPr>
          </p:pic>
          <p:pic>
            <p:nvPicPr>
              <p:cNvPr id="7" name="object 5">
                <a:extLst>
                  <a:ext uri="{FF2B5EF4-FFF2-40B4-BE49-F238E27FC236}">
                    <a16:creationId xmlns:a16="http://schemas.microsoft.com/office/drawing/2014/main" id="{173B5707-C452-14AE-C059-0DB27E01AF3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99160" y="4840223"/>
                <a:ext cx="1993391" cy="658367"/>
              </a:xfrm>
              <a:prstGeom prst="rect">
                <a:avLst/>
              </a:prstGeom>
            </p:spPr>
          </p:pic>
          <p:pic>
            <p:nvPicPr>
              <p:cNvPr id="8" name="object 6">
                <a:extLst>
                  <a:ext uri="{FF2B5EF4-FFF2-40B4-BE49-F238E27FC236}">
                    <a16:creationId xmlns:a16="http://schemas.microsoft.com/office/drawing/2014/main" id="{40C48747-7298-CEB3-C64E-1E18BDE789F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316" y="4820895"/>
                <a:ext cx="2442065" cy="604800"/>
              </a:xfrm>
              <a:prstGeom prst="rect">
                <a:avLst/>
              </a:prstGeom>
            </p:spPr>
          </p:pic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CC1D5414-374D-8C7E-5BEE-7EE797DAC178}"/>
                  </a:ext>
                </a:extLst>
              </p:cNvPr>
              <p:cNvSpPr/>
              <p:nvPr/>
            </p:nvSpPr>
            <p:spPr>
              <a:xfrm>
                <a:off x="674316" y="4820895"/>
                <a:ext cx="2442210" cy="605155"/>
              </a:xfrm>
              <a:custGeom>
                <a:avLst/>
                <a:gdLst/>
                <a:ahLst/>
                <a:cxnLst/>
                <a:rect l="l" t="t" r="r" b="b"/>
                <a:pathLst>
                  <a:path w="2442210" h="605154">
                    <a:moveTo>
                      <a:pt x="0" y="0"/>
                    </a:moveTo>
                    <a:lnTo>
                      <a:pt x="2442066" y="0"/>
                    </a:lnTo>
                    <a:lnTo>
                      <a:pt x="2442066" y="604800"/>
                    </a:lnTo>
                    <a:lnTo>
                      <a:pt x="0" y="604800"/>
                    </a:lnTo>
                    <a:lnTo>
                      <a:pt x="0" y="0"/>
                    </a:lnTo>
                    <a:close/>
                  </a:path>
                </a:pathLst>
              </a:custGeom>
              <a:ln w="6350">
                <a:solidFill>
                  <a:srgbClr val="F0AD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415F6FF3-4BA6-D1B4-E162-936D0D680CCC}"/>
                </a:ext>
              </a:extLst>
            </p:cNvPr>
            <p:cNvSpPr txBox="1"/>
            <p:nvPr/>
          </p:nvSpPr>
          <p:spPr>
            <a:xfrm>
              <a:off x="2198316" y="2420596"/>
              <a:ext cx="2442210" cy="430246"/>
            </a:xfrm>
            <a:prstGeom prst="rect">
              <a:avLst/>
            </a:prstGeom>
            <a:ln w="6350">
              <a:solidFill>
                <a:srgbClr val="F0AD00"/>
              </a:solidFill>
            </a:ln>
          </p:spPr>
          <p:txBody>
            <a:bodyPr vert="horz" wrap="square" lIns="0" tIns="106045" rIns="0" bIns="0" rtlCol="0">
              <a:spAutoFit/>
            </a:bodyPr>
            <a:lstStyle/>
            <a:p>
              <a:pPr marL="429895">
                <a:spcBef>
                  <a:spcPts val="835"/>
                </a:spcBef>
              </a:pPr>
              <a:r>
                <a:rPr sz="2100" spc="-5" dirty="0">
                  <a:solidFill>
                    <a:srgbClr val="FFFFFF"/>
                  </a:solidFill>
                  <a:latin typeface="Calibri"/>
                  <a:cs typeface="Calibri"/>
                </a:rPr>
                <a:t>Local</a:t>
              </a:r>
              <a:r>
                <a:rPr sz="2100" spc="-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100" spc="-5" dirty="0">
                  <a:solidFill>
                    <a:srgbClr val="FFFFFF"/>
                  </a:solidFill>
                  <a:latin typeface="Calibri"/>
                  <a:cs typeface="Calibri"/>
                </a:rPr>
                <a:t>Classifier</a:t>
              </a:r>
              <a:endParaRPr sz="2100" dirty="0">
                <a:latin typeface="Calibri"/>
                <a:cs typeface="Calibri"/>
              </a:endParaRPr>
            </a:p>
          </p:txBody>
        </p:sp>
        <p:grpSp>
          <p:nvGrpSpPr>
            <p:cNvPr id="11" name="object 9">
              <a:extLst>
                <a:ext uri="{FF2B5EF4-FFF2-40B4-BE49-F238E27FC236}">
                  <a16:creationId xmlns:a16="http://schemas.microsoft.com/office/drawing/2014/main" id="{BD49A8EE-8BF0-D9BB-F288-0B80B2FF76D5}"/>
                </a:ext>
              </a:extLst>
            </p:cNvPr>
            <p:cNvGrpSpPr/>
            <p:nvPr/>
          </p:nvGrpSpPr>
          <p:grpSpPr>
            <a:xfrm>
              <a:off x="2206619" y="3022221"/>
              <a:ext cx="2448560" cy="1188085"/>
              <a:chOff x="682619" y="5422520"/>
              <a:chExt cx="2448560" cy="1188085"/>
            </a:xfrm>
          </p:grpSpPr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9BEE1B3A-87CC-3E05-84A1-9242222B60F2}"/>
                  </a:ext>
                </a:extLst>
              </p:cNvPr>
              <p:cNvSpPr/>
              <p:nvPr/>
            </p:nvSpPr>
            <p:spPr>
              <a:xfrm>
                <a:off x="685794" y="5425695"/>
                <a:ext cx="2442210" cy="1181735"/>
              </a:xfrm>
              <a:custGeom>
                <a:avLst/>
                <a:gdLst/>
                <a:ahLst/>
                <a:cxnLst/>
                <a:rect l="l" t="t" r="r" b="b"/>
                <a:pathLst>
                  <a:path w="2442210" h="1181734">
                    <a:moveTo>
                      <a:pt x="2442066" y="0"/>
                    </a:moveTo>
                    <a:lnTo>
                      <a:pt x="0" y="0"/>
                    </a:lnTo>
                    <a:lnTo>
                      <a:pt x="0" y="1181722"/>
                    </a:lnTo>
                    <a:lnTo>
                      <a:pt x="2442066" y="1181722"/>
                    </a:lnTo>
                    <a:lnTo>
                      <a:pt x="2442066" y="0"/>
                    </a:lnTo>
                    <a:close/>
                  </a:path>
                </a:pathLst>
              </a:custGeom>
              <a:solidFill>
                <a:srgbClr val="F9E3CB">
                  <a:alpha val="9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BB9CD0A1-FCB0-C013-963F-EEE269D014A2}"/>
                  </a:ext>
                </a:extLst>
              </p:cNvPr>
              <p:cNvSpPr/>
              <p:nvPr/>
            </p:nvSpPr>
            <p:spPr>
              <a:xfrm>
                <a:off x="685794" y="5425695"/>
                <a:ext cx="2442210" cy="1181735"/>
              </a:xfrm>
              <a:custGeom>
                <a:avLst/>
                <a:gdLst/>
                <a:ahLst/>
                <a:cxnLst/>
                <a:rect l="l" t="t" r="r" b="b"/>
                <a:pathLst>
                  <a:path w="2442210" h="1181734">
                    <a:moveTo>
                      <a:pt x="0" y="0"/>
                    </a:moveTo>
                    <a:lnTo>
                      <a:pt x="2442066" y="0"/>
                    </a:lnTo>
                    <a:lnTo>
                      <a:pt x="2442066" y="1181722"/>
                    </a:lnTo>
                    <a:lnTo>
                      <a:pt x="0" y="1181722"/>
                    </a:lnTo>
                    <a:lnTo>
                      <a:pt x="0" y="0"/>
                    </a:lnTo>
                    <a:close/>
                  </a:path>
                </a:pathLst>
              </a:custGeom>
              <a:ln w="6350">
                <a:solidFill>
                  <a:srgbClr val="F9E3C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23C2D075-1D0D-39C1-DF5B-716872BCBEAB}"/>
                </a:ext>
              </a:extLst>
            </p:cNvPr>
            <p:cNvSpPr txBox="1"/>
            <p:nvPr/>
          </p:nvSpPr>
          <p:spPr>
            <a:xfrm>
              <a:off x="2198316" y="3074924"/>
              <a:ext cx="2442210" cy="638175"/>
            </a:xfrm>
            <a:prstGeom prst="rect">
              <a:avLst/>
            </a:prstGeom>
          </p:spPr>
          <p:txBody>
            <a:bodyPr vert="horz" wrap="square" lIns="0" tIns="45719" rIns="0" bIns="0" rtlCol="0">
              <a:spAutoFit/>
            </a:bodyPr>
            <a:lstStyle/>
            <a:p>
              <a:pPr marL="351790" marR="729615" indent="-228600">
                <a:lnSpc>
                  <a:spcPts val="2300"/>
                </a:lnSpc>
                <a:spcBef>
                  <a:spcPts val="359"/>
                </a:spcBef>
                <a:buChar char="•"/>
                <a:tabLst>
                  <a:tab pos="352425" algn="l"/>
                </a:tabLst>
              </a:pPr>
              <a:r>
                <a:rPr sz="2100" dirty="0">
                  <a:latin typeface="Calibri"/>
                  <a:cs typeface="Calibri"/>
                </a:rPr>
                <a:t>Assign</a:t>
              </a:r>
              <a:r>
                <a:rPr sz="2100" spc="-100" dirty="0">
                  <a:latin typeface="Calibri"/>
                  <a:cs typeface="Calibri"/>
                </a:rPr>
                <a:t> </a:t>
              </a:r>
              <a:r>
                <a:rPr sz="2100" dirty="0">
                  <a:latin typeface="Calibri"/>
                  <a:cs typeface="Calibri"/>
                </a:rPr>
                <a:t>initial </a:t>
              </a:r>
              <a:r>
                <a:rPr sz="2100" spc="-465" dirty="0">
                  <a:latin typeface="Calibri"/>
                  <a:cs typeface="Calibri"/>
                </a:rPr>
                <a:t> </a:t>
              </a:r>
              <a:r>
                <a:rPr sz="2100" dirty="0">
                  <a:latin typeface="Calibri"/>
                  <a:cs typeface="Calibri"/>
                </a:rPr>
                <a:t>labels</a:t>
              </a:r>
              <a:endParaRPr sz="2100">
                <a:latin typeface="Calibri"/>
                <a:cs typeface="Calibri"/>
              </a:endParaRPr>
            </a:p>
          </p:txBody>
        </p:sp>
        <p:grpSp>
          <p:nvGrpSpPr>
            <p:cNvPr id="15" name="object 13">
              <a:extLst>
                <a:ext uri="{FF2B5EF4-FFF2-40B4-BE49-F238E27FC236}">
                  <a16:creationId xmlns:a16="http://schemas.microsoft.com/office/drawing/2014/main" id="{C3CFB428-F915-FA35-6964-BC751BCF5F0C}"/>
                </a:ext>
              </a:extLst>
            </p:cNvPr>
            <p:cNvGrpSpPr/>
            <p:nvPr/>
          </p:nvGrpSpPr>
          <p:grpSpPr>
            <a:xfrm>
              <a:off x="4937759" y="2403348"/>
              <a:ext cx="2529840" cy="695325"/>
              <a:chOff x="3413759" y="4803647"/>
              <a:chExt cx="2529840" cy="695325"/>
            </a:xfrm>
          </p:grpSpPr>
          <p:pic>
            <p:nvPicPr>
              <p:cNvPr id="16" name="object 14">
                <a:extLst>
                  <a:ext uri="{FF2B5EF4-FFF2-40B4-BE49-F238E27FC236}">
                    <a16:creationId xmlns:a16="http://schemas.microsoft.com/office/drawing/2014/main" id="{4279E2D1-7021-9BE9-A93B-1DFC063233F6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413759" y="4803647"/>
                <a:ext cx="2529840" cy="691895"/>
              </a:xfrm>
              <a:prstGeom prst="rect">
                <a:avLst/>
              </a:prstGeom>
            </p:spPr>
          </p:pic>
          <p:pic>
            <p:nvPicPr>
              <p:cNvPr id="17" name="object 15">
                <a:extLst>
                  <a:ext uri="{FF2B5EF4-FFF2-40B4-BE49-F238E27FC236}">
                    <a16:creationId xmlns:a16="http://schemas.microsoft.com/office/drawing/2014/main" id="{1130BD1D-572A-CA1B-F190-CBAE8378C1FF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855" y="4840223"/>
                <a:ext cx="2520696" cy="658367"/>
              </a:xfrm>
              <a:prstGeom prst="rect">
                <a:avLst/>
              </a:prstGeom>
            </p:spPr>
          </p:pic>
          <p:pic>
            <p:nvPicPr>
              <p:cNvPr id="18" name="object 16">
                <a:extLst>
                  <a:ext uri="{FF2B5EF4-FFF2-40B4-BE49-F238E27FC236}">
                    <a16:creationId xmlns:a16="http://schemas.microsoft.com/office/drawing/2014/main" id="{99D463B1-9986-D9A1-6A9A-E8C79DAA7C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58272" y="4820895"/>
                <a:ext cx="2442065" cy="604800"/>
              </a:xfrm>
              <a:prstGeom prst="rect">
                <a:avLst/>
              </a:prstGeom>
            </p:spPr>
          </p:pic>
        </p:grp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BC1595E1-0CBC-685A-E7A4-25A176CE2BAA}"/>
                </a:ext>
              </a:extLst>
            </p:cNvPr>
            <p:cNvSpPr txBox="1"/>
            <p:nvPr/>
          </p:nvSpPr>
          <p:spPr>
            <a:xfrm>
              <a:off x="4982272" y="2420596"/>
              <a:ext cx="2442210" cy="430246"/>
            </a:xfrm>
            <a:prstGeom prst="rect">
              <a:avLst/>
            </a:prstGeom>
            <a:ln w="6350">
              <a:solidFill>
                <a:srgbClr val="F0AD00"/>
              </a:solidFill>
            </a:ln>
          </p:spPr>
          <p:txBody>
            <a:bodyPr vert="horz" wrap="square" lIns="0" tIns="106045" rIns="0" bIns="0" rtlCol="0">
              <a:spAutoFit/>
            </a:bodyPr>
            <a:lstStyle/>
            <a:p>
              <a:pPr marL="166370">
                <a:spcBef>
                  <a:spcPts val="835"/>
                </a:spcBef>
              </a:pPr>
              <a:r>
                <a:rPr sz="2100" spc="-10" dirty="0">
                  <a:solidFill>
                    <a:srgbClr val="FFFFFF"/>
                  </a:solidFill>
                  <a:latin typeface="Calibri"/>
                  <a:cs typeface="Calibri"/>
                </a:rPr>
                <a:t>Relational</a:t>
              </a:r>
              <a:r>
                <a:rPr sz="2100" spc="-5" dirty="0">
                  <a:solidFill>
                    <a:srgbClr val="FFFFFF"/>
                  </a:solidFill>
                  <a:latin typeface="Calibri"/>
                  <a:cs typeface="Calibri"/>
                </a:rPr>
                <a:t> Classifier</a:t>
              </a:r>
              <a:endParaRPr sz="2100">
                <a:latin typeface="Calibri"/>
                <a:cs typeface="Calibri"/>
              </a:endParaRPr>
            </a:p>
          </p:txBody>
        </p:sp>
        <p:grpSp>
          <p:nvGrpSpPr>
            <p:cNvPr id="20" name="object 18">
              <a:extLst>
                <a:ext uri="{FF2B5EF4-FFF2-40B4-BE49-F238E27FC236}">
                  <a16:creationId xmlns:a16="http://schemas.microsoft.com/office/drawing/2014/main" id="{2C510206-9212-B0A4-741F-24A44541FD95}"/>
                </a:ext>
              </a:extLst>
            </p:cNvPr>
            <p:cNvGrpSpPr/>
            <p:nvPr/>
          </p:nvGrpSpPr>
          <p:grpSpPr>
            <a:xfrm>
              <a:off x="4979097" y="3022221"/>
              <a:ext cx="2448560" cy="1188085"/>
              <a:chOff x="3455097" y="5422520"/>
              <a:chExt cx="2448560" cy="1188085"/>
            </a:xfrm>
          </p:grpSpPr>
          <p:sp>
            <p:nvSpPr>
              <p:cNvPr id="21" name="object 19">
                <a:extLst>
                  <a:ext uri="{FF2B5EF4-FFF2-40B4-BE49-F238E27FC236}">
                    <a16:creationId xmlns:a16="http://schemas.microsoft.com/office/drawing/2014/main" id="{BCAACD94-B144-0373-8316-41B835AEC889}"/>
                  </a:ext>
                </a:extLst>
              </p:cNvPr>
              <p:cNvSpPr/>
              <p:nvPr/>
            </p:nvSpPr>
            <p:spPr>
              <a:xfrm>
                <a:off x="3458272" y="5425695"/>
                <a:ext cx="2442210" cy="1181735"/>
              </a:xfrm>
              <a:custGeom>
                <a:avLst/>
                <a:gdLst/>
                <a:ahLst/>
                <a:cxnLst/>
                <a:rect l="l" t="t" r="r" b="b"/>
                <a:pathLst>
                  <a:path w="2442210" h="1181734">
                    <a:moveTo>
                      <a:pt x="2442065" y="0"/>
                    </a:moveTo>
                    <a:lnTo>
                      <a:pt x="0" y="0"/>
                    </a:lnTo>
                    <a:lnTo>
                      <a:pt x="0" y="1181722"/>
                    </a:lnTo>
                    <a:lnTo>
                      <a:pt x="2442065" y="1181722"/>
                    </a:lnTo>
                    <a:lnTo>
                      <a:pt x="2442065" y="0"/>
                    </a:lnTo>
                    <a:close/>
                  </a:path>
                </a:pathLst>
              </a:custGeom>
              <a:solidFill>
                <a:srgbClr val="F9E3CB">
                  <a:alpha val="9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1738D43B-0B56-F252-43D7-A8397AA67E3B}"/>
                  </a:ext>
                </a:extLst>
              </p:cNvPr>
              <p:cNvSpPr/>
              <p:nvPr/>
            </p:nvSpPr>
            <p:spPr>
              <a:xfrm>
                <a:off x="3458272" y="5425695"/>
                <a:ext cx="2442210" cy="1181735"/>
              </a:xfrm>
              <a:custGeom>
                <a:avLst/>
                <a:gdLst/>
                <a:ahLst/>
                <a:cxnLst/>
                <a:rect l="l" t="t" r="r" b="b"/>
                <a:pathLst>
                  <a:path w="2442210" h="1181734">
                    <a:moveTo>
                      <a:pt x="0" y="0"/>
                    </a:moveTo>
                    <a:lnTo>
                      <a:pt x="2442066" y="0"/>
                    </a:lnTo>
                    <a:lnTo>
                      <a:pt x="2442066" y="1181722"/>
                    </a:lnTo>
                    <a:lnTo>
                      <a:pt x="0" y="1181722"/>
                    </a:lnTo>
                    <a:lnTo>
                      <a:pt x="0" y="0"/>
                    </a:lnTo>
                    <a:close/>
                  </a:path>
                </a:pathLst>
              </a:custGeom>
              <a:ln w="6350">
                <a:solidFill>
                  <a:srgbClr val="F9E3C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310D031D-E04C-4D33-F9C5-4BBC37290BB5}"/>
                </a:ext>
              </a:extLst>
            </p:cNvPr>
            <p:cNvSpPr txBox="1"/>
            <p:nvPr/>
          </p:nvSpPr>
          <p:spPr>
            <a:xfrm>
              <a:off x="4982272" y="3074924"/>
              <a:ext cx="2442210" cy="942975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340360" marR="420370" indent="-228600">
                <a:lnSpc>
                  <a:spcPct val="93300"/>
                </a:lnSpc>
                <a:spcBef>
                  <a:spcPts val="265"/>
                </a:spcBef>
                <a:buChar char="•"/>
                <a:tabLst>
                  <a:tab pos="340995" algn="l"/>
                </a:tabLst>
              </a:pPr>
              <a:r>
                <a:rPr sz="2100" spc="-10" dirty="0">
                  <a:latin typeface="Calibri"/>
                  <a:cs typeface="Calibri"/>
                </a:rPr>
                <a:t>Capture </a:t>
              </a:r>
              <a:r>
                <a:rPr sz="2100" spc="-5" dirty="0">
                  <a:latin typeface="Calibri"/>
                  <a:cs typeface="Calibri"/>
                </a:rPr>
                <a:t> </a:t>
              </a:r>
              <a:r>
                <a:rPr sz="2100" spc="-10" dirty="0">
                  <a:latin typeface="Calibri"/>
                  <a:cs typeface="Calibri"/>
                </a:rPr>
                <a:t>correlations </a:t>
              </a:r>
              <a:r>
                <a:rPr sz="2100" spc="-5" dirty="0">
                  <a:latin typeface="Calibri"/>
                  <a:cs typeface="Calibri"/>
                </a:rPr>
                <a:t> between</a:t>
              </a:r>
              <a:r>
                <a:rPr sz="2100" spc="-100" dirty="0">
                  <a:latin typeface="Calibri"/>
                  <a:cs typeface="Calibri"/>
                </a:rPr>
                <a:t> </a:t>
              </a:r>
              <a:r>
                <a:rPr sz="2100" dirty="0">
                  <a:latin typeface="Calibri"/>
                  <a:cs typeface="Calibri"/>
                </a:rPr>
                <a:t>nodes</a:t>
              </a:r>
              <a:endParaRPr sz="2100">
                <a:latin typeface="Calibri"/>
                <a:cs typeface="Calibri"/>
              </a:endParaRPr>
            </a:p>
          </p:txBody>
        </p:sp>
        <p:grpSp>
          <p:nvGrpSpPr>
            <p:cNvPr id="24" name="object 22">
              <a:extLst>
                <a:ext uri="{FF2B5EF4-FFF2-40B4-BE49-F238E27FC236}">
                  <a16:creationId xmlns:a16="http://schemas.microsoft.com/office/drawing/2014/main" id="{41899AA4-AE94-9BDF-FC06-F22B880DCA0B}"/>
                </a:ext>
              </a:extLst>
            </p:cNvPr>
            <p:cNvGrpSpPr/>
            <p:nvPr/>
          </p:nvGrpSpPr>
          <p:grpSpPr>
            <a:xfrm>
              <a:off x="7714488" y="2403348"/>
              <a:ext cx="2545080" cy="695325"/>
              <a:chOff x="6190488" y="4803647"/>
              <a:chExt cx="2545080" cy="695325"/>
            </a:xfrm>
          </p:grpSpPr>
          <p:pic>
            <p:nvPicPr>
              <p:cNvPr id="25" name="object 23">
                <a:extLst>
                  <a:ext uri="{FF2B5EF4-FFF2-40B4-BE49-F238E27FC236}">
                    <a16:creationId xmlns:a16="http://schemas.microsoft.com/office/drawing/2014/main" id="{A18D0BCA-1A7F-E365-5791-9612DF8D9E86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199632" y="4803647"/>
                <a:ext cx="2529840" cy="691895"/>
              </a:xfrm>
              <a:prstGeom prst="rect">
                <a:avLst/>
              </a:prstGeom>
            </p:spPr>
          </p:pic>
          <p:pic>
            <p:nvPicPr>
              <p:cNvPr id="26" name="object 24">
                <a:extLst>
                  <a:ext uri="{FF2B5EF4-FFF2-40B4-BE49-F238E27FC236}">
                    <a16:creationId xmlns:a16="http://schemas.microsoft.com/office/drawing/2014/main" id="{0CF9C55B-3DCC-0F6F-211C-A7A88DA5B857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90488" y="4840223"/>
                <a:ext cx="2545080" cy="658367"/>
              </a:xfrm>
              <a:prstGeom prst="rect">
                <a:avLst/>
              </a:prstGeom>
            </p:spPr>
          </p:pic>
          <p:pic>
            <p:nvPicPr>
              <p:cNvPr id="27" name="object 25">
                <a:extLst>
                  <a:ext uri="{FF2B5EF4-FFF2-40B4-BE49-F238E27FC236}">
                    <a16:creationId xmlns:a16="http://schemas.microsoft.com/office/drawing/2014/main" id="{F515B9CB-34EA-E231-2731-75157AF1BB3A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42227" y="4820895"/>
                <a:ext cx="2442066" cy="604800"/>
              </a:xfrm>
              <a:prstGeom prst="rect">
                <a:avLst/>
              </a:prstGeom>
            </p:spPr>
          </p:pic>
        </p:grp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10044B17-D633-7C94-AC15-9D83C104CF18}"/>
                </a:ext>
              </a:extLst>
            </p:cNvPr>
            <p:cNvSpPr txBox="1"/>
            <p:nvPr/>
          </p:nvSpPr>
          <p:spPr>
            <a:xfrm>
              <a:off x="7766227" y="2420596"/>
              <a:ext cx="2442210" cy="430246"/>
            </a:xfrm>
            <a:prstGeom prst="rect">
              <a:avLst/>
            </a:prstGeom>
            <a:ln w="6350">
              <a:solidFill>
                <a:srgbClr val="F0AD00"/>
              </a:solidFill>
            </a:ln>
          </p:spPr>
          <p:txBody>
            <a:bodyPr vert="horz" wrap="square" lIns="0" tIns="106045" rIns="0" bIns="0" rtlCol="0">
              <a:spAutoFit/>
            </a:bodyPr>
            <a:lstStyle/>
            <a:p>
              <a:pPr marL="154305">
                <a:spcBef>
                  <a:spcPts val="835"/>
                </a:spcBef>
              </a:pPr>
              <a:r>
                <a:rPr sz="2100" spc="-5" dirty="0">
                  <a:solidFill>
                    <a:srgbClr val="FFFFFF"/>
                  </a:solidFill>
                  <a:latin typeface="Calibri"/>
                  <a:cs typeface="Calibri"/>
                </a:rPr>
                <a:t>Collective</a:t>
              </a:r>
              <a:r>
                <a:rPr sz="2100" spc="-15" dirty="0">
                  <a:solidFill>
                    <a:srgbClr val="FFFFFF"/>
                  </a:solidFill>
                  <a:latin typeface="Calibri"/>
                  <a:cs typeface="Calibri"/>
                </a:rPr>
                <a:t> Inference</a:t>
              </a:r>
              <a:endParaRPr sz="2100">
                <a:latin typeface="Calibri"/>
                <a:cs typeface="Calibri"/>
              </a:endParaRPr>
            </a:p>
          </p:txBody>
        </p:sp>
        <p:grpSp>
          <p:nvGrpSpPr>
            <p:cNvPr id="29" name="object 27">
              <a:extLst>
                <a:ext uri="{FF2B5EF4-FFF2-40B4-BE49-F238E27FC236}">
                  <a16:creationId xmlns:a16="http://schemas.microsoft.com/office/drawing/2014/main" id="{F33C62B7-5782-5E3A-3AE7-5A893F7E54F5}"/>
                </a:ext>
              </a:extLst>
            </p:cNvPr>
            <p:cNvGrpSpPr/>
            <p:nvPr/>
          </p:nvGrpSpPr>
          <p:grpSpPr>
            <a:xfrm>
              <a:off x="7763052" y="3022221"/>
              <a:ext cx="2448560" cy="1188085"/>
              <a:chOff x="6239052" y="5422520"/>
              <a:chExt cx="2448560" cy="1188085"/>
            </a:xfrm>
          </p:grpSpPr>
          <p:sp>
            <p:nvSpPr>
              <p:cNvPr id="30" name="object 28">
                <a:extLst>
                  <a:ext uri="{FF2B5EF4-FFF2-40B4-BE49-F238E27FC236}">
                    <a16:creationId xmlns:a16="http://schemas.microsoft.com/office/drawing/2014/main" id="{6DB99C7B-689B-ECCB-BA54-7A5DE9C5D5E7}"/>
                  </a:ext>
                </a:extLst>
              </p:cNvPr>
              <p:cNvSpPr/>
              <p:nvPr/>
            </p:nvSpPr>
            <p:spPr>
              <a:xfrm>
                <a:off x="6242227" y="5425695"/>
                <a:ext cx="2442210" cy="1181735"/>
              </a:xfrm>
              <a:custGeom>
                <a:avLst/>
                <a:gdLst/>
                <a:ahLst/>
                <a:cxnLst/>
                <a:rect l="l" t="t" r="r" b="b"/>
                <a:pathLst>
                  <a:path w="2442209" h="1181734">
                    <a:moveTo>
                      <a:pt x="2442066" y="0"/>
                    </a:moveTo>
                    <a:lnTo>
                      <a:pt x="0" y="0"/>
                    </a:lnTo>
                    <a:lnTo>
                      <a:pt x="0" y="1181722"/>
                    </a:lnTo>
                    <a:lnTo>
                      <a:pt x="2442066" y="1181722"/>
                    </a:lnTo>
                    <a:lnTo>
                      <a:pt x="2442066" y="0"/>
                    </a:lnTo>
                    <a:close/>
                  </a:path>
                </a:pathLst>
              </a:custGeom>
              <a:solidFill>
                <a:srgbClr val="F9E3CB">
                  <a:alpha val="9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9">
                <a:extLst>
                  <a:ext uri="{FF2B5EF4-FFF2-40B4-BE49-F238E27FC236}">
                    <a16:creationId xmlns:a16="http://schemas.microsoft.com/office/drawing/2014/main" id="{013C59FA-B819-9613-8986-F209CBA78006}"/>
                  </a:ext>
                </a:extLst>
              </p:cNvPr>
              <p:cNvSpPr/>
              <p:nvPr/>
            </p:nvSpPr>
            <p:spPr>
              <a:xfrm>
                <a:off x="6242227" y="5425695"/>
                <a:ext cx="2442210" cy="1181735"/>
              </a:xfrm>
              <a:custGeom>
                <a:avLst/>
                <a:gdLst/>
                <a:ahLst/>
                <a:cxnLst/>
                <a:rect l="l" t="t" r="r" b="b"/>
                <a:pathLst>
                  <a:path w="2442209" h="1181734">
                    <a:moveTo>
                      <a:pt x="0" y="0"/>
                    </a:moveTo>
                    <a:lnTo>
                      <a:pt x="2442066" y="0"/>
                    </a:lnTo>
                    <a:lnTo>
                      <a:pt x="2442066" y="1181722"/>
                    </a:lnTo>
                    <a:lnTo>
                      <a:pt x="0" y="1181722"/>
                    </a:lnTo>
                    <a:lnTo>
                      <a:pt x="0" y="0"/>
                    </a:lnTo>
                    <a:close/>
                  </a:path>
                </a:pathLst>
              </a:custGeom>
              <a:ln w="6350">
                <a:solidFill>
                  <a:srgbClr val="F9E3C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4491DE33-9E3B-EAE0-F1E7-54C39D45D3D5}"/>
                </a:ext>
              </a:extLst>
            </p:cNvPr>
            <p:cNvSpPr txBox="1"/>
            <p:nvPr/>
          </p:nvSpPr>
          <p:spPr>
            <a:xfrm>
              <a:off x="7766227" y="3074924"/>
              <a:ext cx="2442210" cy="942975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340360" marR="264795" indent="-228600">
                <a:lnSpc>
                  <a:spcPct val="93300"/>
                </a:lnSpc>
                <a:spcBef>
                  <a:spcPts val="265"/>
                </a:spcBef>
                <a:buChar char="•"/>
                <a:tabLst>
                  <a:tab pos="340995" algn="l"/>
                </a:tabLst>
              </a:pPr>
              <a:r>
                <a:rPr sz="2100" spc="-15" dirty="0">
                  <a:latin typeface="Calibri"/>
                  <a:cs typeface="Calibri"/>
                </a:rPr>
                <a:t>Propagate </a:t>
              </a:r>
              <a:r>
                <a:rPr sz="2100" spc="-10" dirty="0">
                  <a:latin typeface="Calibri"/>
                  <a:cs typeface="Calibri"/>
                </a:rPr>
                <a:t> correlations </a:t>
              </a:r>
              <a:r>
                <a:rPr sz="2100" spc="-5" dirty="0">
                  <a:latin typeface="Calibri"/>
                  <a:cs typeface="Calibri"/>
                </a:rPr>
                <a:t> through</a:t>
              </a:r>
              <a:r>
                <a:rPr sz="2100" spc="-70" dirty="0">
                  <a:latin typeface="Calibri"/>
                  <a:cs typeface="Calibri"/>
                </a:rPr>
                <a:t> </a:t>
              </a:r>
              <a:r>
                <a:rPr sz="2100" spc="-10" dirty="0">
                  <a:latin typeface="Calibri"/>
                  <a:cs typeface="Calibri"/>
                </a:rPr>
                <a:t>network</a:t>
              </a:r>
              <a:endParaRPr sz="21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55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374197" y="1253707"/>
            <a:ext cx="5981700" cy="39052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FF"/>
                </a:solidFill>
              </a:rPr>
              <a:t>Local </a:t>
            </a:r>
            <a:r>
              <a:rPr sz="2400" b="1" spc="-5" dirty="0">
                <a:solidFill>
                  <a:srgbClr val="0000FF"/>
                </a:solidFill>
              </a:rPr>
              <a:t>Classifier</a:t>
            </a:r>
            <a:r>
              <a:rPr sz="2400" b="1" spc="-5" dirty="0"/>
              <a:t>: </a:t>
            </a:r>
            <a:r>
              <a:rPr sz="2400" spc="-5" dirty="0"/>
              <a:t>Used </a:t>
            </a:r>
            <a:r>
              <a:rPr sz="2400" spc="-20" dirty="0"/>
              <a:t>for</a:t>
            </a:r>
            <a:r>
              <a:rPr sz="2400" spc="-5" dirty="0"/>
              <a:t> initial</a:t>
            </a:r>
            <a:r>
              <a:rPr sz="2400" spc="-10" dirty="0"/>
              <a:t> </a:t>
            </a:r>
            <a:r>
              <a:rPr sz="2400" dirty="0"/>
              <a:t>label</a:t>
            </a:r>
            <a:r>
              <a:rPr sz="2400" spc="-10" dirty="0"/>
              <a:t> </a:t>
            </a:r>
            <a:r>
              <a:rPr sz="2400" spc="-5" dirty="0"/>
              <a:t>assignment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805362" y="1759755"/>
            <a:ext cx="5284470" cy="11322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spcBef>
                <a:spcPts val="60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Predicts label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node </a:t>
            </a:r>
            <a:r>
              <a:rPr sz="2000" spc="-10" dirty="0">
                <a:latin typeface="Calibri"/>
                <a:cs typeface="Calibri"/>
              </a:rPr>
              <a:t>attributes/features</a:t>
            </a:r>
            <a:endParaRPr sz="2000" dirty="0">
              <a:latin typeface="Calibri"/>
              <a:cs typeface="Calibri"/>
            </a:endParaRPr>
          </a:p>
          <a:p>
            <a:pPr marL="287020" indent="-274320">
              <a:spcBef>
                <a:spcPts val="500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classification task</a:t>
            </a:r>
            <a:endParaRPr sz="2000" dirty="0">
              <a:latin typeface="Calibri"/>
              <a:cs typeface="Calibri"/>
            </a:endParaRPr>
          </a:p>
          <a:p>
            <a:pPr marL="287020" indent="-274320">
              <a:spcBef>
                <a:spcPts val="50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Does 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9928" y="4867655"/>
            <a:ext cx="2481580" cy="640080"/>
            <a:chOff x="185928" y="4867655"/>
            <a:chExt cx="2481580" cy="640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8" y="4867655"/>
              <a:ext cx="2481072" cy="637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0" y="4913375"/>
              <a:ext cx="2301240" cy="594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9" y="4886945"/>
              <a:ext cx="2393688" cy="547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600" y="4886946"/>
              <a:ext cx="2393950" cy="547370"/>
            </a:xfrm>
            <a:custGeom>
              <a:avLst/>
              <a:gdLst/>
              <a:ahLst/>
              <a:cxnLst/>
              <a:rect l="l" t="t" r="r" b="b"/>
              <a:pathLst>
                <a:path w="2393950" h="547370">
                  <a:moveTo>
                    <a:pt x="0" y="0"/>
                  </a:moveTo>
                  <a:lnTo>
                    <a:pt x="2393688" y="0"/>
                  </a:lnTo>
                  <a:lnTo>
                    <a:pt x="2393688" y="547200"/>
                  </a:lnTo>
                  <a:lnTo>
                    <a:pt x="0" y="547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52600" y="4886946"/>
            <a:ext cx="2393950" cy="395621"/>
          </a:xfrm>
          <a:prstGeom prst="rect">
            <a:avLst/>
          </a:prstGeom>
          <a:ln w="6350">
            <a:solidFill>
              <a:srgbClr val="F0AD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31775">
              <a:spcBef>
                <a:spcPts val="80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Collective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Inference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49425" y="5452709"/>
            <a:ext cx="2400300" cy="1075690"/>
            <a:chOff x="225425" y="5452709"/>
            <a:chExt cx="2400300" cy="1075690"/>
          </a:xfrm>
        </p:grpSpPr>
        <p:sp>
          <p:nvSpPr>
            <p:cNvPr id="11" name="object 11"/>
            <p:cNvSpPr/>
            <p:nvPr/>
          </p:nvSpPr>
          <p:spPr>
            <a:xfrm>
              <a:off x="228600" y="5455884"/>
              <a:ext cx="2393950" cy="1069340"/>
            </a:xfrm>
            <a:custGeom>
              <a:avLst/>
              <a:gdLst/>
              <a:ahLst/>
              <a:cxnLst/>
              <a:rect l="l" t="t" r="r" b="b"/>
              <a:pathLst>
                <a:path w="2393950" h="1069340">
                  <a:moveTo>
                    <a:pt x="2393688" y="0"/>
                  </a:moveTo>
                  <a:lnTo>
                    <a:pt x="0" y="0"/>
                  </a:lnTo>
                  <a:lnTo>
                    <a:pt x="0" y="1069177"/>
                  </a:lnTo>
                  <a:lnTo>
                    <a:pt x="2393688" y="1069177"/>
                  </a:lnTo>
                  <a:lnTo>
                    <a:pt x="2393688" y="0"/>
                  </a:lnTo>
                  <a:close/>
                </a:path>
              </a:pathLst>
            </a:custGeom>
            <a:solidFill>
              <a:srgbClr val="F9E3CB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600" y="5455884"/>
              <a:ext cx="2393950" cy="1069340"/>
            </a:xfrm>
            <a:custGeom>
              <a:avLst/>
              <a:gdLst/>
              <a:ahLst/>
              <a:cxnLst/>
              <a:rect l="l" t="t" r="r" b="b"/>
              <a:pathLst>
                <a:path w="2393950" h="1069340">
                  <a:moveTo>
                    <a:pt x="0" y="0"/>
                  </a:moveTo>
                  <a:lnTo>
                    <a:pt x="2393688" y="0"/>
                  </a:lnTo>
                  <a:lnTo>
                    <a:pt x="2393688" y="1069177"/>
                  </a:lnTo>
                  <a:lnTo>
                    <a:pt x="0" y="1069177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9E3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52600" y="5506720"/>
            <a:ext cx="2393950" cy="8483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72415" marR="458470" indent="-171450">
              <a:lnSpc>
                <a:spcPct val="92100"/>
              </a:lnSpc>
              <a:spcBef>
                <a:spcPts val="280"/>
              </a:spcBef>
              <a:buChar char="•"/>
              <a:tabLst>
                <a:tab pos="273050" algn="l"/>
              </a:tabLst>
            </a:pPr>
            <a:r>
              <a:rPr sz="1900" spc="-15" dirty="0">
                <a:latin typeface="Calibri"/>
                <a:cs typeface="Calibri"/>
              </a:rPr>
              <a:t>Propagate </a:t>
            </a:r>
            <a:r>
              <a:rPr sz="1900" spc="-10" dirty="0">
                <a:latin typeface="Calibri"/>
                <a:cs typeface="Calibri"/>
              </a:rPr>
              <a:t> correlations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through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network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16023" y="1127761"/>
            <a:ext cx="2475230" cy="780415"/>
            <a:chOff x="192023" y="1127760"/>
            <a:chExt cx="2475230" cy="78041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023" y="1127760"/>
              <a:ext cx="2474976" cy="7802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752" y="1179576"/>
              <a:ext cx="2255520" cy="7254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765" y="1146660"/>
              <a:ext cx="2385522" cy="691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6765" y="1146660"/>
              <a:ext cx="2385695" cy="691515"/>
            </a:xfrm>
            <a:custGeom>
              <a:avLst/>
              <a:gdLst/>
              <a:ahLst/>
              <a:cxnLst/>
              <a:rect l="l" t="t" r="r" b="b"/>
              <a:pathLst>
                <a:path w="2385695" h="691514">
                  <a:moveTo>
                    <a:pt x="0" y="0"/>
                  </a:moveTo>
                  <a:lnTo>
                    <a:pt x="2385522" y="0"/>
                  </a:lnTo>
                  <a:lnTo>
                    <a:pt x="2385522" y="691200"/>
                  </a:lnTo>
                  <a:lnTo>
                    <a:pt x="0" y="6912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60766" y="1146660"/>
            <a:ext cx="2385695" cy="497572"/>
          </a:xfrm>
          <a:prstGeom prst="rect">
            <a:avLst/>
          </a:prstGeom>
          <a:ln w="6350">
            <a:solidFill>
              <a:srgbClr val="F0AD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88290">
              <a:spcBef>
                <a:spcPts val="10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57591" y="1834685"/>
            <a:ext cx="2392045" cy="1060450"/>
            <a:chOff x="233590" y="1834685"/>
            <a:chExt cx="2392045" cy="1060450"/>
          </a:xfrm>
        </p:grpSpPr>
        <p:sp>
          <p:nvSpPr>
            <p:cNvPr id="21" name="object 21"/>
            <p:cNvSpPr/>
            <p:nvPr/>
          </p:nvSpPr>
          <p:spPr>
            <a:xfrm>
              <a:off x="236765" y="1837860"/>
              <a:ext cx="2385695" cy="1054100"/>
            </a:xfrm>
            <a:custGeom>
              <a:avLst/>
              <a:gdLst/>
              <a:ahLst/>
              <a:cxnLst/>
              <a:rect l="l" t="t" r="r" b="b"/>
              <a:pathLst>
                <a:path w="2385695" h="1054100">
                  <a:moveTo>
                    <a:pt x="2385522" y="0"/>
                  </a:moveTo>
                  <a:lnTo>
                    <a:pt x="0" y="0"/>
                  </a:lnTo>
                  <a:lnTo>
                    <a:pt x="0" y="1054079"/>
                  </a:lnTo>
                  <a:lnTo>
                    <a:pt x="2385522" y="1054079"/>
                  </a:lnTo>
                  <a:lnTo>
                    <a:pt x="2385522" y="0"/>
                  </a:lnTo>
                  <a:close/>
                </a:path>
              </a:pathLst>
            </a:custGeom>
            <a:solidFill>
              <a:srgbClr val="F9E3CB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765" y="1837860"/>
              <a:ext cx="2385695" cy="1054100"/>
            </a:xfrm>
            <a:custGeom>
              <a:avLst/>
              <a:gdLst/>
              <a:ahLst/>
              <a:cxnLst/>
              <a:rect l="l" t="t" r="r" b="b"/>
              <a:pathLst>
                <a:path w="2385695" h="1054100">
                  <a:moveTo>
                    <a:pt x="0" y="0"/>
                  </a:moveTo>
                  <a:lnTo>
                    <a:pt x="2385522" y="0"/>
                  </a:lnTo>
                  <a:lnTo>
                    <a:pt x="2385522" y="1054080"/>
                  </a:lnTo>
                  <a:lnTo>
                    <a:pt x="0" y="105408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9E3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60766" y="1901444"/>
            <a:ext cx="2385695" cy="7239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235" marR="475615" indent="-228600">
              <a:lnSpc>
                <a:spcPts val="2620"/>
              </a:lnSpc>
              <a:spcBef>
                <a:spcPts val="405"/>
              </a:spcBef>
              <a:buChar char="•"/>
              <a:tabLst>
                <a:tab pos="356870" algn="l"/>
              </a:tabLst>
            </a:pPr>
            <a:r>
              <a:rPr sz="2400" spc="-5" dirty="0">
                <a:latin typeface="Calibri"/>
                <a:cs typeface="Calibri"/>
              </a:rPr>
              <a:t>Assign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labels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52600" y="2996184"/>
            <a:ext cx="2438400" cy="664845"/>
            <a:chOff x="228600" y="2996183"/>
            <a:chExt cx="2438400" cy="66484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600" y="2996183"/>
              <a:ext cx="2438400" cy="664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935" y="3047999"/>
              <a:ext cx="2395728" cy="6126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141" y="3015170"/>
              <a:ext cx="2350146" cy="5759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2141" y="3015170"/>
              <a:ext cx="2350770" cy="576580"/>
            </a:xfrm>
            <a:custGeom>
              <a:avLst/>
              <a:gdLst/>
              <a:ahLst/>
              <a:cxnLst/>
              <a:rect l="l" t="t" r="r" b="b"/>
              <a:pathLst>
                <a:path w="2350770" h="576579">
                  <a:moveTo>
                    <a:pt x="0" y="0"/>
                  </a:moveTo>
                  <a:lnTo>
                    <a:pt x="2350146" y="0"/>
                  </a:lnTo>
                  <a:lnTo>
                    <a:pt x="2350146" y="576000"/>
                  </a:lnTo>
                  <a:lnTo>
                    <a:pt x="0" y="5760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96141" y="3015171"/>
            <a:ext cx="2350770" cy="419987"/>
          </a:xfrm>
          <a:prstGeom prst="rect">
            <a:avLst/>
          </a:prstGeom>
          <a:ln w="6350">
            <a:solidFill>
              <a:srgbClr val="F0AD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70180">
              <a:spcBef>
                <a:spcPts val="87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Classifier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92966" y="3587995"/>
            <a:ext cx="2357120" cy="1132205"/>
            <a:chOff x="268966" y="3587994"/>
            <a:chExt cx="2357120" cy="1132205"/>
          </a:xfrm>
        </p:grpSpPr>
        <p:sp>
          <p:nvSpPr>
            <p:cNvPr id="31" name="object 31"/>
            <p:cNvSpPr/>
            <p:nvPr/>
          </p:nvSpPr>
          <p:spPr>
            <a:xfrm>
              <a:off x="272141" y="3591169"/>
              <a:ext cx="2350770" cy="1125855"/>
            </a:xfrm>
            <a:custGeom>
              <a:avLst/>
              <a:gdLst/>
              <a:ahLst/>
              <a:cxnLst/>
              <a:rect l="l" t="t" r="r" b="b"/>
              <a:pathLst>
                <a:path w="2350770" h="1125854">
                  <a:moveTo>
                    <a:pt x="2350146" y="0"/>
                  </a:moveTo>
                  <a:lnTo>
                    <a:pt x="0" y="0"/>
                  </a:lnTo>
                  <a:lnTo>
                    <a:pt x="0" y="1125448"/>
                  </a:lnTo>
                  <a:lnTo>
                    <a:pt x="2350146" y="1125448"/>
                  </a:lnTo>
                  <a:lnTo>
                    <a:pt x="2350146" y="0"/>
                  </a:lnTo>
                  <a:close/>
                </a:path>
              </a:pathLst>
            </a:custGeom>
            <a:solidFill>
              <a:srgbClr val="F9E3CB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2141" y="3591169"/>
              <a:ext cx="2350770" cy="1125855"/>
            </a:xfrm>
            <a:custGeom>
              <a:avLst/>
              <a:gdLst/>
              <a:ahLst/>
              <a:cxnLst/>
              <a:rect l="l" t="t" r="r" b="b"/>
              <a:pathLst>
                <a:path w="2350770" h="1125854">
                  <a:moveTo>
                    <a:pt x="0" y="0"/>
                  </a:moveTo>
                  <a:lnTo>
                    <a:pt x="2350146" y="0"/>
                  </a:lnTo>
                  <a:lnTo>
                    <a:pt x="2350146" y="1125449"/>
                  </a:lnTo>
                  <a:lnTo>
                    <a:pt x="0" y="112544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9E3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96141" y="3646933"/>
            <a:ext cx="2350770" cy="8883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35280" marR="414020" indent="-228600">
              <a:lnSpc>
                <a:spcPct val="91500"/>
              </a:lnSpc>
              <a:spcBef>
                <a:spcPts val="300"/>
              </a:spcBef>
              <a:buChar char="•"/>
              <a:tabLst>
                <a:tab pos="335280" algn="l"/>
              </a:tabLst>
            </a:pPr>
            <a:r>
              <a:rPr sz="2000" spc="-10" dirty="0">
                <a:latin typeface="Calibri"/>
                <a:cs typeface="Calibri"/>
              </a:rPr>
              <a:t>Capture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correlations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12614" y="3048000"/>
            <a:ext cx="5904865" cy="1343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spcBef>
                <a:spcPts val="260"/>
              </a:spcBef>
            </a:pP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Relational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Classifier</a:t>
            </a:r>
            <a:r>
              <a:rPr sz="2400" b="1" spc="-5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Capture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correlations</a:t>
            </a:r>
            <a:endParaRPr sz="2400">
              <a:latin typeface="Calibri"/>
              <a:cs typeface="Calibri"/>
            </a:endParaRPr>
          </a:p>
          <a:p>
            <a:pPr marL="812800" marR="5080" indent="-342900">
              <a:spcBef>
                <a:spcPts val="14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libri"/>
                <a:cs typeface="Calibri"/>
              </a:rPr>
              <a:t>Learns </a:t>
            </a:r>
            <a:r>
              <a:rPr sz="2000" dirty="0">
                <a:latin typeface="Calibri"/>
                <a:cs typeface="Calibri"/>
              </a:rPr>
              <a:t>a classifier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label one node </a:t>
            </a:r>
            <a:r>
              <a:rPr sz="2000" dirty="0">
                <a:latin typeface="Calibri"/>
                <a:cs typeface="Calibri"/>
              </a:rPr>
              <a:t>based </a:t>
            </a:r>
            <a:r>
              <a:rPr sz="2000" spc="-5" dirty="0">
                <a:latin typeface="Calibri"/>
                <a:cs typeface="Calibri"/>
              </a:rPr>
              <a:t>on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and/or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neighbors</a:t>
            </a:r>
            <a:endParaRPr sz="2000">
              <a:latin typeface="Calibri"/>
              <a:cs typeface="Calibri"/>
            </a:endParaRPr>
          </a:p>
          <a:p>
            <a:pPr marL="812800" indent="-342900"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74197" y="4818786"/>
            <a:ext cx="6146800" cy="1648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spcBef>
                <a:spcPts val="260"/>
              </a:spcBef>
            </a:pP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Collective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Inference</a:t>
            </a:r>
            <a:r>
              <a:rPr sz="2400" b="1" spc="-10" dirty="0">
                <a:latin typeface="Calibri"/>
                <a:cs typeface="Calibri"/>
              </a:rPr>
              <a:t>: </a:t>
            </a:r>
            <a:r>
              <a:rPr sz="2400" spc="-20" dirty="0">
                <a:latin typeface="Calibri"/>
                <a:cs typeface="Calibri"/>
              </a:rPr>
              <a:t>Propagate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correlation</a:t>
            </a:r>
            <a:endParaRPr sz="2400" dirty="0">
              <a:latin typeface="Calibri"/>
              <a:cs typeface="Calibri"/>
            </a:endParaRPr>
          </a:p>
          <a:p>
            <a:pPr marL="812800" indent="-342900">
              <a:spcBef>
                <a:spcPts val="14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libri"/>
                <a:cs typeface="Calibri"/>
              </a:rPr>
              <a:t>Apply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relational </a:t>
            </a:r>
            <a:r>
              <a:rPr sz="2000" dirty="0">
                <a:latin typeface="Calibri"/>
                <a:cs typeface="Calibri"/>
              </a:rPr>
              <a:t>classifier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node </a:t>
            </a:r>
            <a:r>
              <a:rPr sz="2000" spc="-10" dirty="0">
                <a:latin typeface="Calibri"/>
                <a:cs typeface="Calibri"/>
              </a:rPr>
              <a:t>iteratively</a:t>
            </a:r>
            <a:endParaRPr sz="2000" dirty="0">
              <a:latin typeface="Calibri"/>
              <a:cs typeface="Calibri"/>
            </a:endParaRPr>
          </a:p>
          <a:p>
            <a:pPr marL="812800" marR="5080" indent="-342900"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15" dirty="0">
                <a:latin typeface="Calibri"/>
                <a:cs typeface="Calibri"/>
              </a:rPr>
              <a:t>Iterate</a:t>
            </a:r>
            <a:r>
              <a:rPr sz="2000" spc="-5" dirty="0">
                <a:latin typeface="Calibri"/>
                <a:cs typeface="Calibri"/>
              </a:rPr>
              <a:t> until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neighboring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minimized</a:t>
            </a:r>
            <a:endParaRPr sz="2000" dirty="0">
              <a:latin typeface="Calibri"/>
              <a:cs typeface="Calibri"/>
            </a:endParaRPr>
          </a:p>
          <a:p>
            <a:pPr marL="812800" indent="-342900"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affects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41327" y="413379"/>
            <a:ext cx="8141208" cy="475488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0243697" y="6699894"/>
            <a:ext cx="1397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sz="900" spc="-10" dirty="0">
                <a:solidFill>
                  <a:srgbClr val="3F3F3F"/>
                </a:solidFill>
                <a:latin typeface="Calibri"/>
                <a:cs typeface="Calibri"/>
              </a:rPr>
              <a:t>17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5525" y="330096"/>
            <a:ext cx="3974591" cy="557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443419" y="1255330"/>
                <a:ext cx="8056293" cy="3002686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358140" marR="30480" indent="-320040">
                  <a:lnSpc>
                    <a:spcPts val="3790"/>
                  </a:lnSpc>
                  <a:spcBef>
                    <a:spcPts val="265"/>
                  </a:spcBef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5" dirty="0">
                    <a:latin typeface="Calibri"/>
                    <a:cs typeface="Calibri"/>
                  </a:rPr>
                  <a:t>How </a:t>
                </a:r>
                <a:r>
                  <a:rPr sz="3200" spc="-15" dirty="0">
                    <a:latin typeface="Calibri"/>
                    <a:cs typeface="Calibri"/>
                  </a:rPr>
                  <a:t>to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10" dirty="0">
                    <a:latin typeface="Calibri"/>
                    <a:cs typeface="Calibri"/>
                  </a:rPr>
                  <a:t>predict</a:t>
                </a:r>
                <a:r>
                  <a:rPr sz="3200" dirty="0">
                    <a:latin typeface="Calibri"/>
                    <a:cs typeface="Calibri"/>
                  </a:rPr>
                  <a:t> the</a:t>
                </a:r>
                <a:r>
                  <a:rPr sz="3200" spc="-5" dirty="0">
                    <a:latin typeface="Calibri"/>
                    <a:cs typeface="Calibri"/>
                  </a:rPr>
                  <a:t> labels</a:t>
                </a:r>
                <a:r>
                  <a:rPr sz="3200" spc="10" dirty="0">
                    <a:latin typeface="Calibri"/>
                    <a:cs typeface="Calibri"/>
                  </a:rPr>
                  <a:t> </a:t>
                </a:r>
                <a:r>
                  <a:rPr lang="en-US" sz="2800" spc="-70" dirty="0">
                    <a:latin typeface="Cambria Math"/>
                    <a:cs typeface="Cambria Math"/>
                  </a:rPr>
                  <a:t>𝑌</a:t>
                </a:r>
                <a14:m>
                  <m:oMath xmlns:m="http://schemas.openxmlformats.org/officeDocument/2006/math">
                    <m:r>
                      <a:rPr lang="en-US" sz="3200" i="1" spc="-104" baseline="-15700" dirty="0" smtClean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US" sz="3200" baseline="-15700" dirty="0">
                    <a:latin typeface="Cambria Math"/>
                    <a:cs typeface="Cambria Math"/>
                  </a:rPr>
                  <a:t> </a:t>
                </a:r>
                <a:r>
                  <a:rPr sz="3200" spc="-25" dirty="0">
                    <a:latin typeface="Calibri"/>
                    <a:cs typeface="Calibri"/>
                  </a:rPr>
                  <a:t>for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the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unlabeled </a:t>
                </a:r>
                <a:r>
                  <a:rPr sz="3200" spc="-71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nodes </a:t>
                </a:r>
                <a:r>
                  <a:rPr sz="3200" dirty="0">
                    <a:latin typeface="Cambria Math"/>
                    <a:cs typeface="Cambria Math"/>
                  </a:rPr>
                  <a:t>𝑣</a:t>
                </a:r>
                <a:r>
                  <a:rPr sz="3200" spc="110" dirty="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(in</a:t>
                </a:r>
                <a:r>
                  <a:rPr sz="3200" spc="5" dirty="0">
                    <a:latin typeface="Calibri"/>
                    <a:cs typeface="Calibri"/>
                  </a:rPr>
                  <a:t> </a:t>
                </a:r>
                <a:r>
                  <a:rPr sz="3200" spc="-20" dirty="0">
                    <a:latin typeface="Calibri"/>
                    <a:cs typeface="Calibri"/>
                  </a:rPr>
                  <a:t>grey</a:t>
                </a:r>
                <a:r>
                  <a:rPr sz="3200" spc="-5" dirty="0">
                    <a:latin typeface="Calibri"/>
                    <a:cs typeface="Calibri"/>
                  </a:rPr>
                  <a:t> color)?</a:t>
                </a:r>
                <a:endParaRPr sz="3200" dirty="0">
                  <a:latin typeface="Calibri"/>
                  <a:cs typeface="Calibri"/>
                </a:endParaRPr>
              </a:p>
              <a:p>
                <a:pPr marL="358140" indent="-320040">
                  <a:lnSpc>
                    <a:spcPts val="3770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15" dirty="0">
                    <a:latin typeface="Calibri"/>
                    <a:cs typeface="Calibri"/>
                  </a:rPr>
                  <a:t>Each</a:t>
                </a:r>
                <a:r>
                  <a:rPr sz="3200" dirty="0">
                    <a:latin typeface="Calibri"/>
                    <a:cs typeface="Calibri"/>
                  </a:rPr>
                  <a:t> node</a:t>
                </a:r>
                <a:r>
                  <a:rPr sz="3200" spc="-15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mbria Math"/>
                    <a:cs typeface="Cambria Math"/>
                  </a:rPr>
                  <a:t>𝑣</a:t>
                </a:r>
                <a:r>
                  <a:rPr sz="3200" spc="105" dirty="0">
                    <a:latin typeface="Cambria Math"/>
                    <a:cs typeface="Cambria Math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has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dirty="0">
                    <a:latin typeface="Calibri"/>
                    <a:cs typeface="Calibri"/>
                  </a:rPr>
                  <a:t>a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25" dirty="0">
                    <a:latin typeface="Calibri"/>
                    <a:cs typeface="Calibri"/>
                  </a:rPr>
                  <a:t>feature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latin typeface="Calibri"/>
                    <a:cs typeface="Calibri"/>
                  </a:rPr>
                  <a:t>vector</a:t>
                </a:r>
                <a:r>
                  <a:rPr sz="3200" spc="-5" dirty="0">
                    <a:latin typeface="Calibri"/>
                    <a:cs typeface="Calibri"/>
                  </a:rPr>
                  <a:t> </a:t>
                </a:r>
                <a:r>
                  <a:rPr sz="3200" spc="-114" dirty="0">
                    <a:latin typeface="Cambria Math"/>
                    <a:cs typeface="Cambria Math"/>
                  </a:rPr>
                  <a:t>𝑓</a:t>
                </a:r>
                <a14:m>
                  <m:oMath xmlns:m="http://schemas.openxmlformats.org/officeDocument/2006/math">
                    <m:r>
                      <a:rPr lang="en-US" sz="4000" i="1" spc="-104" baseline="-15700" dirty="0" smtClean="0">
                        <a:latin typeface="Cambria Math" panose="02040503050406030204" pitchFamily="18" charset="0"/>
                        <a:cs typeface="Cambria Math"/>
                      </a:rPr>
                      <m:t>𝑣</m:t>
                    </m:r>
                  </m:oMath>
                </a14:m>
                <a:r>
                  <a:rPr lang="en-US" sz="4000" baseline="-15700" dirty="0">
                    <a:latin typeface="Cambria Math"/>
                    <a:cs typeface="Cambria Math"/>
                  </a:rPr>
                  <a:t> </a:t>
                </a:r>
                <a:endParaRPr sz="3450" baseline="-15700" dirty="0">
                  <a:latin typeface="Cambria Math"/>
                  <a:cs typeface="Cambria Math"/>
                </a:endParaRPr>
              </a:p>
              <a:p>
                <a:pPr marL="358140" indent="-320040">
                  <a:lnSpc>
                    <a:spcPts val="381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spc="-5" dirty="0">
                    <a:latin typeface="Calibri"/>
                    <a:cs typeface="Calibri"/>
                  </a:rPr>
                  <a:t>Labels </a:t>
                </a:r>
                <a:r>
                  <a:rPr sz="3200" spc="-25" dirty="0">
                    <a:latin typeface="Calibri"/>
                    <a:cs typeface="Calibri"/>
                  </a:rPr>
                  <a:t>for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some</a:t>
                </a:r>
                <a:r>
                  <a:rPr sz="3200" spc="-10" dirty="0">
                    <a:latin typeface="Calibri"/>
                    <a:cs typeface="Calibri"/>
                  </a:rPr>
                  <a:t> </a:t>
                </a:r>
                <a:r>
                  <a:rPr sz="3200" spc="-5" dirty="0">
                    <a:latin typeface="Calibri"/>
                    <a:cs typeface="Calibri"/>
                  </a:rPr>
                  <a:t>nodes</a:t>
                </a:r>
                <a:r>
                  <a:rPr sz="3200" dirty="0"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latin typeface="Calibri"/>
                    <a:cs typeface="Calibri"/>
                  </a:rPr>
                  <a:t>are</a:t>
                </a:r>
                <a:r>
                  <a:rPr sz="3200" spc="-10" dirty="0">
                    <a:latin typeface="Calibri"/>
                    <a:cs typeface="Calibri"/>
                  </a:rPr>
                  <a:t> given</a:t>
                </a:r>
                <a:r>
                  <a:rPr sz="3200" dirty="0">
                    <a:latin typeface="Calibri"/>
                    <a:cs typeface="Calibri"/>
                  </a:rPr>
                  <a:t> (</a:t>
                </a:r>
                <a:r>
                  <a:rPr sz="3200" dirty="0">
                    <a:solidFill>
                      <a:srgbClr val="008000"/>
                    </a:solidFill>
                    <a:latin typeface="Cambria Math"/>
                    <a:cs typeface="Cambria Math"/>
                  </a:rPr>
                  <a:t>1</a:t>
                </a:r>
                <a:r>
                  <a:rPr sz="3200" spc="20" dirty="0">
                    <a:solidFill>
                      <a:srgbClr val="008000"/>
                    </a:solidFill>
                    <a:latin typeface="Cambria Math"/>
                    <a:cs typeface="Cambria Math"/>
                  </a:rPr>
                  <a:t> </a:t>
                </a:r>
                <a:r>
                  <a:rPr sz="3200" spc="-25" dirty="0">
                    <a:solidFill>
                      <a:srgbClr val="008000"/>
                    </a:solidFill>
                    <a:latin typeface="Calibri"/>
                    <a:cs typeface="Calibri"/>
                  </a:rPr>
                  <a:t>for</a:t>
                </a:r>
                <a:r>
                  <a:rPr sz="3200" spc="-10" dirty="0">
                    <a:solidFill>
                      <a:srgbClr val="008000"/>
                    </a:solidFill>
                    <a:latin typeface="Calibri"/>
                    <a:cs typeface="Calibri"/>
                  </a:rPr>
                  <a:t> green</a:t>
                </a:r>
                <a:r>
                  <a:rPr sz="3200" spc="-10" dirty="0">
                    <a:latin typeface="Calibri"/>
                    <a:cs typeface="Calibri"/>
                  </a:rPr>
                  <a:t>,</a:t>
                </a:r>
                <a:endParaRPr sz="3200" dirty="0">
                  <a:latin typeface="Calibri"/>
                  <a:cs typeface="Calibri"/>
                </a:endParaRPr>
              </a:p>
              <a:p>
                <a:pPr marL="358140">
                  <a:lnSpc>
                    <a:spcPts val="3815"/>
                  </a:lnSpc>
                  <a:spcBef>
                    <a:spcPts val="75"/>
                  </a:spcBef>
                </a:pPr>
                <a:r>
                  <a:rPr sz="32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0</a:t>
                </a:r>
                <a:r>
                  <a:rPr sz="3200" spc="5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 </a:t>
                </a:r>
                <a:r>
                  <a:rPr sz="3200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for</a:t>
                </a:r>
                <a:r>
                  <a:rPr sz="3200" spc="-20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15" dirty="0">
                    <a:solidFill>
                      <a:srgbClr val="C00000"/>
                    </a:solidFill>
                    <a:latin typeface="Calibri"/>
                    <a:cs typeface="Calibri"/>
                  </a:rPr>
                  <a:t>red</a:t>
                </a:r>
                <a:r>
                  <a:rPr sz="3200" spc="-15" dirty="0">
                    <a:latin typeface="Calibri"/>
                    <a:cs typeface="Calibri"/>
                  </a:rPr>
                  <a:t>)</a:t>
                </a:r>
                <a:endParaRPr sz="3200" dirty="0">
                  <a:latin typeface="Calibri"/>
                  <a:cs typeface="Calibri"/>
                </a:endParaRPr>
              </a:p>
              <a:p>
                <a:pPr marL="358140" indent="-320040">
                  <a:lnSpc>
                    <a:spcPts val="3815"/>
                  </a:lnSpc>
                  <a:buClr>
                    <a:srgbClr val="F0AD00"/>
                  </a:buClr>
                  <a:buSzPct val="81250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3200" b="1" spc="-55" dirty="0">
                    <a:solidFill>
                      <a:srgbClr val="0070C0"/>
                    </a:solidFill>
                    <a:latin typeface="Calibri"/>
                    <a:cs typeface="Calibri"/>
                  </a:rPr>
                  <a:t>Task:</a:t>
                </a:r>
                <a:r>
                  <a:rPr sz="3200" b="1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3200" dirty="0">
                    <a:solidFill>
                      <a:srgbClr val="0070C0"/>
                    </a:solidFill>
                    <a:latin typeface="Calibri"/>
                    <a:cs typeface="Calibri"/>
                  </a:rPr>
                  <a:t>Find</a:t>
                </a:r>
                <a:r>
                  <a:rPr sz="3200" spc="10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3200" spc="30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𝑃</a:t>
                </a:r>
                <a:r>
                  <a:rPr sz="3200" spc="30">
                    <a:solidFill>
                      <a:srgbClr val="0070C0"/>
                    </a:solidFill>
                    <a:latin typeface="Cambria Math"/>
                    <a:cs typeface="Cambria Math"/>
                  </a:rPr>
                  <a:t>(𝑌</a:t>
                </a:r>
                <a14:m>
                  <m:oMath xmlns:m="http://schemas.openxmlformats.org/officeDocument/2006/math">
                    <m:r>
                      <a:rPr lang="en-US" sz="3200" spc="30" baseline="-25000" dirty="0">
                        <a:solidFill>
                          <a:srgbClr val="0070C0"/>
                        </a:solidFill>
                        <a:latin typeface="Cambria Math"/>
                        <a:cs typeface="Cambria Math"/>
                      </a:rPr>
                      <m:t>𝑣</m:t>
                    </m:r>
                  </m:oMath>
                </a14:m>
                <a:r>
                  <a:rPr sz="3200" spc="30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)</a:t>
                </a:r>
                <a:r>
                  <a:rPr sz="3200" spc="15" dirty="0">
                    <a:solidFill>
                      <a:srgbClr val="0070C0"/>
                    </a:solidFill>
                    <a:latin typeface="Cambria Math"/>
                    <a:cs typeface="Cambria Math"/>
                  </a:rPr>
                  <a:t> </a:t>
                </a:r>
                <a:r>
                  <a:rPr sz="3200" spc="-10">
                    <a:solidFill>
                      <a:srgbClr val="0070C0"/>
                    </a:solidFill>
                    <a:latin typeface="Calibri"/>
                    <a:cs typeface="Calibri"/>
                  </a:rPr>
                  <a:t>given</a:t>
                </a:r>
                <a:r>
                  <a:rPr sz="3200" spc="5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3200" dirty="0">
                    <a:solidFill>
                      <a:srgbClr val="0070C0"/>
                    </a:solidFill>
                    <a:latin typeface="Calibri"/>
                    <a:cs typeface="Calibri"/>
                  </a:rPr>
                  <a:t>all</a:t>
                </a:r>
                <a:r>
                  <a:rPr sz="3200" spc="5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3200" spc="-25" dirty="0">
                    <a:solidFill>
                      <a:srgbClr val="0070C0"/>
                    </a:solidFill>
                    <a:latin typeface="Calibri"/>
                    <a:cs typeface="Calibri"/>
                  </a:rPr>
                  <a:t>features</a:t>
                </a:r>
                <a:r>
                  <a:rPr sz="3200" dirty="0">
                    <a:solidFill>
                      <a:srgbClr val="0070C0"/>
                    </a:solidFill>
                    <a:latin typeface="Calibri"/>
                    <a:cs typeface="Calibri"/>
                  </a:rPr>
                  <a:t> and</a:t>
                </a:r>
                <a:r>
                  <a:rPr sz="3200" spc="5" dirty="0">
                    <a:solidFill>
                      <a:srgbClr val="0070C0"/>
                    </a:solidFill>
                    <a:latin typeface="Calibri"/>
                    <a:cs typeface="Calibri"/>
                  </a:rPr>
                  <a:t> </a:t>
                </a:r>
                <a:r>
                  <a:rPr sz="3200" dirty="0">
                    <a:solidFill>
                      <a:srgbClr val="0070C0"/>
                    </a:solidFill>
                    <a:latin typeface="Calibri"/>
                    <a:cs typeface="Calibri"/>
                  </a:rPr>
                  <a:t>the</a:t>
                </a:r>
                <a:endParaRPr sz="32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9" y="1255330"/>
                <a:ext cx="8056293" cy="3002686"/>
              </a:xfrm>
              <a:prstGeom prst="rect">
                <a:avLst/>
              </a:prstGeom>
              <a:blipFill>
                <a:blip r:embed="rId3"/>
                <a:stretch>
                  <a:fillRect l="-1741" t="-3049" r="-1514" b="-650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2689698" y="4307049"/>
            <a:ext cx="1402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3200" spc="-3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200" spc="-35" dirty="0">
                <a:solidFill>
                  <a:srgbClr val="0070C0"/>
                </a:solidFill>
                <a:latin typeface="Calibri"/>
                <a:cs typeface="Calibri"/>
              </a:rPr>
              <a:t>w</a:t>
            </a:r>
            <a:r>
              <a:rPr sz="3200" spc="-5" dirty="0">
                <a:solidFill>
                  <a:srgbClr val="0070C0"/>
                </a:solidFill>
                <a:latin typeface="Calibri"/>
                <a:cs typeface="Calibri"/>
              </a:rPr>
              <a:t>or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k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5882" y="5103897"/>
            <a:ext cx="4559935" cy="1254760"/>
            <a:chOff x="2261881" y="5103897"/>
            <a:chExt cx="4559935" cy="1254760"/>
          </a:xfrm>
        </p:grpSpPr>
        <p:sp>
          <p:nvSpPr>
            <p:cNvPr id="6" name="object 6"/>
            <p:cNvSpPr/>
            <p:nvPr/>
          </p:nvSpPr>
          <p:spPr>
            <a:xfrm>
              <a:off x="4389076" y="5294806"/>
              <a:ext cx="716915" cy="450850"/>
            </a:xfrm>
            <a:custGeom>
              <a:avLst/>
              <a:gdLst/>
              <a:ahLst/>
              <a:cxnLst/>
              <a:rect l="l" t="t" r="r" b="b"/>
              <a:pathLst>
                <a:path w="716914" h="450850">
                  <a:moveTo>
                    <a:pt x="716547" y="45053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4581" y="5247092"/>
              <a:ext cx="657225" cy="357505"/>
            </a:xfrm>
            <a:custGeom>
              <a:avLst/>
              <a:gdLst/>
              <a:ahLst/>
              <a:cxnLst/>
              <a:rect l="l" t="t" r="r" b="b"/>
              <a:pathLst>
                <a:path w="657225" h="357504">
                  <a:moveTo>
                    <a:pt x="0" y="357044"/>
                  </a:moveTo>
                  <a:lnTo>
                    <a:pt x="657174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1293" y="5301145"/>
              <a:ext cx="309880" cy="667385"/>
            </a:xfrm>
            <a:custGeom>
              <a:avLst/>
              <a:gdLst/>
              <a:ahLst/>
              <a:cxnLst/>
              <a:rect l="l" t="t" r="r" b="b"/>
              <a:pathLst>
                <a:path w="309880" h="667385">
                  <a:moveTo>
                    <a:pt x="0" y="667391"/>
                  </a:moveTo>
                  <a:lnTo>
                    <a:pt x="309778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7565" y="5348860"/>
              <a:ext cx="312420" cy="628015"/>
            </a:xfrm>
            <a:custGeom>
              <a:avLst/>
              <a:gdLst/>
              <a:ahLst/>
              <a:cxnLst/>
              <a:rect l="l" t="t" r="r" b="b"/>
              <a:pathLst>
                <a:path w="312420" h="628014">
                  <a:moveTo>
                    <a:pt x="0" y="627664"/>
                  </a:moveTo>
                  <a:lnTo>
                    <a:pt x="312196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90387" y="5247092"/>
              <a:ext cx="628015" cy="783590"/>
            </a:xfrm>
            <a:custGeom>
              <a:avLst/>
              <a:gdLst/>
              <a:ahLst/>
              <a:cxnLst/>
              <a:rect l="l" t="t" r="r" b="b"/>
              <a:pathLst>
                <a:path w="628014" h="783589">
                  <a:moveTo>
                    <a:pt x="627861" y="7834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0610" y="5294806"/>
              <a:ext cx="1250315" cy="728345"/>
            </a:xfrm>
            <a:custGeom>
              <a:avLst/>
              <a:gdLst/>
              <a:ahLst/>
              <a:cxnLst/>
              <a:rect l="l" t="t" r="r" b="b"/>
              <a:pathLst>
                <a:path w="1250314" h="728345">
                  <a:moveTo>
                    <a:pt x="1249835" y="0"/>
                  </a:moveTo>
                  <a:lnTo>
                    <a:pt x="0" y="727782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0444" y="5745341"/>
              <a:ext cx="975360" cy="415925"/>
            </a:xfrm>
            <a:custGeom>
              <a:avLst/>
              <a:gdLst/>
              <a:ahLst/>
              <a:cxnLst/>
              <a:rect l="l" t="t" r="r" b="b"/>
              <a:pathLst>
                <a:path w="975360" h="415925">
                  <a:moveTo>
                    <a:pt x="975179" y="0"/>
                  </a:moveTo>
                  <a:lnTo>
                    <a:pt x="0" y="41573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4173" y="6153084"/>
              <a:ext cx="830580" cy="8255"/>
            </a:xfrm>
            <a:custGeom>
              <a:avLst/>
              <a:gdLst/>
              <a:ahLst/>
              <a:cxnLst/>
              <a:rect l="l" t="t" r="r" b="b"/>
              <a:pathLst>
                <a:path w="830579" h="8254">
                  <a:moveTo>
                    <a:pt x="0" y="0"/>
                  </a:moveTo>
                  <a:lnTo>
                    <a:pt x="830511" y="7988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64685" y="59765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64685" y="597652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3952" y="5116597"/>
              <a:ext cx="833119" cy="48260"/>
            </a:xfrm>
            <a:custGeom>
              <a:avLst/>
              <a:gdLst/>
              <a:ahLst/>
              <a:cxnLst/>
              <a:rect l="l" t="t" r="r" b="b"/>
              <a:pathLst>
                <a:path w="833120" h="48260">
                  <a:moveTo>
                    <a:pt x="0" y="0"/>
                  </a:moveTo>
                  <a:lnTo>
                    <a:pt x="832929" y="47715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71384" y="5270948"/>
              <a:ext cx="758825" cy="474980"/>
            </a:xfrm>
            <a:custGeom>
              <a:avLst/>
              <a:gdLst/>
              <a:ahLst/>
              <a:cxnLst/>
              <a:rect l="l" t="t" r="r" b="b"/>
              <a:pathLst>
                <a:path w="758825" h="474979">
                  <a:moveTo>
                    <a:pt x="758504" y="0"/>
                  </a:moveTo>
                  <a:lnTo>
                    <a:pt x="0" y="47439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1383" y="5745342"/>
              <a:ext cx="1284605" cy="133350"/>
            </a:xfrm>
            <a:custGeom>
              <a:avLst/>
              <a:gdLst/>
              <a:ahLst/>
              <a:cxnLst/>
              <a:rect l="l" t="t" r="r" b="b"/>
              <a:pathLst>
                <a:path w="1284604" h="133350">
                  <a:moveTo>
                    <a:pt x="1284055" y="13330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88917" y="5325002"/>
              <a:ext cx="370840" cy="804545"/>
            </a:xfrm>
            <a:custGeom>
              <a:avLst/>
              <a:gdLst/>
              <a:ahLst/>
              <a:cxnLst/>
              <a:rect l="l" t="t" r="r" b="b"/>
              <a:pathLst>
                <a:path w="370839" h="804545">
                  <a:moveTo>
                    <a:pt x="0" y="804012"/>
                  </a:moveTo>
                  <a:lnTo>
                    <a:pt x="370287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88520" y="5270948"/>
              <a:ext cx="320675" cy="477520"/>
            </a:xfrm>
            <a:custGeom>
              <a:avLst/>
              <a:gdLst/>
              <a:ahLst/>
              <a:cxnLst/>
              <a:rect l="l" t="t" r="r" b="b"/>
              <a:pathLst>
                <a:path w="320675" h="477520">
                  <a:moveTo>
                    <a:pt x="0" y="0"/>
                  </a:moveTo>
                  <a:lnTo>
                    <a:pt x="320483" y="477205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18232" y="6009143"/>
              <a:ext cx="690880" cy="173990"/>
            </a:xfrm>
            <a:custGeom>
              <a:avLst/>
              <a:gdLst/>
              <a:ahLst/>
              <a:cxnLst/>
              <a:rect l="l" t="t" r="r" b="b"/>
              <a:pathLst>
                <a:path w="690879" h="173989">
                  <a:moveTo>
                    <a:pt x="690770" y="0"/>
                  </a:moveTo>
                  <a:lnTo>
                    <a:pt x="0" y="17392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02508" y="602640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79713" y="5955836"/>
            <a:ext cx="391160" cy="394970"/>
            <a:chOff x="2555713" y="5955836"/>
            <a:chExt cx="391160" cy="394970"/>
          </a:xfrm>
        </p:grpSpPr>
        <p:sp>
          <p:nvSpPr>
            <p:cNvPr id="24" name="object 24"/>
            <p:cNvSpPr/>
            <p:nvPr/>
          </p:nvSpPr>
          <p:spPr>
            <a:xfrm>
              <a:off x="2568413" y="596853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4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8413" y="596853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06237" y="60172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89492" y="4919350"/>
            <a:ext cx="391160" cy="394970"/>
            <a:chOff x="2865492" y="4919350"/>
            <a:chExt cx="391160" cy="394970"/>
          </a:xfrm>
        </p:grpSpPr>
        <p:sp>
          <p:nvSpPr>
            <p:cNvPr id="28" name="object 28"/>
            <p:cNvSpPr/>
            <p:nvPr/>
          </p:nvSpPr>
          <p:spPr>
            <a:xfrm>
              <a:off x="2878192" y="493205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78192" y="493205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516015" y="498094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20121" y="5406887"/>
            <a:ext cx="391160" cy="394970"/>
            <a:chOff x="1896121" y="5406887"/>
            <a:chExt cx="391160" cy="394970"/>
          </a:xfrm>
        </p:grpSpPr>
        <p:sp>
          <p:nvSpPr>
            <p:cNvPr id="32" name="object 32"/>
            <p:cNvSpPr/>
            <p:nvPr/>
          </p:nvSpPr>
          <p:spPr>
            <a:xfrm>
              <a:off x="1908821" y="541958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08821" y="541958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546645" y="546862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88180" y="4967065"/>
            <a:ext cx="391160" cy="394970"/>
            <a:chOff x="4064180" y="4967065"/>
            <a:chExt cx="391160" cy="394970"/>
          </a:xfrm>
        </p:grpSpPr>
        <p:sp>
          <p:nvSpPr>
            <p:cNvPr id="36" name="object 36"/>
            <p:cNvSpPr/>
            <p:nvPr/>
          </p:nvSpPr>
          <p:spPr>
            <a:xfrm>
              <a:off x="4076880" y="497976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76880" y="497976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38"/>
              <p:cNvSpPr txBox="1"/>
              <p:nvPr/>
            </p:nvSpPr>
            <p:spPr>
              <a:xfrm>
                <a:off x="5331820" y="4389628"/>
                <a:ext cx="1869095" cy="90794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</a:pPr>
                <a:r>
                  <a:rPr sz="2800" spc="65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𝑃(𝑌</a:t>
                </a:r>
                <a14:m>
                  <m:oMath xmlns:m="http://schemas.openxmlformats.org/officeDocument/2006/math">
                    <m:r>
                      <a:rPr lang="en-US" sz="2800" spc="65" baseline="-25000" dirty="0">
                        <a:solidFill>
                          <a:srgbClr val="C00000"/>
                        </a:solidFill>
                        <a:latin typeface="Cambria Math"/>
                        <a:cs typeface="Cambria Math"/>
                      </a:rPr>
                      <m:t>𝑣</m:t>
                    </m:r>
                  </m:oMath>
                </a14:m>
                <a:r>
                  <a:rPr sz="2800" spc="65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)</a:t>
                </a:r>
                <a:r>
                  <a:rPr sz="2800" spc="-35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 </a:t>
                </a:r>
                <a:r>
                  <a:rPr sz="2800" i="1" dirty="0">
                    <a:solidFill>
                      <a:srgbClr val="C00000"/>
                    </a:solidFill>
                    <a:latin typeface="Calibri"/>
                    <a:cs typeface="Calibri"/>
                  </a:rPr>
                  <a:t>=</a:t>
                </a:r>
                <a:r>
                  <a:rPr sz="2800" i="1" spc="-2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2800" i="1" dirty="0">
                    <a:solidFill>
                      <a:srgbClr val="C00000"/>
                    </a:solidFill>
                    <a:latin typeface="Calibri"/>
                    <a:cs typeface="Calibri"/>
                  </a:rPr>
                  <a:t>?</a:t>
                </a:r>
                <a:endParaRPr sz="2800" dirty="0">
                  <a:latin typeface="Calibri"/>
                  <a:cs typeface="Calibri"/>
                </a:endParaRPr>
              </a:p>
              <a:p>
                <a:pPr marL="394970">
                  <a:spcBef>
                    <a:spcPts val="1680"/>
                  </a:spcBef>
                </a:pPr>
                <a:r>
                  <a:rPr sz="1600" dirty="0">
                    <a:latin typeface="Arial"/>
                    <a:cs typeface="Arial"/>
                  </a:rPr>
                  <a:t>5</a:t>
                </a:r>
              </a:p>
            </p:txBody>
          </p:sp>
        </mc:Choice>
        <mc:Fallback xmlns="">
          <p:sp>
            <p:nvSpPr>
              <p:cNvPr id="38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820" y="4389628"/>
                <a:ext cx="1869095" cy="907941"/>
              </a:xfrm>
              <a:prstGeom prst="rect">
                <a:avLst/>
              </a:prstGeom>
              <a:blipFill>
                <a:blip r:embed="rId4"/>
                <a:stretch>
                  <a:fillRect l="-9804" t="-12081" b="-1342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object 39"/>
          <p:cNvGrpSpPr/>
          <p:nvPr/>
        </p:nvGrpSpPr>
        <p:grpSpPr>
          <a:xfrm>
            <a:off x="7317337" y="6116313"/>
            <a:ext cx="391160" cy="394970"/>
            <a:chOff x="5793337" y="6116313"/>
            <a:chExt cx="391160" cy="394970"/>
          </a:xfrm>
        </p:grpSpPr>
        <p:sp>
          <p:nvSpPr>
            <p:cNvPr id="40" name="object 40"/>
            <p:cNvSpPr/>
            <p:nvPr/>
          </p:nvSpPr>
          <p:spPr>
            <a:xfrm>
              <a:off x="5806037" y="61290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06037" y="612901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443861" y="617880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266738" y="5681400"/>
            <a:ext cx="391160" cy="394970"/>
            <a:chOff x="6742738" y="5681400"/>
            <a:chExt cx="391160" cy="394970"/>
          </a:xfrm>
        </p:grpSpPr>
        <p:sp>
          <p:nvSpPr>
            <p:cNvPr id="44" name="object 44"/>
            <p:cNvSpPr/>
            <p:nvPr/>
          </p:nvSpPr>
          <p:spPr>
            <a:xfrm>
              <a:off x="6755438" y="569410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55438" y="569410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393262" y="574294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616923" y="5548093"/>
            <a:ext cx="391160" cy="394970"/>
            <a:chOff x="5092923" y="5548093"/>
            <a:chExt cx="391160" cy="394970"/>
          </a:xfrm>
        </p:grpSpPr>
        <p:sp>
          <p:nvSpPr>
            <p:cNvPr id="48" name="object 48"/>
            <p:cNvSpPr/>
            <p:nvPr/>
          </p:nvSpPr>
          <p:spPr>
            <a:xfrm>
              <a:off x="5105623" y="556079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1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4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1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05623" y="556079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743447" y="561187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687623" y="4943207"/>
            <a:ext cx="391160" cy="394970"/>
            <a:chOff x="6163623" y="4943207"/>
            <a:chExt cx="391160" cy="394970"/>
          </a:xfrm>
        </p:grpSpPr>
        <p:sp>
          <p:nvSpPr>
            <p:cNvPr id="52" name="object 52"/>
            <p:cNvSpPr/>
            <p:nvPr/>
          </p:nvSpPr>
          <p:spPr>
            <a:xfrm>
              <a:off x="6176323" y="495590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4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76323" y="495590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814147" y="5005323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376" y="402337"/>
            <a:ext cx="1804416" cy="42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14109" y="1386324"/>
            <a:ext cx="9478691" cy="440069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marR="414655" indent="-320040">
              <a:lnSpc>
                <a:spcPct val="90000"/>
              </a:lnSpc>
              <a:spcBef>
                <a:spcPts val="48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 question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today: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5" dirty="0">
                <a:latin typeface="Calibri"/>
                <a:cs typeface="Calibri"/>
              </a:rPr>
              <a:t> with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labels</a:t>
            </a:r>
            <a:r>
              <a:rPr sz="3200" spc="-5" dirty="0">
                <a:latin typeface="Calibri"/>
                <a:cs typeface="Calibri"/>
              </a:rPr>
              <a:t> 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some nodes</a:t>
            </a:r>
            <a:r>
              <a:rPr sz="3200" spc="-5" dirty="0">
                <a:latin typeface="Calibri"/>
                <a:cs typeface="Calibri"/>
              </a:rPr>
              <a:t>, how</a:t>
            </a:r>
            <a:r>
              <a:rPr sz="3200" dirty="0">
                <a:latin typeface="Calibri"/>
                <a:cs typeface="Calibri"/>
              </a:rPr>
              <a:t> do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assign </a:t>
            </a:r>
            <a:r>
              <a:rPr sz="3200">
                <a:latin typeface="Calibri"/>
                <a:cs typeface="Calibri"/>
              </a:rPr>
              <a:t>labels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other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the</a:t>
            </a:r>
            <a:r>
              <a:rPr sz="3200" spc="-10" dirty="0">
                <a:latin typeface="Calibri"/>
                <a:cs typeface="Calibri"/>
              </a:rPr>
              <a:t> network?</a:t>
            </a:r>
            <a:endParaRPr sz="3200" dirty="0">
              <a:latin typeface="Calibri"/>
              <a:cs typeface="Calibri"/>
            </a:endParaRPr>
          </a:p>
          <a:p>
            <a:pPr marL="332740" marR="5080" indent="-320040">
              <a:lnSpc>
                <a:spcPct val="90200"/>
              </a:lnSpc>
              <a:spcBef>
                <a:spcPts val="263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Example: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network,</a:t>
            </a:r>
            <a:r>
              <a:rPr sz="3200" spc="-5" dirty="0">
                <a:latin typeface="Calibri"/>
                <a:cs typeface="Calibri"/>
              </a:rPr>
              <a:t> some </a:t>
            </a:r>
            <a:r>
              <a:rPr sz="3200" dirty="0">
                <a:latin typeface="Calibri"/>
                <a:cs typeface="Calibri"/>
              </a:rPr>
              <a:t>nodes </a:t>
            </a: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fraudsters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dirty="0">
                <a:latin typeface="Calibri"/>
                <a:cs typeface="Calibri"/>
              </a:rPr>
              <a:t>nodes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fully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trusted.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How </a:t>
            </a:r>
            <a:r>
              <a:rPr sz="3200" b="1" spc="-5" dirty="0">
                <a:latin typeface="Calibri"/>
                <a:cs typeface="Calibri"/>
              </a:rPr>
              <a:t>do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you</a:t>
            </a:r>
            <a:r>
              <a:rPr sz="3200" b="1" spc="-5" dirty="0">
                <a:latin typeface="Calibri"/>
                <a:cs typeface="Calibri"/>
              </a:rPr>
              <a:t> find the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other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fraudsters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and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trustworthy</a:t>
            </a:r>
            <a:r>
              <a:rPr sz="3200" b="1" spc="-5" dirty="0">
                <a:latin typeface="Calibri"/>
                <a:cs typeface="Calibri"/>
              </a:rPr>
              <a:t> nodes?</a:t>
            </a:r>
            <a:endParaRPr sz="3200" dirty="0">
              <a:latin typeface="Calibri"/>
              <a:cs typeface="Calibri"/>
            </a:endParaRPr>
          </a:p>
          <a:p>
            <a:pPr marL="332740" marR="307340" indent="-320040">
              <a:lnSpc>
                <a:spcPts val="3500"/>
              </a:lnSpc>
              <a:spcBef>
                <a:spcPts val="347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already </a:t>
            </a:r>
            <a:r>
              <a:rPr sz="3200" dirty="0">
                <a:latin typeface="Calibri"/>
                <a:cs typeface="Calibri"/>
              </a:rPr>
              <a:t>discussed node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embeddings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method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solve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0847" y="6694424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3F3F3F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376" y="326976"/>
            <a:ext cx="6851904" cy="5638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0376" y="1507140"/>
            <a:ext cx="8299450" cy="400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focus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semi-supervised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classification</a:t>
            </a:r>
            <a:endParaRPr sz="3200" dirty="0">
              <a:latin typeface="Calibri"/>
              <a:cs typeface="Calibri"/>
            </a:endParaRPr>
          </a:p>
          <a:p>
            <a:pPr marL="3327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Intuition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5" dirty="0">
                <a:latin typeface="Calibri"/>
                <a:cs typeface="Calibri"/>
              </a:rPr>
              <a:t> based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homophily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Similar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</a:p>
          <a:p>
            <a:pPr marL="332740" marR="1746250">
              <a:lnSpc>
                <a:spcPts val="3790"/>
              </a:lnSpc>
              <a:spcBef>
                <a:spcPts val="240"/>
              </a:spcBef>
            </a:pP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typically close </a:t>
            </a:r>
            <a:r>
              <a:rPr sz="3200" spc="-10" dirty="0">
                <a:latin typeface="Calibri"/>
                <a:cs typeface="Calibri"/>
              </a:rPr>
              <a:t>together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10" dirty="0">
                <a:latin typeface="Calibri"/>
                <a:cs typeface="Calibri"/>
              </a:rPr>
              <a:t>directly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endParaRPr sz="3200" dirty="0">
              <a:latin typeface="Calibri"/>
              <a:cs typeface="Calibri"/>
            </a:endParaRPr>
          </a:p>
          <a:p>
            <a:pPr marL="332740" indent="-320040">
              <a:lnSpc>
                <a:spcPts val="379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latin typeface="Calibri"/>
                <a:cs typeface="Calibri"/>
              </a:rPr>
              <a:t>Three techniques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will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introduce: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Relational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Iterative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classification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7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5" dirty="0">
                <a:solidFill>
                  <a:srgbClr val="008000"/>
                </a:solidFill>
                <a:latin typeface="Calibri"/>
                <a:cs typeface="Calibri"/>
              </a:rPr>
              <a:t>Belief</a:t>
            </a:r>
            <a:r>
              <a:rPr sz="2800" b="1" spc="-15" dirty="0">
                <a:solidFill>
                  <a:srgbClr val="008000"/>
                </a:solidFill>
                <a:latin typeface="Calibri"/>
                <a:cs typeface="Calibri"/>
              </a:rPr>
              <a:t> propagation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0883" y="2820592"/>
            <a:ext cx="299720" cy="513080"/>
          </a:xfrm>
          <a:custGeom>
            <a:avLst/>
            <a:gdLst/>
            <a:ahLst/>
            <a:cxnLst/>
            <a:rect l="l" t="t" r="r" b="b"/>
            <a:pathLst>
              <a:path w="299720" h="513079">
                <a:moveTo>
                  <a:pt x="299663" y="0"/>
                </a:moveTo>
                <a:lnTo>
                  <a:pt x="0" y="512521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40283" y="2183288"/>
            <a:ext cx="781685" cy="1070610"/>
            <a:chOff x="716282" y="2183288"/>
            <a:chExt cx="781685" cy="1070610"/>
          </a:xfrm>
        </p:grpSpPr>
        <p:sp>
          <p:nvSpPr>
            <p:cNvPr id="4" name="object 4"/>
            <p:cNvSpPr/>
            <p:nvPr/>
          </p:nvSpPr>
          <p:spPr>
            <a:xfrm>
              <a:off x="911861" y="2195988"/>
              <a:ext cx="573405" cy="325755"/>
            </a:xfrm>
            <a:custGeom>
              <a:avLst/>
              <a:gdLst/>
              <a:ahLst/>
              <a:cxnLst/>
              <a:rect l="l" t="t" r="r" b="b"/>
              <a:pathLst>
                <a:path w="573405" h="325755">
                  <a:moveTo>
                    <a:pt x="0" y="0"/>
                  </a:moveTo>
                  <a:lnTo>
                    <a:pt x="572835" y="32551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8982" y="2380532"/>
              <a:ext cx="342900" cy="860425"/>
            </a:xfrm>
            <a:custGeom>
              <a:avLst/>
              <a:gdLst/>
              <a:ahLst/>
              <a:cxnLst/>
              <a:rect l="l" t="t" r="r" b="b"/>
              <a:pathLst>
                <a:path w="342900" h="860425">
                  <a:moveTo>
                    <a:pt x="0" y="0"/>
                  </a:moveTo>
                  <a:lnTo>
                    <a:pt x="342900" y="86042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778763" y="3425505"/>
            <a:ext cx="985519" cy="125095"/>
          </a:xfrm>
          <a:custGeom>
            <a:avLst/>
            <a:gdLst/>
            <a:ahLst/>
            <a:cxnLst/>
            <a:rect l="l" t="t" r="r" b="b"/>
            <a:pathLst>
              <a:path w="985519" h="125095">
                <a:moveTo>
                  <a:pt x="0" y="0"/>
                </a:moveTo>
                <a:lnTo>
                  <a:pt x="985201" y="125016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9724" y="3371454"/>
            <a:ext cx="671195" cy="179070"/>
          </a:xfrm>
          <a:custGeom>
            <a:avLst/>
            <a:gdLst/>
            <a:ahLst/>
            <a:cxnLst/>
            <a:rect l="l" t="t" r="r" b="b"/>
            <a:pathLst>
              <a:path w="671195" h="179070">
                <a:moveTo>
                  <a:pt x="0" y="179068"/>
                </a:moveTo>
                <a:lnTo>
                  <a:pt x="670665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5198" y="2782491"/>
            <a:ext cx="283845" cy="513080"/>
          </a:xfrm>
          <a:custGeom>
            <a:avLst/>
            <a:gdLst/>
            <a:ahLst/>
            <a:cxnLst/>
            <a:rect l="l" t="t" r="r" b="b"/>
            <a:pathLst>
              <a:path w="283844" h="513079">
                <a:moveTo>
                  <a:pt x="283499" y="0"/>
                </a:moveTo>
                <a:lnTo>
                  <a:pt x="0" y="512519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681928" y="2179637"/>
            <a:ext cx="567690" cy="1199515"/>
            <a:chOff x="2157928" y="2179636"/>
            <a:chExt cx="567690" cy="1199515"/>
          </a:xfrm>
        </p:grpSpPr>
        <p:sp>
          <p:nvSpPr>
            <p:cNvPr id="10" name="object 10"/>
            <p:cNvSpPr/>
            <p:nvPr/>
          </p:nvSpPr>
          <p:spPr>
            <a:xfrm>
              <a:off x="2170628" y="2246389"/>
              <a:ext cx="252729" cy="1120140"/>
            </a:xfrm>
            <a:custGeom>
              <a:avLst/>
              <a:gdLst/>
              <a:ahLst/>
              <a:cxnLst/>
              <a:rect l="l" t="t" r="r" b="b"/>
              <a:pathLst>
                <a:path w="252730" h="1120139">
                  <a:moveTo>
                    <a:pt x="252213" y="11195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9944" y="2192336"/>
              <a:ext cx="412750" cy="329565"/>
            </a:xfrm>
            <a:custGeom>
              <a:avLst/>
              <a:gdLst/>
              <a:ahLst/>
              <a:cxnLst/>
              <a:rect l="l" t="t" r="r" b="b"/>
              <a:pathLst>
                <a:path w="412750" h="329564">
                  <a:moveTo>
                    <a:pt x="0" y="0"/>
                  </a:moveTo>
                  <a:lnTo>
                    <a:pt x="412683" y="32916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13282" y="3556001"/>
            <a:ext cx="353695" cy="431165"/>
          </a:xfrm>
          <a:custGeom>
            <a:avLst/>
            <a:gdLst/>
            <a:ahLst/>
            <a:cxnLst/>
            <a:rect l="l" t="t" r="r" b="b"/>
            <a:pathLst>
              <a:path w="353694" h="431164">
                <a:moveTo>
                  <a:pt x="353284" y="0"/>
                </a:moveTo>
                <a:lnTo>
                  <a:pt x="0" y="430764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5198" y="3556000"/>
            <a:ext cx="401955" cy="443230"/>
          </a:xfrm>
          <a:custGeom>
            <a:avLst/>
            <a:gdLst/>
            <a:ahLst/>
            <a:cxnLst/>
            <a:rect l="l" t="t" r="r" b="b"/>
            <a:pathLst>
              <a:path w="401955" h="443229">
                <a:moveTo>
                  <a:pt x="0" y="0"/>
                </a:moveTo>
                <a:lnTo>
                  <a:pt x="401387" y="443144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534047" y="2221386"/>
            <a:ext cx="789305" cy="1070610"/>
            <a:chOff x="6010046" y="2221386"/>
            <a:chExt cx="789305" cy="1070610"/>
          </a:xfrm>
        </p:grpSpPr>
        <p:sp>
          <p:nvSpPr>
            <p:cNvPr id="15" name="object 15"/>
            <p:cNvSpPr/>
            <p:nvPr/>
          </p:nvSpPr>
          <p:spPr>
            <a:xfrm>
              <a:off x="6194196" y="2234086"/>
              <a:ext cx="592455" cy="325755"/>
            </a:xfrm>
            <a:custGeom>
              <a:avLst/>
              <a:gdLst/>
              <a:ahLst/>
              <a:cxnLst/>
              <a:rect l="l" t="t" r="r" b="b"/>
              <a:pathLst>
                <a:path w="592454" h="325755">
                  <a:moveTo>
                    <a:pt x="0" y="0"/>
                  </a:moveTo>
                  <a:lnTo>
                    <a:pt x="592347" y="325515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2746" y="2418633"/>
              <a:ext cx="342900" cy="860425"/>
            </a:xfrm>
            <a:custGeom>
              <a:avLst/>
              <a:gdLst/>
              <a:ahLst/>
              <a:cxnLst/>
              <a:rect l="l" t="t" r="r" b="b"/>
              <a:pathLst>
                <a:path w="342900" h="860425">
                  <a:moveTo>
                    <a:pt x="0" y="0"/>
                  </a:moveTo>
                  <a:lnTo>
                    <a:pt x="342900" y="86042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8061097" y="3463605"/>
            <a:ext cx="1008380" cy="125095"/>
          </a:xfrm>
          <a:custGeom>
            <a:avLst/>
            <a:gdLst/>
            <a:ahLst/>
            <a:cxnLst/>
            <a:rect l="l" t="t" r="r" b="b"/>
            <a:pathLst>
              <a:path w="1008379" h="125095">
                <a:moveTo>
                  <a:pt x="0" y="0"/>
                </a:moveTo>
                <a:lnTo>
                  <a:pt x="1008063" y="125016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12061" y="3409552"/>
            <a:ext cx="690245" cy="179070"/>
          </a:xfrm>
          <a:custGeom>
            <a:avLst/>
            <a:gdLst/>
            <a:ahLst/>
            <a:cxnLst/>
            <a:rect l="l" t="t" r="r" b="b"/>
            <a:pathLst>
              <a:path w="690245" h="179070">
                <a:moveTo>
                  <a:pt x="0" y="179069"/>
                </a:moveTo>
                <a:lnTo>
                  <a:pt x="690179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07049" y="3594103"/>
            <a:ext cx="361950" cy="431165"/>
          </a:xfrm>
          <a:custGeom>
            <a:avLst/>
            <a:gdLst/>
            <a:ahLst/>
            <a:cxnLst/>
            <a:rect l="l" t="t" r="r" b="b"/>
            <a:pathLst>
              <a:path w="361950" h="431164">
                <a:moveTo>
                  <a:pt x="361367" y="0"/>
                </a:moveTo>
                <a:lnTo>
                  <a:pt x="0" y="430764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10884" y="3594101"/>
            <a:ext cx="421005" cy="443230"/>
          </a:xfrm>
          <a:custGeom>
            <a:avLst/>
            <a:gdLst/>
            <a:ahLst/>
            <a:cxnLst/>
            <a:rect l="l" t="t" r="r" b="b"/>
            <a:pathLst>
              <a:path w="421004" h="443229">
                <a:moveTo>
                  <a:pt x="0" y="0"/>
                </a:moveTo>
                <a:lnTo>
                  <a:pt x="420897" y="443144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7329" y="2192337"/>
            <a:ext cx="298450" cy="329565"/>
          </a:xfrm>
          <a:custGeom>
            <a:avLst/>
            <a:gdLst/>
            <a:ahLst/>
            <a:cxnLst/>
            <a:rect l="l" t="t" r="r" b="b"/>
            <a:pathLst>
              <a:path w="298450" h="329564">
                <a:moveTo>
                  <a:pt x="297985" y="0"/>
                </a:moveTo>
                <a:lnTo>
                  <a:pt x="0" y="329164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72524" y="2230438"/>
            <a:ext cx="298450" cy="329565"/>
          </a:xfrm>
          <a:custGeom>
            <a:avLst/>
            <a:gdLst/>
            <a:ahLst/>
            <a:cxnLst/>
            <a:rect l="l" t="t" r="r" b="b"/>
            <a:pathLst>
              <a:path w="298450" h="329564">
                <a:moveTo>
                  <a:pt x="297985" y="0"/>
                </a:moveTo>
                <a:lnTo>
                  <a:pt x="0" y="329163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7329" y="2782492"/>
            <a:ext cx="550545" cy="637540"/>
          </a:xfrm>
          <a:custGeom>
            <a:avLst/>
            <a:gdLst/>
            <a:ahLst/>
            <a:cxnLst/>
            <a:rect l="l" t="t" r="r" b="b"/>
            <a:pathLst>
              <a:path w="550544" h="637539">
                <a:moveTo>
                  <a:pt x="550199" y="63753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72525" y="2820590"/>
            <a:ext cx="550545" cy="637540"/>
          </a:xfrm>
          <a:custGeom>
            <a:avLst/>
            <a:gdLst/>
            <a:ahLst/>
            <a:cxnLst/>
            <a:rect l="l" t="t" r="r" b="b"/>
            <a:pathLst>
              <a:path w="550545" h="637539">
                <a:moveTo>
                  <a:pt x="550199" y="637536"/>
                </a:moveTo>
                <a:lnTo>
                  <a:pt x="0" y="0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29141" y="2230438"/>
            <a:ext cx="412750" cy="329565"/>
          </a:xfrm>
          <a:custGeom>
            <a:avLst/>
            <a:gdLst/>
            <a:ahLst/>
            <a:cxnLst/>
            <a:rect l="l" t="t" r="r" b="b"/>
            <a:pathLst>
              <a:path w="412750" h="329564">
                <a:moveTo>
                  <a:pt x="0" y="0"/>
                </a:moveTo>
                <a:lnTo>
                  <a:pt x="412681" y="329163"/>
                </a:lnTo>
              </a:path>
            </a:pathLst>
          </a:custGeom>
          <a:ln w="254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0099" y="344687"/>
            <a:ext cx="7080504" cy="55778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499048" y="1864594"/>
            <a:ext cx="391160" cy="394970"/>
            <a:chOff x="1975048" y="1864594"/>
            <a:chExt cx="391160" cy="394970"/>
          </a:xfrm>
        </p:grpSpPr>
        <p:sp>
          <p:nvSpPr>
            <p:cNvPr id="28" name="object 28"/>
            <p:cNvSpPr/>
            <p:nvPr/>
          </p:nvSpPr>
          <p:spPr>
            <a:xfrm>
              <a:off x="1987748" y="187729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7748" y="187729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942431" y="2454749"/>
            <a:ext cx="391160" cy="394970"/>
            <a:chOff x="1418431" y="2454749"/>
            <a:chExt cx="391160" cy="394970"/>
          </a:xfrm>
        </p:grpSpPr>
        <p:sp>
          <p:nvSpPr>
            <p:cNvPr id="31" name="object 31"/>
            <p:cNvSpPr/>
            <p:nvPr/>
          </p:nvSpPr>
          <p:spPr>
            <a:xfrm>
              <a:off x="1431131" y="24674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31131" y="24674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751261" y="3353275"/>
            <a:ext cx="391160" cy="394970"/>
            <a:chOff x="2227261" y="3353275"/>
            <a:chExt cx="391160" cy="394970"/>
          </a:xfrm>
        </p:grpSpPr>
        <p:sp>
          <p:nvSpPr>
            <p:cNvPr id="34" name="object 34"/>
            <p:cNvSpPr/>
            <p:nvPr/>
          </p:nvSpPr>
          <p:spPr>
            <a:xfrm>
              <a:off x="2239961" y="336597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39961" y="3365975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400300" y="3228258"/>
            <a:ext cx="391160" cy="394970"/>
            <a:chOff x="876300" y="3228258"/>
            <a:chExt cx="391160" cy="394970"/>
          </a:xfrm>
        </p:grpSpPr>
        <p:sp>
          <p:nvSpPr>
            <p:cNvPr id="37" name="object 37"/>
            <p:cNvSpPr/>
            <p:nvPr/>
          </p:nvSpPr>
          <p:spPr>
            <a:xfrm>
              <a:off x="889000" y="324095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9000" y="3240958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057400" y="1998740"/>
            <a:ext cx="391160" cy="394970"/>
            <a:chOff x="533400" y="1998740"/>
            <a:chExt cx="391160" cy="394970"/>
          </a:xfrm>
        </p:grpSpPr>
        <p:sp>
          <p:nvSpPr>
            <p:cNvPr id="40" name="object 40"/>
            <p:cNvSpPr/>
            <p:nvPr/>
          </p:nvSpPr>
          <p:spPr>
            <a:xfrm>
              <a:off x="546100" y="201144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6100" y="201144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4170362" y="2454749"/>
            <a:ext cx="391160" cy="394970"/>
            <a:chOff x="2646362" y="2454749"/>
            <a:chExt cx="391160" cy="394970"/>
          </a:xfrm>
        </p:grpSpPr>
        <p:sp>
          <p:nvSpPr>
            <p:cNvPr id="43" name="object 43"/>
            <p:cNvSpPr/>
            <p:nvPr/>
          </p:nvSpPr>
          <p:spPr>
            <a:xfrm>
              <a:off x="2659062" y="24674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59062" y="24674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4734123" y="3043712"/>
            <a:ext cx="391160" cy="394970"/>
            <a:chOff x="3210123" y="3043712"/>
            <a:chExt cx="391160" cy="394970"/>
          </a:xfrm>
        </p:grpSpPr>
        <p:sp>
          <p:nvSpPr>
            <p:cNvPr id="46" name="object 46"/>
            <p:cNvSpPr/>
            <p:nvPr/>
          </p:nvSpPr>
          <p:spPr>
            <a:xfrm>
              <a:off x="3222823" y="30564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22823" y="305641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917700" y="3974066"/>
            <a:ext cx="391160" cy="394970"/>
            <a:chOff x="393700" y="3974066"/>
            <a:chExt cx="391160" cy="394970"/>
          </a:xfrm>
        </p:grpSpPr>
        <p:sp>
          <p:nvSpPr>
            <p:cNvPr id="49" name="object 49"/>
            <p:cNvSpPr/>
            <p:nvPr/>
          </p:nvSpPr>
          <p:spPr>
            <a:xfrm>
              <a:off x="406400" y="398676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6400" y="398676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942431" y="3986446"/>
            <a:ext cx="391160" cy="394970"/>
            <a:chOff x="1418431" y="3986446"/>
            <a:chExt cx="391160" cy="394970"/>
          </a:xfrm>
        </p:grpSpPr>
        <p:sp>
          <p:nvSpPr>
            <p:cNvPr id="52" name="object 52"/>
            <p:cNvSpPr/>
            <p:nvPr/>
          </p:nvSpPr>
          <p:spPr>
            <a:xfrm>
              <a:off x="1431131" y="399914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31131" y="399914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8804244" y="1902696"/>
            <a:ext cx="391160" cy="394970"/>
            <a:chOff x="7280244" y="1902696"/>
            <a:chExt cx="391160" cy="394970"/>
          </a:xfrm>
        </p:grpSpPr>
        <p:sp>
          <p:nvSpPr>
            <p:cNvPr id="55" name="object 55"/>
            <p:cNvSpPr/>
            <p:nvPr/>
          </p:nvSpPr>
          <p:spPr>
            <a:xfrm>
              <a:off x="7292944" y="191539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92944" y="191539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8247626" y="2492849"/>
            <a:ext cx="391160" cy="394970"/>
            <a:chOff x="6723626" y="2492849"/>
            <a:chExt cx="391160" cy="394970"/>
          </a:xfrm>
        </p:grpSpPr>
        <p:sp>
          <p:nvSpPr>
            <p:cNvPr id="58" name="object 58"/>
            <p:cNvSpPr/>
            <p:nvPr/>
          </p:nvSpPr>
          <p:spPr>
            <a:xfrm>
              <a:off x="6736326" y="25055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36326" y="25055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9056457" y="3391376"/>
            <a:ext cx="391160" cy="394970"/>
            <a:chOff x="7532457" y="3391376"/>
            <a:chExt cx="391160" cy="394970"/>
          </a:xfrm>
        </p:grpSpPr>
        <p:sp>
          <p:nvSpPr>
            <p:cNvPr id="61" name="object 61"/>
            <p:cNvSpPr/>
            <p:nvPr/>
          </p:nvSpPr>
          <p:spPr>
            <a:xfrm>
              <a:off x="7545157" y="340407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45157" y="340407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7705495" y="3266359"/>
            <a:ext cx="391160" cy="394970"/>
            <a:chOff x="6181495" y="3266359"/>
            <a:chExt cx="391160" cy="394970"/>
          </a:xfrm>
        </p:grpSpPr>
        <p:sp>
          <p:nvSpPr>
            <p:cNvPr id="64" name="object 64"/>
            <p:cNvSpPr/>
            <p:nvPr/>
          </p:nvSpPr>
          <p:spPr>
            <a:xfrm>
              <a:off x="6194195" y="327905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94195" y="327905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362595" y="2036842"/>
            <a:ext cx="391160" cy="394970"/>
            <a:chOff x="5838595" y="2036842"/>
            <a:chExt cx="391160" cy="394970"/>
          </a:xfrm>
        </p:grpSpPr>
        <p:sp>
          <p:nvSpPr>
            <p:cNvPr id="67" name="object 67"/>
            <p:cNvSpPr/>
            <p:nvPr/>
          </p:nvSpPr>
          <p:spPr>
            <a:xfrm>
              <a:off x="5851295" y="204954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51295" y="2049542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9475557" y="2492849"/>
            <a:ext cx="391160" cy="394970"/>
            <a:chOff x="7951557" y="2492849"/>
            <a:chExt cx="391160" cy="394970"/>
          </a:xfrm>
        </p:grpSpPr>
        <p:sp>
          <p:nvSpPr>
            <p:cNvPr id="70" name="object 70"/>
            <p:cNvSpPr/>
            <p:nvPr/>
          </p:nvSpPr>
          <p:spPr>
            <a:xfrm>
              <a:off x="7964257" y="25055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64257" y="250554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69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222895" y="4012166"/>
            <a:ext cx="391160" cy="394970"/>
            <a:chOff x="5698895" y="4012166"/>
            <a:chExt cx="391160" cy="394970"/>
          </a:xfrm>
        </p:grpSpPr>
        <p:sp>
          <p:nvSpPr>
            <p:cNvPr id="73" name="object 73"/>
            <p:cNvSpPr/>
            <p:nvPr/>
          </p:nvSpPr>
          <p:spPr>
            <a:xfrm>
              <a:off x="5711595" y="402486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11595" y="4024866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8247626" y="4024547"/>
            <a:ext cx="391160" cy="394970"/>
            <a:chOff x="6723626" y="4024547"/>
            <a:chExt cx="391160" cy="394970"/>
          </a:xfrm>
        </p:grpSpPr>
        <p:sp>
          <p:nvSpPr>
            <p:cNvPr id="76" name="object 76"/>
            <p:cNvSpPr/>
            <p:nvPr/>
          </p:nvSpPr>
          <p:spPr>
            <a:xfrm>
              <a:off x="6736326" y="403724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36326" y="403724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5489448" y="2421116"/>
            <a:ext cx="1774189" cy="855980"/>
            <a:chOff x="3965447" y="2421116"/>
            <a:chExt cx="1774189" cy="855980"/>
          </a:xfrm>
        </p:grpSpPr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5447" y="2965704"/>
              <a:ext cx="1773936" cy="31089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006470" y="3037361"/>
              <a:ext cx="1578610" cy="114300"/>
            </a:xfrm>
            <a:custGeom>
              <a:avLst/>
              <a:gdLst/>
              <a:ahLst/>
              <a:cxnLst/>
              <a:rect l="l" t="t" r="r" b="b"/>
              <a:pathLst>
                <a:path w="1578610" h="114300">
                  <a:moveTo>
                    <a:pt x="1463831" y="76199"/>
                  </a:moveTo>
                  <a:lnTo>
                    <a:pt x="1463831" y="114300"/>
                  </a:lnTo>
                  <a:lnTo>
                    <a:pt x="1540031" y="76200"/>
                  </a:lnTo>
                  <a:lnTo>
                    <a:pt x="1463831" y="76199"/>
                  </a:lnTo>
                  <a:close/>
                </a:path>
                <a:path w="1578610" h="114300">
                  <a:moveTo>
                    <a:pt x="1463831" y="68579"/>
                  </a:moveTo>
                  <a:lnTo>
                    <a:pt x="1463831" y="76199"/>
                  </a:lnTo>
                  <a:lnTo>
                    <a:pt x="1482883" y="76200"/>
                  </a:lnTo>
                  <a:lnTo>
                    <a:pt x="1482883" y="68579"/>
                  </a:lnTo>
                  <a:lnTo>
                    <a:pt x="1463831" y="68579"/>
                  </a:lnTo>
                  <a:close/>
                </a:path>
                <a:path w="1578610" h="114300">
                  <a:moveTo>
                    <a:pt x="1463831" y="60959"/>
                  </a:moveTo>
                  <a:lnTo>
                    <a:pt x="1463831" y="68579"/>
                  </a:lnTo>
                  <a:lnTo>
                    <a:pt x="1482883" y="68579"/>
                  </a:lnTo>
                  <a:lnTo>
                    <a:pt x="1482883" y="76200"/>
                  </a:lnTo>
                  <a:lnTo>
                    <a:pt x="1540033" y="76198"/>
                  </a:lnTo>
                  <a:lnTo>
                    <a:pt x="1570511" y="60960"/>
                  </a:lnTo>
                  <a:lnTo>
                    <a:pt x="1463831" y="60959"/>
                  </a:lnTo>
                  <a:close/>
                </a:path>
                <a:path w="1578610" h="114300">
                  <a:moveTo>
                    <a:pt x="0" y="68578"/>
                  </a:moveTo>
                  <a:lnTo>
                    <a:pt x="0" y="76198"/>
                  </a:lnTo>
                  <a:lnTo>
                    <a:pt x="1463831" y="76199"/>
                  </a:lnTo>
                  <a:lnTo>
                    <a:pt x="1463831" y="68579"/>
                  </a:lnTo>
                  <a:lnTo>
                    <a:pt x="0" y="68578"/>
                  </a:lnTo>
                  <a:close/>
                </a:path>
                <a:path w="1578610" h="114300">
                  <a:moveTo>
                    <a:pt x="1463831" y="38099"/>
                  </a:moveTo>
                  <a:lnTo>
                    <a:pt x="1463831" y="60959"/>
                  </a:lnTo>
                  <a:lnTo>
                    <a:pt x="1482883" y="60960"/>
                  </a:lnTo>
                  <a:lnTo>
                    <a:pt x="1482883" y="38100"/>
                  </a:lnTo>
                  <a:lnTo>
                    <a:pt x="1463831" y="38099"/>
                  </a:lnTo>
                  <a:close/>
                </a:path>
                <a:path w="1578610" h="114300">
                  <a:moveTo>
                    <a:pt x="1463831" y="0"/>
                  </a:moveTo>
                  <a:lnTo>
                    <a:pt x="1463831" y="38099"/>
                  </a:lnTo>
                  <a:lnTo>
                    <a:pt x="1482883" y="38100"/>
                  </a:lnTo>
                  <a:lnTo>
                    <a:pt x="1482883" y="60960"/>
                  </a:lnTo>
                  <a:lnTo>
                    <a:pt x="1570513" y="60958"/>
                  </a:lnTo>
                  <a:lnTo>
                    <a:pt x="1578131" y="57150"/>
                  </a:lnTo>
                  <a:lnTo>
                    <a:pt x="1463831" y="0"/>
                  </a:lnTo>
                  <a:close/>
                </a:path>
                <a:path w="1578610" h="114300">
                  <a:moveTo>
                    <a:pt x="0" y="38098"/>
                  </a:moveTo>
                  <a:lnTo>
                    <a:pt x="0" y="60958"/>
                  </a:lnTo>
                  <a:lnTo>
                    <a:pt x="1463831" y="60959"/>
                  </a:lnTo>
                  <a:lnTo>
                    <a:pt x="1463831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919" y="2421116"/>
              <a:ext cx="627379" cy="627379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2009140" y="1555496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392387" y="154330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75308" y="289052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782242" y="2637535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217293" y="361594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9984740" y="3198844"/>
            <a:ext cx="391160" cy="394970"/>
            <a:chOff x="8460740" y="3198844"/>
            <a:chExt cx="391160" cy="394970"/>
          </a:xfrm>
        </p:grpSpPr>
        <p:sp>
          <p:nvSpPr>
            <p:cNvPr id="88" name="object 88"/>
            <p:cNvSpPr/>
            <p:nvPr/>
          </p:nvSpPr>
          <p:spPr>
            <a:xfrm>
              <a:off x="8473440" y="321154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73440" y="321154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59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230099" y="4595023"/>
            <a:ext cx="673417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20675">
              <a:lnSpc>
                <a:spcPts val="3829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96240" algn="l"/>
                <a:tab pos="396875" algn="l"/>
              </a:tabLst>
            </a:pP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labels of some nodes</a:t>
            </a:r>
            <a:endParaRPr sz="3200" dirty="0">
              <a:latin typeface="Calibri"/>
              <a:cs typeface="Calibri"/>
            </a:endParaRPr>
          </a:p>
          <a:p>
            <a:pPr marL="396240" indent="-320675">
              <a:lnSpc>
                <a:spcPts val="3829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96240" algn="l"/>
                <a:tab pos="396875" algn="l"/>
              </a:tabLst>
            </a:pPr>
            <a:r>
              <a:rPr sz="3200" spc="-25" dirty="0">
                <a:latin typeface="Calibri"/>
                <a:cs typeface="Calibri"/>
              </a:rPr>
              <a:t>Let’s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labels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unlabeled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nodes</a:t>
            </a:r>
            <a:endParaRPr sz="3200" dirty="0">
              <a:latin typeface="Calibri"/>
              <a:cs typeface="Calibri"/>
            </a:endParaRPr>
          </a:p>
          <a:p>
            <a:pPr marL="396240" marR="541655" indent="-320040">
              <a:lnSpc>
                <a:spcPts val="3790"/>
              </a:lnSpc>
              <a:spcBef>
                <a:spcPts val="21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96240" algn="l"/>
                <a:tab pos="396875" algn="l"/>
              </a:tabLst>
            </a:pPr>
            <a:r>
              <a:rPr sz="3200" dirty="0">
                <a:latin typeface="Calibri"/>
                <a:cs typeface="Calibri"/>
              </a:rPr>
              <a:t>This is </a:t>
            </a:r>
            <a:r>
              <a:rPr sz="3200" spc="-10" dirty="0">
                <a:latin typeface="Calibri"/>
                <a:cs typeface="Calibri"/>
              </a:rPr>
              <a:t>called </a:t>
            </a:r>
            <a:r>
              <a:rPr sz="3200" dirty="0">
                <a:latin typeface="Calibri"/>
                <a:cs typeface="Calibri"/>
              </a:rPr>
              <a:t>semi-supervised node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classification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1825"/>
              </a:spcBef>
            </a:pPr>
            <a:endParaRPr sz="900" dirty="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300847" y="6694424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3F3F3F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9901" y="347472"/>
            <a:ext cx="1804416" cy="42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9901" y="1198254"/>
            <a:ext cx="8171815" cy="471282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2740" marR="83820" indent="-320040">
              <a:lnSpc>
                <a:spcPct val="90300"/>
              </a:lnSpc>
              <a:spcBef>
                <a:spcPts val="45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Main 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question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today: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Given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network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labels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 some </a:t>
            </a:r>
            <a:r>
              <a:rPr sz="3000" spc="-5" dirty="0">
                <a:latin typeface="Calibri"/>
                <a:cs typeface="Calibri"/>
              </a:rPr>
              <a:t>nodes, how do </a:t>
            </a:r>
            <a:r>
              <a:rPr sz="3000" spc="-15" dirty="0">
                <a:latin typeface="Calibri"/>
                <a:cs typeface="Calibri"/>
              </a:rPr>
              <a:t>we </a:t>
            </a:r>
            <a:r>
              <a:rPr sz="3000" spc="-5" dirty="0">
                <a:latin typeface="Calibri"/>
                <a:cs typeface="Calibri"/>
              </a:rPr>
              <a:t>assign labels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all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other nodes in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network?</a:t>
            </a:r>
            <a:endParaRPr sz="3000">
              <a:latin typeface="Calibri"/>
              <a:cs typeface="Calibri"/>
            </a:endParaRPr>
          </a:p>
          <a:p>
            <a:pPr marL="332740" indent="-320040">
              <a:lnSpc>
                <a:spcPts val="3145"/>
              </a:lnSpc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b="1" spc="-5">
                <a:latin typeface="Calibri"/>
                <a:cs typeface="Calibri"/>
              </a:rPr>
              <a:t>Intuition</a:t>
            </a:r>
            <a:r>
              <a:rPr sz="3000" b="1" spc="-5" dirty="0">
                <a:latin typeface="Calibri"/>
                <a:cs typeface="Calibri"/>
              </a:rPr>
              <a:t>: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D60093"/>
                </a:solidFill>
                <a:latin typeface="Calibri"/>
                <a:cs typeface="Calibri"/>
              </a:rPr>
              <a:t>Correlations</a:t>
            </a:r>
            <a:r>
              <a:rPr sz="3000" b="1" spc="-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exist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networks.</a:t>
            </a:r>
            <a:endParaRPr sz="3000">
              <a:latin typeface="Calibri"/>
              <a:cs typeface="Calibri"/>
            </a:endParaRPr>
          </a:p>
          <a:p>
            <a:pPr marL="625475" lvl="1" indent="-274955">
              <a:spcBef>
                <a:spcPts val="40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words: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Similar </a:t>
            </a:r>
            <a:r>
              <a:rPr sz="2600" spc="-5" dirty="0">
                <a:latin typeface="Calibri"/>
                <a:cs typeface="Calibri"/>
              </a:rPr>
              <a:t>nodes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connected</a:t>
            </a:r>
            <a:endParaRPr sz="2600">
              <a:latin typeface="Calibri"/>
              <a:cs typeface="Calibri"/>
            </a:endParaRPr>
          </a:p>
          <a:p>
            <a:pPr marL="625475" marR="5080" lvl="1" indent="-274320">
              <a:lnSpc>
                <a:spcPts val="2780"/>
              </a:lnSpc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b="1" spc="-25" dirty="0">
                <a:latin typeface="Calibri"/>
                <a:cs typeface="Calibri"/>
              </a:rPr>
              <a:t>Key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concept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D60093"/>
                </a:solidFill>
                <a:latin typeface="Calibri"/>
                <a:cs typeface="Calibri"/>
              </a:rPr>
              <a:t>collective</a:t>
            </a:r>
            <a:r>
              <a:rPr sz="26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D60093"/>
                </a:solidFill>
                <a:latin typeface="Calibri"/>
                <a:cs typeface="Calibri"/>
              </a:rPr>
              <a:t>classification</a:t>
            </a:r>
            <a:r>
              <a:rPr sz="2600" spc="-5" dirty="0">
                <a:solidFill>
                  <a:srgbClr val="D60093"/>
                </a:solidFill>
                <a:latin typeface="Calibri"/>
                <a:cs typeface="Calibri"/>
              </a:rPr>
              <a:t>: </a:t>
            </a:r>
            <a:r>
              <a:rPr sz="2600" spc="-10" dirty="0">
                <a:latin typeface="Calibri"/>
                <a:cs typeface="Calibri"/>
              </a:rPr>
              <a:t>Idea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assigning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labels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all </a:t>
            </a:r>
            <a:r>
              <a:rPr sz="2600" spc="-5" dirty="0">
                <a:latin typeface="Calibri"/>
                <a:cs typeface="Calibri"/>
              </a:rPr>
              <a:t>nodes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network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together</a:t>
            </a:r>
            <a:endParaRPr sz="2600">
              <a:latin typeface="Calibri"/>
              <a:cs typeface="Calibri"/>
            </a:endParaRPr>
          </a:p>
          <a:p>
            <a:pPr marL="332740" indent="-320040">
              <a:lnSpc>
                <a:spcPts val="3265"/>
              </a:lnSpc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b="1" spc="-55" dirty="0">
                <a:latin typeface="Calibri"/>
                <a:cs typeface="Calibri"/>
              </a:rPr>
              <a:t>We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will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look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at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three </a:t>
            </a:r>
            <a:r>
              <a:rPr sz="3000" b="1" spc="-5" dirty="0">
                <a:latin typeface="Calibri"/>
                <a:cs typeface="Calibri"/>
              </a:rPr>
              <a:t>techniques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today:</a:t>
            </a:r>
            <a:endParaRPr sz="3000">
              <a:latin typeface="Calibri"/>
              <a:cs typeface="Calibri"/>
            </a:endParaRPr>
          </a:p>
          <a:p>
            <a:pPr marL="625475" lvl="1" indent="-274955">
              <a:spcBef>
                <a:spcPts val="28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endParaRPr sz="2600">
              <a:latin typeface="Calibri"/>
              <a:cs typeface="Calibri"/>
            </a:endParaRPr>
          </a:p>
          <a:p>
            <a:pPr marL="625475" lvl="1" indent="-274955">
              <a:spcBef>
                <a:spcPts val="28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b="1" spc="-20" dirty="0">
                <a:solidFill>
                  <a:srgbClr val="0000FF"/>
                </a:solidFill>
                <a:latin typeface="Calibri"/>
                <a:cs typeface="Calibri"/>
              </a:rPr>
              <a:t>Iterative </a:t>
            </a:r>
            <a:r>
              <a:rPr sz="2600" b="1" spc="-5" dirty="0">
                <a:solidFill>
                  <a:srgbClr val="0000FF"/>
                </a:solidFill>
                <a:latin typeface="Calibri"/>
                <a:cs typeface="Calibri"/>
              </a:rPr>
              <a:t>classification</a:t>
            </a:r>
            <a:endParaRPr sz="2600">
              <a:latin typeface="Calibri"/>
              <a:cs typeface="Calibri"/>
            </a:endParaRPr>
          </a:p>
          <a:p>
            <a:pPr marL="625475" lvl="1" indent="-274955">
              <a:spcBef>
                <a:spcPts val="38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b="1" spc="-5" dirty="0">
                <a:solidFill>
                  <a:srgbClr val="008000"/>
                </a:solidFill>
                <a:latin typeface="Calibri"/>
                <a:cs typeface="Calibri"/>
              </a:rPr>
              <a:t>Belief</a:t>
            </a:r>
            <a:r>
              <a:rPr sz="26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8000"/>
                </a:solidFill>
                <a:latin typeface="Calibri"/>
                <a:cs typeface="Calibri"/>
              </a:rPr>
              <a:t>propagation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4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726" y="362200"/>
            <a:ext cx="7668768" cy="42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8509" y="1320257"/>
            <a:ext cx="9593491" cy="150874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3492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alibri"/>
                <a:cs typeface="Calibri"/>
              </a:rPr>
              <a:t>Individual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behaviors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70C0"/>
                </a:solidFill>
                <a:latin typeface="Calibri"/>
                <a:cs typeface="Calibri"/>
              </a:rPr>
              <a:t>correlated</a:t>
            </a:r>
            <a:r>
              <a:rPr sz="32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endParaRPr sz="3200" dirty="0">
              <a:latin typeface="Calibri"/>
              <a:cs typeface="Calibri"/>
            </a:endParaRPr>
          </a:p>
          <a:p>
            <a:pPr marL="332740" marR="5080" indent="-320040">
              <a:lnSpc>
                <a:spcPts val="3790"/>
              </a:lnSpc>
              <a:spcBef>
                <a:spcPts val="11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70C0"/>
                </a:solidFill>
                <a:latin typeface="Calibri"/>
                <a:cs typeface="Calibri"/>
              </a:rPr>
              <a:t>Correlation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nearby</a:t>
            </a:r>
            <a:r>
              <a:rPr sz="3200" dirty="0">
                <a:latin typeface="Calibri"/>
                <a:cs typeface="Calibri"/>
              </a:rPr>
              <a:t> nodes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same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color </a:t>
            </a:r>
            <a:r>
              <a:rPr sz="3200" dirty="0">
                <a:latin typeface="Calibri"/>
                <a:cs typeface="Calibri"/>
              </a:rPr>
              <a:t>(belonging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class)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1650" y="3609174"/>
            <a:ext cx="3013710" cy="2665095"/>
            <a:chOff x="3117650" y="3609173"/>
            <a:chExt cx="3013710" cy="2665095"/>
          </a:xfrm>
        </p:grpSpPr>
        <p:sp>
          <p:nvSpPr>
            <p:cNvPr id="5" name="object 5"/>
            <p:cNvSpPr/>
            <p:nvPr/>
          </p:nvSpPr>
          <p:spPr>
            <a:xfrm>
              <a:off x="5111051" y="5466594"/>
              <a:ext cx="414020" cy="570230"/>
            </a:xfrm>
            <a:custGeom>
              <a:avLst/>
              <a:gdLst/>
              <a:ahLst/>
              <a:cxnLst/>
              <a:rect l="l" t="t" r="r" b="b"/>
              <a:pathLst>
                <a:path w="414020" h="570229">
                  <a:moveTo>
                    <a:pt x="0" y="0"/>
                  </a:moveTo>
                  <a:lnTo>
                    <a:pt x="413675" y="57003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3253" y="3940563"/>
              <a:ext cx="592455" cy="325755"/>
            </a:xfrm>
            <a:custGeom>
              <a:avLst/>
              <a:gdLst/>
              <a:ahLst/>
              <a:cxnLst/>
              <a:rect l="l" t="t" r="r" b="b"/>
              <a:pathLst>
                <a:path w="592454" h="325754">
                  <a:moveTo>
                    <a:pt x="0" y="0"/>
                  </a:moveTo>
                  <a:lnTo>
                    <a:pt x="592347" y="325515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1803" y="4125112"/>
              <a:ext cx="342900" cy="860425"/>
            </a:xfrm>
            <a:custGeom>
              <a:avLst/>
              <a:gdLst/>
              <a:ahLst/>
              <a:cxnLst/>
              <a:rect l="l" t="t" r="r" b="b"/>
              <a:pathLst>
                <a:path w="342900" h="860425">
                  <a:moveTo>
                    <a:pt x="0" y="0"/>
                  </a:moveTo>
                  <a:lnTo>
                    <a:pt x="342900" y="86042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5938" y="4527071"/>
              <a:ext cx="299720" cy="513080"/>
            </a:xfrm>
            <a:custGeom>
              <a:avLst/>
              <a:gdLst/>
              <a:ahLst/>
              <a:cxnLst/>
              <a:rect l="l" t="t" r="r" b="b"/>
              <a:pathLst>
                <a:path w="299720" h="513079">
                  <a:moveTo>
                    <a:pt x="299663" y="0"/>
                  </a:moveTo>
                  <a:lnTo>
                    <a:pt x="0" y="512521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6154" y="5170082"/>
              <a:ext cx="1008380" cy="125095"/>
            </a:xfrm>
            <a:custGeom>
              <a:avLst/>
              <a:gdLst/>
              <a:ahLst/>
              <a:cxnLst/>
              <a:rect l="l" t="t" r="r" b="b"/>
              <a:pathLst>
                <a:path w="1008379" h="125095">
                  <a:moveTo>
                    <a:pt x="0" y="0"/>
                  </a:moveTo>
                  <a:lnTo>
                    <a:pt x="1008063" y="12501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5939" y="5300578"/>
              <a:ext cx="421005" cy="443230"/>
            </a:xfrm>
            <a:custGeom>
              <a:avLst/>
              <a:gdLst/>
              <a:ahLst/>
              <a:cxnLst/>
              <a:rect l="l" t="t" r="r" b="b"/>
              <a:pathLst>
                <a:path w="421004" h="443229">
                  <a:moveTo>
                    <a:pt x="0" y="0"/>
                  </a:moveTo>
                  <a:lnTo>
                    <a:pt x="420897" y="443144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7578" y="4527069"/>
              <a:ext cx="581025" cy="651510"/>
            </a:xfrm>
            <a:custGeom>
              <a:avLst/>
              <a:gdLst/>
              <a:ahLst/>
              <a:cxnLst/>
              <a:rect l="l" t="t" r="r" b="b"/>
              <a:pathLst>
                <a:path w="581025" h="651510">
                  <a:moveTo>
                    <a:pt x="580559" y="65099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7581" y="3936916"/>
              <a:ext cx="298450" cy="329565"/>
            </a:xfrm>
            <a:custGeom>
              <a:avLst/>
              <a:gdLst/>
              <a:ahLst/>
              <a:cxnLst/>
              <a:rect l="l" t="t" r="r" b="b"/>
              <a:pathLst>
                <a:path w="298450" h="329564">
                  <a:moveTo>
                    <a:pt x="297985" y="0"/>
                  </a:moveTo>
                  <a:lnTo>
                    <a:pt x="0" y="32916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4197" y="3936916"/>
              <a:ext cx="412750" cy="329565"/>
            </a:xfrm>
            <a:custGeom>
              <a:avLst/>
              <a:gdLst/>
              <a:ahLst/>
              <a:cxnLst/>
              <a:rect l="l" t="t" r="r" b="b"/>
              <a:pathLst>
                <a:path w="412750" h="329564">
                  <a:moveTo>
                    <a:pt x="0" y="0"/>
                  </a:moveTo>
                  <a:lnTo>
                    <a:pt x="412681" y="329163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0" y="362187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9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9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0" y="362187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5383" y="421202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5383" y="421202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5600" y="569951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5600" y="5699510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3250" y="498553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3250" y="498553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0350" y="375601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B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30350" y="3756019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3313" y="421202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43313" y="4212027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55573" y="589204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80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80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55573" y="5892043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7115" y="5116030"/>
              <a:ext cx="690245" cy="179070"/>
            </a:xfrm>
            <a:custGeom>
              <a:avLst/>
              <a:gdLst/>
              <a:ahLst/>
              <a:cxnLst/>
              <a:rect l="l" t="t" r="r" b="b"/>
              <a:pathLst>
                <a:path w="690245" h="179070">
                  <a:moveTo>
                    <a:pt x="0" y="179069"/>
                  </a:moveTo>
                  <a:lnTo>
                    <a:pt x="690179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54573" y="512401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5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59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5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54573" y="5124014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52495" y="491802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182879" y="0"/>
                  </a:moveTo>
                  <a:lnTo>
                    <a:pt x="134263" y="6592"/>
                  </a:lnTo>
                  <a:lnTo>
                    <a:pt x="90576" y="25196"/>
                  </a:lnTo>
                  <a:lnTo>
                    <a:pt x="53564" y="54052"/>
                  </a:lnTo>
                  <a:lnTo>
                    <a:pt x="24968" y="91402"/>
                  </a:lnTo>
                  <a:lnTo>
                    <a:pt x="6532" y="135487"/>
                  </a:lnTo>
                  <a:lnTo>
                    <a:pt x="0" y="184547"/>
                  </a:lnTo>
                  <a:lnTo>
                    <a:pt x="6532" y="233607"/>
                  </a:lnTo>
                  <a:lnTo>
                    <a:pt x="24968" y="277692"/>
                  </a:lnTo>
                  <a:lnTo>
                    <a:pt x="53564" y="315042"/>
                  </a:lnTo>
                  <a:lnTo>
                    <a:pt x="90576" y="343898"/>
                  </a:lnTo>
                  <a:lnTo>
                    <a:pt x="134263" y="362502"/>
                  </a:lnTo>
                  <a:lnTo>
                    <a:pt x="182879" y="369095"/>
                  </a:lnTo>
                  <a:lnTo>
                    <a:pt x="231496" y="362502"/>
                  </a:lnTo>
                  <a:lnTo>
                    <a:pt x="275183" y="343898"/>
                  </a:lnTo>
                  <a:lnTo>
                    <a:pt x="312195" y="315042"/>
                  </a:lnTo>
                  <a:lnTo>
                    <a:pt x="340791" y="277692"/>
                  </a:lnTo>
                  <a:lnTo>
                    <a:pt x="359227" y="233607"/>
                  </a:lnTo>
                  <a:lnTo>
                    <a:pt x="365760" y="184547"/>
                  </a:lnTo>
                  <a:lnTo>
                    <a:pt x="359227" y="135487"/>
                  </a:lnTo>
                  <a:lnTo>
                    <a:pt x="340791" y="91402"/>
                  </a:lnTo>
                  <a:lnTo>
                    <a:pt x="312195" y="54052"/>
                  </a:lnTo>
                  <a:lnTo>
                    <a:pt x="275183" y="25196"/>
                  </a:lnTo>
                  <a:lnTo>
                    <a:pt x="231496" y="65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64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52495" y="4918021"/>
              <a:ext cx="365760" cy="369570"/>
            </a:xfrm>
            <a:custGeom>
              <a:avLst/>
              <a:gdLst/>
              <a:ahLst/>
              <a:cxnLst/>
              <a:rect l="l" t="t" r="r" b="b"/>
              <a:pathLst>
                <a:path w="365760" h="369570">
                  <a:moveTo>
                    <a:pt x="0" y="184547"/>
                  </a:moveTo>
                  <a:lnTo>
                    <a:pt x="6532" y="135487"/>
                  </a:lnTo>
                  <a:lnTo>
                    <a:pt x="24968" y="91402"/>
                  </a:lnTo>
                  <a:lnTo>
                    <a:pt x="53564" y="54052"/>
                  </a:lnTo>
                  <a:lnTo>
                    <a:pt x="90576" y="25196"/>
                  </a:lnTo>
                  <a:lnTo>
                    <a:pt x="134263" y="6592"/>
                  </a:lnTo>
                  <a:lnTo>
                    <a:pt x="182880" y="0"/>
                  </a:lnTo>
                  <a:lnTo>
                    <a:pt x="231496" y="6592"/>
                  </a:lnTo>
                  <a:lnTo>
                    <a:pt x="275183" y="25196"/>
                  </a:lnTo>
                  <a:lnTo>
                    <a:pt x="312195" y="54052"/>
                  </a:lnTo>
                  <a:lnTo>
                    <a:pt x="340791" y="91402"/>
                  </a:lnTo>
                  <a:lnTo>
                    <a:pt x="359227" y="135487"/>
                  </a:lnTo>
                  <a:lnTo>
                    <a:pt x="365760" y="184547"/>
                  </a:lnTo>
                  <a:lnTo>
                    <a:pt x="359227" y="233607"/>
                  </a:lnTo>
                  <a:lnTo>
                    <a:pt x="340791" y="277692"/>
                  </a:lnTo>
                  <a:lnTo>
                    <a:pt x="312195" y="315042"/>
                  </a:lnTo>
                  <a:lnTo>
                    <a:pt x="275183" y="343898"/>
                  </a:lnTo>
                  <a:lnTo>
                    <a:pt x="231496" y="362502"/>
                  </a:lnTo>
                  <a:lnTo>
                    <a:pt x="182880" y="369095"/>
                  </a:lnTo>
                  <a:lnTo>
                    <a:pt x="134263" y="362502"/>
                  </a:lnTo>
                  <a:lnTo>
                    <a:pt x="90576" y="343898"/>
                  </a:lnTo>
                  <a:lnTo>
                    <a:pt x="53564" y="315042"/>
                  </a:lnTo>
                  <a:lnTo>
                    <a:pt x="24968" y="277692"/>
                  </a:lnTo>
                  <a:lnTo>
                    <a:pt x="6532" y="233607"/>
                  </a:lnTo>
                  <a:lnTo>
                    <a:pt x="0" y="1845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5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976" y="346710"/>
            <a:ext cx="7424928" cy="42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9" y="1315213"/>
            <a:ext cx="7149465" cy="18524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Main types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b="1" spc="-5" dirty="0">
                <a:latin typeface="Calibri"/>
                <a:cs typeface="Calibri"/>
              </a:rPr>
              <a:t>dependencies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lead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correlation: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3000" dirty="0">
              <a:latin typeface="Calibri"/>
              <a:cs typeface="Calibri"/>
            </a:endParaRPr>
          </a:p>
          <a:p>
            <a:pPr marL="420370" algn="ctr">
              <a:tabLst>
                <a:tab pos="354711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Homophily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Influence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5109" y="3216925"/>
            <a:ext cx="1374648" cy="765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5109" y="5065540"/>
            <a:ext cx="1374648" cy="7650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203833" y="4076462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228600" y="914401"/>
                </a:moveTo>
                <a:lnTo>
                  <a:pt x="457200" y="685801"/>
                </a:lnTo>
                <a:lnTo>
                  <a:pt x="306322" y="685801"/>
                </a:lnTo>
                <a:lnTo>
                  <a:pt x="306322" y="0"/>
                </a:lnTo>
                <a:lnTo>
                  <a:pt x="150877" y="0"/>
                </a:lnTo>
                <a:lnTo>
                  <a:pt x="150877" y="685801"/>
                </a:lnTo>
                <a:lnTo>
                  <a:pt x="0" y="685801"/>
                </a:lnTo>
                <a:lnTo>
                  <a:pt x="228600" y="9144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8148" y="3216417"/>
            <a:ext cx="1374648" cy="7650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98148" y="5065019"/>
            <a:ext cx="1374648" cy="7650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256872" y="407594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228600" y="914401"/>
                </a:moveTo>
                <a:lnTo>
                  <a:pt x="457200" y="685801"/>
                </a:lnTo>
                <a:lnTo>
                  <a:pt x="306322" y="685801"/>
                </a:lnTo>
                <a:lnTo>
                  <a:pt x="306322" y="0"/>
                </a:lnTo>
                <a:lnTo>
                  <a:pt x="150877" y="0"/>
                </a:lnTo>
                <a:lnTo>
                  <a:pt x="150877" y="685801"/>
                </a:lnTo>
                <a:lnTo>
                  <a:pt x="0" y="685801"/>
                </a:lnTo>
                <a:lnTo>
                  <a:pt x="228600" y="9144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6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616" y="311471"/>
            <a:ext cx="2697480" cy="5516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3616" y="1119925"/>
            <a:ext cx="6212840" cy="35142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marR="387985" indent="-320040">
              <a:lnSpc>
                <a:spcPct val="90000"/>
              </a:lnSpc>
              <a:spcBef>
                <a:spcPts val="48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Homophily</a:t>
            </a:r>
            <a:r>
              <a:rPr sz="3200" spc="-5" dirty="0"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tendency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individuals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associate </a:t>
            </a:r>
            <a:r>
              <a:rPr sz="3200" dirty="0">
                <a:latin typeface="Calibri"/>
                <a:cs typeface="Calibri"/>
              </a:rPr>
              <a:t>and bond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similar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others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35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i="1" spc="-5" dirty="0">
                <a:latin typeface="Calibri"/>
                <a:cs typeface="Calibri"/>
              </a:rPr>
              <a:t>“Birds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of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feather</a:t>
            </a:r>
            <a:r>
              <a:rPr sz="2800" i="1" spc="-5" dirty="0">
                <a:latin typeface="Calibri"/>
                <a:cs typeface="Calibri"/>
              </a:rPr>
              <a:t> flock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5" dirty="0">
                <a:latin typeface="Calibri"/>
                <a:cs typeface="Calibri"/>
              </a:rPr>
              <a:t>together”</a:t>
            </a:r>
            <a:endParaRPr sz="2800" dirty="0">
              <a:latin typeface="Calibri"/>
              <a:cs typeface="Calibri"/>
            </a:endParaRPr>
          </a:p>
          <a:p>
            <a:pPr marL="625475" marR="88900" lvl="1" indent="-274320">
              <a:lnSpc>
                <a:spcPct val="90200"/>
              </a:lnSpc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It has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observed in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array</a:t>
            </a:r>
            <a:r>
              <a:rPr sz="2800" spc="-5" dirty="0">
                <a:latin typeface="Calibri"/>
                <a:cs typeface="Calibri"/>
              </a:rPr>
              <a:t> 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studies,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variety</a:t>
            </a:r>
            <a:r>
              <a:rPr sz="2800" spc="-5" dirty="0">
                <a:latin typeface="Calibri"/>
                <a:cs typeface="Calibri"/>
              </a:rPr>
              <a:t> 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dirty="0">
                <a:latin typeface="Calibri"/>
                <a:cs typeface="Calibri"/>
              </a:rPr>
              <a:t> (e.g.,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gender, 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organizational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etc.)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5365" y="2829145"/>
            <a:ext cx="1374648" cy="765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5365" y="4677760"/>
            <a:ext cx="1374648" cy="7650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44089" y="3688681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228600" y="914401"/>
                </a:moveTo>
                <a:lnTo>
                  <a:pt x="457200" y="685801"/>
                </a:lnTo>
                <a:lnTo>
                  <a:pt x="306322" y="685801"/>
                </a:lnTo>
                <a:lnTo>
                  <a:pt x="306322" y="0"/>
                </a:lnTo>
                <a:lnTo>
                  <a:pt x="150877" y="0"/>
                </a:lnTo>
                <a:lnTo>
                  <a:pt x="150877" y="685801"/>
                </a:lnTo>
                <a:lnTo>
                  <a:pt x="0" y="685801"/>
                </a:lnTo>
                <a:lnTo>
                  <a:pt x="228600" y="9144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50426" y="2352501"/>
            <a:ext cx="16445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ph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il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7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9867" y="2131558"/>
            <a:ext cx="4289101" cy="29184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2416" y="311494"/>
            <a:ext cx="5114544" cy="5516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8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074" y="1321118"/>
            <a:ext cx="4417060" cy="459510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32740" indent="-320040">
              <a:spcBef>
                <a:spcPts val="9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alibri"/>
                <a:cs typeface="Calibri"/>
              </a:rPr>
              <a:t>Online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social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Nodes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people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20" dirty="0">
                <a:latin typeface="Calibri"/>
                <a:cs typeface="Calibri"/>
              </a:rPr>
              <a:t>Edges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friendship</a:t>
            </a:r>
            <a:endParaRPr sz="2800" dirty="0">
              <a:latin typeface="Calibri"/>
              <a:cs typeface="Calibri"/>
            </a:endParaRPr>
          </a:p>
          <a:p>
            <a:pPr marL="625475" marR="608330" lvl="1" indent="-274320">
              <a:lnSpc>
                <a:spcPct val="100699"/>
              </a:lnSpc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Node </a:t>
            </a:r>
            <a:r>
              <a:rPr sz="2800" spc="-10" dirty="0">
                <a:latin typeface="Calibri"/>
                <a:cs typeface="Calibri"/>
              </a:rPr>
              <a:t>color 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-20" dirty="0">
                <a:solidFill>
                  <a:srgbClr val="008000"/>
                </a:solidFill>
                <a:latin typeface="Calibri"/>
                <a:cs typeface="Calibri"/>
              </a:rPr>
              <a:t>interests </a:t>
            </a:r>
            <a:r>
              <a:rPr sz="2800" spc="-6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Calibri"/>
                <a:cs typeface="Calibri"/>
              </a:rPr>
              <a:t>(sports,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Calibri"/>
                <a:cs typeface="Calibri"/>
              </a:rPr>
              <a:t>arts,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8000"/>
                </a:solidFill>
                <a:latin typeface="Calibri"/>
                <a:cs typeface="Calibri"/>
              </a:rPr>
              <a:t>etc.)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lnSpc>
                <a:spcPts val="377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15" dirty="0">
                <a:latin typeface="Calibri"/>
                <a:cs typeface="Calibri"/>
              </a:rPr>
              <a:t>People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</a:p>
          <a:p>
            <a:pPr marL="332740" marR="5080">
              <a:lnSpc>
                <a:spcPct val="100299"/>
              </a:lnSpc>
              <a:spcBef>
                <a:spcPts val="60"/>
              </a:spcBef>
            </a:pPr>
            <a:r>
              <a:rPr sz="3200" spc="-20" dirty="0">
                <a:latin typeface="Calibri"/>
                <a:cs typeface="Calibri"/>
              </a:rPr>
              <a:t>interest are </a:t>
            </a:r>
            <a:r>
              <a:rPr sz="3200" spc="-15" dirty="0">
                <a:latin typeface="Calibri"/>
                <a:cs typeface="Calibri"/>
              </a:rPr>
              <a:t>more </a:t>
            </a:r>
            <a:r>
              <a:rPr sz="3200" spc="-5" dirty="0">
                <a:latin typeface="Calibri"/>
                <a:cs typeface="Calibri"/>
              </a:rPr>
              <a:t>closely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dirty="0">
                <a:latin typeface="Calibri"/>
                <a:cs typeface="Calibri"/>
              </a:rPr>
              <a:t> due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homophily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41747" y="5766362"/>
            <a:ext cx="297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(Easley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and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Kleinberg,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2010)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16" y="326976"/>
            <a:ext cx="2218944" cy="4328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9616" y="1394703"/>
            <a:ext cx="6183630" cy="3282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965" marR="334010" indent="-342900">
              <a:lnSpc>
                <a:spcPct val="100299"/>
              </a:lnSpc>
              <a:spcBef>
                <a:spcPts val="8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54965" algn="l"/>
                <a:tab pos="355600" algn="l"/>
              </a:tabLst>
            </a:pPr>
            <a:r>
              <a:rPr sz="3200" spc="-5">
                <a:latin typeface="Calibri"/>
                <a:cs typeface="Calibri"/>
              </a:rPr>
              <a:t>Social </a:t>
            </a:r>
            <a:r>
              <a:rPr sz="3200" spc="-5" dirty="0">
                <a:latin typeface="Calibri"/>
                <a:cs typeface="Calibri"/>
              </a:rPr>
              <a:t>connections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influence </a:t>
            </a:r>
            <a:r>
              <a:rPr sz="3200" dirty="0">
                <a:latin typeface="Calibri"/>
                <a:cs typeface="Calibri"/>
              </a:rPr>
              <a:t>the individual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characteristics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person.</a:t>
            </a:r>
            <a:endParaRPr sz="3200" dirty="0">
              <a:latin typeface="Calibri"/>
              <a:cs typeface="Calibri"/>
            </a:endParaRPr>
          </a:p>
          <a:p>
            <a:pPr marL="648335" marR="5080" lvl="1" indent="-342900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47700" algn="l"/>
                <a:tab pos="648335" algn="l"/>
              </a:tabLst>
            </a:pPr>
            <a:r>
              <a:rPr sz="2800" b="1" spc="-10" dirty="0">
                <a:latin typeface="Calibri"/>
                <a:cs typeface="Calibri"/>
              </a:rPr>
              <a:t>Example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 recommend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my</a:t>
            </a:r>
            <a:r>
              <a:rPr sz="2800" spc="-5" dirty="0">
                <a:latin typeface="Calibri"/>
                <a:cs typeface="Calibri"/>
              </a:rPr>
              <a:t> musical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preferences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friends,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until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grows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favorite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genres!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7816" y="2829051"/>
            <a:ext cx="1374648" cy="765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7816" y="4677653"/>
            <a:ext cx="1374648" cy="7650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46540" y="3688575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228600" y="914401"/>
                </a:moveTo>
                <a:lnTo>
                  <a:pt x="457200" y="685801"/>
                </a:lnTo>
                <a:lnTo>
                  <a:pt x="306322" y="685801"/>
                </a:lnTo>
                <a:lnTo>
                  <a:pt x="306322" y="0"/>
                </a:lnTo>
                <a:lnTo>
                  <a:pt x="150877" y="0"/>
                </a:lnTo>
                <a:lnTo>
                  <a:pt x="150877" y="685801"/>
                </a:lnTo>
                <a:lnTo>
                  <a:pt x="0" y="685801"/>
                </a:lnTo>
                <a:lnTo>
                  <a:pt x="228600" y="9144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41480" y="2290864"/>
            <a:ext cx="16775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ce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9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B9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918</Words>
  <Application>Microsoft Office PowerPoint</Application>
  <PresentationFormat>Widescreen</PresentationFormat>
  <Paragraphs>157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Sommet bold</vt:lpstr>
      <vt:lpstr>Arial</vt:lpstr>
      <vt:lpstr>Calibri</vt:lpstr>
      <vt:lpstr>Cambria Math</vt:lpstr>
      <vt:lpstr>Corbel</vt:lpstr>
      <vt:lpstr>Times New Roman</vt:lpstr>
      <vt:lpstr>Wingdings</vt:lpstr>
      <vt:lpstr>Wingdings 2</vt:lpstr>
      <vt:lpstr>1_Office 主题​​</vt:lpstr>
      <vt:lpstr>Message Passing for  Node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Given:</vt:lpstr>
      <vt:lpstr>Example task:</vt:lpstr>
      <vt:lpstr>PowerPoint Presentation</vt:lpstr>
      <vt:lpstr>PowerPoint Presentation</vt:lpstr>
      <vt:lpstr>PowerPoint Presentation</vt:lpstr>
      <vt:lpstr>Local Classifier: Used for initial label assignment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COMP9312</dc:title>
  <dc:creator>Kai Wang</dc:creator>
  <cp:lastModifiedBy>Michael Yu</cp:lastModifiedBy>
  <cp:revision>158</cp:revision>
  <dcterms:created xsi:type="dcterms:W3CDTF">2021-03-08T00:04:34Z</dcterms:created>
  <dcterms:modified xsi:type="dcterms:W3CDTF">2022-07-08T03:10:29Z</dcterms:modified>
</cp:coreProperties>
</file>