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449" r:id="rId2"/>
    <p:sldId id="450" r:id="rId3"/>
    <p:sldId id="451" r:id="rId4"/>
    <p:sldId id="452" r:id="rId5"/>
    <p:sldId id="453" r:id="rId6"/>
    <p:sldId id="454" r:id="rId7"/>
    <p:sldId id="484" r:id="rId8"/>
    <p:sldId id="455" r:id="rId9"/>
    <p:sldId id="483" r:id="rId10"/>
    <p:sldId id="457" r:id="rId11"/>
    <p:sldId id="458" r:id="rId12"/>
    <p:sldId id="459" r:id="rId13"/>
    <p:sldId id="460" r:id="rId14"/>
    <p:sldId id="461" r:id="rId15"/>
    <p:sldId id="462" r:id="rId16"/>
    <p:sldId id="463" r:id="rId17"/>
    <p:sldId id="464" r:id="rId18"/>
    <p:sldId id="465" r:id="rId19"/>
    <p:sldId id="466" r:id="rId20"/>
    <p:sldId id="467" r:id="rId21"/>
    <p:sldId id="468" r:id="rId22"/>
    <p:sldId id="469" r:id="rId23"/>
    <p:sldId id="326" r:id="rId24"/>
    <p:sldId id="284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374320-7E87-4197-95E4-9D4CFC950CF9}">
          <p14:sldIdLst/>
        </p14:section>
        <p14:section name="Untitled Section" id="{712F82A7-532C-4119-8488-D94B0A793F41}">
          <p14:sldIdLst/>
        </p14:section>
        <p14:section name="Untitled Section" id="{53093CCC-920B-48A4-AB4A-46C87F604C11}">
          <p14:sldIdLst/>
        </p14:section>
        <p14:section name="Untitled Section" id="{FC61BE6B-EC1D-4D84-9069-A3D77581F78E}">
          <p14:sldIdLst/>
        </p14:section>
        <p14:section name="Untitled Section" id="{00FA989E-ED9B-4E06-8D4A-C072BBD3993A}">
          <p14:sldIdLst/>
        </p14:section>
        <p14:section name="Untitled Section" id="{D132206C-9F17-4842-9B97-BD0D43F9E74F}">
          <p14:sldIdLst/>
        </p14:section>
        <p14:section name="Untitled Section" id="{EC00CCD7-96E3-47EE-9178-CC7E513A5E8F}">
          <p14:sldIdLst/>
        </p14:section>
        <p14:section name="Untitled Section" id="{A73E5B26-AB81-41BF-A265-90F35997ED10}">
          <p14:sldIdLst/>
        </p14:section>
        <p14:section name="Untitled Section" id="{D45AC8D6-5B32-4CA2-B60C-6F1146E7BED0}">
          <p14:sldIdLst/>
        </p14:section>
        <p14:section name="Untitled Section" id="{E74D8970-E1D6-4D45-9241-A9FF4F83C2B7}">
          <p14:sldIdLst/>
        </p14:section>
        <p14:section name="Untitled Section" id="{5EA6942C-4BD1-4847-A519-4D5A1DEC3B7E}">
          <p14:sldIdLst/>
        </p14:section>
        <p14:section name="Untitled Section" id="{68279815-CFBB-475E-8367-359CBA08BF16}">
          <p14:sldIdLst/>
        </p14:section>
        <p14:section name="Untitled Section" id="{A44F358F-D20E-4EFC-8702-1F0D87F91E08}">
          <p14:sldIdLst/>
        </p14:section>
        <p14:section name="Untitled Section" id="{C4EA92D6-D8C2-4BE4-AFDD-E4FCD59077D2}">
          <p14:sldIdLst/>
        </p14:section>
        <p14:section name="Untitled Section" id="{D4B143A5-4618-4903-BAF5-E14CE5E8A47E}">
          <p14:sldIdLst/>
        </p14:section>
        <p14:section name="Untitled Section" id="{7D3ACAC6-67EC-4AFB-BF35-0023DF4A27C1}">
          <p14:sldIdLst/>
        </p14:section>
        <p14:section name="Untitled Section" id="{5AB07552-68F2-4A50-811E-01A96B11E24A}">
          <p14:sldIdLst/>
        </p14:section>
        <p14:section name="Untitled Section" id="{13C6BA94-08DD-4CEF-9FA7-4DE0BE7DBF4B}">
          <p14:sldIdLst>
            <p14:sldId id="449"/>
            <p14:sldId id="450"/>
            <p14:sldId id="451"/>
            <p14:sldId id="452"/>
            <p14:sldId id="453"/>
            <p14:sldId id="454"/>
            <p14:sldId id="484"/>
            <p14:sldId id="455"/>
          </p14:sldIdLst>
        </p14:section>
        <p14:section name="Untitled Section" id="{75825D6B-5363-4595-A518-55E543D388B6}">
          <p14:sldIdLst>
            <p14:sldId id="483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</p14:sldIdLst>
        </p14:section>
        <p14:section name="Untitled Section" id="{84183B0F-856C-46B9-AE81-6BBD13150356}">
          <p14:sldIdLst>
            <p14:sldId id="326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083" autoAdjust="0"/>
  </p:normalViewPr>
  <p:slideViewPr>
    <p:cSldViewPr snapToGrid="0" showGuides="1">
      <p:cViewPr varScale="1">
        <p:scale>
          <a:sx n="58" d="100"/>
          <a:sy n="58" d="100"/>
        </p:scale>
        <p:origin x="78" y="7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224"/>
    </p:cViewPr>
  </p:sorter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C24620D-2A6B-444A-B547-C0D91A7CD0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7C56E9-FD6B-41D8-B0B4-F5AF54399D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9B1ED-26A2-469D-86C8-7DA39A129C58}" type="datetimeFigureOut">
              <a:rPr lang="en-AU" smtClean="0"/>
              <a:t>17/07/2022</a:t>
            </a:fld>
            <a:endParaRPr lang="en-AU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97176C-C78A-4AAC-A78B-F1707B0AB6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2D2C10-2A26-43A4-8DBB-F54681C49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96BF0-2919-4840-95DD-300DD26DF1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09546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360" max="7040" units="cm"/>
          <inkml:channel name="Y" type="integer" max="2462" units="cm"/>
          <inkml:channel name="T" type="integer" max="2.14748E9" units="dev"/>
        </inkml:traceFormat>
        <inkml:channelProperties>
          <inkml:channelProperty channel="X" name="resolution" value="176.27118" units="1/cm"/>
          <inkml:channelProperty channel="Y" name="resolution" value="70.34286" units="1/cm"/>
          <inkml:channelProperty channel="T" name="resolution" value="1" units="1/dev"/>
        </inkml:channelProperties>
      </inkml:inkSource>
      <inkml:timestamp xml:id="ts0" timeString="2021-07-26T15:33:24.3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32254 9657 0</inkml:trace>
  <inkml:trace contextRef="#ctx0" brushRef="#br0" timeOffset="1859">29437 12291 0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6D85A-BBA5-44F5-90C6-0598EE009ED3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58C1D-AC71-44DE-BCDD-0DAE9F2501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2392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148078-FAF9-0F46-BF75-910E24DC1355}"/>
              </a:ext>
            </a:extLst>
          </p:cNvPr>
          <p:cNvSpPr txBox="1"/>
          <p:nvPr userDrawn="1"/>
        </p:nvSpPr>
        <p:spPr>
          <a:xfrm>
            <a:off x="5362466" y="2239017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////////////////////</a:t>
            </a:r>
            <a:endParaRPr lang="en-US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B21E48-1F5C-9B44-8E34-77AA58222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2971" y="2321306"/>
            <a:ext cx="8986058" cy="1325563"/>
          </a:xfrm>
        </p:spPr>
        <p:txBody>
          <a:bodyPr>
            <a:normAutofit/>
          </a:bodyPr>
          <a:lstStyle>
            <a:lvl1pPr algn="ctr">
              <a:defRPr sz="3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7496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2192000" cy="5135880"/>
          </a:xfrm>
          <a:custGeom>
            <a:avLst/>
            <a:gdLst/>
            <a:ahLst/>
            <a:cxnLst/>
            <a:rect l="l" t="t" r="r" b="b"/>
            <a:pathLst>
              <a:path w="9144000" h="5135880">
                <a:moveTo>
                  <a:pt x="9143998" y="0"/>
                </a:moveTo>
                <a:lnTo>
                  <a:pt x="0" y="0"/>
                </a:lnTo>
                <a:lnTo>
                  <a:pt x="0" y="5135430"/>
                </a:lnTo>
                <a:lnTo>
                  <a:pt x="9143998" y="5135430"/>
                </a:lnTo>
                <a:lnTo>
                  <a:pt x="91439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105400"/>
            <a:ext cx="12192000" cy="112775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5128333"/>
            <a:ext cx="12192000" cy="45720"/>
          </a:xfrm>
          <a:custGeom>
            <a:avLst/>
            <a:gdLst/>
            <a:ahLst/>
            <a:cxnLst/>
            <a:rect l="l" t="t" r="r" b="b"/>
            <a:pathLst>
              <a:path w="9144000" h="45720">
                <a:moveTo>
                  <a:pt x="9144000" y="0"/>
                </a:moveTo>
                <a:lnTo>
                  <a:pt x="0" y="0"/>
                </a:lnTo>
                <a:lnTo>
                  <a:pt x="0" y="45720"/>
                </a:lnTo>
                <a:lnTo>
                  <a:pt x="9144000" y="4572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pPr marL="12700">
              <a:spcBef>
                <a:spcPts val="55"/>
              </a:spcBef>
            </a:pPr>
            <a:endParaRPr lang="en-AU"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pPr marL="38100">
              <a:spcBef>
                <a:spcPts val="55"/>
              </a:spcBef>
            </a:pPr>
            <a:fld id="{81D60167-4931-47E6-BA6A-407CBD079E47}" type="slidenum">
              <a:rPr lang="en-AU" smtClean="0"/>
              <a:pPr marL="38100">
                <a:spcBef>
                  <a:spcPts val="55"/>
                </a:spcBef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6787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with re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208060" y="427081"/>
            <a:ext cx="7588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AF7D4CD-A712-E246-8520-7DB1D7C5AF13}" type="slidenum">
              <a:rPr lang="zh-CN" altLang="en-US" sz="2200" b="0" i="0" kern="100" smtClean="0">
                <a:solidFill>
                  <a:schemeClr val="accent6"/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rPr>
              <a:t>‹#›</a:t>
            </a:fld>
            <a:endParaRPr lang="zh-CN" altLang="en-US" sz="2200" b="0" i="0" kern="100" dirty="0">
              <a:solidFill>
                <a:schemeClr val="accent6"/>
              </a:solidFill>
              <a:latin typeface="+mn-lt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11063" y="175990"/>
            <a:ext cx="944625" cy="927986"/>
            <a:chOff x="3627746" y="1200316"/>
            <a:chExt cx="944625" cy="927986"/>
          </a:xfrm>
        </p:grpSpPr>
        <p:grpSp>
          <p:nvGrpSpPr>
            <p:cNvPr id="8" name="组合 7"/>
            <p:cNvGrpSpPr/>
            <p:nvPr/>
          </p:nvGrpSpPr>
          <p:grpSpPr>
            <a:xfrm>
              <a:off x="4339636" y="1200316"/>
              <a:ext cx="232735" cy="235114"/>
              <a:chOff x="4387704" y="1106340"/>
              <a:chExt cx="232735" cy="235114"/>
            </a:xfrm>
          </p:grpSpPr>
          <p:cxnSp>
            <p:nvCxnSpPr>
              <p:cNvPr id="12" name="直接连接符 11"/>
              <p:cNvCxnSpPr>
                <a:cxnSpLocks/>
              </p:cNvCxnSpPr>
              <p:nvPr/>
            </p:nvCxnSpPr>
            <p:spPr>
              <a:xfrm flipH="1">
                <a:off x="4387704" y="1108721"/>
                <a:ext cx="232735" cy="232733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>
                <a:cxnSpLocks/>
              </p:cNvCxnSpPr>
              <p:nvPr/>
            </p:nvCxnSpPr>
            <p:spPr>
              <a:xfrm flipH="1">
                <a:off x="4425478" y="1106340"/>
                <a:ext cx="128616" cy="128617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/>
            <p:cNvGrpSpPr/>
            <p:nvPr/>
          </p:nvGrpSpPr>
          <p:grpSpPr>
            <a:xfrm flipH="1" flipV="1">
              <a:off x="3627746" y="1893188"/>
              <a:ext cx="232735" cy="235114"/>
              <a:chOff x="4387704" y="1106340"/>
              <a:chExt cx="232735" cy="235114"/>
            </a:xfrm>
          </p:grpSpPr>
          <p:cxnSp>
            <p:nvCxnSpPr>
              <p:cNvPr id="10" name="直接连接符 9"/>
              <p:cNvCxnSpPr>
                <a:cxnSpLocks/>
              </p:cNvCxnSpPr>
              <p:nvPr/>
            </p:nvCxnSpPr>
            <p:spPr>
              <a:xfrm flipH="1">
                <a:off x="4387704" y="1108721"/>
                <a:ext cx="232735" cy="232733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>
                <a:cxnSpLocks/>
              </p:cNvCxnSpPr>
              <p:nvPr/>
            </p:nvCxnSpPr>
            <p:spPr>
              <a:xfrm flipH="1">
                <a:off x="4425478" y="1106340"/>
                <a:ext cx="128616" cy="128617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" name="直接连接符 14"/>
          <p:cNvCxnSpPr>
            <a:cxnSpLocks/>
          </p:cNvCxnSpPr>
          <p:nvPr userDrawn="1"/>
        </p:nvCxnSpPr>
        <p:spPr>
          <a:xfrm>
            <a:off x="882824" y="924065"/>
            <a:ext cx="10434464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361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1">
          <p15:clr>
            <a:srgbClr val="FBAE40"/>
          </p15:clr>
        </p15:guide>
        <p15:guide id="2" pos="7129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148078-FAF9-0F46-BF75-910E24DC1355}"/>
              </a:ext>
            </a:extLst>
          </p:cNvPr>
          <p:cNvSpPr txBox="1"/>
          <p:nvPr userDrawn="1"/>
        </p:nvSpPr>
        <p:spPr>
          <a:xfrm>
            <a:off x="5362466" y="2239017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////////////////////</a:t>
            </a:r>
            <a:endParaRPr lang="en-US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B21E48-1F5C-9B44-8E34-77AA58222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2971" y="2321306"/>
            <a:ext cx="8986058" cy="1325563"/>
          </a:xfrm>
        </p:spPr>
        <p:txBody>
          <a:bodyPr>
            <a:normAutofit/>
          </a:bodyPr>
          <a:lstStyle>
            <a:lvl1pPr algn="ctr">
              <a:defRPr sz="3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6170A-47EA-4B5D-B466-9280672CD4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08450" y="3646869"/>
            <a:ext cx="3975100" cy="744538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Subsection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713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148078-FAF9-0F46-BF75-910E24DC1355}"/>
              </a:ext>
            </a:extLst>
          </p:cNvPr>
          <p:cNvSpPr txBox="1"/>
          <p:nvPr userDrawn="1"/>
        </p:nvSpPr>
        <p:spPr>
          <a:xfrm>
            <a:off x="5586886" y="134254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/////////////</a:t>
            </a:r>
            <a:endParaRPr lang="en-US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B21E48-1F5C-9B44-8E34-77AA58222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2970" y="1607340"/>
            <a:ext cx="8986058" cy="1821660"/>
          </a:xfrm>
        </p:spPr>
        <p:txBody>
          <a:bodyPr>
            <a:normAutofit/>
          </a:bodyPr>
          <a:lstStyle>
            <a:lvl1pPr algn="ctr">
              <a:defRPr sz="54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4D233-FB7B-4112-98CD-A2F86A8953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3586" y="3429000"/>
            <a:ext cx="5584826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Subtitle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4202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">
    <p:bg>
      <p:bgPr>
        <a:solidFill>
          <a:srgbClr val="0E4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148078-FAF9-0F46-BF75-910E24DC1355}"/>
              </a:ext>
            </a:extLst>
          </p:cNvPr>
          <p:cNvSpPr txBox="1"/>
          <p:nvPr userDrawn="1"/>
        </p:nvSpPr>
        <p:spPr>
          <a:xfrm>
            <a:off x="5586886" y="134254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>
                <a:solidFill>
                  <a:srgbClr val="FC21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/////////////</a:t>
            </a:r>
            <a:endParaRPr lang="en-US" b="1" i="1" dirty="0">
              <a:solidFill>
                <a:srgbClr val="FC210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B21E48-1F5C-9B44-8E34-77AA58222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2970" y="1607340"/>
            <a:ext cx="8986058" cy="1821660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4D233-FB7B-4112-98CD-A2F86A8953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3586" y="3429000"/>
            <a:ext cx="5584826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229889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48B79-A6D3-44C6-BD1E-E09300CFD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88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527051" y="6381751"/>
            <a:ext cx="57573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itchFamily="34" charset="0"/>
              <a:buNone/>
              <a:defRPr/>
            </a:pPr>
            <a:fld id="{A18BA003-E257-4D14-AB01-41CAFAB4B57B}" type="slidenum">
              <a:rPr lang="en-US" sz="1400" b="1" smtClean="0">
                <a:latin typeface="Sommet bold"/>
              </a:rPr>
              <a:pPr eaLnBrk="1" hangingPunct="1">
                <a:spcBef>
                  <a:spcPct val="20000"/>
                </a:spcBef>
                <a:buFont typeface="Arial" pitchFamily="34" charset="0"/>
                <a:buNone/>
                <a:defRPr/>
              </a:pPr>
              <a:t>‹#›</a:t>
            </a:fld>
            <a:endParaRPr lang="en-US" sz="1400" b="1" dirty="0">
              <a:latin typeface="Sommet bold"/>
            </a:endParaRPr>
          </a:p>
        </p:txBody>
      </p:sp>
    </p:spTree>
    <p:extLst>
      <p:ext uri="{BB962C8B-B14F-4D97-AF65-F5344CB8AC3E}">
        <p14:creationId xmlns:p14="http://schemas.microsoft.com/office/powerpoint/2010/main" val="114428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pPr marL="12700">
              <a:spcBef>
                <a:spcPts val="55"/>
              </a:spcBef>
            </a:pPr>
            <a:endParaRPr lang="en-AU"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pPr marL="38100">
              <a:spcBef>
                <a:spcPts val="55"/>
              </a:spcBef>
            </a:pPr>
            <a:fld id="{81D60167-4931-47E6-BA6A-407CBD079E47}" type="slidenum">
              <a:rPr lang="en-AU" smtClean="0"/>
              <a:pPr marL="38100">
                <a:spcBef>
                  <a:spcPts val="55"/>
                </a:spcBef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8245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pPr marL="12700">
              <a:spcBef>
                <a:spcPts val="55"/>
              </a:spcBef>
            </a:pPr>
            <a:endParaRPr lang="en-AU"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pPr marL="38100">
              <a:spcBef>
                <a:spcPts val="55"/>
              </a:spcBef>
            </a:pPr>
            <a:fld id="{81D60167-4931-47E6-BA6A-407CBD079E47}" type="slidenum">
              <a:rPr lang="en-AU" smtClean="0"/>
              <a:pPr marL="38100">
                <a:spcBef>
                  <a:spcPts val="55"/>
                </a:spcBef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95210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Level 1</a:t>
            </a:r>
            <a:endParaRPr lang="zh-CN" altLang="en-US" dirty="0"/>
          </a:p>
          <a:p>
            <a:pPr lvl="1"/>
            <a:r>
              <a:rPr lang="en-US" altLang="zh-CN" dirty="0"/>
              <a:t>Level 2</a:t>
            </a:r>
            <a:endParaRPr lang="zh-CN" altLang="en-US" dirty="0"/>
          </a:p>
          <a:p>
            <a:pPr lvl="2"/>
            <a:r>
              <a:rPr lang="en-US" altLang="zh-CN" dirty="0"/>
              <a:t>Level 3</a:t>
            </a:r>
            <a:endParaRPr lang="zh-CN" altLang="en-US" dirty="0"/>
          </a:p>
          <a:p>
            <a:pPr lvl="3"/>
            <a:r>
              <a:rPr lang="en-US" altLang="zh-CN" dirty="0"/>
              <a:t>Level 4</a:t>
            </a:r>
            <a:endParaRPr lang="zh-CN" altLang="en-US" dirty="0"/>
          </a:p>
          <a:p>
            <a:pPr lvl="4"/>
            <a:r>
              <a:rPr lang="en-US" altLang="zh-CN" dirty="0"/>
              <a:t>Level 5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4C2B8-B519-4620-9BF5-835074449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36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40.png"/><Relationship Id="rId4" Type="http://schemas.openxmlformats.org/officeDocument/2006/relationships/image" Target="../media/image36.jpg"/><Relationship Id="rId9" Type="http://schemas.openxmlformats.org/officeDocument/2006/relationships/image" Target="../media/image28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nap-stanford/GraphGy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5928" y="2429444"/>
            <a:ext cx="3047686" cy="338631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2376" y="361872"/>
            <a:ext cx="5370576" cy="5516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93662" y="1415796"/>
            <a:ext cx="5594350" cy="416052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32740" marR="5080" indent="-320040">
              <a:lnSpc>
                <a:spcPts val="3790"/>
              </a:lnSpc>
              <a:spcBef>
                <a:spcPts val="265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5" dirty="0">
                <a:solidFill>
                  <a:srgbClr val="60B5CC"/>
                </a:solidFill>
                <a:latin typeface="Calibri"/>
                <a:cs typeface="Calibri"/>
              </a:rPr>
              <a:t>In</a:t>
            </a:r>
            <a:r>
              <a:rPr sz="3200" b="1" spc="-10" dirty="0">
                <a:solidFill>
                  <a:srgbClr val="60B5CC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60B5CC"/>
                </a:solidFill>
                <a:latin typeface="Calibri"/>
                <a:cs typeface="Calibri"/>
              </a:rPr>
              <a:t>practice,</a:t>
            </a:r>
            <a:r>
              <a:rPr sz="3200" b="1" spc="-5" dirty="0">
                <a:solidFill>
                  <a:srgbClr val="60B5CC"/>
                </a:solidFill>
                <a:latin typeface="Calibri"/>
                <a:cs typeface="Calibri"/>
              </a:rPr>
              <a:t> these</a:t>
            </a:r>
            <a:r>
              <a:rPr sz="3200" b="1" dirty="0">
                <a:solidFill>
                  <a:srgbClr val="60B5CC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60B5CC"/>
                </a:solidFill>
                <a:latin typeface="Calibri"/>
                <a:cs typeface="Calibri"/>
              </a:rPr>
              <a:t>classic</a:t>
            </a:r>
            <a:r>
              <a:rPr sz="3200" b="1" spc="-10" dirty="0">
                <a:solidFill>
                  <a:srgbClr val="60B5CC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60B5CC"/>
                </a:solidFill>
                <a:latin typeface="Calibri"/>
                <a:cs typeface="Calibri"/>
              </a:rPr>
              <a:t>GNN </a:t>
            </a:r>
            <a:r>
              <a:rPr sz="3200" b="1" dirty="0">
                <a:solidFill>
                  <a:srgbClr val="60B5CC"/>
                </a:solidFill>
                <a:latin typeface="Calibri"/>
                <a:cs typeface="Calibri"/>
              </a:rPr>
              <a:t> </a:t>
            </a:r>
            <a:r>
              <a:rPr sz="3200" b="1" spc="-25" dirty="0">
                <a:solidFill>
                  <a:srgbClr val="60B5CC"/>
                </a:solidFill>
                <a:latin typeface="Calibri"/>
                <a:cs typeface="Calibri"/>
              </a:rPr>
              <a:t>layers</a:t>
            </a:r>
            <a:r>
              <a:rPr sz="3200" b="1" spc="-10" dirty="0">
                <a:solidFill>
                  <a:srgbClr val="60B5CC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60B5CC"/>
                </a:solidFill>
                <a:latin typeface="Calibri"/>
                <a:cs typeface="Calibri"/>
              </a:rPr>
              <a:t>are</a:t>
            </a:r>
            <a:r>
              <a:rPr sz="3200" b="1" dirty="0">
                <a:solidFill>
                  <a:srgbClr val="60B5CC"/>
                </a:solidFill>
                <a:latin typeface="Calibri"/>
                <a:cs typeface="Calibri"/>
              </a:rPr>
              <a:t> a</a:t>
            </a:r>
            <a:r>
              <a:rPr sz="3200" b="1" spc="-15" dirty="0">
                <a:solidFill>
                  <a:srgbClr val="60B5CC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60B5CC"/>
                </a:solidFill>
                <a:latin typeface="Calibri"/>
                <a:cs typeface="Calibri"/>
              </a:rPr>
              <a:t>great</a:t>
            </a:r>
            <a:r>
              <a:rPr sz="3200" b="1" dirty="0">
                <a:solidFill>
                  <a:srgbClr val="60B5CC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60B5CC"/>
                </a:solidFill>
                <a:latin typeface="Calibri"/>
                <a:cs typeface="Calibri"/>
              </a:rPr>
              <a:t>starting</a:t>
            </a:r>
            <a:r>
              <a:rPr sz="3200" b="1" spc="-5" dirty="0">
                <a:solidFill>
                  <a:srgbClr val="60B5CC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60B5CC"/>
                </a:solidFill>
                <a:latin typeface="Calibri"/>
                <a:cs typeface="Calibri"/>
              </a:rPr>
              <a:t>point</a:t>
            </a:r>
            <a:endParaRPr sz="3200">
              <a:latin typeface="Calibri"/>
              <a:cs typeface="Calibri"/>
            </a:endParaRPr>
          </a:p>
          <a:p>
            <a:pPr marL="625475" marR="667385" lvl="1" indent="-274320">
              <a:lnSpc>
                <a:spcPct val="99600"/>
              </a:lnSpc>
              <a:spcBef>
                <a:spcPts val="660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55" dirty="0">
                <a:latin typeface="Calibri"/>
                <a:cs typeface="Calibri"/>
              </a:rPr>
              <a:t>We</a:t>
            </a:r>
            <a:r>
              <a:rPr sz="2800" spc="-10" dirty="0">
                <a:latin typeface="Calibri"/>
                <a:cs typeface="Calibri"/>
              </a:rPr>
              <a:t> can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often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get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better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performance by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considering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a </a:t>
            </a:r>
            <a:r>
              <a:rPr sz="2800" spc="-6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general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GNN </a:t>
            </a: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layer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 design</a:t>
            </a:r>
            <a:endParaRPr sz="2800">
              <a:latin typeface="Calibri"/>
              <a:cs typeface="Calibri"/>
            </a:endParaRPr>
          </a:p>
          <a:p>
            <a:pPr marL="625475" marR="264160" lvl="1" indent="-274320">
              <a:lnSpc>
                <a:spcPct val="100200"/>
              </a:lnSpc>
              <a:spcBef>
                <a:spcPts val="640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35" dirty="0">
                <a:latin typeface="Calibri"/>
                <a:cs typeface="Calibri"/>
              </a:rPr>
              <a:t>Concretely,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include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modern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deep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learning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modules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20" dirty="0">
                <a:latin typeface="Calibri"/>
                <a:cs typeface="Calibri"/>
              </a:rPr>
              <a:t>proved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useful</a:t>
            </a:r>
            <a:r>
              <a:rPr sz="2800" spc="-5" dirty="0">
                <a:latin typeface="Calibri"/>
                <a:cs typeface="Calibri"/>
              </a:rPr>
              <a:t> in </a:t>
            </a:r>
            <a:r>
              <a:rPr sz="2800" spc="-15" dirty="0">
                <a:latin typeface="Calibri"/>
                <a:cs typeface="Calibri"/>
              </a:rPr>
              <a:t>many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domains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4390" y="20828"/>
            <a:ext cx="51568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J.</a:t>
            </a:r>
            <a:r>
              <a:rPr sz="1200" spc="-1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Corbel"/>
                <a:cs typeface="Corbel"/>
              </a:rPr>
              <a:t>You,</a:t>
            </a:r>
            <a:r>
              <a:rPr sz="12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R.</a:t>
            </a:r>
            <a:r>
              <a:rPr sz="1200" spc="-1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Ying,</a:t>
            </a:r>
            <a:r>
              <a:rPr sz="12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J.</a:t>
            </a:r>
            <a:r>
              <a:rPr sz="12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Leskovec.</a:t>
            </a:r>
            <a:r>
              <a:rPr sz="1200" spc="-10" dirty="0">
                <a:solidFill>
                  <a:srgbClr val="168BBA"/>
                </a:solid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Design</a:t>
            </a:r>
            <a:r>
              <a:rPr sz="1200" u="sng" spc="-2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Space of</a:t>
            </a:r>
            <a:r>
              <a:rPr sz="1200" u="sng" spc="-4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Graph</a:t>
            </a:r>
            <a:r>
              <a:rPr sz="1200" u="sng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Neural</a:t>
            </a:r>
            <a:r>
              <a:rPr sz="1200" u="sng" spc="-10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Networks</a:t>
            </a: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, </a:t>
            </a: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NeurIPS </a:t>
            </a:r>
            <a:r>
              <a:rPr sz="1200" spc="-30" dirty="0">
                <a:solidFill>
                  <a:srgbClr val="FFFFFF"/>
                </a:solidFill>
                <a:latin typeface="Corbel"/>
                <a:cs typeface="Corbel"/>
              </a:rPr>
              <a:t>2020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16697" y="1900428"/>
            <a:ext cx="24676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suggested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GNN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Layer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7023" y="347472"/>
            <a:ext cx="5184648" cy="55778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947543" y="1628395"/>
            <a:ext cx="1132205" cy="1185545"/>
            <a:chOff x="423542" y="1628394"/>
            <a:chExt cx="1132205" cy="1185545"/>
          </a:xfrm>
        </p:grpSpPr>
        <p:sp>
          <p:nvSpPr>
            <p:cNvPr id="4" name="object 4"/>
            <p:cNvSpPr/>
            <p:nvPr/>
          </p:nvSpPr>
          <p:spPr>
            <a:xfrm>
              <a:off x="485698" y="1628406"/>
              <a:ext cx="1069975" cy="1185545"/>
            </a:xfrm>
            <a:custGeom>
              <a:avLst/>
              <a:gdLst/>
              <a:ahLst/>
              <a:cxnLst/>
              <a:rect l="l" t="t" r="r" b="b"/>
              <a:pathLst>
                <a:path w="1069975" h="1185545">
                  <a:moveTo>
                    <a:pt x="1000391" y="507111"/>
                  </a:moveTo>
                  <a:lnTo>
                    <a:pt x="986866" y="506018"/>
                  </a:lnTo>
                  <a:lnTo>
                    <a:pt x="994194" y="494906"/>
                  </a:lnTo>
                  <a:lnTo>
                    <a:pt x="986790" y="490016"/>
                  </a:lnTo>
                  <a:lnTo>
                    <a:pt x="976782" y="505193"/>
                  </a:lnTo>
                  <a:lnTo>
                    <a:pt x="960374" y="503859"/>
                  </a:lnTo>
                  <a:lnTo>
                    <a:pt x="748919" y="0"/>
                  </a:lnTo>
                  <a:lnTo>
                    <a:pt x="740740" y="3429"/>
                  </a:lnTo>
                  <a:lnTo>
                    <a:pt x="950417" y="503047"/>
                  </a:lnTo>
                  <a:lnTo>
                    <a:pt x="723" y="425729"/>
                  </a:lnTo>
                  <a:lnTo>
                    <a:pt x="0" y="434568"/>
                  </a:lnTo>
                  <a:lnTo>
                    <a:pt x="954278" y="512267"/>
                  </a:lnTo>
                  <a:lnTo>
                    <a:pt x="954836" y="513575"/>
                  </a:lnTo>
                  <a:lnTo>
                    <a:pt x="957364" y="512521"/>
                  </a:lnTo>
                  <a:lnTo>
                    <a:pt x="971219" y="513638"/>
                  </a:lnTo>
                  <a:lnTo>
                    <a:pt x="540512" y="1167130"/>
                  </a:lnTo>
                  <a:lnTo>
                    <a:pt x="547916" y="1172019"/>
                  </a:lnTo>
                  <a:lnTo>
                    <a:pt x="981303" y="514464"/>
                  </a:lnTo>
                  <a:lnTo>
                    <a:pt x="999667" y="515950"/>
                  </a:lnTo>
                  <a:lnTo>
                    <a:pt x="1000391" y="507111"/>
                  </a:lnTo>
                  <a:close/>
                </a:path>
                <a:path w="1069975" h="1185545">
                  <a:moveTo>
                    <a:pt x="1069860" y="895134"/>
                  </a:moveTo>
                  <a:lnTo>
                    <a:pt x="1065123" y="887641"/>
                  </a:lnTo>
                  <a:lnTo>
                    <a:pt x="605637" y="1178039"/>
                  </a:lnTo>
                  <a:lnTo>
                    <a:pt x="610374" y="1185532"/>
                  </a:lnTo>
                  <a:lnTo>
                    <a:pt x="1069860" y="895134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395" y="1645108"/>
              <a:ext cx="1270" cy="227965"/>
            </a:xfrm>
            <a:custGeom>
              <a:avLst/>
              <a:gdLst/>
              <a:ahLst/>
              <a:cxnLst/>
              <a:rect l="l" t="t" r="r" b="b"/>
              <a:pathLst>
                <a:path w="1270" h="227964">
                  <a:moveTo>
                    <a:pt x="0" y="0"/>
                  </a:moveTo>
                  <a:lnTo>
                    <a:pt x="757" y="223199"/>
                  </a:lnTo>
                  <a:lnTo>
                    <a:pt x="772" y="227634"/>
                  </a:lnTo>
                </a:path>
              </a:pathLst>
            </a:custGeom>
            <a:ln w="88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3542" y="1868218"/>
              <a:ext cx="53340" cy="53340"/>
            </a:xfrm>
            <a:custGeom>
              <a:avLst/>
              <a:gdLst/>
              <a:ahLst/>
              <a:cxnLst/>
              <a:rect l="l" t="t" r="r" b="b"/>
              <a:pathLst>
                <a:path w="53340" h="53339">
                  <a:moveTo>
                    <a:pt x="53221" y="0"/>
                  </a:moveTo>
                  <a:lnTo>
                    <a:pt x="0" y="179"/>
                  </a:lnTo>
                  <a:lnTo>
                    <a:pt x="26791" y="53310"/>
                  </a:lnTo>
                  <a:lnTo>
                    <a:pt x="532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66172" y="3085248"/>
            <a:ext cx="716915" cy="13208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750" b="1" spc="15" dirty="0">
                <a:latin typeface="Arial"/>
                <a:cs typeface="Arial"/>
              </a:rPr>
              <a:t>INPUT </a:t>
            </a:r>
            <a:r>
              <a:rPr sz="750" b="1" spc="20" dirty="0">
                <a:latin typeface="Arial"/>
                <a:cs typeface="Arial"/>
              </a:rPr>
              <a:t>GRAPH</a:t>
            </a:r>
            <a:endParaRPr sz="7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4918" y="1488618"/>
            <a:ext cx="713740" cy="13208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750" spc="-20" dirty="0">
                <a:latin typeface="Arial"/>
                <a:cs typeface="Arial"/>
              </a:rPr>
              <a:t>TARGET</a:t>
            </a:r>
            <a:r>
              <a:rPr sz="750" spc="-5" dirty="0">
                <a:latin typeface="Arial"/>
                <a:cs typeface="Arial"/>
              </a:rPr>
              <a:t> </a:t>
            </a:r>
            <a:r>
              <a:rPr sz="750" spc="10" dirty="0">
                <a:latin typeface="Arial"/>
                <a:cs typeface="Arial"/>
              </a:rPr>
              <a:t>NODE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995481" y="1502682"/>
            <a:ext cx="826135" cy="544195"/>
            <a:chOff x="471480" y="1502681"/>
            <a:chExt cx="826135" cy="544195"/>
          </a:xfrm>
        </p:grpSpPr>
        <p:sp>
          <p:nvSpPr>
            <p:cNvPr id="10" name="object 10"/>
            <p:cNvSpPr/>
            <p:nvPr/>
          </p:nvSpPr>
          <p:spPr>
            <a:xfrm>
              <a:off x="471480" y="1616089"/>
              <a:ext cx="732155" cy="430530"/>
            </a:xfrm>
            <a:custGeom>
              <a:avLst/>
              <a:gdLst/>
              <a:ahLst/>
              <a:cxnLst/>
              <a:rect l="l" t="t" r="r" b="b"/>
              <a:pathLst>
                <a:path w="732155" h="430530">
                  <a:moveTo>
                    <a:pt x="0" y="422843"/>
                  </a:moveTo>
                  <a:lnTo>
                    <a:pt x="727402" y="0"/>
                  </a:lnTo>
                  <a:lnTo>
                    <a:pt x="731860" y="7668"/>
                  </a:lnTo>
                  <a:lnTo>
                    <a:pt x="4457" y="430512"/>
                  </a:lnTo>
                  <a:lnTo>
                    <a:pt x="0" y="422843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5290" y="1502681"/>
              <a:ext cx="181923" cy="18143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687088" y="1481521"/>
            <a:ext cx="100330" cy="16222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950" b="1" spc="15" dirty="0">
                <a:latin typeface="Courier New"/>
                <a:cs typeface="Courier New"/>
              </a:rPr>
              <a:t>B</a:t>
            </a:r>
            <a:endParaRPr sz="950">
              <a:latin typeface="Courier New"/>
              <a:cs typeface="Courier New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691341" y="2096364"/>
            <a:ext cx="948055" cy="812800"/>
            <a:chOff x="167340" y="2096364"/>
            <a:chExt cx="948055" cy="812800"/>
          </a:xfrm>
        </p:grpSpPr>
        <p:sp>
          <p:nvSpPr>
            <p:cNvPr id="14" name="object 14"/>
            <p:cNvSpPr/>
            <p:nvPr/>
          </p:nvSpPr>
          <p:spPr>
            <a:xfrm>
              <a:off x="204951" y="2096364"/>
              <a:ext cx="270510" cy="583565"/>
            </a:xfrm>
            <a:custGeom>
              <a:avLst/>
              <a:gdLst/>
              <a:ahLst/>
              <a:cxnLst/>
              <a:rect l="l" t="t" r="r" b="b"/>
              <a:pathLst>
                <a:path w="270509" h="583564">
                  <a:moveTo>
                    <a:pt x="0" y="579888"/>
                  </a:moveTo>
                  <a:lnTo>
                    <a:pt x="262365" y="0"/>
                  </a:lnTo>
                  <a:lnTo>
                    <a:pt x="270446" y="3656"/>
                  </a:lnTo>
                  <a:lnTo>
                    <a:pt x="8081" y="583544"/>
                  </a:lnTo>
                  <a:lnTo>
                    <a:pt x="0" y="579888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340" y="2546343"/>
              <a:ext cx="181923" cy="18143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3366" y="2727628"/>
              <a:ext cx="181923" cy="181432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737973" y="2490947"/>
            <a:ext cx="862965" cy="39814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spcBef>
                <a:spcPts val="420"/>
              </a:spcBef>
            </a:pPr>
            <a:r>
              <a:rPr sz="950" b="1" spc="15" dirty="0">
                <a:latin typeface="Courier New"/>
                <a:cs typeface="Courier New"/>
              </a:rPr>
              <a:t>D</a:t>
            </a:r>
            <a:endParaRPr sz="950">
              <a:latin typeface="Courier New"/>
              <a:cs typeface="Courier New"/>
            </a:endParaRPr>
          </a:p>
          <a:p>
            <a:pPr marL="775335">
              <a:spcBef>
                <a:spcPts val="325"/>
              </a:spcBef>
            </a:pPr>
            <a:r>
              <a:rPr sz="950" b="1" spc="15" dirty="0">
                <a:latin typeface="Courier New"/>
                <a:cs typeface="Courier New"/>
              </a:rPr>
              <a:t>E</a:t>
            </a:r>
            <a:endParaRPr sz="950">
              <a:latin typeface="Courier New"/>
              <a:cs typeface="Courier New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006928" y="2179035"/>
            <a:ext cx="222885" cy="387350"/>
            <a:chOff x="1482927" y="2179035"/>
            <a:chExt cx="222885" cy="387350"/>
          </a:xfrm>
        </p:grpSpPr>
        <p:sp>
          <p:nvSpPr>
            <p:cNvPr id="19" name="object 19"/>
            <p:cNvSpPr/>
            <p:nvPr/>
          </p:nvSpPr>
          <p:spPr>
            <a:xfrm>
              <a:off x="1482927" y="2179035"/>
              <a:ext cx="142240" cy="283210"/>
            </a:xfrm>
            <a:custGeom>
              <a:avLst/>
              <a:gdLst/>
              <a:ahLst/>
              <a:cxnLst/>
              <a:rect l="l" t="t" r="r" b="b"/>
              <a:pathLst>
                <a:path w="142240" h="283210">
                  <a:moveTo>
                    <a:pt x="133814" y="282754"/>
                  </a:moveTo>
                  <a:lnTo>
                    <a:pt x="0" y="3836"/>
                  </a:lnTo>
                  <a:lnTo>
                    <a:pt x="7997" y="0"/>
                  </a:lnTo>
                  <a:lnTo>
                    <a:pt x="141811" y="278917"/>
                  </a:lnTo>
                  <a:lnTo>
                    <a:pt x="133814" y="282754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3426" y="2384607"/>
              <a:ext cx="181922" cy="181432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3086249" y="2368537"/>
            <a:ext cx="100330" cy="16222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950" b="1" spc="15" dirty="0">
                <a:latin typeface="Courier New"/>
                <a:cs typeface="Courier New"/>
              </a:rPr>
              <a:t>F</a:t>
            </a:r>
            <a:endParaRPr sz="950">
              <a:latin typeface="Courier New"/>
              <a:cs typeface="Courier New"/>
            </a:endParaRPr>
          </a:p>
        </p:txBody>
      </p:sp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87393" y="2039374"/>
            <a:ext cx="181923" cy="181431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2926585" y="2022601"/>
            <a:ext cx="100330" cy="16222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950" b="1" spc="15" dirty="0">
                <a:latin typeface="Courier New"/>
                <a:cs typeface="Courier New"/>
              </a:rPr>
              <a:t>C</a:t>
            </a:r>
            <a:endParaRPr sz="950">
              <a:latin typeface="Courier New"/>
              <a:cs typeface="Courier New"/>
            </a:endParaRPr>
          </a:p>
        </p:txBody>
      </p:sp>
      <p:pic>
        <p:nvPicPr>
          <p:cNvPr id="24" name="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95848" y="1967625"/>
            <a:ext cx="181923" cy="181432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1933117" y="1942770"/>
            <a:ext cx="100330" cy="16222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950" b="1" spc="15" dirty="0">
                <a:latin typeface="Courier New"/>
                <a:cs typeface="Courier New"/>
              </a:rPr>
              <a:t>A</a:t>
            </a:r>
            <a:endParaRPr sz="950">
              <a:latin typeface="Courier New"/>
              <a:cs typeface="Courier New"/>
            </a:endParaRPr>
          </a:p>
        </p:txBody>
      </p:sp>
      <p:pic>
        <p:nvPicPr>
          <p:cNvPr id="26" name="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02249" y="2339553"/>
            <a:ext cx="2946144" cy="3762637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3603981" y="2891657"/>
            <a:ext cx="5986145" cy="1401666"/>
          </a:xfrm>
          <a:prstGeom prst="rect">
            <a:avLst/>
          </a:prstGeom>
          <a:ln w="25400">
            <a:solidFill>
              <a:srgbClr val="C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spcBef>
                <a:spcPts val="10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116839"/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GNN</a:t>
            </a:r>
            <a:r>
              <a:rPr sz="20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C00000"/>
                </a:solidFill>
                <a:latin typeface="Calibri"/>
                <a:cs typeface="Calibri"/>
              </a:rPr>
              <a:t>Layer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lang="en-US" sz="2000" b="1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116839"/>
            <a:endParaRPr lang="en-US" sz="2000" b="1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116839"/>
            <a:endParaRPr sz="2000" dirty="0">
              <a:latin typeface="Calibri"/>
              <a:cs typeface="Calibri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 idx="4294967295"/>
          </p:nvPr>
        </p:nvSpPr>
        <p:spPr>
          <a:xfrm>
            <a:off x="3603980" y="1102952"/>
            <a:ext cx="7008000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00000"/>
                </a:solidFill>
              </a:rPr>
              <a:t>How</a:t>
            </a:r>
            <a:r>
              <a:rPr sz="2400" spc="-15" dirty="0">
                <a:solidFill>
                  <a:srgbClr val="C00000"/>
                </a:solidFill>
              </a:rPr>
              <a:t> </a:t>
            </a:r>
            <a:r>
              <a:rPr sz="2400" spc="-10" dirty="0">
                <a:solidFill>
                  <a:srgbClr val="C00000"/>
                </a:solidFill>
              </a:rPr>
              <a:t>to</a:t>
            </a:r>
            <a:r>
              <a:rPr sz="2400" spc="-20" dirty="0">
                <a:solidFill>
                  <a:srgbClr val="C00000"/>
                </a:solidFill>
              </a:rPr>
              <a:t> </a:t>
            </a:r>
            <a:r>
              <a:rPr sz="2400" spc="-5" dirty="0">
                <a:solidFill>
                  <a:srgbClr val="C00000"/>
                </a:solidFill>
              </a:rPr>
              <a:t>connect</a:t>
            </a:r>
            <a:r>
              <a:rPr sz="2400" spc="-10" dirty="0">
                <a:solidFill>
                  <a:srgbClr val="C00000"/>
                </a:solidFill>
              </a:rPr>
              <a:t> </a:t>
            </a:r>
            <a:r>
              <a:rPr sz="2400" spc="-5" dirty="0">
                <a:solidFill>
                  <a:srgbClr val="C00000"/>
                </a:solidFill>
              </a:rPr>
              <a:t>GNN</a:t>
            </a:r>
            <a:r>
              <a:rPr sz="2400" spc="-25" dirty="0">
                <a:solidFill>
                  <a:srgbClr val="C00000"/>
                </a:solidFill>
              </a:rPr>
              <a:t> </a:t>
            </a:r>
            <a:r>
              <a:rPr sz="2400" spc="-20" dirty="0">
                <a:solidFill>
                  <a:srgbClr val="C00000"/>
                </a:solidFill>
              </a:rPr>
              <a:t>layers</a:t>
            </a:r>
            <a:r>
              <a:rPr sz="2400" spc="-10" dirty="0">
                <a:solidFill>
                  <a:srgbClr val="C00000"/>
                </a:solidFill>
              </a:rPr>
              <a:t> </a:t>
            </a:r>
            <a:r>
              <a:rPr sz="2400" spc="-15" dirty="0">
                <a:solidFill>
                  <a:srgbClr val="C00000"/>
                </a:solidFill>
              </a:rPr>
              <a:t>into</a:t>
            </a:r>
            <a:r>
              <a:rPr sz="2400" spc="-20" dirty="0">
                <a:solidFill>
                  <a:srgbClr val="C00000"/>
                </a:solidFill>
              </a:rPr>
              <a:t> </a:t>
            </a:r>
            <a:r>
              <a:rPr sz="2400" dirty="0">
                <a:solidFill>
                  <a:srgbClr val="C00000"/>
                </a:solidFill>
              </a:rPr>
              <a:t>a</a:t>
            </a:r>
            <a:r>
              <a:rPr sz="2400" spc="-15" dirty="0">
                <a:solidFill>
                  <a:srgbClr val="C00000"/>
                </a:solidFill>
              </a:rPr>
              <a:t> </a:t>
            </a:r>
            <a:r>
              <a:rPr sz="2400" spc="-10" dirty="0">
                <a:solidFill>
                  <a:srgbClr val="C00000"/>
                </a:solidFill>
              </a:rPr>
              <a:t>GNN?</a:t>
            </a:r>
            <a:endParaRPr sz="2400" dirty="0"/>
          </a:p>
        </p:txBody>
      </p:sp>
      <p:sp>
        <p:nvSpPr>
          <p:cNvPr id="28" name="object 28"/>
          <p:cNvSpPr txBox="1"/>
          <p:nvPr/>
        </p:nvSpPr>
        <p:spPr>
          <a:xfrm>
            <a:off x="3603980" y="4688798"/>
            <a:ext cx="6080020" cy="1056058"/>
          </a:xfrm>
          <a:prstGeom prst="rect">
            <a:avLst/>
          </a:prstGeom>
          <a:ln w="25400">
            <a:solidFill>
              <a:srgbClr val="C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spcBef>
                <a:spcPts val="15"/>
              </a:spcBef>
            </a:pPr>
            <a:endParaRPr sz="2850" dirty="0">
              <a:latin typeface="Times New Roman"/>
              <a:cs typeface="Times New Roman"/>
            </a:endParaRPr>
          </a:p>
          <a:p>
            <a:pPr marL="116839">
              <a:spcBef>
                <a:spcPts val="5"/>
              </a:spcBef>
            </a:pP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GNN</a:t>
            </a:r>
            <a:r>
              <a:rPr sz="20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C00000"/>
                </a:solidFill>
                <a:latin typeface="Calibri"/>
                <a:cs typeface="Calibri"/>
              </a:rPr>
              <a:t>Layer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lang="en-US" sz="2000" b="1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116839">
              <a:spcBef>
                <a:spcPts val="5"/>
              </a:spcBef>
            </a:pPr>
            <a:endParaRPr sz="2000" dirty="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899724" y="4025901"/>
            <a:ext cx="157353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(3)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Layer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nne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56869" y="1520445"/>
            <a:ext cx="4471035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Stack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layers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sequentially</a:t>
            </a:r>
            <a:endParaRPr sz="2400">
              <a:latin typeface="Calibri"/>
              <a:cs typeface="Calibri"/>
            </a:endParaRPr>
          </a:p>
          <a:p>
            <a:pPr marL="355600" indent="-342900">
              <a:spcBef>
                <a:spcPts val="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40" dirty="0">
                <a:latin typeface="Calibri"/>
                <a:cs typeface="Calibri"/>
              </a:rPr>
              <a:t>Ways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of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adding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skip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connections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354389" y="20828"/>
            <a:ext cx="516001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J.</a:t>
            </a:r>
            <a:r>
              <a:rPr sz="1200" spc="-1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Corbel"/>
                <a:cs typeface="Corbel"/>
              </a:rPr>
              <a:t>You,</a:t>
            </a:r>
            <a:r>
              <a:rPr sz="12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R.</a:t>
            </a:r>
            <a:r>
              <a:rPr sz="1200" spc="-1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Ying,</a:t>
            </a:r>
            <a:r>
              <a:rPr sz="12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J.</a:t>
            </a:r>
            <a:r>
              <a:rPr sz="12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Leskovec.</a:t>
            </a:r>
            <a:r>
              <a:rPr sz="1200" spc="-10" dirty="0">
                <a:solidFill>
                  <a:srgbClr val="168BBA"/>
                </a:solid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Design</a:t>
            </a:r>
            <a:r>
              <a:rPr sz="1200" u="sng" spc="-30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Space of</a:t>
            </a:r>
            <a:r>
              <a:rPr sz="1200" u="sng" spc="-4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Graph Neural</a:t>
            </a:r>
            <a:r>
              <a:rPr sz="1200" u="sng" spc="-10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Networks</a:t>
            </a: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,</a:t>
            </a:r>
            <a:r>
              <a:rPr sz="12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NeurIPS</a:t>
            </a: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Corbel"/>
                <a:cs typeface="Corbel"/>
              </a:rPr>
              <a:t>2020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3823" y="347472"/>
            <a:ext cx="5184648" cy="5577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3486C6-A738-4E10-9929-E7D754804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341" y="1197329"/>
            <a:ext cx="8534059" cy="53131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2640" y="347472"/>
            <a:ext cx="7251192" cy="55778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42108" y="1252365"/>
            <a:ext cx="7467600" cy="401447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32740" indent="-320040">
              <a:spcBef>
                <a:spcPts val="855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5" dirty="0">
                <a:solidFill>
                  <a:srgbClr val="60B5CC"/>
                </a:solidFill>
                <a:latin typeface="Calibri"/>
                <a:cs typeface="Calibri"/>
              </a:rPr>
              <a:t>The Issue </a:t>
            </a:r>
            <a:r>
              <a:rPr sz="3200" b="1" dirty="0">
                <a:solidFill>
                  <a:srgbClr val="60B5CC"/>
                </a:solidFill>
                <a:latin typeface="Calibri"/>
                <a:cs typeface="Calibri"/>
              </a:rPr>
              <a:t>of </a:t>
            </a:r>
            <a:r>
              <a:rPr sz="3200" b="1" spc="-15" dirty="0">
                <a:solidFill>
                  <a:srgbClr val="60B5CC"/>
                </a:solidFill>
                <a:latin typeface="Calibri"/>
                <a:cs typeface="Calibri"/>
              </a:rPr>
              <a:t>stacking</a:t>
            </a:r>
            <a:r>
              <a:rPr sz="3200" b="1" spc="-10" dirty="0">
                <a:solidFill>
                  <a:srgbClr val="60B5CC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60B5CC"/>
                </a:solidFill>
                <a:latin typeface="Calibri"/>
                <a:cs typeface="Calibri"/>
              </a:rPr>
              <a:t>many</a:t>
            </a:r>
            <a:r>
              <a:rPr sz="3200" b="1" spc="-5" dirty="0">
                <a:solidFill>
                  <a:srgbClr val="60B5CC"/>
                </a:solidFill>
                <a:latin typeface="Calibri"/>
                <a:cs typeface="Calibri"/>
              </a:rPr>
              <a:t> GNN</a:t>
            </a:r>
            <a:r>
              <a:rPr sz="3200" b="1" dirty="0">
                <a:solidFill>
                  <a:srgbClr val="60B5CC"/>
                </a:solidFill>
                <a:latin typeface="Calibri"/>
                <a:cs typeface="Calibri"/>
              </a:rPr>
              <a:t> </a:t>
            </a:r>
            <a:r>
              <a:rPr sz="3200" b="1" spc="-25" dirty="0">
                <a:solidFill>
                  <a:srgbClr val="60B5CC"/>
                </a:solidFill>
                <a:latin typeface="Calibri"/>
                <a:cs typeface="Calibri"/>
              </a:rPr>
              <a:t>layers</a:t>
            </a:r>
            <a:endParaRPr sz="3200">
              <a:latin typeface="Calibri"/>
              <a:cs typeface="Calibri"/>
            </a:endParaRPr>
          </a:p>
          <a:p>
            <a:pPr marL="625475" lvl="1" indent="-274955">
              <a:spcBef>
                <a:spcPts val="66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5" dirty="0">
                <a:latin typeface="Calibri"/>
                <a:cs typeface="Calibri"/>
              </a:rPr>
              <a:t>GNN </a:t>
            </a:r>
            <a:r>
              <a:rPr sz="2800" spc="-25" dirty="0">
                <a:latin typeface="Calibri"/>
                <a:cs typeface="Calibri"/>
              </a:rPr>
              <a:t>suffers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from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over-smoothing problem</a:t>
            </a:r>
            <a:endParaRPr sz="2800">
              <a:latin typeface="Calibri"/>
              <a:cs typeface="Calibri"/>
            </a:endParaRPr>
          </a:p>
          <a:p>
            <a:pPr marL="332740" marR="9525" indent="-320040">
              <a:lnSpc>
                <a:spcPts val="3790"/>
              </a:lnSpc>
              <a:spcBef>
                <a:spcPts val="200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over-smoothing problem: </a:t>
            </a:r>
            <a:r>
              <a:rPr sz="3200" b="1" spc="-5" dirty="0">
                <a:latin typeface="Calibri"/>
                <a:cs typeface="Calibri"/>
              </a:rPr>
              <a:t>all the node </a:t>
            </a:r>
            <a:r>
              <a:rPr sz="3200" b="1" spc="-7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embeddings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converge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to</a:t>
            </a:r>
            <a:r>
              <a:rPr sz="3200" b="1" spc="-5" dirty="0">
                <a:latin typeface="Calibri"/>
                <a:cs typeface="Calibri"/>
              </a:rPr>
              <a:t> the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same </a:t>
            </a:r>
            <a:r>
              <a:rPr sz="3200" b="1" spc="-15" dirty="0">
                <a:latin typeface="Calibri"/>
                <a:cs typeface="Calibri"/>
              </a:rPr>
              <a:t>value</a:t>
            </a:r>
            <a:endParaRPr sz="3200">
              <a:latin typeface="Calibri"/>
              <a:cs typeface="Calibri"/>
            </a:endParaRPr>
          </a:p>
          <a:p>
            <a:pPr marL="625475" marR="906780" lvl="1" indent="-274320">
              <a:lnSpc>
                <a:spcPct val="101400"/>
              </a:lnSpc>
              <a:spcBef>
                <a:spcPts val="500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bad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because </a:t>
            </a:r>
            <a:r>
              <a:rPr sz="2800" spc="-15" dirty="0">
                <a:latin typeface="Calibri"/>
                <a:cs typeface="Calibri"/>
              </a:rPr>
              <a:t>we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want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use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node </a:t>
            </a:r>
            <a:r>
              <a:rPr sz="2800" b="1" spc="-6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embeddings 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differentiate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nodes</a:t>
            </a:r>
            <a:endParaRPr sz="2800">
              <a:latin typeface="Calibri"/>
              <a:cs typeface="Calibri"/>
            </a:endParaRPr>
          </a:p>
          <a:p>
            <a:pPr marL="332740" marR="520700" indent="-320040">
              <a:lnSpc>
                <a:spcPts val="3910"/>
              </a:lnSpc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25" dirty="0">
                <a:latin typeface="Calibri"/>
                <a:cs typeface="Calibri"/>
              </a:rPr>
              <a:t>Why </a:t>
            </a:r>
            <a:r>
              <a:rPr sz="3200" b="1" dirty="0">
                <a:latin typeface="Calibri"/>
                <a:cs typeface="Calibri"/>
              </a:rPr>
              <a:t>does </a:t>
            </a:r>
            <a:r>
              <a:rPr sz="3200" b="1" spc="-5" dirty="0">
                <a:latin typeface="Calibri"/>
                <a:cs typeface="Calibri"/>
              </a:rPr>
              <a:t>the </a:t>
            </a:r>
            <a:r>
              <a:rPr sz="3200" b="1" spc="-10" dirty="0">
                <a:latin typeface="Calibri"/>
                <a:cs typeface="Calibri"/>
              </a:rPr>
              <a:t>over-smoothing problem </a:t>
            </a:r>
            <a:r>
              <a:rPr sz="3200" b="1" spc="-7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happen?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6416" y="330266"/>
            <a:ext cx="6019800" cy="55778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863328" y="1143943"/>
            <a:ext cx="8298180" cy="193865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32740" marR="5080" indent="-320040">
              <a:lnSpc>
                <a:spcPts val="3790"/>
              </a:lnSpc>
              <a:spcBef>
                <a:spcPts val="265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15" dirty="0">
                <a:solidFill>
                  <a:srgbClr val="6BB76D"/>
                </a:solidFill>
                <a:latin typeface="Calibri"/>
                <a:cs typeface="Calibri"/>
              </a:rPr>
              <a:t>Receptive</a:t>
            </a:r>
            <a:r>
              <a:rPr sz="3200" b="1" dirty="0">
                <a:solidFill>
                  <a:srgbClr val="6BB76D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6BB76D"/>
                </a:solidFill>
                <a:latin typeface="Calibri"/>
                <a:cs typeface="Calibri"/>
              </a:rPr>
              <a:t>field:</a:t>
            </a:r>
            <a:r>
              <a:rPr sz="3200" b="1" spc="5" dirty="0">
                <a:solidFill>
                  <a:srgbClr val="6BB76D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nodes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that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determine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embedding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dirty="0">
                <a:latin typeface="Calibri"/>
                <a:cs typeface="Calibri"/>
              </a:rPr>
              <a:t> 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node of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interest</a:t>
            </a:r>
            <a:endParaRPr sz="3200">
              <a:latin typeface="Calibri"/>
              <a:cs typeface="Calibri"/>
            </a:endParaRPr>
          </a:p>
          <a:p>
            <a:pPr marL="625475" lvl="1" indent="-274955">
              <a:lnSpc>
                <a:spcPts val="3335"/>
              </a:lnSpc>
              <a:spcBef>
                <a:spcPts val="64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a </a:t>
            </a:r>
            <a:r>
              <a:rPr sz="2800" spc="-15" dirty="0">
                <a:solidFill>
                  <a:srgbClr val="C00000"/>
                </a:solidFill>
                <a:latin typeface="Cambria Math"/>
                <a:cs typeface="Cambria Math"/>
              </a:rPr>
              <a:t>𝑲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-layer</a:t>
            </a:r>
            <a:r>
              <a:rPr sz="28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GNN, each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node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 has a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receptive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field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endParaRPr sz="2800">
              <a:latin typeface="Calibri"/>
              <a:cs typeface="Calibri"/>
            </a:endParaRPr>
          </a:p>
          <a:p>
            <a:pPr marL="625475">
              <a:lnSpc>
                <a:spcPts val="3335"/>
              </a:lnSpc>
            </a:pPr>
            <a:r>
              <a:rPr sz="2800" spc="-5" dirty="0">
                <a:solidFill>
                  <a:srgbClr val="C00000"/>
                </a:solidFill>
                <a:latin typeface="Cambria Math"/>
                <a:cs typeface="Cambria Math"/>
              </a:rPr>
              <a:t>𝑲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-hop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neighborhood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0128" y="3972004"/>
            <a:ext cx="2569446" cy="255573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90636" y="3968627"/>
            <a:ext cx="2569446" cy="255573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87058" y="3968627"/>
            <a:ext cx="2569446" cy="255573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258206" y="3446197"/>
            <a:ext cx="1749425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99085" marR="5080" indent="-287020">
              <a:lnSpc>
                <a:spcPts val="2090"/>
              </a:lnSpc>
              <a:spcBef>
                <a:spcPts val="225"/>
              </a:spcBef>
            </a:pPr>
            <a:r>
              <a:rPr b="1" spc="-15" dirty="0">
                <a:latin typeface="Calibri"/>
                <a:cs typeface="Calibri"/>
              </a:rPr>
              <a:t>Receptive </a:t>
            </a:r>
            <a:r>
              <a:rPr b="1" spc="-5" dirty="0">
                <a:latin typeface="Calibri"/>
                <a:cs typeface="Calibri"/>
              </a:rPr>
              <a:t>field </a:t>
            </a:r>
            <a:r>
              <a:rPr b="1" spc="-10" dirty="0">
                <a:latin typeface="Calibri"/>
                <a:cs typeface="Calibri"/>
              </a:rPr>
              <a:t>for </a:t>
            </a:r>
            <a:r>
              <a:rPr b="1" spc="-400" dirty="0">
                <a:latin typeface="Calibri"/>
                <a:cs typeface="Calibri"/>
              </a:rPr>
              <a:t> </a:t>
            </a:r>
            <a:r>
              <a:rPr b="1" spc="-15" dirty="0">
                <a:solidFill>
                  <a:srgbClr val="C00000"/>
                </a:solidFill>
                <a:latin typeface="Calibri"/>
                <a:cs typeface="Calibri"/>
              </a:rPr>
              <a:t>1-layer 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GNN</a:t>
            </a:r>
            <a:endParaRPr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02833" y="3446197"/>
            <a:ext cx="1749425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99085" marR="5080" indent="-287020">
              <a:lnSpc>
                <a:spcPts val="2090"/>
              </a:lnSpc>
              <a:spcBef>
                <a:spcPts val="225"/>
              </a:spcBef>
            </a:pPr>
            <a:r>
              <a:rPr b="1" spc="-15" dirty="0">
                <a:latin typeface="Calibri"/>
                <a:cs typeface="Calibri"/>
              </a:rPr>
              <a:t>Receptive </a:t>
            </a:r>
            <a:r>
              <a:rPr b="1" spc="-5" dirty="0">
                <a:latin typeface="Calibri"/>
                <a:cs typeface="Calibri"/>
              </a:rPr>
              <a:t>field </a:t>
            </a:r>
            <a:r>
              <a:rPr b="1" spc="-10" dirty="0">
                <a:latin typeface="Calibri"/>
                <a:cs typeface="Calibri"/>
              </a:rPr>
              <a:t>for </a:t>
            </a:r>
            <a:r>
              <a:rPr b="1" spc="-400" dirty="0">
                <a:latin typeface="Calibri"/>
                <a:cs typeface="Calibri"/>
              </a:rPr>
              <a:t> </a:t>
            </a:r>
            <a:r>
              <a:rPr b="1" spc="-15" dirty="0">
                <a:solidFill>
                  <a:srgbClr val="C00000"/>
                </a:solidFill>
                <a:latin typeface="Calibri"/>
                <a:cs typeface="Calibri"/>
              </a:rPr>
              <a:t>2-layer 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GNN</a:t>
            </a:r>
            <a:endParaRPr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63324" y="3446197"/>
            <a:ext cx="1749425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99085" marR="5080" indent="-287020">
              <a:lnSpc>
                <a:spcPts val="2090"/>
              </a:lnSpc>
              <a:spcBef>
                <a:spcPts val="225"/>
              </a:spcBef>
            </a:pPr>
            <a:r>
              <a:rPr b="1" spc="-15" dirty="0">
                <a:latin typeface="Calibri"/>
                <a:cs typeface="Calibri"/>
              </a:rPr>
              <a:t>Receptive </a:t>
            </a:r>
            <a:r>
              <a:rPr b="1" spc="-5" dirty="0">
                <a:latin typeface="Calibri"/>
                <a:cs typeface="Calibri"/>
              </a:rPr>
              <a:t>field </a:t>
            </a:r>
            <a:r>
              <a:rPr b="1" spc="-10" dirty="0">
                <a:latin typeface="Calibri"/>
                <a:cs typeface="Calibri"/>
              </a:rPr>
              <a:t>for </a:t>
            </a:r>
            <a:r>
              <a:rPr b="1" spc="-400" dirty="0">
                <a:latin typeface="Calibri"/>
                <a:cs typeface="Calibri"/>
              </a:rPr>
              <a:t> </a:t>
            </a:r>
            <a:r>
              <a:rPr b="1" spc="-15" dirty="0">
                <a:solidFill>
                  <a:srgbClr val="C00000"/>
                </a:solidFill>
                <a:latin typeface="Calibri"/>
                <a:cs typeface="Calibri"/>
              </a:rPr>
              <a:t>3-layer 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GNN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4121" y="337930"/>
            <a:ext cx="6019800" cy="55778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63688" y="1140853"/>
            <a:ext cx="7797800" cy="155067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32740" indent="-320040">
              <a:spcBef>
                <a:spcPts val="855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15" dirty="0">
                <a:solidFill>
                  <a:srgbClr val="00B050"/>
                </a:solidFill>
                <a:latin typeface="Calibri"/>
                <a:cs typeface="Calibri"/>
              </a:rPr>
              <a:t>Receptive</a:t>
            </a:r>
            <a:r>
              <a:rPr sz="3200" b="1" spc="-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B050"/>
                </a:solidFill>
                <a:latin typeface="Calibri"/>
                <a:cs typeface="Calibri"/>
              </a:rPr>
              <a:t>field</a:t>
            </a:r>
            <a:r>
              <a:rPr sz="3200" b="1" spc="-10" dirty="0">
                <a:solidFill>
                  <a:srgbClr val="00B050"/>
                </a:solidFill>
                <a:latin typeface="Calibri"/>
                <a:cs typeface="Calibri"/>
              </a:rPr>
              <a:t> overlap </a:t>
            </a:r>
            <a:r>
              <a:rPr sz="3200" spc="-25" dirty="0">
                <a:solidFill>
                  <a:srgbClr val="00B050"/>
                </a:solidFill>
                <a:latin typeface="Calibri"/>
                <a:cs typeface="Calibri"/>
              </a:rPr>
              <a:t>for</a:t>
            </a:r>
            <a:r>
              <a:rPr sz="3200" spc="-10" dirty="0">
                <a:solidFill>
                  <a:srgbClr val="00B050"/>
                </a:solidFill>
                <a:latin typeface="Calibri"/>
                <a:cs typeface="Calibri"/>
              </a:rPr>
              <a:t> two</a:t>
            </a:r>
            <a:r>
              <a:rPr sz="3200" spc="-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B050"/>
                </a:solidFill>
                <a:latin typeface="Calibri"/>
                <a:cs typeface="Calibri"/>
              </a:rPr>
              <a:t>nodes</a:t>
            </a:r>
            <a:endParaRPr sz="3200">
              <a:latin typeface="Calibri"/>
              <a:cs typeface="Calibri"/>
            </a:endParaRPr>
          </a:p>
          <a:p>
            <a:pPr marL="625475" marR="5080" lvl="1" indent="-274320">
              <a:lnSpc>
                <a:spcPct val="100699"/>
              </a:lnSpc>
              <a:spcBef>
                <a:spcPts val="64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shared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neighbors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quickly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grows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when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 </a:t>
            </a:r>
            <a:r>
              <a:rPr sz="2800" spc="-10" dirty="0">
                <a:latin typeface="Calibri"/>
                <a:cs typeface="Calibri"/>
              </a:rPr>
              <a:t> increase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number 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hops</a:t>
            </a:r>
            <a:r>
              <a:rPr sz="2800" dirty="0">
                <a:latin typeface="Calibri"/>
                <a:cs typeface="Calibri"/>
              </a:rPr>
              <a:t> (num</a:t>
            </a:r>
            <a:r>
              <a:rPr sz="2800" spc="-5" dirty="0">
                <a:latin typeface="Calibri"/>
                <a:cs typeface="Calibri"/>
              </a:rPr>
              <a:t> 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GNN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layers)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2697" y="3659697"/>
            <a:ext cx="2472904" cy="245375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82051" y="3659697"/>
            <a:ext cx="2472904" cy="245375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05151" y="3659697"/>
            <a:ext cx="2472904" cy="245375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713046" y="2939028"/>
            <a:ext cx="2243455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1-hop </a:t>
            </a:r>
            <a:r>
              <a:rPr b="1" spc="-10" dirty="0">
                <a:solidFill>
                  <a:srgbClr val="C00000"/>
                </a:solidFill>
                <a:latin typeface="Calibri"/>
                <a:cs typeface="Calibri"/>
              </a:rPr>
              <a:t>neighbor overlap </a:t>
            </a:r>
            <a:r>
              <a:rPr b="1" spc="-3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Only </a:t>
            </a:r>
            <a:r>
              <a:rPr b="1" dirty="0">
                <a:latin typeface="Calibri"/>
                <a:cs typeface="Calibri"/>
              </a:rPr>
              <a:t>1 </a:t>
            </a:r>
            <a:r>
              <a:rPr b="1" spc="-10" dirty="0">
                <a:latin typeface="Calibri"/>
                <a:cs typeface="Calibri"/>
              </a:rPr>
              <a:t>node</a:t>
            </a:r>
            <a:endParaRPr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99860" y="2939028"/>
            <a:ext cx="2243455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2-hop </a:t>
            </a:r>
            <a:r>
              <a:rPr b="1" spc="-10" dirty="0">
                <a:solidFill>
                  <a:srgbClr val="C00000"/>
                </a:solidFill>
                <a:latin typeface="Calibri"/>
                <a:cs typeface="Calibri"/>
              </a:rPr>
              <a:t>neighbor overlap </a:t>
            </a:r>
            <a:r>
              <a:rPr b="1" spc="-3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About </a:t>
            </a:r>
            <a:r>
              <a:rPr b="1" dirty="0">
                <a:latin typeface="Calibri"/>
                <a:cs typeface="Calibri"/>
              </a:rPr>
              <a:t>20 </a:t>
            </a:r>
            <a:r>
              <a:rPr b="1" spc="-5" dirty="0">
                <a:latin typeface="Calibri"/>
                <a:cs typeface="Calibri"/>
              </a:rPr>
              <a:t>nodes</a:t>
            </a:r>
            <a:endParaRPr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97349" y="2939028"/>
            <a:ext cx="2243455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3-hop </a:t>
            </a:r>
            <a:r>
              <a:rPr b="1" spc="-10" dirty="0">
                <a:solidFill>
                  <a:srgbClr val="C00000"/>
                </a:solidFill>
                <a:latin typeface="Calibri"/>
                <a:cs typeface="Calibri"/>
              </a:rPr>
              <a:t>neighbor overlap </a:t>
            </a:r>
            <a:r>
              <a:rPr b="1" spc="-3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Almost</a:t>
            </a:r>
            <a:r>
              <a:rPr b="1" spc="-5" dirty="0">
                <a:latin typeface="Calibri"/>
                <a:cs typeface="Calibri"/>
              </a:rPr>
              <a:t> all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the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nodes!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2168" y="358560"/>
            <a:ext cx="7580376" cy="50596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42109" y="1354836"/>
            <a:ext cx="8208009" cy="495935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32740" marR="109220" indent="-320040">
              <a:lnSpc>
                <a:spcPts val="3790"/>
              </a:lnSpc>
              <a:spcBef>
                <a:spcPts val="265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60" dirty="0">
                <a:solidFill>
                  <a:srgbClr val="60B5CC"/>
                </a:solidFill>
                <a:latin typeface="Calibri"/>
                <a:cs typeface="Calibri"/>
              </a:rPr>
              <a:t>We</a:t>
            </a:r>
            <a:r>
              <a:rPr sz="3200" b="1" spc="-10" dirty="0">
                <a:solidFill>
                  <a:srgbClr val="60B5CC"/>
                </a:solidFill>
                <a:latin typeface="Calibri"/>
                <a:cs typeface="Calibri"/>
              </a:rPr>
              <a:t> can</a:t>
            </a:r>
            <a:r>
              <a:rPr sz="3200" b="1" spc="-15" dirty="0">
                <a:solidFill>
                  <a:srgbClr val="60B5CC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60B5CC"/>
                </a:solidFill>
                <a:latin typeface="Calibri"/>
                <a:cs typeface="Calibri"/>
              </a:rPr>
              <a:t>explain</a:t>
            </a:r>
            <a:r>
              <a:rPr sz="3200" b="1" spc="-15" dirty="0">
                <a:solidFill>
                  <a:srgbClr val="60B5CC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60B5CC"/>
                </a:solidFill>
                <a:latin typeface="Calibri"/>
                <a:cs typeface="Calibri"/>
              </a:rPr>
              <a:t>over-smoothing</a:t>
            </a:r>
            <a:r>
              <a:rPr sz="3200" b="1" spc="-15" dirty="0">
                <a:solidFill>
                  <a:srgbClr val="60B5CC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60B5CC"/>
                </a:solidFill>
                <a:latin typeface="Calibri"/>
                <a:cs typeface="Calibri"/>
              </a:rPr>
              <a:t>via</a:t>
            </a:r>
            <a:r>
              <a:rPr sz="3200" b="1" spc="-10" dirty="0">
                <a:solidFill>
                  <a:srgbClr val="60B5CC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60B5CC"/>
                </a:solidFill>
                <a:latin typeface="Calibri"/>
                <a:cs typeface="Calibri"/>
              </a:rPr>
              <a:t>the</a:t>
            </a:r>
            <a:r>
              <a:rPr sz="3200" b="1" spc="-10" dirty="0">
                <a:solidFill>
                  <a:srgbClr val="60B5CC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60B5CC"/>
                </a:solidFill>
                <a:latin typeface="Calibri"/>
                <a:cs typeface="Calibri"/>
              </a:rPr>
              <a:t>notion </a:t>
            </a:r>
            <a:r>
              <a:rPr sz="3200" b="1" spc="-710" dirty="0">
                <a:solidFill>
                  <a:srgbClr val="60B5CC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60B5CC"/>
                </a:solidFill>
                <a:latin typeface="Calibri"/>
                <a:cs typeface="Calibri"/>
              </a:rPr>
              <a:t>of</a:t>
            </a:r>
            <a:r>
              <a:rPr sz="3200" b="1" spc="-5" dirty="0">
                <a:solidFill>
                  <a:srgbClr val="60B5CC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60B5CC"/>
                </a:solidFill>
                <a:latin typeface="Calibri"/>
                <a:cs typeface="Calibri"/>
              </a:rPr>
              <a:t>receptive</a:t>
            </a:r>
            <a:r>
              <a:rPr sz="3200" b="1" dirty="0">
                <a:solidFill>
                  <a:srgbClr val="60B5CC"/>
                </a:solidFill>
                <a:latin typeface="Calibri"/>
                <a:cs typeface="Calibri"/>
              </a:rPr>
              <a:t> field</a:t>
            </a:r>
            <a:endParaRPr sz="3200">
              <a:latin typeface="Calibri"/>
              <a:cs typeface="Calibri"/>
            </a:endParaRPr>
          </a:p>
          <a:p>
            <a:pPr marL="625475" marR="324485" lvl="1" indent="-274320">
              <a:lnSpc>
                <a:spcPts val="3310"/>
              </a:lnSpc>
              <a:spcBef>
                <a:spcPts val="800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55" dirty="0">
                <a:latin typeface="Calibri"/>
                <a:cs typeface="Calibri"/>
              </a:rPr>
              <a:t>We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knew </a:t>
            </a:r>
            <a:r>
              <a:rPr sz="2800" b="1" spc="-5" dirty="0">
                <a:latin typeface="Calibri"/>
                <a:cs typeface="Calibri"/>
              </a:rPr>
              <a:t>the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embedding of</a:t>
            </a:r>
            <a:r>
              <a:rPr sz="2800" b="1" dirty="0">
                <a:latin typeface="Calibri"/>
                <a:cs typeface="Calibri"/>
              </a:rPr>
              <a:t> a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node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is </a:t>
            </a:r>
            <a:r>
              <a:rPr sz="2800" b="1" spc="-10" dirty="0">
                <a:latin typeface="Calibri"/>
                <a:cs typeface="Calibri"/>
              </a:rPr>
              <a:t>determined </a:t>
            </a:r>
            <a:r>
              <a:rPr sz="2800" b="1" spc="-6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by</a:t>
            </a:r>
            <a:r>
              <a:rPr sz="2800" b="1" spc="-5" dirty="0">
                <a:latin typeface="Calibri"/>
                <a:cs typeface="Calibri"/>
              </a:rPr>
              <a:t> its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60B5CC"/>
                </a:solidFill>
                <a:latin typeface="Calibri"/>
                <a:cs typeface="Calibri"/>
              </a:rPr>
              <a:t>receptive</a:t>
            </a:r>
            <a:r>
              <a:rPr sz="2800" b="1" spc="10" dirty="0">
                <a:solidFill>
                  <a:srgbClr val="60B5CC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60B5CC"/>
                </a:solidFill>
                <a:latin typeface="Calibri"/>
                <a:cs typeface="Calibri"/>
              </a:rPr>
              <a:t>field</a:t>
            </a:r>
            <a:endParaRPr sz="2800">
              <a:latin typeface="Calibri"/>
              <a:cs typeface="Calibri"/>
            </a:endParaRPr>
          </a:p>
          <a:p>
            <a:pPr marL="890269" marR="5080" lvl="2" indent="-228600">
              <a:spcBef>
                <a:spcPts val="540"/>
              </a:spcBef>
              <a:buClr>
                <a:srgbClr val="E66C7D"/>
              </a:buClr>
              <a:buFont typeface="Wingdings"/>
              <a:buChar char=""/>
              <a:tabLst>
                <a:tab pos="890905" algn="l"/>
              </a:tabLst>
            </a:pPr>
            <a:r>
              <a:rPr sz="2400" spc="-5" dirty="0">
                <a:latin typeface="Calibri"/>
                <a:cs typeface="Calibri"/>
              </a:rPr>
              <a:t>If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two</a:t>
            </a:r>
            <a:r>
              <a:rPr sz="2400" dirty="0">
                <a:latin typeface="Calibri"/>
                <a:cs typeface="Calibri"/>
              </a:rPr>
              <a:t> nodes </a:t>
            </a:r>
            <a:r>
              <a:rPr sz="2400" b="1" spc="-20" dirty="0">
                <a:latin typeface="Calibri"/>
                <a:cs typeface="Calibri"/>
              </a:rPr>
              <a:t>have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highly-overlapped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receptive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fields,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then </a:t>
            </a:r>
            <a:r>
              <a:rPr sz="2400" b="1" spc="-5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their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embeddings </a:t>
            </a:r>
            <a:r>
              <a:rPr sz="2400" b="1" spc="-15" dirty="0">
                <a:latin typeface="Calibri"/>
                <a:cs typeface="Calibri"/>
              </a:rPr>
              <a:t>are</a:t>
            </a:r>
            <a:r>
              <a:rPr sz="2400" b="1" spc="-5" dirty="0">
                <a:latin typeface="Calibri"/>
                <a:cs typeface="Calibri"/>
              </a:rPr>
              <a:t> highly similar</a:t>
            </a:r>
            <a:endParaRPr sz="2400">
              <a:latin typeface="Calibri"/>
              <a:cs typeface="Calibri"/>
            </a:endParaRPr>
          </a:p>
          <a:p>
            <a:pPr marL="625475" marR="294005" lvl="1" indent="-274320">
              <a:lnSpc>
                <a:spcPct val="100200"/>
              </a:lnSpc>
              <a:spcBef>
                <a:spcPts val="62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b="1" spc="-5" dirty="0">
                <a:solidFill>
                  <a:srgbClr val="E66C7D"/>
                </a:solidFill>
                <a:latin typeface="Calibri"/>
                <a:cs typeface="Calibri"/>
              </a:rPr>
              <a:t>Stack </a:t>
            </a:r>
            <a:r>
              <a:rPr sz="2800" b="1" spc="-15" dirty="0">
                <a:solidFill>
                  <a:srgbClr val="E66C7D"/>
                </a:solidFill>
                <a:latin typeface="Calibri"/>
                <a:cs typeface="Calibri"/>
              </a:rPr>
              <a:t>many </a:t>
            </a:r>
            <a:r>
              <a:rPr sz="2800" b="1" dirty="0">
                <a:solidFill>
                  <a:srgbClr val="E66C7D"/>
                </a:solidFill>
                <a:latin typeface="Calibri"/>
                <a:cs typeface="Calibri"/>
              </a:rPr>
              <a:t>GNN </a:t>
            </a:r>
            <a:r>
              <a:rPr sz="2800" b="1" spc="-20" dirty="0">
                <a:solidFill>
                  <a:srgbClr val="E66C7D"/>
                </a:solidFill>
                <a:latin typeface="Calibri"/>
                <a:cs typeface="Calibri"/>
              </a:rPr>
              <a:t>layers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B48200"/>
                </a:solidFill>
                <a:latin typeface="Calibri"/>
                <a:cs typeface="Calibri"/>
              </a:rPr>
              <a:t>nodes </a:t>
            </a:r>
            <a:r>
              <a:rPr sz="2800" b="1" dirty="0">
                <a:solidFill>
                  <a:srgbClr val="B48200"/>
                </a:solidFill>
                <a:latin typeface="Calibri"/>
                <a:cs typeface="Calibri"/>
              </a:rPr>
              <a:t>will </a:t>
            </a:r>
            <a:r>
              <a:rPr sz="2800" b="1" spc="-20" dirty="0">
                <a:solidFill>
                  <a:srgbClr val="B48200"/>
                </a:solidFill>
                <a:latin typeface="Calibri"/>
                <a:cs typeface="Calibri"/>
              </a:rPr>
              <a:t>have </a:t>
            </a:r>
            <a:r>
              <a:rPr sz="2800" b="1" spc="-15" dirty="0">
                <a:solidFill>
                  <a:srgbClr val="B48200"/>
                </a:solidFill>
                <a:latin typeface="Calibri"/>
                <a:cs typeface="Calibri"/>
              </a:rPr>
              <a:t>highly- </a:t>
            </a:r>
            <a:r>
              <a:rPr sz="2800" b="1" spc="-620" dirty="0">
                <a:solidFill>
                  <a:srgbClr val="B482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B48200"/>
                </a:solidFill>
                <a:latin typeface="Calibri"/>
                <a:cs typeface="Calibri"/>
              </a:rPr>
              <a:t>overlapped </a:t>
            </a:r>
            <a:r>
              <a:rPr sz="2800" b="1" spc="-10" dirty="0">
                <a:solidFill>
                  <a:srgbClr val="B48200"/>
                </a:solidFill>
                <a:latin typeface="Calibri"/>
                <a:cs typeface="Calibri"/>
              </a:rPr>
              <a:t>receptive </a:t>
            </a:r>
            <a:r>
              <a:rPr sz="2800" b="1" spc="-5" dirty="0">
                <a:solidFill>
                  <a:srgbClr val="B48200"/>
                </a:solidFill>
                <a:latin typeface="Calibri"/>
                <a:cs typeface="Calibri"/>
              </a:rPr>
              <a:t>fields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792AA"/>
                </a:solidFill>
                <a:latin typeface="Calibri"/>
                <a:cs typeface="Calibri"/>
              </a:rPr>
              <a:t>node embeddings </a:t>
            </a:r>
            <a:r>
              <a:rPr sz="2800" b="1" dirty="0">
                <a:solidFill>
                  <a:srgbClr val="3792AA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792AA"/>
                </a:solidFill>
                <a:latin typeface="Calibri"/>
                <a:cs typeface="Calibri"/>
              </a:rPr>
              <a:t>will be highly similar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suffer from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sz="2800" b="1" spc="-20" dirty="0">
                <a:solidFill>
                  <a:srgbClr val="C00000"/>
                </a:solidFill>
                <a:latin typeface="Calibri"/>
                <a:cs typeface="Calibri"/>
              </a:rPr>
              <a:t>over- 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smoothing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problem</a:t>
            </a:r>
            <a:endParaRPr sz="2800">
              <a:latin typeface="Calibri"/>
              <a:cs typeface="Calibri"/>
            </a:endParaRPr>
          </a:p>
          <a:p>
            <a:pPr marL="332740" indent="-320040">
              <a:lnSpc>
                <a:spcPts val="3290"/>
              </a:lnSpc>
              <a:buClr>
                <a:srgbClr val="F0AD00"/>
              </a:buClr>
              <a:buSzPct val="78571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2800" b="1" spc="-10" dirty="0">
                <a:solidFill>
                  <a:srgbClr val="E66C7D"/>
                </a:solidFill>
                <a:latin typeface="Calibri"/>
                <a:cs typeface="Calibri"/>
              </a:rPr>
              <a:t>Next:</a:t>
            </a:r>
            <a:r>
              <a:rPr sz="2800" b="1" spc="5" dirty="0">
                <a:solidFill>
                  <a:srgbClr val="E66C7D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how</a:t>
            </a:r>
            <a:r>
              <a:rPr sz="2800" dirty="0">
                <a:latin typeface="Calibri"/>
                <a:cs typeface="Calibri"/>
              </a:rPr>
              <a:t> do </a:t>
            </a:r>
            <a:r>
              <a:rPr sz="2800" spc="-15" dirty="0">
                <a:latin typeface="Calibri"/>
                <a:cs typeface="Calibri"/>
              </a:rPr>
              <a:t>we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overcome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over-smoothing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problem?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016" y="311472"/>
            <a:ext cx="7708392" cy="55778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42108" y="1347723"/>
            <a:ext cx="8262620" cy="4771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spcBef>
                <a:spcPts val="100"/>
              </a:spcBef>
              <a:buClr>
                <a:srgbClr val="F0AD00"/>
              </a:buClr>
              <a:buSzPct val="78571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2800" b="1" spc="-10" dirty="0">
                <a:solidFill>
                  <a:srgbClr val="00B050"/>
                </a:solidFill>
                <a:latin typeface="Calibri"/>
                <a:cs typeface="Calibri"/>
              </a:rPr>
              <a:t>What</a:t>
            </a:r>
            <a:r>
              <a:rPr sz="2800" b="1" spc="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B050"/>
                </a:solidFill>
                <a:latin typeface="Calibri"/>
                <a:cs typeface="Calibri"/>
              </a:rPr>
              <a:t>do</a:t>
            </a:r>
            <a:r>
              <a:rPr sz="2800" b="1" spc="-1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B050"/>
                </a:solidFill>
                <a:latin typeface="Calibri"/>
                <a:cs typeface="Calibri"/>
              </a:rPr>
              <a:t>we</a:t>
            </a:r>
            <a:r>
              <a:rPr sz="2800" b="1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B050"/>
                </a:solidFill>
                <a:latin typeface="Calibri"/>
                <a:cs typeface="Calibri"/>
              </a:rPr>
              <a:t>learn</a:t>
            </a:r>
            <a:r>
              <a:rPr sz="2800" b="1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B050"/>
                </a:solidFill>
                <a:latin typeface="Calibri"/>
                <a:cs typeface="Calibri"/>
              </a:rPr>
              <a:t>from</a:t>
            </a:r>
            <a:r>
              <a:rPr sz="2800" b="1" spc="-5" dirty="0">
                <a:solidFill>
                  <a:srgbClr val="00B050"/>
                </a:solidFill>
                <a:latin typeface="Calibri"/>
                <a:cs typeface="Calibri"/>
              </a:rPr>
              <a:t> the</a:t>
            </a:r>
            <a:r>
              <a:rPr sz="2800" b="1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B050"/>
                </a:solidFill>
                <a:latin typeface="Calibri"/>
                <a:cs typeface="Calibri"/>
              </a:rPr>
              <a:t>over-smoothing</a:t>
            </a:r>
            <a:r>
              <a:rPr sz="2800" b="1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B050"/>
                </a:solidFill>
                <a:latin typeface="Calibri"/>
                <a:cs typeface="Calibri"/>
              </a:rPr>
              <a:t>problem?</a:t>
            </a:r>
            <a:endParaRPr sz="2800">
              <a:latin typeface="Calibri"/>
              <a:cs typeface="Calibri"/>
            </a:endParaRPr>
          </a:p>
          <a:p>
            <a:pPr marL="332740" indent="-320040">
              <a:spcBef>
                <a:spcPts val="45"/>
              </a:spcBef>
              <a:buClr>
                <a:srgbClr val="F0AD00"/>
              </a:buClr>
              <a:buSzPct val="78571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Lesson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1: Be</a:t>
            </a:r>
            <a:r>
              <a:rPr sz="28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cautious when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adding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GNN</a:t>
            </a:r>
            <a:r>
              <a:rPr sz="28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C00000"/>
                </a:solidFill>
                <a:latin typeface="Calibri"/>
                <a:cs typeface="Calibri"/>
              </a:rPr>
              <a:t>layers</a:t>
            </a:r>
            <a:endParaRPr sz="2800">
              <a:latin typeface="Calibri"/>
              <a:cs typeface="Calibri"/>
            </a:endParaRPr>
          </a:p>
          <a:p>
            <a:pPr marL="625475" marR="296545" lvl="1" indent="-274320">
              <a:lnSpc>
                <a:spcPct val="100800"/>
              </a:lnSpc>
              <a:spcBef>
                <a:spcPts val="520"/>
              </a:spcBef>
              <a:buClr>
                <a:srgbClr val="60B5CC"/>
              </a:buClr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sz="2400" spc="-20" dirty="0">
                <a:latin typeface="Calibri"/>
                <a:cs typeface="Calibri"/>
              </a:rPr>
              <a:t>Unlike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neural networks </a:t>
            </a:r>
            <a:r>
              <a:rPr sz="2400" spc="-5" dirty="0">
                <a:latin typeface="Calibri"/>
                <a:cs typeface="Calibri"/>
              </a:rPr>
              <a:t>in other domains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(CNN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image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classification),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adding </a:t>
            </a:r>
            <a:r>
              <a:rPr sz="2400" b="1" spc="-15" dirty="0">
                <a:latin typeface="Calibri"/>
                <a:cs typeface="Calibri"/>
              </a:rPr>
              <a:t>more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GNN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layers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do not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always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help</a:t>
            </a:r>
            <a:endParaRPr sz="2400">
              <a:latin typeface="Calibri"/>
              <a:cs typeface="Calibri"/>
            </a:endParaRPr>
          </a:p>
          <a:p>
            <a:pPr marL="625475" marR="356235" lvl="1" indent="-274320">
              <a:lnSpc>
                <a:spcPct val="100800"/>
              </a:lnSpc>
              <a:spcBef>
                <a:spcPts val="580"/>
              </a:spcBef>
              <a:buClr>
                <a:srgbClr val="60B5CC"/>
              </a:buClr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sz="2400" b="1" spc="-10" dirty="0">
                <a:latin typeface="Calibri"/>
                <a:cs typeface="Calibri"/>
              </a:rPr>
              <a:t>Step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1: </a:t>
            </a:r>
            <a:r>
              <a:rPr sz="2400" b="1" spc="-15" dirty="0">
                <a:latin typeface="Calibri"/>
                <a:cs typeface="Calibri"/>
              </a:rPr>
              <a:t>Analyze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necessary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receptive</a:t>
            </a:r>
            <a:r>
              <a:rPr sz="2400" b="1" spc="-5" dirty="0">
                <a:latin typeface="Calibri"/>
                <a:cs typeface="Calibri"/>
              </a:rPr>
              <a:t> field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solve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problem.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E.g.,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-5" dirty="0">
                <a:latin typeface="Calibri"/>
                <a:cs typeface="Calibri"/>
              </a:rPr>
              <a:t> computing 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diameter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graph</a:t>
            </a:r>
            <a:endParaRPr sz="2400">
              <a:latin typeface="Calibri"/>
              <a:cs typeface="Calibri"/>
            </a:endParaRPr>
          </a:p>
          <a:p>
            <a:pPr marL="625475" marR="78740" lvl="1" indent="-274320">
              <a:lnSpc>
                <a:spcPct val="100800"/>
              </a:lnSpc>
              <a:spcBef>
                <a:spcPts val="505"/>
              </a:spcBef>
              <a:buClr>
                <a:srgbClr val="60B5CC"/>
              </a:buClr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sz="2400" b="1" spc="-10" dirty="0">
                <a:latin typeface="Calibri"/>
                <a:cs typeface="Calibri"/>
              </a:rPr>
              <a:t>Step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2: </a:t>
            </a:r>
            <a:r>
              <a:rPr sz="2400" spc="-5" dirty="0">
                <a:latin typeface="Calibri"/>
                <a:cs typeface="Calibri"/>
              </a:rPr>
              <a:t>Set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5" dirty="0">
                <a:latin typeface="Calibri"/>
                <a:cs typeface="Calibri"/>
              </a:rPr>
              <a:t> of GNN </a:t>
            </a:r>
            <a:r>
              <a:rPr sz="2400" spc="-20" dirty="0">
                <a:latin typeface="Calibri"/>
                <a:cs typeface="Calibri"/>
              </a:rPr>
              <a:t>layers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𝐿</a:t>
            </a:r>
            <a:r>
              <a:rPr sz="2400" spc="50" dirty="0">
                <a:latin typeface="Cambria Math"/>
                <a:cs typeface="Cambria Math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bit</a:t>
            </a:r>
            <a:r>
              <a:rPr sz="2400" spc="-15" dirty="0">
                <a:latin typeface="Calibri"/>
                <a:cs typeface="Calibri"/>
              </a:rPr>
              <a:t> more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than 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receptive </a:t>
            </a:r>
            <a:r>
              <a:rPr sz="2400" dirty="0">
                <a:latin typeface="Calibri"/>
                <a:cs typeface="Calibri"/>
              </a:rPr>
              <a:t>field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like.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Do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not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set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𝑳</a:t>
            </a:r>
            <a:r>
              <a:rPr sz="2400" spc="10" dirty="0">
                <a:latin typeface="Cambria Math"/>
                <a:cs typeface="Cambria Math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to </a:t>
            </a:r>
            <a:r>
              <a:rPr sz="2400" b="1" spc="-5" dirty="0">
                <a:latin typeface="Calibri"/>
                <a:cs typeface="Calibri"/>
              </a:rPr>
              <a:t>be unnecessarily 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large</a:t>
            </a:r>
            <a:r>
              <a:rPr sz="2400" spc="-15" dirty="0">
                <a:latin typeface="Calibri"/>
                <a:cs typeface="Calibri"/>
              </a:rPr>
              <a:t>!</a:t>
            </a:r>
            <a:endParaRPr sz="2400">
              <a:latin typeface="Calibri"/>
              <a:cs typeface="Calibri"/>
            </a:endParaRPr>
          </a:p>
          <a:p>
            <a:pPr marL="332740" marR="257810" indent="-320040">
              <a:lnSpc>
                <a:spcPct val="101400"/>
              </a:lnSpc>
              <a:spcBef>
                <a:spcPts val="1855"/>
              </a:spcBef>
              <a:buClr>
                <a:srgbClr val="F0AD00"/>
              </a:buClr>
              <a:buSzPct val="78571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2800" b="1" spc="-10" dirty="0">
                <a:latin typeface="Calibri"/>
                <a:cs typeface="Calibri"/>
              </a:rPr>
              <a:t>Question: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How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enhance 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expressive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power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a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GNN,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if the number of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GNN</a:t>
            </a:r>
            <a:r>
              <a:rPr sz="28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C00000"/>
                </a:solidFill>
                <a:latin typeface="Calibri"/>
                <a:cs typeface="Calibri"/>
              </a:rPr>
              <a:t>layers</a:t>
            </a:r>
            <a:r>
              <a:rPr sz="28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small</a:t>
            </a:r>
            <a:r>
              <a:rPr sz="2800" spc="-5" dirty="0">
                <a:latin typeface="Calibri"/>
                <a:cs typeface="Calibri"/>
              </a:rPr>
              <a:t>?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4169" y="360859"/>
            <a:ext cx="7946135" cy="50901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42108" y="1347724"/>
            <a:ext cx="7400290" cy="2920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spcBef>
                <a:spcPts val="100"/>
              </a:spcBef>
              <a:buClr>
                <a:srgbClr val="F0AD00"/>
              </a:buClr>
              <a:buSzPct val="78571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2800" b="1" spc="-10" dirty="0">
                <a:solidFill>
                  <a:srgbClr val="00B050"/>
                </a:solidFill>
                <a:latin typeface="Calibri"/>
                <a:cs typeface="Calibri"/>
              </a:rPr>
              <a:t>How</a:t>
            </a:r>
            <a:r>
              <a:rPr sz="2800" b="1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B050"/>
                </a:solidFill>
                <a:latin typeface="Calibri"/>
                <a:cs typeface="Calibri"/>
              </a:rPr>
              <a:t>to</a:t>
            </a:r>
            <a:r>
              <a:rPr sz="2800" b="1" spc="-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00B050"/>
                </a:solidFill>
                <a:latin typeface="Calibri"/>
                <a:cs typeface="Calibri"/>
              </a:rPr>
              <a:t>make</a:t>
            </a:r>
            <a:r>
              <a:rPr sz="2800" b="1" dirty="0">
                <a:solidFill>
                  <a:srgbClr val="00B050"/>
                </a:solidFill>
                <a:latin typeface="Calibri"/>
                <a:cs typeface="Calibri"/>
              </a:rPr>
              <a:t> a</a:t>
            </a:r>
            <a:r>
              <a:rPr sz="2800" b="1" spc="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B050"/>
                </a:solidFill>
                <a:latin typeface="Calibri"/>
                <a:cs typeface="Calibri"/>
              </a:rPr>
              <a:t>shallow</a:t>
            </a:r>
            <a:r>
              <a:rPr sz="2800" b="1" dirty="0">
                <a:solidFill>
                  <a:srgbClr val="00B050"/>
                </a:solidFill>
                <a:latin typeface="Calibri"/>
                <a:cs typeface="Calibri"/>
              </a:rPr>
              <a:t> GNN</a:t>
            </a:r>
            <a:r>
              <a:rPr sz="2800" b="1" spc="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B050"/>
                </a:solidFill>
                <a:latin typeface="Calibri"/>
                <a:cs typeface="Calibri"/>
              </a:rPr>
              <a:t>more</a:t>
            </a:r>
            <a:r>
              <a:rPr sz="2800" b="1" spc="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B050"/>
                </a:solidFill>
                <a:latin typeface="Calibri"/>
                <a:cs typeface="Calibri"/>
              </a:rPr>
              <a:t>expressive?</a:t>
            </a:r>
            <a:endParaRPr sz="2800">
              <a:latin typeface="Calibri"/>
              <a:cs typeface="Calibri"/>
            </a:endParaRPr>
          </a:p>
          <a:p>
            <a:pPr marL="332740" marR="5080" indent="-320040">
              <a:lnSpc>
                <a:spcPts val="3290"/>
              </a:lnSpc>
              <a:spcBef>
                <a:spcPts val="215"/>
              </a:spcBef>
              <a:buClr>
                <a:srgbClr val="F0AD00"/>
              </a:buClr>
              <a:buSzPct val="78571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Solution </a:t>
            </a:r>
            <a:r>
              <a:rPr sz="2800" b="1" spc="5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r>
              <a:rPr sz="2800" b="1" spc="5" dirty="0">
                <a:latin typeface="Calibri"/>
                <a:cs typeface="Calibri"/>
              </a:rPr>
              <a:t>: </a:t>
            </a:r>
            <a:r>
              <a:rPr sz="2800" spc="-10" dirty="0">
                <a:latin typeface="Calibri"/>
                <a:cs typeface="Calibri"/>
              </a:rPr>
              <a:t>Increase</a:t>
            </a:r>
            <a:r>
              <a:rPr sz="2800" spc="-5" dirty="0">
                <a:latin typeface="Calibri"/>
                <a:cs typeface="Calibri"/>
              </a:rPr>
              <a:t> the </a:t>
            </a:r>
            <a:r>
              <a:rPr sz="2800" spc="-15" dirty="0">
                <a:latin typeface="Calibri"/>
                <a:cs typeface="Calibri"/>
              </a:rPr>
              <a:t>expressive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power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within </a:t>
            </a:r>
            <a:r>
              <a:rPr sz="2800" b="1" spc="-6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each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GNN</a:t>
            </a:r>
            <a:r>
              <a:rPr sz="28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C00000"/>
                </a:solidFill>
                <a:latin typeface="Calibri"/>
                <a:cs typeface="Calibri"/>
              </a:rPr>
              <a:t>layer</a:t>
            </a:r>
            <a:endParaRPr sz="2800">
              <a:latin typeface="Calibri"/>
              <a:cs typeface="Calibri"/>
            </a:endParaRPr>
          </a:p>
          <a:p>
            <a:pPr marL="625475" marR="648335" lvl="1" indent="-274320">
              <a:lnSpc>
                <a:spcPct val="100800"/>
              </a:lnSpc>
              <a:spcBef>
                <a:spcPts val="515"/>
              </a:spcBef>
              <a:buClr>
                <a:srgbClr val="60B5CC"/>
              </a:buClr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sz="2400" spc="-5" dirty="0">
                <a:latin typeface="Calibri"/>
                <a:cs typeface="Calibri"/>
              </a:rPr>
              <a:t>In our </a:t>
            </a:r>
            <a:r>
              <a:rPr sz="2400" spc="-10" dirty="0">
                <a:latin typeface="Calibri"/>
                <a:cs typeface="Calibri"/>
              </a:rPr>
              <a:t>previous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examples,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 </a:t>
            </a:r>
            <a:r>
              <a:rPr sz="2400" spc="-15" dirty="0">
                <a:latin typeface="Calibri"/>
                <a:cs typeface="Calibri"/>
              </a:rPr>
              <a:t>transformation</a:t>
            </a:r>
            <a:r>
              <a:rPr sz="2400" spc="-5" dirty="0">
                <a:latin typeface="Calibri"/>
                <a:cs typeface="Calibri"/>
              </a:rPr>
              <a:t> or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aggregation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only include one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linear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layer</a:t>
            </a:r>
            <a:endParaRPr sz="2400">
              <a:solidFill>
                <a:srgbClr val="FF0000"/>
              </a:solidFill>
              <a:latin typeface="Calibri"/>
              <a:cs typeface="Calibri"/>
            </a:endParaRPr>
          </a:p>
          <a:p>
            <a:pPr marL="625475" marR="57785" lvl="1" indent="-274320">
              <a:lnSpc>
                <a:spcPct val="100800"/>
              </a:lnSpc>
              <a:spcBef>
                <a:spcPts val="505"/>
              </a:spcBef>
              <a:buClr>
                <a:srgbClr val="60B5CC"/>
              </a:buClr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sz="2400" spc="-45" dirty="0">
                <a:latin typeface="Calibri"/>
                <a:cs typeface="Calibri"/>
              </a:rPr>
              <a:t>We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make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aggregation </a:t>
            </a:r>
            <a:r>
              <a:rPr sz="2400" b="1" dirty="0">
                <a:latin typeface="Calibri"/>
                <a:cs typeface="Calibri"/>
              </a:rPr>
              <a:t>/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transformation</a:t>
            </a:r>
            <a:r>
              <a:rPr sz="2400" b="1" spc="-10" dirty="0">
                <a:latin typeface="Calibri"/>
                <a:cs typeface="Calibri"/>
              </a:rPr>
              <a:t> become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 </a:t>
            </a:r>
            <a:r>
              <a:rPr sz="2400" b="1" spc="-5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deep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neural network</a:t>
            </a:r>
            <a:r>
              <a:rPr sz="2400" spc="-10" dirty="0">
                <a:latin typeface="Calibri"/>
                <a:cs typeface="Calibri"/>
              </a:rPr>
              <a:t>!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378950" y="4628317"/>
            <a:ext cx="1955164" cy="1994535"/>
            <a:chOff x="4854950" y="4628316"/>
            <a:chExt cx="1955164" cy="199453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39524" y="4628316"/>
              <a:ext cx="1308651" cy="192669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854943" y="6394170"/>
              <a:ext cx="1955164" cy="228600"/>
            </a:xfrm>
            <a:custGeom>
              <a:avLst/>
              <a:gdLst/>
              <a:ahLst/>
              <a:cxnLst/>
              <a:rect l="l" t="t" r="r" b="b"/>
              <a:pathLst>
                <a:path w="1955165" h="228600">
                  <a:moveTo>
                    <a:pt x="433044" y="0"/>
                  </a:moveTo>
                  <a:lnTo>
                    <a:pt x="0" y="0"/>
                  </a:lnTo>
                  <a:lnTo>
                    <a:pt x="0" y="228168"/>
                  </a:lnTo>
                  <a:lnTo>
                    <a:pt x="433044" y="228168"/>
                  </a:lnTo>
                  <a:lnTo>
                    <a:pt x="433044" y="0"/>
                  </a:lnTo>
                  <a:close/>
                </a:path>
                <a:path w="1955165" h="228600">
                  <a:moveTo>
                    <a:pt x="1954898" y="49491"/>
                  </a:moveTo>
                  <a:lnTo>
                    <a:pt x="1509483" y="49491"/>
                  </a:lnTo>
                  <a:lnTo>
                    <a:pt x="1509483" y="228168"/>
                  </a:lnTo>
                  <a:lnTo>
                    <a:pt x="1954898" y="228168"/>
                  </a:lnTo>
                  <a:lnTo>
                    <a:pt x="1954898" y="494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934207" y="5144201"/>
            <a:ext cx="1603375" cy="322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950" b="1" spc="-5" dirty="0">
                <a:solidFill>
                  <a:srgbClr val="5A6378"/>
                </a:solidFill>
                <a:latin typeface="Calibri"/>
                <a:cs typeface="Calibri"/>
              </a:rPr>
              <a:t>(2)</a:t>
            </a:r>
            <a:r>
              <a:rPr sz="1950" b="1" spc="-55" dirty="0">
                <a:solidFill>
                  <a:srgbClr val="5A6378"/>
                </a:solidFill>
                <a:latin typeface="Calibri"/>
                <a:cs typeface="Calibri"/>
              </a:rPr>
              <a:t> </a:t>
            </a:r>
            <a:r>
              <a:rPr sz="1950" b="1" spc="-10" dirty="0">
                <a:solidFill>
                  <a:srgbClr val="5A6378"/>
                </a:solidFill>
                <a:latin typeface="Calibri"/>
                <a:cs typeface="Calibri"/>
              </a:rPr>
              <a:t>Aggregation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34206" y="5762834"/>
            <a:ext cx="1934210" cy="322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950" b="1" spc="-5" dirty="0">
                <a:solidFill>
                  <a:srgbClr val="5A6378"/>
                </a:solidFill>
                <a:latin typeface="Calibri"/>
                <a:cs typeface="Calibri"/>
              </a:rPr>
              <a:t>(1)</a:t>
            </a:r>
            <a:r>
              <a:rPr sz="1950" b="1" spc="-55" dirty="0">
                <a:solidFill>
                  <a:srgbClr val="5A6378"/>
                </a:solidFill>
                <a:latin typeface="Calibri"/>
                <a:cs typeface="Calibri"/>
              </a:rPr>
              <a:t> </a:t>
            </a:r>
            <a:r>
              <a:rPr sz="1950" b="1" spc="-20" dirty="0">
                <a:solidFill>
                  <a:srgbClr val="5A6378"/>
                </a:solidFill>
                <a:latin typeface="Calibri"/>
                <a:cs typeface="Calibri"/>
              </a:rPr>
              <a:t>Transformation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66566" y="5153660"/>
            <a:ext cx="325501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b="1" spc="-5" dirty="0">
                <a:latin typeface="Calibri"/>
                <a:cs typeface="Calibri"/>
              </a:rPr>
              <a:t>If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needed,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each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box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could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include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3-layer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MLP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44008" y="5339106"/>
            <a:ext cx="1241425" cy="577215"/>
          </a:xfrm>
          <a:custGeom>
            <a:avLst/>
            <a:gdLst/>
            <a:ahLst/>
            <a:cxnLst/>
            <a:rect l="l" t="t" r="r" b="b"/>
            <a:pathLst>
              <a:path w="1241425" h="577214">
                <a:moveTo>
                  <a:pt x="1155877" y="545198"/>
                </a:moveTo>
                <a:lnTo>
                  <a:pt x="1076071" y="492112"/>
                </a:lnTo>
                <a:lnTo>
                  <a:pt x="1072565" y="520471"/>
                </a:lnTo>
                <a:lnTo>
                  <a:pt x="9283" y="388708"/>
                </a:lnTo>
                <a:lnTo>
                  <a:pt x="2146" y="394271"/>
                </a:lnTo>
                <a:lnTo>
                  <a:pt x="203" y="409930"/>
                </a:lnTo>
                <a:lnTo>
                  <a:pt x="5765" y="417068"/>
                </a:lnTo>
                <a:lnTo>
                  <a:pt x="1069047" y="548830"/>
                </a:lnTo>
                <a:lnTo>
                  <a:pt x="1065530" y="577189"/>
                </a:lnTo>
                <a:lnTo>
                  <a:pt x="1137907" y="551561"/>
                </a:lnTo>
                <a:lnTo>
                  <a:pt x="1155877" y="545198"/>
                </a:lnTo>
                <a:close/>
              </a:path>
              <a:path w="1241425" h="577214">
                <a:moveTo>
                  <a:pt x="1241399" y="28892"/>
                </a:moveTo>
                <a:lnTo>
                  <a:pt x="1228280" y="24739"/>
                </a:lnTo>
                <a:lnTo>
                  <a:pt x="1150010" y="0"/>
                </a:lnTo>
                <a:lnTo>
                  <a:pt x="1154493" y="28219"/>
                </a:lnTo>
                <a:lnTo>
                  <a:pt x="5321" y="210629"/>
                </a:lnTo>
                <a:lnTo>
                  <a:pt x="0" y="217944"/>
                </a:lnTo>
                <a:lnTo>
                  <a:pt x="2476" y="233527"/>
                </a:lnTo>
                <a:lnTo>
                  <a:pt x="9804" y="238848"/>
                </a:lnTo>
                <a:lnTo>
                  <a:pt x="1158976" y="56438"/>
                </a:lnTo>
                <a:lnTo>
                  <a:pt x="1163447" y="84658"/>
                </a:lnTo>
                <a:lnTo>
                  <a:pt x="1241399" y="28892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0569" y="385417"/>
            <a:ext cx="7946135" cy="50901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11483" y="3556544"/>
            <a:ext cx="1973803" cy="30991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42109" y="1347724"/>
            <a:ext cx="7947025" cy="5257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spcBef>
                <a:spcPts val="100"/>
              </a:spcBef>
              <a:buClr>
                <a:srgbClr val="F0AD00"/>
              </a:buClr>
              <a:buSzPct val="78571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2800" b="1" spc="-10" dirty="0">
                <a:solidFill>
                  <a:srgbClr val="00B050"/>
                </a:solidFill>
                <a:latin typeface="Calibri"/>
                <a:cs typeface="Calibri"/>
              </a:rPr>
              <a:t>How</a:t>
            </a:r>
            <a:r>
              <a:rPr sz="2800" b="1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B050"/>
                </a:solidFill>
                <a:latin typeface="Calibri"/>
                <a:cs typeface="Calibri"/>
              </a:rPr>
              <a:t>to</a:t>
            </a:r>
            <a:r>
              <a:rPr sz="2800" b="1" spc="-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00B050"/>
                </a:solidFill>
                <a:latin typeface="Calibri"/>
                <a:cs typeface="Calibri"/>
              </a:rPr>
              <a:t>make</a:t>
            </a:r>
            <a:r>
              <a:rPr sz="2800" b="1" dirty="0">
                <a:solidFill>
                  <a:srgbClr val="00B050"/>
                </a:solidFill>
                <a:latin typeface="Calibri"/>
                <a:cs typeface="Calibri"/>
              </a:rPr>
              <a:t> a</a:t>
            </a:r>
            <a:r>
              <a:rPr sz="2800" b="1" spc="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B050"/>
                </a:solidFill>
                <a:latin typeface="Calibri"/>
                <a:cs typeface="Calibri"/>
              </a:rPr>
              <a:t>shallow</a:t>
            </a:r>
            <a:r>
              <a:rPr sz="2800" b="1" spc="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B050"/>
                </a:solidFill>
                <a:latin typeface="Calibri"/>
                <a:cs typeface="Calibri"/>
              </a:rPr>
              <a:t>GNN </a:t>
            </a:r>
            <a:r>
              <a:rPr sz="2800" b="1" spc="-15" dirty="0">
                <a:solidFill>
                  <a:srgbClr val="00B050"/>
                </a:solidFill>
                <a:latin typeface="Calibri"/>
                <a:cs typeface="Calibri"/>
              </a:rPr>
              <a:t>more</a:t>
            </a:r>
            <a:r>
              <a:rPr sz="2800" b="1" spc="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B050"/>
                </a:solidFill>
                <a:latin typeface="Calibri"/>
                <a:cs typeface="Calibri"/>
              </a:rPr>
              <a:t>expressive?</a:t>
            </a:r>
            <a:endParaRPr sz="2800">
              <a:latin typeface="Calibri"/>
              <a:cs typeface="Calibri"/>
            </a:endParaRPr>
          </a:p>
          <a:p>
            <a:pPr marL="332740" indent="-320040">
              <a:spcBef>
                <a:spcPts val="45"/>
              </a:spcBef>
              <a:buClr>
                <a:srgbClr val="F0AD00"/>
              </a:buClr>
              <a:buSzPct val="78571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Solution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2:</a:t>
            </a:r>
            <a:r>
              <a:rPr sz="28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layers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dirty="0">
                <a:latin typeface="Calibri"/>
                <a:cs typeface="Calibri"/>
              </a:rPr>
              <a:t> do </a:t>
            </a:r>
            <a:r>
              <a:rPr sz="2800" spc="-5" dirty="0">
                <a:latin typeface="Calibri"/>
                <a:cs typeface="Calibri"/>
              </a:rPr>
              <a:t>not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pass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messages</a:t>
            </a:r>
            <a:endParaRPr sz="2800">
              <a:latin typeface="Calibri"/>
              <a:cs typeface="Calibri"/>
            </a:endParaRPr>
          </a:p>
          <a:p>
            <a:pPr marL="625475" lvl="1" indent="-274955">
              <a:spcBef>
                <a:spcPts val="545"/>
              </a:spcBef>
              <a:buClr>
                <a:srgbClr val="60B5CC"/>
              </a:buClr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GNN </a:t>
            </a:r>
            <a:r>
              <a:rPr sz="2400" dirty="0">
                <a:latin typeface="Calibri"/>
                <a:cs typeface="Calibri"/>
              </a:rPr>
              <a:t>does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necessarily only </a:t>
            </a:r>
            <a:r>
              <a:rPr sz="2400" spc="-15" dirty="0">
                <a:latin typeface="Calibri"/>
                <a:cs typeface="Calibri"/>
              </a:rPr>
              <a:t>contain</a:t>
            </a:r>
            <a:r>
              <a:rPr sz="2400" spc="-5" dirty="0">
                <a:latin typeface="Calibri"/>
                <a:cs typeface="Calibri"/>
              </a:rPr>
              <a:t> GNN </a:t>
            </a:r>
            <a:r>
              <a:rPr sz="2400" spc="-20" dirty="0">
                <a:latin typeface="Calibri"/>
                <a:cs typeface="Calibri"/>
              </a:rPr>
              <a:t>layers</a:t>
            </a:r>
            <a:endParaRPr sz="2400">
              <a:latin typeface="Calibri"/>
              <a:cs typeface="Calibri"/>
            </a:endParaRPr>
          </a:p>
          <a:p>
            <a:pPr marL="890269" marR="67945" lvl="2" indent="-228600">
              <a:spcBef>
                <a:spcPts val="520"/>
              </a:spcBef>
              <a:buClr>
                <a:srgbClr val="E66C7D"/>
              </a:buClr>
              <a:buFont typeface="Wingdings"/>
              <a:buChar char=""/>
              <a:tabLst>
                <a:tab pos="890905" algn="l"/>
              </a:tabLst>
            </a:pPr>
            <a:r>
              <a:rPr sz="2000" dirty="0">
                <a:latin typeface="Calibri"/>
                <a:cs typeface="Calibri"/>
              </a:rPr>
              <a:t>E.g.,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 add </a:t>
            </a:r>
            <a:r>
              <a:rPr sz="2000" b="1" dirty="0">
                <a:latin typeface="Calibri"/>
                <a:cs typeface="Calibri"/>
              </a:rPr>
              <a:t>MLP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layers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(applied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5" dirty="0">
                <a:latin typeface="Calibri"/>
                <a:cs typeface="Calibri"/>
              </a:rPr>
              <a:t> node)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before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after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GNN</a:t>
            </a:r>
            <a:r>
              <a:rPr sz="2000" spc="-15" dirty="0">
                <a:latin typeface="Calibri"/>
                <a:cs typeface="Calibri"/>
              </a:rPr>
              <a:t> layers,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pre-process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layers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post-process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layers</a:t>
            </a:r>
            <a:endParaRPr sz="2000">
              <a:latin typeface="Calibri"/>
              <a:cs typeface="Calibri"/>
            </a:endParaRPr>
          </a:p>
          <a:p>
            <a:pPr marL="3300095" marR="615315">
              <a:spcBef>
                <a:spcPts val="1680"/>
              </a:spcBef>
            </a:pPr>
            <a:r>
              <a:rPr sz="2000" b="1" spc="-5" dirty="0">
                <a:latin typeface="Calibri"/>
                <a:cs typeface="Calibri"/>
              </a:rPr>
              <a:t>Pre-processing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layers</a:t>
            </a:r>
            <a:r>
              <a:rPr sz="2000" spc="-15" dirty="0">
                <a:latin typeface="Calibri"/>
                <a:cs typeface="Calibri"/>
              </a:rPr>
              <a:t>:</a:t>
            </a:r>
            <a:r>
              <a:rPr sz="2000" spc="-10" dirty="0">
                <a:latin typeface="Calibri"/>
                <a:cs typeface="Calibri"/>
              </a:rPr>
              <a:t> Important</a:t>
            </a:r>
            <a:r>
              <a:rPr sz="2000" spc="-5" dirty="0">
                <a:latin typeface="Calibri"/>
                <a:cs typeface="Calibri"/>
              </a:rPr>
              <a:t> when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encoding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node </a:t>
            </a:r>
            <a:r>
              <a:rPr sz="2000" spc="-15" dirty="0">
                <a:latin typeface="Calibri"/>
                <a:cs typeface="Calibri"/>
              </a:rPr>
              <a:t>features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necessary.</a:t>
            </a:r>
            <a:endParaRPr sz="2000">
              <a:latin typeface="Calibri"/>
              <a:cs typeface="Calibri"/>
            </a:endParaRPr>
          </a:p>
          <a:p>
            <a:pPr marL="3300095"/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E.g.,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when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nodes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represent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images/text</a:t>
            </a:r>
            <a:endParaRPr sz="2000">
              <a:latin typeface="Calibri"/>
              <a:cs typeface="Calibri"/>
            </a:endParaRPr>
          </a:p>
          <a:p>
            <a:pPr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3300095" marR="518795"/>
            <a:r>
              <a:rPr sz="2000" b="1" spc="-10" dirty="0">
                <a:latin typeface="Calibri"/>
                <a:cs typeface="Calibri"/>
              </a:rPr>
              <a:t>Post-processing</a:t>
            </a:r>
            <a:r>
              <a:rPr sz="2000" b="1" spc="-15" dirty="0">
                <a:latin typeface="Calibri"/>
                <a:cs typeface="Calibri"/>
              </a:rPr>
              <a:t> layers</a:t>
            </a:r>
            <a:r>
              <a:rPr sz="2000" spc="-15" dirty="0">
                <a:latin typeface="Calibri"/>
                <a:cs typeface="Calibri"/>
              </a:rPr>
              <a:t>:</a:t>
            </a:r>
            <a:r>
              <a:rPr sz="2000" spc="-10" dirty="0">
                <a:latin typeface="Calibri"/>
                <a:cs typeface="Calibri"/>
              </a:rPr>
              <a:t> Important </a:t>
            </a:r>
            <a:r>
              <a:rPr sz="2000" spc="-5" dirty="0">
                <a:latin typeface="Calibri"/>
                <a:cs typeface="Calibri"/>
              </a:rPr>
              <a:t>when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reasoning </a:t>
            </a:r>
            <a:r>
              <a:rPr sz="2000" dirty="0">
                <a:latin typeface="Calibri"/>
                <a:cs typeface="Calibri"/>
              </a:rPr>
              <a:t>/ </a:t>
            </a:r>
            <a:r>
              <a:rPr sz="2000" spc="-10" dirty="0">
                <a:latin typeface="Calibri"/>
                <a:cs typeface="Calibri"/>
              </a:rPr>
              <a:t>transformation over </a:t>
            </a:r>
            <a:r>
              <a:rPr sz="2000" spc="-5" dirty="0">
                <a:latin typeface="Calibri"/>
                <a:cs typeface="Calibri"/>
              </a:rPr>
              <a:t>node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embeddings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needed</a:t>
            </a:r>
            <a:endParaRPr sz="2000">
              <a:latin typeface="Calibri"/>
              <a:cs typeface="Calibri"/>
            </a:endParaRPr>
          </a:p>
          <a:p>
            <a:pPr marL="3300095"/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E.g.,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 graph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 classification,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 knowledge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graphs</a:t>
            </a:r>
            <a:endParaRPr sz="2000">
              <a:latin typeface="Calibri"/>
              <a:cs typeface="Calibri"/>
            </a:endParaRPr>
          </a:p>
          <a:p>
            <a:pPr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3300095"/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-10" dirty="0">
                <a:latin typeface="Calibri"/>
                <a:cs typeface="Calibri"/>
              </a:rPr>
              <a:t> practice, </a:t>
            </a:r>
            <a:r>
              <a:rPr sz="2000" b="1" spc="-5" dirty="0">
                <a:latin typeface="Calibri"/>
                <a:cs typeface="Calibri"/>
              </a:rPr>
              <a:t>adding these </a:t>
            </a:r>
            <a:r>
              <a:rPr sz="2000" b="1" spc="-15" dirty="0">
                <a:latin typeface="Calibri"/>
                <a:cs typeface="Calibri"/>
              </a:rPr>
              <a:t>layers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works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great!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924" y="340416"/>
            <a:ext cx="7708392" cy="55778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243697" y="6694424"/>
            <a:ext cx="13970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spc="-10" dirty="0">
                <a:solidFill>
                  <a:srgbClr val="3F3F3F"/>
                </a:solidFill>
                <a:latin typeface="Calibri"/>
                <a:cs typeface="Calibri"/>
              </a:rPr>
              <a:t>50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88866" y="4013758"/>
            <a:ext cx="1885110" cy="279687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05348" y="4695893"/>
            <a:ext cx="2821919" cy="156755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903973" y="5289983"/>
            <a:ext cx="299720" cy="235585"/>
          </a:xfrm>
          <a:custGeom>
            <a:avLst/>
            <a:gdLst/>
            <a:ahLst/>
            <a:cxnLst/>
            <a:rect l="l" t="t" r="r" b="b"/>
            <a:pathLst>
              <a:path w="299720" h="235585">
                <a:moveTo>
                  <a:pt x="224497" y="0"/>
                </a:moveTo>
                <a:lnTo>
                  <a:pt x="221148" y="9550"/>
                </a:lnTo>
                <a:lnTo>
                  <a:pt x="234767" y="15460"/>
                </a:lnTo>
                <a:lnTo>
                  <a:pt x="246480" y="23642"/>
                </a:lnTo>
                <a:lnTo>
                  <a:pt x="270262" y="61565"/>
                </a:lnTo>
                <a:lnTo>
                  <a:pt x="278075" y="116457"/>
                </a:lnTo>
                <a:lnTo>
                  <a:pt x="277203" y="137208"/>
                </a:lnTo>
                <a:lnTo>
                  <a:pt x="264123" y="188019"/>
                </a:lnTo>
                <a:lnTo>
                  <a:pt x="234927" y="219785"/>
                </a:lnTo>
                <a:lnTo>
                  <a:pt x="221521" y="225723"/>
                </a:lnTo>
                <a:lnTo>
                  <a:pt x="224497" y="235272"/>
                </a:lnTo>
                <a:lnTo>
                  <a:pt x="269447" y="208564"/>
                </a:lnTo>
                <a:lnTo>
                  <a:pt x="294695" y="159261"/>
                </a:lnTo>
                <a:lnTo>
                  <a:pt x="299532" y="117698"/>
                </a:lnTo>
                <a:lnTo>
                  <a:pt x="298318" y="96129"/>
                </a:lnTo>
                <a:lnTo>
                  <a:pt x="288613" y="57899"/>
                </a:lnTo>
                <a:lnTo>
                  <a:pt x="256511" y="15084"/>
                </a:lnTo>
                <a:lnTo>
                  <a:pt x="241554" y="6158"/>
                </a:lnTo>
                <a:lnTo>
                  <a:pt x="224497" y="0"/>
                </a:lnTo>
                <a:close/>
              </a:path>
              <a:path w="299720" h="235585">
                <a:moveTo>
                  <a:pt x="75034" y="0"/>
                </a:moveTo>
                <a:lnTo>
                  <a:pt x="30164" y="26777"/>
                </a:lnTo>
                <a:lnTo>
                  <a:pt x="4852" y="76196"/>
                </a:lnTo>
                <a:lnTo>
                  <a:pt x="0" y="117698"/>
                </a:lnTo>
                <a:lnTo>
                  <a:pt x="1209" y="139313"/>
                </a:lnTo>
                <a:lnTo>
                  <a:pt x="10883" y="177543"/>
                </a:lnTo>
                <a:lnTo>
                  <a:pt x="42943" y="220219"/>
                </a:lnTo>
                <a:lnTo>
                  <a:pt x="75034" y="235272"/>
                </a:lnTo>
                <a:lnTo>
                  <a:pt x="78011" y="225723"/>
                </a:lnTo>
                <a:lnTo>
                  <a:pt x="64604" y="219785"/>
                </a:lnTo>
                <a:lnTo>
                  <a:pt x="53035" y="211522"/>
                </a:lnTo>
                <a:lnTo>
                  <a:pt x="29304" y="172989"/>
                </a:lnTo>
                <a:lnTo>
                  <a:pt x="21456" y="116457"/>
                </a:lnTo>
                <a:lnTo>
                  <a:pt x="22328" y="96385"/>
                </a:lnTo>
                <a:lnTo>
                  <a:pt x="35408" y="46818"/>
                </a:lnTo>
                <a:lnTo>
                  <a:pt x="64814" y="15460"/>
                </a:lnTo>
                <a:lnTo>
                  <a:pt x="78383" y="9550"/>
                </a:lnTo>
                <a:lnTo>
                  <a:pt x="75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85596" y="5899584"/>
            <a:ext cx="299720" cy="235585"/>
          </a:xfrm>
          <a:custGeom>
            <a:avLst/>
            <a:gdLst/>
            <a:ahLst/>
            <a:cxnLst/>
            <a:rect l="l" t="t" r="r" b="b"/>
            <a:pathLst>
              <a:path w="299720" h="235585">
                <a:moveTo>
                  <a:pt x="224497" y="0"/>
                </a:moveTo>
                <a:lnTo>
                  <a:pt x="221148" y="9549"/>
                </a:lnTo>
                <a:lnTo>
                  <a:pt x="234767" y="15460"/>
                </a:lnTo>
                <a:lnTo>
                  <a:pt x="246480" y="23642"/>
                </a:lnTo>
                <a:lnTo>
                  <a:pt x="270262" y="61565"/>
                </a:lnTo>
                <a:lnTo>
                  <a:pt x="278075" y="116457"/>
                </a:lnTo>
                <a:lnTo>
                  <a:pt x="277203" y="137208"/>
                </a:lnTo>
                <a:lnTo>
                  <a:pt x="264123" y="188019"/>
                </a:lnTo>
                <a:lnTo>
                  <a:pt x="234927" y="219785"/>
                </a:lnTo>
                <a:lnTo>
                  <a:pt x="221521" y="225722"/>
                </a:lnTo>
                <a:lnTo>
                  <a:pt x="224497" y="235272"/>
                </a:lnTo>
                <a:lnTo>
                  <a:pt x="269447" y="208564"/>
                </a:lnTo>
                <a:lnTo>
                  <a:pt x="294695" y="159261"/>
                </a:lnTo>
                <a:lnTo>
                  <a:pt x="299532" y="117698"/>
                </a:lnTo>
                <a:lnTo>
                  <a:pt x="298318" y="96129"/>
                </a:lnTo>
                <a:lnTo>
                  <a:pt x="288613" y="57899"/>
                </a:lnTo>
                <a:lnTo>
                  <a:pt x="256511" y="15084"/>
                </a:lnTo>
                <a:lnTo>
                  <a:pt x="241554" y="6158"/>
                </a:lnTo>
                <a:lnTo>
                  <a:pt x="224497" y="0"/>
                </a:lnTo>
                <a:close/>
              </a:path>
              <a:path w="299720" h="235585">
                <a:moveTo>
                  <a:pt x="75034" y="0"/>
                </a:moveTo>
                <a:lnTo>
                  <a:pt x="30164" y="26777"/>
                </a:lnTo>
                <a:lnTo>
                  <a:pt x="4852" y="76196"/>
                </a:lnTo>
                <a:lnTo>
                  <a:pt x="0" y="117698"/>
                </a:lnTo>
                <a:lnTo>
                  <a:pt x="1209" y="139313"/>
                </a:lnTo>
                <a:lnTo>
                  <a:pt x="10883" y="177543"/>
                </a:lnTo>
                <a:lnTo>
                  <a:pt x="42943" y="220219"/>
                </a:lnTo>
                <a:lnTo>
                  <a:pt x="75034" y="235272"/>
                </a:lnTo>
                <a:lnTo>
                  <a:pt x="78011" y="225722"/>
                </a:lnTo>
                <a:lnTo>
                  <a:pt x="64604" y="219785"/>
                </a:lnTo>
                <a:lnTo>
                  <a:pt x="53035" y="211521"/>
                </a:lnTo>
                <a:lnTo>
                  <a:pt x="29304" y="172989"/>
                </a:lnTo>
                <a:lnTo>
                  <a:pt x="21456" y="116457"/>
                </a:lnTo>
                <a:lnTo>
                  <a:pt x="22328" y="96385"/>
                </a:lnTo>
                <a:lnTo>
                  <a:pt x="35408" y="46818"/>
                </a:lnTo>
                <a:lnTo>
                  <a:pt x="64814" y="15460"/>
                </a:lnTo>
                <a:lnTo>
                  <a:pt x="78383" y="9549"/>
                </a:lnTo>
                <a:lnTo>
                  <a:pt x="75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42109" y="1347723"/>
            <a:ext cx="8108315" cy="311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spcBef>
                <a:spcPts val="100"/>
              </a:spcBef>
              <a:buClr>
                <a:srgbClr val="F0AD00"/>
              </a:buClr>
              <a:buSzPct val="78571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2800" b="1" spc="-10" dirty="0">
                <a:solidFill>
                  <a:srgbClr val="00B050"/>
                </a:solidFill>
                <a:latin typeface="Calibri"/>
                <a:cs typeface="Calibri"/>
              </a:rPr>
              <a:t>What</a:t>
            </a:r>
            <a:r>
              <a:rPr sz="2800" b="1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B050"/>
                </a:solidFill>
                <a:latin typeface="Calibri"/>
                <a:cs typeface="Calibri"/>
              </a:rPr>
              <a:t>if</a:t>
            </a:r>
            <a:r>
              <a:rPr sz="2800" b="1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00B050"/>
                </a:solidFill>
                <a:latin typeface="Calibri"/>
                <a:cs typeface="Calibri"/>
              </a:rPr>
              <a:t>my</a:t>
            </a:r>
            <a:r>
              <a:rPr sz="2800" b="1" spc="-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B050"/>
                </a:solidFill>
                <a:latin typeface="Calibri"/>
                <a:cs typeface="Calibri"/>
              </a:rPr>
              <a:t>problem</a:t>
            </a:r>
            <a:r>
              <a:rPr sz="2800" b="1" spc="-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B050"/>
                </a:solidFill>
                <a:latin typeface="Calibri"/>
                <a:cs typeface="Calibri"/>
              </a:rPr>
              <a:t>still</a:t>
            </a:r>
            <a:r>
              <a:rPr sz="2800" b="1" spc="-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B050"/>
                </a:solidFill>
                <a:latin typeface="Calibri"/>
                <a:cs typeface="Calibri"/>
              </a:rPr>
              <a:t>requires</a:t>
            </a:r>
            <a:r>
              <a:rPr sz="2800" b="1" spc="-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B050"/>
                </a:solidFill>
                <a:latin typeface="Calibri"/>
                <a:cs typeface="Calibri"/>
              </a:rPr>
              <a:t>many</a:t>
            </a:r>
            <a:r>
              <a:rPr sz="2800" b="1" spc="-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B050"/>
                </a:solidFill>
                <a:latin typeface="Calibri"/>
                <a:cs typeface="Calibri"/>
              </a:rPr>
              <a:t>GNN</a:t>
            </a:r>
            <a:r>
              <a:rPr sz="2800" b="1" spc="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00B050"/>
                </a:solidFill>
                <a:latin typeface="Calibri"/>
                <a:cs typeface="Calibri"/>
              </a:rPr>
              <a:t>layers?</a:t>
            </a:r>
            <a:endParaRPr sz="2800">
              <a:latin typeface="Calibri"/>
              <a:cs typeface="Calibri"/>
            </a:endParaRPr>
          </a:p>
          <a:p>
            <a:pPr marL="332740" indent="-320040">
              <a:spcBef>
                <a:spcPts val="45"/>
              </a:spcBef>
              <a:buClr>
                <a:srgbClr val="F0AD00"/>
              </a:buClr>
              <a:buSzPct val="78571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Lesson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2: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Add skip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connections in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GNNs</a:t>
            </a:r>
            <a:endParaRPr sz="2800">
              <a:latin typeface="Calibri"/>
              <a:cs typeface="Calibri"/>
            </a:endParaRPr>
          </a:p>
          <a:p>
            <a:pPr marL="625475" marR="43815" lvl="1" indent="-274320">
              <a:lnSpc>
                <a:spcPct val="100800"/>
              </a:lnSpc>
              <a:spcBef>
                <a:spcPts val="520"/>
              </a:spcBef>
              <a:buClr>
                <a:srgbClr val="60B5CC"/>
              </a:buClr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sz="2400" b="1" spc="-10" dirty="0">
                <a:latin typeface="Calibri"/>
                <a:cs typeface="Calibri"/>
              </a:rPr>
              <a:t>Observation from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over-smoothing: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embeddings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 </a:t>
            </a:r>
            <a:r>
              <a:rPr sz="2400" dirty="0">
                <a:latin typeface="Calibri"/>
                <a:cs typeface="Calibri"/>
              </a:rPr>
              <a:t> earlier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GNN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layers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sometimes</a:t>
            </a:r>
            <a:r>
              <a:rPr sz="2400" spc="-15" dirty="0">
                <a:latin typeface="Calibri"/>
                <a:cs typeface="Calibri"/>
              </a:rPr>
              <a:t> better differentiate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endParaRPr sz="2400">
              <a:latin typeface="Calibri"/>
              <a:cs typeface="Calibri"/>
            </a:endParaRPr>
          </a:p>
          <a:p>
            <a:pPr marL="625475" marR="5080" lvl="1" indent="-274320">
              <a:spcBef>
                <a:spcPts val="625"/>
              </a:spcBef>
              <a:buClr>
                <a:srgbClr val="60B5CC"/>
              </a:buClr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sz="2400" b="1" spc="-5" dirty="0">
                <a:latin typeface="Calibri"/>
                <a:cs typeface="Calibri"/>
              </a:rPr>
              <a:t>Solution: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We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increase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impact of</a:t>
            </a:r>
            <a:r>
              <a:rPr sz="2400" dirty="0">
                <a:latin typeface="Calibri"/>
                <a:cs typeface="Calibri"/>
              </a:rPr>
              <a:t> earlier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layers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 the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embeddings,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by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 adding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shortcuts in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GNN</a:t>
            </a:r>
            <a:endParaRPr sz="2400">
              <a:latin typeface="Calibri"/>
              <a:cs typeface="Calibri"/>
            </a:endParaRPr>
          </a:p>
          <a:p>
            <a:pPr marL="3900170" marR="3423285" algn="ctr">
              <a:lnSpc>
                <a:spcPts val="1900"/>
              </a:lnSpc>
              <a:spcBef>
                <a:spcPts val="1145"/>
              </a:spcBef>
            </a:pPr>
            <a:r>
              <a:rPr sz="1600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up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li</a:t>
            </a:r>
            <a:r>
              <a:rPr sz="1600" spc="-20" dirty="0">
                <a:solidFill>
                  <a:srgbClr val="C00000"/>
                </a:solidFill>
                <a:latin typeface="Calibri"/>
                <a:cs typeface="Calibri"/>
              </a:rPr>
              <a:t>cat</a:t>
            </a:r>
            <a:r>
              <a:rPr sz="1600" dirty="0">
                <a:solidFill>
                  <a:srgbClr val="C00000"/>
                </a:solidFill>
                <a:latin typeface="Calibri"/>
                <a:cs typeface="Calibri"/>
              </a:rPr>
              <a:t>e 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into</a:t>
            </a:r>
            <a:r>
              <a:rPr sz="1600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two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29888" y="4438396"/>
            <a:ext cx="7753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branches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23013" y="4473498"/>
            <a:ext cx="438784" cy="1917064"/>
          </a:xfrm>
          <a:custGeom>
            <a:avLst/>
            <a:gdLst/>
            <a:ahLst/>
            <a:cxnLst/>
            <a:rect l="l" t="t" r="r" b="b"/>
            <a:pathLst>
              <a:path w="438785" h="1917064">
                <a:moveTo>
                  <a:pt x="79184" y="251396"/>
                </a:moveTo>
                <a:lnTo>
                  <a:pt x="77660" y="242481"/>
                </a:lnTo>
                <a:lnTo>
                  <a:pt x="64782" y="233362"/>
                </a:lnTo>
                <a:lnTo>
                  <a:pt x="55867" y="234886"/>
                </a:lnTo>
                <a:lnTo>
                  <a:pt x="46723" y="247789"/>
                </a:lnTo>
                <a:lnTo>
                  <a:pt x="48247" y="256705"/>
                </a:lnTo>
                <a:lnTo>
                  <a:pt x="61125" y="265823"/>
                </a:lnTo>
                <a:lnTo>
                  <a:pt x="70053" y="264299"/>
                </a:lnTo>
                <a:lnTo>
                  <a:pt x="79184" y="251396"/>
                </a:lnTo>
                <a:close/>
              </a:path>
              <a:path w="438785" h="1917064">
                <a:moveTo>
                  <a:pt x="84505" y="293331"/>
                </a:moveTo>
                <a:lnTo>
                  <a:pt x="14541" y="243801"/>
                </a:lnTo>
                <a:lnTo>
                  <a:pt x="0" y="338531"/>
                </a:lnTo>
                <a:lnTo>
                  <a:pt x="84505" y="293331"/>
                </a:lnTo>
                <a:close/>
              </a:path>
              <a:path w="438785" h="1917064">
                <a:moveTo>
                  <a:pt x="112217" y="204724"/>
                </a:moveTo>
                <a:lnTo>
                  <a:pt x="110693" y="195808"/>
                </a:lnTo>
                <a:lnTo>
                  <a:pt x="97815" y="186690"/>
                </a:lnTo>
                <a:lnTo>
                  <a:pt x="88900" y="188214"/>
                </a:lnTo>
                <a:lnTo>
                  <a:pt x="79756" y="201117"/>
                </a:lnTo>
                <a:lnTo>
                  <a:pt x="81280" y="210032"/>
                </a:lnTo>
                <a:lnTo>
                  <a:pt x="94157" y="219151"/>
                </a:lnTo>
                <a:lnTo>
                  <a:pt x="103085" y="217627"/>
                </a:lnTo>
                <a:lnTo>
                  <a:pt x="112217" y="204724"/>
                </a:lnTo>
                <a:close/>
              </a:path>
              <a:path w="438785" h="1917064">
                <a:moveTo>
                  <a:pt x="145249" y="158051"/>
                </a:moveTo>
                <a:lnTo>
                  <a:pt x="143725" y="149136"/>
                </a:lnTo>
                <a:lnTo>
                  <a:pt x="130835" y="140017"/>
                </a:lnTo>
                <a:lnTo>
                  <a:pt x="121920" y="141541"/>
                </a:lnTo>
                <a:lnTo>
                  <a:pt x="112788" y="154444"/>
                </a:lnTo>
                <a:lnTo>
                  <a:pt x="114312" y="163372"/>
                </a:lnTo>
                <a:lnTo>
                  <a:pt x="127203" y="172478"/>
                </a:lnTo>
                <a:lnTo>
                  <a:pt x="136118" y="170954"/>
                </a:lnTo>
                <a:lnTo>
                  <a:pt x="145249" y="158051"/>
                </a:lnTo>
                <a:close/>
              </a:path>
              <a:path w="438785" h="1917064">
                <a:moveTo>
                  <a:pt x="151993" y="1587779"/>
                </a:moveTo>
                <a:lnTo>
                  <a:pt x="60159" y="1560347"/>
                </a:lnTo>
                <a:lnTo>
                  <a:pt x="93306" y="1650276"/>
                </a:lnTo>
                <a:lnTo>
                  <a:pt x="115163" y="1626997"/>
                </a:lnTo>
                <a:lnTo>
                  <a:pt x="115316" y="1631746"/>
                </a:lnTo>
                <a:lnTo>
                  <a:pt x="126847" y="1642567"/>
                </a:lnTo>
                <a:lnTo>
                  <a:pt x="135890" y="1642275"/>
                </a:lnTo>
                <a:lnTo>
                  <a:pt x="146685" y="1630768"/>
                </a:lnTo>
                <a:lnTo>
                  <a:pt x="146405" y="1621726"/>
                </a:lnTo>
                <a:lnTo>
                  <a:pt x="134874" y="1610906"/>
                </a:lnTo>
                <a:lnTo>
                  <a:pt x="130124" y="1611058"/>
                </a:lnTo>
                <a:lnTo>
                  <a:pt x="151993" y="1587779"/>
                </a:lnTo>
                <a:close/>
              </a:path>
              <a:path w="438785" h="1917064">
                <a:moveTo>
                  <a:pt x="178282" y="111379"/>
                </a:moveTo>
                <a:lnTo>
                  <a:pt x="176758" y="102463"/>
                </a:lnTo>
                <a:lnTo>
                  <a:pt x="163880" y="93345"/>
                </a:lnTo>
                <a:lnTo>
                  <a:pt x="154965" y="94869"/>
                </a:lnTo>
                <a:lnTo>
                  <a:pt x="145821" y="107772"/>
                </a:lnTo>
                <a:lnTo>
                  <a:pt x="147345" y="116687"/>
                </a:lnTo>
                <a:lnTo>
                  <a:pt x="160235" y="125806"/>
                </a:lnTo>
                <a:lnTo>
                  <a:pt x="169151" y="124282"/>
                </a:lnTo>
                <a:lnTo>
                  <a:pt x="178282" y="111379"/>
                </a:lnTo>
                <a:close/>
              </a:path>
              <a:path w="438785" h="1917064">
                <a:moveTo>
                  <a:pt x="188366" y="1669923"/>
                </a:moveTo>
                <a:lnTo>
                  <a:pt x="188087" y="1660880"/>
                </a:lnTo>
                <a:lnTo>
                  <a:pt x="176568" y="1650060"/>
                </a:lnTo>
                <a:lnTo>
                  <a:pt x="167525" y="1650339"/>
                </a:lnTo>
                <a:lnTo>
                  <a:pt x="156718" y="1661845"/>
                </a:lnTo>
                <a:lnTo>
                  <a:pt x="156997" y="1670888"/>
                </a:lnTo>
                <a:lnTo>
                  <a:pt x="168529" y="1681708"/>
                </a:lnTo>
                <a:lnTo>
                  <a:pt x="177571" y="1681429"/>
                </a:lnTo>
                <a:lnTo>
                  <a:pt x="188366" y="1669923"/>
                </a:lnTo>
                <a:close/>
              </a:path>
              <a:path w="438785" h="1917064">
                <a:moveTo>
                  <a:pt x="211315" y="64706"/>
                </a:moveTo>
                <a:lnTo>
                  <a:pt x="209791" y="55791"/>
                </a:lnTo>
                <a:lnTo>
                  <a:pt x="196913" y="46672"/>
                </a:lnTo>
                <a:lnTo>
                  <a:pt x="187985" y="48196"/>
                </a:lnTo>
                <a:lnTo>
                  <a:pt x="178854" y="61112"/>
                </a:lnTo>
                <a:lnTo>
                  <a:pt x="180378" y="70027"/>
                </a:lnTo>
                <a:lnTo>
                  <a:pt x="193268" y="79146"/>
                </a:lnTo>
                <a:lnTo>
                  <a:pt x="202184" y="77609"/>
                </a:lnTo>
                <a:lnTo>
                  <a:pt x="211315" y="64706"/>
                </a:lnTo>
                <a:close/>
              </a:path>
              <a:path w="438785" h="1917064">
                <a:moveTo>
                  <a:pt x="230047" y="1709064"/>
                </a:moveTo>
                <a:lnTo>
                  <a:pt x="229768" y="1700022"/>
                </a:lnTo>
                <a:lnTo>
                  <a:pt x="218236" y="1689201"/>
                </a:lnTo>
                <a:lnTo>
                  <a:pt x="209207" y="1689481"/>
                </a:lnTo>
                <a:lnTo>
                  <a:pt x="198399" y="1700987"/>
                </a:lnTo>
                <a:lnTo>
                  <a:pt x="198678" y="1710029"/>
                </a:lnTo>
                <a:lnTo>
                  <a:pt x="210210" y="1720850"/>
                </a:lnTo>
                <a:lnTo>
                  <a:pt x="219240" y="1720570"/>
                </a:lnTo>
                <a:lnTo>
                  <a:pt x="230047" y="1709064"/>
                </a:lnTo>
                <a:close/>
              </a:path>
              <a:path w="438785" h="1917064">
                <a:moveTo>
                  <a:pt x="244348" y="18034"/>
                </a:moveTo>
                <a:lnTo>
                  <a:pt x="242824" y="9118"/>
                </a:lnTo>
                <a:lnTo>
                  <a:pt x="229946" y="0"/>
                </a:lnTo>
                <a:lnTo>
                  <a:pt x="221030" y="1524"/>
                </a:lnTo>
                <a:lnTo>
                  <a:pt x="211886" y="14439"/>
                </a:lnTo>
                <a:lnTo>
                  <a:pt x="213410" y="23355"/>
                </a:lnTo>
                <a:lnTo>
                  <a:pt x="226301" y="32473"/>
                </a:lnTo>
                <a:lnTo>
                  <a:pt x="235216" y="30937"/>
                </a:lnTo>
                <a:lnTo>
                  <a:pt x="244348" y="18034"/>
                </a:lnTo>
                <a:close/>
              </a:path>
              <a:path w="438785" h="1917064">
                <a:moveTo>
                  <a:pt x="271729" y="1748205"/>
                </a:moveTo>
                <a:lnTo>
                  <a:pt x="271449" y="1739163"/>
                </a:lnTo>
                <a:lnTo>
                  <a:pt x="259918" y="1728343"/>
                </a:lnTo>
                <a:lnTo>
                  <a:pt x="250875" y="1728622"/>
                </a:lnTo>
                <a:lnTo>
                  <a:pt x="240080" y="1740128"/>
                </a:lnTo>
                <a:lnTo>
                  <a:pt x="240360" y="1749171"/>
                </a:lnTo>
                <a:lnTo>
                  <a:pt x="251879" y="1759991"/>
                </a:lnTo>
                <a:lnTo>
                  <a:pt x="260921" y="1759712"/>
                </a:lnTo>
                <a:lnTo>
                  <a:pt x="271729" y="1748205"/>
                </a:lnTo>
                <a:close/>
              </a:path>
              <a:path w="438785" h="1917064">
                <a:moveTo>
                  <a:pt x="313410" y="1787347"/>
                </a:moveTo>
                <a:lnTo>
                  <a:pt x="313131" y="1778304"/>
                </a:lnTo>
                <a:lnTo>
                  <a:pt x="301599" y="1767484"/>
                </a:lnTo>
                <a:lnTo>
                  <a:pt x="292557" y="1767763"/>
                </a:lnTo>
                <a:lnTo>
                  <a:pt x="281762" y="1779270"/>
                </a:lnTo>
                <a:lnTo>
                  <a:pt x="282041" y="1788312"/>
                </a:lnTo>
                <a:lnTo>
                  <a:pt x="293560" y="1799132"/>
                </a:lnTo>
                <a:lnTo>
                  <a:pt x="302602" y="1798853"/>
                </a:lnTo>
                <a:lnTo>
                  <a:pt x="313410" y="1787347"/>
                </a:lnTo>
                <a:close/>
              </a:path>
              <a:path w="438785" h="1917064">
                <a:moveTo>
                  <a:pt x="355092" y="1826488"/>
                </a:moveTo>
                <a:lnTo>
                  <a:pt x="354812" y="1817446"/>
                </a:lnTo>
                <a:lnTo>
                  <a:pt x="343281" y="1806625"/>
                </a:lnTo>
                <a:lnTo>
                  <a:pt x="334238" y="1806905"/>
                </a:lnTo>
                <a:lnTo>
                  <a:pt x="323443" y="1818411"/>
                </a:lnTo>
                <a:lnTo>
                  <a:pt x="323723" y="1827453"/>
                </a:lnTo>
                <a:lnTo>
                  <a:pt x="335241" y="1838274"/>
                </a:lnTo>
                <a:lnTo>
                  <a:pt x="344284" y="1837994"/>
                </a:lnTo>
                <a:lnTo>
                  <a:pt x="355092" y="1826488"/>
                </a:lnTo>
                <a:close/>
              </a:path>
              <a:path w="438785" h="1917064">
                <a:moveTo>
                  <a:pt x="396773" y="1865630"/>
                </a:moveTo>
                <a:lnTo>
                  <a:pt x="396494" y="1856587"/>
                </a:lnTo>
                <a:lnTo>
                  <a:pt x="384962" y="1845767"/>
                </a:lnTo>
                <a:lnTo>
                  <a:pt x="375920" y="1846046"/>
                </a:lnTo>
                <a:lnTo>
                  <a:pt x="365125" y="1857552"/>
                </a:lnTo>
                <a:lnTo>
                  <a:pt x="365404" y="1866595"/>
                </a:lnTo>
                <a:lnTo>
                  <a:pt x="376923" y="1877415"/>
                </a:lnTo>
                <a:lnTo>
                  <a:pt x="385965" y="1877136"/>
                </a:lnTo>
                <a:lnTo>
                  <a:pt x="396773" y="1865630"/>
                </a:lnTo>
                <a:close/>
              </a:path>
              <a:path w="438785" h="1917064">
                <a:moveTo>
                  <a:pt x="438454" y="1904771"/>
                </a:moveTo>
                <a:lnTo>
                  <a:pt x="438175" y="1895729"/>
                </a:lnTo>
                <a:lnTo>
                  <a:pt x="426643" y="1884908"/>
                </a:lnTo>
                <a:lnTo>
                  <a:pt x="417601" y="1885188"/>
                </a:lnTo>
                <a:lnTo>
                  <a:pt x="406806" y="1896694"/>
                </a:lnTo>
                <a:lnTo>
                  <a:pt x="407085" y="1905736"/>
                </a:lnTo>
                <a:lnTo>
                  <a:pt x="418604" y="1916557"/>
                </a:lnTo>
                <a:lnTo>
                  <a:pt x="427647" y="1916277"/>
                </a:lnTo>
                <a:lnTo>
                  <a:pt x="438454" y="1904771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224398" y="4604005"/>
            <a:ext cx="4042410" cy="20091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5415">
              <a:spcBef>
                <a:spcPts val="100"/>
              </a:spcBef>
            </a:pP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Idea</a:t>
            </a:r>
            <a:r>
              <a:rPr sz="20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0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skip</a:t>
            </a:r>
            <a:r>
              <a:rPr sz="20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connections:</a:t>
            </a:r>
            <a:endParaRPr sz="2000">
              <a:latin typeface="Calibri"/>
              <a:cs typeface="Calibri"/>
            </a:endParaRPr>
          </a:p>
          <a:p>
            <a:pPr marL="1415415"/>
            <a:r>
              <a:rPr sz="2000" spc="-15" dirty="0">
                <a:latin typeface="Calibri"/>
                <a:cs typeface="Calibri"/>
              </a:rPr>
              <a:t>Before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shortcuts:</a:t>
            </a:r>
            <a:endParaRPr sz="2000">
              <a:latin typeface="Calibri"/>
              <a:cs typeface="Calibri"/>
            </a:endParaRPr>
          </a:p>
          <a:p>
            <a:pPr marL="2494915"/>
            <a:r>
              <a:rPr sz="2000" dirty="0">
                <a:latin typeface="Cambria Math"/>
                <a:cs typeface="Cambria Math"/>
              </a:rPr>
              <a:t>𝑭</a:t>
            </a:r>
            <a:r>
              <a:rPr sz="2000" spc="35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𝐱</a:t>
            </a:r>
            <a:endParaRPr sz="2000">
              <a:latin typeface="Cambria Math"/>
              <a:cs typeface="Cambria Math"/>
            </a:endParaRPr>
          </a:p>
          <a:p>
            <a:pPr marL="1415415"/>
            <a:r>
              <a:rPr sz="2000" spc="-5" dirty="0">
                <a:latin typeface="Calibri"/>
                <a:cs typeface="Calibri"/>
              </a:rPr>
              <a:t>After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shortcuts:</a:t>
            </a:r>
            <a:endParaRPr sz="2000">
              <a:latin typeface="Calibri"/>
              <a:cs typeface="Calibri"/>
            </a:endParaRPr>
          </a:p>
          <a:p>
            <a:pPr marL="2276475">
              <a:lnSpc>
                <a:spcPts val="2300"/>
              </a:lnSpc>
              <a:tabLst>
                <a:tab pos="2839085" algn="l"/>
              </a:tabLst>
            </a:pPr>
            <a:r>
              <a:rPr sz="2000" dirty="0">
                <a:latin typeface="Cambria Math"/>
                <a:cs typeface="Cambria Math"/>
              </a:rPr>
              <a:t>𝑭</a:t>
            </a:r>
            <a:r>
              <a:rPr sz="2000" spc="38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𝐱	+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𝐱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ts val="1810"/>
              </a:lnSpc>
            </a:pPr>
            <a:r>
              <a:rPr sz="160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1600" dirty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160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910"/>
              </a:lnSpc>
            </a:pP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branches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51719" y="14731"/>
            <a:ext cx="42303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He </a:t>
            </a: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et</a:t>
            </a: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 al.</a:t>
            </a:r>
            <a:r>
              <a:rPr sz="12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Deep</a:t>
            </a:r>
            <a:r>
              <a:rPr sz="1200" u="sng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10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Residual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Learning</a:t>
            </a:r>
            <a:r>
              <a:rPr sz="1200" u="sng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for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Image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Recognition</a:t>
            </a: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,</a:t>
            </a:r>
            <a:r>
              <a:rPr sz="12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CVPR</a:t>
            </a: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orbel"/>
                <a:cs typeface="Corbel"/>
              </a:rPr>
              <a:t>2015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7484" y="2901783"/>
            <a:ext cx="3047686" cy="338631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9976" y="304461"/>
            <a:ext cx="5370576" cy="5516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42109" y="1348740"/>
            <a:ext cx="7867015" cy="1006686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32740" marR="5080" indent="-320040">
              <a:lnSpc>
                <a:spcPts val="3790"/>
              </a:lnSpc>
              <a:spcBef>
                <a:spcPts val="250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20" dirty="0">
                <a:solidFill>
                  <a:srgbClr val="E66C7D"/>
                </a:solidFill>
                <a:latin typeface="Calibri"/>
                <a:cs typeface="Calibri"/>
              </a:rPr>
              <a:t>Many </a:t>
            </a:r>
            <a:r>
              <a:rPr sz="3200" b="1" spc="-5" dirty="0">
                <a:solidFill>
                  <a:srgbClr val="E66C7D"/>
                </a:solidFill>
                <a:latin typeface="Calibri"/>
                <a:cs typeface="Calibri"/>
              </a:rPr>
              <a:t>modern deep learning modules </a:t>
            </a:r>
            <a:r>
              <a:rPr sz="3200" b="1" spc="-15" dirty="0">
                <a:solidFill>
                  <a:srgbClr val="E66C7D"/>
                </a:solidFill>
                <a:latin typeface="Calibri"/>
                <a:cs typeface="Calibri"/>
              </a:rPr>
              <a:t>can </a:t>
            </a:r>
            <a:r>
              <a:rPr sz="3200" b="1" spc="-5" dirty="0">
                <a:solidFill>
                  <a:srgbClr val="E66C7D"/>
                </a:solidFill>
                <a:latin typeface="Calibri"/>
                <a:cs typeface="Calibri"/>
              </a:rPr>
              <a:t>be </a:t>
            </a:r>
            <a:r>
              <a:rPr sz="3200" b="1" spc="-710" dirty="0">
                <a:solidFill>
                  <a:srgbClr val="E66C7D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E66C7D"/>
                </a:solidFill>
                <a:latin typeface="Calibri"/>
                <a:cs typeface="Calibri"/>
              </a:rPr>
              <a:t>incorporated</a:t>
            </a:r>
            <a:r>
              <a:rPr sz="3200" b="1" spc="-10" dirty="0">
                <a:solidFill>
                  <a:srgbClr val="E66C7D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E66C7D"/>
                </a:solidFill>
                <a:latin typeface="Calibri"/>
                <a:cs typeface="Calibri"/>
              </a:rPr>
              <a:t>into</a:t>
            </a:r>
            <a:r>
              <a:rPr sz="3200" b="1" spc="5" dirty="0">
                <a:solidFill>
                  <a:srgbClr val="E66C7D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E66C7D"/>
                </a:solidFill>
                <a:latin typeface="Calibri"/>
                <a:cs typeface="Calibri"/>
              </a:rPr>
              <a:t>a</a:t>
            </a:r>
            <a:r>
              <a:rPr sz="3200" b="1" spc="-5" dirty="0">
                <a:solidFill>
                  <a:srgbClr val="E66C7D"/>
                </a:solidFill>
                <a:latin typeface="Calibri"/>
                <a:cs typeface="Calibri"/>
              </a:rPr>
              <a:t> GNN</a:t>
            </a:r>
            <a:r>
              <a:rPr sz="3200" b="1" spc="5" dirty="0">
                <a:solidFill>
                  <a:srgbClr val="E66C7D"/>
                </a:solidFill>
                <a:latin typeface="Calibri"/>
                <a:cs typeface="Calibri"/>
              </a:rPr>
              <a:t> </a:t>
            </a:r>
            <a:r>
              <a:rPr sz="3200" b="1" spc="-25" dirty="0">
                <a:solidFill>
                  <a:srgbClr val="E66C7D"/>
                </a:solidFill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0563" y="2333922"/>
            <a:ext cx="5509260" cy="382714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87020" indent="-274320">
              <a:spcBef>
                <a:spcPts val="735"/>
              </a:spcBef>
              <a:buClr>
                <a:srgbClr val="60B5CC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b="1" spc="-10" dirty="0">
                <a:latin typeface="Calibri"/>
                <a:cs typeface="Calibri"/>
              </a:rPr>
              <a:t>Batch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Normalization:</a:t>
            </a:r>
            <a:endParaRPr sz="2800">
              <a:latin typeface="Calibri"/>
              <a:cs typeface="Calibri"/>
            </a:endParaRPr>
          </a:p>
          <a:p>
            <a:pPr marL="552450" lvl="1" indent="-228600">
              <a:spcBef>
                <a:spcPts val="540"/>
              </a:spcBef>
              <a:buClr>
                <a:srgbClr val="E66C7D"/>
              </a:buClr>
              <a:buFont typeface="Wingdings"/>
              <a:buChar char=""/>
              <a:tabLst>
                <a:tab pos="552450" algn="l"/>
              </a:tabLst>
            </a:pPr>
            <a:r>
              <a:rPr sz="2400" spc="-15" dirty="0">
                <a:latin typeface="Calibri"/>
                <a:cs typeface="Calibri"/>
              </a:rPr>
              <a:t>Stabilize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neural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 training</a:t>
            </a:r>
            <a:endParaRPr sz="2400">
              <a:latin typeface="Calibri"/>
              <a:cs typeface="Calibri"/>
            </a:endParaRPr>
          </a:p>
          <a:p>
            <a:pPr marL="287020" indent="-274320">
              <a:spcBef>
                <a:spcPts val="730"/>
              </a:spcBef>
              <a:buClr>
                <a:srgbClr val="60B5CC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b="1" spc="-10" dirty="0">
                <a:latin typeface="Calibri"/>
                <a:cs typeface="Calibri"/>
              </a:rPr>
              <a:t>Dropout:</a:t>
            </a:r>
            <a:endParaRPr sz="2800">
              <a:latin typeface="Calibri"/>
              <a:cs typeface="Calibri"/>
            </a:endParaRPr>
          </a:p>
          <a:p>
            <a:pPr marL="228600" marR="2633980" lvl="1" indent="-228600" algn="r">
              <a:spcBef>
                <a:spcPts val="545"/>
              </a:spcBef>
              <a:buClr>
                <a:srgbClr val="E66C7D"/>
              </a:buClr>
              <a:buFont typeface="Wingdings"/>
              <a:buChar char=""/>
              <a:tabLst>
                <a:tab pos="228600" algn="l"/>
              </a:tabLst>
            </a:pPr>
            <a:r>
              <a:rPr sz="2400" spc="-15" dirty="0">
                <a:latin typeface="Calibri"/>
                <a:cs typeface="Calibri"/>
              </a:rPr>
              <a:t>Prevent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overfitting</a:t>
            </a:r>
            <a:endParaRPr sz="2400">
              <a:latin typeface="Calibri"/>
              <a:cs typeface="Calibri"/>
            </a:endParaRPr>
          </a:p>
          <a:p>
            <a:pPr marL="287020" marR="2590800" indent="-287020" algn="r">
              <a:spcBef>
                <a:spcPts val="605"/>
              </a:spcBef>
              <a:buClr>
                <a:srgbClr val="60B5CC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b="1" spc="-85" dirty="0">
                <a:latin typeface="Calibri"/>
                <a:cs typeface="Calibri"/>
              </a:rPr>
              <a:t>A</a:t>
            </a:r>
            <a:r>
              <a:rPr sz="2800" b="1" spc="-30" dirty="0">
                <a:latin typeface="Calibri"/>
                <a:cs typeface="Calibri"/>
              </a:rPr>
              <a:t>tt</a:t>
            </a:r>
            <a:r>
              <a:rPr sz="2800" b="1" dirty="0">
                <a:latin typeface="Calibri"/>
                <a:cs typeface="Calibri"/>
              </a:rPr>
              <a:t>e</a:t>
            </a:r>
            <a:r>
              <a:rPr sz="2800" b="1" spc="-30" dirty="0">
                <a:latin typeface="Calibri"/>
                <a:cs typeface="Calibri"/>
              </a:rPr>
              <a:t>n</a:t>
            </a:r>
            <a:r>
              <a:rPr sz="2800" b="1" dirty="0">
                <a:latin typeface="Calibri"/>
                <a:cs typeface="Calibri"/>
              </a:rPr>
              <a:t>t</a:t>
            </a:r>
            <a:r>
              <a:rPr sz="2800" b="1" spc="-5" dirty="0">
                <a:latin typeface="Calibri"/>
                <a:cs typeface="Calibri"/>
              </a:rPr>
              <a:t>i</a:t>
            </a:r>
            <a:r>
              <a:rPr sz="2800" b="1" spc="-10" dirty="0">
                <a:latin typeface="Calibri"/>
                <a:cs typeface="Calibri"/>
              </a:rPr>
              <a:t>o</a:t>
            </a:r>
            <a:r>
              <a:rPr sz="2800" b="1" spc="-5" dirty="0">
                <a:latin typeface="Calibri"/>
                <a:cs typeface="Calibri"/>
              </a:rPr>
              <a:t>n/</a:t>
            </a:r>
            <a:r>
              <a:rPr sz="2800" b="1" dirty="0">
                <a:latin typeface="Calibri"/>
                <a:cs typeface="Calibri"/>
              </a:rPr>
              <a:t>G</a:t>
            </a:r>
            <a:r>
              <a:rPr sz="2800" b="1" spc="-25" dirty="0">
                <a:latin typeface="Calibri"/>
                <a:cs typeface="Calibri"/>
              </a:rPr>
              <a:t>a</a:t>
            </a:r>
            <a:r>
              <a:rPr sz="2800" b="1" dirty="0">
                <a:latin typeface="Calibri"/>
                <a:cs typeface="Calibri"/>
              </a:rPr>
              <a:t>t</a:t>
            </a:r>
            <a:r>
              <a:rPr sz="2800" b="1" spc="-5" dirty="0">
                <a:latin typeface="Calibri"/>
                <a:cs typeface="Calibri"/>
              </a:rPr>
              <a:t>ing</a:t>
            </a:r>
            <a:r>
              <a:rPr sz="2800" b="1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552450" lvl="1" indent="-228600">
              <a:spcBef>
                <a:spcPts val="640"/>
              </a:spcBef>
              <a:buClr>
                <a:srgbClr val="E66C7D"/>
              </a:buClr>
              <a:buFont typeface="Wingdings"/>
              <a:buChar char=""/>
              <a:tabLst>
                <a:tab pos="552450" algn="l"/>
              </a:tabLst>
            </a:pPr>
            <a:r>
              <a:rPr sz="2400" spc="-15" dirty="0">
                <a:latin typeface="Calibri"/>
                <a:cs typeface="Calibri"/>
              </a:rPr>
              <a:t>Control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importance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message</a:t>
            </a:r>
            <a:endParaRPr sz="2400">
              <a:latin typeface="Calibri"/>
              <a:cs typeface="Calibri"/>
            </a:endParaRPr>
          </a:p>
          <a:p>
            <a:pPr marL="287020" indent="-274320">
              <a:spcBef>
                <a:spcPts val="635"/>
              </a:spcBef>
              <a:buClr>
                <a:srgbClr val="60B5CC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b="1" spc="-10" dirty="0">
                <a:latin typeface="Calibri"/>
                <a:cs typeface="Calibri"/>
              </a:rPr>
              <a:t>More:</a:t>
            </a:r>
            <a:endParaRPr sz="2800">
              <a:latin typeface="Calibri"/>
              <a:cs typeface="Calibri"/>
            </a:endParaRPr>
          </a:p>
          <a:p>
            <a:pPr marL="552450" lvl="1" indent="-228600">
              <a:spcBef>
                <a:spcPts val="640"/>
              </a:spcBef>
              <a:buClr>
                <a:srgbClr val="E66C7D"/>
              </a:buClr>
              <a:buFont typeface="Wingdings"/>
              <a:buChar char=""/>
              <a:tabLst>
                <a:tab pos="552450" algn="l"/>
              </a:tabLst>
            </a:pPr>
            <a:r>
              <a:rPr sz="2400" spc="-20" dirty="0">
                <a:latin typeface="Calibri"/>
                <a:cs typeface="Calibri"/>
              </a:rPr>
              <a:t>Any</a:t>
            </a:r>
            <a:r>
              <a:rPr sz="2400" spc="-5" dirty="0">
                <a:latin typeface="Calibri"/>
                <a:cs typeface="Calibri"/>
              </a:rPr>
              <a:t> other useful </a:t>
            </a:r>
            <a:r>
              <a:rPr sz="2400" dirty="0">
                <a:latin typeface="Calibri"/>
                <a:cs typeface="Calibri"/>
              </a:rPr>
              <a:t>deep</a:t>
            </a:r>
            <a:r>
              <a:rPr sz="2400" spc="-5" dirty="0">
                <a:latin typeface="Calibri"/>
                <a:cs typeface="Calibri"/>
              </a:rPr>
              <a:t> learning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modules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4390" y="20828"/>
            <a:ext cx="51568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chemeClr val="accent5"/>
                </a:solidFill>
                <a:latin typeface="Corbel"/>
                <a:cs typeface="Corbel"/>
              </a:rPr>
              <a:t>J.</a:t>
            </a:r>
            <a:r>
              <a:rPr sz="1200" spc="-140" dirty="0">
                <a:solidFill>
                  <a:schemeClr val="accent5"/>
                </a:solidFill>
                <a:latin typeface="Corbel"/>
                <a:cs typeface="Corbel"/>
              </a:rPr>
              <a:t> </a:t>
            </a:r>
            <a:r>
              <a:rPr sz="1200" spc="-25" dirty="0">
                <a:solidFill>
                  <a:schemeClr val="accent5"/>
                </a:solidFill>
                <a:latin typeface="Corbel"/>
                <a:cs typeface="Corbel"/>
              </a:rPr>
              <a:t>You,</a:t>
            </a:r>
            <a:r>
              <a:rPr sz="1200" spc="-10" dirty="0">
                <a:solidFill>
                  <a:schemeClr val="accent5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chemeClr val="accent5"/>
                </a:solidFill>
                <a:latin typeface="Corbel"/>
                <a:cs typeface="Corbel"/>
              </a:rPr>
              <a:t>R.</a:t>
            </a:r>
            <a:r>
              <a:rPr sz="1200" spc="-140" dirty="0">
                <a:solidFill>
                  <a:schemeClr val="accent5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chemeClr val="accent5"/>
                </a:solidFill>
                <a:latin typeface="Corbel"/>
                <a:cs typeface="Corbel"/>
              </a:rPr>
              <a:t>Ying,</a:t>
            </a:r>
            <a:r>
              <a:rPr sz="1200" spc="-30" dirty="0">
                <a:solidFill>
                  <a:schemeClr val="accent5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chemeClr val="accent5"/>
                </a:solidFill>
                <a:latin typeface="Corbel"/>
                <a:cs typeface="Corbel"/>
              </a:rPr>
              <a:t>J.</a:t>
            </a:r>
            <a:r>
              <a:rPr sz="1200" spc="-10" dirty="0">
                <a:solidFill>
                  <a:schemeClr val="accent5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chemeClr val="accent5"/>
                </a:solidFill>
                <a:latin typeface="Corbel"/>
                <a:cs typeface="Corbel"/>
              </a:rPr>
              <a:t>Leskovec.</a:t>
            </a:r>
            <a:r>
              <a:rPr sz="1200" spc="-10" dirty="0">
                <a:solidFill>
                  <a:schemeClr val="accent5"/>
                </a:solid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chemeClr val="accent5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Design</a:t>
            </a:r>
            <a:r>
              <a:rPr sz="1200" u="sng" spc="-25" dirty="0">
                <a:solidFill>
                  <a:schemeClr val="accent5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chemeClr val="accent5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Space of</a:t>
            </a:r>
            <a:r>
              <a:rPr sz="1200" u="sng" spc="-45" dirty="0">
                <a:solidFill>
                  <a:schemeClr val="accent5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chemeClr val="accent5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Graph</a:t>
            </a:r>
            <a:r>
              <a:rPr sz="1200" u="sng" dirty="0">
                <a:solidFill>
                  <a:schemeClr val="accent5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chemeClr val="accent5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Neural</a:t>
            </a:r>
            <a:r>
              <a:rPr sz="1200" u="sng" spc="-10" dirty="0">
                <a:solidFill>
                  <a:schemeClr val="accent5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chemeClr val="accent5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Networks</a:t>
            </a:r>
            <a:r>
              <a:rPr sz="1200" spc="-5" dirty="0">
                <a:solidFill>
                  <a:schemeClr val="accent5"/>
                </a:solidFill>
                <a:latin typeface="Corbel"/>
                <a:cs typeface="Corbel"/>
              </a:rPr>
              <a:t>, </a:t>
            </a:r>
            <a:r>
              <a:rPr sz="1200" dirty="0">
                <a:solidFill>
                  <a:schemeClr val="accent5"/>
                </a:solidFill>
                <a:latin typeface="Corbel"/>
                <a:cs typeface="Corbel"/>
              </a:rPr>
              <a:t>NeurIPS </a:t>
            </a:r>
            <a:r>
              <a:rPr sz="1200" spc="-30" dirty="0">
                <a:solidFill>
                  <a:schemeClr val="accent5"/>
                </a:solidFill>
                <a:latin typeface="Corbel"/>
                <a:cs typeface="Corbel"/>
              </a:rPr>
              <a:t>2020</a:t>
            </a:r>
            <a:endParaRPr sz="1200">
              <a:solidFill>
                <a:schemeClr val="accent5"/>
              </a:solidFill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58253" y="2372867"/>
            <a:ext cx="24676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suggested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GNN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Layer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9988" y="4005018"/>
            <a:ext cx="7562609" cy="224614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09216" y="341375"/>
            <a:ext cx="5980176" cy="5577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2116708" y="1252897"/>
                <a:ext cx="7456170" cy="1901866"/>
              </a:xfrm>
              <a:prstGeom prst="rect">
                <a:avLst/>
              </a:prstGeom>
            </p:spPr>
            <p:txBody>
              <a:bodyPr vert="horz" wrap="square" lIns="0" tIns="107314" rIns="0" bIns="0" rtlCol="0">
                <a:spAutoFit/>
              </a:bodyPr>
              <a:lstStyle/>
              <a:p>
                <a:pPr marL="358140" indent="-320040">
                  <a:spcBef>
                    <a:spcPts val="844"/>
                  </a:spcBef>
                  <a:buClr>
                    <a:srgbClr val="F0AD00"/>
                  </a:buClr>
                  <a:buSzPct val="78571"/>
                  <a:buFont typeface="Wingdings 2"/>
                  <a:buChar char=""/>
                  <a:tabLst>
                    <a:tab pos="357505" algn="l"/>
                    <a:tab pos="358140" algn="l"/>
                  </a:tabLst>
                </a:pPr>
                <a:r>
                  <a:rPr sz="2800" b="1" spc="-25" dirty="0">
                    <a:solidFill>
                      <a:srgbClr val="00B050"/>
                    </a:solidFill>
                    <a:latin typeface="Calibri"/>
                    <a:cs typeface="Calibri"/>
                  </a:rPr>
                  <a:t>Why</a:t>
                </a:r>
                <a:r>
                  <a:rPr sz="2800" b="1" spc="-10" dirty="0">
                    <a:solidFill>
                      <a:srgbClr val="00B050"/>
                    </a:solidFill>
                    <a:latin typeface="Calibri"/>
                    <a:cs typeface="Calibri"/>
                  </a:rPr>
                  <a:t> </a:t>
                </a:r>
                <a:r>
                  <a:rPr sz="2800" b="1" spc="-5" dirty="0">
                    <a:solidFill>
                      <a:srgbClr val="00B050"/>
                    </a:solidFill>
                    <a:latin typeface="Calibri"/>
                    <a:cs typeface="Calibri"/>
                  </a:rPr>
                  <a:t>do</a:t>
                </a:r>
                <a:r>
                  <a:rPr sz="2800" b="1" spc="-10" dirty="0">
                    <a:solidFill>
                      <a:srgbClr val="00B050"/>
                    </a:solidFill>
                    <a:latin typeface="Calibri"/>
                    <a:cs typeface="Calibri"/>
                  </a:rPr>
                  <a:t> </a:t>
                </a:r>
                <a:r>
                  <a:rPr sz="2800" b="1" spc="-5" dirty="0">
                    <a:solidFill>
                      <a:srgbClr val="00B050"/>
                    </a:solidFill>
                    <a:latin typeface="Calibri"/>
                    <a:cs typeface="Calibri"/>
                  </a:rPr>
                  <a:t>skip connections </a:t>
                </a:r>
                <a:r>
                  <a:rPr sz="2800" b="1" spc="-10" dirty="0">
                    <a:solidFill>
                      <a:srgbClr val="00B050"/>
                    </a:solidFill>
                    <a:latin typeface="Calibri"/>
                    <a:cs typeface="Calibri"/>
                  </a:rPr>
                  <a:t>work?</a:t>
                </a:r>
                <a:endParaRPr sz="2800" dirty="0">
                  <a:latin typeface="Calibri"/>
                  <a:cs typeface="Calibri"/>
                </a:endParaRPr>
              </a:p>
              <a:p>
                <a:pPr marL="650875" lvl="1" indent="-274955">
                  <a:spcBef>
                    <a:spcPts val="640"/>
                  </a:spcBef>
                  <a:buClr>
                    <a:srgbClr val="60B5CC"/>
                  </a:buClr>
                  <a:buFont typeface="Wingdings"/>
                  <a:buChar char=""/>
                  <a:tabLst>
                    <a:tab pos="650240" algn="l"/>
                    <a:tab pos="650875" algn="l"/>
                  </a:tabLst>
                </a:pPr>
                <a:r>
                  <a:rPr sz="2400" b="1" spc="-5" dirty="0">
                    <a:latin typeface="Calibri"/>
                    <a:cs typeface="Calibri"/>
                  </a:rPr>
                  <a:t>Intuition:</a:t>
                </a:r>
                <a:r>
                  <a:rPr sz="2400" b="1" spc="-10" dirty="0">
                    <a:latin typeface="Calibri"/>
                    <a:cs typeface="Calibri"/>
                  </a:rPr>
                  <a:t> </a:t>
                </a:r>
                <a:r>
                  <a:rPr sz="2400" spc="-5" dirty="0">
                    <a:latin typeface="Calibri"/>
                    <a:cs typeface="Calibri"/>
                  </a:rPr>
                  <a:t>Skip</a:t>
                </a:r>
                <a:r>
                  <a:rPr sz="2400" spc="-10" dirty="0">
                    <a:latin typeface="Calibri"/>
                    <a:cs typeface="Calibri"/>
                  </a:rPr>
                  <a:t> </a:t>
                </a:r>
                <a:r>
                  <a:rPr sz="2400" spc="-5" dirty="0">
                    <a:latin typeface="Calibri"/>
                    <a:cs typeface="Calibri"/>
                  </a:rPr>
                  <a:t>connections</a:t>
                </a:r>
                <a:r>
                  <a:rPr sz="2400" spc="-10" dirty="0">
                    <a:latin typeface="Calibri"/>
                    <a:cs typeface="Calibri"/>
                  </a:rPr>
                  <a:t> </a:t>
                </a:r>
                <a:r>
                  <a:rPr sz="2400" spc="-20" dirty="0">
                    <a:latin typeface="Calibri"/>
                    <a:cs typeface="Calibri"/>
                  </a:rPr>
                  <a:t>create</a:t>
                </a:r>
                <a:r>
                  <a:rPr sz="2400" spc="-10" dirty="0">
                    <a:latin typeface="Calibri"/>
                    <a:cs typeface="Calibri"/>
                  </a:rPr>
                  <a:t> </a:t>
                </a:r>
                <a:r>
                  <a:rPr sz="2400" b="1" dirty="0">
                    <a:solidFill>
                      <a:srgbClr val="C00000"/>
                    </a:solidFill>
                    <a:latin typeface="Calibri"/>
                    <a:cs typeface="Calibri"/>
                  </a:rPr>
                  <a:t>a</a:t>
                </a:r>
                <a:r>
                  <a:rPr sz="2400" b="1" spc="-5" dirty="0">
                    <a:solidFill>
                      <a:srgbClr val="C00000"/>
                    </a:solidFill>
                    <a:latin typeface="Calibri"/>
                    <a:cs typeface="Calibri"/>
                  </a:rPr>
                  <a:t> </a:t>
                </a:r>
                <a:r>
                  <a:rPr sz="2400" b="1" spc="-10" dirty="0">
                    <a:solidFill>
                      <a:srgbClr val="C00000"/>
                    </a:solidFill>
                    <a:latin typeface="Calibri"/>
                    <a:cs typeface="Calibri"/>
                  </a:rPr>
                  <a:t>mixture </a:t>
                </a:r>
                <a:r>
                  <a:rPr sz="2400" b="1" spc="-5" dirty="0">
                    <a:solidFill>
                      <a:srgbClr val="C00000"/>
                    </a:solidFill>
                    <a:latin typeface="Calibri"/>
                    <a:cs typeface="Calibri"/>
                  </a:rPr>
                  <a:t>of models</a:t>
                </a:r>
                <a:endParaRPr sz="2400" dirty="0">
                  <a:latin typeface="Calibri"/>
                  <a:cs typeface="Calibri"/>
                </a:endParaRPr>
              </a:p>
              <a:p>
                <a:pPr marL="650875" lvl="1" indent="-274955">
                  <a:spcBef>
                    <a:spcPts val="625"/>
                  </a:spcBef>
                  <a:buClr>
                    <a:srgbClr val="60B5CC"/>
                  </a:buClr>
                  <a:buFont typeface="Wingdings"/>
                  <a:buChar char=""/>
                  <a:tabLst>
                    <a:tab pos="650240" algn="l"/>
                    <a:tab pos="650875" algn="l"/>
                  </a:tabLst>
                </a:pPr>
                <a:r>
                  <a:rPr sz="2400" dirty="0">
                    <a:latin typeface="Cambria Math"/>
                    <a:cs typeface="Cambria Math"/>
                  </a:rPr>
                  <a:t>𝑁</a:t>
                </a:r>
                <a:r>
                  <a:rPr sz="2400" spc="60" dirty="0">
                    <a:latin typeface="Cambria Math"/>
                    <a:cs typeface="Cambria Math"/>
                  </a:rPr>
                  <a:t> </a:t>
                </a:r>
                <a:r>
                  <a:rPr sz="2400" spc="-5" dirty="0">
                    <a:latin typeface="Calibri"/>
                    <a:cs typeface="Calibri"/>
                  </a:rPr>
                  <a:t>skip</a:t>
                </a:r>
                <a:r>
                  <a:rPr sz="2400" spc="-10" dirty="0">
                    <a:latin typeface="Calibri"/>
                    <a:cs typeface="Calibri"/>
                  </a:rPr>
                  <a:t> </a:t>
                </a:r>
                <a:r>
                  <a:rPr sz="2400" spc="-5" dirty="0">
                    <a:latin typeface="Calibri"/>
                    <a:cs typeface="Calibri"/>
                  </a:rPr>
                  <a:t>connections </a:t>
                </a:r>
                <a:r>
                  <a:rPr sz="2400" dirty="0">
                    <a:latin typeface="Wingdings"/>
                    <a:cs typeface="Wingdings"/>
                  </a:rPr>
                  <a:t></a:t>
                </a:r>
                <a:r>
                  <a:rPr sz="2400" spc="-70" dirty="0">
                    <a:latin typeface="Times New Roman"/>
                    <a:cs typeface="Times New Roman"/>
                  </a:rPr>
                  <a:t> </a:t>
                </a:r>
                <a:r>
                  <a:rPr sz="2400" spc="5" dirty="0">
                    <a:latin typeface="Cambria Math"/>
                    <a:cs typeface="Cambria Math"/>
                  </a:rPr>
                  <a:t>2</a:t>
                </a:r>
                <a14:m>
                  <m:oMath xmlns:m="http://schemas.openxmlformats.org/officeDocument/2006/math">
                    <m:r>
                      <a:rPr lang="en-US" sz="2700" i="1" spc="7" baseline="26234" dirty="0" smtClean="0">
                        <a:latin typeface="Cambria Math" panose="02040503050406030204" pitchFamily="18" charset="0"/>
                        <a:cs typeface="Cambria Math"/>
                      </a:rPr>
                      <m:t>𝑁</m:t>
                    </m:r>
                  </m:oMath>
                </a14:m>
                <a:r>
                  <a:rPr sz="2700" spc="352" baseline="26234" dirty="0">
                    <a:latin typeface="Cambria Math"/>
                    <a:cs typeface="Cambria Math"/>
                  </a:rPr>
                  <a:t> </a:t>
                </a:r>
                <a:r>
                  <a:rPr sz="2400" spc="-5" dirty="0">
                    <a:latin typeface="Calibri"/>
                    <a:cs typeface="Calibri"/>
                  </a:rPr>
                  <a:t>possible </a:t>
                </a:r>
                <a:r>
                  <a:rPr sz="2400" spc="-10" dirty="0">
                    <a:latin typeface="Calibri"/>
                    <a:cs typeface="Calibri"/>
                  </a:rPr>
                  <a:t>paths</a:t>
                </a:r>
                <a:endParaRPr sz="2400" dirty="0">
                  <a:latin typeface="Calibri"/>
                  <a:cs typeface="Calibri"/>
                </a:endParaRPr>
              </a:p>
              <a:p>
                <a:pPr marL="650875" lvl="1" indent="-274955">
                  <a:spcBef>
                    <a:spcPts val="525"/>
                  </a:spcBef>
                  <a:buClr>
                    <a:srgbClr val="60B5CC"/>
                  </a:buClr>
                  <a:buFont typeface="Wingdings"/>
                  <a:buChar char=""/>
                  <a:tabLst>
                    <a:tab pos="650240" algn="l"/>
                    <a:tab pos="650875" algn="l"/>
                  </a:tabLst>
                </a:pPr>
                <a:r>
                  <a:rPr sz="2400" spc="-15" dirty="0">
                    <a:latin typeface="Calibri"/>
                    <a:cs typeface="Calibri"/>
                  </a:rPr>
                  <a:t>Each</a:t>
                </a:r>
                <a:r>
                  <a:rPr sz="2400" spc="-10" dirty="0">
                    <a:latin typeface="Calibri"/>
                    <a:cs typeface="Calibri"/>
                  </a:rPr>
                  <a:t> path</a:t>
                </a:r>
                <a:r>
                  <a:rPr sz="2400" spc="-5" dirty="0">
                    <a:latin typeface="Calibri"/>
                    <a:cs typeface="Calibri"/>
                  </a:rPr>
                  <a:t> </a:t>
                </a:r>
                <a:r>
                  <a:rPr sz="2400" spc="-10" dirty="0">
                    <a:latin typeface="Calibri"/>
                    <a:cs typeface="Calibri"/>
                  </a:rPr>
                  <a:t>could </a:t>
                </a:r>
                <a:r>
                  <a:rPr sz="2400" spc="-20" dirty="0">
                    <a:latin typeface="Calibri"/>
                    <a:cs typeface="Calibri"/>
                  </a:rPr>
                  <a:t>have</a:t>
                </a:r>
                <a:r>
                  <a:rPr sz="2400" dirty="0">
                    <a:latin typeface="Calibri"/>
                    <a:cs typeface="Calibri"/>
                  </a:rPr>
                  <a:t> up</a:t>
                </a:r>
                <a:r>
                  <a:rPr sz="2400" spc="-10" dirty="0">
                    <a:latin typeface="Calibri"/>
                    <a:cs typeface="Calibri"/>
                  </a:rPr>
                  <a:t> </a:t>
                </a:r>
                <a:r>
                  <a:rPr sz="2400" spc="-15" dirty="0">
                    <a:latin typeface="Calibri"/>
                    <a:cs typeface="Calibri"/>
                  </a:rPr>
                  <a:t>to</a:t>
                </a:r>
                <a:r>
                  <a:rPr sz="2400" spc="-5" dirty="0">
                    <a:latin typeface="Calibri"/>
                    <a:cs typeface="Calibri"/>
                  </a:rPr>
                  <a:t> </a:t>
                </a:r>
                <a:r>
                  <a:rPr sz="2400" dirty="0">
                    <a:latin typeface="Cambria Math"/>
                    <a:cs typeface="Cambria Math"/>
                  </a:rPr>
                  <a:t>𝑁</a:t>
                </a:r>
                <a:r>
                  <a:rPr sz="2400" spc="65" dirty="0">
                    <a:latin typeface="Cambria Math"/>
                    <a:cs typeface="Cambria Math"/>
                  </a:rPr>
                  <a:t> </a:t>
                </a:r>
                <a:r>
                  <a:rPr sz="2400" spc="-5" dirty="0">
                    <a:latin typeface="Calibri"/>
                    <a:cs typeface="Calibri"/>
                  </a:rPr>
                  <a:t>modules</a:t>
                </a:r>
                <a:endParaRPr sz="24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708" y="1252897"/>
                <a:ext cx="7456170" cy="1901866"/>
              </a:xfrm>
              <a:prstGeom prst="rect">
                <a:avLst/>
              </a:prstGeom>
              <a:blipFill>
                <a:blip r:embed="rId6"/>
                <a:stretch>
                  <a:fillRect l="-1554" r="-1390" b="-8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5"/>
          <p:cNvSpPr txBox="1"/>
          <p:nvPr/>
        </p:nvSpPr>
        <p:spPr>
          <a:xfrm>
            <a:off x="2059940" y="5735829"/>
            <a:ext cx="7580630" cy="883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5" dirty="0">
                <a:solidFill>
                  <a:srgbClr val="C00000"/>
                </a:solidFill>
                <a:latin typeface="Calibri"/>
                <a:cs typeface="Calibri"/>
              </a:rPr>
              <a:t>Path</a:t>
            </a:r>
            <a:r>
              <a:rPr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1: 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include</a:t>
            </a:r>
            <a:r>
              <a:rPr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this module</a:t>
            </a:r>
            <a:endParaRPr>
              <a:latin typeface="Calibri"/>
              <a:cs typeface="Calibri"/>
            </a:endParaRPr>
          </a:p>
          <a:p>
            <a:pPr>
              <a:spcBef>
                <a:spcPts val="50"/>
              </a:spcBef>
            </a:pPr>
            <a:endParaRPr sz="2350">
              <a:latin typeface="Calibri"/>
              <a:cs typeface="Calibri"/>
            </a:endParaRPr>
          </a:p>
          <a:p>
            <a:pPr marL="546100"/>
            <a:r>
              <a:rPr sz="1400" spc="-15" dirty="0">
                <a:solidFill>
                  <a:srgbClr val="7F7F7F"/>
                </a:solidFill>
                <a:latin typeface="Corbel"/>
                <a:cs typeface="Corbel"/>
              </a:rPr>
              <a:t>Veit</a:t>
            </a:r>
            <a:r>
              <a:rPr sz="1400" dirty="0">
                <a:solidFill>
                  <a:srgbClr val="7F7F7F"/>
                </a:solidFill>
                <a:latin typeface="Corbel"/>
                <a:cs typeface="Corbel"/>
              </a:rPr>
              <a:t> et al.</a:t>
            </a:r>
            <a:r>
              <a:rPr sz="1400" spc="5" dirty="0">
                <a:solidFill>
                  <a:srgbClr val="7F7F7F"/>
                </a:solidFill>
                <a:latin typeface="Corbel"/>
                <a:cs typeface="Corbel"/>
              </a:rPr>
              <a:t> </a:t>
            </a:r>
            <a:r>
              <a:rPr sz="1400" u="sng" spc="-10" dirty="0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latin typeface="Corbel"/>
                <a:cs typeface="Corbel"/>
              </a:rPr>
              <a:t>Residual</a:t>
            </a:r>
            <a:r>
              <a:rPr sz="1400" u="sng" spc="5" dirty="0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latin typeface="Corbel"/>
                <a:cs typeface="Corbel"/>
              </a:rPr>
              <a:t> </a:t>
            </a:r>
            <a:r>
              <a:rPr sz="1400" u="sng" dirty="0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latin typeface="Corbel"/>
                <a:cs typeface="Corbel"/>
              </a:rPr>
              <a:t>Networks</a:t>
            </a:r>
            <a:r>
              <a:rPr sz="1400" u="sng" spc="-5" dirty="0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latin typeface="Corbel"/>
                <a:cs typeface="Corbel"/>
              </a:rPr>
              <a:t> Behave</a:t>
            </a:r>
            <a:r>
              <a:rPr sz="1400" u="sng" dirty="0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latin typeface="Corbel"/>
                <a:cs typeface="Corbel"/>
              </a:rPr>
              <a:t> </a:t>
            </a:r>
            <a:r>
              <a:rPr sz="1400" u="sng" spc="-10" dirty="0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latin typeface="Corbel"/>
                <a:cs typeface="Corbel"/>
              </a:rPr>
              <a:t>Like</a:t>
            </a:r>
            <a:r>
              <a:rPr sz="1400" u="sng" spc="5" dirty="0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latin typeface="Corbel"/>
                <a:cs typeface="Corbel"/>
              </a:rPr>
              <a:t> </a:t>
            </a:r>
            <a:r>
              <a:rPr sz="1400" u="sng" spc="-5" dirty="0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latin typeface="Corbel"/>
                <a:cs typeface="Corbel"/>
              </a:rPr>
              <a:t>Ensembles </a:t>
            </a:r>
            <a:r>
              <a:rPr sz="1400" u="sng" dirty="0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latin typeface="Corbel"/>
                <a:cs typeface="Corbel"/>
              </a:rPr>
              <a:t>of</a:t>
            </a:r>
            <a:r>
              <a:rPr sz="1400" u="sng" spc="5" dirty="0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latin typeface="Corbel"/>
                <a:cs typeface="Corbel"/>
              </a:rPr>
              <a:t> </a:t>
            </a:r>
            <a:r>
              <a:rPr sz="1400" u="sng" spc="-5" dirty="0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latin typeface="Corbel"/>
                <a:cs typeface="Corbel"/>
              </a:rPr>
              <a:t>Relatively</a:t>
            </a:r>
            <a:r>
              <a:rPr sz="1400" u="sng" spc="-35" dirty="0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latin typeface="Corbel"/>
                <a:cs typeface="Corbel"/>
              </a:rPr>
              <a:t> </a:t>
            </a:r>
            <a:r>
              <a:rPr sz="1400" u="sng" dirty="0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latin typeface="Corbel"/>
                <a:cs typeface="Corbel"/>
              </a:rPr>
              <a:t>Shallow</a:t>
            </a:r>
            <a:r>
              <a:rPr sz="1400" u="sng" spc="5" dirty="0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latin typeface="Corbel"/>
                <a:cs typeface="Corbel"/>
              </a:rPr>
              <a:t> </a:t>
            </a:r>
            <a:r>
              <a:rPr sz="1400" u="sng" spc="-5" dirty="0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latin typeface="Corbel"/>
                <a:cs typeface="Corbel"/>
              </a:rPr>
              <a:t>Networks</a:t>
            </a:r>
            <a:r>
              <a:rPr sz="1400" spc="-5" dirty="0">
                <a:solidFill>
                  <a:srgbClr val="7F7F7F"/>
                </a:solidFill>
                <a:latin typeface="Corbel"/>
                <a:cs typeface="Corbel"/>
              </a:rPr>
              <a:t>,</a:t>
            </a:r>
            <a:r>
              <a:rPr sz="1400" spc="-60" dirty="0">
                <a:solidFill>
                  <a:srgbClr val="7F7F7F"/>
                </a:solidFill>
                <a:latin typeface="Corbel"/>
                <a:cs typeface="Corbel"/>
              </a:rPr>
              <a:t> </a:t>
            </a:r>
            <a:r>
              <a:rPr sz="1400" spc="-5" dirty="0">
                <a:solidFill>
                  <a:srgbClr val="7F7F7F"/>
                </a:solidFill>
                <a:latin typeface="Corbel"/>
                <a:cs typeface="Corbel"/>
              </a:rPr>
              <a:t>ArXiv</a:t>
            </a:r>
            <a:r>
              <a:rPr sz="1400" spc="5" dirty="0">
                <a:solidFill>
                  <a:srgbClr val="7F7F7F"/>
                </a:solidFill>
                <a:latin typeface="Corbel"/>
                <a:cs typeface="Corbel"/>
              </a:rPr>
              <a:t> </a:t>
            </a:r>
            <a:r>
              <a:rPr sz="1400" spc="-10" dirty="0">
                <a:solidFill>
                  <a:srgbClr val="7F7F7F"/>
                </a:solidFill>
                <a:latin typeface="Corbel"/>
                <a:cs typeface="Corbel"/>
              </a:rPr>
              <a:t>2016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74534" y="5376423"/>
            <a:ext cx="85725" cy="352425"/>
          </a:xfrm>
          <a:custGeom>
            <a:avLst/>
            <a:gdLst/>
            <a:ahLst/>
            <a:cxnLst/>
            <a:rect l="l" t="t" r="r" b="b"/>
            <a:pathLst>
              <a:path w="85725" h="352425">
                <a:moveTo>
                  <a:pt x="50751" y="323563"/>
                </a:moveTo>
                <a:lnTo>
                  <a:pt x="34970" y="323563"/>
                </a:lnTo>
                <a:lnTo>
                  <a:pt x="28573" y="329960"/>
                </a:lnTo>
                <a:lnTo>
                  <a:pt x="28574" y="345770"/>
                </a:lnTo>
                <a:lnTo>
                  <a:pt x="34970" y="352167"/>
                </a:lnTo>
                <a:lnTo>
                  <a:pt x="50751" y="352167"/>
                </a:lnTo>
                <a:lnTo>
                  <a:pt x="57148" y="345770"/>
                </a:lnTo>
                <a:lnTo>
                  <a:pt x="57148" y="329960"/>
                </a:lnTo>
                <a:lnTo>
                  <a:pt x="50751" y="323563"/>
                </a:lnTo>
                <a:close/>
              </a:path>
              <a:path w="85725" h="352425">
                <a:moveTo>
                  <a:pt x="50753" y="266385"/>
                </a:moveTo>
                <a:lnTo>
                  <a:pt x="34970" y="266385"/>
                </a:lnTo>
                <a:lnTo>
                  <a:pt x="28573" y="272781"/>
                </a:lnTo>
                <a:lnTo>
                  <a:pt x="28574" y="288592"/>
                </a:lnTo>
                <a:lnTo>
                  <a:pt x="34970" y="294988"/>
                </a:lnTo>
                <a:lnTo>
                  <a:pt x="50753" y="294988"/>
                </a:lnTo>
                <a:lnTo>
                  <a:pt x="57148" y="288592"/>
                </a:lnTo>
                <a:lnTo>
                  <a:pt x="57148" y="272781"/>
                </a:lnTo>
                <a:lnTo>
                  <a:pt x="50753" y="266385"/>
                </a:lnTo>
                <a:close/>
              </a:path>
              <a:path w="85725" h="352425">
                <a:moveTo>
                  <a:pt x="50753" y="209207"/>
                </a:moveTo>
                <a:lnTo>
                  <a:pt x="34970" y="209207"/>
                </a:lnTo>
                <a:lnTo>
                  <a:pt x="28575" y="215603"/>
                </a:lnTo>
                <a:lnTo>
                  <a:pt x="28574" y="231413"/>
                </a:lnTo>
                <a:lnTo>
                  <a:pt x="34970" y="237810"/>
                </a:lnTo>
                <a:lnTo>
                  <a:pt x="50753" y="237810"/>
                </a:lnTo>
                <a:lnTo>
                  <a:pt x="57148" y="231413"/>
                </a:lnTo>
                <a:lnTo>
                  <a:pt x="57150" y="215603"/>
                </a:lnTo>
                <a:lnTo>
                  <a:pt x="50753" y="209207"/>
                </a:lnTo>
                <a:close/>
              </a:path>
              <a:path w="85725" h="352425">
                <a:moveTo>
                  <a:pt x="50753" y="152027"/>
                </a:moveTo>
                <a:lnTo>
                  <a:pt x="34970" y="152027"/>
                </a:lnTo>
                <a:lnTo>
                  <a:pt x="28575" y="158424"/>
                </a:lnTo>
                <a:lnTo>
                  <a:pt x="28575" y="174235"/>
                </a:lnTo>
                <a:lnTo>
                  <a:pt x="34970" y="180632"/>
                </a:lnTo>
                <a:lnTo>
                  <a:pt x="50753" y="180632"/>
                </a:lnTo>
                <a:lnTo>
                  <a:pt x="57150" y="174235"/>
                </a:lnTo>
                <a:lnTo>
                  <a:pt x="57150" y="158424"/>
                </a:lnTo>
                <a:lnTo>
                  <a:pt x="50753" y="152027"/>
                </a:lnTo>
                <a:close/>
              </a:path>
              <a:path w="85725" h="352425">
                <a:moveTo>
                  <a:pt x="50753" y="94849"/>
                </a:moveTo>
                <a:lnTo>
                  <a:pt x="34972" y="94849"/>
                </a:lnTo>
                <a:lnTo>
                  <a:pt x="28575" y="101245"/>
                </a:lnTo>
                <a:lnTo>
                  <a:pt x="28575" y="117055"/>
                </a:lnTo>
                <a:lnTo>
                  <a:pt x="34972" y="123452"/>
                </a:lnTo>
                <a:lnTo>
                  <a:pt x="50753" y="123452"/>
                </a:lnTo>
                <a:lnTo>
                  <a:pt x="57150" y="117055"/>
                </a:lnTo>
                <a:lnTo>
                  <a:pt x="57148" y="101245"/>
                </a:lnTo>
                <a:lnTo>
                  <a:pt x="50753" y="94849"/>
                </a:lnTo>
                <a:close/>
              </a:path>
              <a:path w="85725" h="352425">
                <a:moveTo>
                  <a:pt x="42862" y="0"/>
                </a:moveTo>
                <a:lnTo>
                  <a:pt x="0" y="85725"/>
                </a:lnTo>
                <a:lnTo>
                  <a:pt x="85725" y="85725"/>
                </a:lnTo>
                <a:lnTo>
                  <a:pt x="4286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74534" y="4847943"/>
            <a:ext cx="85725" cy="347980"/>
          </a:xfrm>
          <a:custGeom>
            <a:avLst/>
            <a:gdLst/>
            <a:ahLst/>
            <a:cxnLst/>
            <a:rect l="l" t="t" r="r" b="b"/>
            <a:pathLst>
              <a:path w="85725" h="347979">
                <a:moveTo>
                  <a:pt x="50751" y="0"/>
                </a:moveTo>
                <a:lnTo>
                  <a:pt x="34970" y="0"/>
                </a:lnTo>
                <a:lnTo>
                  <a:pt x="28573" y="6396"/>
                </a:lnTo>
                <a:lnTo>
                  <a:pt x="28573" y="22207"/>
                </a:lnTo>
                <a:lnTo>
                  <a:pt x="34970" y="28604"/>
                </a:lnTo>
                <a:lnTo>
                  <a:pt x="50751" y="28604"/>
                </a:lnTo>
                <a:lnTo>
                  <a:pt x="57148" y="22207"/>
                </a:lnTo>
                <a:lnTo>
                  <a:pt x="57148" y="6396"/>
                </a:lnTo>
                <a:lnTo>
                  <a:pt x="50751" y="0"/>
                </a:lnTo>
                <a:close/>
              </a:path>
              <a:path w="85725" h="347979">
                <a:moveTo>
                  <a:pt x="50753" y="57179"/>
                </a:moveTo>
                <a:lnTo>
                  <a:pt x="34970" y="57179"/>
                </a:lnTo>
                <a:lnTo>
                  <a:pt x="28573" y="63574"/>
                </a:lnTo>
                <a:lnTo>
                  <a:pt x="28573" y="79385"/>
                </a:lnTo>
                <a:lnTo>
                  <a:pt x="34970" y="85782"/>
                </a:lnTo>
                <a:lnTo>
                  <a:pt x="50753" y="85782"/>
                </a:lnTo>
                <a:lnTo>
                  <a:pt x="57148" y="79385"/>
                </a:lnTo>
                <a:lnTo>
                  <a:pt x="57148" y="63574"/>
                </a:lnTo>
                <a:lnTo>
                  <a:pt x="50753" y="57179"/>
                </a:lnTo>
                <a:close/>
              </a:path>
              <a:path w="85725" h="347979">
                <a:moveTo>
                  <a:pt x="50753" y="114357"/>
                </a:moveTo>
                <a:lnTo>
                  <a:pt x="34970" y="114357"/>
                </a:lnTo>
                <a:lnTo>
                  <a:pt x="28573" y="120754"/>
                </a:lnTo>
                <a:lnTo>
                  <a:pt x="28575" y="136564"/>
                </a:lnTo>
                <a:lnTo>
                  <a:pt x="34970" y="142961"/>
                </a:lnTo>
                <a:lnTo>
                  <a:pt x="50753" y="142961"/>
                </a:lnTo>
                <a:lnTo>
                  <a:pt x="57150" y="136564"/>
                </a:lnTo>
                <a:lnTo>
                  <a:pt x="57148" y="120754"/>
                </a:lnTo>
                <a:lnTo>
                  <a:pt x="50753" y="114357"/>
                </a:lnTo>
                <a:close/>
              </a:path>
              <a:path w="85725" h="347979">
                <a:moveTo>
                  <a:pt x="50753" y="171536"/>
                </a:moveTo>
                <a:lnTo>
                  <a:pt x="34970" y="171536"/>
                </a:lnTo>
                <a:lnTo>
                  <a:pt x="28575" y="177932"/>
                </a:lnTo>
                <a:lnTo>
                  <a:pt x="28575" y="193742"/>
                </a:lnTo>
                <a:lnTo>
                  <a:pt x="34970" y="200139"/>
                </a:lnTo>
                <a:lnTo>
                  <a:pt x="50753" y="200139"/>
                </a:lnTo>
                <a:lnTo>
                  <a:pt x="57150" y="193742"/>
                </a:lnTo>
                <a:lnTo>
                  <a:pt x="57150" y="177932"/>
                </a:lnTo>
                <a:lnTo>
                  <a:pt x="50753" y="171536"/>
                </a:lnTo>
                <a:close/>
              </a:path>
              <a:path w="85725" h="347979">
                <a:moveTo>
                  <a:pt x="50753" y="228714"/>
                </a:moveTo>
                <a:lnTo>
                  <a:pt x="34972" y="228714"/>
                </a:lnTo>
                <a:lnTo>
                  <a:pt x="28575" y="235111"/>
                </a:lnTo>
                <a:lnTo>
                  <a:pt x="28575" y="250921"/>
                </a:lnTo>
                <a:lnTo>
                  <a:pt x="34972" y="257318"/>
                </a:lnTo>
                <a:lnTo>
                  <a:pt x="50753" y="257318"/>
                </a:lnTo>
                <a:lnTo>
                  <a:pt x="57150" y="250921"/>
                </a:lnTo>
                <a:lnTo>
                  <a:pt x="57150" y="235111"/>
                </a:lnTo>
                <a:lnTo>
                  <a:pt x="50753" y="228714"/>
                </a:lnTo>
                <a:close/>
              </a:path>
              <a:path w="85725" h="347979">
                <a:moveTo>
                  <a:pt x="85725" y="262141"/>
                </a:moveTo>
                <a:lnTo>
                  <a:pt x="0" y="262143"/>
                </a:lnTo>
                <a:lnTo>
                  <a:pt x="42862" y="347868"/>
                </a:lnTo>
                <a:lnTo>
                  <a:pt x="85725" y="262141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59940" y="4425188"/>
            <a:ext cx="2258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5" dirty="0">
                <a:solidFill>
                  <a:srgbClr val="0070C0"/>
                </a:solidFill>
                <a:latin typeface="Calibri"/>
                <a:cs typeface="Calibri"/>
              </a:rPr>
              <a:t>Path </a:t>
            </a:r>
            <a:r>
              <a:rPr b="1" dirty="0">
                <a:solidFill>
                  <a:srgbClr val="0070C0"/>
                </a:solidFill>
                <a:latin typeface="Calibri"/>
                <a:cs typeface="Calibri"/>
              </a:rPr>
              <a:t>2:</a:t>
            </a:r>
            <a:r>
              <a:rPr b="1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70C0"/>
                </a:solidFill>
                <a:latin typeface="Calibri"/>
                <a:cs typeface="Calibri"/>
              </a:rPr>
              <a:t>skip this</a:t>
            </a:r>
            <a:r>
              <a:rPr spc="-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70C0"/>
                </a:solidFill>
                <a:latin typeface="Calibri"/>
                <a:cs typeface="Calibri"/>
              </a:rPr>
              <a:t>module</a:t>
            </a:r>
            <a:endParaRPr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48714" y="3334003"/>
            <a:ext cx="2161540" cy="58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b="1" spc="-5" dirty="0">
                <a:latin typeface="Calibri"/>
                <a:cs typeface="Calibri"/>
              </a:rPr>
              <a:t>All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the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possible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paths:</a:t>
            </a:r>
            <a:endParaRPr>
              <a:latin typeface="Calibri"/>
              <a:cs typeface="Calibri"/>
            </a:endParaRPr>
          </a:p>
          <a:p>
            <a:pPr marL="19685" algn="ctr">
              <a:spcBef>
                <a:spcPts val="45"/>
              </a:spcBef>
            </a:pPr>
            <a:r>
              <a:rPr dirty="0">
                <a:latin typeface="Cambria Math"/>
                <a:cs typeface="Cambria Math"/>
              </a:rPr>
              <a:t>2</a:t>
            </a:r>
            <a:r>
              <a:rPr spc="-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∗ 2</a:t>
            </a:r>
            <a:r>
              <a:rPr spc="-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∗ 2</a:t>
            </a:r>
            <a:r>
              <a:rPr spc="9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=</a:t>
            </a:r>
            <a:r>
              <a:rPr spc="95" dirty="0">
                <a:latin typeface="Cambria Math"/>
                <a:cs typeface="Cambria Math"/>
              </a:rPr>
              <a:t> </a:t>
            </a:r>
            <a:r>
              <a:rPr spc="15" dirty="0">
                <a:latin typeface="Cambria Math"/>
                <a:cs typeface="Cambria Math"/>
              </a:rPr>
              <a:t>2</a:t>
            </a:r>
            <a:r>
              <a:rPr sz="1950" spc="22" baseline="27777" dirty="0">
                <a:latin typeface="Cambria Math"/>
                <a:cs typeface="Cambria Math"/>
              </a:rPr>
              <a:t>3</a:t>
            </a:r>
            <a:r>
              <a:rPr sz="1950" spc="427" baseline="27777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=</a:t>
            </a:r>
            <a:r>
              <a:rPr spc="100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8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80563" y="3227324"/>
            <a:ext cx="442087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7020" marR="5080" indent="-274320">
              <a:lnSpc>
                <a:spcPct val="100800"/>
              </a:lnSpc>
              <a:spcBef>
                <a:spcPts val="75"/>
              </a:spcBef>
              <a:buClr>
                <a:srgbClr val="60B5CC"/>
              </a:buClr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400" spc="-45" dirty="0">
                <a:latin typeface="Calibri"/>
                <a:cs typeface="Calibri"/>
              </a:rPr>
              <a:t>We</a:t>
            </a:r>
            <a:r>
              <a:rPr sz="2400" spc="-10" dirty="0">
                <a:latin typeface="Calibri"/>
                <a:cs typeface="Calibri"/>
              </a:rPr>
              <a:t> automatically </a:t>
            </a:r>
            <a:r>
              <a:rPr sz="2400" spc="-15" dirty="0">
                <a:latin typeface="Calibri"/>
                <a:cs typeface="Calibri"/>
              </a:rPr>
              <a:t>get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mixture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 of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shallow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GNNs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deep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GNNs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7800" y="362749"/>
            <a:ext cx="8378952" cy="499872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42914" y="3073401"/>
            <a:ext cx="2306344" cy="3421850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71255" y="1384327"/>
            <a:ext cx="2408463" cy="133788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F123F89-1E82-420A-B70A-3B9B9F1BB4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7800" y="1324800"/>
            <a:ext cx="6032133" cy="50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79C3790-8E7F-441C-A881-BD0AA8AECE3A}"/>
                  </a:ext>
                </a:extLst>
              </p14:cNvPr>
              <p14:cNvContentPartPr/>
              <p14:nvPr/>
            </p14:nvContentPartPr>
            <p14:xfrm>
              <a:off x="10597320" y="3476520"/>
              <a:ext cx="1014480" cy="948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79C3790-8E7F-441C-A881-BD0AA8AECE3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587960" y="3467160"/>
                <a:ext cx="1033200" cy="967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0927" y="356616"/>
            <a:ext cx="7702296" cy="50901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42109" y="2253996"/>
            <a:ext cx="4608195" cy="280416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32740" marR="445134" indent="-320040">
              <a:lnSpc>
                <a:spcPts val="3820"/>
              </a:lnSpc>
              <a:spcBef>
                <a:spcPts val="240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5" dirty="0">
                <a:latin typeface="Calibri"/>
                <a:cs typeface="Calibri"/>
              </a:rPr>
              <a:t>Other options: </a:t>
            </a:r>
            <a:r>
              <a:rPr sz="3200" spc="-10" dirty="0">
                <a:latin typeface="Calibri"/>
                <a:cs typeface="Calibri"/>
              </a:rPr>
              <a:t>Directly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skip </a:t>
            </a:r>
            <a:r>
              <a:rPr sz="3200" spc="-15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last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  <a:p>
            <a:pPr marL="625475" marR="5080" lvl="1" indent="-274320">
              <a:lnSpc>
                <a:spcPct val="100200"/>
              </a:lnSpc>
              <a:spcBef>
                <a:spcPts val="630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final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layer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directly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aggregates from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the all the </a:t>
            </a:r>
            <a:r>
              <a:rPr sz="2800" b="1" spc="-6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node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embeddings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previous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layers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45250" y="20828"/>
            <a:ext cx="56565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Xu</a:t>
            </a: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 et</a:t>
            </a: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 al.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Representation</a:t>
            </a:r>
            <a:r>
              <a:rPr sz="1200" u="sng" spc="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learning</a:t>
            </a:r>
            <a:r>
              <a:rPr sz="1200" u="sng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on</a:t>
            </a:r>
            <a:r>
              <a:rPr sz="1200" u="sng" spc="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graphs</a:t>
            </a:r>
            <a:r>
              <a:rPr sz="1200" u="sng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with</a:t>
            </a:r>
            <a:r>
              <a:rPr sz="1200" u="sng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jumping</a:t>
            </a:r>
            <a:r>
              <a:rPr sz="1200" u="sng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knowledge</a:t>
            </a:r>
            <a:r>
              <a:rPr sz="1200" u="sng" spc="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networks</a:t>
            </a: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,</a:t>
            </a:r>
            <a:r>
              <a:rPr sz="12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ICML </a:t>
            </a:r>
            <a:r>
              <a:rPr sz="1200" spc="-10" dirty="0">
                <a:solidFill>
                  <a:srgbClr val="FFFFFF"/>
                </a:solidFill>
                <a:latin typeface="Corbel"/>
                <a:cs typeface="Corbel"/>
              </a:rPr>
              <a:t>2018</a:t>
            </a:r>
            <a:endParaRPr sz="1200">
              <a:latin typeface="Corbel"/>
              <a:cs typeface="Corbel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5F3AC6D-ACF0-4066-8197-593823844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782" y="1152000"/>
            <a:ext cx="3593048" cy="5065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-13727" r="57912"/>
          <a:stretch/>
        </p:blipFill>
        <p:spPr>
          <a:xfrm>
            <a:off x="1290623" y="259200"/>
            <a:ext cx="2424577" cy="63435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20508" y="1147061"/>
            <a:ext cx="8211492" cy="4563878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625475" lvl="1" indent="-274955">
              <a:lnSpc>
                <a:spcPct val="150000"/>
              </a:lnSpc>
              <a:spcBef>
                <a:spcPts val="66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b="1" dirty="0">
                <a:latin typeface="Calibri"/>
                <a:cs typeface="Calibri"/>
              </a:rPr>
              <a:t>GNN</a:t>
            </a:r>
            <a:r>
              <a:rPr sz="2800" b="1" spc="-15" dirty="0">
                <a:latin typeface="Calibri"/>
                <a:cs typeface="Calibri"/>
              </a:rPr>
              <a:t> Layer</a:t>
            </a:r>
            <a:r>
              <a:rPr sz="2800" spc="-15" dirty="0">
                <a:latin typeface="Calibri"/>
                <a:cs typeface="Calibri"/>
              </a:rPr>
              <a:t>:</a:t>
            </a:r>
            <a:endParaRPr sz="2800" dirty="0">
              <a:latin typeface="Calibri"/>
              <a:cs typeface="Calibri"/>
            </a:endParaRPr>
          </a:p>
          <a:p>
            <a:pPr marL="890905" lvl="2" indent="-229235">
              <a:lnSpc>
                <a:spcPct val="150000"/>
              </a:lnSpc>
              <a:spcBef>
                <a:spcPts val="640"/>
              </a:spcBef>
              <a:buClr>
                <a:srgbClr val="E66C7D"/>
              </a:buClr>
              <a:buFont typeface="Wingdings"/>
              <a:buChar char=""/>
              <a:tabLst>
                <a:tab pos="890905" algn="l"/>
              </a:tabLst>
            </a:pPr>
            <a:r>
              <a:rPr sz="2400" spc="-25" dirty="0">
                <a:latin typeface="Calibri"/>
                <a:cs typeface="Calibri"/>
              </a:rPr>
              <a:t>Transformation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Aggregation</a:t>
            </a:r>
            <a:endParaRPr sz="2400" dirty="0">
              <a:latin typeface="Calibri"/>
              <a:cs typeface="Calibri"/>
            </a:endParaRPr>
          </a:p>
          <a:p>
            <a:pPr marL="890905" lvl="2" indent="-229235">
              <a:lnSpc>
                <a:spcPct val="150000"/>
              </a:lnSpc>
              <a:spcBef>
                <a:spcPts val="625"/>
              </a:spcBef>
              <a:buClr>
                <a:srgbClr val="E66C7D"/>
              </a:buClr>
              <a:buFont typeface="Wingdings"/>
              <a:buChar char=""/>
              <a:tabLst>
                <a:tab pos="890905" algn="l"/>
              </a:tabLst>
            </a:pPr>
            <a:r>
              <a:rPr sz="2400" spc="-5" dirty="0">
                <a:latin typeface="Calibri"/>
                <a:cs typeface="Calibri"/>
              </a:rPr>
              <a:t>Classic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GNN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layers: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GCN,</a:t>
            </a:r>
            <a:r>
              <a:rPr sz="2400" spc="-10" dirty="0">
                <a:latin typeface="Calibri"/>
                <a:cs typeface="Calibri"/>
              </a:rPr>
              <a:t> GraphSAGE, </a:t>
            </a:r>
            <a:r>
              <a:rPr sz="2400" spc="-65" dirty="0">
                <a:latin typeface="Calibri"/>
                <a:cs typeface="Calibri"/>
              </a:rPr>
              <a:t>GAT</a:t>
            </a:r>
            <a:endParaRPr lang="en-US" sz="2400" spc="-65" dirty="0">
              <a:latin typeface="Calibri"/>
              <a:cs typeface="Calibri"/>
            </a:endParaRPr>
          </a:p>
          <a:p>
            <a:pPr marL="890905" lvl="2" indent="-229235">
              <a:lnSpc>
                <a:spcPct val="150000"/>
              </a:lnSpc>
              <a:spcBef>
                <a:spcPts val="625"/>
              </a:spcBef>
              <a:buClr>
                <a:srgbClr val="E66C7D"/>
              </a:buClr>
              <a:buFont typeface="Wingdings"/>
              <a:buChar char=""/>
              <a:tabLst>
                <a:tab pos="890905" algn="l"/>
              </a:tabLst>
            </a:pPr>
            <a:endParaRPr sz="2400" dirty="0">
              <a:latin typeface="Calibri"/>
              <a:cs typeface="Calibri"/>
            </a:endParaRPr>
          </a:p>
          <a:p>
            <a:pPr marL="625475" lvl="1" indent="-274955">
              <a:lnSpc>
                <a:spcPct val="150000"/>
              </a:lnSpc>
              <a:spcBef>
                <a:spcPts val="610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b="1" spc="-20" dirty="0">
                <a:latin typeface="Calibri"/>
                <a:cs typeface="Calibri"/>
              </a:rPr>
              <a:t>Layer</a:t>
            </a:r>
            <a:r>
              <a:rPr sz="2800" b="1" spc="-5" dirty="0">
                <a:latin typeface="Calibri"/>
                <a:cs typeface="Calibri"/>
              </a:rPr>
              <a:t> connectivity</a:t>
            </a:r>
            <a:r>
              <a:rPr sz="2800" spc="-5" dirty="0">
                <a:latin typeface="Calibri"/>
                <a:cs typeface="Calibri"/>
              </a:rPr>
              <a:t>:</a:t>
            </a:r>
            <a:endParaRPr sz="2800" dirty="0">
              <a:latin typeface="Calibri"/>
              <a:cs typeface="Calibri"/>
            </a:endParaRPr>
          </a:p>
          <a:p>
            <a:pPr marL="890905" lvl="2" indent="-229235">
              <a:lnSpc>
                <a:spcPct val="150000"/>
              </a:lnSpc>
              <a:spcBef>
                <a:spcPts val="540"/>
              </a:spcBef>
              <a:buClr>
                <a:srgbClr val="E66C7D"/>
              </a:buClr>
              <a:buFont typeface="Wingdings"/>
              <a:buChar char=""/>
              <a:tabLst>
                <a:tab pos="890905" algn="l"/>
              </a:tabLst>
            </a:pPr>
            <a:r>
              <a:rPr sz="2400" spc="-5" dirty="0">
                <a:latin typeface="Calibri"/>
                <a:cs typeface="Calibri"/>
              </a:rPr>
              <a:t>Deciding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layers</a:t>
            </a:r>
            <a:endParaRPr sz="2400" dirty="0">
              <a:latin typeface="Calibri"/>
              <a:cs typeface="Calibri"/>
            </a:endParaRPr>
          </a:p>
          <a:p>
            <a:pPr marL="890905" lvl="2" indent="-229235">
              <a:lnSpc>
                <a:spcPct val="150000"/>
              </a:lnSpc>
              <a:spcBef>
                <a:spcPts val="625"/>
              </a:spcBef>
              <a:buClr>
                <a:srgbClr val="E66C7D"/>
              </a:buClr>
              <a:buFont typeface="Wingdings"/>
              <a:buChar char=""/>
              <a:tabLst>
                <a:tab pos="890905" algn="l"/>
              </a:tabLst>
            </a:pPr>
            <a:r>
              <a:rPr sz="2400" spc="-5" dirty="0">
                <a:latin typeface="Calibri"/>
                <a:cs typeface="Calibri"/>
              </a:rPr>
              <a:t>Skip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connections</a:t>
            </a:r>
            <a:endParaRPr lang="en-US" sz="2400" spc="-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3976" y="371855"/>
            <a:ext cx="1984248" cy="4023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42108" y="1252365"/>
            <a:ext cx="6553834" cy="459867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32740" indent="-320040">
              <a:spcBef>
                <a:spcPts val="855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10" dirty="0">
                <a:solidFill>
                  <a:srgbClr val="0000FF"/>
                </a:solidFill>
                <a:latin typeface="Calibri"/>
                <a:cs typeface="Calibri"/>
              </a:rPr>
              <a:t>Local</a:t>
            </a:r>
            <a:r>
              <a:rPr sz="3200" b="1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0000FF"/>
                </a:solidFill>
                <a:latin typeface="Calibri"/>
                <a:cs typeface="Calibri"/>
              </a:rPr>
              <a:t>network</a:t>
            </a:r>
            <a:r>
              <a:rPr sz="3200" b="1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0000FF"/>
                </a:solidFill>
                <a:latin typeface="Calibri"/>
                <a:cs typeface="Calibri"/>
              </a:rPr>
              <a:t>neighborhoods:</a:t>
            </a:r>
            <a:endParaRPr sz="3200">
              <a:latin typeface="Calibri"/>
              <a:cs typeface="Calibri"/>
            </a:endParaRPr>
          </a:p>
          <a:p>
            <a:pPr marL="625475" lvl="1" indent="-274955">
              <a:spcBef>
                <a:spcPts val="66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5" dirty="0">
                <a:latin typeface="Calibri"/>
                <a:cs typeface="Calibri"/>
              </a:rPr>
              <a:t>Describe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aggregation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strategies</a:t>
            </a:r>
            <a:endParaRPr sz="2800">
              <a:latin typeface="Calibri"/>
              <a:cs typeface="Calibri"/>
            </a:endParaRPr>
          </a:p>
          <a:p>
            <a:pPr marL="625475" lvl="1" indent="-274955">
              <a:spcBef>
                <a:spcPts val="74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10" dirty="0">
                <a:latin typeface="Calibri"/>
                <a:cs typeface="Calibri"/>
              </a:rPr>
              <a:t>Define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computation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graphs</a:t>
            </a:r>
            <a:endParaRPr sz="2800" b="1">
              <a:latin typeface="Calibri"/>
              <a:cs typeface="Calibri"/>
            </a:endParaRPr>
          </a:p>
          <a:p>
            <a:pPr lvl="1">
              <a:spcBef>
                <a:spcPts val="15"/>
              </a:spcBef>
              <a:buClr>
                <a:srgbClr val="60B5CC"/>
              </a:buClr>
              <a:buFont typeface="Wingdings"/>
              <a:buChar char=""/>
            </a:pPr>
            <a:endParaRPr sz="3200">
              <a:latin typeface="Calibri"/>
              <a:cs typeface="Calibri"/>
            </a:endParaRPr>
          </a:p>
          <a:p>
            <a:pPr marL="332740" indent="-320040"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10" dirty="0">
                <a:solidFill>
                  <a:srgbClr val="D60093"/>
                </a:solidFill>
                <a:latin typeface="Calibri"/>
                <a:cs typeface="Calibri"/>
              </a:rPr>
              <a:t>Stacking </a:t>
            </a:r>
            <a:r>
              <a:rPr sz="3200" b="1" spc="-5" dirty="0">
                <a:solidFill>
                  <a:srgbClr val="D60093"/>
                </a:solidFill>
                <a:latin typeface="Calibri"/>
                <a:cs typeface="Calibri"/>
              </a:rPr>
              <a:t>multiple</a:t>
            </a:r>
            <a:r>
              <a:rPr sz="3200" b="1" dirty="0">
                <a:solidFill>
                  <a:srgbClr val="D60093"/>
                </a:solidFill>
                <a:latin typeface="Calibri"/>
                <a:cs typeface="Calibri"/>
              </a:rPr>
              <a:t> </a:t>
            </a:r>
            <a:r>
              <a:rPr sz="3200" b="1" spc="-25" dirty="0">
                <a:solidFill>
                  <a:srgbClr val="D60093"/>
                </a:solidFill>
                <a:latin typeface="Calibri"/>
                <a:cs typeface="Calibri"/>
              </a:rPr>
              <a:t>layers:</a:t>
            </a:r>
            <a:endParaRPr sz="3200">
              <a:latin typeface="Calibri"/>
              <a:cs typeface="Calibri"/>
            </a:endParaRPr>
          </a:p>
          <a:p>
            <a:pPr marL="625475" lvl="1" indent="-274955">
              <a:spcBef>
                <a:spcPts val="760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5" dirty="0">
                <a:latin typeface="Calibri"/>
                <a:cs typeface="Calibri"/>
              </a:rPr>
              <a:t>Describe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parameters,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training</a:t>
            </a:r>
            <a:endParaRPr sz="2800">
              <a:latin typeface="Calibri"/>
              <a:cs typeface="Calibri"/>
            </a:endParaRPr>
          </a:p>
          <a:p>
            <a:pPr marL="625475" lvl="1" indent="-274955">
              <a:spcBef>
                <a:spcPts val="64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5" dirty="0">
                <a:latin typeface="Calibri"/>
                <a:cs typeface="Calibri"/>
              </a:rPr>
              <a:t>How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fit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model?</a:t>
            </a:r>
            <a:endParaRPr sz="2800">
              <a:latin typeface="Calibri"/>
              <a:cs typeface="Calibri"/>
            </a:endParaRPr>
          </a:p>
          <a:p>
            <a:pPr marL="625475" marR="513080" lvl="1" indent="-274320">
              <a:lnSpc>
                <a:spcPct val="100699"/>
              </a:lnSpc>
              <a:spcBef>
                <a:spcPts val="62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5" dirty="0">
                <a:latin typeface="Calibri"/>
                <a:cs typeface="Calibri"/>
              </a:rPr>
              <a:t>Simple</a:t>
            </a:r>
            <a:r>
              <a:rPr sz="2800" spc="-20" dirty="0">
                <a:latin typeface="Calibri"/>
                <a:cs typeface="Calibri"/>
              </a:rPr>
              <a:t> example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unsupervised</a:t>
            </a:r>
            <a:r>
              <a:rPr sz="2800" spc="-5" dirty="0">
                <a:latin typeface="Calibri"/>
                <a:cs typeface="Calibri"/>
              </a:rPr>
              <a:t> and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supervised </a:t>
            </a:r>
            <a:r>
              <a:rPr sz="2800" spc="-10" dirty="0">
                <a:latin typeface="Calibri"/>
                <a:cs typeface="Calibri"/>
              </a:rPr>
              <a:t>training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9216" y="347472"/>
            <a:ext cx="5041392" cy="4267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42108" y="1349756"/>
            <a:ext cx="7861300" cy="1892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spcBef>
                <a:spcPts val="100"/>
              </a:spcBef>
              <a:buClr>
                <a:srgbClr val="F0AD00"/>
              </a:buClr>
              <a:buSzPct val="8000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000" b="1" spc="-5" dirty="0">
                <a:solidFill>
                  <a:srgbClr val="C00000"/>
                </a:solidFill>
                <a:latin typeface="Calibri"/>
                <a:cs typeface="Calibri"/>
              </a:rPr>
              <a:t>Goal</a:t>
            </a:r>
            <a:r>
              <a:rPr sz="3000" spc="-5" dirty="0">
                <a:latin typeface="Calibri"/>
                <a:cs typeface="Calibri"/>
              </a:rPr>
              <a:t>: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Stabilize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neural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networks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training</a:t>
            </a:r>
            <a:endParaRPr sz="3000">
              <a:latin typeface="Calibri"/>
              <a:cs typeface="Calibri"/>
            </a:endParaRPr>
          </a:p>
          <a:p>
            <a:pPr marL="332740" indent="-320040">
              <a:buClr>
                <a:srgbClr val="F0AD00"/>
              </a:buClr>
              <a:buSzPct val="8000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000" b="1" spc="-5" dirty="0">
                <a:solidFill>
                  <a:srgbClr val="C00000"/>
                </a:solidFill>
                <a:latin typeface="Calibri"/>
                <a:cs typeface="Calibri"/>
              </a:rPr>
              <a:t>Idea</a:t>
            </a:r>
            <a:r>
              <a:rPr sz="3000" spc="-5" dirty="0">
                <a:latin typeface="Calibri"/>
                <a:cs typeface="Calibri"/>
              </a:rPr>
              <a:t>:</a:t>
            </a:r>
            <a:r>
              <a:rPr sz="3000" spc="-15" dirty="0">
                <a:latin typeface="Calibri"/>
                <a:cs typeface="Calibri"/>
              </a:rPr>
              <a:t> Given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batch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inputs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(node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embeddings)</a:t>
            </a:r>
            <a:endParaRPr sz="3000">
              <a:latin typeface="Calibri"/>
              <a:cs typeface="Calibri"/>
            </a:endParaRPr>
          </a:p>
          <a:p>
            <a:pPr marL="625475" lvl="1" indent="-274955">
              <a:spcBef>
                <a:spcPts val="68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600" spc="-15" dirty="0">
                <a:latin typeface="Calibri"/>
                <a:cs typeface="Calibri"/>
              </a:rPr>
              <a:t>Re-center</a:t>
            </a:r>
            <a:r>
              <a:rPr sz="2600" spc="-5" dirty="0">
                <a:latin typeface="Calibri"/>
                <a:cs typeface="Calibri"/>
              </a:rPr>
              <a:t> 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node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embeddings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into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zero</a:t>
            </a:r>
            <a:r>
              <a:rPr sz="2600" spc="-5" dirty="0">
                <a:latin typeface="Calibri"/>
                <a:cs typeface="Calibri"/>
              </a:rPr>
              <a:t> mean</a:t>
            </a:r>
            <a:endParaRPr sz="2600">
              <a:latin typeface="Calibri"/>
              <a:cs typeface="Calibri"/>
            </a:endParaRPr>
          </a:p>
          <a:p>
            <a:pPr marL="625475" lvl="1" indent="-274955">
              <a:spcBef>
                <a:spcPts val="57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600" spc="-15" dirty="0">
                <a:latin typeface="Calibri"/>
                <a:cs typeface="Calibri"/>
              </a:rPr>
              <a:t>Re-scale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variance</a:t>
            </a:r>
            <a:r>
              <a:rPr sz="2600" spc="-15" dirty="0">
                <a:latin typeface="Calibri"/>
                <a:cs typeface="Calibri"/>
              </a:rPr>
              <a:t> into</a:t>
            </a:r>
            <a:r>
              <a:rPr sz="2600" spc="-5" dirty="0">
                <a:latin typeface="Calibri"/>
                <a:cs typeface="Calibri"/>
              </a:rPr>
              <a:t> unit variance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644959" y="20828"/>
            <a:ext cx="79438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S.</a:t>
            </a: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Loffe,</a:t>
            </a:r>
            <a:r>
              <a:rPr sz="12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orbel"/>
                <a:cs typeface="Corbel"/>
              </a:rPr>
              <a:t>C.Szegedy.</a:t>
            </a:r>
            <a:r>
              <a:rPr sz="1200" spc="-5" dirty="0">
                <a:solidFill>
                  <a:srgbClr val="168BBA"/>
                </a:solid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Batch</a:t>
            </a:r>
            <a:r>
              <a:rPr sz="1200" u="sng" spc="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Normalization:</a:t>
            </a:r>
            <a:r>
              <a:rPr sz="1200" u="sng" spc="-5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Accelerating</a:t>
            </a:r>
            <a:r>
              <a:rPr sz="1200" u="sng" spc="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Deep</a:t>
            </a:r>
            <a:r>
              <a:rPr sz="1200" u="sng" spc="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Network</a:t>
            </a:r>
            <a:r>
              <a:rPr sz="1200" u="sng" spc="-80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1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Training</a:t>
            </a:r>
            <a:r>
              <a:rPr sz="1200" u="sng" spc="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by</a:t>
            </a:r>
            <a:r>
              <a:rPr sz="1200" u="sng" spc="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Reducing</a:t>
            </a:r>
            <a:r>
              <a:rPr sz="1200" u="sng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Internal</a:t>
            </a:r>
            <a:r>
              <a:rPr sz="1200" u="sng" spc="-4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Covariate</a:t>
            </a:r>
            <a:r>
              <a:rPr sz="1200" u="sng" spc="-2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Shift</a:t>
            </a: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,</a:t>
            </a: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 ICML</a:t>
            </a:r>
            <a:r>
              <a:rPr sz="12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orbel"/>
                <a:cs typeface="Corbel"/>
              </a:rPr>
              <a:t>2015</a:t>
            </a:r>
            <a:endParaRPr sz="1200">
              <a:latin typeface="Corbel"/>
              <a:cs typeface="Corbel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3C7C1D2-D8D5-40C8-A3E6-CE527DE22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592" y="3242691"/>
            <a:ext cx="8654400" cy="34317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29364" y="3941893"/>
            <a:ext cx="718185" cy="2220732"/>
            <a:chOff x="1305364" y="3941893"/>
            <a:chExt cx="718185" cy="2220732"/>
          </a:xfrm>
        </p:grpSpPr>
        <p:sp>
          <p:nvSpPr>
            <p:cNvPr id="3" name="object 3"/>
            <p:cNvSpPr/>
            <p:nvPr/>
          </p:nvSpPr>
          <p:spPr>
            <a:xfrm>
              <a:off x="1305364" y="3941893"/>
              <a:ext cx="718185" cy="1906905"/>
            </a:xfrm>
            <a:custGeom>
              <a:avLst/>
              <a:gdLst/>
              <a:ahLst/>
              <a:cxnLst/>
              <a:rect l="l" t="t" r="r" b="b"/>
              <a:pathLst>
                <a:path w="718185" h="1906904">
                  <a:moveTo>
                    <a:pt x="0" y="0"/>
                  </a:moveTo>
                  <a:lnTo>
                    <a:pt x="718184" y="316368"/>
                  </a:lnTo>
                </a:path>
                <a:path w="718185" h="1906904">
                  <a:moveTo>
                    <a:pt x="0" y="0"/>
                  </a:moveTo>
                  <a:lnTo>
                    <a:pt x="718184" y="1108786"/>
                  </a:lnTo>
                </a:path>
                <a:path w="718185" h="1906904">
                  <a:moveTo>
                    <a:pt x="0" y="0"/>
                  </a:moveTo>
                  <a:lnTo>
                    <a:pt x="718184" y="1906661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05364" y="4258260"/>
              <a:ext cx="718185" cy="1163955"/>
            </a:xfrm>
            <a:custGeom>
              <a:avLst/>
              <a:gdLst/>
              <a:ahLst/>
              <a:cxnLst/>
              <a:rect l="l" t="t" r="r" b="b"/>
              <a:pathLst>
                <a:path w="718185" h="1163954">
                  <a:moveTo>
                    <a:pt x="0" y="1163710"/>
                  </a:moveTo>
                  <a:lnTo>
                    <a:pt x="718184" y="0"/>
                  </a:lnTo>
                </a:path>
                <a:path w="718185" h="1163954">
                  <a:moveTo>
                    <a:pt x="0" y="1163710"/>
                  </a:moveTo>
                  <a:lnTo>
                    <a:pt x="718184" y="792418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05364" y="4258261"/>
              <a:ext cx="718185" cy="1904364"/>
            </a:xfrm>
            <a:custGeom>
              <a:avLst/>
              <a:gdLst/>
              <a:ahLst/>
              <a:cxnLst/>
              <a:rect l="l" t="t" r="r" b="b"/>
              <a:pathLst>
                <a:path w="718185" h="1904364">
                  <a:moveTo>
                    <a:pt x="0" y="1903749"/>
                  </a:moveTo>
                  <a:lnTo>
                    <a:pt x="718184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9216" y="381000"/>
            <a:ext cx="2023872" cy="5181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142109" y="1347723"/>
            <a:ext cx="7750175" cy="2131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spcBef>
                <a:spcPts val="100"/>
              </a:spcBef>
              <a:buClr>
                <a:srgbClr val="F0AD00"/>
              </a:buClr>
              <a:buSzPct val="78571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Goal</a:t>
            </a:r>
            <a:r>
              <a:rPr sz="2800" spc="-5" dirty="0">
                <a:latin typeface="Calibri"/>
                <a:cs typeface="Calibri"/>
              </a:rPr>
              <a:t>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Regularize</a:t>
            </a:r>
            <a:r>
              <a:rPr sz="2800" dirty="0">
                <a:latin typeface="Calibri"/>
                <a:cs typeface="Calibri"/>
              </a:rPr>
              <a:t> a </a:t>
            </a:r>
            <a:r>
              <a:rPr sz="2800" spc="-15" dirty="0">
                <a:latin typeface="Calibri"/>
                <a:cs typeface="Calibri"/>
              </a:rPr>
              <a:t>neural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prevent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overfitting.</a:t>
            </a:r>
            <a:endParaRPr sz="2800">
              <a:latin typeface="Calibri"/>
              <a:cs typeface="Calibri"/>
            </a:endParaRPr>
          </a:p>
          <a:p>
            <a:pPr marL="332740" indent="-320040">
              <a:spcBef>
                <a:spcPts val="45"/>
              </a:spcBef>
              <a:buClr>
                <a:srgbClr val="F0AD00"/>
              </a:buClr>
              <a:buSzPct val="78571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Idea</a:t>
            </a:r>
            <a:r>
              <a:rPr sz="2800" spc="-5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625475" marR="370205" lvl="1" indent="-274320">
              <a:lnSpc>
                <a:spcPts val="2810"/>
              </a:lnSpc>
              <a:spcBef>
                <a:spcPts val="795"/>
              </a:spcBef>
              <a:buClr>
                <a:srgbClr val="60B5CC"/>
              </a:buClr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sz="2400" b="1" spc="-5" dirty="0">
                <a:latin typeface="Calibri"/>
                <a:cs typeface="Calibri"/>
              </a:rPr>
              <a:t>During </a:t>
            </a:r>
            <a:r>
              <a:rPr sz="2400" b="1" spc="-10" dirty="0">
                <a:latin typeface="Calibri"/>
                <a:cs typeface="Calibri"/>
              </a:rPr>
              <a:t>training</a:t>
            </a:r>
            <a:r>
              <a:rPr sz="2400" spc="-10" dirty="0">
                <a:latin typeface="Calibri"/>
                <a:cs typeface="Calibri"/>
              </a:rPr>
              <a:t>: </a:t>
            </a:r>
            <a:r>
              <a:rPr sz="2400" spc="-5" dirty="0">
                <a:latin typeface="Calibri"/>
                <a:cs typeface="Calibri"/>
              </a:rPr>
              <a:t>with some probability </a:t>
            </a:r>
            <a:r>
              <a:rPr sz="2400" spc="10" dirty="0">
                <a:latin typeface="Cambria Math"/>
                <a:cs typeface="Cambria Math"/>
              </a:rPr>
              <a:t>𝑝</a:t>
            </a:r>
            <a:r>
              <a:rPr sz="2400" spc="10" dirty="0">
                <a:latin typeface="Calibri"/>
                <a:cs typeface="Calibri"/>
              </a:rPr>
              <a:t>, </a:t>
            </a:r>
            <a:r>
              <a:rPr sz="2400" spc="-10" dirty="0">
                <a:latin typeface="Calibri"/>
                <a:cs typeface="Calibri"/>
              </a:rPr>
              <a:t>randomly </a:t>
            </a:r>
            <a:r>
              <a:rPr sz="2400" spc="-5" dirty="0">
                <a:latin typeface="Calibri"/>
                <a:cs typeface="Calibri"/>
              </a:rPr>
              <a:t>set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neurons</a:t>
            </a:r>
            <a:r>
              <a:rPr sz="2400" spc="-15" dirty="0">
                <a:latin typeface="Calibri"/>
                <a:cs typeface="Calibri"/>
              </a:rPr>
              <a:t> 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zero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(turn </a:t>
            </a:r>
            <a:r>
              <a:rPr sz="2400" dirty="0">
                <a:latin typeface="Calibri"/>
                <a:cs typeface="Calibri"/>
              </a:rPr>
              <a:t>off)</a:t>
            </a:r>
            <a:endParaRPr sz="2400">
              <a:latin typeface="Calibri"/>
              <a:cs typeface="Calibri"/>
            </a:endParaRPr>
          </a:p>
          <a:p>
            <a:pPr marL="625475" lvl="1" indent="-274955">
              <a:spcBef>
                <a:spcPts val="515"/>
              </a:spcBef>
              <a:buClr>
                <a:srgbClr val="60B5CC"/>
              </a:buClr>
              <a:buFont typeface="Wingdings"/>
              <a:buChar char=""/>
              <a:tabLst>
                <a:tab pos="624840" algn="l"/>
                <a:tab pos="625475" algn="l"/>
              </a:tabLst>
            </a:pPr>
            <a:r>
              <a:rPr sz="2400" b="1" spc="-5" dirty="0">
                <a:latin typeface="Calibri"/>
                <a:cs typeface="Calibri"/>
              </a:rPr>
              <a:t>During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testing: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neurons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computation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497545" y="4086001"/>
            <a:ext cx="2419350" cy="2248535"/>
            <a:chOff x="973545" y="4086000"/>
            <a:chExt cx="2419350" cy="2248535"/>
          </a:xfrm>
        </p:grpSpPr>
        <p:sp>
          <p:nvSpPr>
            <p:cNvPr id="10" name="object 10"/>
            <p:cNvSpPr/>
            <p:nvPr/>
          </p:nvSpPr>
          <p:spPr>
            <a:xfrm>
              <a:off x="2023548" y="4098700"/>
              <a:ext cx="319405" cy="319405"/>
            </a:xfrm>
            <a:custGeom>
              <a:avLst/>
              <a:gdLst/>
              <a:ahLst/>
              <a:cxnLst/>
              <a:rect l="l" t="t" r="r" b="b"/>
              <a:pathLst>
                <a:path w="319405" h="319404">
                  <a:moveTo>
                    <a:pt x="0" y="159559"/>
                  </a:moveTo>
                  <a:lnTo>
                    <a:pt x="8134" y="109126"/>
                  </a:lnTo>
                  <a:lnTo>
                    <a:pt x="30785" y="65325"/>
                  </a:lnTo>
                  <a:lnTo>
                    <a:pt x="65325" y="30785"/>
                  </a:lnTo>
                  <a:lnTo>
                    <a:pt x="109126" y="8134"/>
                  </a:lnTo>
                  <a:lnTo>
                    <a:pt x="159559" y="0"/>
                  </a:lnTo>
                  <a:lnTo>
                    <a:pt x="209992" y="8134"/>
                  </a:lnTo>
                  <a:lnTo>
                    <a:pt x="253793" y="30785"/>
                  </a:lnTo>
                  <a:lnTo>
                    <a:pt x="288333" y="65325"/>
                  </a:lnTo>
                  <a:lnTo>
                    <a:pt x="310984" y="109126"/>
                  </a:lnTo>
                  <a:lnTo>
                    <a:pt x="319119" y="159559"/>
                  </a:lnTo>
                  <a:lnTo>
                    <a:pt x="310984" y="209992"/>
                  </a:lnTo>
                  <a:lnTo>
                    <a:pt x="288333" y="253793"/>
                  </a:lnTo>
                  <a:lnTo>
                    <a:pt x="253793" y="288333"/>
                  </a:lnTo>
                  <a:lnTo>
                    <a:pt x="209992" y="310984"/>
                  </a:lnTo>
                  <a:lnTo>
                    <a:pt x="159559" y="319119"/>
                  </a:lnTo>
                  <a:lnTo>
                    <a:pt x="109126" y="310984"/>
                  </a:lnTo>
                  <a:lnTo>
                    <a:pt x="65325" y="288333"/>
                  </a:lnTo>
                  <a:lnTo>
                    <a:pt x="30785" y="253793"/>
                  </a:lnTo>
                  <a:lnTo>
                    <a:pt x="8134" y="209992"/>
                  </a:lnTo>
                  <a:lnTo>
                    <a:pt x="0" y="15955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23548" y="4891119"/>
              <a:ext cx="319405" cy="319405"/>
            </a:xfrm>
            <a:custGeom>
              <a:avLst/>
              <a:gdLst/>
              <a:ahLst/>
              <a:cxnLst/>
              <a:rect l="l" t="t" r="r" b="b"/>
              <a:pathLst>
                <a:path w="319405" h="319404">
                  <a:moveTo>
                    <a:pt x="0" y="159559"/>
                  </a:moveTo>
                  <a:lnTo>
                    <a:pt x="8134" y="109126"/>
                  </a:lnTo>
                  <a:lnTo>
                    <a:pt x="30785" y="65325"/>
                  </a:lnTo>
                  <a:lnTo>
                    <a:pt x="65325" y="30785"/>
                  </a:lnTo>
                  <a:lnTo>
                    <a:pt x="109126" y="8134"/>
                  </a:lnTo>
                  <a:lnTo>
                    <a:pt x="159559" y="0"/>
                  </a:lnTo>
                  <a:lnTo>
                    <a:pt x="209992" y="8134"/>
                  </a:lnTo>
                  <a:lnTo>
                    <a:pt x="253793" y="30785"/>
                  </a:lnTo>
                  <a:lnTo>
                    <a:pt x="288333" y="65325"/>
                  </a:lnTo>
                  <a:lnTo>
                    <a:pt x="310984" y="109126"/>
                  </a:lnTo>
                  <a:lnTo>
                    <a:pt x="319119" y="159559"/>
                  </a:lnTo>
                  <a:lnTo>
                    <a:pt x="310984" y="209992"/>
                  </a:lnTo>
                  <a:lnTo>
                    <a:pt x="288333" y="253793"/>
                  </a:lnTo>
                  <a:lnTo>
                    <a:pt x="253793" y="288333"/>
                  </a:lnTo>
                  <a:lnTo>
                    <a:pt x="209992" y="310984"/>
                  </a:lnTo>
                  <a:lnTo>
                    <a:pt x="159559" y="319119"/>
                  </a:lnTo>
                  <a:lnTo>
                    <a:pt x="109126" y="310984"/>
                  </a:lnTo>
                  <a:lnTo>
                    <a:pt x="65325" y="288333"/>
                  </a:lnTo>
                  <a:lnTo>
                    <a:pt x="30785" y="253793"/>
                  </a:lnTo>
                  <a:lnTo>
                    <a:pt x="8134" y="209992"/>
                  </a:lnTo>
                  <a:lnTo>
                    <a:pt x="0" y="15955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86245" y="4522372"/>
              <a:ext cx="319405" cy="319405"/>
            </a:xfrm>
            <a:custGeom>
              <a:avLst/>
              <a:gdLst/>
              <a:ahLst/>
              <a:cxnLst/>
              <a:rect l="l" t="t" r="r" b="b"/>
              <a:pathLst>
                <a:path w="319405" h="319404">
                  <a:moveTo>
                    <a:pt x="0" y="159559"/>
                  </a:moveTo>
                  <a:lnTo>
                    <a:pt x="8134" y="109126"/>
                  </a:lnTo>
                  <a:lnTo>
                    <a:pt x="30785" y="65325"/>
                  </a:lnTo>
                  <a:lnTo>
                    <a:pt x="65325" y="30785"/>
                  </a:lnTo>
                  <a:lnTo>
                    <a:pt x="109126" y="8134"/>
                  </a:lnTo>
                  <a:lnTo>
                    <a:pt x="159559" y="0"/>
                  </a:lnTo>
                  <a:lnTo>
                    <a:pt x="209992" y="8134"/>
                  </a:lnTo>
                  <a:lnTo>
                    <a:pt x="253793" y="30785"/>
                  </a:lnTo>
                  <a:lnTo>
                    <a:pt x="288333" y="65325"/>
                  </a:lnTo>
                  <a:lnTo>
                    <a:pt x="310984" y="109126"/>
                  </a:lnTo>
                  <a:lnTo>
                    <a:pt x="319119" y="159559"/>
                  </a:lnTo>
                  <a:lnTo>
                    <a:pt x="310984" y="209992"/>
                  </a:lnTo>
                  <a:lnTo>
                    <a:pt x="288333" y="253793"/>
                  </a:lnTo>
                  <a:lnTo>
                    <a:pt x="253793" y="288333"/>
                  </a:lnTo>
                  <a:lnTo>
                    <a:pt x="209992" y="310984"/>
                  </a:lnTo>
                  <a:lnTo>
                    <a:pt x="159559" y="319119"/>
                  </a:lnTo>
                  <a:lnTo>
                    <a:pt x="109126" y="310984"/>
                  </a:lnTo>
                  <a:lnTo>
                    <a:pt x="65325" y="288333"/>
                  </a:lnTo>
                  <a:lnTo>
                    <a:pt x="30785" y="253793"/>
                  </a:lnTo>
                  <a:lnTo>
                    <a:pt x="8134" y="209992"/>
                  </a:lnTo>
                  <a:lnTo>
                    <a:pt x="0" y="15955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05364" y="4681931"/>
              <a:ext cx="718185" cy="368935"/>
            </a:xfrm>
            <a:custGeom>
              <a:avLst/>
              <a:gdLst/>
              <a:ahLst/>
              <a:cxnLst/>
              <a:rect l="l" t="t" r="r" b="b"/>
              <a:pathLst>
                <a:path w="718185" h="368935">
                  <a:moveTo>
                    <a:pt x="0" y="0"/>
                  </a:moveTo>
                  <a:lnTo>
                    <a:pt x="718184" y="368747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23548" y="5688993"/>
              <a:ext cx="319405" cy="319405"/>
            </a:xfrm>
            <a:custGeom>
              <a:avLst/>
              <a:gdLst/>
              <a:ahLst/>
              <a:cxnLst/>
              <a:rect l="l" t="t" r="r" b="b"/>
              <a:pathLst>
                <a:path w="319405" h="319404">
                  <a:moveTo>
                    <a:pt x="0" y="159559"/>
                  </a:moveTo>
                  <a:lnTo>
                    <a:pt x="8134" y="109126"/>
                  </a:lnTo>
                  <a:lnTo>
                    <a:pt x="30785" y="65325"/>
                  </a:lnTo>
                  <a:lnTo>
                    <a:pt x="65325" y="30785"/>
                  </a:lnTo>
                  <a:lnTo>
                    <a:pt x="109126" y="8134"/>
                  </a:lnTo>
                  <a:lnTo>
                    <a:pt x="159559" y="0"/>
                  </a:lnTo>
                  <a:lnTo>
                    <a:pt x="209992" y="8134"/>
                  </a:lnTo>
                  <a:lnTo>
                    <a:pt x="253793" y="30785"/>
                  </a:lnTo>
                  <a:lnTo>
                    <a:pt x="288333" y="65325"/>
                  </a:lnTo>
                  <a:lnTo>
                    <a:pt x="310984" y="109126"/>
                  </a:lnTo>
                  <a:lnTo>
                    <a:pt x="319119" y="159559"/>
                  </a:lnTo>
                  <a:lnTo>
                    <a:pt x="310984" y="209992"/>
                  </a:lnTo>
                  <a:lnTo>
                    <a:pt x="288333" y="253793"/>
                  </a:lnTo>
                  <a:lnTo>
                    <a:pt x="253793" y="288333"/>
                  </a:lnTo>
                  <a:lnTo>
                    <a:pt x="209992" y="310984"/>
                  </a:lnTo>
                  <a:lnTo>
                    <a:pt x="159559" y="319119"/>
                  </a:lnTo>
                  <a:lnTo>
                    <a:pt x="109126" y="310984"/>
                  </a:lnTo>
                  <a:lnTo>
                    <a:pt x="65325" y="288333"/>
                  </a:lnTo>
                  <a:lnTo>
                    <a:pt x="30785" y="253793"/>
                  </a:lnTo>
                  <a:lnTo>
                    <a:pt x="8134" y="209992"/>
                  </a:lnTo>
                  <a:lnTo>
                    <a:pt x="0" y="15955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86245" y="5262411"/>
              <a:ext cx="319405" cy="319405"/>
            </a:xfrm>
            <a:custGeom>
              <a:avLst/>
              <a:gdLst/>
              <a:ahLst/>
              <a:cxnLst/>
              <a:rect l="l" t="t" r="r" b="b"/>
              <a:pathLst>
                <a:path w="319405" h="319404">
                  <a:moveTo>
                    <a:pt x="0" y="159559"/>
                  </a:moveTo>
                  <a:lnTo>
                    <a:pt x="8134" y="109126"/>
                  </a:lnTo>
                  <a:lnTo>
                    <a:pt x="30785" y="65325"/>
                  </a:lnTo>
                  <a:lnTo>
                    <a:pt x="65325" y="30785"/>
                  </a:lnTo>
                  <a:lnTo>
                    <a:pt x="109126" y="8134"/>
                  </a:lnTo>
                  <a:lnTo>
                    <a:pt x="159559" y="0"/>
                  </a:lnTo>
                  <a:lnTo>
                    <a:pt x="209992" y="8134"/>
                  </a:lnTo>
                  <a:lnTo>
                    <a:pt x="253793" y="30785"/>
                  </a:lnTo>
                  <a:lnTo>
                    <a:pt x="288333" y="65325"/>
                  </a:lnTo>
                  <a:lnTo>
                    <a:pt x="310984" y="109126"/>
                  </a:lnTo>
                  <a:lnTo>
                    <a:pt x="319119" y="159559"/>
                  </a:lnTo>
                  <a:lnTo>
                    <a:pt x="310984" y="209992"/>
                  </a:lnTo>
                  <a:lnTo>
                    <a:pt x="288333" y="253793"/>
                  </a:lnTo>
                  <a:lnTo>
                    <a:pt x="253793" y="288333"/>
                  </a:lnTo>
                  <a:lnTo>
                    <a:pt x="209992" y="310984"/>
                  </a:lnTo>
                  <a:lnTo>
                    <a:pt x="159559" y="319119"/>
                  </a:lnTo>
                  <a:lnTo>
                    <a:pt x="109126" y="310984"/>
                  </a:lnTo>
                  <a:lnTo>
                    <a:pt x="65325" y="288333"/>
                  </a:lnTo>
                  <a:lnTo>
                    <a:pt x="30785" y="253793"/>
                  </a:lnTo>
                  <a:lnTo>
                    <a:pt x="8134" y="209992"/>
                  </a:lnTo>
                  <a:lnTo>
                    <a:pt x="0" y="15955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86245" y="6002449"/>
              <a:ext cx="319405" cy="319405"/>
            </a:xfrm>
            <a:custGeom>
              <a:avLst/>
              <a:gdLst/>
              <a:ahLst/>
              <a:cxnLst/>
              <a:rect l="l" t="t" r="r" b="b"/>
              <a:pathLst>
                <a:path w="319405" h="319404">
                  <a:moveTo>
                    <a:pt x="0" y="159559"/>
                  </a:moveTo>
                  <a:lnTo>
                    <a:pt x="8134" y="109126"/>
                  </a:lnTo>
                  <a:lnTo>
                    <a:pt x="30785" y="65325"/>
                  </a:lnTo>
                  <a:lnTo>
                    <a:pt x="65325" y="30785"/>
                  </a:lnTo>
                  <a:lnTo>
                    <a:pt x="109126" y="8134"/>
                  </a:lnTo>
                  <a:lnTo>
                    <a:pt x="159559" y="0"/>
                  </a:lnTo>
                  <a:lnTo>
                    <a:pt x="209992" y="8134"/>
                  </a:lnTo>
                  <a:lnTo>
                    <a:pt x="253793" y="30785"/>
                  </a:lnTo>
                  <a:lnTo>
                    <a:pt x="288333" y="65325"/>
                  </a:lnTo>
                  <a:lnTo>
                    <a:pt x="310984" y="109126"/>
                  </a:lnTo>
                  <a:lnTo>
                    <a:pt x="319119" y="159559"/>
                  </a:lnTo>
                  <a:lnTo>
                    <a:pt x="310984" y="209992"/>
                  </a:lnTo>
                  <a:lnTo>
                    <a:pt x="288333" y="253793"/>
                  </a:lnTo>
                  <a:lnTo>
                    <a:pt x="253793" y="288333"/>
                  </a:lnTo>
                  <a:lnTo>
                    <a:pt x="209992" y="310984"/>
                  </a:lnTo>
                  <a:lnTo>
                    <a:pt x="159559" y="319119"/>
                  </a:lnTo>
                  <a:lnTo>
                    <a:pt x="109126" y="310984"/>
                  </a:lnTo>
                  <a:lnTo>
                    <a:pt x="65325" y="288333"/>
                  </a:lnTo>
                  <a:lnTo>
                    <a:pt x="30785" y="253793"/>
                  </a:lnTo>
                  <a:lnTo>
                    <a:pt x="8134" y="209992"/>
                  </a:lnTo>
                  <a:lnTo>
                    <a:pt x="0" y="15955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05364" y="5050679"/>
              <a:ext cx="718185" cy="1111885"/>
            </a:xfrm>
            <a:custGeom>
              <a:avLst/>
              <a:gdLst/>
              <a:ahLst/>
              <a:cxnLst/>
              <a:rect l="l" t="t" r="r" b="b"/>
              <a:pathLst>
                <a:path w="718185" h="1111885">
                  <a:moveTo>
                    <a:pt x="0" y="1111331"/>
                  </a:moveTo>
                  <a:lnTo>
                    <a:pt x="718184" y="0"/>
                  </a:lnTo>
                </a:path>
                <a:path w="718185" h="1111885">
                  <a:moveTo>
                    <a:pt x="0" y="1111331"/>
                  </a:moveTo>
                  <a:lnTo>
                    <a:pt x="718184" y="797875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60851" y="4522372"/>
              <a:ext cx="319405" cy="319405"/>
            </a:xfrm>
            <a:custGeom>
              <a:avLst/>
              <a:gdLst/>
              <a:ahLst/>
              <a:cxnLst/>
              <a:rect l="l" t="t" r="r" b="b"/>
              <a:pathLst>
                <a:path w="319404" h="319404">
                  <a:moveTo>
                    <a:pt x="0" y="159559"/>
                  </a:moveTo>
                  <a:lnTo>
                    <a:pt x="8134" y="109126"/>
                  </a:lnTo>
                  <a:lnTo>
                    <a:pt x="30785" y="65325"/>
                  </a:lnTo>
                  <a:lnTo>
                    <a:pt x="65325" y="30785"/>
                  </a:lnTo>
                  <a:lnTo>
                    <a:pt x="109126" y="8134"/>
                  </a:lnTo>
                  <a:lnTo>
                    <a:pt x="159559" y="0"/>
                  </a:lnTo>
                  <a:lnTo>
                    <a:pt x="209992" y="8134"/>
                  </a:lnTo>
                  <a:lnTo>
                    <a:pt x="253793" y="30785"/>
                  </a:lnTo>
                  <a:lnTo>
                    <a:pt x="288333" y="65325"/>
                  </a:lnTo>
                  <a:lnTo>
                    <a:pt x="310984" y="109126"/>
                  </a:lnTo>
                  <a:lnTo>
                    <a:pt x="319119" y="159559"/>
                  </a:lnTo>
                  <a:lnTo>
                    <a:pt x="310984" y="209992"/>
                  </a:lnTo>
                  <a:lnTo>
                    <a:pt x="288333" y="253793"/>
                  </a:lnTo>
                  <a:lnTo>
                    <a:pt x="253793" y="288333"/>
                  </a:lnTo>
                  <a:lnTo>
                    <a:pt x="209992" y="310984"/>
                  </a:lnTo>
                  <a:lnTo>
                    <a:pt x="159559" y="319119"/>
                  </a:lnTo>
                  <a:lnTo>
                    <a:pt x="109126" y="310984"/>
                  </a:lnTo>
                  <a:lnTo>
                    <a:pt x="65325" y="288333"/>
                  </a:lnTo>
                  <a:lnTo>
                    <a:pt x="30785" y="253793"/>
                  </a:lnTo>
                  <a:lnTo>
                    <a:pt x="8134" y="209992"/>
                  </a:lnTo>
                  <a:lnTo>
                    <a:pt x="0" y="15955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42667" y="4258260"/>
              <a:ext cx="718185" cy="424180"/>
            </a:xfrm>
            <a:custGeom>
              <a:avLst/>
              <a:gdLst/>
              <a:ahLst/>
              <a:cxnLst/>
              <a:rect l="l" t="t" r="r" b="b"/>
              <a:pathLst>
                <a:path w="718185" h="424179">
                  <a:moveTo>
                    <a:pt x="718184" y="423671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42667" y="4681931"/>
              <a:ext cx="718185" cy="368935"/>
            </a:xfrm>
            <a:custGeom>
              <a:avLst/>
              <a:gdLst/>
              <a:ahLst/>
              <a:cxnLst/>
              <a:rect l="l" t="t" r="r" b="b"/>
              <a:pathLst>
                <a:path w="718185" h="368935">
                  <a:moveTo>
                    <a:pt x="0" y="368747"/>
                  </a:moveTo>
                  <a:lnTo>
                    <a:pt x="718184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60851" y="5256879"/>
              <a:ext cx="319405" cy="319405"/>
            </a:xfrm>
            <a:custGeom>
              <a:avLst/>
              <a:gdLst/>
              <a:ahLst/>
              <a:cxnLst/>
              <a:rect l="l" t="t" r="r" b="b"/>
              <a:pathLst>
                <a:path w="319404" h="319404">
                  <a:moveTo>
                    <a:pt x="0" y="159559"/>
                  </a:moveTo>
                  <a:lnTo>
                    <a:pt x="8134" y="109126"/>
                  </a:lnTo>
                  <a:lnTo>
                    <a:pt x="30785" y="65325"/>
                  </a:lnTo>
                  <a:lnTo>
                    <a:pt x="65325" y="30785"/>
                  </a:lnTo>
                  <a:lnTo>
                    <a:pt x="109126" y="8134"/>
                  </a:lnTo>
                  <a:lnTo>
                    <a:pt x="159559" y="0"/>
                  </a:lnTo>
                  <a:lnTo>
                    <a:pt x="209992" y="8134"/>
                  </a:lnTo>
                  <a:lnTo>
                    <a:pt x="253793" y="30785"/>
                  </a:lnTo>
                  <a:lnTo>
                    <a:pt x="288333" y="65325"/>
                  </a:lnTo>
                  <a:lnTo>
                    <a:pt x="310984" y="109126"/>
                  </a:lnTo>
                  <a:lnTo>
                    <a:pt x="319119" y="159559"/>
                  </a:lnTo>
                  <a:lnTo>
                    <a:pt x="310984" y="209992"/>
                  </a:lnTo>
                  <a:lnTo>
                    <a:pt x="288333" y="253793"/>
                  </a:lnTo>
                  <a:lnTo>
                    <a:pt x="253793" y="288333"/>
                  </a:lnTo>
                  <a:lnTo>
                    <a:pt x="209992" y="310984"/>
                  </a:lnTo>
                  <a:lnTo>
                    <a:pt x="159559" y="319119"/>
                  </a:lnTo>
                  <a:lnTo>
                    <a:pt x="109126" y="310984"/>
                  </a:lnTo>
                  <a:lnTo>
                    <a:pt x="65325" y="288333"/>
                  </a:lnTo>
                  <a:lnTo>
                    <a:pt x="30785" y="253793"/>
                  </a:lnTo>
                  <a:lnTo>
                    <a:pt x="8134" y="209992"/>
                  </a:lnTo>
                  <a:lnTo>
                    <a:pt x="0" y="15955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42667" y="5416438"/>
              <a:ext cx="718185" cy="432434"/>
            </a:xfrm>
            <a:custGeom>
              <a:avLst/>
              <a:gdLst/>
              <a:ahLst/>
              <a:cxnLst/>
              <a:rect l="l" t="t" r="r" b="b"/>
              <a:pathLst>
                <a:path w="718185" h="432435">
                  <a:moveTo>
                    <a:pt x="0" y="432115"/>
                  </a:moveTo>
                  <a:lnTo>
                    <a:pt x="718184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42667" y="4258260"/>
              <a:ext cx="718185" cy="1158240"/>
            </a:xfrm>
            <a:custGeom>
              <a:avLst/>
              <a:gdLst/>
              <a:ahLst/>
              <a:cxnLst/>
              <a:rect l="l" t="t" r="r" b="b"/>
              <a:pathLst>
                <a:path w="718185" h="1158239">
                  <a:moveTo>
                    <a:pt x="0" y="0"/>
                  </a:moveTo>
                  <a:lnTo>
                    <a:pt x="718184" y="1158178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42667" y="5050678"/>
              <a:ext cx="718185" cy="365760"/>
            </a:xfrm>
            <a:custGeom>
              <a:avLst/>
              <a:gdLst/>
              <a:ahLst/>
              <a:cxnLst/>
              <a:rect l="l" t="t" r="r" b="b"/>
              <a:pathLst>
                <a:path w="718185" h="365760">
                  <a:moveTo>
                    <a:pt x="0" y="0"/>
                  </a:moveTo>
                  <a:lnTo>
                    <a:pt x="718184" y="36576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42667" y="4681931"/>
              <a:ext cx="718185" cy="1167130"/>
            </a:xfrm>
            <a:custGeom>
              <a:avLst/>
              <a:gdLst/>
              <a:ahLst/>
              <a:cxnLst/>
              <a:rect l="l" t="t" r="r" b="b"/>
              <a:pathLst>
                <a:path w="718185" h="1167129">
                  <a:moveTo>
                    <a:pt x="0" y="1166622"/>
                  </a:moveTo>
                  <a:lnTo>
                    <a:pt x="718184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2510246" y="3782334"/>
            <a:ext cx="319405" cy="319405"/>
          </a:xfrm>
          <a:custGeom>
            <a:avLst/>
            <a:gdLst/>
            <a:ahLst/>
            <a:cxnLst/>
            <a:rect l="l" t="t" r="r" b="b"/>
            <a:pathLst>
              <a:path w="319405" h="319404">
                <a:moveTo>
                  <a:pt x="0" y="159559"/>
                </a:moveTo>
                <a:lnTo>
                  <a:pt x="8134" y="109126"/>
                </a:lnTo>
                <a:lnTo>
                  <a:pt x="30785" y="65325"/>
                </a:lnTo>
                <a:lnTo>
                  <a:pt x="65325" y="30785"/>
                </a:lnTo>
                <a:lnTo>
                  <a:pt x="109126" y="8134"/>
                </a:lnTo>
                <a:lnTo>
                  <a:pt x="159559" y="0"/>
                </a:lnTo>
                <a:lnTo>
                  <a:pt x="209992" y="8134"/>
                </a:lnTo>
                <a:lnTo>
                  <a:pt x="253793" y="30785"/>
                </a:lnTo>
                <a:lnTo>
                  <a:pt x="288333" y="65325"/>
                </a:lnTo>
                <a:lnTo>
                  <a:pt x="310984" y="109126"/>
                </a:lnTo>
                <a:lnTo>
                  <a:pt x="319119" y="159559"/>
                </a:lnTo>
                <a:lnTo>
                  <a:pt x="310984" y="209992"/>
                </a:lnTo>
                <a:lnTo>
                  <a:pt x="288333" y="253793"/>
                </a:lnTo>
                <a:lnTo>
                  <a:pt x="253793" y="288333"/>
                </a:lnTo>
                <a:lnTo>
                  <a:pt x="209992" y="310984"/>
                </a:lnTo>
                <a:lnTo>
                  <a:pt x="159559" y="319119"/>
                </a:lnTo>
                <a:lnTo>
                  <a:pt x="109126" y="310984"/>
                </a:lnTo>
                <a:lnTo>
                  <a:pt x="65325" y="288333"/>
                </a:lnTo>
                <a:lnTo>
                  <a:pt x="30785" y="253793"/>
                </a:lnTo>
                <a:lnTo>
                  <a:pt x="8134" y="209992"/>
                </a:lnTo>
                <a:lnTo>
                  <a:pt x="0" y="15955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7321970" y="3769634"/>
            <a:ext cx="2419350" cy="2564765"/>
            <a:chOff x="5797970" y="3769633"/>
            <a:chExt cx="2419350" cy="2564765"/>
          </a:xfrm>
        </p:grpSpPr>
        <p:sp>
          <p:nvSpPr>
            <p:cNvPr id="28" name="object 28"/>
            <p:cNvSpPr/>
            <p:nvPr/>
          </p:nvSpPr>
          <p:spPr>
            <a:xfrm>
              <a:off x="6129788" y="3941893"/>
              <a:ext cx="718185" cy="1906905"/>
            </a:xfrm>
            <a:custGeom>
              <a:avLst/>
              <a:gdLst/>
              <a:ahLst/>
              <a:cxnLst/>
              <a:rect l="l" t="t" r="r" b="b"/>
              <a:pathLst>
                <a:path w="718184" h="1906904">
                  <a:moveTo>
                    <a:pt x="0" y="0"/>
                  </a:moveTo>
                  <a:lnTo>
                    <a:pt x="718184" y="316368"/>
                  </a:lnTo>
                </a:path>
                <a:path w="718184" h="1906904">
                  <a:moveTo>
                    <a:pt x="0" y="0"/>
                  </a:moveTo>
                  <a:lnTo>
                    <a:pt x="718184" y="1906661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129788" y="4258260"/>
              <a:ext cx="718185" cy="1163955"/>
            </a:xfrm>
            <a:custGeom>
              <a:avLst/>
              <a:gdLst/>
              <a:ahLst/>
              <a:cxnLst/>
              <a:rect l="l" t="t" r="r" b="b"/>
              <a:pathLst>
                <a:path w="718184" h="1163954">
                  <a:moveTo>
                    <a:pt x="0" y="1163710"/>
                  </a:moveTo>
                  <a:lnTo>
                    <a:pt x="718184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847972" y="4098700"/>
              <a:ext cx="319405" cy="319405"/>
            </a:xfrm>
            <a:custGeom>
              <a:avLst/>
              <a:gdLst/>
              <a:ahLst/>
              <a:cxnLst/>
              <a:rect l="l" t="t" r="r" b="b"/>
              <a:pathLst>
                <a:path w="319404" h="319404">
                  <a:moveTo>
                    <a:pt x="0" y="159559"/>
                  </a:moveTo>
                  <a:lnTo>
                    <a:pt x="8134" y="109126"/>
                  </a:lnTo>
                  <a:lnTo>
                    <a:pt x="30785" y="65325"/>
                  </a:lnTo>
                  <a:lnTo>
                    <a:pt x="65325" y="30785"/>
                  </a:lnTo>
                  <a:lnTo>
                    <a:pt x="109126" y="8134"/>
                  </a:lnTo>
                  <a:lnTo>
                    <a:pt x="159559" y="0"/>
                  </a:lnTo>
                  <a:lnTo>
                    <a:pt x="209992" y="8134"/>
                  </a:lnTo>
                  <a:lnTo>
                    <a:pt x="253793" y="30785"/>
                  </a:lnTo>
                  <a:lnTo>
                    <a:pt x="288333" y="65325"/>
                  </a:lnTo>
                  <a:lnTo>
                    <a:pt x="310984" y="109126"/>
                  </a:lnTo>
                  <a:lnTo>
                    <a:pt x="319119" y="159559"/>
                  </a:lnTo>
                  <a:lnTo>
                    <a:pt x="310984" y="209992"/>
                  </a:lnTo>
                  <a:lnTo>
                    <a:pt x="288333" y="253793"/>
                  </a:lnTo>
                  <a:lnTo>
                    <a:pt x="253793" y="288333"/>
                  </a:lnTo>
                  <a:lnTo>
                    <a:pt x="209992" y="310984"/>
                  </a:lnTo>
                  <a:lnTo>
                    <a:pt x="159559" y="319119"/>
                  </a:lnTo>
                  <a:lnTo>
                    <a:pt x="109126" y="310984"/>
                  </a:lnTo>
                  <a:lnTo>
                    <a:pt x="65325" y="288333"/>
                  </a:lnTo>
                  <a:lnTo>
                    <a:pt x="30785" y="253793"/>
                  </a:lnTo>
                  <a:lnTo>
                    <a:pt x="8134" y="209992"/>
                  </a:lnTo>
                  <a:lnTo>
                    <a:pt x="0" y="15955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847972" y="4891119"/>
              <a:ext cx="319405" cy="319405"/>
            </a:xfrm>
            <a:custGeom>
              <a:avLst/>
              <a:gdLst/>
              <a:ahLst/>
              <a:cxnLst/>
              <a:rect l="l" t="t" r="r" b="b"/>
              <a:pathLst>
                <a:path w="319404" h="319404">
                  <a:moveTo>
                    <a:pt x="159560" y="0"/>
                  </a:moveTo>
                  <a:lnTo>
                    <a:pt x="109126" y="8134"/>
                  </a:lnTo>
                  <a:lnTo>
                    <a:pt x="65326" y="30785"/>
                  </a:lnTo>
                  <a:lnTo>
                    <a:pt x="30785" y="65325"/>
                  </a:lnTo>
                  <a:lnTo>
                    <a:pt x="8134" y="109126"/>
                  </a:lnTo>
                  <a:lnTo>
                    <a:pt x="0" y="159558"/>
                  </a:lnTo>
                  <a:lnTo>
                    <a:pt x="8134" y="209992"/>
                  </a:lnTo>
                  <a:lnTo>
                    <a:pt x="30785" y="253793"/>
                  </a:lnTo>
                  <a:lnTo>
                    <a:pt x="65326" y="288333"/>
                  </a:lnTo>
                  <a:lnTo>
                    <a:pt x="109126" y="310984"/>
                  </a:lnTo>
                  <a:lnTo>
                    <a:pt x="159560" y="319119"/>
                  </a:lnTo>
                  <a:lnTo>
                    <a:pt x="209993" y="310984"/>
                  </a:lnTo>
                  <a:lnTo>
                    <a:pt x="253793" y="288333"/>
                  </a:lnTo>
                  <a:lnTo>
                    <a:pt x="288333" y="253793"/>
                  </a:lnTo>
                  <a:lnTo>
                    <a:pt x="310984" y="209992"/>
                  </a:lnTo>
                  <a:lnTo>
                    <a:pt x="319119" y="159558"/>
                  </a:lnTo>
                  <a:lnTo>
                    <a:pt x="310984" y="109126"/>
                  </a:lnTo>
                  <a:lnTo>
                    <a:pt x="288333" y="65325"/>
                  </a:lnTo>
                  <a:lnTo>
                    <a:pt x="253793" y="30785"/>
                  </a:lnTo>
                  <a:lnTo>
                    <a:pt x="209993" y="8134"/>
                  </a:lnTo>
                  <a:lnTo>
                    <a:pt x="15956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47972" y="4891119"/>
              <a:ext cx="319405" cy="319405"/>
            </a:xfrm>
            <a:custGeom>
              <a:avLst/>
              <a:gdLst/>
              <a:ahLst/>
              <a:cxnLst/>
              <a:rect l="l" t="t" r="r" b="b"/>
              <a:pathLst>
                <a:path w="319404" h="319404">
                  <a:moveTo>
                    <a:pt x="0" y="159559"/>
                  </a:moveTo>
                  <a:lnTo>
                    <a:pt x="8134" y="109126"/>
                  </a:lnTo>
                  <a:lnTo>
                    <a:pt x="30785" y="65325"/>
                  </a:lnTo>
                  <a:lnTo>
                    <a:pt x="65325" y="30785"/>
                  </a:lnTo>
                  <a:lnTo>
                    <a:pt x="109126" y="8134"/>
                  </a:lnTo>
                  <a:lnTo>
                    <a:pt x="159559" y="0"/>
                  </a:lnTo>
                  <a:lnTo>
                    <a:pt x="209992" y="8134"/>
                  </a:lnTo>
                  <a:lnTo>
                    <a:pt x="253793" y="30785"/>
                  </a:lnTo>
                  <a:lnTo>
                    <a:pt x="288333" y="65325"/>
                  </a:lnTo>
                  <a:lnTo>
                    <a:pt x="310984" y="109126"/>
                  </a:lnTo>
                  <a:lnTo>
                    <a:pt x="319119" y="159559"/>
                  </a:lnTo>
                  <a:lnTo>
                    <a:pt x="310984" y="209992"/>
                  </a:lnTo>
                  <a:lnTo>
                    <a:pt x="288333" y="253793"/>
                  </a:lnTo>
                  <a:lnTo>
                    <a:pt x="253793" y="288333"/>
                  </a:lnTo>
                  <a:lnTo>
                    <a:pt x="209992" y="310984"/>
                  </a:lnTo>
                  <a:lnTo>
                    <a:pt x="159559" y="319119"/>
                  </a:lnTo>
                  <a:lnTo>
                    <a:pt x="109126" y="310984"/>
                  </a:lnTo>
                  <a:lnTo>
                    <a:pt x="65325" y="288333"/>
                  </a:lnTo>
                  <a:lnTo>
                    <a:pt x="30785" y="253793"/>
                  </a:lnTo>
                  <a:lnTo>
                    <a:pt x="8134" y="209992"/>
                  </a:lnTo>
                  <a:lnTo>
                    <a:pt x="0" y="159559"/>
                  </a:lnTo>
                  <a:close/>
                </a:path>
              </a:pathLst>
            </a:custGeom>
            <a:ln w="25400">
              <a:solidFill>
                <a:srgbClr val="68686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847972" y="5688994"/>
              <a:ext cx="319405" cy="319405"/>
            </a:xfrm>
            <a:custGeom>
              <a:avLst/>
              <a:gdLst/>
              <a:ahLst/>
              <a:cxnLst/>
              <a:rect l="l" t="t" r="r" b="b"/>
              <a:pathLst>
                <a:path w="319404" h="319404">
                  <a:moveTo>
                    <a:pt x="0" y="159559"/>
                  </a:moveTo>
                  <a:lnTo>
                    <a:pt x="8134" y="109126"/>
                  </a:lnTo>
                  <a:lnTo>
                    <a:pt x="30785" y="65325"/>
                  </a:lnTo>
                  <a:lnTo>
                    <a:pt x="65325" y="30785"/>
                  </a:lnTo>
                  <a:lnTo>
                    <a:pt x="109126" y="8134"/>
                  </a:lnTo>
                  <a:lnTo>
                    <a:pt x="159559" y="0"/>
                  </a:lnTo>
                  <a:lnTo>
                    <a:pt x="209992" y="8134"/>
                  </a:lnTo>
                  <a:lnTo>
                    <a:pt x="253793" y="30785"/>
                  </a:lnTo>
                  <a:lnTo>
                    <a:pt x="288333" y="65325"/>
                  </a:lnTo>
                  <a:lnTo>
                    <a:pt x="310984" y="109126"/>
                  </a:lnTo>
                  <a:lnTo>
                    <a:pt x="319119" y="159559"/>
                  </a:lnTo>
                  <a:lnTo>
                    <a:pt x="310984" y="209992"/>
                  </a:lnTo>
                  <a:lnTo>
                    <a:pt x="288333" y="253793"/>
                  </a:lnTo>
                  <a:lnTo>
                    <a:pt x="253793" y="288333"/>
                  </a:lnTo>
                  <a:lnTo>
                    <a:pt x="209992" y="310984"/>
                  </a:lnTo>
                  <a:lnTo>
                    <a:pt x="159559" y="319119"/>
                  </a:lnTo>
                  <a:lnTo>
                    <a:pt x="109126" y="310984"/>
                  </a:lnTo>
                  <a:lnTo>
                    <a:pt x="65325" y="288333"/>
                  </a:lnTo>
                  <a:lnTo>
                    <a:pt x="30785" y="253793"/>
                  </a:lnTo>
                  <a:lnTo>
                    <a:pt x="8134" y="209992"/>
                  </a:lnTo>
                  <a:lnTo>
                    <a:pt x="0" y="15955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10670" y="4522372"/>
              <a:ext cx="319405" cy="319405"/>
            </a:xfrm>
            <a:custGeom>
              <a:avLst/>
              <a:gdLst/>
              <a:ahLst/>
              <a:cxnLst/>
              <a:rect l="l" t="t" r="r" b="b"/>
              <a:pathLst>
                <a:path w="319404" h="319404">
                  <a:moveTo>
                    <a:pt x="159558" y="0"/>
                  </a:moveTo>
                  <a:lnTo>
                    <a:pt x="109125" y="8134"/>
                  </a:lnTo>
                  <a:lnTo>
                    <a:pt x="65325" y="30785"/>
                  </a:lnTo>
                  <a:lnTo>
                    <a:pt x="30785" y="65325"/>
                  </a:lnTo>
                  <a:lnTo>
                    <a:pt x="8134" y="109126"/>
                  </a:lnTo>
                  <a:lnTo>
                    <a:pt x="0" y="159558"/>
                  </a:lnTo>
                  <a:lnTo>
                    <a:pt x="8134" y="209992"/>
                  </a:lnTo>
                  <a:lnTo>
                    <a:pt x="30785" y="253793"/>
                  </a:lnTo>
                  <a:lnTo>
                    <a:pt x="65325" y="288333"/>
                  </a:lnTo>
                  <a:lnTo>
                    <a:pt x="109125" y="310984"/>
                  </a:lnTo>
                  <a:lnTo>
                    <a:pt x="159558" y="319119"/>
                  </a:lnTo>
                  <a:lnTo>
                    <a:pt x="209992" y="310984"/>
                  </a:lnTo>
                  <a:lnTo>
                    <a:pt x="253792" y="288333"/>
                  </a:lnTo>
                  <a:lnTo>
                    <a:pt x="288332" y="253793"/>
                  </a:lnTo>
                  <a:lnTo>
                    <a:pt x="310983" y="209992"/>
                  </a:lnTo>
                  <a:lnTo>
                    <a:pt x="319117" y="159558"/>
                  </a:lnTo>
                  <a:lnTo>
                    <a:pt x="310983" y="109126"/>
                  </a:lnTo>
                  <a:lnTo>
                    <a:pt x="288332" y="65325"/>
                  </a:lnTo>
                  <a:lnTo>
                    <a:pt x="253792" y="30785"/>
                  </a:lnTo>
                  <a:lnTo>
                    <a:pt x="209992" y="8134"/>
                  </a:lnTo>
                  <a:lnTo>
                    <a:pt x="15955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10670" y="4522372"/>
              <a:ext cx="319405" cy="319405"/>
            </a:xfrm>
            <a:custGeom>
              <a:avLst/>
              <a:gdLst/>
              <a:ahLst/>
              <a:cxnLst/>
              <a:rect l="l" t="t" r="r" b="b"/>
              <a:pathLst>
                <a:path w="319404" h="319404">
                  <a:moveTo>
                    <a:pt x="0" y="159559"/>
                  </a:moveTo>
                  <a:lnTo>
                    <a:pt x="8134" y="109126"/>
                  </a:lnTo>
                  <a:lnTo>
                    <a:pt x="30785" y="65325"/>
                  </a:lnTo>
                  <a:lnTo>
                    <a:pt x="65325" y="30785"/>
                  </a:lnTo>
                  <a:lnTo>
                    <a:pt x="109126" y="8134"/>
                  </a:lnTo>
                  <a:lnTo>
                    <a:pt x="159559" y="0"/>
                  </a:lnTo>
                  <a:lnTo>
                    <a:pt x="209992" y="8134"/>
                  </a:lnTo>
                  <a:lnTo>
                    <a:pt x="253793" y="30785"/>
                  </a:lnTo>
                  <a:lnTo>
                    <a:pt x="288333" y="65325"/>
                  </a:lnTo>
                  <a:lnTo>
                    <a:pt x="310984" y="109126"/>
                  </a:lnTo>
                  <a:lnTo>
                    <a:pt x="319119" y="159559"/>
                  </a:lnTo>
                  <a:lnTo>
                    <a:pt x="310984" y="209992"/>
                  </a:lnTo>
                  <a:lnTo>
                    <a:pt x="288333" y="253793"/>
                  </a:lnTo>
                  <a:lnTo>
                    <a:pt x="253793" y="288333"/>
                  </a:lnTo>
                  <a:lnTo>
                    <a:pt x="209992" y="310984"/>
                  </a:lnTo>
                  <a:lnTo>
                    <a:pt x="159559" y="319119"/>
                  </a:lnTo>
                  <a:lnTo>
                    <a:pt x="109126" y="310984"/>
                  </a:lnTo>
                  <a:lnTo>
                    <a:pt x="65325" y="288333"/>
                  </a:lnTo>
                  <a:lnTo>
                    <a:pt x="30785" y="253793"/>
                  </a:lnTo>
                  <a:lnTo>
                    <a:pt x="8134" y="209992"/>
                  </a:lnTo>
                  <a:lnTo>
                    <a:pt x="0" y="159559"/>
                  </a:lnTo>
                  <a:close/>
                </a:path>
              </a:pathLst>
            </a:custGeom>
            <a:ln w="254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810670" y="5262411"/>
              <a:ext cx="319405" cy="319405"/>
            </a:xfrm>
            <a:custGeom>
              <a:avLst/>
              <a:gdLst/>
              <a:ahLst/>
              <a:cxnLst/>
              <a:rect l="l" t="t" r="r" b="b"/>
              <a:pathLst>
                <a:path w="319404" h="319404">
                  <a:moveTo>
                    <a:pt x="0" y="159559"/>
                  </a:moveTo>
                  <a:lnTo>
                    <a:pt x="8134" y="109126"/>
                  </a:lnTo>
                  <a:lnTo>
                    <a:pt x="30785" y="65325"/>
                  </a:lnTo>
                  <a:lnTo>
                    <a:pt x="65325" y="30785"/>
                  </a:lnTo>
                  <a:lnTo>
                    <a:pt x="109126" y="8134"/>
                  </a:lnTo>
                  <a:lnTo>
                    <a:pt x="159559" y="0"/>
                  </a:lnTo>
                  <a:lnTo>
                    <a:pt x="209992" y="8134"/>
                  </a:lnTo>
                  <a:lnTo>
                    <a:pt x="253793" y="30785"/>
                  </a:lnTo>
                  <a:lnTo>
                    <a:pt x="288333" y="65325"/>
                  </a:lnTo>
                  <a:lnTo>
                    <a:pt x="310984" y="109126"/>
                  </a:lnTo>
                  <a:lnTo>
                    <a:pt x="319119" y="159559"/>
                  </a:lnTo>
                  <a:lnTo>
                    <a:pt x="310984" y="209992"/>
                  </a:lnTo>
                  <a:lnTo>
                    <a:pt x="288333" y="253793"/>
                  </a:lnTo>
                  <a:lnTo>
                    <a:pt x="253793" y="288333"/>
                  </a:lnTo>
                  <a:lnTo>
                    <a:pt x="209992" y="310984"/>
                  </a:lnTo>
                  <a:lnTo>
                    <a:pt x="159559" y="319119"/>
                  </a:lnTo>
                  <a:lnTo>
                    <a:pt x="109126" y="310984"/>
                  </a:lnTo>
                  <a:lnTo>
                    <a:pt x="65325" y="288333"/>
                  </a:lnTo>
                  <a:lnTo>
                    <a:pt x="30785" y="253793"/>
                  </a:lnTo>
                  <a:lnTo>
                    <a:pt x="8134" y="209992"/>
                  </a:lnTo>
                  <a:lnTo>
                    <a:pt x="0" y="15955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810670" y="6002449"/>
              <a:ext cx="319405" cy="319405"/>
            </a:xfrm>
            <a:custGeom>
              <a:avLst/>
              <a:gdLst/>
              <a:ahLst/>
              <a:cxnLst/>
              <a:rect l="l" t="t" r="r" b="b"/>
              <a:pathLst>
                <a:path w="319404" h="319404">
                  <a:moveTo>
                    <a:pt x="159558" y="0"/>
                  </a:moveTo>
                  <a:lnTo>
                    <a:pt x="109125" y="8134"/>
                  </a:lnTo>
                  <a:lnTo>
                    <a:pt x="65325" y="30785"/>
                  </a:lnTo>
                  <a:lnTo>
                    <a:pt x="30785" y="65325"/>
                  </a:lnTo>
                  <a:lnTo>
                    <a:pt x="8134" y="109126"/>
                  </a:lnTo>
                  <a:lnTo>
                    <a:pt x="0" y="159559"/>
                  </a:lnTo>
                  <a:lnTo>
                    <a:pt x="8134" y="209992"/>
                  </a:lnTo>
                  <a:lnTo>
                    <a:pt x="30785" y="253793"/>
                  </a:lnTo>
                  <a:lnTo>
                    <a:pt x="65325" y="288333"/>
                  </a:lnTo>
                  <a:lnTo>
                    <a:pt x="109125" y="310984"/>
                  </a:lnTo>
                  <a:lnTo>
                    <a:pt x="159558" y="319118"/>
                  </a:lnTo>
                  <a:lnTo>
                    <a:pt x="209992" y="310984"/>
                  </a:lnTo>
                  <a:lnTo>
                    <a:pt x="253792" y="288333"/>
                  </a:lnTo>
                  <a:lnTo>
                    <a:pt x="288332" y="253793"/>
                  </a:lnTo>
                  <a:lnTo>
                    <a:pt x="310983" y="209992"/>
                  </a:lnTo>
                  <a:lnTo>
                    <a:pt x="319117" y="159559"/>
                  </a:lnTo>
                  <a:lnTo>
                    <a:pt x="310983" y="109126"/>
                  </a:lnTo>
                  <a:lnTo>
                    <a:pt x="288332" y="65325"/>
                  </a:lnTo>
                  <a:lnTo>
                    <a:pt x="253792" y="30785"/>
                  </a:lnTo>
                  <a:lnTo>
                    <a:pt x="209992" y="8134"/>
                  </a:lnTo>
                  <a:lnTo>
                    <a:pt x="15955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810670" y="6002449"/>
              <a:ext cx="319405" cy="319405"/>
            </a:xfrm>
            <a:custGeom>
              <a:avLst/>
              <a:gdLst/>
              <a:ahLst/>
              <a:cxnLst/>
              <a:rect l="l" t="t" r="r" b="b"/>
              <a:pathLst>
                <a:path w="319404" h="319404">
                  <a:moveTo>
                    <a:pt x="0" y="159559"/>
                  </a:moveTo>
                  <a:lnTo>
                    <a:pt x="8134" y="109126"/>
                  </a:lnTo>
                  <a:lnTo>
                    <a:pt x="30785" y="65325"/>
                  </a:lnTo>
                  <a:lnTo>
                    <a:pt x="65325" y="30785"/>
                  </a:lnTo>
                  <a:lnTo>
                    <a:pt x="109126" y="8134"/>
                  </a:lnTo>
                  <a:lnTo>
                    <a:pt x="159559" y="0"/>
                  </a:lnTo>
                  <a:lnTo>
                    <a:pt x="209992" y="8134"/>
                  </a:lnTo>
                  <a:lnTo>
                    <a:pt x="253793" y="30785"/>
                  </a:lnTo>
                  <a:lnTo>
                    <a:pt x="288333" y="65325"/>
                  </a:lnTo>
                  <a:lnTo>
                    <a:pt x="310984" y="109126"/>
                  </a:lnTo>
                  <a:lnTo>
                    <a:pt x="319119" y="159559"/>
                  </a:lnTo>
                  <a:lnTo>
                    <a:pt x="310984" y="209992"/>
                  </a:lnTo>
                  <a:lnTo>
                    <a:pt x="288333" y="253793"/>
                  </a:lnTo>
                  <a:lnTo>
                    <a:pt x="253793" y="288333"/>
                  </a:lnTo>
                  <a:lnTo>
                    <a:pt x="209992" y="310984"/>
                  </a:lnTo>
                  <a:lnTo>
                    <a:pt x="159559" y="319119"/>
                  </a:lnTo>
                  <a:lnTo>
                    <a:pt x="109126" y="310984"/>
                  </a:lnTo>
                  <a:lnTo>
                    <a:pt x="65325" y="288333"/>
                  </a:lnTo>
                  <a:lnTo>
                    <a:pt x="30785" y="253793"/>
                  </a:lnTo>
                  <a:lnTo>
                    <a:pt x="8134" y="209992"/>
                  </a:lnTo>
                  <a:lnTo>
                    <a:pt x="0" y="159559"/>
                  </a:lnTo>
                  <a:close/>
                </a:path>
              </a:pathLst>
            </a:custGeom>
            <a:ln w="254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810670" y="3782333"/>
              <a:ext cx="319405" cy="319405"/>
            </a:xfrm>
            <a:custGeom>
              <a:avLst/>
              <a:gdLst/>
              <a:ahLst/>
              <a:cxnLst/>
              <a:rect l="l" t="t" r="r" b="b"/>
              <a:pathLst>
                <a:path w="319404" h="319404">
                  <a:moveTo>
                    <a:pt x="0" y="159559"/>
                  </a:moveTo>
                  <a:lnTo>
                    <a:pt x="8134" y="109126"/>
                  </a:lnTo>
                  <a:lnTo>
                    <a:pt x="30785" y="65325"/>
                  </a:lnTo>
                  <a:lnTo>
                    <a:pt x="65325" y="30785"/>
                  </a:lnTo>
                  <a:lnTo>
                    <a:pt x="109126" y="8134"/>
                  </a:lnTo>
                  <a:lnTo>
                    <a:pt x="159559" y="0"/>
                  </a:lnTo>
                  <a:lnTo>
                    <a:pt x="209992" y="8134"/>
                  </a:lnTo>
                  <a:lnTo>
                    <a:pt x="253793" y="30785"/>
                  </a:lnTo>
                  <a:lnTo>
                    <a:pt x="288333" y="65325"/>
                  </a:lnTo>
                  <a:lnTo>
                    <a:pt x="310984" y="109126"/>
                  </a:lnTo>
                  <a:lnTo>
                    <a:pt x="319119" y="159559"/>
                  </a:lnTo>
                  <a:lnTo>
                    <a:pt x="310984" y="209992"/>
                  </a:lnTo>
                  <a:lnTo>
                    <a:pt x="288333" y="253793"/>
                  </a:lnTo>
                  <a:lnTo>
                    <a:pt x="253793" y="288333"/>
                  </a:lnTo>
                  <a:lnTo>
                    <a:pt x="209992" y="310984"/>
                  </a:lnTo>
                  <a:lnTo>
                    <a:pt x="159559" y="319119"/>
                  </a:lnTo>
                  <a:lnTo>
                    <a:pt x="109126" y="310984"/>
                  </a:lnTo>
                  <a:lnTo>
                    <a:pt x="65325" y="288333"/>
                  </a:lnTo>
                  <a:lnTo>
                    <a:pt x="30785" y="253793"/>
                  </a:lnTo>
                  <a:lnTo>
                    <a:pt x="8134" y="209992"/>
                  </a:lnTo>
                  <a:lnTo>
                    <a:pt x="0" y="15955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885275" y="4522372"/>
              <a:ext cx="319405" cy="319405"/>
            </a:xfrm>
            <a:custGeom>
              <a:avLst/>
              <a:gdLst/>
              <a:ahLst/>
              <a:cxnLst/>
              <a:rect l="l" t="t" r="r" b="b"/>
              <a:pathLst>
                <a:path w="319404" h="319404">
                  <a:moveTo>
                    <a:pt x="0" y="159559"/>
                  </a:moveTo>
                  <a:lnTo>
                    <a:pt x="8134" y="109126"/>
                  </a:lnTo>
                  <a:lnTo>
                    <a:pt x="30785" y="65325"/>
                  </a:lnTo>
                  <a:lnTo>
                    <a:pt x="65325" y="30785"/>
                  </a:lnTo>
                  <a:lnTo>
                    <a:pt x="109126" y="8134"/>
                  </a:lnTo>
                  <a:lnTo>
                    <a:pt x="159559" y="0"/>
                  </a:lnTo>
                  <a:lnTo>
                    <a:pt x="209992" y="8134"/>
                  </a:lnTo>
                  <a:lnTo>
                    <a:pt x="253793" y="30785"/>
                  </a:lnTo>
                  <a:lnTo>
                    <a:pt x="288333" y="65325"/>
                  </a:lnTo>
                  <a:lnTo>
                    <a:pt x="310984" y="109126"/>
                  </a:lnTo>
                  <a:lnTo>
                    <a:pt x="319119" y="159559"/>
                  </a:lnTo>
                  <a:lnTo>
                    <a:pt x="310984" y="209992"/>
                  </a:lnTo>
                  <a:lnTo>
                    <a:pt x="288333" y="253793"/>
                  </a:lnTo>
                  <a:lnTo>
                    <a:pt x="253793" y="288333"/>
                  </a:lnTo>
                  <a:lnTo>
                    <a:pt x="209992" y="310984"/>
                  </a:lnTo>
                  <a:lnTo>
                    <a:pt x="159559" y="319119"/>
                  </a:lnTo>
                  <a:lnTo>
                    <a:pt x="109126" y="310984"/>
                  </a:lnTo>
                  <a:lnTo>
                    <a:pt x="65325" y="288333"/>
                  </a:lnTo>
                  <a:lnTo>
                    <a:pt x="30785" y="253793"/>
                  </a:lnTo>
                  <a:lnTo>
                    <a:pt x="8134" y="209992"/>
                  </a:lnTo>
                  <a:lnTo>
                    <a:pt x="0" y="15955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167091" y="4258260"/>
              <a:ext cx="718185" cy="424180"/>
            </a:xfrm>
            <a:custGeom>
              <a:avLst/>
              <a:gdLst/>
              <a:ahLst/>
              <a:cxnLst/>
              <a:rect l="l" t="t" r="r" b="b"/>
              <a:pathLst>
                <a:path w="718184" h="424179">
                  <a:moveTo>
                    <a:pt x="718184" y="423671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885275" y="5256879"/>
              <a:ext cx="319405" cy="319405"/>
            </a:xfrm>
            <a:custGeom>
              <a:avLst/>
              <a:gdLst/>
              <a:ahLst/>
              <a:cxnLst/>
              <a:rect l="l" t="t" r="r" b="b"/>
              <a:pathLst>
                <a:path w="319404" h="319404">
                  <a:moveTo>
                    <a:pt x="0" y="159559"/>
                  </a:moveTo>
                  <a:lnTo>
                    <a:pt x="8134" y="109126"/>
                  </a:lnTo>
                  <a:lnTo>
                    <a:pt x="30785" y="65325"/>
                  </a:lnTo>
                  <a:lnTo>
                    <a:pt x="65325" y="30785"/>
                  </a:lnTo>
                  <a:lnTo>
                    <a:pt x="109126" y="8134"/>
                  </a:lnTo>
                  <a:lnTo>
                    <a:pt x="159559" y="0"/>
                  </a:lnTo>
                  <a:lnTo>
                    <a:pt x="209992" y="8134"/>
                  </a:lnTo>
                  <a:lnTo>
                    <a:pt x="253793" y="30785"/>
                  </a:lnTo>
                  <a:lnTo>
                    <a:pt x="288333" y="65325"/>
                  </a:lnTo>
                  <a:lnTo>
                    <a:pt x="310984" y="109126"/>
                  </a:lnTo>
                  <a:lnTo>
                    <a:pt x="319119" y="159559"/>
                  </a:lnTo>
                  <a:lnTo>
                    <a:pt x="310984" y="209992"/>
                  </a:lnTo>
                  <a:lnTo>
                    <a:pt x="288333" y="253793"/>
                  </a:lnTo>
                  <a:lnTo>
                    <a:pt x="253793" y="288333"/>
                  </a:lnTo>
                  <a:lnTo>
                    <a:pt x="209992" y="310984"/>
                  </a:lnTo>
                  <a:lnTo>
                    <a:pt x="159559" y="319119"/>
                  </a:lnTo>
                  <a:lnTo>
                    <a:pt x="109126" y="310984"/>
                  </a:lnTo>
                  <a:lnTo>
                    <a:pt x="65325" y="288333"/>
                  </a:lnTo>
                  <a:lnTo>
                    <a:pt x="30785" y="253793"/>
                  </a:lnTo>
                  <a:lnTo>
                    <a:pt x="8134" y="209992"/>
                  </a:lnTo>
                  <a:lnTo>
                    <a:pt x="0" y="15955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167092" y="5416438"/>
              <a:ext cx="718185" cy="432434"/>
            </a:xfrm>
            <a:custGeom>
              <a:avLst/>
              <a:gdLst/>
              <a:ahLst/>
              <a:cxnLst/>
              <a:rect l="l" t="t" r="r" b="b"/>
              <a:pathLst>
                <a:path w="718184" h="432435">
                  <a:moveTo>
                    <a:pt x="0" y="432115"/>
                  </a:moveTo>
                  <a:lnTo>
                    <a:pt x="718184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67092" y="4258260"/>
              <a:ext cx="718185" cy="1158240"/>
            </a:xfrm>
            <a:custGeom>
              <a:avLst/>
              <a:gdLst/>
              <a:ahLst/>
              <a:cxnLst/>
              <a:rect l="l" t="t" r="r" b="b"/>
              <a:pathLst>
                <a:path w="718184" h="1158239">
                  <a:moveTo>
                    <a:pt x="0" y="0"/>
                  </a:moveTo>
                  <a:lnTo>
                    <a:pt x="718184" y="1158178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67092" y="4681931"/>
              <a:ext cx="718185" cy="1167130"/>
            </a:xfrm>
            <a:custGeom>
              <a:avLst/>
              <a:gdLst/>
              <a:ahLst/>
              <a:cxnLst/>
              <a:rect l="l" t="t" r="r" b="b"/>
              <a:pathLst>
                <a:path w="718184" h="1167129">
                  <a:moveTo>
                    <a:pt x="0" y="1166622"/>
                  </a:moveTo>
                  <a:lnTo>
                    <a:pt x="718184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894707" y="4937852"/>
              <a:ext cx="226060" cy="226060"/>
            </a:xfrm>
            <a:custGeom>
              <a:avLst/>
              <a:gdLst/>
              <a:ahLst/>
              <a:cxnLst/>
              <a:rect l="l" t="t" r="r" b="b"/>
              <a:pathLst>
                <a:path w="226059" h="226060">
                  <a:moveTo>
                    <a:pt x="225651" y="225651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894706" y="4937852"/>
              <a:ext cx="226060" cy="226060"/>
            </a:xfrm>
            <a:custGeom>
              <a:avLst/>
              <a:gdLst/>
              <a:ahLst/>
              <a:cxnLst/>
              <a:rect l="l" t="t" r="r" b="b"/>
              <a:pathLst>
                <a:path w="226059" h="226060">
                  <a:moveTo>
                    <a:pt x="0" y="225651"/>
                  </a:moveTo>
                  <a:lnTo>
                    <a:pt x="225651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857403" y="4569105"/>
              <a:ext cx="226060" cy="226060"/>
            </a:xfrm>
            <a:custGeom>
              <a:avLst/>
              <a:gdLst/>
              <a:ahLst/>
              <a:cxnLst/>
              <a:rect l="l" t="t" r="r" b="b"/>
              <a:pathLst>
                <a:path w="226060" h="226060">
                  <a:moveTo>
                    <a:pt x="0" y="0"/>
                  </a:moveTo>
                  <a:lnTo>
                    <a:pt x="225651" y="225651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857403" y="4569105"/>
              <a:ext cx="226060" cy="226060"/>
            </a:xfrm>
            <a:custGeom>
              <a:avLst/>
              <a:gdLst/>
              <a:ahLst/>
              <a:cxnLst/>
              <a:rect l="l" t="t" r="r" b="b"/>
              <a:pathLst>
                <a:path w="226060" h="226060">
                  <a:moveTo>
                    <a:pt x="0" y="225651"/>
                  </a:moveTo>
                  <a:lnTo>
                    <a:pt x="225651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129788" y="5421970"/>
              <a:ext cx="718185" cy="426720"/>
            </a:xfrm>
            <a:custGeom>
              <a:avLst/>
              <a:gdLst/>
              <a:ahLst/>
              <a:cxnLst/>
              <a:rect l="l" t="t" r="r" b="b"/>
              <a:pathLst>
                <a:path w="718184" h="426720">
                  <a:moveTo>
                    <a:pt x="0" y="0"/>
                  </a:moveTo>
                  <a:lnTo>
                    <a:pt x="718184" y="426583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857403" y="6049183"/>
              <a:ext cx="226060" cy="226060"/>
            </a:xfrm>
            <a:custGeom>
              <a:avLst/>
              <a:gdLst/>
              <a:ahLst/>
              <a:cxnLst/>
              <a:rect l="l" t="t" r="r" b="b"/>
              <a:pathLst>
                <a:path w="226060" h="226060">
                  <a:moveTo>
                    <a:pt x="0" y="225651"/>
                  </a:moveTo>
                  <a:lnTo>
                    <a:pt x="225651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857403" y="6049183"/>
              <a:ext cx="226060" cy="226060"/>
            </a:xfrm>
            <a:custGeom>
              <a:avLst/>
              <a:gdLst/>
              <a:ahLst/>
              <a:cxnLst/>
              <a:rect l="l" t="t" r="r" b="b"/>
              <a:pathLst>
                <a:path w="226060" h="226060">
                  <a:moveTo>
                    <a:pt x="0" y="0"/>
                  </a:moveTo>
                  <a:lnTo>
                    <a:pt x="225651" y="225651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/>
          <p:nvPr/>
        </p:nvSpPr>
        <p:spPr>
          <a:xfrm>
            <a:off x="5782374" y="4965447"/>
            <a:ext cx="707390" cy="123825"/>
          </a:xfrm>
          <a:custGeom>
            <a:avLst/>
            <a:gdLst/>
            <a:ahLst/>
            <a:cxnLst/>
            <a:rect l="l" t="t" r="r" b="b"/>
            <a:pathLst>
              <a:path w="707389" h="123825">
                <a:moveTo>
                  <a:pt x="583089" y="82549"/>
                </a:moveTo>
                <a:lnTo>
                  <a:pt x="583089" y="123824"/>
                </a:lnTo>
                <a:lnTo>
                  <a:pt x="665639" y="82549"/>
                </a:lnTo>
                <a:lnTo>
                  <a:pt x="583089" y="82549"/>
                </a:lnTo>
                <a:close/>
              </a:path>
              <a:path w="707389" h="123825">
                <a:moveTo>
                  <a:pt x="583089" y="41274"/>
                </a:moveTo>
                <a:lnTo>
                  <a:pt x="583089" y="82549"/>
                </a:lnTo>
                <a:lnTo>
                  <a:pt x="603733" y="82548"/>
                </a:lnTo>
                <a:lnTo>
                  <a:pt x="611762" y="80926"/>
                </a:lnTo>
                <a:lnTo>
                  <a:pt x="618321" y="76504"/>
                </a:lnTo>
                <a:lnTo>
                  <a:pt x="622743" y="69944"/>
                </a:lnTo>
                <a:lnTo>
                  <a:pt x="624364" y="61911"/>
                </a:lnTo>
                <a:lnTo>
                  <a:pt x="622742" y="53878"/>
                </a:lnTo>
                <a:lnTo>
                  <a:pt x="618319" y="47318"/>
                </a:lnTo>
                <a:lnTo>
                  <a:pt x="611755" y="42895"/>
                </a:lnTo>
                <a:lnTo>
                  <a:pt x="603727" y="41274"/>
                </a:lnTo>
                <a:lnTo>
                  <a:pt x="583089" y="41274"/>
                </a:lnTo>
                <a:close/>
              </a:path>
              <a:path w="707389" h="123825">
                <a:moveTo>
                  <a:pt x="583089" y="0"/>
                </a:moveTo>
                <a:lnTo>
                  <a:pt x="583089" y="41274"/>
                </a:lnTo>
                <a:lnTo>
                  <a:pt x="603727" y="41274"/>
                </a:lnTo>
                <a:lnTo>
                  <a:pt x="611760" y="42896"/>
                </a:lnTo>
                <a:lnTo>
                  <a:pt x="618320" y="47319"/>
                </a:lnTo>
                <a:lnTo>
                  <a:pt x="622743" y="53879"/>
                </a:lnTo>
                <a:lnTo>
                  <a:pt x="624364" y="61912"/>
                </a:lnTo>
                <a:lnTo>
                  <a:pt x="622743" y="69945"/>
                </a:lnTo>
                <a:lnTo>
                  <a:pt x="618320" y="76505"/>
                </a:lnTo>
                <a:lnTo>
                  <a:pt x="611760" y="80928"/>
                </a:lnTo>
                <a:lnTo>
                  <a:pt x="603727" y="82549"/>
                </a:lnTo>
                <a:lnTo>
                  <a:pt x="665642" y="82548"/>
                </a:lnTo>
                <a:lnTo>
                  <a:pt x="706914" y="61912"/>
                </a:lnTo>
                <a:lnTo>
                  <a:pt x="583089" y="0"/>
                </a:lnTo>
                <a:close/>
              </a:path>
              <a:path w="707389" h="123825">
                <a:moveTo>
                  <a:pt x="20637" y="41273"/>
                </a:moveTo>
                <a:lnTo>
                  <a:pt x="12602" y="42896"/>
                </a:lnTo>
                <a:lnTo>
                  <a:pt x="6043" y="47319"/>
                </a:lnTo>
                <a:lnTo>
                  <a:pt x="1621" y="53879"/>
                </a:lnTo>
                <a:lnTo>
                  <a:pt x="0" y="61912"/>
                </a:lnTo>
                <a:lnTo>
                  <a:pt x="1622" y="69945"/>
                </a:lnTo>
                <a:lnTo>
                  <a:pt x="6046" y="76505"/>
                </a:lnTo>
                <a:lnTo>
                  <a:pt x="12610" y="80928"/>
                </a:lnTo>
                <a:lnTo>
                  <a:pt x="20637" y="82548"/>
                </a:lnTo>
                <a:lnTo>
                  <a:pt x="583089" y="82549"/>
                </a:lnTo>
                <a:lnTo>
                  <a:pt x="583089" y="41274"/>
                </a:lnTo>
                <a:lnTo>
                  <a:pt x="20637" y="412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4493423" y="26923"/>
            <a:ext cx="60833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Srivastava</a:t>
            </a: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 et</a:t>
            </a: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 al.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Dropout:</a:t>
            </a:r>
            <a:r>
              <a:rPr sz="1200" u="sng" spc="-5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A</a:t>
            </a:r>
            <a:r>
              <a:rPr sz="1200" u="sng" spc="-30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Simple</a:t>
            </a:r>
            <a:r>
              <a:rPr sz="1200" u="sng" spc="-70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Way</a:t>
            </a:r>
            <a:r>
              <a:rPr sz="1200" u="sng" spc="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to</a:t>
            </a:r>
            <a:r>
              <a:rPr sz="1200" u="sng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Prevent Neural Networks</a:t>
            </a:r>
            <a:r>
              <a:rPr sz="1200" u="sng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from</a:t>
            </a:r>
            <a:r>
              <a:rPr sz="1200" u="sng" spc="-40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Overfitting</a:t>
            </a: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,</a:t>
            </a:r>
            <a:r>
              <a:rPr sz="12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JMLR </a:t>
            </a:r>
            <a:r>
              <a:rPr sz="1200" spc="-10" dirty="0">
                <a:solidFill>
                  <a:srgbClr val="FFFFFF"/>
                </a:solidFill>
                <a:latin typeface="Corbel"/>
                <a:cs typeface="Corbel"/>
              </a:rPr>
              <a:t>2014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627074" y="6338315"/>
            <a:ext cx="19405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-10" dirty="0">
                <a:latin typeface="Calibri"/>
                <a:cs typeface="Calibri"/>
              </a:rPr>
              <a:t>Removed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neurons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65593" y="4420107"/>
            <a:ext cx="12573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b="1" spc="-5" dirty="0">
                <a:latin typeface="Calibri"/>
                <a:cs typeface="Calibri"/>
              </a:rPr>
              <a:t>D</a:t>
            </a:r>
            <a:r>
              <a:rPr sz="2800" b="1" spc="-35" dirty="0">
                <a:latin typeface="Calibri"/>
                <a:cs typeface="Calibri"/>
              </a:rPr>
              <a:t>r</a:t>
            </a:r>
            <a:r>
              <a:rPr sz="2800" b="1" spc="-10" dirty="0">
                <a:latin typeface="Calibri"/>
                <a:cs typeface="Calibri"/>
              </a:rPr>
              <a:t>o</a:t>
            </a:r>
            <a:r>
              <a:rPr sz="2800" b="1" spc="-5" dirty="0">
                <a:latin typeface="Calibri"/>
                <a:cs typeface="Calibri"/>
              </a:rPr>
              <a:t>p</a:t>
            </a:r>
            <a:r>
              <a:rPr sz="2800" b="1" spc="-10" dirty="0">
                <a:latin typeface="Calibri"/>
                <a:cs typeface="Calibri"/>
              </a:rPr>
              <a:t>o</a:t>
            </a:r>
            <a:r>
              <a:rPr sz="2800" b="1" spc="-5" dirty="0">
                <a:latin typeface="Calibri"/>
                <a:cs typeface="Calibri"/>
              </a:rPr>
              <a:t>u</a:t>
            </a:r>
            <a:r>
              <a:rPr sz="2800" b="1" dirty="0"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9" name="object 50">
            <a:extLst>
              <a:ext uri="{FF2B5EF4-FFF2-40B4-BE49-F238E27FC236}">
                <a16:creationId xmlns:a16="http://schemas.microsoft.com/office/drawing/2014/main" id="{A3759186-0290-42A5-B8DE-50A9E74F8AB2}"/>
              </a:ext>
            </a:extLst>
          </p:cNvPr>
          <p:cNvSpPr/>
          <p:nvPr/>
        </p:nvSpPr>
        <p:spPr>
          <a:xfrm>
            <a:off x="2829363" y="5495950"/>
            <a:ext cx="716340" cy="347270"/>
          </a:xfrm>
          <a:custGeom>
            <a:avLst/>
            <a:gdLst/>
            <a:ahLst/>
            <a:cxnLst/>
            <a:rect l="l" t="t" r="r" b="b"/>
            <a:pathLst>
              <a:path w="718184" h="426720">
                <a:moveTo>
                  <a:pt x="0" y="0"/>
                </a:moveTo>
                <a:lnTo>
                  <a:pt x="718184" y="426583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9216" y="341375"/>
            <a:ext cx="4392168" cy="55778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97872" y="1220724"/>
            <a:ext cx="6346190" cy="1006686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32740" marR="5080" indent="-320040">
              <a:lnSpc>
                <a:spcPts val="3790"/>
              </a:lnSpc>
              <a:spcBef>
                <a:spcPts val="250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dirty="0">
                <a:latin typeface="Calibri"/>
                <a:cs typeface="Calibri"/>
              </a:rPr>
              <a:t>In </a:t>
            </a:r>
            <a:r>
              <a:rPr sz="3200" spc="-5" dirty="0">
                <a:latin typeface="Calibri"/>
                <a:cs typeface="Calibri"/>
              </a:rPr>
              <a:t>GNN, </a:t>
            </a:r>
            <a:r>
              <a:rPr sz="3200" spc="-10" dirty="0">
                <a:latin typeface="Calibri"/>
                <a:cs typeface="Calibri"/>
              </a:rPr>
              <a:t>Dropout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applied </a:t>
            </a:r>
            <a:r>
              <a:rPr sz="3200" spc="-15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linear </a:t>
            </a:r>
            <a:r>
              <a:rPr sz="3200" b="1" u="heavy" spc="-2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layer</a:t>
            </a: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message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function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36328" y="2286507"/>
            <a:ext cx="59137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spcBef>
                <a:spcPts val="100"/>
              </a:spcBef>
              <a:buClr>
                <a:srgbClr val="60B5CC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b="1" dirty="0">
                <a:latin typeface="Calibri"/>
                <a:cs typeface="Calibri"/>
              </a:rPr>
              <a:t>A</a:t>
            </a:r>
            <a:r>
              <a:rPr sz="2800" b="1" spc="-5" dirty="0">
                <a:latin typeface="Calibri"/>
                <a:cs typeface="Calibri"/>
              </a:rPr>
              <a:t> simple </a:t>
            </a:r>
            <a:r>
              <a:rPr sz="2800" b="1" spc="-10" dirty="0">
                <a:latin typeface="Calibri"/>
                <a:cs typeface="Calibri"/>
              </a:rPr>
              <a:t>message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function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with linear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531165" y="2779874"/>
            <a:ext cx="3604260" cy="335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ts val="2440"/>
              </a:lnSpc>
              <a:spcBef>
                <a:spcPts val="100"/>
              </a:spcBef>
              <a:tabLst>
                <a:tab pos="2778125" algn="l"/>
              </a:tabLst>
            </a:pPr>
            <a:r>
              <a:rPr sz="2800" b="1" spc="-15" dirty="0">
                <a:latin typeface="Calibri"/>
                <a:cs typeface="Calibri"/>
              </a:rPr>
              <a:t>layer:</a:t>
            </a:r>
            <a:endParaRPr dirty="0">
              <a:latin typeface="Cambria Math"/>
              <a:cs typeface="Cambria Math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8268400" y="1398930"/>
            <a:ext cx="1462405" cy="1618615"/>
            <a:chOff x="6744399" y="1398929"/>
            <a:chExt cx="1462405" cy="1618615"/>
          </a:xfrm>
        </p:grpSpPr>
        <p:pic>
          <p:nvPicPr>
            <p:cNvPr id="64" name="object 6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66445" y="1398929"/>
              <a:ext cx="969497" cy="1451588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6744399" y="2730245"/>
              <a:ext cx="1462405" cy="287020"/>
            </a:xfrm>
            <a:custGeom>
              <a:avLst/>
              <a:gdLst/>
              <a:ahLst/>
              <a:cxnLst/>
              <a:rect l="l" t="t" r="r" b="b"/>
              <a:pathLst>
                <a:path w="1462404" h="287019">
                  <a:moveTo>
                    <a:pt x="333057" y="0"/>
                  </a:moveTo>
                  <a:lnTo>
                    <a:pt x="0" y="0"/>
                  </a:lnTo>
                  <a:lnTo>
                    <a:pt x="0" y="259054"/>
                  </a:lnTo>
                  <a:lnTo>
                    <a:pt x="333057" y="259054"/>
                  </a:lnTo>
                  <a:lnTo>
                    <a:pt x="333057" y="0"/>
                  </a:lnTo>
                  <a:close/>
                </a:path>
                <a:path w="1462404" h="287019">
                  <a:moveTo>
                    <a:pt x="1461795" y="37007"/>
                  </a:moveTo>
                  <a:lnTo>
                    <a:pt x="1137970" y="37007"/>
                  </a:lnTo>
                  <a:lnTo>
                    <a:pt x="1137970" y="286816"/>
                  </a:lnTo>
                  <a:lnTo>
                    <a:pt x="1461795" y="286816"/>
                  </a:lnTo>
                  <a:lnTo>
                    <a:pt x="1461795" y="370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9432957" y="1792355"/>
            <a:ext cx="1205865" cy="23660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50" b="1" dirty="0">
                <a:solidFill>
                  <a:srgbClr val="5A6378"/>
                </a:solidFill>
                <a:latin typeface="Calibri"/>
                <a:cs typeface="Calibri"/>
              </a:rPr>
              <a:t>(2)</a:t>
            </a:r>
            <a:r>
              <a:rPr sz="1450" b="1" spc="-50" dirty="0">
                <a:solidFill>
                  <a:srgbClr val="5A6378"/>
                </a:solidFill>
                <a:latin typeface="Calibri"/>
                <a:cs typeface="Calibri"/>
              </a:rPr>
              <a:t> </a:t>
            </a:r>
            <a:r>
              <a:rPr sz="1450" b="1" spc="-5" dirty="0">
                <a:solidFill>
                  <a:srgbClr val="5A6378"/>
                </a:solidFill>
                <a:latin typeface="Calibri"/>
                <a:cs typeface="Calibri"/>
              </a:rPr>
              <a:t>Aggregation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9432956" y="2254950"/>
            <a:ext cx="951230" cy="23660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50" b="1" dirty="0">
                <a:solidFill>
                  <a:srgbClr val="C00000"/>
                </a:solidFill>
                <a:latin typeface="Calibri"/>
                <a:cs typeface="Calibri"/>
              </a:rPr>
              <a:t>(1)</a:t>
            </a:r>
            <a:r>
              <a:rPr sz="1450" b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C00000"/>
                </a:solidFill>
                <a:latin typeface="Calibri"/>
                <a:cs typeface="Calibri"/>
              </a:rPr>
              <a:t>Message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8601467" y="2276902"/>
            <a:ext cx="777240" cy="259079"/>
          </a:xfrm>
          <a:custGeom>
            <a:avLst/>
            <a:gdLst/>
            <a:ahLst/>
            <a:cxnLst/>
            <a:rect l="l" t="t" r="r" b="b"/>
            <a:pathLst>
              <a:path w="777240" h="259080">
                <a:moveTo>
                  <a:pt x="0" y="0"/>
                </a:moveTo>
                <a:lnTo>
                  <a:pt x="777157" y="0"/>
                </a:lnTo>
                <a:lnTo>
                  <a:pt x="777157" y="259052"/>
                </a:lnTo>
                <a:lnTo>
                  <a:pt x="0" y="259052"/>
                </a:lnTo>
                <a:lnTo>
                  <a:pt x="0" y="0"/>
                </a:lnTo>
                <a:close/>
              </a:path>
            </a:pathLst>
          </a:custGeom>
          <a:ln w="18503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ADA7F14F-0CF4-42A8-B681-E31C14543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709" y="2661782"/>
            <a:ext cx="2393185" cy="523014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BAB7CCFB-E57A-4DA1-A97A-7E0C3680D1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3205" y="3497874"/>
            <a:ext cx="7797600" cy="304134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670" y="319332"/>
            <a:ext cx="6284976" cy="55168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EE45D64-5843-483B-ACC8-74057AD06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243" y="1143670"/>
            <a:ext cx="8561758" cy="53949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2975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5928" y="2429444"/>
            <a:ext cx="3047686" cy="338631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7976" y="380745"/>
            <a:ext cx="5370576" cy="5516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93663" y="1414779"/>
            <a:ext cx="5605145" cy="1303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32740" marR="5080" indent="-320040">
              <a:lnSpc>
                <a:spcPct val="99600"/>
              </a:lnSpc>
              <a:spcBef>
                <a:spcPts val="110"/>
              </a:spcBef>
              <a:buClr>
                <a:srgbClr val="F0AD00"/>
              </a:buClr>
              <a:buSzPct val="78571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2800" b="1" spc="-5" dirty="0">
                <a:solidFill>
                  <a:srgbClr val="60B5CC"/>
                </a:solidFill>
                <a:latin typeface="Calibri"/>
                <a:cs typeface="Calibri"/>
              </a:rPr>
              <a:t>Summary:</a:t>
            </a:r>
            <a:r>
              <a:rPr sz="2800" b="1" spc="5" dirty="0">
                <a:solidFill>
                  <a:srgbClr val="60B5C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Modern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deep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learning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modules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included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GNN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layer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better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performance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93662" y="3130803"/>
            <a:ext cx="5340350" cy="258572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32740" marR="33020" indent="-320040">
              <a:lnSpc>
                <a:spcPts val="3290"/>
              </a:lnSpc>
              <a:spcBef>
                <a:spcPts val="265"/>
              </a:spcBef>
              <a:buClr>
                <a:srgbClr val="F0AD00"/>
              </a:buClr>
              <a:buSzPct val="78571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2800" b="1" spc="-5" dirty="0">
                <a:solidFill>
                  <a:srgbClr val="6BB76D"/>
                </a:solidFill>
                <a:latin typeface="Calibri"/>
                <a:cs typeface="Calibri"/>
              </a:rPr>
              <a:t>Designing</a:t>
            </a:r>
            <a:r>
              <a:rPr sz="2800" b="1" spc="-10" dirty="0">
                <a:solidFill>
                  <a:srgbClr val="6BB76D"/>
                </a:solidFill>
                <a:latin typeface="Calibri"/>
                <a:cs typeface="Calibri"/>
              </a:rPr>
              <a:t> novel</a:t>
            </a:r>
            <a:r>
              <a:rPr sz="2800" b="1" spc="-5" dirty="0">
                <a:solidFill>
                  <a:srgbClr val="6BB76D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6BB76D"/>
                </a:solidFill>
                <a:latin typeface="Calibri"/>
                <a:cs typeface="Calibri"/>
              </a:rPr>
              <a:t>GNN</a:t>
            </a:r>
            <a:r>
              <a:rPr sz="2800" b="1" spc="-5" dirty="0">
                <a:solidFill>
                  <a:srgbClr val="6BB76D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6BB76D"/>
                </a:solidFill>
                <a:latin typeface="Calibri"/>
                <a:cs typeface="Calibri"/>
              </a:rPr>
              <a:t>layers</a:t>
            </a:r>
            <a:r>
              <a:rPr sz="2800" b="1" spc="-5" dirty="0">
                <a:solidFill>
                  <a:srgbClr val="6BB76D"/>
                </a:solidFill>
                <a:latin typeface="Calibri"/>
                <a:cs typeface="Calibri"/>
              </a:rPr>
              <a:t> is </a:t>
            </a:r>
            <a:r>
              <a:rPr sz="2800" b="1" spc="-10" dirty="0">
                <a:solidFill>
                  <a:srgbClr val="6BB76D"/>
                </a:solidFill>
                <a:latin typeface="Calibri"/>
                <a:cs typeface="Calibri"/>
              </a:rPr>
              <a:t>still </a:t>
            </a:r>
            <a:r>
              <a:rPr sz="2800" b="1" spc="-620" dirty="0">
                <a:solidFill>
                  <a:srgbClr val="6BB76D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6BB76D"/>
                </a:solidFill>
                <a:latin typeface="Calibri"/>
                <a:cs typeface="Calibri"/>
              </a:rPr>
              <a:t>an</a:t>
            </a:r>
            <a:r>
              <a:rPr sz="2800" b="1" spc="-5" dirty="0">
                <a:solidFill>
                  <a:srgbClr val="6BB76D"/>
                </a:solidFill>
                <a:latin typeface="Calibri"/>
                <a:cs typeface="Calibri"/>
              </a:rPr>
              <a:t> active</a:t>
            </a:r>
            <a:r>
              <a:rPr sz="2800" b="1" dirty="0">
                <a:solidFill>
                  <a:srgbClr val="6BB76D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6BB76D"/>
                </a:solidFill>
                <a:latin typeface="Calibri"/>
                <a:cs typeface="Calibri"/>
              </a:rPr>
              <a:t>research frontier!</a:t>
            </a:r>
            <a:endParaRPr sz="2800" dirty="0">
              <a:latin typeface="Calibri"/>
              <a:cs typeface="Calibri"/>
            </a:endParaRPr>
          </a:p>
          <a:p>
            <a:pPr>
              <a:spcBef>
                <a:spcPts val="15"/>
              </a:spcBef>
              <a:buClr>
                <a:srgbClr val="F0AD00"/>
              </a:buClr>
              <a:buFont typeface="Wingdings 2"/>
              <a:buChar char=""/>
            </a:pPr>
            <a:endParaRPr sz="2600" dirty="0">
              <a:latin typeface="Calibri"/>
              <a:cs typeface="Calibri"/>
            </a:endParaRPr>
          </a:p>
          <a:p>
            <a:pPr marL="332740" marR="5080" indent="-320040">
              <a:lnSpc>
                <a:spcPct val="101400"/>
              </a:lnSpc>
              <a:buClr>
                <a:srgbClr val="F0AD00"/>
              </a:buClr>
              <a:buSzPct val="78571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2800" b="1" spc="-15" dirty="0">
                <a:solidFill>
                  <a:srgbClr val="E66C7D"/>
                </a:solidFill>
                <a:latin typeface="Calibri"/>
                <a:cs typeface="Calibri"/>
              </a:rPr>
              <a:t>Suggested</a:t>
            </a:r>
            <a:r>
              <a:rPr sz="2800" b="1" spc="-5" dirty="0">
                <a:solidFill>
                  <a:srgbClr val="E66C7D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E66C7D"/>
                </a:solidFill>
                <a:latin typeface="Calibri"/>
                <a:cs typeface="Calibri"/>
              </a:rPr>
              <a:t>resources:</a:t>
            </a:r>
            <a:r>
              <a:rPr sz="2800" b="1" spc="10" dirty="0">
                <a:solidFill>
                  <a:srgbClr val="E66C7D"/>
                </a:solidFill>
                <a:latin typeface="Calibri"/>
                <a:cs typeface="Calibri"/>
              </a:rPr>
              <a:t> </a:t>
            </a:r>
            <a:r>
              <a:rPr sz="2800" spc="-75" dirty="0">
                <a:latin typeface="Calibri"/>
                <a:cs typeface="Calibri"/>
              </a:rPr>
              <a:t>You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explore diverse </a:t>
            </a:r>
            <a:r>
              <a:rPr sz="2800" dirty="0">
                <a:latin typeface="Calibri"/>
                <a:cs typeface="Calibri"/>
              </a:rPr>
              <a:t>GNN </a:t>
            </a:r>
            <a:r>
              <a:rPr sz="2800" spc="-5" dirty="0">
                <a:latin typeface="Calibri"/>
                <a:cs typeface="Calibri"/>
              </a:rPr>
              <a:t>designs or </a:t>
            </a:r>
            <a:r>
              <a:rPr sz="2800" dirty="0">
                <a:latin typeface="Calibri"/>
                <a:cs typeface="Calibri"/>
              </a:rPr>
              <a:t>try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out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your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own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ideas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GraphGym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34076" y="1900428"/>
            <a:ext cx="13544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GNN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Layer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0C76974B-DEBE-4211-BF5D-04216FCBF55D}"/>
              </a:ext>
            </a:extLst>
          </p:cNvPr>
          <p:cNvSpPr txBox="1"/>
          <p:nvPr/>
        </p:nvSpPr>
        <p:spPr>
          <a:xfrm>
            <a:off x="3058048" y="3105834"/>
            <a:ext cx="5827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dirty="0"/>
              <a:t>Stacking Layers of a GNN</a:t>
            </a:r>
          </a:p>
        </p:txBody>
      </p:sp>
    </p:spTree>
    <p:extLst>
      <p:ext uri="{BB962C8B-B14F-4D97-AF65-F5344CB8AC3E}">
        <p14:creationId xmlns:p14="http://schemas.microsoft.com/office/powerpoint/2010/main" val="345751970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自定义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02B91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3094</TotalTime>
  <Words>1158</Words>
  <Application>Microsoft Office PowerPoint</Application>
  <PresentationFormat>Widescreen</PresentationFormat>
  <Paragraphs>145</Paragraphs>
  <Slides>24</Slides>
  <Notes>0</Notes>
  <HiddenSlides>10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等线</vt:lpstr>
      <vt:lpstr>Sommet bold</vt:lpstr>
      <vt:lpstr>Arial</vt:lpstr>
      <vt:lpstr>Calibri</vt:lpstr>
      <vt:lpstr>Cambria Math</vt:lpstr>
      <vt:lpstr>Corbel</vt:lpstr>
      <vt:lpstr>Courier New</vt:lpstr>
      <vt:lpstr>Times New Roman</vt:lpstr>
      <vt:lpstr>Wingdings</vt:lpstr>
      <vt:lpstr>Wingdings 2</vt:lpstr>
      <vt:lpstr>1_Office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connect GNN layers into a GNN?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COMP9312</dc:title>
  <dc:creator>Kai Wang</dc:creator>
  <cp:lastModifiedBy>Michael Yu</cp:lastModifiedBy>
  <cp:revision>203</cp:revision>
  <dcterms:created xsi:type="dcterms:W3CDTF">2021-03-08T00:04:34Z</dcterms:created>
  <dcterms:modified xsi:type="dcterms:W3CDTF">2022-07-17T09:59:50Z</dcterms:modified>
</cp:coreProperties>
</file>