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Lato Hairline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Hairli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Hairline-italic.fntdata"/><Relationship Id="rId30" Type="http://schemas.openxmlformats.org/officeDocument/2006/relationships/font" Target="fonts/LatoHairline-bold.fntdata"/><Relationship Id="rId11" Type="http://schemas.openxmlformats.org/officeDocument/2006/relationships/slide" Target="slides/slide7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6.xml"/><Relationship Id="rId32" Type="http://schemas.openxmlformats.org/officeDocument/2006/relationships/font" Target="fonts/LatoHairline-boldItalic.fntdata"/><Relationship Id="rId13" Type="http://schemas.openxmlformats.org/officeDocument/2006/relationships/slide" Target="slides/slide9.xml"/><Relationship Id="rId35" Type="http://schemas.openxmlformats.org/officeDocument/2006/relationships/font" Target="fonts/LatoLight-italic.fntdata"/><Relationship Id="rId12" Type="http://schemas.openxmlformats.org/officeDocument/2006/relationships/slide" Target="slides/slide8.xml"/><Relationship Id="rId34" Type="http://schemas.openxmlformats.org/officeDocument/2006/relationships/font" Target="fonts/Lato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acc8c99e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acc8c9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acc8c99e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1acc8c9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acc8c99e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acc8c9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acc8c99e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acc8c99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acc8c99e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acc8c99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acc8c99e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acc8c9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acc8c99e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1acc8c9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acc8c99e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acc8c9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acc8c99e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acc8c9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acc8c99e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acc8c99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acc8c99e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51acc8c9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acc8c99e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acc8c99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acc8c99e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acc8c9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acc8c99e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acc8c99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acc8c99e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acc8c9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0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31" name="Google Shape;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8" name="Google Shape;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3" name="Google Shape;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7" name="Google Shape;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i="1" lang="en" sz="9600">
                <a:latin typeface="Lato"/>
                <a:ea typeface="Lato"/>
                <a:cs typeface="Lato"/>
                <a:sym typeface="Lato"/>
              </a:rPr>
              <a:t>Machine Learning</a:t>
            </a:r>
            <a:endParaRPr b="1" i="1" sz="9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9225" y="4447025"/>
            <a:ext cx="3176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552825" y="1026775"/>
            <a:ext cx="55113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Procura amostras aleatórias e avalia conjuntos de uma distribuição de probabilidade </a:t>
            </a:r>
            <a:r>
              <a:rPr lang="en"/>
              <a:t>específica, assumindo que um parâmetro é mais importante que outro;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Combinações aleatórias dos hiperparâmetros são usadas para encontrar a melhor solução;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243375" y="2637175"/>
            <a:ext cx="2775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75" y="2522900"/>
            <a:ext cx="2775075" cy="2544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Search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6</a:t>
            </a:r>
            <a:endParaRPr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Regressão Logística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Parameters &amp; Hyperparameters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Cross Validation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Confusion Matrix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3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74075" y="1026775"/>
            <a:ext cx="55113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Técnica muito útil para avaliar o desempenho de modelos de aprendizado, ajudando a saber se o modelo seria generalizado para um conjunto de dados independentes;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Recebe-se dois conjuntos de dados: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Treino </a:t>
            </a:r>
            <a:r>
              <a:rPr lang="en"/>
              <a:t>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Teste;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Treinar o modelo usando cross validation, significa que ele é testado na fase de treinamento;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/>
              <a:t>Ajuda a verificar o overfitting e ter uma ideia sobre como o modelo generalizará os dados;</a:t>
            </a:r>
            <a:endParaRPr i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552825" y="1026775"/>
            <a:ext cx="55113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Hold Out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Técnica que consiste em dividir o conjunto de dados em dois subconjuntos mutuamente exclusivos: Treino e Teste. Então a estimação do modelo é realizada e, posteriormente, os dados de teste são aplicados para calcular o erro;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243375" y="2637175"/>
            <a:ext cx="2775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62" y="3023050"/>
            <a:ext cx="5706424" cy="9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52825" y="1026775"/>
            <a:ext cx="59637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K Fold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Técnica que consiste em dividir o conjunto de dados em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K </a:t>
            </a:r>
            <a:r>
              <a:rPr lang="en"/>
              <a:t>subconjuntos mutuamente exclusivos de mesmo tamanho e, a partir disto, um subconjunto é utilizado para validação e os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K-1 </a:t>
            </a:r>
            <a:r>
              <a:rPr lang="en"/>
              <a:t>restantes são utilizados para treinamento;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243375" y="2637175"/>
            <a:ext cx="2775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26" y="2748625"/>
            <a:ext cx="4568951" cy="226912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52825" y="1026775"/>
            <a:ext cx="57087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Leave One Out / One Vs Rest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 um caso específico de K Fold, onde o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K </a:t>
            </a:r>
            <a:r>
              <a:rPr lang="en"/>
              <a:t>assume valor igual ao número total de dados no conjunto total de treino;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Muito caro do ponto de vista computacional;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25" y="2468375"/>
            <a:ext cx="4087750" cy="22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6</a:t>
            </a:r>
            <a:endParaRPr/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Regressão Logística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Parameters &amp; Hyperparameters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Cross Validation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8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499700" y="1069275"/>
            <a:ext cx="59637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Layout de tabela específico que permite a visualização do desempenho de um algoritmo, tipicamente um aprendizado supervisionado;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Todos os casos em cada categoria são contabilizados e os totais são exibidos na matriz;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50" y="2664350"/>
            <a:ext cx="3147166" cy="23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563450" y="1005525"/>
            <a:ext cx="55113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matriz de confusão nos permite realizar uma </a:t>
            </a:r>
            <a:r>
              <a:rPr lang="en"/>
              <a:t>análise</a:t>
            </a:r>
            <a:r>
              <a:rPr lang="en"/>
              <a:t> mais detalhada da situação do nosso classificador uma vez que ele </a:t>
            </a:r>
            <a:r>
              <a:rPr lang="en"/>
              <a:t>distingue</a:t>
            </a:r>
            <a:r>
              <a:rPr lang="en"/>
              <a:t> os resultados em quatro classes;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True Positive</a:t>
            </a:r>
            <a:r>
              <a:rPr lang="en"/>
              <a:t>: Caso em que o algoritmo classifica como X e o dado era X;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False Positive</a:t>
            </a:r>
            <a:r>
              <a:rPr lang="en"/>
              <a:t>: Caso em que o algoritmo classifica como X e o dado era Y;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True Negative</a:t>
            </a:r>
            <a:r>
              <a:rPr lang="en">
                <a:solidFill>
                  <a:schemeClr val="dk2"/>
                </a:solidFill>
              </a:rPr>
              <a:t>: Caso em que o algoritmo classifica como Y e o dado era Y;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False Negative</a:t>
            </a:r>
            <a:r>
              <a:rPr lang="en">
                <a:solidFill>
                  <a:schemeClr val="dk2"/>
                </a:solidFill>
              </a:rPr>
              <a:t>: Caso em que o algoritmo classifica como Y e o dado era X;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63" y="1005514"/>
            <a:ext cx="3113725" cy="23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53" y="1241100"/>
            <a:ext cx="2582725" cy="22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724775" y="3702150"/>
            <a:ext cx="56601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O recall expresse a capacidade de localizar todas as instâncias relevantes em um conjunto de dados, a precisão expressa a proporção dos pontos de dados que nosso modelo considera relevantes, e são relevantes.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809100" y="1857650"/>
            <a:ext cx="53832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Allan Kleitson Teotonio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2400"/>
              <a:t>IESB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2400"/>
              <a:t>Ciências da Computação, 6° semestre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466775" y="105600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Praticar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36625" y="1037225"/>
            <a:ext cx="61011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Utilizando um dataset de sua escolha, treine estes dados com os três algoritmos apresentados (KNN, SVM e NB) e avalie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	a diferença entre eles;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2400"/>
              <a:t>https://www.kaggle.com</a:t>
            </a:r>
            <a:endParaRPr i="1" sz="2400"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25" y="4256825"/>
            <a:ext cx="725400" cy="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1234875" y="4512125"/>
            <a:ext cx="612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https://github.com/AllanKT/CursoMachineLearning</a:t>
            </a:r>
            <a:endParaRPr b="0" i="0" sz="14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613" y="3075675"/>
            <a:ext cx="182913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192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293400" y="988375"/>
            <a:ext cx="27789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4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Decision Tree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Random Forest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Gradient Boosting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5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Regrassão Logisticas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Regressão Linear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K-Means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6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Parameters &amp; Hyperparameters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Cross Validation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Confusion Matrix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7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Outliers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/>
              <a:t>AULA 8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Natural Language Processing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988375"/>
            <a:ext cx="26751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1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Áreas de Conhecimento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Machine Learning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Tipos de Variáveis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Tipos de Aprendizado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Supervisionado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Não Supervisionado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Esforço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Técnicas de Categorização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200">
                <a:solidFill>
                  <a:schemeClr val="dk2"/>
                </a:solidFill>
              </a:rPr>
              <a:t>AULA 2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Bibliotecas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Pandas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Numpy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Matplotlib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AULA 3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K - Nearest Neighbors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Support Vector Machine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Naive Bayes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6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Regressão Logística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Parameters &amp; Hyperparameters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Cross Validation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Confusion Matrix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1514775" y="427300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Aula 6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684525" y="1138551"/>
            <a:ext cx="39147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Regressão Logística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Parameters &amp; Hyperparameters</a:t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Cross Validation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 sz="1800"/>
              <a:t>Confusion Matrix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568625"/>
            <a:ext cx="5511300" cy="3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Parameters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Propriedades dos dados que são aprendidas por conta própria durante o treinamento.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aracterística interna do modelo e seu valor pode ser estimado a partir dos dados.  Geralmente é estimado usando um algoritmo de otimização, que é um tipo de pesquisa eficiente feita </a:t>
            </a:r>
            <a:r>
              <a:rPr lang="en"/>
              <a:t>através</a:t>
            </a:r>
            <a:r>
              <a:rPr lang="en"/>
              <a:t> de possíveis valores de </a:t>
            </a:r>
            <a:r>
              <a:rPr lang="en"/>
              <a:t>parâmetros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Exemplo: coeficientes beta de regressão linear / logística ou vetores de suporte em Support Vector Machines.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1543050" y="144525"/>
            <a:ext cx="47928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&amp; Hyperparameters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" y="1472900"/>
            <a:ext cx="55113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Hyperparameters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Configurações externas ao modelo e cujo valor não pode ser estimado a partir dos dados.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valor do hiperparâmetro deve ser definido antes do início do processo de aprendizado.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Exemplo: C em Support Vector Machines, quantidade de vizinhos em k-Nearest Neighbors, o número de camadas ocultas em redes neurais.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543050" y="144525"/>
            <a:ext cx="47928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&amp; Hyperparameters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99700" y="1026775"/>
            <a:ext cx="55113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Abordagem totalmente manual e mais amplamente utilizada por pesquisadores, estudantes e amadores;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Trial &amp; Error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Grad Student Descent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250" y="2555102"/>
            <a:ext cx="3381650" cy="24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BabySitting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52825" y="1026775"/>
            <a:ext cx="55113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Abordagem ingênua de força bruta, que simplesmente tenta todas as configurações possíveis a partir de um subconjunto de possibilidades;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Define uma grade de N dimensões, onde cada combinação do conjunto define o resultado estabelecido pelo algoritmo;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0" y="2484775"/>
            <a:ext cx="2775075" cy="250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243375" y="2637175"/>
            <a:ext cx="2775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Curse of Dimensionality</a:t>
            </a: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Uma das desvantagens do Grid Search, onde quanto mais dimensões existirem, maior será o tempo de pesquisa;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1222350" y="14812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