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Lato"/>
      <p:regular r:id="rId40"/>
      <p:bold r:id="rId41"/>
      <p:italic r:id="rId42"/>
      <p:boldItalic r:id="rId43"/>
    </p:embeddedFont>
    <p:embeddedFont>
      <p:font typeface="Lato Hairline"/>
      <p:regular r:id="rId44"/>
      <p:bold r:id="rId45"/>
      <p:italic r:id="rId46"/>
      <p:boldItalic r:id="rId47"/>
    </p:embeddedFont>
    <p:embeddedFont>
      <p:font typeface="Lato Ligh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85E21A2-92E0-4D99-8153-D9B46BCDD0BF}">
  <a:tblStyle styleId="{F85E21A2-92E0-4D99-8153-D9B46BCDD0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LatoHairline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LatoHairline-italic.fntdata"/><Relationship Id="rId45" Type="http://schemas.openxmlformats.org/officeDocument/2006/relationships/font" Target="fonts/LatoHairlin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Light-regular.fntdata"/><Relationship Id="rId47" Type="http://schemas.openxmlformats.org/officeDocument/2006/relationships/font" Target="fonts/LatoHairline-boldItalic.fntdata"/><Relationship Id="rId49" Type="http://schemas.openxmlformats.org/officeDocument/2006/relationships/font" Target="fonts/La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Light-boldItalic.fntdata"/><Relationship Id="rId50" Type="http://schemas.openxmlformats.org/officeDocument/2006/relationships/font" Target="fonts/Lato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aea05d17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aea05d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aea05d17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aea05d1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6aea05d17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6aea05d1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aea05d17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aea05d1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aea05d17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aea05d1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aea05d17_0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aea05d1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68bf1bfa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68bf1bf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6aea05d17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6aea05d1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668bf1bfa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668bf1bf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68bf1bfa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68bf1b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668bf1bfa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668bf1bf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1313de97f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1313de9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668bf1bfa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668bf1bf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1313de97f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1313de97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8dc2b536f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8dc2b53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1313de97f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1313de97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8dc2b536f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8dc2b536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1313de97f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1313de97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8dc2b536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8dc2b53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668bf1bfa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668bf1bf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1313de97f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1313de97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1313de97f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1313de97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6cf108d3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6cf108d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668bf1bfa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668bf1bf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aea05d17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aea05d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aea05d17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aea05d1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aea05d17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aea05d1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668bf1bfa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668bf1bf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6aea05d17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6aea05d1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2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0" name="Google Shape;10;p2"/>
          <p:cNvPicPr preferRelativeResize="0"/>
          <p:nvPr/>
        </p:nvPicPr>
        <p:blipFill rotWithShape="1">
          <a:blip r:embed="rId3">
            <a:alphaModFix/>
          </a:blip>
          <a:srcRect b="0" l="55211" r="0" t="0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3.png"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999999"/>
                </a:solidFill>
              </a:defRPr>
            </a:lvl1pPr>
            <a:lvl2pPr lvl="1" rtl="0" algn="ctr">
              <a:buNone/>
              <a:defRPr>
                <a:solidFill>
                  <a:srgbClr val="999999"/>
                </a:solidFill>
              </a:defRPr>
            </a:lvl2pPr>
            <a:lvl3pPr lvl="2" rtl="0" algn="ctr">
              <a:buNone/>
              <a:defRPr>
                <a:solidFill>
                  <a:srgbClr val="999999"/>
                </a:solidFill>
              </a:defRPr>
            </a:lvl3pPr>
            <a:lvl4pPr lvl="3" rtl="0" algn="ctr">
              <a:buNone/>
              <a:defRPr>
                <a:solidFill>
                  <a:srgbClr val="999999"/>
                </a:solidFill>
              </a:defRPr>
            </a:lvl4pPr>
            <a:lvl5pPr lvl="4" rtl="0" algn="ctr">
              <a:buNone/>
              <a:defRPr>
                <a:solidFill>
                  <a:srgbClr val="999999"/>
                </a:solidFill>
              </a:defRPr>
            </a:lvl5pPr>
            <a:lvl6pPr lvl="5" rtl="0" algn="ctr">
              <a:buNone/>
              <a:defRPr>
                <a:solidFill>
                  <a:srgbClr val="999999"/>
                </a:solidFill>
              </a:defRPr>
            </a:lvl6pPr>
            <a:lvl7pPr lvl="6" rtl="0" algn="ctr">
              <a:buNone/>
              <a:defRPr>
                <a:solidFill>
                  <a:srgbClr val="999999"/>
                </a:solidFill>
              </a:defRPr>
            </a:lvl7pPr>
            <a:lvl8pPr lvl="7" rtl="0" algn="ctr">
              <a:buNone/>
              <a:defRPr>
                <a:solidFill>
                  <a:srgbClr val="999999"/>
                </a:solidFill>
              </a:defRPr>
            </a:lvl8pPr>
            <a:lvl9pPr lvl="8" rtl="0" algn="ctr">
              <a:buNone/>
              <a:defRPr>
                <a:solidFill>
                  <a:srgbClr val="999999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aint_transparent1.png" id="55" name="Google Shape;55;p12"/>
          <p:cNvPicPr preferRelativeResize="0"/>
          <p:nvPr/>
        </p:nvPicPr>
        <p:blipFill rotWithShape="1">
          <a:blip r:embed="rId3">
            <a:alphaModFix/>
          </a:blip>
          <a:srcRect b="0" l="27161" r="0" t="0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49954" t="0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 sz="2400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2" name="Google Shape;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7" name="Google Shape;2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33" name="Google Shape;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0" name="Google Shape;4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4" name="Google Shape;4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48" name="Google Shape;4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600">
                <a:latin typeface="Lato"/>
                <a:ea typeface="Lato"/>
                <a:cs typeface="Lato"/>
                <a:sym typeface="Lato"/>
              </a:rPr>
              <a:t>Machine Learning</a:t>
            </a:r>
            <a:endParaRPr b="1" i="1" sz="9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09225" y="4447025"/>
            <a:ext cx="3176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07725" y="92775"/>
            <a:ext cx="7396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 de Data Science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31" y="1379575"/>
            <a:ext cx="2870694" cy="28706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3521325" y="2402950"/>
            <a:ext cx="3066300" cy="20472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Uma questão ainda a ser respondida precisa ser encontrada, pode ser uma hipótese que precisa ser testada, uma decisão que é preciso tomar ou algo que deseje tentar prever.</a:t>
            </a:r>
            <a:endParaRPr sz="1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2"/>
          <p:cNvCxnSpPr/>
          <p:nvPr/>
        </p:nvCxnSpPr>
        <p:spPr>
          <a:xfrm flipH="1">
            <a:off x="2245425" y="3436425"/>
            <a:ext cx="1275900" cy="628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207725" y="92775"/>
            <a:ext cx="7396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 de Data Science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31" y="1379575"/>
            <a:ext cx="2870694" cy="287069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3521325" y="2402950"/>
            <a:ext cx="3066300" cy="2047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São coletados dados para a análise. As vezes isso significa projetar um experimento para criar novos dados, outras vezes os dados já existem e é necessário encontrá-los.</a:t>
            </a:r>
            <a:endParaRPr sz="1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3"/>
          <p:cNvCxnSpPr>
            <a:stCxn id="147" idx="2"/>
          </p:cNvCxnSpPr>
          <p:nvPr/>
        </p:nvCxnSpPr>
        <p:spPr>
          <a:xfrm flipH="1" rot="5400000">
            <a:off x="2631525" y="2027200"/>
            <a:ext cx="1037700" cy="3808200"/>
          </a:xfrm>
          <a:prstGeom prst="curvedConnector4">
            <a:avLst>
              <a:gd fmla="val -22947" name="adj1"/>
              <a:gd fmla="val 7013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207725" y="92775"/>
            <a:ext cx="7396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 de Data Science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31" y="1379575"/>
            <a:ext cx="2870694" cy="287069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/>
          <p:nvPr/>
        </p:nvSpPr>
        <p:spPr>
          <a:xfrm>
            <a:off x="3521325" y="2402950"/>
            <a:ext cx="3066300" cy="20472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Os dados coletados são preparados para análise. Neste processo, os dados são limpos e transformados para ficarem em um formato adequado para análise.</a:t>
            </a:r>
            <a:endParaRPr/>
          </a:p>
        </p:txBody>
      </p:sp>
      <p:cxnSp>
        <p:nvCxnSpPr>
          <p:cNvPr id="157" name="Google Shape;157;p24"/>
          <p:cNvCxnSpPr/>
          <p:nvPr/>
        </p:nvCxnSpPr>
        <p:spPr>
          <a:xfrm rot="10800000">
            <a:off x="939525" y="2640850"/>
            <a:ext cx="2581800" cy="785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207725" y="92775"/>
            <a:ext cx="7396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 de Data Science</a:t>
            </a:r>
            <a:endParaRPr/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31" y="1379575"/>
            <a:ext cx="2870694" cy="287069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/>
          <p:nvPr/>
        </p:nvSpPr>
        <p:spPr>
          <a:xfrm>
            <a:off x="3521325" y="1434250"/>
            <a:ext cx="3509100" cy="32394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É criado um modelo para os dados. No sentido mais genérico, isto pode ser um modelo numérico, um modelo visual, um modelo estatístico ou um modelo de ML. Após criado, o modelo é utilizado para fornecer </a:t>
            </a:r>
            <a:r>
              <a:rPr lang="en" sz="1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evidências</a:t>
            </a:r>
            <a:r>
              <a:rPr lang="en" sz="1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a favor ou contra alguma hipótese, para ajudar a tomar uma decisão ou prever um resultado.</a:t>
            </a:r>
            <a:endParaRPr/>
          </a:p>
        </p:txBody>
      </p:sp>
      <p:cxnSp>
        <p:nvCxnSpPr>
          <p:cNvPr id="166" name="Google Shape;166;p25"/>
          <p:cNvCxnSpPr/>
          <p:nvPr/>
        </p:nvCxnSpPr>
        <p:spPr>
          <a:xfrm rot="10800000">
            <a:off x="1374825" y="2126650"/>
            <a:ext cx="2146500" cy="927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207725" y="92775"/>
            <a:ext cx="7396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 de Data Science</a:t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31" y="1379575"/>
            <a:ext cx="2870694" cy="287069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/>
          <p:nvPr/>
        </p:nvSpPr>
        <p:spPr>
          <a:xfrm>
            <a:off x="3521325" y="2106850"/>
            <a:ext cx="3410100" cy="25668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 modelo é validado. É determinado se o modelo responde à questão, ajuda na tomada de decisão ou retorna uma previsão precisa. Além disso, é necessário ratificar se o modelo criado é o apropriado, levando em consideração os dados e o contexto.</a:t>
            </a:r>
            <a:endParaRPr/>
          </a:p>
        </p:txBody>
      </p:sp>
      <p:cxnSp>
        <p:nvCxnSpPr>
          <p:cNvPr id="175" name="Google Shape;175;p26"/>
          <p:cNvCxnSpPr>
            <a:stCxn id="174" idx="0"/>
          </p:cNvCxnSpPr>
          <p:nvPr/>
        </p:nvCxnSpPr>
        <p:spPr>
          <a:xfrm flipH="1" rot="5400000">
            <a:off x="3735825" y="616300"/>
            <a:ext cx="296700" cy="268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207725" y="92775"/>
            <a:ext cx="7396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 de Data Science</a:t>
            </a:r>
            <a:endParaRPr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31" y="1379575"/>
            <a:ext cx="2870694" cy="287069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/>
          <p:nvPr/>
        </p:nvSpPr>
        <p:spPr>
          <a:xfrm>
            <a:off x="3649900" y="2433275"/>
            <a:ext cx="3165300" cy="1978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Finalmente, após tudo validado, o modelo é implantado. Isto pode significar comunicar os resultados da análise para outros, tomar alguma decisão e agir ou colocar alguma aplicação em produção</a:t>
            </a:r>
            <a:endParaRPr/>
          </a:p>
        </p:txBody>
      </p:sp>
      <p:cxnSp>
        <p:nvCxnSpPr>
          <p:cNvPr id="184" name="Google Shape;184;p27"/>
          <p:cNvCxnSpPr>
            <a:stCxn id="183" idx="0"/>
          </p:cNvCxnSpPr>
          <p:nvPr/>
        </p:nvCxnSpPr>
        <p:spPr>
          <a:xfrm rot="5400000">
            <a:off x="3643000" y="1684625"/>
            <a:ext cx="840900" cy="2338200"/>
          </a:xfrm>
          <a:prstGeom prst="curvedConnector4">
            <a:avLst>
              <a:gd fmla="val -28318" name="adj1"/>
              <a:gd fmla="val 83843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ctrTitle"/>
          </p:nvPr>
        </p:nvSpPr>
        <p:spPr>
          <a:xfrm>
            <a:off x="1514775" y="427300"/>
            <a:ext cx="3914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Aula 1</a:t>
            </a:r>
            <a:endParaRPr/>
          </a:p>
        </p:txBody>
      </p:sp>
      <p:sp>
        <p:nvSpPr>
          <p:cNvPr id="190" name="Google Shape;190;p28"/>
          <p:cNvSpPr txBox="1"/>
          <p:nvPr>
            <p:ph idx="1" type="subTitle"/>
          </p:nvPr>
        </p:nvSpPr>
        <p:spPr>
          <a:xfrm>
            <a:off x="1684525" y="1138551"/>
            <a:ext cx="39147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Áreas de Conhecimento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Machine Learning</a:t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b="1" lang="en"/>
              <a:t>Variáveis Categoricas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b="1" lang="en"/>
              <a:t>Tipos de Aprendizado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b="1" lang="en"/>
              <a:t>Supervisionado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b="1" lang="en"/>
              <a:t>Não Supervisionado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b="1" lang="en"/>
              <a:t>Esforço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b="1" lang="en"/>
              <a:t>Técnicas de Categorização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7" y="1391625"/>
            <a:ext cx="9090506" cy="324120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>
            <p:ph type="title"/>
          </p:nvPr>
        </p:nvSpPr>
        <p:spPr>
          <a:xfrm>
            <a:off x="1351250" y="1127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Inteligência Artificial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1351250" y="1127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Inteligência Artificial</a:t>
            </a:r>
            <a:endParaRPr/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425" y="880400"/>
            <a:ext cx="4058224" cy="41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1947400" y="3555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1"/>
          <p:cNvSpPr/>
          <p:nvPr/>
        </p:nvSpPr>
        <p:spPr>
          <a:xfrm>
            <a:off x="2991300" y="1390725"/>
            <a:ext cx="2693100" cy="629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Machine Learning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4644800" y="2502375"/>
            <a:ext cx="3092700" cy="629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Não Supervisionado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1552175" y="2502375"/>
            <a:ext cx="2693100" cy="629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Supervisionado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744300" y="3614025"/>
            <a:ext cx="2125500" cy="812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Classificação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3126275" y="3667100"/>
            <a:ext cx="2125500" cy="759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Regressão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5938750" y="3667100"/>
            <a:ext cx="2262300" cy="759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Clusterização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218" name="Google Shape;218;p31"/>
          <p:cNvCxnSpPr>
            <a:stCxn id="212" idx="2"/>
            <a:endCxn id="214" idx="0"/>
          </p:cNvCxnSpPr>
          <p:nvPr/>
        </p:nvCxnSpPr>
        <p:spPr>
          <a:xfrm rot="5400000">
            <a:off x="3376950" y="1541625"/>
            <a:ext cx="482700" cy="14391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1"/>
          <p:cNvCxnSpPr>
            <a:stCxn id="212" idx="2"/>
            <a:endCxn id="213" idx="0"/>
          </p:cNvCxnSpPr>
          <p:nvPr/>
        </p:nvCxnSpPr>
        <p:spPr>
          <a:xfrm flipH="1" rot="-5400000">
            <a:off x="5023200" y="1334475"/>
            <a:ext cx="482700" cy="18534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1"/>
          <p:cNvCxnSpPr>
            <a:stCxn id="214" idx="2"/>
            <a:endCxn id="215" idx="0"/>
          </p:cNvCxnSpPr>
          <p:nvPr/>
        </p:nvCxnSpPr>
        <p:spPr>
          <a:xfrm rot="5400000">
            <a:off x="2111525" y="2826975"/>
            <a:ext cx="482700" cy="10917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1"/>
          <p:cNvCxnSpPr>
            <a:stCxn id="214" idx="2"/>
            <a:endCxn id="216" idx="0"/>
          </p:cNvCxnSpPr>
          <p:nvPr/>
        </p:nvCxnSpPr>
        <p:spPr>
          <a:xfrm flipH="1" rot="-5400000">
            <a:off x="3276125" y="2754075"/>
            <a:ext cx="535500" cy="12903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1"/>
          <p:cNvCxnSpPr>
            <a:stCxn id="213" idx="2"/>
            <a:endCxn id="217" idx="0"/>
          </p:cNvCxnSpPr>
          <p:nvPr/>
        </p:nvCxnSpPr>
        <p:spPr>
          <a:xfrm flipH="1" rot="-5400000">
            <a:off x="6362750" y="2959875"/>
            <a:ext cx="535500" cy="8787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809100" y="1857650"/>
            <a:ext cx="5383200" cy="1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Allan Kleitson Teotonio</a:t>
            </a:r>
            <a:endParaRPr b="1"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IESB</a:t>
            </a:r>
            <a:endParaRPr b="1"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Ciências da Computação, 6° semestre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Stefanini - Analista de Sistemas</a:t>
            </a:r>
            <a:endParaRPr sz="2400"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ctrTitle"/>
          </p:nvPr>
        </p:nvSpPr>
        <p:spPr>
          <a:xfrm>
            <a:off x="1514775" y="427300"/>
            <a:ext cx="3914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Aula 1</a:t>
            </a:r>
            <a:endParaRPr/>
          </a:p>
        </p:txBody>
      </p:sp>
      <p:sp>
        <p:nvSpPr>
          <p:cNvPr id="228" name="Google Shape;228;p32"/>
          <p:cNvSpPr txBox="1"/>
          <p:nvPr>
            <p:ph idx="1" type="subTitle"/>
          </p:nvPr>
        </p:nvSpPr>
        <p:spPr>
          <a:xfrm>
            <a:off x="1684525" y="1138551"/>
            <a:ext cx="39147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Áreas de Conhecimento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b="1" lang="en"/>
              <a:t>Machine Learning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Lato"/>
              <a:buChar char="●"/>
            </a:pP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Variáveis categoricas</a:t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b="1" lang="en"/>
              <a:t>Tipos de Aprendizado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b="1" lang="en"/>
              <a:t>Supervisionado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b="1" lang="en"/>
              <a:t>Não Supervisionado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b="1" lang="en"/>
              <a:t>Esforço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b="1" lang="en"/>
              <a:t>Técnicas de Categorização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1531500" y="191675"/>
            <a:ext cx="6081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Variáveis Categoricas</a:t>
            </a:r>
            <a:endParaRPr/>
          </a:p>
        </p:txBody>
      </p:sp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3106750" y="995050"/>
            <a:ext cx="2693100" cy="629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Dados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4848675" y="2021600"/>
            <a:ext cx="3092700" cy="629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Quantitativos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9" name="Google Shape;239;p33"/>
          <p:cNvSpPr/>
          <p:nvPr/>
        </p:nvSpPr>
        <p:spPr>
          <a:xfrm>
            <a:off x="1226400" y="2021588"/>
            <a:ext cx="2693100" cy="629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Qualitativos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744300" y="2684250"/>
            <a:ext cx="3657300" cy="2320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Dados categóricos ou atributos mutuamente exclusivos;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Se distinguem por uma característica não </a:t>
            </a:r>
            <a:r>
              <a:rPr lang="en">
                <a:solidFill>
                  <a:srgbClr val="FFFFFF"/>
                </a:solidFill>
              </a:rPr>
              <a:t>numérica</a:t>
            </a:r>
            <a:r>
              <a:rPr lang="en">
                <a:solidFill>
                  <a:srgbClr val="FFFFFF"/>
                </a:solidFill>
              </a:rPr>
              <a:t>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</a:rPr>
              <a:t>Ordinais</a:t>
            </a:r>
            <a:r>
              <a:rPr lang="en">
                <a:solidFill>
                  <a:srgbClr val="FFFFFF"/>
                </a:solidFill>
              </a:rPr>
              <a:t>: Tem uma ordenação natural;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</a:rPr>
              <a:t>Nominais</a:t>
            </a:r>
            <a:r>
              <a:rPr lang="en">
                <a:solidFill>
                  <a:srgbClr val="FFFFFF"/>
                </a:solidFill>
              </a:rPr>
              <a:t>: Separados por tipos;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1" name="Google Shape;241;p33"/>
          <p:cNvCxnSpPr>
            <a:stCxn id="237" idx="2"/>
            <a:endCxn id="239" idx="0"/>
          </p:cNvCxnSpPr>
          <p:nvPr/>
        </p:nvCxnSpPr>
        <p:spPr>
          <a:xfrm rot="5400000">
            <a:off x="3314350" y="882700"/>
            <a:ext cx="397500" cy="18804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3"/>
          <p:cNvCxnSpPr>
            <a:stCxn id="237" idx="2"/>
            <a:endCxn id="238" idx="0"/>
          </p:cNvCxnSpPr>
          <p:nvPr/>
        </p:nvCxnSpPr>
        <p:spPr>
          <a:xfrm flipH="1" rot="-5400000">
            <a:off x="5225350" y="852100"/>
            <a:ext cx="397500" cy="19416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3"/>
          <p:cNvSpPr/>
          <p:nvPr/>
        </p:nvSpPr>
        <p:spPr>
          <a:xfrm>
            <a:off x="4566375" y="2684250"/>
            <a:ext cx="3657300" cy="2320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Números que representam contagens ou medidas (idade, estatura, peso, ...);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</a:rPr>
              <a:t>Discretos</a:t>
            </a:r>
            <a:r>
              <a:rPr lang="en">
                <a:solidFill>
                  <a:srgbClr val="FFFFFF"/>
                </a:solidFill>
              </a:rPr>
              <a:t>: Inteiros;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</a:rPr>
              <a:t>Contínuos</a:t>
            </a:r>
            <a:r>
              <a:rPr lang="en">
                <a:solidFill>
                  <a:srgbClr val="FFFFFF"/>
                </a:solidFill>
              </a:rPr>
              <a:t>: (cm, kg, horas, ...);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ctrTitle"/>
          </p:nvPr>
        </p:nvSpPr>
        <p:spPr>
          <a:xfrm>
            <a:off x="1514775" y="427300"/>
            <a:ext cx="3914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Aula 1</a:t>
            </a:r>
            <a:endParaRPr/>
          </a:p>
        </p:txBody>
      </p:sp>
      <p:sp>
        <p:nvSpPr>
          <p:cNvPr id="249" name="Google Shape;249;p34"/>
          <p:cNvSpPr txBox="1"/>
          <p:nvPr>
            <p:ph idx="1" type="subTitle"/>
          </p:nvPr>
        </p:nvSpPr>
        <p:spPr>
          <a:xfrm>
            <a:off x="1684525" y="1138551"/>
            <a:ext cx="39147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Áreas de Conhecimento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b="1" lang="en"/>
              <a:t>Machine Learning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b="1" lang="en"/>
              <a:t>Variáveis categoricas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Tipos de Aprendizado</a:t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b="1" lang="en"/>
              <a:t>Supervisionado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b="1" lang="en"/>
              <a:t>Não Supervisionado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b="1" lang="en"/>
              <a:t>Esforço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b="1" lang="en"/>
              <a:t>Técnicas de Categorização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4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2710650" y="171900"/>
            <a:ext cx="3722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Aprendizados</a:t>
            </a:r>
            <a:endParaRPr/>
          </a:p>
        </p:txBody>
      </p:sp>
      <p:sp>
        <p:nvSpPr>
          <p:cNvPr id="256" name="Google Shape;256;p3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4823275" y="1851525"/>
            <a:ext cx="3657300" cy="23208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São apresentadas a máquina exemplos de entradas e saídas desejadas, fornecidas por um profissional;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 objetivo é aprender uma regra geral que mapeia as entradas para as saídas;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25" y="1437200"/>
            <a:ext cx="4064901" cy="34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3774825" y="3325750"/>
            <a:ext cx="2337900" cy="13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Tentativa de prever um resultado numérico com base em uma ou mais variáveis de entrada.</a:t>
            </a:r>
            <a:endParaRPr/>
          </a:p>
        </p:txBody>
      </p:sp>
      <p:sp>
        <p:nvSpPr>
          <p:cNvPr id="264" name="Google Shape;264;p3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50" y="73153"/>
            <a:ext cx="6399624" cy="3144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505300" y="3325750"/>
            <a:ext cx="2337900" cy="13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Tentativa responder, baseado em uma determinada entrada, a qual classe esta pertence.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2710650" y="171900"/>
            <a:ext cx="3722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Aprendizados</a:t>
            </a:r>
            <a:endParaRPr/>
          </a:p>
        </p:txBody>
      </p:sp>
      <p:sp>
        <p:nvSpPr>
          <p:cNvPr id="272" name="Google Shape;272;p3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7"/>
          <p:cNvSpPr/>
          <p:nvPr/>
        </p:nvSpPr>
        <p:spPr>
          <a:xfrm>
            <a:off x="4823275" y="1851525"/>
            <a:ext cx="3657300" cy="23208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Nenhum tipo de label é dado ao algoritmo, deixando-o sozinho para encontrar estrutura nas entradas fornecidas;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Este tenta descobrir padrões nos dados para atingir um fim;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 rotWithShape="1">
          <a:blip r:embed="rId3">
            <a:alphaModFix/>
          </a:blip>
          <a:srcRect b="5728" l="0" r="0" t="5728"/>
          <a:stretch/>
        </p:blipFill>
        <p:spPr>
          <a:xfrm>
            <a:off x="538150" y="1614375"/>
            <a:ext cx="3853182" cy="322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2275"/>
            <a:ext cx="6537774" cy="2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 txBox="1"/>
          <p:nvPr/>
        </p:nvSpPr>
        <p:spPr>
          <a:xfrm>
            <a:off x="1532425" y="3800250"/>
            <a:ext cx="37833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Agrupamento de objetos com base nas semelhanças em seus dados.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2" name="Google Shape;282;p38"/>
          <p:cNvSpPr txBox="1"/>
          <p:nvPr>
            <p:ph type="title"/>
          </p:nvPr>
        </p:nvSpPr>
        <p:spPr>
          <a:xfrm>
            <a:off x="2710650" y="171900"/>
            <a:ext cx="3722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2710650" y="171900"/>
            <a:ext cx="3722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Aprendizados</a:t>
            </a:r>
            <a:endParaRPr/>
          </a:p>
        </p:txBody>
      </p:sp>
      <p:sp>
        <p:nvSpPr>
          <p:cNvPr id="288" name="Google Shape;288;p3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4823275" y="1851525"/>
            <a:ext cx="3657300" cy="23208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Um programa interage com um ambiente dinâmico, em que o programa deve desempenhar determinado objetivo.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É fornecido um feedback quanto a premiações e punições, na medida em que é navegado o espaço do problema.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1533475" y="3607250"/>
            <a:ext cx="1503300" cy="4680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AGENTE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1533475" y="1722025"/>
            <a:ext cx="1503300" cy="4680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AMBIENTE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2" name="Google Shape;292;p39"/>
          <p:cNvCxnSpPr/>
          <p:nvPr/>
        </p:nvCxnSpPr>
        <p:spPr>
          <a:xfrm>
            <a:off x="2027725" y="2195875"/>
            <a:ext cx="9900" cy="141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9"/>
          <p:cNvCxnSpPr/>
          <p:nvPr/>
        </p:nvCxnSpPr>
        <p:spPr>
          <a:xfrm>
            <a:off x="2502575" y="2195875"/>
            <a:ext cx="9900" cy="141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9"/>
          <p:cNvCxnSpPr>
            <a:stCxn id="291" idx="3"/>
            <a:endCxn id="290" idx="3"/>
          </p:cNvCxnSpPr>
          <p:nvPr/>
        </p:nvCxnSpPr>
        <p:spPr>
          <a:xfrm>
            <a:off x="3036775" y="1956025"/>
            <a:ext cx="600" cy="1885200"/>
          </a:xfrm>
          <a:prstGeom prst="bentConnector3">
            <a:avLst>
              <a:gd fmla="val 396875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95" name="Google Shape;295;p39"/>
          <p:cNvSpPr txBox="1"/>
          <p:nvPr/>
        </p:nvSpPr>
        <p:spPr>
          <a:xfrm>
            <a:off x="1078125" y="2736725"/>
            <a:ext cx="106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REFORÇO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2453125" y="2736725"/>
            <a:ext cx="106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ESTADO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3274900" y="2343125"/>
            <a:ext cx="106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AÇÃO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1947400" y="3555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303" name="Google Shape;303;p4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40"/>
          <p:cNvSpPr/>
          <p:nvPr/>
        </p:nvSpPr>
        <p:spPr>
          <a:xfrm>
            <a:off x="2991300" y="1390725"/>
            <a:ext cx="2693100" cy="629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Machine Learning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5" name="Google Shape;305;p40"/>
          <p:cNvSpPr/>
          <p:nvPr/>
        </p:nvSpPr>
        <p:spPr>
          <a:xfrm>
            <a:off x="4644800" y="2502375"/>
            <a:ext cx="3092700" cy="629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Não Supervisionado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6" name="Google Shape;306;p40"/>
          <p:cNvSpPr/>
          <p:nvPr/>
        </p:nvSpPr>
        <p:spPr>
          <a:xfrm>
            <a:off x="1552175" y="2502375"/>
            <a:ext cx="2693100" cy="629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Supervisionado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7" name="Google Shape;307;p40"/>
          <p:cNvSpPr/>
          <p:nvPr/>
        </p:nvSpPr>
        <p:spPr>
          <a:xfrm>
            <a:off x="744300" y="3614025"/>
            <a:ext cx="2125500" cy="812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Classificação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8" name="Google Shape;308;p40"/>
          <p:cNvSpPr/>
          <p:nvPr/>
        </p:nvSpPr>
        <p:spPr>
          <a:xfrm>
            <a:off x="3126275" y="3667100"/>
            <a:ext cx="2125500" cy="759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Regressão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9" name="Google Shape;309;p40"/>
          <p:cNvSpPr/>
          <p:nvPr/>
        </p:nvSpPr>
        <p:spPr>
          <a:xfrm>
            <a:off x="5938750" y="3667100"/>
            <a:ext cx="2262300" cy="759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Clusterização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310" name="Google Shape;310;p40"/>
          <p:cNvCxnSpPr>
            <a:stCxn id="304" idx="2"/>
            <a:endCxn id="306" idx="0"/>
          </p:cNvCxnSpPr>
          <p:nvPr/>
        </p:nvCxnSpPr>
        <p:spPr>
          <a:xfrm rot="5400000">
            <a:off x="3376950" y="1541625"/>
            <a:ext cx="482700" cy="14391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40"/>
          <p:cNvCxnSpPr>
            <a:stCxn id="304" idx="2"/>
            <a:endCxn id="305" idx="0"/>
          </p:cNvCxnSpPr>
          <p:nvPr/>
        </p:nvCxnSpPr>
        <p:spPr>
          <a:xfrm flipH="1" rot="-5400000">
            <a:off x="5023200" y="1334475"/>
            <a:ext cx="482700" cy="18534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40"/>
          <p:cNvCxnSpPr>
            <a:stCxn id="306" idx="2"/>
            <a:endCxn id="307" idx="0"/>
          </p:cNvCxnSpPr>
          <p:nvPr/>
        </p:nvCxnSpPr>
        <p:spPr>
          <a:xfrm rot="5400000">
            <a:off x="2111525" y="2826975"/>
            <a:ext cx="482700" cy="10917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40"/>
          <p:cNvCxnSpPr>
            <a:stCxn id="306" idx="2"/>
            <a:endCxn id="308" idx="0"/>
          </p:cNvCxnSpPr>
          <p:nvPr/>
        </p:nvCxnSpPr>
        <p:spPr>
          <a:xfrm flipH="1" rot="-5400000">
            <a:off x="3276125" y="2754075"/>
            <a:ext cx="535500" cy="12903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40"/>
          <p:cNvCxnSpPr>
            <a:stCxn id="305" idx="2"/>
            <a:endCxn id="309" idx="0"/>
          </p:cNvCxnSpPr>
          <p:nvPr/>
        </p:nvCxnSpPr>
        <p:spPr>
          <a:xfrm flipH="1" rot="-5400000">
            <a:off x="6362750" y="2959875"/>
            <a:ext cx="535500" cy="8787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type="ctrTitle"/>
          </p:nvPr>
        </p:nvSpPr>
        <p:spPr>
          <a:xfrm>
            <a:off x="1514775" y="427300"/>
            <a:ext cx="3914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Aula 1</a:t>
            </a:r>
            <a:endParaRPr/>
          </a:p>
        </p:txBody>
      </p:sp>
      <p:sp>
        <p:nvSpPr>
          <p:cNvPr id="320" name="Google Shape;320;p41"/>
          <p:cNvSpPr txBox="1"/>
          <p:nvPr>
            <p:ph idx="1" type="subTitle"/>
          </p:nvPr>
        </p:nvSpPr>
        <p:spPr>
          <a:xfrm>
            <a:off x="1684525" y="1138551"/>
            <a:ext cx="39147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Áreas de Conhecimento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b="1" lang="en"/>
              <a:t>Machine Learning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b="1" lang="en"/>
              <a:t>Variáveis categoricas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b="1" lang="en"/>
              <a:t>Tipos de Aprendizado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b="1" lang="en"/>
              <a:t>Supervisionado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b="1" lang="en"/>
              <a:t>Não Supervisionado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b="1" lang="en"/>
              <a:t>Esforço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Técnicas de Categorização</a:t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1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192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3293400" y="988375"/>
            <a:ext cx="2778900" cy="3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AULA 4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Decision Tree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Random Forest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Gradient Boosting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AULA 5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Regrassão Logisticas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Regressão Linear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K-Means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AULA 6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P</a:t>
            </a:r>
            <a:r>
              <a:rPr b="1" lang="en" sz="1200">
                <a:solidFill>
                  <a:schemeClr val="dk2"/>
                </a:solidFill>
              </a:rPr>
              <a:t>arameters &amp; Hyperparameters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Cross Validation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Confusion Matrix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AULA 7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Outliers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AULA 8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Natural Language Processing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988375"/>
            <a:ext cx="26751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AULA 1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Áreas de Conhecimento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Machine Learning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Tipos de Variáveis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Tipos de Aprendizado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Supervisionado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Não Supervisionado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Esforço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Técnicas de Categorização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AULA 2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Bibliotecas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Pandas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Numpy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Matplotlib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AULA 3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K - Nearest Neighbors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Support Vector Machine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Naive Bayes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>
            <p:ph type="title"/>
          </p:nvPr>
        </p:nvSpPr>
        <p:spPr>
          <a:xfrm>
            <a:off x="2649450" y="241150"/>
            <a:ext cx="3845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Encoder</a:t>
            </a:r>
            <a:endParaRPr/>
          </a:p>
        </p:txBody>
      </p:sp>
      <p:sp>
        <p:nvSpPr>
          <p:cNvPr id="327" name="Google Shape;327;p4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28" name="Google Shape;328;p42"/>
          <p:cNvGraphicFramePr/>
          <p:nvPr/>
        </p:nvGraphicFramePr>
        <p:xfrm>
          <a:off x="2834325" y="129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{F85E21A2-92E0-4D99-8153-D9B46BCDD0BF}</a:tableStyleId>
              </a:tblPr>
              <a:tblGrid>
                <a:gridCol w="1158450"/>
                <a:gridCol w="1158450"/>
                <a:gridCol w="1158450"/>
              </a:tblGrid>
              <a:tr h="40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Sample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Category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Integer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</a:tr>
              <a:tr h="40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Human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0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Human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0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Penguin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0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Alien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0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Octopus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0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Alien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0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Octopus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type="title"/>
          </p:nvPr>
        </p:nvSpPr>
        <p:spPr>
          <a:xfrm>
            <a:off x="2178750" y="231250"/>
            <a:ext cx="4786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Encoder</a:t>
            </a:r>
            <a:endParaRPr/>
          </a:p>
        </p:txBody>
      </p:sp>
      <p:sp>
        <p:nvSpPr>
          <p:cNvPr id="334" name="Google Shape;334;p4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35" name="Google Shape;335;p43"/>
          <p:cNvGraphicFramePr/>
          <p:nvPr/>
        </p:nvGraphicFramePr>
        <p:xfrm>
          <a:off x="952500" y="146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{F85E21A2-92E0-4D99-8153-D9B46BCDD0BF}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Sample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Category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Integer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Human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Penguin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Alien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Octopus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One Hot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Human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Human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Penguin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0010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Octopus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0001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0010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Octopus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0001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>
            <p:ph idx="4294967295" type="ctrTitle"/>
          </p:nvPr>
        </p:nvSpPr>
        <p:spPr>
          <a:xfrm>
            <a:off x="1810100" y="2365150"/>
            <a:ext cx="5907000" cy="19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Jupyter </a:t>
            </a:r>
            <a:endParaRPr b="1"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Notebook</a:t>
            </a:r>
            <a:endParaRPr b="1"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44"/>
          <p:cNvSpPr/>
          <p:nvPr/>
        </p:nvSpPr>
        <p:spPr>
          <a:xfrm>
            <a:off x="4836270" y="463327"/>
            <a:ext cx="1343513" cy="1361401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42" name="Google Shape;342;p44"/>
          <p:cNvSpPr/>
          <p:nvPr/>
        </p:nvSpPr>
        <p:spPr>
          <a:xfrm rot="1472949">
            <a:off x="3530682" y="1083705"/>
            <a:ext cx="785493" cy="76515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43" name="Google Shape;343;p44"/>
          <p:cNvSpPr/>
          <p:nvPr/>
        </p:nvSpPr>
        <p:spPr>
          <a:xfrm>
            <a:off x="4492396" y="709100"/>
            <a:ext cx="343890" cy="334173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44" name="Google Shape;344;p44"/>
          <p:cNvSpPr/>
          <p:nvPr/>
        </p:nvSpPr>
        <p:spPr>
          <a:xfrm rot="2487341">
            <a:off x="3801089" y="420134"/>
            <a:ext cx="244676" cy="23776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45" name="Google Shape;345;p44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/>
          <p:nvPr>
            <p:ph idx="12" type="sldNum"/>
          </p:nvPr>
        </p:nvSpPr>
        <p:spPr>
          <a:xfrm>
            <a:off x="7596859" y="433278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45"/>
          <p:cNvSpPr txBox="1"/>
          <p:nvPr>
            <p:ph idx="1" type="body"/>
          </p:nvPr>
        </p:nvSpPr>
        <p:spPr>
          <a:xfrm>
            <a:off x="3174700" y="220913"/>
            <a:ext cx="23640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Python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https://www.python.org/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352" name="Google Shape;35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021" y="112313"/>
            <a:ext cx="1206600" cy="12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950" y="1457562"/>
            <a:ext cx="3004752" cy="1492974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5"/>
          <p:cNvSpPr txBox="1"/>
          <p:nvPr/>
        </p:nvSpPr>
        <p:spPr>
          <a:xfrm>
            <a:off x="3189700" y="1813613"/>
            <a:ext cx="19386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Lato Light"/>
                <a:ea typeface="Lato Light"/>
                <a:cs typeface="Lato Light"/>
                <a:sym typeface="Lato Light"/>
              </a:rPr>
              <a:t>Jupyter Notebook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Lato Light"/>
                <a:ea typeface="Lato Light"/>
                <a:cs typeface="Lato Light"/>
                <a:sym typeface="Lato Light"/>
              </a:rPr>
              <a:t>https://jupyter.org/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55" name="Google Shape;35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387" y="3240331"/>
            <a:ext cx="2527875" cy="13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5"/>
          <p:cNvSpPr txBox="1"/>
          <p:nvPr/>
        </p:nvSpPr>
        <p:spPr>
          <a:xfrm>
            <a:off x="2936250" y="3375213"/>
            <a:ext cx="60378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Lato Light"/>
                <a:ea typeface="Lato Light"/>
                <a:cs typeface="Lato Light"/>
                <a:sym typeface="Lato Light"/>
              </a:rPr>
              <a:t>Codelab Jupyter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Lato Light"/>
                <a:ea typeface="Lato Light"/>
                <a:cs typeface="Lato Light"/>
                <a:sym typeface="Lato Light"/>
              </a:rPr>
              <a:t>https://colab.research.google.com/notebooks/welcome.ipynb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1466775" y="10560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Praticar</a:t>
            </a:r>
            <a:endParaRPr/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436625" y="1037225"/>
            <a:ext cx="6101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Gerar listas com valores aleatórios, simulando alturas e pesos e salvar as informações em um arquivo .txt;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Ler arquivo .txt gerado e exibir as listas em forma de tabela;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Calcular o IMC e a classificação de saúde de cada usuário registrado;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Exibir novamente as listas em formato de tabela com uma coluna extra exibindo o IMC;</a:t>
            </a:r>
            <a:endParaRPr sz="1800"/>
          </a:p>
        </p:txBody>
      </p:sp>
      <p:sp>
        <p:nvSpPr>
          <p:cNvPr id="363" name="Google Shape;363;p4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1514775" y="427300"/>
            <a:ext cx="3914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Aula 1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1684525" y="1138551"/>
            <a:ext cx="39147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Áreas de Conhecimento</a:t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b="1" lang="en"/>
              <a:t>Machine Learning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b="1" lang="en"/>
              <a:t>Variáveis Categoricas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b="1" lang="en"/>
              <a:t>Tipos de Aprendizado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b="1" lang="en"/>
              <a:t>Supervisionado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b="1" lang="en"/>
              <a:t>Não Supervisionado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b="1" lang="en"/>
              <a:t>Esforço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b="1" lang="en"/>
              <a:t>Técnicas de Categorização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4294967295" type="ctrTitle"/>
          </p:nvPr>
        </p:nvSpPr>
        <p:spPr>
          <a:xfrm>
            <a:off x="1358425" y="79500"/>
            <a:ext cx="5713800" cy="8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Turing</a:t>
            </a:r>
            <a:endParaRPr/>
          </a:p>
        </p:txBody>
      </p:sp>
      <p:sp>
        <p:nvSpPr>
          <p:cNvPr id="90" name="Google Shape;90;p17"/>
          <p:cNvSpPr txBox="1"/>
          <p:nvPr>
            <p:ph idx="4294967295" type="subTitle"/>
          </p:nvPr>
        </p:nvSpPr>
        <p:spPr>
          <a:xfrm>
            <a:off x="2467925" y="1308025"/>
            <a:ext cx="3923400" cy="3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computador e um humano seriam interrogados por outro humano usando algum tipo de comunicação em rede;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computador passa no teste se o interrogador não consegue distinguir entre o computador e o ser humano;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25" y="2023300"/>
            <a:ext cx="2008046" cy="25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129825" y="27082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Hoje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617675" y="4292850"/>
            <a:ext cx="3085200" cy="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BIG DATA	</a:t>
            </a:r>
            <a:endParaRPr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3836000" y="4293050"/>
            <a:ext cx="2998800" cy="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PROCESSAMENTO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000" y="1606425"/>
            <a:ext cx="2998925" cy="26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75" y="1599050"/>
            <a:ext cx="3085150" cy="26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743075" y="927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e os 5 V’s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50" y="1143755"/>
            <a:ext cx="9000849" cy="36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864275" y="322500"/>
            <a:ext cx="7522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Áreas de Conhecimento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200" y="1179900"/>
            <a:ext cx="4032400" cy="36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247275" y="1315550"/>
            <a:ext cx="1548900" cy="13155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Criação, validação e transformação de dados para criar significado</a:t>
            </a:r>
            <a:r>
              <a:rPr lang="en"/>
              <a:t> 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245475" y="1655875"/>
            <a:ext cx="1548900" cy="1395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Ciência para coleta, análise, interpretação, apresentação e organização de dados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5487875" y="3751750"/>
            <a:ext cx="1548900" cy="13155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r>
              <a:rPr lang="en">
                <a:solidFill>
                  <a:srgbClr val="FFFFFF"/>
                </a:solidFill>
              </a:rPr>
              <a:t>specialização do domínio no qual os dados derivam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1" name="Google Shape;121;p20"/>
          <p:cNvCxnSpPr>
            <a:stCxn id="118" idx="0"/>
          </p:cNvCxnSpPr>
          <p:nvPr/>
        </p:nvCxnSpPr>
        <p:spPr>
          <a:xfrm flipH="1" rot="-5400000">
            <a:off x="1415925" y="921350"/>
            <a:ext cx="415500" cy="1203900"/>
          </a:xfrm>
          <a:prstGeom prst="curvedConnector4">
            <a:avLst>
              <a:gd fmla="val -57310" name="adj1"/>
              <a:gd fmla="val 82164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0"/>
          <p:cNvCxnSpPr>
            <a:stCxn id="119" idx="0"/>
          </p:cNvCxnSpPr>
          <p:nvPr/>
        </p:nvCxnSpPr>
        <p:spPr>
          <a:xfrm rot="5400000">
            <a:off x="6088725" y="1264675"/>
            <a:ext cx="540000" cy="1322400"/>
          </a:xfrm>
          <a:prstGeom prst="curvedConnector4">
            <a:avLst>
              <a:gd fmla="val -44097" name="adj1"/>
              <a:gd fmla="val 79282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0"/>
          <p:cNvCxnSpPr>
            <a:stCxn id="120" idx="0"/>
          </p:cNvCxnSpPr>
          <p:nvPr/>
        </p:nvCxnSpPr>
        <p:spPr>
          <a:xfrm rot="5400000">
            <a:off x="5467025" y="3260050"/>
            <a:ext cx="303600" cy="1287000"/>
          </a:xfrm>
          <a:prstGeom prst="curvedConnector4">
            <a:avLst>
              <a:gd fmla="val -78434" name="adj1"/>
              <a:gd fmla="val 80087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07725" y="92775"/>
            <a:ext cx="7396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 de Data Science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087" y="869475"/>
            <a:ext cx="4197775" cy="41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