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y="5143500" cx="9144000"/>
  <p:notesSz cx="6858000" cy="9144000"/>
  <p:embeddedFontLst>
    <p:embeddedFont>
      <p:font typeface="Lato"/>
      <p:regular r:id="rId24"/>
      <p:bold r:id="rId25"/>
      <p:italic r:id="rId26"/>
      <p:boldItalic r:id="rId27"/>
    </p:embeddedFont>
    <p:embeddedFont>
      <p:font typeface="Lato Hairline"/>
      <p:regular r:id="rId28"/>
      <p:bold r:id="rId29"/>
      <p:italic r:id="rId30"/>
      <p:boldItalic r:id="rId31"/>
    </p:embeddedFont>
    <p:embeddedFont>
      <p:font typeface="Lato Light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Lato-regular.fntdata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Lato-italic.fntdata"/><Relationship Id="rId25" Type="http://schemas.openxmlformats.org/officeDocument/2006/relationships/font" Target="fonts/Lato-bold.fntdata"/><Relationship Id="rId28" Type="http://schemas.openxmlformats.org/officeDocument/2006/relationships/font" Target="fonts/LatoHairline-regular.fntdata"/><Relationship Id="rId27" Type="http://schemas.openxmlformats.org/officeDocument/2006/relationships/font" Target="fonts/Lat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LatoHairline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LatoHairline-boldItalic.fntdata"/><Relationship Id="rId30" Type="http://schemas.openxmlformats.org/officeDocument/2006/relationships/font" Target="fonts/LatoHairline-italic.fntdata"/><Relationship Id="rId11" Type="http://schemas.openxmlformats.org/officeDocument/2006/relationships/slide" Target="slides/slide7.xml"/><Relationship Id="rId33" Type="http://schemas.openxmlformats.org/officeDocument/2006/relationships/font" Target="fonts/LatoLight-bold.fntdata"/><Relationship Id="rId10" Type="http://schemas.openxmlformats.org/officeDocument/2006/relationships/slide" Target="slides/slide6.xml"/><Relationship Id="rId32" Type="http://schemas.openxmlformats.org/officeDocument/2006/relationships/font" Target="fonts/LatoLight-regular.fntdata"/><Relationship Id="rId13" Type="http://schemas.openxmlformats.org/officeDocument/2006/relationships/slide" Target="slides/slide9.xml"/><Relationship Id="rId35" Type="http://schemas.openxmlformats.org/officeDocument/2006/relationships/font" Target="fonts/LatoLight-boldItalic.fntdata"/><Relationship Id="rId12" Type="http://schemas.openxmlformats.org/officeDocument/2006/relationships/slide" Target="slides/slide8.xml"/><Relationship Id="rId34" Type="http://schemas.openxmlformats.org/officeDocument/2006/relationships/font" Target="fonts/LatoLight-italic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" name="Google Shape;5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575069f9ac_0_11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" name="Google Shape;124;g575069f9ac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575069f9ac_0_7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575069f9ac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75069f9ac_0_1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g575069f9ac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575069f9ac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575069f9a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575069f9ac_0_3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575069f9ac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575069f9ac_0_1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575069f9a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575069f9ac_0_1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575069f9ac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575069f9ac_0_5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575069f9ac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575069f9ac_0_6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575069f9ac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5" name="Google Shape;195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" name="Google Shape;6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" name="Google Shape;7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575069f9ac_0_15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575069f9ac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575069f9ac_0_9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" name="Google Shape;87;g575069f9ac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575069f9ac_0_1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575069f9ac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575069f9ac_0_13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575069f9ac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575069f9ac_0_14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575069f9ac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575069f9ac_0_17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575069f9ac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g"/><Relationship Id="rId3" Type="http://schemas.openxmlformats.org/officeDocument/2006/relationships/image" Target="../media/image7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g"/><Relationship Id="rId3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Relationship Id="rId3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Relationship Id="rId3" Type="http://schemas.openxmlformats.org/officeDocument/2006/relationships/image" Target="../media/image3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aint_transparent1.png" id="10" name="Google Shape;10;p2"/>
          <p:cNvPicPr preferRelativeResize="0"/>
          <p:nvPr/>
        </p:nvPicPr>
        <p:blipFill rotWithShape="1">
          <a:blip r:embed="rId3">
            <a:alphaModFix/>
          </a:blip>
          <a:srcRect b="0" l="55210" r="0" t="0"/>
          <a:stretch/>
        </p:blipFill>
        <p:spPr>
          <a:xfrm>
            <a:off x="1" y="0"/>
            <a:ext cx="409567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/>
          <p:nvPr>
            <p:ph type="ctrTitle"/>
          </p:nvPr>
        </p:nvSpPr>
        <p:spPr>
          <a:xfrm>
            <a:off x="3208125" y="3287225"/>
            <a:ext cx="52503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rectangle">
  <p:cSld name="BLANK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aint_transparent3.png" id="51" name="Google Shape;51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3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4297650" y="444797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999999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999999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999999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999999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999999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999999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999999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999999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999999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half">
  <p:cSld name="BLANK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paint_transparent1.png" id="55" name="Google Shape;55;p12"/>
          <p:cNvPicPr preferRelativeResize="0"/>
          <p:nvPr/>
        </p:nvPicPr>
        <p:blipFill rotWithShape="1">
          <a:blip r:embed="rId3">
            <a:alphaModFix/>
          </a:blip>
          <a:srcRect b="0" l="27161" r="0" t="0"/>
          <a:stretch/>
        </p:blipFill>
        <p:spPr>
          <a:xfrm>
            <a:off x="0" y="0"/>
            <a:ext cx="6660552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aint_transparent1.png" id="13" name="Google Shape;13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/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457200" y="2211825"/>
            <a:ext cx="2675100" cy="26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302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×"/>
              <a:defRPr sz="1600"/>
            </a:lvl1pPr>
            <a:lvl2pPr indent="-3302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×"/>
              <a:defRPr sz="1600"/>
            </a:lvl2pPr>
            <a:lvl3pPr indent="-3302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×"/>
              <a:defRPr sz="1600"/>
            </a:lvl3pPr>
            <a:lvl4pPr indent="-3302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×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6" name="Google Shape;16;p3"/>
          <p:cNvSpPr txBox="1"/>
          <p:nvPr>
            <p:ph idx="2" type="body"/>
          </p:nvPr>
        </p:nvSpPr>
        <p:spPr>
          <a:xfrm>
            <a:off x="3293406" y="2211825"/>
            <a:ext cx="2675100" cy="26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302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×"/>
              <a:defRPr sz="1600"/>
            </a:lvl1pPr>
            <a:lvl2pPr indent="-3302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×"/>
              <a:defRPr sz="1600"/>
            </a:lvl2pPr>
            <a:lvl3pPr indent="-3302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×"/>
              <a:defRPr sz="1600"/>
            </a:lvl3pPr>
            <a:lvl4pPr indent="-3302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×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aint_transparent4.png" id="19" name="Google Shape;19;p4"/>
          <p:cNvPicPr preferRelativeResize="0"/>
          <p:nvPr/>
        </p:nvPicPr>
        <p:blipFill rotWithShape="1">
          <a:blip r:embed="rId3">
            <a:alphaModFix/>
          </a:blip>
          <a:srcRect b="0" l="0" r="49954" t="0"/>
          <a:stretch/>
        </p:blipFill>
        <p:spPr>
          <a:xfrm>
            <a:off x="4567925" y="0"/>
            <a:ext cx="4576075" cy="5143524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4"/>
          <p:cNvSpPr/>
          <p:nvPr/>
        </p:nvSpPr>
        <p:spPr>
          <a:xfrm>
            <a:off x="0" y="-150"/>
            <a:ext cx="53007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4"/>
          <p:cNvSpPr txBox="1"/>
          <p:nvPr>
            <p:ph type="ctrTitle"/>
          </p:nvPr>
        </p:nvSpPr>
        <p:spPr>
          <a:xfrm>
            <a:off x="685800" y="2878750"/>
            <a:ext cx="39147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2" name="Google Shape;22;p4"/>
          <p:cNvSpPr txBox="1"/>
          <p:nvPr>
            <p:ph idx="1" type="subTitle"/>
          </p:nvPr>
        </p:nvSpPr>
        <p:spPr>
          <a:xfrm>
            <a:off x="685800" y="4135454"/>
            <a:ext cx="39147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circle" type="blank">
  <p:cSld name="BLAN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aint_transparent4.png" id="24" name="Google Shape;24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13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aint_transparent1.png" id="27" name="Google Shape;27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6"/>
          <p:cNvSpPr txBox="1"/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" type="body"/>
          </p:nvPr>
        </p:nvSpPr>
        <p:spPr>
          <a:xfrm>
            <a:off x="489775" y="2312475"/>
            <a:ext cx="1831500" cy="26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048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Char char="×"/>
              <a:defRPr sz="1200"/>
            </a:lvl1pPr>
            <a:lvl2pPr indent="-3048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×"/>
              <a:defRPr sz="1200"/>
            </a:lvl2pPr>
            <a:lvl3pPr indent="-3048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×"/>
              <a:defRPr sz="1200"/>
            </a:lvl3pPr>
            <a:lvl4pPr indent="-3048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×"/>
              <a:defRPr sz="1200"/>
            </a:lvl4pPr>
            <a:lvl5pPr indent="-3048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6"/>
          <p:cNvSpPr txBox="1"/>
          <p:nvPr>
            <p:ph idx="2" type="body"/>
          </p:nvPr>
        </p:nvSpPr>
        <p:spPr>
          <a:xfrm>
            <a:off x="2415136" y="2312475"/>
            <a:ext cx="1831500" cy="26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048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Char char="×"/>
              <a:defRPr sz="1200"/>
            </a:lvl1pPr>
            <a:lvl2pPr indent="-3048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×"/>
              <a:defRPr sz="1200"/>
            </a:lvl2pPr>
            <a:lvl3pPr indent="-3048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×"/>
              <a:defRPr sz="1200"/>
            </a:lvl3pPr>
            <a:lvl4pPr indent="-3048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×"/>
              <a:defRPr sz="1200"/>
            </a:lvl4pPr>
            <a:lvl5pPr indent="-3048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6"/>
          <p:cNvSpPr txBox="1"/>
          <p:nvPr>
            <p:ph idx="3" type="body"/>
          </p:nvPr>
        </p:nvSpPr>
        <p:spPr>
          <a:xfrm>
            <a:off x="4340497" y="2312475"/>
            <a:ext cx="1831500" cy="26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048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Char char="×"/>
              <a:defRPr sz="1200"/>
            </a:lvl1pPr>
            <a:lvl2pPr indent="-3048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×"/>
              <a:defRPr sz="1200"/>
            </a:lvl2pPr>
            <a:lvl3pPr indent="-3048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×"/>
              <a:defRPr sz="1200"/>
            </a:lvl3pPr>
            <a:lvl4pPr indent="-3048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×"/>
              <a:defRPr sz="1200"/>
            </a:lvl4pPr>
            <a:lvl5pPr indent="-3048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aint_transparent4.png" id="34" name="Google Shape;34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12"/>
            <a:ext cx="9144000" cy="5143513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7"/>
          <p:cNvSpPr txBox="1"/>
          <p:nvPr>
            <p:ph idx="1" type="body"/>
          </p:nvPr>
        </p:nvSpPr>
        <p:spPr>
          <a:xfrm>
            <a:off x="2483350" y="836125"/>
            <a:ext cx="4177200" cy="347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81000" lvl="0" marL="4572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Char char="×"/>
              <a:defRPr i="1" sz="2400">
                <a:solidFill>
                  <a:srgbClr val="FFFFFF"/>
                </a:solidFill>
              </a:defRPr>
            </a:lvl1pPr>
            <a:lvl2pPr indent="-3810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×"/>
              <a:defRPr i="1" sz="2400">
                <a:solidFill>
                  <a:srgbClr val="FFFFFF"/>
                </a:solidFill>
              </a:defRPr>
            </a:lvl2pPr>
            <a:lvl3pPr indent="-3810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×"/>
              <a:defRPr i="1" sz="2400">
                <a:solidFill>
                  <a:srgbClr val="FFFFFF"/>
                </a:solidFill>
              </a:defRPr>
            </a:lvl3pPr>
            <a:lvl4pPr indent="-3810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×"/>
              <a:defRPr i="1" sz="2400">
                <a:solidFill>
                  <a:srgbClr val="FFFFFF"/>
                </a:solidFill>
              </a:defRPr>
            </a:lvl4pPr>
            <a:lvl5pPr indent="-3810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  <a:defRPr i="1" sz="2400">
                <a:solidFill>
                  <a:srgbClr val="FFFFFF"/>
                </a:solidFill>
              </a:defRPr>
            </a:lvl5pPr>
            <a:lvl6pPr indent="-381000" lvl="5" marL="2743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■"/>
              <a:defRPr i="1" sz="2400">
                <a:solidFill>
                  <a:srgbClr val="FFFFFF"/>
                </a:solidFill>
              </a:defRPr>
            </a:lvl6pPr>
            <a:lvl7pPr indent="-381000" lvl="6" marL="3200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  <a:defRPr i="1" sz="2400">
                <a:solidFill>
                  <a:srgbClr val="FFFFFF"/>
                </a:solidFill>
              </a:defRPr>
            </a:lvl7pPr>
            <a:lvl8pPr indent="-381000" lvl="7" marL="3657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  <a:defRPr i="1" sz="2400">
                <a:solidFill>
                  <a:srgbClr val="FFFFFF"/>
                </a:solidFill>
              </a:defRPr>
            </a:lvl8pPr>
            <a:lvl9pPr indent="-381000" lvl="8" marL="411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■"/>
              <a:defRPr i="1" sz="2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aint_transparent1.png" id="38" name="Google Shape;38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8"/>
          <p:cNvSpPr txBox="1"/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9pPr>
          </a:lstStyle>
          <a:p/>
        </p:txBody>
      </p:sp>
      <p:sp>
        <p:nvSpPr>
          <p:cNvPr id="40" name="Google Shape;40;p8"/>
          <p:cNvSpPr txBox="1"/>
          <p:nvPr>
            <p:ph idx="1" type="body"/>
          </p:nvPr>
        </p:nvSpPr>
        <p:spPr>
          <a:xfrm>
            <a:off x="457200" y="2244400"/>
            <a:ext cx="5511300" cy="26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×"/>
              <a:defRPr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aint_transparent1.png" id="43" name="Google Shape;43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9"/>
          <p:cNvSpPr txBox="1"/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aint_transparent1.png" id="47" name="Google Shape;47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10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/>
        </p:txBody>
      </p:sp>
      <p:sp>
        <p:nvSpPr>
          <p:cNvPr id="49" name="Google Shape;49;p10"/>
          <p:cNvSpPr txBox="1"/>
          <p:nvPr>
            <p:ph idx="12" type="sldNum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rgbClr val="CCCCCC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b="0" i="0" sz="4800" u="none" cap="none" strike="noStrike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b="0" i="0" sz="4800" u="none" cap="none" strike="noStrike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b="0" i="0" sz="4800" u="none" cap="none" strike="noStrike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b="0" i="0" sz="4800" u="none" cap="none" strike="noStrike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b="0" i="0" sz="4800" u="none" cap="none" strike="noStrike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b="0" i="0" sz="4800" u="none" cap="none" strike="noStrike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b="0" i="0" sz="4800" u="none" cap="none" strike="noStrike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b="0" i="0" sz="4800" u="none" cap="none" strike="noStrike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b="0" i="0" sz="4800" u="none" cap="none" strike="noStrike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2244400"/>
            <a:ext cx="5511300" cy="26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×"/>
              <a:defRPr b="0" i="0" sz="1800" u="none" cap="none" strike="noStrike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×"/>
              <a:defRPr b="0" i="0" sz="1800" u="none" cap="none" strike="noStrike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×"/>
              <a:defRPr b="0" i="0" sz="1800" u="none" cap="none" strike="noStrike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×"/>
              <a:defRPr b="0" i="0" sz="1800" u="none" cap="none" strike="noStrike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○"/>
              <a:defRPr b="0" i="0" sz="1800" u="none" cap="none" strike="noStrike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■"/>
              <a:defRPr b="0" i="0" sz="1800" u="none" cap="none" strike="noStrike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●"/>
              <a:defRPr b="0" i="0" sz="1800" u="none" cap="none" strike="noStrike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○"/>
              <a:defRPr b="0" i="0" sz="1800" u="none" cap="none" strike="noStrike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■"/>
              <a:defRPr b="0" i="0" sz="1800" u="none" cap="none" strike="noStrike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6.png"/><Relationship Id="rId4" Type="http://schemas.openxmlformats.org/officeDocument/2006/relationships/image" Target="../media/image15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7.png"/><Relationship Id="rId4" Type="http://schemas.openxmlformats.org/officeDocument/2006/relationships/image" Target="../media/image2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/>
          <p:nvPr>
            <p:ph type="ctrTitle"/>
          </p:nvPr>
        </p:nvSpPr>
        <p:spPr>
          <a:xfrm>
            <a:off x="3208125" y="3287225"/>
            <a:ext cx="52503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r>
              <a:rPr b="1" i="1" lang="en" sz="9600">
                <a:latin typeface="Lato"/>
                <a:ea typeface="Lato"/>
                <a:cs typeface="Lato"/>
                <a:sym typeface="Lato"/>
              </a:rPr>
              <a:t>Machine Learning</a:t>
            </a:r>
            <a:endParaRPr b="1" i="1" sz="9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609225" y="4447025"/>
            <a:ext cx="3176100" cy="34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ctrTitle"/>
          </p:nvPr>
        </p:nvSpPr>
        <p:spPr>
          <a:xfrm>
            <a:off x="1514775" y="427300"/>
            <a:ext cx="39147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Aula 3</a:t>
            </a:r>
            <a:endParaRPr/>
          </a:p>
        </p:txBody>
      </p:sp>
      <p:sp>
        <p:nvSpPr>
          <p:cNvPr id="127" name="Google Shape;127;p22"/>
          <p:cNvSpPr txBox="1"/>
          <p:nvPr>
            <p:ph idx="1" type="subTitle"/>
          </p:nvPr>
        </p:nvSpPr>
        <p:spPr>
          <a:xfrm>
            <a:off x="1684525" y="1138551"/>
            <a:ext cx="3914700" cy="30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B7B7B7"/>
              </a:buClr>
              <a:buSzPts val="1800"/>
              <a:buChar char="●"/>
            </a:pPr>
            <a:r>
              <a:rPr b="1" lang="en" sz="1800"/>
              <a:t>K - Nearest Neighbors</a:t>
            </a:r>
            <a:endParaRPr b="1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Lato"/>
              <a:buChar char="●"/>
            </a:pPr>
            <a:r>
              <a:rPr b="1" lang="en" sz="1800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Support Vector Machine</a:t>
            </a:r>
            <a:endParaRPr b="1" sz="1800">
              <a:solidFill>
                <a:srgbClr val="00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●"/>
            </a:pPr>
            <a:r>
              <a:rPr b="1" lang="en" sz="1800"/>
              <a:t>Naive Bayes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8" name="Google Shape;128;p22"/>
          <p:cNvSpPr txBox="1"/>
          <p:nvPr>
            <p:ph idx="4294967295" type="sldNum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/>
          <p:nvPr>
            <p:ph type="title"/>
          </p:nvPr>
        </p:nvSpPr>
        <p:spPr>
          <a:xfrm>
            <a:off x="681975" y="158575"/>
            <a:ext cx="66642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Support Vector Machine</a:t>
            </a:r>
            <a:endParaRPr/>
          </a:p>
        </p:txBody>
      </p:sp>
      <p:sp>
        <p:nvSpPr>
          <p:cNvPr id="134" name="Google Shape;134;p23"/>
          <p:cNvSpPr txBox="1"/>
          <p:nvPr>
            <p:ph idx="12" type="sldNum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5" name="Google Shape;135;p23"/>
          <p:cNvSpPr txBox="1"/>
          <p:nvPr>
            <p:ph idx="1" type="body"/>
          </p:nvPr>
        </p:nvSpPr>
        <p:spPr>
          <a:xfrm>
            <a:off x="735125" y="1207225"/>
            <a:ext cx="5511300" cy="22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Support Vector Machine (SVM) é uma classe particularmente poderosa e flexível de algoritmos supervisionados para classificação e regressão.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Classificação discriminativa: em vez de modelar cada classe, simplesmente encontramos uma linha ou curva (em duas dimensões) que divide as classes umas das outras.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4"/>
          <p:cNvSpPr txBox="1"/>
          <p:nvPr>
            <p:ph type="ctrTitle"/>
          </p:nvPr>
        </p:nvSpPr>
        <p:spPr>
          <a:xfrm>
            <a:off x="1514775" y="427300"/>
            <a:ext cx="39147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Aula 3</a:t>
            </a:r>
            <a:endParaRPr/>
          </a:p>
        </p:txBody>
      </p:sp>
      <p:sp>
        <p:nvSpPr>
          <p:cNvPr id="141" name="Google Shape;141;p24"/>
          <p:cNvSpPr txBox="1"/>
          <p:nvPr>
            <p:ph idx="1" type="subTitle"/>
          </p:nvPr>
        </p:nvSpPr>
        <p:spPr>
          <a:xfrm>
            <a:off x="1684525" y="1138551"/>
            <a:ext cx="3914700" cy="30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B7B7B7"/>
              </a:buClr>
              <a:buSzPts val="1800"/>
              <a:buChar char="●"/>
            </a:pPr>
            <a:r>
              <a:rPr b="1" lang="en" sz="1800"/>
              <a:t>K - Nearest Neighbors</a:t>
            </a:r>
            <a:endParaRPr b="1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●"/>
            </a:pPr>
            <a:r>
              <a:rPr b="1" lang="en" sz="1800"/>
              <a:t>Support Vector Machine</a:t>
            </a:r>
            <a:endParaRPr b="1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Lato"/>
              <a:buChar char="●"/>
            </a:pPr>
            <a:r>
              <a:rPr b="1" lang="en" sz="1800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Naive Bayes</a:t>
            </a:r>
            <a:endParaRPr b="1" sz="1800">
              <a:solidFill>
                <a:srgbClr val="0000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2" name="Google Shape;142;p24"/>
          <p:cNvSpPr txBox="1"/>
          <p:nvPr>
            <p:ph idx="4294967295" type="sldNum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/>
          <p:nvPr>
            <p:ph type="title"/>
          </p:nvPr>
        </p:nvSpPr>
        <p:spPr>
          <a:xfrm>
            <a:off x="1816350" y="105600"/>
            <a:ext cx="55113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Naive Bayes</a:t>
            </a:r>
            <a:endParaRPr/>
          </a:p>
        </p:txBody>
      </p:sp>
      <p:sp>
        <p:nvSpPr>
          <p:cNvPr id="148" name="Google Shape;148;p25"/>
          <p:cNvSpPr txBox="1"/>
          <p:nvPr>
            <p:ph idx="1" type="body"/>
          </p:nvPr>
        </p:nvSpPr>
        <p:spPr>
          <a:xfrm>
            <a:off x="531600" y="1457300"/>
            <a:ext cx="5251800" cy="311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“</a:t>
            </a:r>
            <a:r>
              <a:rPr lang="en"/>
              <a:t>Bayes' Theorem is a simple mathematical formula used for calculating conditional probabilities. It figures prominently in subjectivist or Bayesian approaches to epistemology, statistics, and inductive logic”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Naive Bayes é um exemplo de classificação generativa onde simplesmente descrevemos a distribuição de cada classe subjacente e usamos esses modelos geradores para determinar probabilisticamente rótulos para novos pontos </a:t>
            </a:r>
            <a:endParaRPr/>
          </a:p>
        </p:txBody>
      </p:sp>
      <p:sp>
        <p:nvSpPr>
          <p:cNvPr id="149" name="Google Shape;149;p25"/>
          <p:cNvSpPr txBox="1"/>
          <p:nvPr>
            <p:ph idx="12" type="sldNum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0" name="Google Shape;150;p25"/>
          <p:cNvSpPr txBox="1"/>
          <p:nvPr/>
        </p:nvSpPr>
        <p:spPr>
          <a:xfrm>
            <a:off x="2860800" y="2524850"/>
            <a:ext cx="6121200" cy="7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Lato Light"/>
                <a:ea typeface="Lato Light"/>
                <a:cs typeface="Lato Light"/>
                <a:sym typeface="Lato Light"/>
              </a:rPr>
              <a:t>Stanford Encyclopedia of Philosophy </a:t>
            </a:r>
            <a:endParaRPr sz="1100"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6"/>
          <p:cNvSpPr txBox="1"/>
          <p:nvPr>
            <p:ph type="title"/>
          </p:nvPr>
        </p:nvSpPr>
        <p:spPr>
          <a:xfrm>
            <a:off x="1816350" y="105600"/>
            <a:ext cx="55113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Naive Bayes</a:t>
            </a:r>
            <a:endParaRPr/>
          </a:p>
        </p:txBody>
      </p:sp>
      <p:sp>
        <p:nvSpPr>
          <p:cNvPr id="156" name="Google Shape;156;p26"/>
          <p:cNvSpPr txBox="1"/>
          <p:nvPr>
            <p:ph idx="1" type="body"/>
          </p:nvPr>
        </p:nvSpPr>
        <p:spPr>
          <a:xfrm>
            <a:off x="703225" y="1664200"/>
            <a:ext cx="5511300" cy="22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Algoritmo utilizado em aprendizados supervisionados de classificação de Machine Learning.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Naive = Ingênuo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Considera os atributos do espaço </a:t>
            </a:r>
            <a:r>
              <a:rPr lang="en"/>
              <a:t>probabilístico</a:t>
            </a:r>
            <a:r>
              <a:rPr lang="en"/>
              <a:t> </a:t>
            </a:r>
            <a:r>
              <a:rPr lang="en"/>
              <a:t>individualmente</a:t>
            </a:r>
            <a:r>
              <a:rPr lang="en"/>
              <a:t>, sendo um independente do outro</a:t>
            </a:r>
            <a:endParaRPr/>
          </a:p>
        </p:txBody>
      </p:sp>
      <p:sp>
        <p:nvSpPr>
          <p:cNvPr id="157" name="Google Shape;157;p26"/>
          <p:cNvSpPr txBox="1"/>
          <p:nvPr>
            <p:ph idx="12" type="sldNum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7"/>
          <p:cNvSpPr txBox="1"/>
          <p:nvPr>
            <p:ph type="title"/>
          </p:nvPr>
        </p:nvSpPr>
        <p:spPr>
          <a:xfrm>
            <a:off x="1816350" y="105600"/>
            <a:ext cx="55113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Naive Bayes</a:t>
            </a:r>
            <a:endParaRPr/>
          </a:p>
        </p:txBody>
      </p:sp>
      <p:sp>
        <p:nvSpPr>
          <p:cNvPr id="163" name="Google Shape;163;p27"/>
          <p:cNvSpPr txBox="1"/>
          <p:nvPr>
            <p:ph idx="1" type="body"/>
          </p:nvPr>
        </p:nvSpPr>
        <p:spPr>
          <a:xfrm>
            <a:off x="276550" y="1053450"/>
            <a:ext cx="6849300" cy="284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Probabilidade Condicional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Probabilidade de um evento </a:t>
            </a:r>
            <a:r>
              <a:rPr b="1" i="1" lang="en">
                <a:latin typeface="Lato"/>
                <a:ea typeface="Lato"/>
                <a:cs typeface="Lato"/>
                <a:sym typeface="Lato"/>
              </a:rPr>
              <a:t>H</a:t>
            </a:r>
            <a:r>
              <a:rPr lang="en"/>
              <a:t> dada a ocorrência de um evento </a:t>
            </a:r>
            <a:r>
              <a:rPr b="1" i="1" lang="en">
                <a:latin typeface="Lato"/>
                <a:ea typeface="Lato"/>
                <a:cs typeface="Lato"/>
                <a:sym typeface="Lato"/>
              </a:rPr>
              <a:t>e</a:t>
            </a:r>
            <a:endParaRPr b="1" i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4" name="Google Shape;164;p27"/>
          <p:cNvSpPr txBox="1"/>
          <p:nvPr>
            <p:ph idx="12" type="sldNum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5" name="Google Shape;16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9850" y="1930750"/>
            <a:ext cx="4762500" cy="226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8"/>
          <p:cNvSpPr txBox="1"/>
          <p:nvPr>
            <p:ph type="title"/>
          </p:nvPr>
        </p:nvSpPr>
        <p:spPr>
          <a:xfrm>
            <a:off x="1816350" y="105600"/>
            <a:ext cx="55113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Naive Bayes</a:t>
            </a:r>
            <a:endParaRPr/>
          </a:p>
        </p:txBody>
      </p:sp>
      <p:sp>
        <p:nvSpPr>
          <p:cNvPr id="171" name="Google Shape;171;p28"/>
          <p:cNvSpPr txBox="1"/>
          <p:nvPr>
            <p:ph idx="1" type="body"/>
          </p:nvPr>
        </p:nvSpPr>
        <p:spPr>
          <a:xfrm>
            <a:off x="703225" y="1986025"/>
            <a:ext cx="1734000" cy="19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i="1" lang="en"/>
              <a:t>Como:</a:t>
            </a:r>
            <a:endParaRPr i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i="1" lang="en"/>
              <a:t>Temos:</a:t>
            </a:r>
            <a:endParaRPr i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i="1" lang="en"/>
              <a:t>Então:</a:t>
            </a:r>
            <a:endParaRPr i="1"/>
          </a:p>
        </p:txBody>
      </p:sp>
      <p:sp>
        <p:nvSpPr>
          <p:cNvPr id="172" name="Google Shape;172;p28"/>
          <p:cNvSpPr txBox="1"/>
          <p:nvPr>
            <p:ph idx="12" type="sldNum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3" name="Google Shape;17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650" y="858714"/>
            <a:ext cx="5511301" cy="11273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48375" y="2117375"/>
            <a:ext cx="1457325" cy="26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48375" y="2803838"/>
            <a:ext cx="2219325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948376" y="3442700"/>
            <a:ext cx="2009775" cy="63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9"/>
          <p:cNvSpPr txBox="1"/>
          <p:nvPr>
            <p:ph type="title"/>
          </p:nvPr>
        </p:nvSpPr>
        <p:spPr>
          <a:xfrm>
            <a:off x="1816350" y="105600"/>
            <a:ext cx="55113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Naive Bayes</a:t>
            </a:r>
            <a:endParaRPr/>
          </a:p>
        </p:txBody>
      </p:sp>
      <p:sp>
        <p:nvSpPr>
          <p:cNvPr id="182" name="Google Shape;182;p29"/>
          <p:cNvSpPr txBox="1"/>
          <p:nvPr>
            <p:ph idx="1" type="body"/>
          </p:nvPr>
        </p:nvSpPr>
        <p:spPr>
          <a:xfrm>
            <a:off x="1064550" y="4480400"/>
            <a:ext cx="55113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P(Jogar=Sim | Aspecto=Sol, Temperatura=Fria, Umidade=Alta, Vento=Forte)</a:t>
            </a:r>
            <a:endParaRPr sz="1200"/>
          </a:p>
        </p:txBody>
      </p:sp>
      <p:sp>
        <p:nvSpPr>
          <p:cNvPr id="183" name="Google Shape;183;p29"/>
          <p:cNvSpPr txBox="1"/>
          <p:nvPr>
            <p:ph idx="12" type="sldNum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4" name="Google Shape;18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5275" y="996700"/>
            <a:ext cx="4042500" cy="345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0"/>
          <p:cNvSpPr txBox="1"/>
          <p:nvPr>
            <p:ph type="title"/>
          </p:nvPr>
        </p:nvSpPr>
        <p:spPr>
          <a:xfrm>
            <a:off x="1816350" y="105600"/>
            <a:ext cx="55113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Naive Bayes</a:t>
            </a:r>
            <a:endParaRPr/>
          </a:p>
        </p:txBody>
      </p:sp>
      <p:sp>
        <p:nvSpPr>
          <p:cNvPr id="190" name="Google Shape;190;p30"/>
          <p:cNvSpPr txBox="1"/>
          <p:nvPr>
            <p:ph idx="1" type="body"/>
          </p:nvPr>
        </p:nvSpPr>
        <p:spPr>
          <a:xfrm>
            <a:off x="681975" y="1015975"/>
            <a:ext cx="55113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P(Jogar=Sim | Aspecto=Sol, Temperatura=Fria, Umidade=Alta, Vento=Forte)</a:t>
            </a:r>
            <a:endParaRPr sz="1200"/>
          </a:p>
        </p:txBody>
      </p:sp>
      <p:sp>
        <p:nvSpPr>
          <p:cNvPr id="191" name="Google Shape;191;p30"/>
          <p:cNvSpPr txBox="1"/>
          <p:nvPr>
            <p:ph idx="12" type="sldNum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92" name="Google Shape;19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1975" y="1881950"/>
            <a:ext cx="5322675" cy="217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1"/>
          <p:cNvSpPr txBox="1"/>
          <p:nvPr>
            <p:ph type="title"/>
          </p:nvPr>
        </p:nvSpPr>
        <p:spPr>
          <a:xfrm>
            <a:off x="1466775" y="105600"/>
            <a:ext cx="55113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Praticar</a:t>
            </a:r>
            <a:endParaRPr/>
          </a:p>
        </p:txBody>
      </p:sp>
      <p:sp>
        <p:nvSpPr>
          <p:cNvPr id="198" name="Google Shape;198;p31"/>
          <p:cNvSpPr txBox="1"/>
          <p:nvPr>
            <p:ph idx="1" type="body"/>
          </p:nvPr>
        </p:nvSpPr>
        <p:spPr>
          <a:xfrm>
            <a:off x="436625" y="1037225"/>
            <a:ext cx="6101100" cy="34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Utilizando um dataset de sua escolha, treine estes dados com os três algoritmos apresentados (KNN, SVM e NB) e avalie </a:t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	</a:t>
            </a:r>
            <a:r>
              <a:rPr lang="en" sz="2400"/>
              <a:t>a</a:t>
            </a:r>
            <a:r>
              <a:rPr lang="en" sz="2400"/>
              <a:t> diferença entre eles;</a:t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400"/>
              <a:t>https://www.kaggle.com</a:t>
            </a:r>
            <a:endParaRPr i="1" sz="2400"/>
          </a:p>
        </p:txBody>
      </p:sp>
      <p:sp>
        <p:nvSpPr>
          <p:cNvPr id="199" name="Google Shape;199;p31"/>
          <p:cNvSpPr txBox="1"/>
          <p:nvPr>
            <p:ph idx="12" type="sldNum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00" name="Google Shape;20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625" y="4256825"/>
            <a:ext cx="725400" cy="725400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31"/>
          <p:cNvSpPr txBox="1"/>
          <p:nvPr/>
        </p:nvSpPr>
        <p:spPr>
          <a:xfrm>
            <a:off x="1234875" y="4512125"/>
            <a:ext cx="61212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rPr>
              <a:t>https://github.com/AllanKT/CursoMachineLearning</a:t>
            </a:r>
            <a:endParaRPr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202" name="Google Shape;202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6613" y="3075675"/>
            <a:ext cx="1829138" cy="85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457200" y="434575"/>
            <a:ext cx="55113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Machine Learning</a:t>
            </a:r>
            <a:endParaRPr/>
          </a:p>
        </p:txBody>
      </p:sp>
      <p:sp>
        <p:nvSpPr>
          <p:cNvPr id="67" name="Google Shape;67;p14"/>
          <p:cNvSpPr txBox="1"/>
          <p:nvPr>
            <p:ph idx="2" type="body"/>
          </p:nvPr>
        </p:nvSpPr>
        <p:spPr>
          <a:xfrm>
            <a:off x="809100" y="1857650"/>
            <a:ext cx="5383200" cy="18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rPr b="1" lang="en" sz="2400"/>
              <a:t>Allan Kleitson Teotonio</a:t>
            </a:r>
            <a:endParaRPr b="1" sz="24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rPr b="1" lang="en" sz="2400"/>
              <a:t>IESB</a:t>
            </a:r>
            <a:endParaRPr b="1" sz="24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rPr lang="en" sz="2400"/>
              <a:t>Ciências da Computação, 6° semestre</a:t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/>
          </a:p>
        </p:txBody>
      </p:sp>
      <p:sp>
        <p:nvSpPr>
          <p:cNvPr id="68" name="Google Shape;68;p14"/>
          <p:cNvSpPr txBox="1"/>
          <p:nvPr>
            <p:ph idx="12" type="sldNum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457200" y="219275"/>
            <a:ext cx="55113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Índice</a:t>
            </a:r>
            <a:endParaRPr/>
          </a:p>
        </p:txBody>
      </p:sp>
      <p:sp>
        <p:nvSpPr>
          <p:cNvPr id="74" name="Google Shape;74;p15"/>
          <p:cNvSpPr txBox="1"/>
          <p:nvPr>
            <p:ph idx="2" type="body"/>
          </p:nvPr>
        </p:nvSpPr>
        <p:spPr>
          <a:xfrm>
            <a:off x="3293400" y="988375"/>
            <a:ext cx="2778900" cy="34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rPr b="1" lang="en" sz="1200"/>
              <a:t>AULA 4</a:t>
            </a:r>
            <a:endParaRPr b="1" sz="1200"/>
          </a:p>
          <a:p>
            <a:pPr indent="-3048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Char char="●"/>
            </a:pPr>
            <a:r>
              <a:rPr b="1" lang="en" sz="1200">
                <a:solidFill>
                  <a:schemeClr val="dk2"/>
                </a:solidFill>
              </a:rPr>
              <a:t>Decision Tree</a:t>
            </a:r>
            <a:endParaRPr b="1" sz="1200">
              <a:solidFill>
                <a:schemeClr val="dk2"/>
              </a:solidFill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 sz="1200">
                <a:solidFill>
                  <a:schemeClr val="dk2"/>
                </a:solidFill>
              </a:rPr>
              <a:t>Random Forest</a:t>
            </a:r>
            <a:endParaRPr b="1" sz="1200">
              <a:solidFill>
                <a:schemeClr val="dk2"/>
              </a:solidFill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 sz="1200">
                <a:solidFill>
                  <a:schemeClr val="dk2"/>
                </a:solidFill>
              </a:rPr>
              <a:t>Gradient Boosting</a:t>
            </a:r>
            <a:endParaRPr b="1" sz="12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rPr b="1" lang="en" sz="1200"/>
              <a:t>AULA 5</a:t>
            </a:r>
            <a:endParaRPr b="1" sz="1200"/>
          </a:p>
          <a:p>
            <a:pPr indent="-3048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Char char="●"/>
            </a:pPr>
            <a:r>
              <a:rPr b="1" lang="en" sz="1200"/>
              <a:t>Regrassão Logisticas</a:t>
            </a:r>
            <a:endParaRPr b="1" sz="1200"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 sz="1200"/>
              <a:t>Regressão Linear</a:t>
            </a:r>
            <a:endParaRPr b="1" sz="1200"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 sz="1200"/>
              <a:t>K-Means</a:t>
            </a:r>
            <a:endParaRPr b="1" sz="12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rPr b="1" lang="en" sz="1200"/>
              <a:t>AULA 6</a:t>
            </a:r>
            <a:endParaRPr b="1" sz="1200"/>
          </a:p>
          <a:p>
            <a:pPr indent="-3048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Char char="●"/>
            </a:pPr>
            <a:r>
              <a:rPr b="1" lang="en" sz="1200">
                <a:solidFill>
                  <a:schemeClr val="dk2"/>
                </a:solidFill>
              </a:rPr>
              <a:t>Parameters &amp; Hyperparameters</a:t>
            </a:r>
            <a:endParaRPr sz="1200">
              <a:solidFill>
                <a:schemeClr val="dk2"/>
              </a:solidFill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 sz="1200">
                <a:solidFill>
                  <a:schemeClr val="dk2"/>
                </a:solidFill>
              </a:rPr>
              <a:t>Cross Validation</a:t>
            </a:r>
            <a:endParaRPr sz="1200">
              <a:solidFill>
                <a:schemeClr val="dk2"/>
              </a:solidFill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 sz="1200">
                <a:solidFill>
                  <a:schemeClr val="dk2"/>
                </a:solidFill>
              </a:rPr>
              <a:t>Confusion Matrix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rPr b="1" lang="en" sz="1200"/>
              <a:t>AULA 7</a:t>
            </a:r>
            <a:endParaRPr b="1" sz="1200"/>
          </a:p>
          <a:p>
            <a:pPr indent="-3048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Char char="●"/>
            </a:pPr>
            <a:r>
              <a:rPr b="1" lang="en" sz="1200"/>
              <a:t>Outliers</a:t>
            </a:r>
            <a:endParaRPr b="1" sz="12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rPr b="1" lang="en" sz="1200"/>
              <a:t>AULA 8</a:t>
            </a:r>
            <a:endParaRPr b="1" sz="1200"/>
          </a:p>
          <a:p>
            <a:pPr indent="-3048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Char char="●"/>
            </a:pPr>
            <a:r>
              <a:rPr b="1" lang="en" sz="1200">
                <a:solidFill>
                  <a:schemeClr val="dk2"/>
                </a:solidFill>
              </a:rPr>
              <a:t>Natural Language Processing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/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457200" y="988375"/>
            <a:ext cx="2675100" cy="3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/>
              <a:t>AULA 1</a:t>
            </a:r>
            <a:endParaRPr b="1" sz="1200"/>
          </a:p>
          <a:p>
            <a:pPr indent="-3048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Char char="●"/>
            </a:pPr>
            <a:r>
              <a:rPr b="1" lang="en" sz="1200"/>
              <a:t>Áreas de Conhecimento</a:t>
            </a:r>
            <a:endParaRPr b="1" sz="1200"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 sz="1200"/>
              <a:t>Machine Learning</a:t>
            </a:r>
            <a:endParaRPr b="1" sz="1200"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 sz="1200">
                <a:solidFill>
                  <a:schemeClr val="dk2"/>
                </a:solidFill>
              </a:rPr>
              <a:t>Tipos de Variáveis</a:t>
            </a:r>
            <a:endParaRPr b="1" sz="1200"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 sz="1200"/>
              <a:t>Tipos de Aprendizado</a:t>
            </a:r>
            <a:endParaRPr b="1" sz="1200"/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b="1" lang="en" sz="1200"/>
              <a:t>Supervisionado</a:t>
            </a:r>
            <a:endParaRPr b="1" sz="1200"/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b="1" lang="en" sz="1200"/>
              <a:t>Não Supervisionado</a:t>
            </a:r>
            <a:endParaRPr b="1" sz="1200"/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b="1" lang="en" sz="1200"/>
              <a:t>Esforço</a:t>
            </a:r>
            <a:endParaRPr b="1" sz="1200"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 sz="1200">
                <a:solidFill>
                  <a:schemeClr val="dk2"/>
                </a:solidFill>
              </a:rPr>
              <a:t>Técnicas de Categorização</a:t>
            </a:r>
            <a:endParaRPr b="1" sz="12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rPr b="1" lang="en" sz="1200">
                <a:solidFill>
                  <a:schemeClr val="dk2"/>
                </a:solidFill>
              </a:rPr>
              <a:t>AULA 2</a:t>
            </a:r>
            <a:endParaRPr b="1" sz="1200">
              <a:solidFill>
                <a:schemeClr val="dk2"/>
              </a:solidFill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Char char="●"/>
            </a:pPr>
            <a:r>
              <a:rPr b="1" lang="en" sz="1200"/>
              <a:t>Bibliotecas</a:t>
            </a:r>
            <a:endParaRPr b="1" sz="1200"/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b="1" lang="en" sz="1200"/>
              <a:t>Pandas</a:t>
            </a:r>
            <a:endParaRPr b="1" sz="1200"/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b="1" lang="en" sz="1200"/>
              <a:t>Numpy</a:t>
            </a:r>
            <a:endParaRPr b="1" sz="1200"/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b="1" lang="en" sz="1200"/>
              <a:t>Matplotlib</a:t>
            </a:r>
            <a:endParaRPr b="1" sz="12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/>
              <a:t>AULA 3</a:t>
            </a:r>
            <a:endParaRPr b="1" sz="1200"/>
          </a:p>
          <a:p>
            <a:pPr indent="-3048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Char char="●"/>
            </a:pPr>
            <a:r>
              <a:rPr b="1" lang="en" sz="1200">
                <a:solidFill>
                  <a:schemeClr val="dk2"/>
                </a:solidFill>
              </a:rPr>
              <a:t>K - Nearest Neighbors</a:t>
            </a:r>
            <a:endParaRPr b="1" sz="1200"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 sz="1200"/>
              <a:t>Support Vector Machine</a:t>
            </a:r>
            <a:endParaRPr b="1" sz="1200"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 sz="1200"/>
              <a:t>Naive Bayes</a:t>
            </a:r>
            <a:endParaRPr b="1" sz="12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76" name="Google Shape;76;p15"/>
          <p:cNvSpPr txBox="1"/>
          <p:nvPr>
            <p:ph idx="12" type="sldNum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660700" y="169350"/>
            <a:ext cx="55113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Observations</a:t>
            </a:r>
            <a:endParaRPr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840450" y="1102950"/>
            <a:ext cx="2137200" cy="261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EAGER 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Aqueles que necessitam olhar o dado anteriormente a predição, logo precisamos realizar o FIT do modelo com dados de treinamento para que ele aprenda o padrão e possa replicar seu aprendizado na fase de teste, a qual utilizamos com o objetivo de validar o aprendizado e mensurar os erros/perdas em dados até então desconhecidos do algoritmo. </a:t>
            </a:r>
            <a:endParaRPr/>
          </a:p>
        </p:txBody>
      </p:sp>
      <p:sp>
        <p:nvSpPr>
          <p:cNvPr id="83" name="Google Shape;83;p16"/>
          <p:cNvSpPr txBox="1"/>
          <p:nvPr>
            <p:ph idx="2" type="body"/>
          </p:nvPr>
        </p:nvSpPr>
        <p:spPr>
          <a:xfrm>
            <a:off x="3477175" y="1026750"/>
            <a:ext cx="2391000" cy="261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LAZY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Irão trabalhar diretamente nos dados aguardando até o último momento para predizer o resultado, armazenando os dados de treino até que seja necessária a classificação do registro. O momento no qual apresentamos o dado de teste para o modelo LAZY é quando ele analisará a similaridade entre a nova tupla de valores com os valores contidos em treinamento e irá nos retornar a qual classe ou qual valor que esta tupla terá.</a:t>
            </a:r>
            <a:endParaRPr/>
          </a:p>
        </p:txBody>
      </p:sp>
      <p:sp>
        <p:nvSpPr>
          <p:cNvPr id="84" name="Google Shape;84;p16"/>
          <p:cNvSpPr txBox="1"/>
          <p:nvPr>
            <p:ph idx="12" type="sldNum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ctrTitle"/>
          </p:nvPr>
        </p:nvSpPr>
        <p:spPr>
          <a:xfrm>
            <a:off x="1514775" y="427300"/>
            <a:ext cx="39147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Aula 3</a:t>
            </a:r>
            <a:endParaRPr/>
          </a:p>
        </p:txBody>
      </p:sp>
      <p:sp>
        <p:nvSpPr>
          <p:cNvPr id="90" name="Google Shape;90;p17"/>
          <p:cNvSpPr txBox="1"/>
          <p:nvPr>
            <p:ph idx="1" type="subTitle"/>
          </p:nvPr>
        </p:nvSpPr>
        <p:spPr>
          <a:xfrm>
            <a:off x="1684525" y="1138551"/>
            <a:ext cx="3914700" cy="30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Lato"/>
              <a:buChar char="●"/>
            </a:pPr>
            <a:r>
              <a:rPr b="1" lang="en" sz="1800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K - Nearest Neighbors</a:t>
            </a:r>
            <a:endParaRPr b="1" sz="1800">
              <a:solidFill>
                <a:srgbClr val="00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●"/>
            </a:pPr>
            <a:r>
              <a:rPr b="1" lang="en" sz="1800"/>
              <a:t>Support Vector Machine</a:t>
            </a:r>
            <a:endParaRPr b="1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●"/>
            </a:pPr>
            <a:r>
              <a:rPr b="1" lang="en" sz="1800"/>
              <a:t>Naive Bayes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1" name="Google Shape;91;p17"/>
          <p:cNvSpPr txBox="1"/>
          <p:nvPr>
            <p:ph idx="4294967295" type="sldNum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681975" y="158575"/>
            <a:ext cx="66642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 - Nearest Neighbors</a:t>
            </a:r>
            <a:endParaRPr/>
          </a:p>
        </p:txBody>
      </p:sp>
      <p:sp>
        <p:nvSpPr>
          <p:cNvPr id="97" name="Google Shape;97;p18"/>
          <p:cNvSpPr txBox="1"/>
          <p:nvPr>
            <p:ph idx="12" type="sldNum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8" name="Google Shape;98;p18"/>
          <p:cNvSpPr txBox="1"/>
          <p:nvPr/>
        </p:nvSpPr>
        <p:spPr>
          <a:xfrm>
            <a:off x="395350" y="1504775"/>
            <a:ext cx="6121200" cy="26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 Light"/>
                <a:ea typeface="Lato Light"/>
                <a:cs typeface="Lato Light"/>
                <a:sym typeface="Lato Light"/>
              </a:rPr>
              <a:t>U</a:t>
            </a:r>
            <a:r>
              <a:rPr lang="en">
                <a:latin typeface="Lato Light"/>
                <a:ea typeface="Lato Light"/>
                <a:cs typeface="Lato Light"/>
                <a:sym typeface="Lato Light"/>
              </a:rPr>
              <a:t>m dos algoritmos mais utilizados em Machine Learning e também um dos mais simplistas, podendo ser utilizado tanto para classificação quanto para regressão;</a:t>
            </a:r>
            <a:endParaRPr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 Light"/>
                <a:ea typeface="Lato Light"/>
                <a:cs typeface="Lato Light"/>
                <a:sym typeface="Lato Light"/>
              </a:rPr>
              <a:t>O KNN é um algoritmo não paramétrico, onde a estrutura do modelo será determinada pelo dataset utilizado;</a:t>
            </a:r>
            <a:endParaRPr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 Light"/>
                <a:ea typeface="Lato Light"/>
                <a:cs typeface="Lato Light"/>
                <a:sym typeface="Lato Light"/>
              </a:rPr>
              <a:t>Lazy Learning/Lazy Algorithm, logo não necessita de dados de treinamento para gerar o modelo, o que diminui em partes o processo inicial, mas em contrapartida gerará uma necessidade de análise posterior mais apurada;</a:t>
            </a:r>
            <a:endParaRPr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681975" y="158575"/>
            <a:ext cx="66642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 - Nearest Neighbors</a:t>
            </a:r>
            <a:endParaRPr/>
          </a:p>
        </p:txBody>
      </p:sp>
      <p:sp>
        <p:nvSpPr>
          <p:cNvPr id="104" name="Google Shape;104;p19"/>
          <p:cNvSpPr txBox="1"/>
          <p:nvPr>
            <p:ph idx="12" type="sldNum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5" name="Google Shape;105;p19"/>
          <p:cNvSpPr txBox="1"/>
          <p:nvPr/>
        </p:nvSpPr>
        <p:spPr>
          <a:xfrm>
            <a:off x="543350" y="1238500"/>
            <a:ext cx="61212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 Light"/>
                <a:ea typeface="Lato Light"/>
                <a:cs typeface="Lato Light"/>
                <a:sym typeface="Lato Light"/>
              </a:rPr>
              <a:t>K = Quantidade de vizinhos</a:t>
            </a:r>
            <a:endParaRPr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 Light"/>
                <a:ea typeface="Lato Light"/>
                <a:cs typeface="Lato Light"/>
                <a:sym typeface="Lato Light"/>
              </a:rPr>
              <a:t>K = X / X E N e X%(num Classes) != 0</a:t>
            </a:r>
            <a:endParaRPr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106" name="Google Shape;10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3375" y="2152600"/>
            <a:ext cx="4067175" cy="291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681975" y="158575"/>
            <a:ext cx="66642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 - Nearest Neighbors</a:t>
            </a:r>
            <a:endParaRPr/>
          </a:p>
        </p:txBody>
      </p:sp>
      <p:sp>
        <p:nvSpPr>
          <p:cNvPr id="112" name="Google Shape;112;p20"/>
          <p:cNvSpPr txBox="1"/>
          <p:nvPr>
            <p:ph idx="12" type="sldNum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3" name="Google Shape;113;p20"/>
          <p:cNvSpPr txBox="1"/>
          <p:nvPr/>
        </p:nvSpPr>
        <p:spPr>
          <a:xfrm>
            <a:off x="543350" y="1238500"/>
            <a:ext cx="6121200" cy="10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 Light"/>
              <a:ea typeface="Lato Light"/>
              <a:cs typeface="Lato Light"/>
              <a:sym typeface="Lato Ligh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 Light"/>
              <a:buAutoNum type="arabicPeriod"/>
            </a:pPr>
            <a:r>
              <a:rPr lang="en">
                <a:latin typeface="Lato Light"/>
                <a:ea typeface="Lato Light"/>
                <a:cs typeface="Lato Light"/>
                <a:sym typeface="Lato Light"/>
              </a:rPr>
              <a:t>Calcular a distância;</a:t>
            </a:r>
            <a:endParaRPr>
              <a:latin typeface="Lato Light"/>
              <a:ea typeface="Lato Light"/>
              <a:cs typeface="Lato Light"/>
              <a:sym typeface="Lato Ligh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 Light"/>
              <a:buAutoNum type="arabicPeriod"/>
            </a:pPr>
            <a:r>
              <a:rPr lang="en">
                <a:latin typeface="Lato Light"/>
                <a:ea typeface="Lato Light"/>
                <a:cs typeface="Lato Light"/>
                <a:sym typeface="Lato Light"/>
              </a:rPr>
              <a:t>Encontrar os pontos mais próximos;</a:t>
            </a:r>
            <a:endParaRPr>
              <a:latin typeface="Lato Light"/>
              <a:ea typeface="Lato Light"/>
              <a:cs typeface="Lato Light"/>
              <a:sym typeface="Lato Ligh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 Light"/>
              <a:buAutoNum type="arabicPeriod"/>
            </a:pPr>
            <a:r>
              <a:rPr lang="en">
                <a:latin typeface="Lato Light"/>
                <a:ea typeface="Lato Light"/>
                <a:cs typeface="Lato Light"/>
                <a:sym typeface="Lato Light"/>
              </a:rPr>
              <a:t>Votação para definir a classe do dado;</a:t>
            </a:r>
            <a:endParaRPr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114" name="Google Shape;11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3125" y="2207600"/>
            <a:ext cx="3281650" cy="285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>
            <p:ph type="title"/>
          </p:nvPr>
        </p:nvSpPr>
        <p:spPr>
          <a:xfrm>
            <a:off x="681975" y="158575"/>
            <a:ext cx="66642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 - Nearest Neighbors</a:t>
            </a:r>
            <a:endParaRPr/>
          </a:p>
        </p:txBody>
      </p:sp>
      <p:sp>
        <p:nvSpPr>
          <p:cNvPr id="120" name="Google Shape;120;p21"/>
          <p:cNvSpPr txBox="1"/>
          <p:nvPr>
            <p:ph idx="12" type="sldNum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1" name="Google Shape;121;p21"/>
          <p:cNvSpPr txBox="1"/>
          <p:nvPr/>
        </p:nvSpPr>
        <p:spPr>
          <a:xfrm>
            <a:off x="532725" y="1578550"/>
            <a:ext cx="6121200" cy="10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 Light"/>
                <a:ea typeface="Lato Light"/>
                <a:cs typeface="Lato Light"/>
                <a:sym typeface="Lato Light"/>
              </a:rPr>
              <a:t>Deve-se ter cuidado com a Escalabilidade dos dados. Por exemplo, caso uma coluna possua valores entre 1000 e 100000, e outra coluna possua valores entre 0 e 10, a distância entre estas será muito grande, gerando resultados imprecisos/incorretos;</a:t>
            </a:r>
            <a:endParaRPr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 Light"/>
                <a:ea typeface="Lato Light"/>
                <a:cs typeface="Lato Light"/>
                <a:sym typeface="Lato Light"/>
              </a:rPr>
              <a:t>Necessário realizar uma Dimensionality Reduction que na forma mais simples irá alocar a representatividade dos valores das colunas entre um mesmo range, por exemplo entre 0 e 1. </a:t>
            </a:r>
            <a:endParaRPr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Eglamour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