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4"/>
  </p:notesMasterIdLst>
  <p:handoutMasterIdLst>
    <p:handoutMasterId r:id="rId15"/>
  </p:handoutMasterIdLst>
  <p:sldIdLst>
    <p:sldId id="343" r:id="rId5"/>
    <p:sldId id="352" r:id="rId6"/>
    <p:sldId id="361" r:id="rId7"/>
    <p:sldId id="362" r:id="rId8"/>
    <p:sldId id="363" r:id="rId9"/>
    <p:sldId id="364" r:id="rId10"/>
    <p:sldId id="365" r:id="rId11"/>
    <p:sldId id="366" r:id="rId12"/>
    <p:sldId id="367" r:id="rId13"/>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7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5DF"/>
    <a:srgbClr val="F4A8BD"/>
    <a:srgbClr val="5A001E"/>
    <a:srgbClr val="98002E"/>
    <a:srgbClr val="646464"/>
    <a:srgbClr val="EF3E42"/>
    <a:srgbClr val="EEB211"/>
    <a:srgbClr val="00AF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9" d="100"/>
          <a:sy n="109" d="100"/>
        </p:scale>
        <p:origin x="1674" y="114"/>
      </p:cViewPr>
      <p:guideLst>
        <p:guide orient="horz" pos="760"/>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5" tIns="46588" rIns="93175" bIns="46588"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3175" tIns="46588" rIns="93175" bIns="46588" numCol="1" anchor="t" anchorCtr="0" compatLnSpc="1">
            <a:prstTxWarp prst="textNoShape">
              <a:avLst/>
            </a:prstTxWarp>
          </a:bodyPr>
          <a:lstStyle>
            <a:lvl1pPr algn="r">
              <a:defRPr sz="1200" smtClean="0">
                <a:latin typeface="Calibri" charset="0"/>
              </a:defRPr>
            </a:lvl1pPr>
          </a:lstStyle>
          <a:p>
            <a:pPr>
              <a:defRPr/>
            </a:pPr>
            <a:fld id="{F3EB8B8A-EEC8-B741-8C1C-E0ED074ADE05}" type="datetimeFigureOut">
              <a:rPr lang="en-US"/>
              <a:pPr>
                <a:defRPr/>
              </a:pPr>
              <a:t>02-May-17</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5" tIns="46588" rIns="93175" bIns="46588"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5" tIns="46588" rIns="93175" bIns="46588" numCol="1" anchor="b" anchorCtr="0" compatLnSpc="1">
            <a:prstTxWarp prst="textNoShape">
              <a:avLst/>
            </a:prstTxWarp>
          </a:bodyPr>
          <a:lstStyle>
            <a:lvl1pPr algn="r">
              <a:defRPr sz="1200" smtClean="0">
                <a:latin typeface="Calibri" charset="0"/>
              </a:defRPr>
            </a:lvl1pPr>
          </a:lstStyle>
          <a:p>
            <a:pPr>
              <a:defRPr/>
            </a:pPr>
            <a:fld id="{518E65DD-7BDA-9943-A05D-80ECD814715D}" type="slidenum">
              <a:rPr lang="en-US"/>
              <a:pPr>
                <a:defRPr/>
              </a:pPr>
              <a:t>‹#›</a:t>
            </a:fld>
            <a:endParaRPr lang="en-US" dirty="0"/>
          </a:p>
        </p:txBody>
      </p:sp>
    </p:spTree>
    <p:extLst>
      <p:ext uri="{BB962C8B-B14F-4D97-AF65-F5344CB8AC3E}">
        <p14:creationId xmlns:p14="http://schemas.microsoft.com/office/powerpoint/2010/main" val="2789585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5" tIns="46588" rIns="93175" bIns="46588"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5" tIns="46588" rIns="93175" bIns="46588" numCol="1" anchor="t" anchorCtr="0" compatLnSpc="1">
            <a:prstTxWarp prst="textNoShape">
              <a:avLst/>
            </a:prstTxWarp>
          </a:bodyPr>
          <a:lstStyle>
            <a:lvl1pPr algn="r">
              <a:defRPr sz="1200" smtClean="0">
                <a:latin typeface="Calibri" charset="0"/>
              </a:defRPr>
            </a:lvl1pPr>
          </a:lstStyle>
          <a:p>
            <a:pPr>
              <a:defRPr/>
            </a:pPr>
            <a:fld id="{A0449182-C55E-DE4C-A71A-D08CF4DD997C}" type="datetimeFigureOut">
              <a:rPr lang="en-US"/>
              <a:pPr>
                <a:defRPr/>
              </a:pPr>
              <a:t>02-May-17</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5" tIns="46588" rIns="93175" bIns="46588"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5" tIns="46588" rIns="93175"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5" tIns="46588" rIns="93175" bIns="46588"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5" tIns="46588" rIns="93175" bIns="46588" numCol="1" anchor="b" anchorCtr="0" compatLnSpc="1">
            <a:prstTxWarp prst="textNoShape">
              <a:avLst/>
            </a:prstTxWarp>
          </a:bodyPr>
          <a:lstStyle>
            <a:lvl1pPr algn="r">
              <a:defRPr sz="1200" smtClean="0">
                <a:latin typeface="Calibri" charset="0"/>
              </a:defRPr>
            </a:lvl1pPr>
          </a:lstStyle>
          <a:p>
            <a:pPr>
              <a:defRPr/>
            </a:pPr>
            <a:fld id="{DE7F37AD-274B-C84A-8CA2-A1ECB5A55E59}" type="slidenum">
              <a:rPr lang="en-US"/>
              <a:pPr>
                <a:defRPr/>
              </a:pPr>
              <a:t>‹#›</a:t>
            </a:fld>
            <a:endParaRPr lang="en-US" dirty="0"/>
          </a:p>
        </p:txBody>
      </p:sp>
    </p:spTree>
    <p:extLst>
      <p:ext uri="{BB962C8B-B14F-4D97-AF65-F5344CB8AC3E}">
        <p14:creationId xmlns:p14="http://schemas.microsoft.com/office/powerpoint/2010/main" val="75986337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7F37AD-274B-C84A-8CA2-A1ECB5A55E59}" type="slidenum">
              <a:rPr lang="en-US" smtClean="0"/>
              <a:pPr>
                <a:defRPr/>
              </a:pPr>
              <a:t>1</a:t>
            </a:fld>
            <a:endParaRPr lang="en-US" dirty="0"/>
          </a:p>
        </p:txBody>
      </p:sp>
    </p:spTree>
    <p:extLst>
      <p:ext uri="{BB962C8B-B14F-4D97-AF65-F5344CB8AC3E}">
        <p14:creationId xmlns:p14="http://schemas.microsoft.com/office/powerpoint/2010/main" val="3722312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5276" cy="6867144"/>
          </a:xfrm>
          <a:prstGeom prst="rect">
            <a:avLst/>
          </a:prstGeom>
        </p:spPr>
      </p:pic>
      <p:sp>
        <p:nvSpPr>
          <p:cNvPr id="10" name="Title 1"/>
          <p:cNvSpPr>
            <a:spLocks noGrp="1"/>
          </p:cNvSpPr>
          <p:nvPr>
            <p:ph type="ctrTitle" hasCustomPrompt="1"/>
          </p:nvPr>
        </p:nvSpPr>
        <p:spPr>
          <a:xfrm>
            <a:off x="381000" y="1070001"/>
            <a:ext cx="6721363" cy="1691283"/>
          </a:xfrm>
        </p:spPr>
        <p:txBody>
          <a:bodyPr bIns="0">
            <a:normAutofit/>
          </a:bodyPr>
          <a:lstStyle>
            <a:lvl1pPr>
              <a:defRPr sz="3200">
                <a:solidFill>
                  <a:schemeClr val="bg1"/>
                </a:solidFill>
              </a:defRPr>
            </a:lvl1pPr>
          </a:lstStyle>
          <a:p>
            <a:r>
              <a:rPr lang="en-US" dirty="0" smtClean="0"/>
              <a:t>[Insert Title Here]</a:t>
            </a:r>
            <a:endParaRPr lang="en-US" dirty="0"/>
          </a:p>
        </p:txBody>
      </p:sp>
      <p:sp>
        <p:nvSpPr>
          <p:cNvPr id="11" name="Subtitle 2"/>
          <p:cNvSpPr>
            <a:spLocks noGrp="1"/>
          </p:cNvSpPr>
          <p:nvPr>
            <p:ph type="subTitle" idx="1" hasCustomPrompt="1"/>
          </p:nvPr>
        </p:nvSpPr>
        <p:spPr>
          <a:xfrm>
            <a:off x="381000" y="2837483"/>
            <a:ext cx="5775091" cy="1607136"/>
          </a:xfrm>
        </p:spPr>
        <p:txBody>
          <a:bodyPr t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Subtitle Here]</a:t>
            </a:r>
            <a:br>
              <a:rPr lang="en-US" dirty="0" smtClean="0"/>
            </a:br>
            <a:r>
              <a:rPr lang="en-US" dirty="0" smtClean="0"/>
              <a:t>[MM/DD/YYYY]</a:t>
            </a:r>
            <a:endParaRPr lang="en-US" dirty="0"/>
          </a:p>
        </p:txBody>
      </p:sp>
      <p:pic>
        <p:nvPicPr>
          <p:cNvPr id="24" name="Picture 23" descr="ATC_Uganda_logo.png"/>
          <p:cNvPicPr>
            <a:picLocks noChangeAspect="1"/>
          </p:cNvPicPr>
          <p:nvPr userDrawn="1"/>
        </p:nvPicPr>
        <p:blipFill>
          <a:blip r:embed="rId3">
            <a:clrChange>
              <a:clrFrom>
                <a:srgbClr val="FFFFFF"/>
              </a:clrFrom>
              <a:clrTo>
                <a:srgbClr val="FFFFFF">
                  <a:alpha val="0"/>
                </a:srgbClr>
              </a:clrTo>
            </a:clrChange>
          </a:blip>
          <a:stretch>
            <a:fillRect/>
          </a:stretch>
        </p:blipFill>
        <p:spPr>
          <a:xfrm>
            <a:off x="535394" y="5540329"/>
            <a:ext cx="1392691" cy="904479"/>
          </a:xfrm>
          <a:prstGeom prst="rect">
            <a:avLst/>
          </a:prstGeom>
        </p:spPr>
      </p:pic>
    </p:spTree>
    <p:extLst>
      <p:ext uri="{BB962C8B-B14F-4D97-AF65-F5344CB8AC3E}">
        <p14:creationId xmlns:p14="http://schemas.microsoft.com/office/powerpoint/2010/main" val="265655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rot="5400000">
            <a:off x="728662" y="3198813"/>
            <a:ext cx="5853113"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73050"/>
            <a:ext cx="3236913" cy="1555750"/>
          </a:xfrm>
        </p:spPr>
        <p:txBody>
          <a:bodyPr>
            <a:normAutofit/>
          </a:bodyPr>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3886200" y="273050"/>
            <a:ext cx="4953000" cy="5853113"/>
          </a:xfrm>
        </p:spPr>
        <p:txBody>
          <a:bodyPr/>
          <a:lstStyle>
            <a:lvl1pPr>
              <a:defRPr sz="2200">
                <a:solidFill>
                  <a:srgbClr val="6B757C"/>
                </a:solidFill>
              </a:defRPr>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228600" y="1905000"/>
            <a:ext cx="3236913" cy="4221163"/>
          </a:xfrm>
        </p:spPr>
        <p:txBody>
          <a:bodyPr/>
          <a:lstStyle>
            <a:lvl1pPr marL="0" indent="0">
              <a:buNone/>
              <a:defRPr sz="20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fld id="{F026B4A4-9272-4463-B14D-B386D802EC75}" type="datetime2">
              <a:rPr lang="en-US" smtClean="0"/>
              <a:t>Tuesday, May 02, 2017</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8" name="Slide Number Placeholder 6"/>
          <p:cNvSpPr>
            <a:spLocks noGrp="1"/>
          </p:cNvSpPr>
          <p:nvPr>
            <p:ph type="sldNum" sz="quarter" idx="12"/>
          </p:nvPr>
        </p:nvSpPr>
        <p:spPr/>
        <p:txBody>
          <a:bodyPr/>
          <a:lstStyle>
            <a:lvl1pPr>
              <a:defRPr smtClean="0"/>
            </a:lvl1pPr>
          </a:lstStyle>
          <a:p>
            <a:pPr>
              <a:defRPr/>
            </a:pPr>
            <a:fld id="{EF195820-A877-4246-AAEA-C31D631A6C88}" type="slidenum">
              <a:rPr lang="en-US"/>
              <a:pPr>
                <a:defRPr/>
              </a:pPr>
              <a:t>‹#›</a:t>
            </a:fld>
            <a:endParaRPr lang="en-US" dirty="0"/>
          </a:p>
        </p:txBody>
      </p:sp>
    </p:spTree>
    <p:extLst>
      <p:ext uri="{BB962C8B-B14F-4D97-AF65-F5344CB8AC3E}">
        <p14:creationId xmlns:p14="http://schemas.microsoft.com/office/powerpoint/2010/main" val="22819063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6553200" cy="414338"/>
          </a:xfrm>
        </p:spPr>
        <p:txBody>
          <a:bodyPr/>
          <a:lstStyle>
            <a:lvl1pPr algn="l">
              <a:defRPr sz="2000" b="1">
                <a:solidFill>
                  <a:srgbClr val="595959"/>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28600" y="228600"/>
            <a:ext cx="86868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28600" y="5638800"/>
            <a:ext cx="6553200" cy="576262"/>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5E571542-E50E-4AA9-99F9-8B1B14041604}" type="datetime2">
              <a:rPr lang="en-US" smtClean="0"/>
              <a:t>Tuesday, May 02, 2017</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9B0669D7-4EC2-D943-8501-0351D5EF84F7}" type="slidenum">
              <a:rPr lang="en-US"/>
              <a:pPr>
                <a:defRPr/>
              </a:pPr>
              <a:t>‹#›</a:t>
            </a:fld>
            <a:endParaRPr lang="en-US" dirty="0"/>
          </a:p>
        </p:txBody>
      </p:sp>
    </p:spTree>
    <p:extLst>
      <p:ext uri="{BB962C8B-B14F-4D97-AF65-F5344CB8AC3E}">
        <p14:creationId xmlns:p14="http://schemas.microsoft.com/office/powerpoint/2010/main" val="41872624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5276" cy="6867144"/>
          </a:xfrm>
          <a:prstGeom prst="rect">
            <a:avLst/>
          </a:prstGeom>
        </p:spPr>
      </p:pic>
      <p:sp>
        <p:nvSpPr>
          <p:cNvPr id="10" name="Title 1"/>
          <p:cNvSpPr>
            <a:spLocks noGrp="1"/>
          </p:cNvSpPr>
          <p:nvPr>
            <p:ph type="ctrTitle" hasCustomPrompt="1"/>
          </p:nvPr>
        </p:nvSpPr>
        <p:spPr>
          <a:xfrm>
            <a:off x="381000" y="1070001"/>
            <a:ext cx="6721363" cy="1691283"/>
          </a:xfrm>
        </p:spPr>
        <p:txBody>
          <a:bodyPr bIns="0">
            <a:normAutofit/>
          </a:bodyPr>
          <a:lstStyle>
            <a:lvl1pPr>
              <a:defRPr sz="3200">
                <a:solidFill>
                  <a:schemeClr val="bg1"/>
                </a:solidFill>
              </a:defRPr>
            </a:lvl1pPr>
          </a:lstStyle>
          <a:p>
            <a:r>
              <a:rPr lang="en-US" dirty="0" smtClean="0"/>
              <a:t>[Insert Title Here]</a:t>
            </a:r>
            <a:endParaRPr lang="en-US" dirty="0"/>
          </a:p>
        </p:txBody>
      </p:sp>
      <p:sp>
        <p:nvSpPr>
          <p:cNvPr id="11" name="Subtitle 2"/>
          <p:cNvSpPr>
            <a:spLocks noGrp="1"/>
          </p:cNvSpPr>
          <p:nvPr>
            <p:ph type="subTitle" idx="1" hasCustomPrompt="1"/>
          </p:nvPr>
        </p:nvSpPr>
        <p:spPr>
          <a:xfrm>
            <a:off x="381000" y="2837483"/>
            <a:ext cx="5775091" cy="1607136"/>
          </a:xfrm>
        </p:spPr>
        <p:txBody>
          <a:bodyPr t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Subtitle Here]</a:t>
            </a:r>
            <a:br>
              <a:rPr lang="en-US" dirty="0" smtClean="0"/>
            </a:br>
            <a:r>
              <a:rPr lang="en-US" dirty="0" smtClean="0"/>
              <a:t>[MM/DD/YYYY]</a:t>
            </a:r>
            <a:endParaRPr lang="en-US" dirty="0"/>
          </a:p>
        </p:txBody>
      </p:sp>
      <p:pic>
        <p:nvPicPr>
          <p:cNvPr id="21" name="Picture 20" descr="ATC_Uganda_logo.png"/>
          <p:cNvPicPr>
            <a:picLocks noChangeAspect="1"/>
          </p:cNvPicPr>
          <p:nvPr userDrawn="1"/>
        </p:nvPicPr>
        <p:blipFill>
          <a:blip r:embed="rId3">
            <a:clrChange>
              <a:clrFrom>
                <a:srgbClr val="FFFFFF"/>
              </a:clrFrom>
              <a:clrTo>
                <a:srgbClr val="FFFFFF">
                  <a:alpha val="0"/>
                </a:srgbClr>
              </a:clrTo>
            </a:clrChange>
          </a:blip>
          <a:stretch>
            <a:fillRect/>
          </a:stretch>
        </p:blipFill>
        <p:spPr>
          <a:xfrm>
            <a:off x="2721093" y="5540329"/>
            <a:ext cx="1392691" cy="904479"/>
          </a:xfrm>
          <a:prstGeom prst="rect">
            <a:avLst/>
          </a:prstGeom>
        </p:spPr>
      </p:pic>
    </p:spTree>
    <p:extLst>
      <p:ext uri="{BB962C8B-B14F-4D97-AF65-F5344CB8AC3E}">
        <p14:creationId xmlns:p14="http://schemas.microsoft.com/office/powerpoint/2010/main" val="11025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Sidebar">
    <p:spTree>
      <p:nvGrpSpPr>
        <p:cNvPr id="1" name=""/>
        <p:cNvGrpSpPr/>
        <p:nvPr/>
      </p:nvGrpSpPr>
      <p:grpSpPr>
        <a:xfrm>
          <a:off x="0" y="0"/>
          <a:ext cx="0" cy="0"/>
          <a:chOff x="0" y="0"/>
          <a:chExt cx="0" cy="0"/>
        </a:xfrm>
      </p:grpSpPr>
      <p:sp>
        <p:nvSpPr>
          <p:cNvPr id="5" name="Rectangle 4"/>
          <p:cNvSpPr/>
          <p:nvPr userDrawn="1"/>
        </p:nvSpPr>
        <p:spPr>
          <a:xfrm>
            <a:off x="8153400" y="0"/>
            <a:ext cx="990600" cy="3986213"/>
          </a:xfrm>
          <a:prstGeom prst="rect">
            <a:avLst/>
          </a:prstGeom>
          <a:gradFill>
            <a:gsLst>
              <a:gs pos="0">
                <a:schemeClr val="bg1"/>
              </a:gs>
              <a:gs pos="100000">
                <a:schemeClr val="bg2"/>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228600" y="274638"/>
            <a:ext cx="7767439" cy="7159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8600" y="1143000"/>
            <a:ext cx="7767439"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Vertical Text Placeholder 12"/>
          <p:cNvSpPr>
            <a:spLocks noGrp="1"/>
          </p:cNvSpPr>
          <p:nvPr>
            <p:ph type="body" orient="vert" sz="quarter" idx="13"/>
          </p:nvPr>
        </p:nvSpPr>
        <p:spPr>
          <a:xfrm>
            <a:off x="8153402" y="274638"/>
            <a:ext cx="990598" cy="5134157"/>
          </a:xfrm>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4"/>
          </p:nvPr>
        </p:nvSpPr>
        <p:spPr/>
        <p:txBody>
          <a:bodyPr/>
          <a:lstStyle>
            <a:lvl1pPr>
              <a:defRPr smtClean="0"/>
            </a:lvl1pPr>
          </a:lstStyle>
          <a:p>
            <a:pPr>
              <a:defRPr/>
            </a:pPr>
            <a:fld id="{4CA1A9DE-C8E8-4074-B3C3-44AC00A9DBA5}" type="datetime2">
              <a:rPr lang="en-US" smtClean="0"/>
              <a:t>Tuesday, May 02, 2017</a:t>
            </a:fld>
            <a:endParaRPr lang="en-US" dirty="0"/>
          </a:p>
        </p:txBody>
      </p:sp>
      <p:sp>
        <p:nvSpPr>
          <p:cNvPr id="7" name="Footer Placeholder 4"/>
          <p:cNvSpPr>
            <a:spLocks noGrp="1"/>
          </p:cNvSpPr>
          <p:nvPr>
            <p:ph type="ftr" sz="quarter" idx="15"/>
          </p:nvPr>
        </p:nvSpPr>
        <p:spPr/>
        <p:txBody>
          <a:bodyPr/>
          <a:lstStyle>
            <a:lvl1pPr>
              <a:defRPr/>
            </a:lvl1pPr>
          </a:lstStyle>
          <a:p>
            <a:pPr>
              <a:defRPr/>
            </a:pPr>
            <a:r>
              <a:rPr lang="en-US" smtClean="0"/>
              <a:t>Compiled by  David Bbosa</a:t>
            </a:r>
            <a:endParaRPr lang="en-US" dirty="0"/>
          </a:p>
        </p:txBody>
      </p:sp>
      <p:sp>
        <p:nvSpPr>
          <p:cNvPr id="8" name="Slide Number Placeholder 5"/>
          <p:cNvSpPr>
            <a:spLocks noGrp="1"/>
          </p:cNvSpPr>
          <p:nvPr>
            <p:ph type="sldNum" sz="quarter" idx="16"/>
          </p:nvPr>
        </p:nvSpPr>
        <p:spPr/>
        <p:txBody>
          <a:bodyPr/>
          <a:lstStyle>
            <a:lvl1pPr>
              <a:defRPr smtClean="0"/>
            </a:lvl1pPr>
          </a:lstStyle>
          <a:p>
            <a:pPr>
              <a:defRPr/>
            </a:pPr>
            <a:fld id="{7D5105C0-BAA0-8246-8E31-91F97C8E8752}" type="slidenum">
              <a:rPr lang="en-US"/>
              <a:pPr>
                <a:defRPr/>
              </a:pPr>
              <a:t>‹#›</a:t>
            </a:fld>
            <a:endParaRPr lang="en-US" dirty="0"/>
          </a:p>
        </p:txBody>
      </p:sp>
    </p:spTree>
    <p:extLst>
      <p:ext uri="{BB962C8B-B14F-4D97-AF65-F5344CB8AC3E}">
        <p14:creationId xmlns:p14="http://schemas.microsoft.com/office/powerpoint/2010/main" val="9459309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228600" y="1118206"/>
            <a:ext cx="8686800" cy="4991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4"/>
          </p:nvPr>
        </p:nvSpPr>
        <p:spPr/>
        <p:txBody>
          <a:bodyPr/>
          <a:lstStyle>
            <a:lvl1pPr>
              <a:defRPr/>
            </a:lvl1pPr>
          </a:lstStyle>
          <a:p>
            <a:pPr>
              <a:defRPr/>
            </a:pPr>
            <a:fld id="{EB7011F0-A164-47BC-9BA5-8792E1D92DCC}" type="datetime2">
              <a:rPr lang="en-US" smtClean="0"/>
              <a:t>Tuesday, May 02, 2017</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smtClean="0"/>
              <a:t>Compiled by  David Bbosa</a:t>
            </a:r>
            <a:endParaRPr lang="en-US" dirty="0"/>
          </a:p>
        </p:txBody>
      </p:sp>
      <p:sp>
        <p:nvSpPr>
          <p:cNvPr id="6" name="Slide Number Placeholder 5"/>
          <p:cNvSpPr>
            <a:spLocks noGrp="1"/>
          </p:cNvSpPr>
          <p:nvPr>
            <p:ph type="sldNum" sz="quarter" idx="16"/>
          </p:nvPr>
        </p:nvSpPr>
        <p:spPr/>
        <p:txBody>
          <a:bodyPr/>
          <a:lstStyle>
            <a:lvl1pPr>
              <a:defRPr/>
            </a:lvl1pPr>
          </a:lstStyle>
          <a:p>
            <a:pPr>
              <a:defRPr/>
            </a:pPr>
            <a:fld id="{6A7E6BAB-6AD9-354F-9C52-10093EE69653}" type="slidenum">
              <a:rPr lang="en-US"/>
              <a:pPr>
                <a:defRPr/>
              </a:pPr>
              <a:t>‹#›</a:t>
            </a:fld>
            <a:endParaRPr lang="en-US" dirty="0"/>
          </a:p>
        </p:txBody>
      </p:sp>
    </p:spTree>
    <p:extLst>
      <p:ext uri="{BB962C8B-B14F-4D97-AF65-F5344CB8AC3E}">
        <p14:creationId xmlns:p14="http://schemas.microsoft.com/office/powerpoint/2010/main" val="360852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228600" y="2971800"/>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0"/>
            <a:ext cx="7772400" cy="1362075"/>
          </a:xfrm>
        </p:spPr>
        <p:txBody>
          <a:bodyPr anchor="t">
            <a:normAutofit/>
          </a:bodyPr>
          <a:lstStyle>
            <a:lvl1pPr algn="l">
              <a:defRPr sz="32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395413"/>
            <a:ext cx="7772400" cy="1500187"/>
          </a:xfrm>
        </p:spPr>
        <p:txBody>
          <a:bodyPr anchor="b"/>
          <a:lstStyle>
            <a:lvl1pPr marL="0" indent="0">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93115862-10E4-45C2-9DAC-DBD028F44D63}" type="datetime2">
              <a:rPr lang="en-US" smtClean="0"/>
              <a:t>Tuesday, May 02, 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5"/>
          <p:cNvSpPr>
            <a:spLocks noGrp="1"/>
          </p:cNvSpPr>
          <p:nvPr>
            <p:ph type="sldNum" sz="quarter" idx="12"/>
          </p:nvPr>
        </p:nvSpPr>
        <p:spPr/>
        <p:txBody>
          <a:bodyPr/>
          <a:lstStyle>
            <a:lvl1pPr>
              <a:defRPr smtClean="0"/>
            </a:lvl1pPr>
          </a:lstStyle>
          <a:p>
            <a:pPr>
              <a:defRPr/>
            </a:pPr>
            <a:fld id="{C1221FA1-874C-8D49-A318-EFF26F617F22}" type="slidenum">
              <a:rPr lang="en-US"/>
              <a:pPr>
                <a:defRPr/>
              </a:pPr>
              <a:t>‹#›</a:t>
            </a:fld>
            <a:endParaRPr lang="en-US" dirty="0"/>
          </a:p>
        </p:txBody>
      </p:sp>
    </p:spTree>
    <p:extLst>
      <p:ext uri="{BB962C8B-B14F-4D97-AF65-F5344CB8AC3E}">
        <p14:creationId xmlns:p14="http://schemas.microsoft.com/office/powerpoint/2010/main" val="19741466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smtClean="0"/>
            </a:lvl1pPr>
          </a:lstStyle>
          <a:p>
            <a:pPr>
              <a:defRPr/>
            </a:pPr>
            <a:fld id="{AA75386B-21F3-4057-B65C-3710B3E84233}" type="datetime2">
              <a:rPr lang="en-US" smtClean="0"/>
              <a:t>Tuesday, May 02, 2017</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1B5C5B04-6DF7-6447-AE63-3E97CA2E0FA0}" type="slidenum">
              <a:rPr lang="en-US"/>
              <a:pPr>
                <a:defRPr/>
              </a:pPr>
              <a:t>‹#›</a:t>
            </a:fld>
            <a:endParaRPr lang="en-US" dirty="0"/>
          </a:p>
        </p:txBody>
      </p:sp>
    </p:spTree>
    <p:extLst>
      <p:ext uri="{BB962C8B-B14F-4D97-AF65-F5344CB8AC3E}">
        <p14:creationId xmlns:p14="http://schemas.microsoft.com/office/powerpoint/2010/main" val="29934054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066800"/>
            <a:ext cx="4268788" cy="639762"/>
          </a:xfrm>
        </p:spPr>
        <p:txBody>
          <a:bodyPr anchor="b"/>
          <a:lstStyle>
            <a:lvl1pPr marL="0" indent="0">
              <a:buNone/>
              <a:defRPr sz="22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752600"/>
            <a:ext cx="4268788" cy="4373563"/>
          </a:xfrm>
        </p:spPr>
        <p:txBody>
          <a:bodyPr/>
          <a:lstStyle>
            <a:lvl1pPr>
              <a:defRPr sz="2000">
                <a:solidFill>
                  <a:srgbClr val="595959"/>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66800"/>
            <a:ext cx="4270375" cy="639762"/>
          </a:xfrm>
        </p:spPr>
        <p:txBody>
          <a:bodyPr anchor="b"/>
          <a:lstStyle>
            <a:lvl1pPr marL="0" indent="0">
              <a:buNone/>
              <a:defRPr sz="22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752600"/>
            <a:ext cx="4270375" cy="4373563"/>
          </a:xfrm>
        </p:spPr>
        <p:txBody>
          <a:bodyPr/>
          <a:lstStyle>
            <a:lvl1pPr>
              <a:defRPr sz="2000">
                <a:solidFill>
                  <a:srgbClr val="595959"/>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smtClean="0"/>
            </a:lvl1pPr>
          </a:lstStyle>
          <a:p>
            <a:pPr>
              <a:defRPr/>
            </a:pPr>
            <a:fld id="{A0488920-08E4-4984-9251-F16650CD3C08}" type="datetime2">
              <a:rPr lang="en-US" smtClean="0"/>
              <a:t>Tuesday, May 02, 2017</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9" name="Slide Number Placeholder 8"/>
          <p:cNvSpPr>
            <a:spLocks noGrp="1"/>
          </p:cNvSpPr>
          <p:nvPr>
            <p:ph type="sldNum" sz="quarter" idx="12"/>
          </p:nvPr>
        </p:nvSpPr>
        <p:spPr/>
        <p:txBody>
          <a:bodyPr/>
          <a:lstStyle>
            <a:lvl1pPr>
              <a:defRPr smtClean="0"/>
            </a:lvl1pPr>
          </a:lstStyle>
          <a:p>
            <a:pPr>
              <a:defRPr/>
            </a:pPr>
            <a:fld id="{8CA5D0DD-3DB7-9A47-8641-0025FCC01C22}" type="slidenum">
              <a:rPr lang="en-US"/>
              <a:pPr>
                <a:defRPr/>
              </a:pPr>
              <a:t>‹#›</a:t>
            </a:fld>
            <a:endParaRPr lang="en-US" dirty="0"/>
          </a:p>
        </p:txBody>
      </p:sp>
    </p:spTree>
    <p:extLst>
      <p:ext uri="{BB962C8B-B14F-4D97-AF65-F5344CB8AC3E}">
        <p14:creationId xmlns:p14="http://schemas.microsoft.com/office/powerpoint/2010/main" val="30092327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BE470000-75B6-48CB-AC59-4895BAF9ED42}" type="datetime2">
              <a:rPr lang="en-US" smtClean="0"/>
              <a:t>Tuesday, May 02, 2017</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5" name="Slide Number Placeholder 4"/>
          <p:cNvSpPr>
            <a:spLocks noGrp="1"/>
          </p:cNvSpPr>
          <p:nvPr>
            <p:ph type="sldNum" sz="quarter" idx="12"/>
          </p:nvPr>
        </p:nvSpPr>
        <p:spPr/>
        <p:txBody>
          <a:bodyPr/>
          <a:lstStyle>
            <a:lvl1pPr>
              <a:defRPr smtClean="0"/>
            </a:lvl1pPr>
          </a:lstStyle>
          <a:p>
            <a:pPr>
              <a:defRPr/>
            </a:pPr>
            <a:fld id="{12D19011-B55F-9F40-8FAA-61098AAEAC5A}" type="slidenum">
              <a:rPr lang="en-US"/>
              <a:pPr>
                <a:defRPr/>
              </a:pPr>
              <a:t>‹#›</a:t>
            </a:fld>
            <a:endParaRPr lang="en-US" dirty="0"/>
          </a:p>
        </p:txBody>
      </p:sp>
    </p:spTree>
    <p:extLst>
      <p:ext uri="{BB962C8B-B14F-4D97-AF65-F5344CB8AC3E}">
        <p14:creationId xmlns:p14="http://schemas.microsoft.com/office/powerpoint/2010/main" val="4022035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31F2961D-6C74-4A27-91AF-4A30AD63B741}" type="datetime2">
              <a:rPr lang="en-US" smtClean="0"/>
              <a:t>Tuesday, May 02, 2017</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EF03B43-D23A-5B47-AE77-70F86D2B9F8C}" type="slidenum">
              <a:rPr lang="en-US"/>
              <a:pPr>
                <a:defRPr/>
              </a:pPr>
              <a:t>‹#›</a:t>
            </a:fld>
            <a:endParaRPr lang="en-US" dirty="0"/>
          </a:p>
        </p:txBody>
      </p:sp>
    </p:spTree>
    <p:extLst>
      <p:ext uri="{BB962C8B-B14F-4D97-AF65-F5344CB8AC3E}">
        <p14:creationId xmlns:p14="http://schemas.microsoft.com/office/powerpoint/2010/main" val="14528985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274638"/>
            <a:ext cx="8686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b" anchorCtr="0" compatLnSpc="1">
            <a:prstTxWarp prst="textNoShape">
              <a:avLst/>
            </a:prstTxWarp>
          </a:bodyPr>
          <a:lstStyle/>
          <a:p>
            <a:pPr lvl="0"/>
            <a:r>
              <a:rPr lang="en-US"/>
              <a:t>Click to edit Master title style</a:t>
            </a:r>
          </a:p>
        </p:txBody>
      </p:sp>
      <p:sp>
        <p:nvSpPr>
          <p:cNvPr id="3" name="Text Placeholder 2"/>
          <p:cNvSpPr>
            <a:spLocks noGrp="1"/>
          </p:cNvSpPr>
          <p:nvPr>
            <p:ph type="body" idx="1"/>
          </p:nvPr>
        </p:nvSpPr>
        <p:spPr>
          <a:xfrm>
            <a:off x="228600" y="1143000"/>
            <a:ext cx="8686800" cy="49831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52575" y="6356350"/>
            <a:ext cx="2139950" cy="365125"/>
          </a:xfrm>
          <a:prstGeom prst="rect">
            <a:avLst/>
          </a:prstGeom>
        </p:spPr>
        <p:txBody>
          <a:bodyPr vert="horz" wrap="square" lIns="0" tIns="0" rIns="0" bIns="0" numCol="1" anchor="ctr" anchorCtr="0" compatLnSpc="1">
            <a:prstTxWarp prst="textNoShape">
              <a:avLst/>
            </a:prstTxWarp>
          </a:bodyPr>
          <a:lstStyle>
            <a:lvl1pPr>
              <a:defRPr sz="900" smtClean="0">
                <a:solidFill>
                  <a:srgbClr val="898989"/>
                </a:solidFill>
                <a:cs typeface="Arial" charset="0"/>
              </a:defRPr>
            </a:lvl1pPr>
          </a:lstStyle>
          <a:p>
            <a:pPr>
              <a:defRPr/>
            </a:pPr>
            <a:fld id="{54B07D10-E4F2-4CB3-B9E7-52E98047E7C3}" type="datetime2">
              <a:rPr lang="en-US" smtClean="0"/>
              <a:t>Tuesday, May 02, 2017</a:t>
            </a:fld>
            <a:endParaRPr lang="en-US" dirty="0"/>
          </a:p>
        </p:txBody>
      </p:sp>
      <p:sp>
        <p:nvSpPr>
          <p:cNvPr id="5" name="Footer Placeholder 4"/>
          <p:cNvSpPr>
            <a:spLocks noGrp="1"/>
          </p:cNvSpPr>
          <p:nvPr>
            <p:ph type="ftr" sz="quarter" idx="3"/>
          </p:nvPr>
        </p:nvSpPr>
        <p:spPr>
          <a:xfrm>
            <a:off x="3833813" y="6356350"/>
            <a:ext cx="2586037" cy="365125"/>
          </a:xfrm>
          <a:prstGeom prst="rect">
            <a:avLst/>
          </a:prstGeom>
        </p:spPr>
        <p:txBody>
          <a:bodyPr vert="horz" lIns="0" tIns="0" rIns="0" bIns="0" rtlCol="0" anchor="ctr" anchorCtr="0"/>
          <a:lstStyle>
            <a:lvl1pPr algn="ctr" fontAlgn="auto">
              <a:spcBef>
                <a:spcPts val="0"/>
              </a:spcBef>
              <a:spcAft>
                <a:spcPts val="0"/>
              </a:spcAft>
              <a:defRPr sz="900">
                <a:solidFill>
                  <a:schemeClr val="tx1">
                    <a:tint val="75000"/>
                  </a:schemeClr>
                </a:solidFill>
                <a:latin typeface="Arial"/>
                <a:ea typeface="+mn-ea"/>
                <a:cs typeface="Arial"/>
              </a:defRPr>
            </a:lvl1pPr>
          </a:lstStyle>
          <a:p>
            <a:pPr>
              <a:defRPr/>
            </a:pPr>
            <a:r>
              <a:rPr lang="en-US" smtClean="0"/>
              <a:t>Compiled by  David Bbosa</a:t>
            </a:r>
            <a:endParaRPr lang="en-US" dirty="0"/>
          </a:p>
        </p:txBody>
      </p:sp>
      <p:sp>
        <p:nvSpPr>
          <p:cNvPr id="6" name="Slide Number Placeholder 5"/>
          <p:cNvSpPr>
            <a:spLocks noGrp="1"/>
          </p:cNvSpPr>
          <p:nvPr>
            <p:ph type="sldNum" sz="quarter" idx="4"/>
          </p:nvPr>
        </p:nvSpPr>
        <p:spPr>
          <a:xfrm>
            <a:off x="6553200" y="6356350"/>
            <a:ext cx="1600200" cy="365125"/>
          </a:xfrm>
          <a:prstGeom prst="rect">
            <a:avLst/>
          </a:prstGeom>
        </p:spPr>
        <p:txBody>
          <a:bodyPr vert="horz" wrap="square" lIns="0" tIns="0" rIns="0" bIns="0" numCol="1" anchor="ctr" anchorCtr="0" compatLnSpc="1">
            <a:prstTxWarp prst="textNoShape">
              <a:avLst/>
            </a:prstTxWarp>
          </a:bodyPr>
          <a:lstStyle>
            <a:lvl1pPr algn="r">
              <a:defRPr sz="900" smtClean="0">
                <a:solidFill>
                  <a:srgbClr val="898989"/>
                </a:solidFill>
                <a:cs typeface="Arial" charset="0"/>
              </a:defRPr>
            </a:lvl1pPr>
          </a:lstStyle>
          <a:p>
            <a:pPr>
              <a:defRPr/>
            </a:pPr>
            <a:fld id="{6BDF7737-9B84-3E46-9799-C7409EC38995}" type="slidenum">
              <a:rPr lang="en-US"/>
              <a:pPr>
                <a:defRPr/>
              </a:pPr>
              <a:t>‹#›</a:t>
            </a:fld>
            <a:endParaRPr lang="en-US" dirty="0"/>
          </a:p>
        </p:txBody>
      </p:sp>
      <p:cxnSp>
        <p:nvCxnSpPr>
          <p:cNvPr id="12" name="Straight Connector 11"/>
          <p:cNvCxnSpPr/>
          <p:nvPr/>
        </p:nvCxnSpPr>
        <p:spPr>
          <a:xfrm>
            <a:off x="228600" y="6330557"/>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032" name="Picture 12" descr="AT-logo--A_registered_small.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89925" y="6240463"/>
            <a:ext cx="7048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1" r:id="rId1"/>
    <p:sldLayoutId id="2147483961" r:id="rId2"/>
    <p:sldLayoutId id="2147483952" r:id="rId3"/>
    <p:sldLayoutId id="2147483950"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3200" b="1" kern="1200">
          <a:solidFill>
            <a:schemeClr val="tx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3200" b="1">
          <a:solidFill>
            <a:schemeClr val="tx1"/>
          </a:solidFill>
          <a:latin typeface="Arial" charset="0"/>
          <a:ea typeface="ＭＳ Ｐゴシック" charset="0"/>
        </a:defRPr>
      </a:lvl6pPr>
      <a:lvl7pPr marL="914400" algn="l" defTabSz="457200" rtl="0" fontAlgn="base">
        <a:spcBef>
          <a:spcPct val="0"/>
        </a:spcBef>
        <a:spcAft>
          <a:spcPct val="0"/>
        </a:spcAft>
        <a:defRPr sz="3200" b="1">
          <a:solidFill>
            <a:schemeClr val="tx1"/>
          </a:solidFill>
          <a:latin typeface="Arial" charset="0"/>
          <a:ea typeface="ＭＳ Ｐゴシック" charset="0"/>
        </a:defRPr>
      </a:lvl7pPr>
      <a:lvl8pPr marL="1371600" algn="l" defTabSz="457200" rtl="0" fontAlgn="base">
        <a:spcBef>
          <a:spcPct val="0"/>
        </a:spcBef>
        <a:spcAft>
          <a:spcPct val="0"/>
        </a:spcAft>
        <a:defRPr sz="3200" b="1">
          <a:solidFill>
            <a:schemeClr val="tx1"/>
          </a:solidFill>
          <a:latin typeface="Arial" charset="0"/>
          <a:ea typeface="ＭＳ Ｐゴシック" charset="0"/>
        </a:defRPr>
      </a:lvl8pPr>
      <a:lvl9pPr marL="1828800" algn="l" defTabSz="457200" rtl="0" fontAlgn="base">
        <a:spcBef>
          <a:spcPct val="0"/>
        </a:spcBef>
        <a:spcAft>
          <a:spcPct val="0"/>
        </a:spcAft>
        <a:defRPr sz="3200" b="1">
          <a:solidFill>
            <a:schemeClr val="tx1"/>
          </a:solidFill>
          <a:latin typeface="Arial" charset="0"/>
          <a:ea typeface="ＭＳ Ｐゴシック" charset="0"/>
        </a:defRPr>
      </a:lvl9pPr>
    </p:titleStyle>
    <p:bodyStyle>
      <a:lvl1pPr marL="0" indent="-342900" algn="l" defTabSz="457200" rtl="0" eaLnBrk="0" fontAlgn="base" hangingPunct="0">
        <a:spcBef>
          <a:spcPct val="20000"/>
        </a:spcBef>
        <a:spcAft>
          <a:spcPct val="0"/>
        </a:spcAft>
        <a:buFont typeface="Arial" charset="0"/>
        <a:defRPr b="1" kern="1200">
          <a:solidFill>
            <a:srgbClr val="595959"/>
          </a:solidFill>
          <a:uFill>
            <a:solidFill>
              <a:schemeClr val="accent1"/>
            </a:solidFill>
          </a:uFill>
          <a:latin typeface="Arial"/>
          <a:ea typeface="ＭＳ Ｐゴシック" charset="0"/>
          <a:cs typeface="Arial"/>
        </a:defRPr>
      </a:lvl1pPr>
      <a:lvl2pPr marL="739775" indent="-573088" algn="l" defTabSz="457200" rtl="0" eaLnBrk="0" fontAlgn="base" hangingPunct="0">
        <a:lnSpc>
          <a:spcPct val="130000"/>
        </a:lnSpc>
        <a:spcBef>
          <a:spcPct val="20000"/>
        </a:spcBef>
        <a:spcAft>
          <a:spcPct val="0"/>
        </a:spcAft>
        <a:buClr>
          <a:schemeClr val="accent1"/>
        </a:buClr>
        <a:buSzPct val="130000"/>
        <a:buFont typeface="Arial Black" charset="0"/>
        <a:defRPr sz="1500" kern="1200">
          <a:solidFill>
            <a:schemeClr val="tx1"/>
          </a:solidFill>
          <a:latin typeface="Arial"/>
          <a:ea typeface="ＭＳ Ｐゴシック" charset="0"/>
          <a:cs typeface="Arial"/>
        </a:defRPr>
      </a:lvl2pPr>
      <a:lvl3pPr marL="454025" indent="-227013" algn="l" defTabSz="457200" rtl="0" eaLnBrk="0" fontAlgn="base" hangingPunct="0">
        <a:lnSpc>
          <a:spcPct val="130000"/>
        </a:lnSpc>
        <a:spcBef>
          <a:spcPct val="20000"/>
        </a:spcBef>
        <a:spcAft>
          <a:spcPct val="0"/>
        </a:spcAft>
        <a:buClr>
          <a:schemeClr val="accent1"/>
        </a:buClr>
        <a:buSzPct val="130000"/>
        <a:buFont typeface="Arial Black" charset="0"/>
        <a:buChar char="›"/>
        <a:defRPr sz="1500" kern="1200">
          <a:solidFill>
            <a:schemeClr val="tx1"/>
          </a:solidFill>
          <a:latin typeface="Arial"/>
          <a:ea typeface="ＭＳ Ｐゴシック" charset="0"/>
          <a:cs typeface="Arial"/>
        </a:defRPr>
      </a:lvl3pPr>
      <a:lvl4pPr marL="688975" indent="-234950" algn="l" defTabSz="457200" rtl="0" eaLnBrk="0" fontAlgn="base" hangingPunct="0">
        <a:lnSpc>
          <a:spcPct val="130000"/>
        </a:lnSpc>
        <a:spcBef>
          <a:spcPct val="20000"/>
        </a:spcBef>
        <a:spcAft>
          <a:spcPct val="0"/>
        </a:spcAft>
        <a:buClr>
          <a:srgbClr val="939BA1"/>
        </a:buClr>
        <a:buSzPct val="130000"/>
        <a:buFont typeface="Arial Black" charset="0"/>
        <a:buChar char="›"/>
        <a:defRPr sz="1500" kern="1200">
          <a:solidFill>
            <a:schemeClr val="tx1"/>
          </a:solidFill>
          <a:latin typeface="Arial"/>
          <a:ea typeface="ＭＳ Ｐゴシック" charset="0"/>
          <a:cs typeface="Arial"/>
        </a:defRPr>
      </a:lvl4pPr>
      <a:lvl5pPr marL="915988" indent="-227013" algn="l" defTabSz="457200" rtl="0" eaLnBrk="0" fontAlgn="base" hangingPunct="0">
        <a:lnSpc>
          <a:spcPct val="130000"/>
        </a:lnSpc>
        <a:spcBef>
          <a:spcPct val="20000"/>
        </a:spcBef>
        <a:spcAft>
          <a:spcPct val="0"/>
        </a:spcAft>
        <a:buClr>
          <a:srgbClr val="BEC3C7"/>
        </a:buClr>
        <a:buSzPct val="130000"/>
        <a:buFont typeface="Arial Black" charset="0"/>
        <a:buChar char="›"/>
        <a:defRPr sz="1500" kern="1200">
          <a:solidFill>
            <a:srgbClr val="595959"/>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BATTERY TEMPERATURE MONITORING</a:t>
            </a:r>
            <a:endParaRPr lang="en-US" dirty="0"/>
          </a:p>
        </p:txBody>
      </p:sp>
      <p:sp>
        <p:nvSpPr>
          <p:cNvPr id="7" name="Subtitle 6"/>
          <p:cNvSpPr>
            <a:spLocks noGrp="1"/>
          </p:cNvSpPr>
          <p:nvPr>
            <p:ph type="subTitle" idx="1"/>
          </p:nvPr>
        </p:nvSpPr>
        <p:spPr/>
        <p:txBody>
          <a:bodyPr/>
          <a:lstStyle/>
          <a:p>
            <a:r>
              <a:rPr lang="en-US" dirty="0" smtClean="0"/>
              <a:t> </a:t>
            </a: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54D969-F9BC-5248-B0DF-F668370BF322}" type="slidenum">
              <a:rPr lang="en-US" sz="900">
                <a:solidFill>
                  <a:srgbClr val="898989"/>
                </a:solidFill>
                <a:cs typeface="Arial" charset="0"/>
              </a:rPr>
              <a:pPr eaLnBrk="1" hangingPunct="1"/>
              <a:t>2</a:t>
            </a:fld>
            <a:endParaRPr lang="en-US" sz="900" dirty="0">
              <a:solidFill>
                <a:srgbClr val="898989"/>
              </a:solidFill>
              <a:cs typeface="Arial" charset="0"/>
            </a:endParaRPr>
          </a:p>
        </p:txBody>
      </p:sp>
      <p:sp>
        <p:nvSpPr>
          <p:cNvPr id="3" name="Footer Placeholder 2"/>
          <p:cNvSpPr>
            <a:spLocks noGrp="1"/>
          </p:cNvSpPr>
          <p:nvPr>
            <p:ph type="ftr" sz="quarter" idx="15"/>
          </p:nvPr>
        </p:nvSpPr>
        <p:spPr>
          <a:xfrm>
            <a:off x="228602" y="6356350"/>
            <a:ext cx="2536370" cy="365125"/>
          </a:xfrm>
        </p:spPr>
        <p:txBody>
          <a:bodyPr/>
          <a:lstStyle/>
          <a:p>
            <a:pPr algn="l">
              <a:defRPr/>
            </a:pPr>
            <a:r>
              <a:rPr lang="en-US" sz="800" b="1" smtClean="0">
                <a:solidFill>
                  <a:srgbClr val="000000">
                    <a:tint val="75000"/>
                  </a:srgbClr>
                </a:solidFill>
              </a:rPr>
              <a:t>Compiled by  David Bbosa</a:t>
            </a:r>
            <a:endParaRPr lang="en-US" sz="800" b="1" dirty="0">
              <a:solidFill>
                <a:srgbClr val="000000">
                  <a:tint val="75000"/>
                </a:srgb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078968191"/>
              </p:ext>
            </p:extLst>
          </p:nvPr>
        </p:nvGraphicFramePr>
        <p:xfrm>
          <a:off x="381001" y="157163"/>
          <a:ext cx="8200292" cy="518048"/>
        </p:xfrm>
        <a:graphic>
          <a:graphicData uri="http://schemas.openxmlformats.org/drawingml/2006/table">
            <a:tbl>
              <a:tblPr firstRow="1" bandRow="1">
                <a:tableStyleId>{5C22544A-7EE6-4342-B048-85BDC9FD1C3A}</a:tableStyleId>
              </a:tblPr>
              <a:tblGrid>
                <a:gridCol w="8200292">
                  <a:extLst>
                    <a:ext uri="{9D8B030D-6E8A-4147-A177-3AD203B41FA5}">
                      <a16:colId xmlns:a16="http://schemas.microsoft.com/office/drawing/2014/main" val="20000"/>
                    </a:ext>
                  </a:extLst>
                </a:gridCol>
              </a:tblGrid>
              <a:tr h="517525">
                <a:tc>
                  <a:txBody>
                    <a:bodyPr/>
                    <a:lstStyle/>
                    <a:p>
                      <a:pPr marL="0" algn="ctr" defTabSz="457200" rtl="0" eaLnBrk="1" fontAlgn="b" latinLnBrk="0" hangingPunct="1"/>
                      <a:r>
                        <a:rPr lang="en-US" sz="2800" b="1" kern="1200" baseline="0" dirty="0" smtClean="0">
                          <a:solidFill>
                            <a:schemeClr val="lt1"/>
                          </a:solidFill>
                          <a:latin typeface="+mn-lt"/>
                          <a:ea typeface="+mn-ea"/>
                          <a:cs typeface="+mn-cs"/>
                        </a:rPr>
                        <a:t>Battery temp monitoring</a:t>
                      </a:r>
                      <a:endParaRPr lang="en-US" sz="2000" b="1" kern="1200" dirty="0" smtClean="0">
                        <a:solidFill>
                          <a:schemeClr val="lt1"/>
                        </a:solidFill>
                        <a:latin typeface="+mn-lt"/>
                        <a:ea typeface="+mn-ea"/>
                        <a:cs typeface="+mn-cs"/>
                      </a:endParaRPr>
                    </a:p>
                  </a:txBody>
                  <a:tcPr marT="45664" marB="45664"/>
                </a:tc>
                <a:extLst>
                  <a:ext uri="{0D108BD9-81ED-4DB2-BD59-A6C34878D82A}">
                    <a16:rowId xmlns:a16="http://schemas.microsoft.com/office/drawing/2014/main" val="10000"/>
                  </a:ext>
                </a:extLst>
              </a:tr>
            </a:tbl>
          </a:graphicData>
        </a:graphic>
      </p:graphicFrame>
      <p:sp>
        <p:nvSpPr>
          <p:cNvPr id="11" name="Content Placeholder 2"/>
          <p:cNvSpPr>
            <a:spLocks noGrp="1"/>
          </p:cNvSpPr>
          <p:nvPr>
            <p:ph idx="4294967295"/>
          </p:nvPr>
        </p:nvSpPr>
        <p:spPr>
          <a:xfrm>
            <a:off x="381000" y="1143000"/>
            <a:ext cx="8200293" cy="4983163"/>
          </a:xfrm>
          <a:prstGeom prst="rect">
            <a:avLst/>
          </a:prstGeom>
        </p:spPr>
        <p:txBody>
          <a:bodyPr>
            <a:normAutofit/>
          </a:bodyPr>
          <a:lstStyle/>
          <a:p>
            <a:pPr marL="0" indent="0">
              <a:buNone/>
            </a:pPr>
            <a:r>
              <a:rPr lang="en-US" sz="1600" b="0" dirty="0" smtClean="0"/>
              <a:t>          </a:t>
            </a:r>
            <a:r>
              <a:rPr lang="en-US" sz="1600" dirty="0" smtClean="0"/>
              <a:t>Introduction </a:t>
            </a:r>
          </a:p>
          <a:p>
            <a:pPr marL="0" indent="0">
              <a:buNone/>
            </a:pPr>
            <a:r>
              <a:rPr lang="en-US" sz="1600" b="0" dirty="0" smtClean="0"/>
              <a:t>   Temperature is one of the most critical determinants of battery life. When temperatures go abnormal (higher than stated in the specs), battery life is cut short hence expected service life is not attained.</a:t>
            </a:r>
          </a:p>
          <a:p>
            <a:pPr marL="0" indent="0">
              <a:buNone/>
            </a:pPr>
            <a:r>
              <a:rPr lang="en-US" sz="1600" b="0" dirty="0"/>
              <a:t> </a:t>
            </a:r>
            <a:r>
              <a:rPr lang="en-US" sz="1600" b="0" dirty="0" smtClean="0"/>
              <a:t>For this reason, we must closely monitor battery temperatures to avoid the losses which could occur. </a:t>
            </a:r>
          </a:p>
          <a:p>
            <a:pPr marL="0" indent="0">
              <a:buNone/>
            </a:pPr>
            <a:r>
              <a:rPr lang="en-US" sz="1600" b="0" dirty="0" smtClean="0"/>
              <a:t>The only way we are able to remotely monitor battery temperature is by use of the RMS (Galooli) system. This system reads temperature parameters directly from the controller (orion,psc3, SMU02B,SP2 master etc.) hence for correct values to be registered, all the hard and softwares in link with the controller must be well aligned.</a:t>
            </a:r>
          </a:p>
          <a:p>
            <a:pPr marL="0" indent="0">
              <a:buNone/>
            </a:pPr>
            <a:r>
              <a:rPr lang="en-US" sz="1600" b="0" dirty="0" smtClean="0"/>
              <a:t>This document is meant guide the team on how to rectify the common causes of errors in temperature reading on the RMS systems. We shall then be handling each BBS and its  common faults.</a:t>
            </a:r>
          </a:p>
          <a:p>
            <a:pPr marL="0" indent="0">
              <a:buNone/>
            </a:pPr>
            <a:endParaRPr lang="en-US" sz="1600" b="0" dirty="0" smtClean="0"/>
          </a:p>
          <a:p>
            <a:pPr marL="0" indent="0">
              <a:buNone/>
            </a:pPr>
            <a:endParaRPr lang="en-US" sz="1600" b="0" dirty="0" smtClean="0"/>
          </a:p>
          <a:p>
            <a:pPr marL="0" indent="0">
              <a:buNone/>
            </a:pPr>
            <a:endParaRPr lang="en-US" sz="1600" dirty="0" smtClean="0"/>
          </a:p>
          <a:p>
            <a:pPr marL="0" indent="0">
              <a:buNone/>
            </a:pPr>
            <a:endParaRPr lang="en-US" sz="1600" b="0" dirty="0" smtClean="0"/>
          </a:p>
          <a:p>
            <a:pPr marL="0" indent="0">
              <a:buNone/>
            </a:pPr>
            <a:endParaRPr lang="en-US" sz="1600" dirty="0"/>
          </a:p>
        </p:txBody>
      </p:sp>
    </p:spTree>
    <p:extLst>
      <p:ext uri="{BB962C8B-B14F-4D97-AF65-F5344CB8AC3E}">
        <p14:creationId xmlns:p14="http://schemas.microsoft.com/office/powerpoint/2010/main" val="227468936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74316" y="369277"/>
            <a:ext cx="7955281" cy="748929"/>
          </a:xfrm>
        </p:spPr>
        <p:txBody>
          <a:bodyPr/>
          <a:lstStyle/>
          <a:p>
            <a:r>
              <a:rPr lang="en-US" sz="2000" dirty="0" smtClean="0"/>
              <a:t>General causes of invalid temperature readings on the RMS system</a:t>
            </a:r>
            <a:endParaRPr lang="en-US" sz="2000" dirty="0"/>
          </a:p>
        </p:txBody>
      </p:sp>
      <p:sp>
        <p:nvSpPr>
          <p:cNvPr id="3" name="Content Placeholder 2"/>
          <p:cNvSpPr>
            <a:spLocks noGrp="1"/>
          </p:cNvSpPr>
          <p:nvPr>
            <p:ph sz="quarter" idx="13"/>
          </p:nvPr>
        </p:nvSpPr>
        <p:spPr>
          <a:xfrm>
            <a:off x="228600" y="1230923"/>
            <a:ext cx="8686800" cy="4589130"/>
          </a:xfrm>
        </p:spPr>
        <p:txBody>
          <a:bodyPr/>
          <a:lstStyle/>
          <a:p>
            <a:r>
              <a:rPr lang="en-US" sz="1400" b="0" dirty="0" smtClean="0"/>
              <a:t>There are number of conditions causing this, however, below are the most common ones,</a:t>
            </a:r>
          </a:p>
          <a:p>
            <a:r>
              <a:rPr lang="en-US" sz="1400" b="0" dirty="0" smtClean="0"/>
              <a:t>-</a:t>
            </a:r>
            <a:r>
              <a:rPr lang="en-US" sz="1400" dirty="0" smtClean="0"/>
              <a:t>Cut/damaged sensors</a:t>
            </a:r>
          </a:p>
          <a:p>
            <a:r>
              <a:rPr lang="en-US" sz="1400" b="0" dirty="0" smtClean="0"/>
              <a:t>This is mostly done at the time of site commissioning or when swapping/ installing batteries. Care must be taken when doing these activities to avoid damage. To put the system back to life, the damaged sensor should be replaced.</a:t>
            </a:r>
          </a:p>
          <a:p>
            <a:r>
              <a:rPr lang="en-US" sz="1400" dirty="0" smtClean="0"/>
              <a:t>-Wrong positioning of the sensors</a:t>
            </a:r>
          </a:p>
          <a:p>
            <a:r>
              <a:rPr lang="en-US" sz="1400" b="0" dirty="0" smtClean="0"/>
              <a:t>Sensors should be installed between batteries so that they can pick battery temperatures. Wrong positioning will result into wrong values.</a:t>
            </a:r>
          </a:p>
          <a:p>
            <a:r>
              <a:rPr lang="en-US" sz="1400" dirty="0" smtClean="0"/>
              <a:t>-Faulty temp sensor splitter cards.</a:t>
            </a:r>
            <a:endParaRPr lang="en-US" sz="1400" b="0" dirty="0" smtClean="0"/>
          </a:p>
          <a:p>
            <a:r>
              <a:rPr lang="en-US" sz="1400" b="0" dirty="0" smtClean="0"/>
              <a:t>Only deltas with Orion controllers have these cards.</a:t>
            </a:r>
            <a:endParaRPr lang="en-US" sz="1400" dirty="0" smtClean="0"/>
          </a:p>
          <a:p>
            <a:endParaRPr lang="en-US" b="0" dirty="0" smtClean="0"/>
          </a:p>
        </p:txBody>
      </p:sp>
      <p:sp>
        <p:nvSpPr>
          <p:cNvPr id="4" name="Footer Placeholder 3"/>
          <p:cNvSpPr>
            <a:spLocks noGrp="1"/>
          </p:cNvSpPr>
          <p:nvPr>
            <p:ph type="ftr" sz="quarter" idx="15"/>
          </p:nvPr>
        </p:nvSpPr>
        <p:spPr>
          <a:xfrm>
            <a:off x="-386495" y="6356350"/>
            <a:ext cx="2586037" cy="365125"/>
          </a:xfrm>
        </p:spPr>
        <p:txBody>
          <a:bodyPr/>
          <a:lstStyle/>
          <a:p>
            <a:pPr>
              <a:defRPr/>
            </a:pPr>
            <a:r>
              <a:rPr lang="en-US"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3" y="3763107"/>
            <a:ext cx="4325817" cy="1943101"/>
          </a:xfrm>
          <a:prstGeom prst="rect">
            <a:avLst/>
          </a:prstGeom>
        </p:spPr>
      </p:pic>
    </p:spTree>
    <p:extLst>
      <p:ext uri="{BB962C8B-B14F-4D97-AF65-F5344CB8AC3E}">
        <p14:creationId xmlns:p14="http://schemas.microsoft.com/office/powerpoint/2010/main" val="361028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45719"/>
          </a:xfrm>
        </p:spPr>
        <p:txBody>
          <a:bodyPr/>
          <a:lstStyle/>
          <a:p>
            <a:r>
              <a:rPr lang="en-US" dirty="0" smtClean="0"/>
              <a:t>.</a:t>
            </a:r>
            <a:endParaRPr lang="en-US" dirty="0"/>
          </a:p>
        </p:txBody>
      </p:sp>
      <p:sp>
        <p:nvSpPr>
          <p:cNvPr id="3" name="Content Placeholder 2"/>
          <p:cNvSpPr>
            <a:spLocks noGrp="1"/>
          </p:cNvSpPr>
          <p:nvPr>
            <p:ph sz="quarter" idx="13"/>
          </p:nvPr>
        </p:nvSpPr>
        <p:spPr>
          <a:xfrm>
            <a:off x="228600" y="320358"/>
            <a:ext cx="8396654" cy="5789842"/>
          </a:xfrm>
        </p:spPr>
        <p:txBody>
          <a:bodyPr>
            <a:normAutofit/>
          </a:bodyPr>
          <a:lstStyle/>
          <a:p>
            <a:r>
              <a:rPr lang="en-US" sz="1400" b="0" dirty="0" smtClean="0"/>
              <a:t>The splitter board enables the controller to pick two temperature values (battery and cabinet internal temperatures). It is usually affected by surge/ lightening, its failure means no temperature value is read by the controller. In this case it has to be replaced.</a:t>
            </a:r>
          </a:p>
          <a:p>
            <a:r>
              <a:rPr lang="en-US" sz="1400" b="0" dirty="0" smtClean="0"/>
              <a:t>-</a:t>
            </a:r>
            <a:r>
              <a:rPr lang="en-US" sz="1400" dirty="0" smtClean="0"/>
              <a:t>wrong configurations</a:t>
            </a:r>
          </a:p>
          <a:p>
            <a:r>
              <a:rPr lang="en-US" sz="1400" b="0" dirty="0" smtClean="0"/>
              <a:t>When temperature sensing is not enabled in the set-up loaded on to the controller , the reading will not show up on the system. Care must be taken to have the sensing enabled.</a:t>
            </a:r>
          </a:p>
          <a:p>
            <a:r>
              <a:rPr lang="en-US" sz="1400" b="0" dirty="0" smtClean="0"/>
              <a:t>-</a:t>
            </a:r>
            <a:r>
              <a:rPr lang="en-US" sz="1400" dirty="0" smtClean="0"/>
              <a:t>6.5 </a:t>
            </a:r>
            <a:r>
              <a:rPr lang="en-US" sz="1400" dirty="0" err="1" smtClean="0"/>
              <a:t>orion</a:t>
            </a:r>
            <a:r>
              <a:rPr lang="en-US" sz="1400" dirty="0" smtClean="0"/>
              <a:t> SW miss-match with galooli SW</a:t>
            </a:r>
          </a:p>
          <a:p>
            <a:r>
              <a:rPr lang="en-US" sz="1400" b="0" dirty="0" smtClean="0"/>
              <a:t>With this </a:t>
            </a:r>
            <a:r>
              <a:rPr lang="en-US" sz="1400" b="0" dirty="0" err="1" smtClean="0"/>
              <a:t>orion</a:t>
            </a:r>
            <a:r>
              <a:rPr lang="en-US" sz="1400" b="0" dirty="0" smtClean="0"/>
              <a:t> </a:t>
            </a:r>
            <a:r>
              <a:rPr lang="en-US" sz="1400" b="0" dirty="0" err="1" smtClean="0"/>
              <a:t>sw</a:t>
            </a:r>
            <a:r>
              <a:rPr lang="en-US" sz="1400" b="0" dirty="0" smtClean="0"/>
              <a:t>, a reading like 32.1 is interpreted as 321. this error is however being addressed by galooli team and soon will be eliminated.</a:t>
            </a:r>
          </a:p>
          <a:p>
            <a:r>
              <a:rPr lang="en-US" sz="1400" dirty="0" smtClean="0"/>
              <a:t>-A few controllers failing to read temps</a:t>
            </a:r>
          </a:p>
          <a:p>
            <a:r>
              <a:rPr lang="en-US" sz="1400" b="0" dirty="0" smtClean="0"/>
              <a:t>This is common to sites which were once struck by lightening, temp sensing is also affected after the action. This controller has to be replaced. Below is what is seen when one logs in;</a:t>
            </a:r>
          </a:p>
          <a:p>
            <a:endParaRPr lang="en-US" sz="1400" b="0" dirty="0" smtClean="0"/>
          </a:p>
          <a:p>
            <a:endParaRPr lang="en-US" sz="1400" dirty="0" smtClean="0"/>
          </a:p>
          <a:p>
            <a:endParaRPr lang="en-US" sz="1400" dirty="0" smtClean="0"/>
          </a:p>
          <a:p>
            <a:endParaRPr lang="en-US" sz="1400" b="0" dirty="0"/>
          </a:p>
        </p:txBody>
      </p:sp>
      <p:sp>
        <p:nvSpPr>
          <p:cNvPr id="4" name="Footer Placeholder 3"/>
          <p:cNvSpPr>
            <a:spLocks noGrp="1"/>
          </p:cNvSpPr>
          <p:nvPr>
            <p:ph type="ftr" sz="quarter" idx="15"/>
          </p:nvPr>
        </p:nvSpPr>
        <p:spPr>
          <a:xfrm>
            <a:off x="-386861" y="6413792"/>
            <a:ext cx="2586037" cy="365125"/>
          </a:xfrm>
        </p:spPr>
        <p:txBody>
          <a:bodyPr/>
          <a:lstStyle/>
          <a:p>
            <a:pPr>
              <a:defRPr/>
            </a:pPr>
            <a:r>
              <a:rPr lang="en-US" dirty="0"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200400"/>
            <a:ext cx="6822831" cy="3004154"/>
          </a:xfrm>
          <a:prstGeom prst="rect">
            <a:avLst/>
          </a:prstGeom>
        </p:spPr>
      </p:pic>
    </p:spTree>
    <p:extLst>
      <p:ext uri="{BB962C8B-B14F-4D97-AF65-F5344CB8AC3E}">
        <p14:creationId xmlns:p14="http://schemas.microsoft.com/office/powerpoint/2010/main" val="25125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 and connections</a:t>
            </a:r>
            <a:endParaRPr lang="en-US" dirty="0"/>
          </a:p>
        </p:txBody>
      </p:sp>
      <p:sp>
        <p:nvSpPr>
          <p:cNvPr id="3" name="Content Placeholder 2"/>
          <p:cNvSpPr>
            <a:spLocks noGrp="1"/>
          </p:cNvSpPr>
          <p:nvPr>
            <p:ph sz="quarter" idx="13"/>
          </p:nvPr>
        </p:nvSpPr>
        <p:spPr/>
        <p:txBody>
          <a:bodyPr/>
          <a:lstStyle/>
          <a:p>
            <a:r>
              <a:rPr lang="en-US" dirty="0" smtClean="0"/>
              <a:t>ORION</a:t>
            </a:r>
            <a:endParaRPr lang="en-US" sz="1400" dirty="0" smtClean="0"/>
          </a:p>
          <a:p>
            <a:r>
              <a:rPr lang="en-US" sz="1400" b="0" dirty="0"/>
              <a:t>T</a:t>
            </a:r>
            <a:r>
              <a:rPr lang="en-US" sz="1400" b="0" dirty="0" smtClean="0"/>
              <a:t>his seats on to a </a:t>
            </a:r>
            <a:r>
              <a:rPr lang="en-US" sz="1400" b="0" dirty="0" smtClean="0"/>
              <a:t>backplane, all the communication </a:t>
            </a:r>
            <a:r>
              <a:rPr lang="en-US" sz="1400" b="0" dirty="0" smtClean="0"/>
              <a:t>from </a:t>
            </a:r>
            <a:r>
              <a:rPr lang="en-US" sz="1400" b="0" dirty="0" smtClean="0"/>
              <a:t>the different units of the BBS is linked to it via the back-plane. </a:t>
            </a:r>
            <a:r>
              <a:rPr lang="en-US" sz="1400" b="0" dirty="0" smtClean="0"/>
              <a:t>The temp port on the back-plane is linked by a cut 6 cable  to another board (temp sensor splitter board). This board pick two temp values (battery and internal temps) and this makes the Orion unique from other controllers.</a:t>
            </a:r>
          </a:p>
          <a:p>
            <a:r>
              <a:rPr lang="en-US" b="0" dirty="0" err="1" smtClean="0"/>
              <a:t>Prrr</a:t>
            </a:r>
            <a:endParaRPr lang="en-US" b="0" dirty="0" smtClean="0"/>
          </a:p>
          <a:p>
            <a:endParaRPr lang="en-US" b="0" dirty="0"/>
          </a:p>
          <a:p>
            <a:endParaRPr lang="en-US" b="0" dirty="0" smtClean="0"/>
          </a:p>
          <a:p>
            <a:endParaRPr lang="en-US" b="0" dirty="0"/>
          </a:p>
          <a:p>
            <a:endParaRPr lang="en-US" b="0" dirty="0" smtClean="0"/>
          </a:p>
          <a:p>
            <a:endParaRPr lang="en-US" b="0" dirty="0"/>
          </a:p>
          <a:p>
            <a:endParaRPr lang="en-US" sz="1400" b="0" dirty="0" smtClean="0"/>
          </a:p>
          <a:p>
            <a:r>
              <a:rPr lang="en-US" sz="1400" b="0" dirty="0" smtClean="0"/>
              <a:t>Port functions;</a:t>
            </a:r>
          </a:p>
          <a:p>
            <a:r>
              <a:rPr lang="en-US" sz="1400" b="0" dirty="0" smtClean="0"/>
              <a:t>-Red arrow- picks internal temperatures</a:t>
            </a:r>
          </a:p>
          <a:p>
            <a:r>
              <a:rPr lang="en-US" sz="1400" b="0" dirty="0" smtClean="0"/>
              <a:t>-Green arrow- picks battery temperatures</a:t>
            </a:r>
          </a:p>
          <a:p>
            <a:r>
              <a:rPr lang="en-US" sz="1400" b="0" dirty="0" smtClean="0"/>
              <a:t>-Yellow arrow- connects to the backplane</a:t>
            </a:r>
            <a:endParaRPr lang="en-US" sz="1400" b="0" dirty="0"/>
          </a:p>
        </p:txBody>
      </p:sp>
      <p:sp>
        <p:nvSpPr>
          <p:cNvPr id="4" name="Footer Placeholder 3"/>
          <p:cNvSpPr>
            <a:spLocks noGrp="1"/>
          </p:cNvSpPr>
          <p:nvPr>
            <p:ph type="ftr" sz="quarter" idx="15"/>
          </p:nvPr>
        </p:nvSpPr>
        <p:spPr>
          <a:xfrm>
            <a:off x="-404079" y="6329485"/>
            <a:ext cx="2586037" cy="365125"/>
          </a:xfrm>
        </p:spPr>
        <p:txBody>
          <a:bodyPr/>
          <a:lstStyle/>
          <a:p>
            <a:pPr>
              <a:defRPr/>
            </a:pPr>
            <a:r>
              <a:rPr lang="en-US"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46484"/>
            <a:ext cx="3605213" cy="2049670"/>
          </a:xfrm>
          <a:prstGeom prst="rect">
            <a:avLst/>
          </a:prstGeom>
        </p:spPr>
      </p:pic>
    </p:spTree>
    <p:extLst>
      <p:ext uri="{BB962C8B-B14F-4D97-AF65-F5344CB8AC3E}">
        <p14:creationId xmlns:p14="http://schemas.microsoft.com/office/powerpoint/2010/main" val="422202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274638"/>
            <a:ext cx="7767439" cy="323239"/>
          </a:xfrm>
        </p:spPr>
        <p:txBody>
          <a:bodyPr/>
          <a:lstStyle/>
          <a:p>
            <a:r>
              <a:rPr lang="en-US" sz="1400" dirty="0" smtClean="0"/>
              <a:t>PSC3</a:t>
            </a:r>
            <a:endParaRPr lang="en-US" sz="1400" dirty="0"/>
          </a:p>
        </p:txBody>
      </p:sp>
      <p:sp>
        <p:nvSpPr>
          <p:cNvPr id="9" name="Content Placeholder 8"/>
          <p:cNvSpPr>
            <a:spLocks noGrp="1"/>
          </p:cNvSpPr>
          <p:nvPr>
            <p:ph idx="1"/>
          </p:nvPr>
        </p:nvSpPr>
        <p:spPr>
          <a:xfrm>
            <a:off x="228599" y="720969"/>
            <a:ext cx="7767439" cy="4983163"/>
          </a:xfrm>
        </p:spPr>
        <p:txBody>
          <a:bodyPr>
            <a:normAutofit/>
          </a:bodyPr>
          <a:lstStyle/>
          <a:p>
            <a:r>
              <a:rPr lang="en-US" sz="1400" b="0" dirty="0" smtClean="0"/>
              <a:t>With this type of controller, there is only one sensor (for battery temp). This is directly connected to the back of the controller. The temp probe is then laid between the batteries.</a:t>
            </a:r>
          </a:p>
          <a:p>
            <a:r>
              <a:rPr lang="en-US" sz="1400" b="0" dirty="0" smtClean="0"/>
              <a:t>D</a:t>
            </a:r>
          </a:p>
          <a:p>
            <a:endParaRPr lang="en-US" sz="1400" b="0" dirty="0"/>
          </a:p>
          <a:p>
            <a:endParaRPr lang="en-US" sz="1400" b="0" dirty="0" smtClean="0"/>
          </a:p>
          <a:p>
            <a:endParaRPr lang="en-US" sz="1400" b="0" dirty="0"/>
          </a:p>
          <a:p>
            <a:endParaRPr lang="en-US" sz="1400" b="0" dirty="0" smtClean="0"/>
          </a:p>
          <a:p>
            <a:endParaRPr lang="en-US" sz="1400" b="0" dirty="0"/>
          </a:p>
          <a:p>
            <a:endParaRPr lang="en-US" sz="1400" b="0" dirty="0" smtClean="0"/>
          </a:p>
          <a:p>
            <a:endParaRPr lang="en-US" sz="1400" b="0" dirty="0"/>
          </a:p>
          <a:p>
            <a:endParaRPr lang="en-US" sz="1400" b="0" dirty="0" smtClean="0"/>
          </a:p>
          <a:p>
            <a:endParaRPr lang="en-US" sz="1400" b="0" dirty="0"/>
          </a:p>
          <a:p>
            <a:endParaRPr lang="en-US" sz="1400" b="0" dirty="0" smtClean="0"/>
          </a:p>
          <a:p>
            <a:r>
              <a:rPr lang="en-US" sz="1400" dirty="0" smtClean="0"/>
              <a:t>Eltek SP2</a:t>
            </a:r>
          </a:p>
          <a:p>
            <a:r>
              <a:rPr lang="en-US" sz="1400" b="0" dirty="0" smtClean="0"/>
              <a:t>This has a battery monitor which is connected to the I/O monitor. The battery monitor is then installed in the battery cabinet just next to the middle/second string.</a:t>
            </a:r>
          </a:p>
          <a:p>
            <a:endParaRPr lang="en-US" sz="1400" b="0" dirty="0"/>
          </a:p>
        </p:txBody>
      </p:sp>
      <p:sp>
        <p:nvSpPr>
          <p:cNvPr id="10" name="Vertical Text Placeholder 9"/>
          <p:cNvSpPr>
            <a:spLocks noGrp="1"/>
          </p:cNvSpPr>
          <p:nvPr>
            <p:ph type="body" orient="vert" sz="quarter" idx="13"/>
          </p:nvPr>
        </p:nvSpPr>
        <p:spPr/>
        <p:txBody>
          <a:bodyPr/>
          <a:lstStyle/>
          <a:p>
            <a:endParaRPr lang="en-US"/>
          </a:p>
        </p:txBody>
      </p:sp>
      <p:sp>
        <p:nvSpPr>
          <p:cNvPr id="4" name="Footer Placeholder 3"/>
          <p:cNvSpPr>
            <a:spLocks noGrp="1"/>
          </p:cNvSpPr>
          <p:nvPr>
            <p:ph type="ftr" sz="quarter" idx="15"/>
          </p:nvPr>
        </p:nvSpPr>
        <p:spPr>
          <a:xfrm>
            <a:off x="-412872" y="6277219"/>
            <a:ext cx="2586037" cy="365125"/>
          </a:xfrm>
        </p:spPr>
        <p:txBody>
          <a:bodyPr/>
          <a:lstStyle/>
          <a:p>
            <a:pPr>
              <a:defRPr/>
            </a:pPr>
            <a:r>
              <a:rPr lang="en-US" dirty="0"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6</a:t>
            </a:fld>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221816"/>
            <a:ext cx="4485714" cy="2790476"/>
          </a:xfrm>
          <a:prstGeom prst="rect">
            <a:avLst/>
          </a:prstGeom>
        </p:spPr>
      </p:pic>
    </p:spTree>
    <p:extLst>
      <p:ext uri="{BB962C8B-B14F-4D97-AF65-F5344CB8AC3E}">
        <p14:creationId xmlns:p14="http://schemas.microsoft.com/office/powerpoint/2010/main" val="9822865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smtClean="0"/>
              <a:t>SMU 02B</a:t>
            </a:r>
            <a:endParaRPr lang="en-US" sz="1400" dirty="0"/>
          </a:p>
        </p:txBody>
      </p:sp>
      <p:sp>
        <p:nvSpPr>
          <p:cNvPr id="3" name="Content Placeholder 2"/>
          <p:cNvSpPr>
            <a:spLocks noGrp="1"/>
          </p:cNvSpPr>
          <p:nvPr>
            <p:ph idx="1"/>
          </p:nvPr>
        </p:nvSpPr>
        <p:spPr/>
        <p:txBody>
          <a:bodyPr>
            <a:normAutofit/>
          </a:bodyPr>
          <a:lstStyle/>
          <a:p>
            <a:r>
              <a:rPr lang="en-US" sz="1400" b="0" dirty="0" smtClean="0"/>
              <a:t>This controller monitors parameters of the Huawei TP48200A. The TP has ability to monitor  temperature form 3 points</a:t>
            </a:r>
          </a:p>
          <a:p>
            <a:endParaRPr lang="en-US" sz="1400" b="0" dirty="0" smtClean="0"/>
          </a:p>
          <a:p>
            <a:endParaRPr lang="en-US" sz="1400" b="0" dirty="0"/>
          </a:p>
          <a:p>
            <a:endParaRPr lang="en-US" sz="1400" b="0" dirty="0" smtClean="0"/>
          </a:p>
          <a:p>
            <a:endParaRPr lang="en-US" sz="1400" b="0" dirty="0"/>
          </a:p>
          <a:p>
            <a:endParaRPr lang="en-US" sz="1400" b="0" dirty="0" smtClean="0"/>
          </a:p>
          <a:p>
            <a:endParaRPr lang="en-US" sz="1400" b="0" dirty="0"/>
          </a:p>
          <a:p>
            <a:endParaRPr lang="en-US" sz="1400" b="0" dirty="0" smtClean="0"/>
          </a:p>
          <a:p>
            <a:endParaRPr lang="en-US" sz="1400" b="0" dirty="0"/>
          </a:p>
          <a:p>
            <a:r>
              <a:rPr lang="en-US" sz="1400" b="0" dirty="0" smtClean="0"/>
              <a:t>However, we are most interested in BTEMP (battery temperature). The sensor socket must then be moved to the BTEMP port and then the battery temp sensor moved to the batteries.</a:t>
            </a:r>
          </a:p>
          <a:p>
            <a:r>
              <a:rPr lang="en-US" sz="1400" b="0" dirty="0" smtClean="0"/>
              <a:t>After these changes, we must change a few setting on the controller to enable battery temp measurement. This process can be done manually on the controller .</a:t>
            </a:r>
          </a:p>
          <a:p>
            <a:r>
              <a:rPr lang="en-US" sz="1400" b="0" dirty="0" smtClean="0"/>
              <a:t>Note;</a:t>
            </a:r>
          </a:p>
          <a:p>
            <a:r>
              <a:rPr lang="en-US" sz="1400" b="0" dirty="0" smtClean="0"/>
              <a:t>Username; admin</a:t>
            </a:r>
          </a:p>
          <a:p>
            <a:r>
              <a:rPr lang="en-US" sz="1400" b="0" dirty="0" smtClean="0"/>
              <a:t>Password; 000001 or </a:t>
            </a:r>
            <a:r>
              <a:rPr lang="en-US" sz="1400" b="0" dirty="0" err="1" smtClean="0"/>
              <a:t>Changeme</a:t>
            </a:r>
            <a:endParaRPr lang="en-US" sz="1400" b="0" dirty="0" smtClean="0"/>
          </a:p>
          <a:p>
            <a:r>
              <a:rPr lang="en-US" sz="1400" b="0" dirty="0" smtClean="0"/>
              <a:t>Below are the steps;</a:t>
            </a:r>
          </a:p>
          <a:p>
            <a:endParaRPr lang="en-US" sz="1400" b="0" dirty="0"/>
          </a:p>
        </p:txBody>
      </p:sp>
      <p:sp>
        <p:nvSpPr>
          <p:cNvPr id="8" name="Vertical Text Placeholder 7"/>
          <p:cNvSpPr>
            <a:spLocks noGrp="1"/>
          </p:cNvSpPr>
          <p:nvPr>
            <p:ph type="body" orient="vert" sz="quarter" idx="13"/>
          </p:nvPr>
        </p:nvSpPr>
        <p:spPr/>
        <p:txBody>
          <a:bodyPr/>
          <a:lstStyle/>
          <a:p>
            <a:endParaRPr lang="en-US"/>
          </a:p>
        </p:txBody>
      </p:sp>
      <p:sp>
        <p:nvSpPr>
          <p:cNvPr id="5" name="Footer Placeholder 4"/>
          <p:cNvSpPr>
            <a:spLocks noGrp="1"/>
          </p:cNvSpPr>
          <p:nvPr>
            <p:ph type="ftr" sz="quarter" idx="15"/>
          </p:nvPr>
        </p:nvSpPr>
        <p:spPr>
          <a:xfrm>
            <a:off x="-421664" y="6320692"/>
            <a:ext cx="2586037" cy="365125"/>
          </a:xfrm>
        </p:spPr>
        <p:txBody>
          <a:bodyPr/>
          <a:lstStyle/>
          <a:p>
            <a:pPr>
              <a:defRPr/>
            </a:pPr>
            <a:r>
              <a:rPr lang="en-US" smtClean="0"/>
              <a:t>Compiled by  David Bbosa</a:t>
            </a:r>
            <a:endParaRPr lang="en-US" dirty="0"/>
          </a:p>
        </p:txBody>
      </p:sp>
      <p:sp>
        <p:nvSpPr>
          <p:cNvPr id="6" name="Slide Number Placeholder 5"/>
          <p:cNvSpPr>
            <a:spLocks noGrp="1"/>
          </p:cNvSpPr>
          <p:nvPr>
            <p:ph type="sldNum" sz="quarter" idx="16"/>
          </p:nvPr>
        </p:nvSpPr>
        <p:spPr/>
        <p:txBody>
          <a:bodyPr/>
          <a:lstStyle/>
          <a:p>
            <a:pPr>
              <a:defRPr/>
            </a:pPr>
            <a:fld id="{7D5105C0-BAA0-8246-8E31-91F97C8E8752}" type="slidenum">
              <a:rPr lang="en-US" smtClean="0"/>
              <a:pPr>
                <a:defRPr/>
              </a:pPr>
              <a:t>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94930"/>
            <a:ext cx="4202723" cy="1875808"/>
          </a:xfrm>
          <a:prstGeom prst="rect">
            <a:avLst/>
          </a:prstGeom>
        </p:spPr>
      </p:pic>
    </p:spTree>
    <p:extLst>
      <p:ext uri="{BB962C8B-B14F-4D97-AF65-F5344CB8AC3E}">
        <p14:creationId xmlns:p14="http://schemas.microsoft.com/office/powerpoint/2010/main" val="14305543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67439" cy="270485"/>
          </a:xfrm>
        </p:spPr>
        <p:txBody>
          <a:bodyPr/>
          <a:lstStyle/>
          <a:p>
            <a:r>
              <a:rPr lang="en-US" sz="1400" dirty="0" smtClean="0"/>
              <a:t>Settings;</a:t>
            </a:r>
            <a:endParaRPr lang="en-US" sz="1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892" y="633413"/>
            <a:ext cx="6216162" cy="4983162"/>
          </a:xfrm>
        </p:spPr>
      </p:pic>
      <p:sp>
        <p:nvSpPr>
          <p:cNvPr id="4" name="Vertical Text Placeholder 3"/>
          <p:cNvSpPr>
            <a:spLocks noGrp="1"/>
          </p:cNvSpPr>
          <p:nvPr>
            <p:ph type="body" orient="vert" sz="quarter" idx="13"/>
          </p:nvPr>
        </p:nvSpPr>
        <p:spPr/>
        <p:txBody>
          <a:bodyPr/>
          <a:lstStyle/>
          <a:p>
            <a:endParaRPr lang="en-US"/>
          </a:p>
        </p:txBody>
      </p:sp>
      <p:sp>
        <p:nvSpPr>
          <p:cNvPr id="5" name="Footer Placeholder 4"/>
          <p:cNvSpPr>
            <a:spLocks noGrp="1"/>
          </p:cNvSpPr>
          <p:nvPr>
            <p:ph type="ftr" sz="quarter" idx="15"/>
          </p:nvPr>
        </p:nvSpPr>
        <p:spPr>
          <a:xfrm>
            <a:off x="-368910" y="6320692"/>
            <a:ext cx="2586037" cy="365125"/>
          </a:xfrm>
        </p:spPr>
        <p:txBody>
          <a:bodyPr/>
          <a:lstStyle/>
          <a:p>
            <a:pPr>
              <a:defRPr/>
            </a:pPr>
            <a:r>
              <a:rPr lang="en-US" smtClean="0"/>
              <a:t>Compiled by  David Bbosa</a:t>
            </a:r>
            <a:endParaRPr lang="en-US" dirty="0"/>
          </a:p>
        </p:txBody>
      </p:sp>
      <p:sp>
        <p:nvSpPr>
          <p:cNvPr id="6" name="Slide Number Placeholder 5"/>
          <p:cNvSpPr>
            <a:spLocks noGrp="1"/>
          </p:cNvSpPr>
          <p:nvPr>
            <p:ph type="sldNum" sz="quarter" idx="16"/>
          </p:nvPr>
        </p:nvSpPr>
        <p:spPr/>
        <p:txBody>
          <a:bodyPr/>
          <a:lstStyle/>
          <a:p>
            <a:pPr>
              <a:defRPr/>
            </a:pPr>
            <a:fld id="{7D5105C0-BAA0-8246-8E31-91F97C8E8752}" type="slidenum">
              <a:rPr lang="en-US" smtClean="0"/>
              <a:pPr>
                <a:defRPr/>
              </a:pPr>
              <a:t>8</a:t>
            </a:fld>
            <a:endParaRPr lang="en-US" dirty="0"/>
          </a:p>
        </p:txBody>
      </p:sp>
    </p:spTree>
    <p:extLst>
      <p:ext uri="{BB962C8B-B14F-4D97-AF65-F5344CB8AC3E}">
        <p14:creationId xmlns:p14="http://schemas.microsoft.com/office/powerpoint/2010/main" val="35514581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67439" cy="252900"/>
          </a:xfrm>
        </p:spPr>
        <p:txBody>
          <a:bodyPr/>
          <a:lstStyle/>
          <a:p>
            <a:r>
              <a:rPr lang="en-US" sz="1400" dirty="0" smtClean="0"/>
              <a:t>Checking temp readings;</a:t>
            </a:r>
            <a:endParaRPr lang="en-US" sz="1400" dirty="0"/>
          </a:p>
        </p:txBody>
      </p:sp>
      <p:sp>
        <p:nvSpPr>
          <p:cNvPr id="3" name="Content Placeholder 2"/>
          <p:cNvSpPr>
            <a:spLocks noGrp="1"/>
          </p:cNvSpPr>
          <p:nvPr>
            <p:ph idx="1"/>
          </p:nvPr>
        </p:nvSpPr>
        <p:spPr>
          <a:xfrm>
            <a:off x="228600" y="659423"/>
            <a:ext cx="7767439" cy="4983163"/>
          </a:xfrm>
        </p:spPr>
        <p:txBody>
          <a:bodyPr>
            <a:normAutofit/>
          </a:bodyPr>
          <a:lstStyle/>
          <a:p>
            <a:r>
              <a:rPr lang="en-US" sz="1400" b="0" dirty="0" smtClean="0"/>
              <a:t>After the configurations are done, do check to confirm that temp readings are being picked.</a:t>
            </a:r>
          </a:p>
          <a:p>
            <a:r>
              <a:rPr lang="en-US" sz="1400" b="0" dirty="0" smtClean="0"/>
              <a:t>Below are the steps;</a:t>
            </a:r>
          </a:p>
          <a:p>
            <a:endParaRPr lang="en-US" sz="1400" b="0" dirty="0"/>
          </a:p>
        </p:txBody>
      </p:sp>
      <p:sp>
        <p:nvSpPr>
          <p:cNvPr id="4" name="Vertical Text Placeholder 3"/>
          <p:cNvSpPr>
            <a:spLocks noGrp="1"/>
          </p:cNvSpPr>
          <p:nvPr>
            <p:ph type="body" orient="vert" sz="quarter" idx="13"/>
          </p:nvPr>
        </p:nvSpPr>
        <p:spPr/>
        <p:txBody>
          <a:bodyPr/>
          <a:lstStyle/>
          <a:p>
            <a:endParaRPr lang="en-US"/>
          </a:p>
        </p:txBody>
      </p:sp>
      <p:sp>
        <p:nvSpPr>
          <p:cNvPr id="5" name="Footer Placeholder 4"/>
          <p:cNvSpPr>
            <a:spLocks noGrp="1"/>
          </p:cNvSpPr>
          <p:nvPr>
            <p:ph type="ftr" sz="quarter" idx="15"/>
          </p:nvPr>
        </p:nvSpPr>
        <p:spPr>
          <a:xfrm>
            <a:off x="-421664" y="6347069"/>
            <a:ext cx="2586037" cy="365125"/>
          </a:xfrm>
        </p:spPr>
        <p:txBody>
          <a:bodyPr/>
          <a:lstStyle/>
          <a:p>
            <a:pPr>
              <a:defRPr/>
            </a:pPr>
            <a:r>
              <a:rPr lang="en-US" dirty="0" smtClean="0"/>
              <a:t>Compiled by  David Bbosa</a:t>
            </a:r>
            <a:endParaRPr lang="en-US" dirty="0"/>
          </a:p>
        </p:txBody>
      </p:sp>
      <p:sp>
        <p:nvSpPr>
          <p:cNvPr id="6" name="Slide Number Placeholder 5"/>
          <p:cNvSpPr>
            <a:spLocks noGrp="1"/>
          </p:cNvSpPr>
          <p:nvPr>
            <p:ph type="sldNum" sz="quarter" idx="16"/>
          </p:nvPr>
        </p:nvSpPr>
        <p:spPr/>
        <p:txBody>
          <a:bodyPr/>
          <a:lstStyle/>
          <a:p>
            <a:pPr>
              <a:defRPr/>
            </a:pPr>
            <a:fld id="{7D5105C0-BAA0-8246-8E31-91F97C8E8752}" type="slidenum">
              <a:rPr lang="en-US" smtClean="0"/>
              <a:pPr>
                <a:defRPr/>
              </a:pPr>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66" y="1166497"/>
            <a:ext cx="4839375" cy="4525006"/>
          </a:xfrm>
          <a:prstGeom prst="rect">
            <a:avLst/>
          </a:prstGeom>
        </p:spPr>
      </p:pic>
    </p:spTree>
    <p:extLst>
      <p:ext uri="{BB962C8B-B14F-4D97-AF65-F5344CB8AC3E}">
        <p14:creationId xmlns:p14="http://schemas.microsoft.com/office/powerpoint/2010/main" val="3205822345"/>
      </p:ext>
    </p:extLst>
  </p:cSld>
  <p:clrMapOvr>
    <a:masterClrMapping/>
  </p:clrMapOvr>
  <p:transition>
    <p:fade/>
  </p:transition>
</p:sld>
</file>

<file path=ppt/theme/theme1.xml><?xml version="1.0" encoding="utf-8"?>
<a:theme xmlns:a="http://schemas.openxmlformats.org/drawingml/2006/main" name="1_Office Theme">
  <a:themeElements>
    <a:clrScheme name="American Tower NEW">
      <a:dk1>
        <a:srgbClr val="000000"/>
      </a:dk1>
      <a:lt1>
        <a:srgbClr val="FFFFFF"/>
      </a:lt1>
      <a:dk2>
        <a:srgbClr val="003F5F"/>
      </a:dk2>
      <a:lt2>
        <a:srgbClr val="CFD4D8"/>
      </a:lt2>
      <a:accent1>
        <a:srgbClr val="D11242"/>
      </a:accent1>
      <a:accent2>
        <a:srgbClr val="0069AA"/>
      </a:accent2>
      <a:accent3>
        <a:srgbClr val="00703C"/>
      </a:accent3>
      <a:accent4>
        <a:srgbClr val="EEB211"/>
      </a:accent4>
      <a:accent5>
        <a:srgbClr val="939BA1"/>
      </a:accent5>
      <a:accent6>
        <a:srgbClr val="F47B20"/>
      </a:accent6>
      <a:hlink>
        <a:srgbClr val="00AFDB"/>
      </a:hlink>
      <a:folHlink>
        <a:srgbClr val="A042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LinkTitle xmlns="702ae1d9-aa80-463d-95ed-73eca8694971" xsi:nil="true"/>
    <LinkURL xmlns="702ae1d9-aa80-463d-95ed-73eca8694971" xsi:nil="true"/>
    <ViewPosition xmlns="702ae1d9-aa80-463d-95ed-73eca8694971">13</ViewPosition>
    <Category0 xmlns="702ae1d9-aa80-463d-95ed-73eca8694971">PowerPoint Templates</Category0>
    <Description0 xmlns="702ae1d9-aa80-463d-95ed-73eca8694971">Cover and interior slide template for internal and external ATC Uganda presentations</Description0>
    <Archive xmlns="702ae1d9-aa80-463d-95ed-73eca8694971">false</Archive>
    <More_x0020_Details xmlns="702ae1d9-aa80-463d-95ed-73eca8694971" xsi:nil="true"/>
    <Document_x0020_Type xmlns="702ae1d9-aa80-463d-95ed-73eca8694971">Other Document</Document_x0020_Type>
    <Document_x0020__x0023_ xmlns="702ae1d9-aa80-463d-95ed-73eca86949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77F244EB1A6C45837CDF3B581A07A0" ma:contentTypeVersion="9" ma:contentTypeDescription="Create a new document." ma:contentTypeScope="" ma:versionID="8ddc6eb7e0cb3bbb43bf28fd90061706">
  <xsd:schema xmlns:xsd="http://www.w3.org/2001/XMLSchema" xmlns:p="http://schemas.microsoft.com/office/2006/metadata/properties" xmlns:ns2="702ae1d9-aa80-463d-95ed-73eca8694971" targetNamespace="http://schemas.microsoft.com/office/2006/metadata/properties" ma:root="true" ma:fieldsID="28afa66faa306bfe7812189a2cc8f4fd" ns2:_="">
    <xsd:import namespace="702ae1d9-aa80-463d-95ed-73eca8694971"/>
    <xsd:element name="properties">
      <xsd:complexType>
        <xsd:sequence>
          <xsd:element name="documentManagement">
            <xsd:complexType>
              <xsd:all>
                <xsd:element ref="ns2:Document_x0020_Type"/>
                <xsd:element ref="ns2:Category0"/>
                <xsd:element ref="ns2:Description0"/>
                <xsd:element ref="ns2:Document_x0020__x0023_" minOccurs="0"/>
                <xsd:element ref="ns2:Archive" minOccurs="0"/>
                <xsd:element ref="ns2:More_x0020_Details" minOccurs="0"/>
                <xsd:element ref="ns2:LinkTitle" minOccurs="0"/>
                <xsd:element ref="ns2:LinkURL" minOccurs="0"/>
                <xsd:element ref="ns2:ViewPosition" minOccurs="0"/>
              </xsd:all>
            </xsd:complexType>
          </xsd:element>
        </xsd:sequence>
      </xsd:complexType>
    </xsd:element>
  </xsd:schema>
  <xsd:schema xmlns:xsd="http://www.w3.org/2001/XMLSchema" xmlns:dms="http://schemas.microsoft.com/office/2006/documentManagement/types" targetNamespace="702ae1d9-aa80-463d-95ed-73eca8694971" elementFormDefault="qualified">
    <xsd:import namespace="http://schemas.microsoft.com/office/2006/documentManagement/types"/>
    <xsd:element name="Document_x0020_Type" ma:index="8" ma:displayName="Document Type" ma:default="Procedure" ma:format="RadioButtons" ma:internalName="Document_x0020_Type">
      <xsd:simpleType>
        <xsd:restriction base="dms:Choice">
          <xsd:enumeration value="Procedure"/>
          <xsd:enumeration value="Form"/>
          <xsd:enumeration value="List"/>
          <xsd:enumeration value="Bulletin"/>
          <xsd:enumeration value="Policy"/>
          <xsd:enumeration value="Summary"/>
          <xsd:enumeration value="Training"/>
          <xsd:enumeration value="Other Document"/>
          <xsd:enumeration value="Employee Program"/>
        </xsd:restriction>
      </xsd:simpleType>
    </xsd:element>
    <xsd:element name="Category0" ma:index="9" ma:displayName="Category" ma:default="" ma:format="RadioButtons" ma:internalName="Category0">
      <xsd:simpleType>
        <xsd:restriction base="dms:Choice">
          <xsd:enumeration value="Desktop Wallpaper"/>
          <xsd:enumeration value="Corporate Standards"/>
          <xsd:enumeration value="PowerPoint Templates"/>
          <xsd:enumeration value="E-Letterhead"/>
          <xsd:enumeration value="Fax and Memo Templates"/>
          <xsd:enumeration value="Company Collateral"/>
          <xsd:enumeration value="Promotional Items"/>
          <xsd:enumeration value="Archived Employee Communications"/>
          <xsd:enumeration value="Business Cards/Stationery"/>
          <xsd:enumeration value="Screensavers"/>
          <xsd:enumeration value="Marketing Materials"/>
        </xsd:restriction>
      </xsd:simpleType>
    </xsd:element>
    <xsd:element name="Description0" ma:index="10" ma:displayName="Description" ma:internalName="Description0">
      <xsd:simpleType>
        <xsd:restriction base="dms:Note"/>
      </xsd:simpleType>
    </xsd:element>
    <xsd:element name="Document_x0020__x0023_" ma:index="11" nillable="true" ma:displayName="Document #" ma:description="Enter the assigned Document #, normally assigned by the Corporate Audit Department." ma:internalName="Document_x0020__x0023_">
      <xsd:simpleType>
        <xsd:restriction base="dms:Text">
          <xsd:maxLength value="100"/>
        </xsd:restriction>
      </xsd:simpleType>
    </xsd:element>
    <xsd:element name="Archive" ma:index="12" nillable="true" ma:displayName="Archive" ma:description="Select to archive this document. Archive a document when it is no longer in use." ma:internalName="Archive">
      <xsd:simpleType>
        <xsd:restriction base="dms:Boolean"/>
      </xsd:simpleType>
    </xsd:element>
    <xsd:element name="More_x0020_Details" ma:index="13" nillable="true" ma:displayName="More Details" ma:internalName="More_x0020_Details">
      <xsd:simpleType>
        <xsd:restriction base="dms:Note"/>
      </xsd:simpleType>
    </xsd:element>
    <xsd:element name="LinkTitle" ma:index="14" nillable="true" ma:displayName="LinkTitle" ma:internalName="LinkTitle">
      <xsd:simpleType>
        <xsd:restriction base="dms:Text">
          <xsd:maxLength value="255"/>
        </xsd:restriction>
      </xsd:simpleType>
    </xsd:element>
    <xsd:element name="LinkURL" ma:index="15" nillable="true" ma:displayName="LinkURL" ma:description="Enter url for link. NOTE: do not include http://, this will be added automatically." ma:internalName="LinkURL">
      <xsd:simpleType>
        <xsd:restriction base="dms:Text">
          <xsd:maxLength value="255"/>
        </xsd:restriction>
      </xsd:simpleType>
    </xsd:element>
    <xsd:element name="ViewPosition" ma:index="16" nillable="true" ma:displayName="View Position" ma:description="The position number that this item will be displayed in views that sort by position." ma:internalName="ViewPosition">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8761BD4-0C85-44B9-8858-C4864983E1D9}">
  <ds:schemaRefs>
    <ds:schemaRef ds:uri="http://schemas.microsoft.com/sharepoint/v3/contenttype/forms"/>
  </ds:schemaRefs>
</ds:datastoreItem>
</file>

<file path=customXml/itemProps2.xml><?xml version="1.0" encoding="utf-8"?>
<ds:datastoreItem xmlns:ds="http://schemas.openxmlformats.org/officeDocument/2006/customXml" ds:itemID="{A8E0AAB1-4B47-47FC-8317-E1407B5E433D}">
  <ds:schemaRefs>
    <ds:schemaRef ds:uri="http://purl.org/dc/terms/"/>
    <ds:schemaRef ds:uri="http://purl.org/dc/dcmitype/"/>
    <ds:schemaRef ds:uri="702ae1d9-aa80-463d-95ed-73eca8694971"/>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20C71C1-FEBD-4AEF-8F5A-4CA05DA069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ae1d9-aa80-463d-95ed-73eca869497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14336</TotalTime>
  <Words>786</Words>
  <Application>Microsoft Office PowerPoint</Application>
  <PresentationFormat>On-screen Show (4:3)</PresentationFormat>
  <Paragraphs>95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Arial Black</vt:lpstr>
      <vt:lpstr>Calibri</vt:lpstr>
      <vt:lpstr>1_Office Theme</vt:lpstr>
      <vt:lpstr>BATTERY TEMPERATURE MONITORING</vt:lpstr>
      <vt:lpstr>PowerPoint Presentation</vt:lpstr>
      <vt:lpstr>General causes of invalid temperature readings on the RMS system</vt:lpstr>
      <vt:lpstr>.</vt:lpstr>
      <vt:lpstr>Layouts and connections</vt:lpstr>
      <vt:lpstr>PSC3</vt:lpstr>
      <vt:lpstr>SMU 02B</vt:lpstr>
      <vt:lpstr>Settings;</vt:lpstr>
      <vt:lpstr>Checking temp readings;</vt:lpstr>
    </vt:vector>
  </TitlesOfParts>
  <Company>American Tower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Uganda PowerPoint Template and Tutorial</dc:title>
  <dc:subject>quick facts, financials, stats and overview about American Tower</dc:subject>
  <dc:creator>Maeghan Oberoi</dc:creator>
  <cp:keywords>financials, about AMerican Tower, timeline, inernational expansion, core solutions</cp:keywords>
  <cp:lastModifiedBy>David Bbosa</cp:lastModifiedBy>
  <cp:revision>1391</cp:revision>
  <cp:lastPrinted>2013-03-07T16:17:40Z</cp:lastPrinted>
  <dcterms:created xsi:type="dcterms:W3CDTF">2012-11-12T19:48:38Z</dcterms:created>
  <dcterms:modified xsi:type="dcterms:W3CDTF">2017-05-02T05:46:43Z</dcterms:modified>
  <cp:category>quarterly update and overview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0x010100A477F244EB1A6C45837CDF3B581A07A0</vt:lpwstr>
  </property>
  <property fmtid="{D5CDD505-2E9C-101B-9397-08002B2CF9AE}" pid="3" name="Order">
    <vt:r8>9800</vt:r8>
  </property>
</Properties>
</file>