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343" r:id="rId5"/>
    <p:sldId id="356" r:id="rId6"/>
    <p:sldId id="393" r:id="rId7"/>
    <p:sldId id="394" r:id="rId8"/>
    <p:sldId id="395" r:id="rId9"/>
    <p:sldId id="396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DF"/>
    <a:srgbClr val="F4A8BD"/>
    <a:srgbClr val="5A001E"/>
    <a:srgbClr val="98002E"/>
    <a:srgbClr val="646464"/>
    <a:srgbClr val="EF3E42"/>
    <a:srgbClr val="EEB211"/>
    <a:srgbClr val="00A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1498" y="67"/>
      </p:cViewPr>
      <p:guideLst>
        <p:guide orient="horz" pos="7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F3EB8B8A-EEC8-B741-8C1C-E0ED074ADE05}" type="datetimeFigureOut">
              <a:rPr lang="en-US"/>
              <a:pPr>
                <a:defRPr/>
              </a:pPr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18E65DD-7BDA-9943-A05D-80ECD81471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85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A0449182-C55E-DE4C-A71A-D08CF4DD997C}" type="datetimeFigureOut">
              <a:rPr lang="en-US"/>
              <a:pPr>
                <a:defRPr/>
              </a:pPr>
              <a:t>2/19/2018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8" rIns="93175" bIns="4658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5" tIns="46588" rIns="93175" bIns="4658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E7F37AD-274B-C84A-8CA2-A1ECB5A55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63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F37AD-274B-C84A-8CA2-A1ECB5A55E5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1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276" cy="686714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070001"/>
            <a:ext cx="6721363" cy="1691283"/>
          </a:xfrm>
        </p:spPr>
        <p:txBody>
          <a:bodyPr bIns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[Insert Title Here]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2837483"/>
            <a:ext cx="5775091" cy="1607136"/>
          </a:xfrm>
        </p:spPr>
        <p:txBody>
          <a:bodyPr t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[Insert Subtitle Here]</a:t>
            </a:r>
            <a:br>
              <a:rPr lang="en-US" dirty="0"/>
            </a:br>
            <a:r>
              <a:rPr lang="en-US" dirty="0"/>
              <a:t>[MM/DD/YYYY]</a:t>
            </a:r>
          </a:p>
        </p:txBody>
      </p:sp>
      <p:pic>
        <p:nvPicPr>
          <p:cNvPr id="24" name="Picture 23" descr="ATC_Uganda_logo.pn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394" y="5540329"/>
            <a:ext cx="1392691" cy="9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5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rot="5400000">
            <a:off x="728662" y="3198813"/>
            <a:ext cx="5853113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55575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953000" cy="5853113"/>
          </a:xfrm>
        </p:spPr>
        <p:txBody>
          <a:bodyPr/>
          <a:lstStyle>
            <a:lvl1pPr>
              <a:defRPr sz="2200">
                <a:solidFill>
                  <a:srgbClr val="6B757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6B4A4-9272-4463-B14D-B386D802EC75}" type="datetime2">
              <a:rPr lang="en-US" smtClean="0"/>
              <a:t>Monday, February 19, 2018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195820-A877-4246-AAEA-C31D631A6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0633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6553200" cy="414338"/>
          </a:xfrm>
        </p:spPr>
        <p:txBody>
          <a:bodyPr/>
          <a:lstStyle>
            <a:lvl1pPr algn="l">
              <a:defRPr sz="2000" b="1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638800"/>
            <a:ext cx="6553200" cy="576262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571542-E50E-4AA9-99F9-8B1B14041604}" type="datetime2">
              <a:rPr lang="en-US" smtClean="0"/>
              <a:t>Monday, February 19,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0669D7-4EC2-D943-8501-0351D5EF84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624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276" cy="686714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070001"/>
            <a:ext cx="6721363" cy="1691283"/>
          </a:xfrm>
        </p:spPr>
        <p:txBody>
          <a:bodyPr bIns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[Insert Title Here]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2837483"/>
            <a:ext cx="5775091" cy="1607136"/>
          </a:xfrm>
        </p:spPr>
        <p:txBody>
          <a:bodyPr t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[Insert Subtitle Here]</a:t>
            </a:r>
            <a:br>
              <a:rPr lang="en-US" dirty="0"/>
            </a:br>
            <a:r>
              <a:rPr lang="en-US" dirty="0"/>
              <a:t>[MM/DD/YYYY]</a:t>
            </a:r>
          </a:p>
        </p:txBody>
      </p:sp>
      <p:pic>
        <p:nvPicPr>
          <p:cNvPr id="21" name="Picture 20" descr="ATC_Uganda_logo.pn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1093" y="5540329"/>
            <a:ext cx="1392691" cy="9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153400" y="0"/>
            <a:ext cx="990600" cy="398621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767439" cy="7159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767439" cy="49831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Vertical Text Placeholder 12"/>
          <p:cNvSpPr>
            <a:spLocks noGrp="1"/>
          </p:cNvSpPr>
          <p:nvPr>
            <p:ph type="body" orient="vert" sz="quarter" idx="13"/>
          </p:nvPr>
        </p:nvSpPr>
        <p:spPr>
          <a:xfrm>
            <a:off x="8153402" y="274638"/>
            <a:ext cx="990598" cy="5134157"/>
          </a:xfrm>
        </p:spPr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A1A9DE-C8E8-4074-B3C3-44AC00A9DBA5}" type="datetime2">
              <a:rPr lang="en-US" smtClean="0"/>
              <a:t>Monday, February 19, 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5105C0-BAA0-8246-8E31-91F97C8E87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309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28600" y="1118206"/>
            <a:ext cx="8686800" cy="4991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011F0-A164-47BC-9BA5-8792E1D92DCC}" type="datetime2">
              <a:rPr lang="en-US" smtClean="0"/>
              <a:t>Monday, February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6BAB-6AD9-354F-9C52-10093EE69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2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2971800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95413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115862-10E4-45C2-9DAC-DBD028F44D63}" type="datetime2">
              <a:rPr lang="en-US" smtClean="0"/>
              <a:t>Monday, February 19, 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21FA1-874C-8D49-A318-EFF26F617F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466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75386B-21F3-4057-B65C-3710B3E84233}" type="datetime2">
              <a:rPr lang="en-US" smtClean="0"/>
              <a:t>Monday, February 19,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5C5B04-6DF7-6447-AE63-3E97CA2E0F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543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39762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</p:spPr>
        <p:txBody>
          <a:bodyPr/>
          <a:lstStyle>
            <a:lvl1pPr>
              <a:defRPr sz="2000">
                <a:solidFill>
                  <a:srgbClr val="595959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639762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</p:spPr>
        <p:txBody>
          <a:bodyPr/>
          <a:lstStyle>
            <a:lvl1pPr>
              <a:defRPr sz="2000">
                <a:solidFill>
                  <a:srgbClr val="595959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488920-08E4-4984-9251-F16650CD3C08}" type="datetime2">
              <a:rPr lang="en-US" smtClean="0"/>
              <a:t>Monday, February 19,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A5D0DD-3DB7-9A47-8641-0025FCC01C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279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470000-75B6-48CB-AC59-4895BAF9ED42}" type="datetime2">
              <a:rPr lang="en-US" smtClean="0"/>
              <a:t>Monday, February 19,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D19011-B55F-9F40-8FAA-61098AAEA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F2961D-6C74-4A27-91AF-4A30AD63B741}" type="datetime2">
              <a:rPr lang="en-US" smtClean="0"/>
              <a:t>Monday, February 19,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F03B43-D23A-5B47-AE77-70F86D2B9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985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2575" y="6356350"/>
            <a:ext cx="213995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54B07D10-E4F2-4CB3-B9E7-52E98047E7C3}" type="datetime2">
              <a:rPr lang="en-US" smtClean="0"/>
              <a:t>Monday, February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3813" y="6356350"/>
            <a:ext cx="2586037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BDF7737-9B84-3E46-9799-C7409EC389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6330557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2" descr="AT-logo--A_registered_small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5" y="6240463"/>
            <a:ext cx="7048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1" r:id="rId2"/>
    <p:sldLayoutId id="2147483952" r:id="rId3"/>
    <p:sldLayoutId id="2147483950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595959"/>
          </a:solidFill>
          <a:uFill>
            <a:solidFill>
              <a:schemeClr val="accent1"/>
            </a:solidFill>
          </a:uFill>
          <a:latin typeface="Arial"/>
          <a:ea typeface="ＭＳ Ｐゴシック" charset="0"/>
          <a:cs typeface="Arial"/>
        </a:defRPr>
      </a:lvl1pPr>
      <a:lvl2pPr marL="739775" indent="-573088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charset="0"/>
        <a:defRPr sz="15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454025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charset="0"/>
        <a:buChar char="›"/>
        <a:defRPr sz="15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688975" indent="-234950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939BA1"/>
        </a:buClr>
        <a:buSzPct val="130000"/>
        <a:buFont typeface="Arial Black" charset="0"/>
        <a:buChar char="›"/>
        <a:defRPr sz="15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915988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BEC3C7"/>
        </a:buClr>
        <a:buSzPct val="130000"/>
        <a:buFont typeface="Arial Black" charset="0"/>
        <a:buChar char="›"/>
        <a:defRPr sz="1500" kern="1200">
          <a:solidFill>
            <a:srgbClr val="595959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Power cube ECC500 Upgrade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3A17-3CC5-40EA-9CE5-C9AFA329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767439" cy="457199"/>
          </a:xfrm>
        </p:spPr>
        <p:txBody>
          <a:bodyPr/>
          <a:lstStyle/>
          <a:p>
            <a:r>
              <a:rPr lang="en-GB" sz="2400" dirty="0"/>
              <a:t>Manual upgrade;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D2EBE7-60DA-42E0-9603-F4137D638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83" y="940797"/>
            <a:ext cx="7767638" cy="5206592"/>
          </a:xfrm>
        </p:spPr>
      </p:pic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23492F5D-EC4E-4A04-8C9B-087AA2054962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03AC-ADBF-432F-99DC-14253530E5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-302419" y="6400799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9969-5274-4087-8A2B-D03FE0B42F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D5105C0-BAA0-8246-8E31-91F97C8E875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B77C-A571-4731-99D8-C4356B08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767439" cy="375811"/>
          </a:xfrm>
        </p:spPr>
        <p:txBody>
          <a:bodyPr/>
          <a:lstStyle/>
          <a:p>
            <a:r>
              <a:rPr lang="en-GB" sz="2400" dirty="0"/>
              <a:t>RMS communication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58EB-8430-4AF0-BED8-94D08767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50450"/>
            <a:ext cx="7767439" cy="5475714"/>
          </a:xfrm>
        </p:spPr>
        <p:txBody>
          <a:bodyPr/>
          <a:lstStyle/>
          <a:p>
            <a:r>
              <a:rPr lang="en-GB" b="0" dirty="0"/>
              <a:t>Our RMS provider accepted to set parameters as;</a:t>
            </a:r>
          </a:p>
          <a:p>
            <a:r>
              <a:rPr lang="en-GB" b="0" dirty="0"/>
              <a:t>-Host Communication type: Modbus</a:t>
            </a:r>
          </a:p>
          <a:p>
            <a:r>
              <a:rPr lang="en-GB" b="0" dirty="0"/>
              <a:t>-Host Address: 38</a:t>
            </a:r>
          </a:p>
          <a:p>
            <a:r>
              <a:rPr lang="en-GB" b="0" dirty="0"/>
              <a:t>-Host communication Baud Rate; 19200</a:t>
            </a:r>
          </a:p>
          <a:p>
            <a:r>
              <a:rPr lang="en-GB" dirty="0"/>
              <a:t>Steps;</a:t>
            </a:r>
          </a:p>
          <a:p>
            <a:r>
              <a:rPr lang="en-GB" b="0" dirty="0"/>
              <a:t>Select Network configuration, then Master slave protocol. Below is just a demo, parameters must be set as above.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ABBFE726-3110-43C8-95FE-5C1A004016D6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CA44-920B-4041-A07D-2D2525F926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-302419" y="6356350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ACDF-4216-4C49-9653-E2195F758E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D5105C0-BAA0-8246-8E31-91F97C8E875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8E6A0-2895-48C4-9697-69A8014D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7" y="3429000"/>
            <a:ext cx="7835784" cy="27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206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AFFA-FF64-416D-8B46-4BCCAA72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767439" cy="536067"/>
          </a:xfrm>
        </p:spPr>
        <p:txBody>
          <a:bodyPr/>
          <a:lstStyle/>
          <a:p>
            <a:r>
              <a:rPr lang="en-GB" sz="2400" dirty="0"/>
              <a:t>Cable connection;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5373-349D-462F-9E87-390423D3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0706"/>
            <a:ext cx="7767439" cy="5315458"/>
          </a:xfrm>
        </p:spPr>
        <p:txBody>
          <a:bodyPr/>
          <a:lstStyle/>
          <a:p>
            <a:r>
              <a:rPr lang="en-GB" b="0" dirty="0"/>
              <a:t>The galooli system is linked to the rectifier system by a com cable. One end is RJ45 and another is open. On the open end, we select 4 cables.</a:t>
            </a:r>
          </a:p>
          <a:p>
            <a:r>
              <a:rPr lang="en-GB" b="0" dirty="0"/>
              <a:t>Selected cable are 1,2,4 and 5. 1 is then paired with 4, 2 is paired with 5 as below.</a:t>
            </a:r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r>
              <a:rPr lang="en-GB" b="0" dirty="0"/>
              <a:t>These two points are then terminated to A(+</a:t>
            </a:r>
            <a:r>
              <a:rPr lang="en-GB" b="0" dirty="0" err="1"/>
              <a:t>ve</a:t>
            </a:r>
            <a:r>
              <a:rPr lang="en-GB" b="0" dirty="0"/>
              <a:t>) and B (-</a:t>
            </a:r>
            <a:r>
              <a:rPr lang="en-GB" b="0" dirty="0" err="1"/>
              <a:t>ve</a:t>
            </a:r>
            <a:r>
              <a:rPr lang="en-GB" b="0" dirty="0"/>
              <a:t>) of the RS485 burs of the galooli system.</a:t>
            </a:r>
          </a:p>
          <a:p>
            <a:r>
              <a:rPr lang="en-GB" b="0" dirty="0"/>
              <a:t>The RJ45 end of the cable is then fixed to the RS485 port on the SMU controller.</a:t>
            </a:r>
          </a:p>
          <a:p>
            <a:endParaRPr lang="en-GB" b="0" dirty="0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1A7C21C0-C811-4CAA-8914-1B1180116029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A9FD-7F3F-43FB-833E-E17BE665DB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-370542" y="6312073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E9CF-E95E-453D-842A-150EC926FB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D5105C0-BAA0-8246-8E31-91F97C8E875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FADFD-2DE6-4BA3-83EF-7C4ADA3F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42832"/>
            <a:ext cx="2910526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803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F634-5EF0-40AC-90F3-17DA4CAE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767439" cy="366385"/>
          </a:xfrm>
        </p:spPr>
        <p:txBody>
          <a:bodyPr/>
          <a:lstStyle/>
          <a:p>
            <a:r>
              <a:rPr lang="en-GB" sz="2400" dirty="0"/>
              <a:t>Changes on the galooli end;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23DF-68A6-43B7-BF68-C7A025F8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25864"/>
            <a:ext cx="7767439" cy="5400299"/>
          </a:xfrm>
        </p:spPr>
        <p:txBody>
          <a:bodyPr/>
          <a:lstStyle/>
          <a:p>
            <a:r>
              <a:rPr lang="en-GB" b="0" dirty="0"/>
              <a:t>The galooli unit must be upgraded to a version fit to read power cube parameters.</a:t>
            </a:r>
          </a:p>
          <a:p>
            <a:r>
              <a:rPr lang="en-GB" b="0" dirty="0"/>
              <a:t>Triton5 must be upgraded to version 1.35 or higher (latest is 1.36).</a:t>
            </a:r>
          </a:p>
          <a:p>
            <a:r>
              <a:rPr lang="en-GB" b="0" dirty="0"/>
              <a:t>Where we have a K2, it must be of version 3.27.</a:t>
            </a:r>
          </a:p>
          <a:p>
            <a:r>
              <a:rPr lang="en-GB" b="0" dirty="0"/>
              <a:t>On power centre, the rectifier type is then configured as power cube with </a:t>
            </a:r>
            <a:r>
              <a:rPr lang="en-GB" b="0"/>
              <a:t>ID 38 </a:t>
            </a:r>
            <a:r>
              <a:rPr lang="en-GB" b="0" dirty="0"/>
              <a:t>and baud rate 19200 as set on the controller.</a:t>
            </a: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09B62795-36C8-4DAE-AE8E-D725F2AC4BA9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8E80-BAC3-4ECC-A737-E3E984D73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-229140" y="6340180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5C48-82EC-4E3E-9BC8-A45EA6D65E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D5105C0-BAA0-8246-8E31-91F97C8E875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324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3090-9874-44F1-981B-ED6A06E9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3481-5D51-42C2-BD4B-E2DC4DA09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D141DE9D-9455-4AF0-B318-D033DBD50C5A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1E9B-7CB7-4ACA-853F-5B28DCBD15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 David Bbosa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462F8-D090-4750-AD9D-C59AEDA16C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D5105C0-BAA0-8246-8E31-91F97C8E875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905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Introduction;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5A506C-0937-4126-A19D-217C1F83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dirty="0"/>
              <a:t>This document is meant to guide teams how to;</a:t>
            </a:r>
          </a:p>
          <a:p>
            <a:r>
              <a:rPr lang="en-GB" sz="2800" b="0" dirty="0"/>
              <a:t>-Log onto the power cube rectifier system</a:t>
            </a:r>
          </a:p>
          <a:p>
            <a:r>
              <a:rPr lang="en-GB" sz="2800" b="0" dirty="0"/>
              <a:t>-Do a software upgrade </a:t>
            </a:r>
          </a:p>
          <a:p>
            <a:r>
              <a:rPr lang="en-GB" sz="2800" b="0" dirty="0"/>
              <a:t>-Integrate the power cube rectifier with the RMS system.</a:t>
            </a:r>
          </a:p>
          <a:p>
            <a:endParaRPr lang="en-GB" b="0" dirty="0"/>
          </a:p>
          <a:p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ACFB4-EFC1-4C92-951B-AAA7C1087A86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-302419" y="6349607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Compiled by David Bbosa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7E6BAB-6AD9-354F-9C52-10093EE6965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780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2C49-3815-4A74-B6AD-696B340B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onto the power cube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5220-2CF7-46A9-9540-263C6DC8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There is no special software needed, login is also web based;</a:t>
            </a:r>
          </a:p>
          <a:p>
            <a:r>
              <a:rPr lang="en-GB" b="0" dirty="0"/>
              <a:t>Tools to use;</a:t>
            </a:r>
          </a:p>
          <a:p>
            <a:r>
              <a:rPr lang="en-GB" b="0" dirty="0"/>
              <a:t>-cross-over cable</a:t>
            </a:r>
          </a:p>
          <a:p>
            <a:r>
              <a:rPr lang="en-GB" b="0" dirty="0"/>
              <a:t>-Laptop/ computer</a:t>
            </a:r>
          </a:p>
          <a:p>
            <a:r>
              <a:rPr lang="en-GB" b="0" dirty="0"/>
              <a:t>-Web browser (IE, chrome or Firefox)</a:t>
            </a:r>
          </a:p>
          <a:p>
            <a:r>
              <a:rPr lang="en-GB" dirty="0"/>
              <a:t>Cross-over cable;</a:t>
            </a:r>
          </a:p>
          <a:p>
            <a:r>
              <a:rPr lang="en-GB" b="0" dirty="0"/>
              <a:t>Below is the wiring of the cross over cable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3BCA1070-08AF-43D3-A336-B785247F7BD7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8C81-9758-405F-B460-B754B4930B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-370542" y="6356349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55E7-34A4-44B9-94FB-59A8E19038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D5105C0-BAA0-8246-8E31-91F97C8E875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96E56-406C-42E5-8845-47A737BC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53905"/>
            <a:ext cx="4635631" cy="23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552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59CC-C809-47E6-92E6-F8F5E458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767439" cy="45719"/>
          </a:xfrm>
        </p:spPr>
        <p:txBody>
          <a:bodyPr/>
          <a:lstStyle/>
          <a:p>
            <a:r>
              <a:rPr lang="en-GB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66FF-9320-4037-A3F3-632AE8503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12742"/>
            <a:ext cx="7767439" cy="5743608"/>
          </a:xfrm>
        </p:spPr>
        <p:txBody>
          <a:bodyPr/>
          <a:lstStyle/>
          <a:p>
            <a:r>
              <a:rPr lang="en-GB" b="0" dirty="0"/>
              <a:t>At both ends, RJ45 connectors are fixed.</a:t>
            </a:r>
          </a:p>
          <a:p>
            <a:r>
              <a:rPr lang="en-GB" b="0" dirty="0"/>
              <a:t>One end is fixed to the FE port of the controller then another to the PC or laptop</a:t>
            </a:r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r>
              <a:rPr lang="en-GB" dirty="0"/>
              <a:t>Enabling communication;</a:t>
            </a:r>
          </a:p>
          <a:p>
            <a:r>
              <a:rPr lang="en-GB" b="0" dirty="0"/>
              <a:t>Because we to use the IP to log onto the unit, the controller is then switch from GPRS (net Eco) to IP mode. Note password is</a:t>
            </a:r>
            <a:r>
              <a:rPr lang="en-GB" dirty="0"/>
              <a:t> 001. </a:t>
            </a:r>
            <a:r>
              <a:rPr lang="en-GB" b="0" dirty="0"/>
              <a:t>Below are the steps ; </a:t>
            </a:r>
          </a:p>
          <a:p>
            <a:endParaRPr lang="en-GB" b="0" dirty="0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FD01DBDB-E72B-47C1-8040-80C779C8B5CF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1A40-0744-4BE3-9BE3-585FB4783E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-398822" y="6367041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1D62-2CD7-41F1-9312-2FFF0A76BC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D5105C0-BAA0-8246-8E31-91F97C8E875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4F41C-4905-452C-95CC-778B56AF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6764"/>
            <a:ext cx="3605213" cy="1705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25FD55-9C5C-403A-B0C3-D07783A6B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25" y="4451866"/>
            <a:ext cx="4343400" cy="17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324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B5BA-48BE-40B5-AC54-1C28420C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5"/>
            <a:ext cx="7767439" cy="353669"/>
          </a:xfrm>
        </p:spPr>
        <p:txBody>
          <a:bodyPr/>
          <a:lstStyle/>
          <a:p>
            <a:r>
              <a:rPr lang="en-GB" b="0" dirty="0"/>
              <a:t>Setting IPs;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9873-445D-4991-87B8-9AD9DB4B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90194"/>
            <a:ext cx="7767439" cy="5635969"/>
          </a:xfrm>
        </p:spPr>
        <p:txBody>
          <a:bodyPr/>
          <a:lstStyle/>
          <a:p>
            <a:r>
              <a:rPr lang="en-GB" b="0" dirty="0"/>
              <a:t>After enabling the IP mode, you will be able to see the active IP,subnet mask and the Gateway of the unit.</a:t>
            </a:r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r>
              <a:rPr lang="en-GB" b="0" dirty="0"/>
              <a:t>Currently, our units have different IPs, subnet masks and Gateways. For uniformity, I suggest that we set them all as below;</a:t>
            </a:r>
          </a:p>
          <a:p>
            <a:r>
              <a:rPr lang="en-GB" b="0" dirty="0"/>
              <a:t>IP address:192.168.1.168</a:t>
            </a:r>
          </a:p>
          <a:p>
            <a:r>
              <a:rPr lang="en-GB" b="0" dirty="0"/>
              <a:t>Subnet mask: 255.255.255.0</a:t>
            </a:r>
          </a:p>
          <a:p>
            <a:r>
              <a:rPr lang="en-GB" b="0" dirty="0"/>
              <a:t>Gateway:192.168.1.1</a:t>
            </a:r>
          </a:p>
          <a:p>
            <a:r>
              <a:rPr lang="en-GB" b="0" dirty="0"/>
              <a:t>IP under Internet protocol 4 is set as;</a:t>
            </a:r>
          </a:p>
          <a:p>
            <a:r>
              <a:rPr lang="en-GB" dirty="0"/>
              <a:t>After this, the laptop static;</a:t>
            </a:r>
          </a:p>
          <a:p>
            <a:r>
              <a:rPr lang="en-GB" b="0" dirty="0"/>
              <a:t>IP:192.168.1.169</a:t>
            </a:r>
          </a:p>
          <a:p>
            <a:r>
              <a:rPr lang="en-GB" b="0" dirty="0"/>
              <a:t>Subnet mask:255.255.255.0</a:t>
            </a:r>
          </a:p>
          <a:p>
            <a:r>
              <a:rPr lang="en-GB" b="0" dirty="0"/>
              <a:t>Gateway:192.168.1.1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6DBF9FA1-0EED-4333-BFD6-3B20D4A29F28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46E0-1D77-4F49-9E86-3FF2524F29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-389395" y="6367806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17D5-84CE-4AA0-ADC7-CEB346539E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D5105C0-BAA0-8246-8E31-91F97C8E875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C4D790-588C-4418-BC98-FED84C795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5" y="1182014"/>
            <a:ext cx="4838904" cy="16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081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2E8D-0A39-4A5C-9AB5-A730F2BC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Steps for setting laptop static IP;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110C-396F-4F21-8852-36347971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Open network and sharing centre, change adapter settings, eth com, properties, then change internet protocol 4 properties as below;</a:t>
            </a:r>
          </a:p>
          <a:p>
            <a:endParaRPr lang="en-GB" b="0" dirty="0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ECACB4C3-324B-40DC-A15F-DEED5152A0B1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1EFB-707C-4B69-8E10-E563B0D114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-302419" y="6356350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DAF4-7C02-4257-BCB7-9E1DDC798C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D5105C0-BAA0-8246-8E31-91F97C8E875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8D8459-59C7-4631-BB28-1276DB87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30853"/>
            <a:ext cx="3726503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16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019F-430A-4A9E-897F-A8D98FA9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767439" cy="457199"/>
          </a:xfrm>
        </p:spPr>
        <p:txBody>
          <a:bodyPr/>
          <a:lstStyle/>
          <a:p>
            <a:r>
              <a:rPr lang="en-GB" sz="2400" dirty="0"/>
              <a:t>Logging onto the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5F17-C1B7-4359-9BC6-AD46D37D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31838"/>
            <a:ext cx="7767439" cy="4820550"/>
          </a:xfrm>
        </p:spPr>
        <p:txBody>
          <a:bodyPr>
            <a:normAutofit fontScale="70000" lnSpcReduction="20000"/>
          </a:bodyPr>
          <a:lstStyle/>
          <a:p>
            <a:r>
              <a:rPr lang="en-GB" b="0" dirty="0"/>
              <a:t>Using the IE, we input 192.168.1.168. Below is displayed;</a:t>
            </a:r>
          </a:p>
          <a:p>
            <a:endParaRPr lang="en-GB" b="0" dirty="0"/>
          </a:p>
          <a:p>
            <a:r>
              <a:rPr lang="en-GB" b="0" dirty="0"/>
              <a:t>Note; the user name is; admin Password:001</a:t>
            </a:r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r>
              <a:rPr lang="en-GB" b="0" dirty="0"/>
              <a:t>Note</a:t>
            </a:r>
          </a:p>
          <a:p>
            <a:endParaRPr lang="en-GB" b="0" dirty="0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EE7696FE-EA7F-4A86-8D84-333909456D45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7AD1B-9BAC-42A9-8DB8-0135F2B211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-302419" y="6321327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599E3-59D7-4B6A-B321-6F10B24F5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D5105C0-BAA0-8246-8E31-91F97C8E875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C68AE-B95A-4507-8A50-7D41D5F3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9392"/>
            <a:ext cx="7677427" cy="44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518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76C1-DB7A-4554-80B5-4DD5C75C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767439" cy="457199"/>
          </a:xfrm>
        </p:spPr>
        <p:txBody>
          <a:bodyPr/>
          <a:lstStyle/>
          <a:p>
            <a:r>
              <a:rPr lang="en-GB" sz="2400" dirty="0"/>
              <a:t>Software upgrade;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FC9E-4E89-4E4B-A8F7-EA4304B3B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01278"/>
            <a:ext cx="7767439" cy="5324885"/>
          </a:xfrm>
        </p:spPr>
        <p:txBody>
          <a:bodyPr/>
          <a:lstStyle/>
          <a:p>
            <a:r>
              <a:rPr lang="en-GB" b="0" dirty="0"/>
              <a:t>Below are the steps;</a:t>
            </a:r>
          </a:p>
          <a:p>
            <a:r>
              <a:rPr lang="en-GB" b="0" dirty="0"/>
              <a:t>1-Select upgrade</a:t>
            </a:r>
          </a:p>
          <a:p>
            <a:r>
              <a:rPr lang="en-GB" b="0" dirty="0"/>
              <a:t>2-Browse for the right SW.</a:t>
            </a:r>
          </a:p>
          <a:p>
            <a:r>
              <a:rPr lang="en-GB" b="0" dirty="0"/>
              <a:t>3-Select file</a:t>
            </a:r>
          </a:p>
          <a:p>
            <a:r>
              <a:rPr lang="en-GB" b="0" dirty="0"/>
              <a:t>4-Accept file (click ok)</a:t>
            </a:r>
          </a:p>
          <a:p>
            <a:r>
              <a:rPr lang="en-GB" b="0" dirty="0"/>
              <a:t>5- select send to load the file.</a:t>
            </a:r>
          </a:p>
          <a:p>
            <a:r>
              <a:rPr lang="en-GB" b="0" dirty="0"/>
              <a:t>Below is in Chinese but above interprets the steps</a:t>
            </a:r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247EEE21-1C37-45A1-AAFA-D8C6AD4E2002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126B-5D4F-4EFE-B173-341824569D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-302419" y="6356350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CA1E5-C43A-4926-9B3C-5C42F142A1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D5105C0-BAA0-8246-8E31-91F97C8E875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27D8A-16CE-433E-A232-738BD6C1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20272"/>
            <a:ext cx="7639523" cy="31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15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2B91-00C9-48BF-90D8-DF686472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767439" cy="457199"/>
          </a:xfrm>
        </p:spPr>
        <p:txBody>
          <a:bodyPr/>
          <a:lstStyle/>
          <a:p>
            <a:r>
              <a:rPr lang="en-GB" sz="2400" dirty="0"/>
              <a:t>Software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AB4C-E009-43DA-8CD6-97FB2206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0706"/>
            <a:ext cx="7767439" cy="5315458"/>
          </a:xfrm>
        </p:spPr>
        <p:txBody>
          <a:bodyPr/>
          <a:lstStyle/>
          <a:p>
            <a:r>
              <a:rPr lang="en-GB" b="0" dirty="0"/>
              <a:t>After uploading the SW, it is then activated as below;</a:t>
            </a:r>
          </a:p>
          <a:p>
            <a:r>
              <a:rPr lang="en-GB" b="0" dirty="0"/>
              <a:t>-choose the uploaded SW. Then press activate.</a:t>
            </a:r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r>
              <a:rPr lang="en-GB" b="0" dirty="0"/>
              <a:t>To show success;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5DB37047-5637-4B83-9D3B-B7A083EBEBFD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2D06F-3DE7-4EE3-AA73-0D3654D8C0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-379969" y="6291683"/>
            <a:ext cx="258603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Compiled by  David Bbosa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7DD7-F9C2-4DCD-B2F2-129E9FD82D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D5105C0-BAA0-8246-8E31-91F97C8E875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图片 11">
            <a:extLst>
              <a:ext uri="{FF2B5EF4-FFF2-40B4-BE49-F238E27FC236}">
                <a16:creationId xmlns:a16="http://schemas.microsoft.com/office/drawing/2014/main" id="{45BFFDB5-D774-4DBB-8D82-8561B96767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599" y="1679392"/>
            <a:ext cx="6624687" cy="1749608"/>
          </a:xfrm>
          <a:prstGeom prst="rect">
            <a:avLst/>
          </a:prstGeom>
        </p:spPr>
      </p:pic>
      <p:pic>
        <p:nvPicPr>
          <p:cNvPr id="8" name="图片 12">
            <a:extLst>
              <a:ext uri="{FF2B5EF4-FFF2-40B4-BE49-F238E27FC236}">
                <a16:creationId xmlns:a16="http://schemas.microsoft.com/office/drawing/2014/main" id="{8985A789-8A53-41E6-9DC4-E360A4782C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4074027"/>
            <a:ext cx="6624686" cy="15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33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Theme">
  <a:themeElements>
    <a:clrScheme name="American Tower NEW">
      <a:dk1>
        <a:srgbClr val="000000"/>
      </a:dk1>
      <a:lt1>
        <a:srgbClr val="FFFFFF"/>
      </a:lt1>
      <a:dk2>
        <a:srgbClr val="003F5F"/>
      </a:dk2>
      <a:lt2>
        <a:srgbClr val="CFD4D8"/>
      </a:lt2>
      <a:accent1>
        <a:srgbClr val="D11242"/>
      </a:accent1>
      <a:accent2>
        <a:srgbClr val="0069AA"/>
      </a:accent2>
      <a:accent3>
        <a:srgbClr val="00703C"/>
      </a:accent3>
      <a:accent4>
        <a:srgbClr val="EEB211"/>
      </a:accent4>
      <a:accent5>
        <a:srgbClr val="939BA1"/>
      </a:accent5>
      <a:accent6>
        <a:srgbClr val="F47B20"/>
      </a:accent6>
      <a:hlink>
        <a:srgbClr val="00AFDB"/>
      </a:hlink>
      <a:folHlink>
        <a:srgbClr val="A042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LinkTitle xmlns="702ae1d9-aa80-463d-95ed-73eca8694971" xsi:nil="true"/>
    <LinkURL xmlns="702ae1d9-aa80-463d-95ed-73eca8694971" xsi:nil="true"/>
    <ViewPosition xmlns="702ae1d9-aa80-463d-95ed-73eca8694971">13</ViewPosition>
    <Category0 xmlns="702ae1d9-aa80-463d-95ed-73eca8694971">PowerPoint Templates</Category0>
    <Description0 xmlns="702ae1d9-aa80-463d-95ed-73eca8694971">Cover and interior slide template for internal and external ATC Uganda presentations</Description0>
    <Archive xmlns="702ae1d9-aa80-463d-95ed-73eca8694971">false</Archive>
    <More_x0020_Details xmlns="702ae1d9-aa80-463d-95ed-73eca8694971" xsi:nil="true"/>
    <Document_x0020_Type xmlns="702ae1d9-aa80-463d-95ed-73eca8694971">Other Document</Document_x0020_Type>
    <Document_x0020__x0023_ xmlns="702ae1d9-aa80-463d-95ed-73eca869497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77F244EB1A6C45837CDF3B581A07A0" ma:contentTypeVersion="9" ma:contentTypeDescription="Create a new document." ma:contentTypeScope="" ma:versionID="8ddc6eb7e0cb3bbb43bf28fd90061706">
  <xsd:schema xmlns:xsd="http://www.w3.org/2001/XMLSchema" xmlns:p="http://schemas.microsoft.com/office/2006/metadata/properties" xmlns:ns2="702ae1d9-aa80-463d-95ed-73eca8694971" targetNamespace="http://schemas.microsoft.com/office/2006/metadata/properties" ma:root="true" ma:fieldsID="28afa66faa306bfe7812189a2cc8f4fd" ns2:_="">
    <xsd:import namespace="702ae1d9-aa80-463d-95ed-73eca8694971"/>
    <xsd:element name="properties">
      <xsd:complexType>
        <xsd:sequence>
          <xsd:element name="documentManagement">
            <xsd:complexType>
              <xsd:all>
                <xsd:element ref="ns2:Document_x0020_Type"/>
                <xsd:element ref="ns2:Category0"/>
                <xsd:element ref="ns2:Description0"/>
                <xsd:element ref="ns2:Document_x0020__x0023_" minOccurs="0"/>
                <xsd:element ref="ns2:Archive" minOccurs="0"/>
                <xsd:element ref="ns2:More_x0020_Details" minOccurs="0"/>
                <xsd:element ref="ns2:LinkTitle" minOccurs="0"/>
                <xsd:element ref="ns2:LinkURL" minOccurs="0"/>
                <xsd:element ref="ns2:ViewPosi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02ae1d9-aa80-463d-95ed-73eca8694971" elementFormDefault="qualified">
    <xsd:import namespace="http://schemas.microsoft.com/office/2006/documentManagement/types"/>
    <xsd:element name="Document_x0020_Type" ma:index="8" ma:displayName="Document Type" ma:default="Procedure" ma:format="RadioButtons" ma:internalName="Document_x0020_Type">
      <xsd:simpleType>
        <xsd:restriction base="dms:Choice">
          <xsd:enumeration value="Procedure"/>
          <xsd:enumeration value="Form"/>
          <xsd:enumeration value="List"/>
          <xsd:enumeration value="Bulletin"/>
          <xsd:enumeration value="Policy"/>
          <xsd:enumeration value="Summary"/>
          <xsd:enumeration value="Training"/>
          <xsd:enumeration value="Other Document"/>
          <xsd:enumeration value="Employee Program"/>
        </xsd:restriction>
      </xsd:simpleType>
    </xsd:element>
    <xsd:element name="Category0" ma:index="9" ma:displayName="Category" ma:default="" ma:format="RadioButtons" ma:internalName="Category0">
      <xsd:simpleType>
        <xsd:restriction base="dms:Choice">
          <xsd:enumeration value="Desktop Wallpaper"/>
          <xsd:enumeration value="Corporate Standards"/>
          <xsd:enumeration value="PowerPoint Templates"/>
          <xsd:enumeration value="E-Letterhead"/>
          <xsd:enumeration value="Fax and Memo Templates"/>
          <xsd:enumeration value="Company Collateral"/>
          <xsd:enumeration value="Promotional Items"/>
          <xsd:enumeration value="Archived Employee Communications"/>
          <xsd:enumeration value="Business Cards/Stationery"/>
          <xsd:enumeration value="Screensavers"/>
          <xsd:enumeration value="Marketing Materials"/>
        </xsd:restriction>
      </xsd:simpleType>
    </xsd:element>
    <xsd:element name="Description0" ma:index="10" ma:displayName="Description" ma:internalName="Description0">
      <xsd:simpleType>
        <xsd:restriction base="dms:Note"/>
      </xsd:simpleType>
    </xsd:element>
    <xsd:element name="Document_x0020__x0023_" ma:index="11" nillable="true" ma:displayName="Document #" ma:description="Enter the assigned Document #, normally assigned by the Corporate Audit Department." ma:internalName="Document_x0020__x0023_">
      <xsd:simpleType>
        <xsd:restriction base="dms:Text">
          <xsd:maxLength value="100"/>
        </xsd:restriction>
      </xsd:simpleType>
    </xsd:element>
    <xsd:element name="Archive" ma:index="12" nillable="true" ma:displayName="Archive" ma:description="Select to archive this document. Archive a document when it is no longer in use." ma:internalName="Archive">
      <xsd:simpleType>
        <xsd:restriction base="dms:Boolean"/>
      </xsd:simpleType>
    </xsd:element>
    <xsd:element name="More_x0020_Details" ma:index="13" nillable="true" ma:displayName="More Details" ma:internalName="More_x0020_Details">
      <xsd:simpleType>
        <xsd:restriction base="dms:Note"/>
      </xsd:simpleType>
    </xsd:element>
    <xsd:element name="LinkTitle" ma:index="14" nillable="true" ma:displayName="LinkTitle" ma:internalName="LinkTitle">
      <xsd:simpleType>
        <xsd:restriction base="dms:Text">
          <xsd:maxLength value="255"/>
        </xsd:restriction>
      </xsd:simpleType>
    </xsd:element>
    <xsd:element name="LinkURL" ma:index="15" nillable="true" ma:displayName="LinkURL" ma:description="Enter url for link. NOTE: do not include http://, this will be added automatically." ma:internalName="LinkURL">
      <xsd:simpleType>
        <xsd:restriction base="dms:Text">
          <xsd:maxLength value="255"/>
        </xsd:restriction>
      </xsd:simpleType>
    </xsd:element>
    <xsd:element name="ViewPosition" ma:index="16" nillable="true" ma:displayName="View Position" ma:description="The position number that this item will be displayed in views that sort by position." ma:internalName="ViewPosition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8761BD4-0C85-44B9-8858-C4864983E1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E0AAB1-4B47-47FC-8317-E1407B5E433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02ae1d9-aa80-463d-95ed-73eca869497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0C71C1-FEBD-4AEF-8F5A-4CA05DA069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2ae1d9-aa80-463d-95ed-73eca869497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15101</TotalTime>
  <Words>682</Words>
  <Application>Microsoft Office PowerPoint</Application>
  <PresentationFormat>On-screen Show (4:3)</PresentationFormat>
  <Paragraphs>141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Arial Black</vt:lpstr>
      <vt:lpstr>Calibri</vt:lpstr>
      <vt:lpstr>1_Office Theme</vt:lpstr>
      <vt:lpstr>  Power cube ECC500 Upgrade</vt:lpstr>
      <vt:lpstr>Introduction;</vt:lpstr>
      <vt:lpstr>Logging onto the power cube system</vt:lpstr>
      <vt:lpstr>.</vt:lpstr>
      <vt:lpstr>Setting IPs;</vt:lpstr>
      <vt:lpstr>Steps for setting laptop static IP;</vt:lpstr>
      <vt:lpstr>Logging onto the controller</vt:lpstr>
      <vt:lpstr>Software upgrade;</vt:lpstr>
      <vt:lpstr>Software activation</vt:lpstr>
      <vt:lpstr>Manual upgrade;</vt:lpstr>
      <vt:lpstr>RMS communication settings</vt:lpstr>
      <vt:lpstr>Cable connection;</vt:lpstr>
      <vt:lpstr>Changes on the galooli end;</vt:lpstr>
      <vt:lpstr>THANK YOU</vt:lpstr>
    </vt:vector>
  </TitlesOfParts>
  <Company>American Tower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 Uganda PowerPoint Template and Tutorial</dc:title>
  <dc:subject>quick facts, financials, stats and overview about American Tower</dc:subject>
  <dc:creator>Maeghan Oberoi</dc:creator>
  <cp:keywords>financials, about AMerican Tower, timeline, inernational expansion, core solutions</cp:keywords>
  <cp:lastModifiedBy>David Bbosa</cp:lastModifiedBy>
  <cp:revision>1450</cp:revision>
  <cp:lastPrinted>2013-03-07T16:17:40Z</cp:lastPrinted>
  <dcterms:created xsi:type="dcterms:W3CDTF">2012-11-12T19:48:38Z</dcterms:created>
  <dcterms:modified xsi:type="dcterms:W3CDTF">2018-02-19T17:03:51Z</dcterms:modified>
  <cp:category>quarterly update and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0x010100A477F244EB1A6C45837CDF3B581A07A0</vt:lpwstr>
  </property>
  <property fmtid="{D5CDD505-2E9C-101B-9397-08002B2CF9AE}" pid="3" name="Order">
    <vt:r8>9800</vt:r8>
  </property>
</Properties>
</file>