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0413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4400" spc="-1" strike="noStrike">
                <a:solidFill>
                  <a:srgbClr val="ffffff"/>
                </a:solidFill>
                <a:latin typeface="Arial"/>
              </a:rPr>
              <a:t>Clique para mover o slide</a:t>
            </a: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 idx="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ft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sldNum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19E6693-E162-49FA-AB41-5CF61634B698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-14974920" y="-7731000"/>
            <a:ext cx="29950920" cy="16850880"/>
          </a:xfrm>
          <a:prstGeom prst="rect">
            <a:avLst/>
          </a:prstGeom>
          <a:ln w="0">
            <a:noFill/>
          </a:ln>
        </p:spPr>
      </p:sp>
      <p:sp>
        <p:nvSpPr>
          <p:cNvPr id="149" name="Text Box 2"/>
          <p:cNvSpPr/>
          <p:nvPr/>
        </p:nvSpPr>
        <p:spPr>
          <a:xfrm>
            <a:off x="685800" y="4343400"/>
            <a:ext cx="5484600" cy="411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-14974920" y="-7731000"/>
            <a:ext cx="29950920" cy="16850880"/>
          </a:xfrm>
          <a:prstGeom prst="rect">
            <a:avLst/>
          </a:prstGeom>
          <a:ln w="0">
            <a:noFill/>
          </a:ln>
        </p:spPr>
      </p:sp>
      <p:sp>
        <p:nvSpPr>
          <p:cNvPr id="151" name="Text Box 2"/>
          <p:cNvSpPr/>
          <p:nvPr/>
        </p:nvSpPr>
        <p:spPr>
          <a:xfrm>
            <a:off x="685800" y="4343400"/>
            <a:ext cx="5484600" cy="411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-14974920" y="-7731000"/>
            <a:ext cx="29950920" cy="16850880"/>
          </a:xfrm>
          <a:prstGeom prst="rect">
            <a:avLst/>
          </a:prstGeom>
          <a:ln w="0">
            <a:noFill/>
          </a:ln>
        </p:spPr>
      </p:sp>
      <p:sp>
        <p:nvSpPr>
          <p:cNvPr id="153" name="Text Box 2"/>
          <p:cNvSpPr/>
          <p:nvPr/>
        </p:nvSpPr>
        <p:spPr>
          <a:xfrm>
            <a:off x="685800" y="4343400"/>
            <a:ext cx="5484600" cy="411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Num" idx="6"/>
          </p:nvPr>
        </p:nvSpPr>
        <p:spPr>
          <a:xfrm>
            <a:off x="4280040" y="10156680"/>
            <a:ext cx="3277800" cy="53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WenQuanYi Micro He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14204B01-C718-456A-980A-85F8B4A368E7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WenQuanYi Micro Hei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8240"/>
          </a:xfrm>
          <a:prstGeom prst="rect">
            <a:avLst/>
          </a:prstGeom>
          <a:ln w="0">
            <a:noFill/>
          </a:ln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7210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Num" idx="7"/>
          </p:nvPr>
        </p:nvSpPr>
        <p:spPr>
          <a:xfrm>
            <a:off x="4280040" y="10156680"/>
            <a:ext cx="3277800" cy="53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WenQuanYi Micro He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C92C3294-1283-49B7-8503-E39A0E2FB9ED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WenQuanYi Micro Hei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600" cy="4008240"/>
          </a:xfrm>
          <a:prstGeom prst="rect">
            <a:avLst/>
          </a:prstGeom>
          <a:ln w="0">
            <a:noFill/>
          </a:ln>
        </p:spPr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7210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-14974920" y="-7731000"/>
            <a:ext cx="29950920" cy="16850880"/>
          </a:xfrm>
          <a:prstGeom prst="rect">
            <a:avLst/>
          </a:prstGeom>
          <a:ln w="0">
            <a:noFill/>
          </a:ln>
        </p:spPr>
      </p:sp>
      <p:sp>
        <p:nvSpPr>
          <p:cNvPr id="161" name="Text Box 2"/>
          <p:cNvSpPr/>
          <p:nvPr/>
        </p:nvSpPr>
        <p:spPr>
          <a:xfrm>
            <a:off x="685800" y="4343400"/>
            <a:ext cx="5484600" cy="411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Img"/>
          </p:nvPr>
        </p:nvSpPr>
        <p:spPr>
          <a:xfrm>
            <a:off x="-14974920" y="-7731000"/>
            <a:ext cx="29950920" cy="16850880"/>
          </a:xfrm>
          <a:prstGeom prst="rect">
            <a:avLst/>
          </a:prstGeom>
          <a:ln w="0">
            <a:noFill/>
          </a:ln>
        </p:spPr>
      </p:sp>
      <p:sp>
        <p:nvSpPr>
          <p:cNvPr id="137" name="Text Box 2"/>
          <p:cNvSpPr/>
          <p:nvPr/>
        </p:nvSpPr>
        <p:spPr>
          <a:xfrm>
            <a:off x="685800" y="4343400"/>
            <a:ext cx="5484600" cy="411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0" y="695160"/>
            <a:ext cx="1080" cy="1080"/>
          </a:xfrm>
          <a:prstGeom prst="rect">
            <a:avLst/>
          </a:prstGeom>
          <a:ln w="0">
            <a:noFill/>
          </a:ln>
        </p:spPr>
      </p:sp>
      <p:sp>
        <p:nvSpPr>
          <p:cNvPr id="139" name="Text Box 2"/>
          <p:cNvSpPr/>
          <p:nvPr/>
        </p:nvSpPr>
        <p:spPr>
          <a:xfrm>
            <a:off x="685800" y="4343400"/>
            <a:ext cx="5484600" cy="411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Img"/>
          </p:nvPr>
        </p:nvSpPr>
        <p:spPr>
          <a:xfrm>
            <a:off x="-14974920" y="-7731000"/>
            <a:ext cx="29950920" cy="16850880"/>
          </a:xfrm>
          <a:prstGeom prst="rect">
            <a:avLst/>
          </a:prstGeom>
          <a:ln w="0">
            <a:noFill/>
          </a:ln>
        </p:spPr>
      </p:sp>
      <p:sp>
        <p:nvSpPr>
          <p:cNvPr id="141" name="Text Box 2"/>
          <p:cNvSpPr/>
          <p:nvPr/>
        </p:nvSpPr>
        <p:spPr>
          <a:xfrm>
            <a:off x="685800" y="4343400"/>
            <a:ext cx="5484600" cy="411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-14974920" y="-7731000"/>
            <a:ext cx="29950920" cy="16850880"/>
          </a:xfrm>
          <a:prstGeom prst="rect">
            <a:avLst/>
          </a:prstGeom>
          <a:ln w="0">
            <a:noFill/>
          </a:ln>
        </p:spPr>
      </p:sp>
      <p:sp>
        <p:nvSpPr>
          <p:cNvPr id="143" name="Text Box 2"/>
          <p:cNvSpPr/>
          <p:nvPr/>
        </p:nvSpPr>
        <p:spPr>
          <a:xfrm>
            <a:off x="685800" y="4343400"/>
            <a:ext cx="5484600" cy="411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-14974920" y="-7731000"/>
            <a:ext cx="29950920" cy="16850880"/>
          </a:xfrm>
          <a:prstGeom prst="rect">
            <a:avLst/>
          </a:prstGeom>
          <a:ln w="0">
            <a:noFill/>
          </a:ln>
        </p:spPr>
      </p:sp>
      <p:sp>
        <p:nvSpPr>
          <p:cNvPr id="145" name="Text Box 2"/>
          <p:cNvSpPr/>
          <p:nvPr/>
        </p:nvSpPr>
        <p:spPr>
          <a:xfrm>
            <a:off x="685800" y="4343400"/>
            <a:ext cx="5484600" cy="411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-14974920" y="-7731000"/>
            <a:ext cx="29950920" cy="16850880"/>
          </a:xfrm>
          <a:prstGeom prst="rect">
            <a:avLst/>
          </a:prstGeom>
          <a:ln w="0">
            <a:noFill/>
          </a:ln>
        </p:spPr>
      </p:sp>
      <p:sp>
        <p:nvSpPr>
          <p:cNvPr id="147" name="Text Box 2"/>
          <p:cNvSpPr/>
          <p:nvPr/>
        </p:nvSpPr>
        <p:spPr>
          <a:xfrm>
            <a:off x="685800" y="4343400"/>
            <a:ext cx="5484600" cy="411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81BE09-81FA-4E58-9345-C58A5716B485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06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06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69216A-CC58-4F6E-84D6-7133DE61F97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31240" y="368208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A389EC-F810-482A-AF0E-5448B383CF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318920" y="160452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8028000" y="160452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318920" y="368208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8028000" y="368208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47DABE-A67D-412E-B431-584FA04E3745}" type="slidenum">
              <a:t>&lt;#&gt;</a:t>
            </a:fld>
          </a:p>
        </p:txBody>
      </p:sp>
      <p:sp>
        <p:nvSpPr>
          <p:cNvPr id="10" name="PlaceHolder 9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F3B8B8-082D-4F62-9E5E-943B6BA21C8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2F045D-313F-4251-8A7A-6C2A3C79946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4531E2-46E1-4CF5-B592-3171394356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99DCFC-A81A-485C-9C07-B1117334616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5085D1-D601-42E4-B1F3-6D91A263349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266F58-22E3-4913-8D1F-7AA13B24CA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240" y="368208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5FD1BA-6666-493C-A8F5-14EA0EEFC00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06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2FB999-5EB9-4C16-B1D8-F2B438CD06B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tângulo 6"/>
          <p:cNvSpPr/>
          <p:nvPr/>
        </p:nvSpPr>
        <p:spPr>
          <a:xfrm>
            <a:off x="-4680" y="0"/>
            <a:ext cx="12207600" cy="7599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Text Box 4"/>
          <p:cNvSpPr/>
          <p:nvPr/>
        </p:nvSpPr>
        <p:spPr>
          <a:xfrm>
            <a:off x="4165560" y="6354720"/>
            <a:ext cx="3858840" cy="367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Imagem 7" descr=""/>
          <p:cNvPicPr/>
          <p:nvPr/>
        </p:nvPicPr>
        <p:blipFill>
          <a:blip r:embed="rId2"/>
          <a:stretch/>
        </p:blipFill>
        <p:spPr>
          <a:xfrm>
            <a:off x="11160" y="5754600"/>
            <a:ext cx="12191760" cy="1117080"/>
          </a:xfrm>
          <a:prstGeom prst="rect">
            <a:avLst/>
          </a:prstGeom>
          <a:ln w="9525">
            <a:noFill/>
          </a:ln>
        </p:spPr>
      </p:pic>
      <p:grpSp>
        <p:nvGrpSpPr>
          <p:cNvPr id="3" name="Grupo 8"/>
          <p:cNvGrpSpPr/>
          <p:nvPr/>
        </p:nvGrpSpPr>
        <p:grpSpPr>
          <a:xfrm>
            <a:off x="6276960" y="6283440"/>
            <a:ext cx="5646600" cy="542520"/>
            <a:chOff x="6276960" y="6283440"/>
            <a:chExt cx="5646600" cy="542520"/>
          </a:xfrm>
        </p:grpSpPr>
        <p:pic>
          <p:nvPicPr>
            <p:cNvPr id="4" name="Imagem 9" descr=""/>
            <p:cNvPicPr/>
            <p:nvPr/>
          </p:nvPicPr>
          <p:blipFill>
            <a:blip r:embed="rId3"/>
            <a:stretch/>
          </p:blipFill>
          <p:spPr>
            <a:xfrm>
              <a:off x="10236600" y="6370920"/>
              <a:ext cx="1686960" cy="33732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5" name="Imagem 10" descr=""/>
            <p:cNvPicPr/>
            <p:nvPr/>
          </p:nvPicPr>
          <p:blipFill>
            <a:blip r:embed="rId4"/>
            <a:srcRect l="24601" t="60612" r="22078" b="20392"/>
            <a:stretch/>
          </p:blipFill>
          <p:spPr>
            <a:xfrm>
              <a:off x="8358480" y="6308640"/>
              <a:ext cx="1706760" cy="47772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6" name="Imagem 11" descr=""/>
            <p:cNvPicPr/>
            <p:nvPr/>
          </p:nvPicPr>
          <p:blipFill>
            <a:blip r:embed="rId5"/>
            <a:stretch/>
          </p:blipFill>
          <p:spPr>
            <a:xfrm>
              <a:off x="6276960" y="6283440"/>
              <a:ext cx="2081160" cy="542520"/>
            </a:xfrm>
            <a:prstGeom prst="rect">
              <a:avLst/>
            </a:prstGeom>
            <a:ln w="9525">
              <a:noFill/>
            </a:ln>
          </p:spPr>
        </p:pic>
      </p:grpSp>
      <p:sp>
        <p:nvSpPr>
          <p:cNvPr id="7" name="PlaceHolder 1"/>
          <p:cNvSpPr>
            <a:spLocks noGrp="1"/>
          </p:cNvSpPr>
          <p:nvPr>
            <p:ph type="dt" idx="1"/>
          </p:nvPr>
        </p:nvSpPr>
        <p:spPr>
          <a:xfrm>
            <a:off x="609480" y="6354720"/>
            <a:ext cx="2841120" cy="36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6800" bIns="46800" anchor="ctr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2"/>
          </p:nvPr>
        </p:nvSpPr>
        <p:spPr>
          <a:xfrm>
            <a:off x="8736120" y="6354720"/>
            <a:ext cx="2842920" cy="36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6800" bIns="4680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pt-BR" sz="1400" spc="-1" strike="noStrike">
                <a:solidFill>
                  <a:srgbClr val="000000"/>
                </a:solidFill>
                <a:latin typeface="Arial"/>
                <a:ea typeface="WenQuanYi Micro He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20322313-A31D-4CA9-A2E2-7BE42A236753}" type="slidenum">
              <a:rPr b="0" lang="pt-BR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4400" spc="-1" strike="noStrike">
                <a:solidFill>
                  <a:srgbClr val="ffffff"/>
                </a:solidFill>
                <a:latin typeface="Arial"/>
              </a:rPr>
              <a:t>Clique para editar o formato do texto do título</a:t>
            </a:r>
            <a:endParaRPr b="0" lang="en-GB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en-GB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en-GB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Imagem 13" descr="Foto editada de grupo de pessoas posando para foto&#10;&#10;Descrição gerada automaticamente"/>
          <p:cNvPicPr/>
          <p:nvPr/>
        </p:nvPicPr>
        <p:blipFill>
          <a:blip r:embed="rId1"/>
          <a:stretch/>
        </p:blipFill>
        <p:spPr>
          <a:xfrm>
            <a:off x="4573800" y="1519560"/>
            <a:ext cx="7606080" cy="4278960"/>
          </a:xfrm>
          <a:prstGeom prst="rect">
            <a:avLst/>
          </a:prstGeom>
          <a:ln w="0">
            <a:noFill/>
          </a:ln>
        </p:spPr>
      </p:pic>
      <p:pic>
        <p:nvPicPr>
          <p:cNvPr id="54" name="Imagem 6" descr=""/>
          <p:cNvPicPr/>
          <p:nvPr/>
        </p:nvPicPr>
        <p:blipFill>
          <a:blip r:embed="rId2"/>
          <a:srcRect l="0" t="18075" r="0" b="23585"/>
          <a:stretch/>
        </p:blipFill>
        <p:spPr>
          <a:xfrm>
            <a:off x="5053320" y="360"/>
            <a:ext cx="2593440" cy="1513800"/>
          </a:xfrm>
          <a:prstGeom prst="rect">
            <a:avLst/>
          </a:prstGeom>
          <a:ln w="0">
            <a:noFill/>
          </a:ln>
        </p:spPr>
      </p:pic>
      <p:sp>
        <p:nvSpPr>
          <p:cNvPr id="55" name="Retângulo 5"/>
          <p:cNvSpPr/>
          <p:nvPr/>
        </p:nvSpPr>
        <p:spPr>
          <a:xfrm>
            <a:off x="8894520" y="4124160"/>
            <a:ext cx="3080520" cy="41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Retângulo 4"/>
          <p:cNvSpPr/>
          <p:nvPr/>
        </p:nvSpPr>
        <p:spPr>
          <a:xfrm>
            <a:off x="-3960" y="360"/>
            <a:ext cx="4561560" cy="683604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7" name="Picture 2" descr=""/>
          <p:cNvPicPr/>
          <p:nvPr/>
        </p:nvPicPr>
        <p:blipFill>
          <a:blip r:embed="rId3"/>
          <a:stretch/>
        </p:blipFill>
        <p:spPr>
          <a:xfrm>
            <a:off x="923040" y="3444840"/>
            <a:ext cx="2490120" cy="1612440"/>
          </a:xfrm>
          <a:prstGeom prst="rect">
            <a:avLst/>
          </a:prstGeom>
          <a:ln w="0">
            <a:noFill/>
          </a:ln>
        </p:spPr>
      </p:pic>
      <p:pic>
        <p:nvPicPr>
          <p:cNvPr id="58" name="Imagem 7" descr=""/>
          <p:cNvPicPr/>
          <p:nvPr/>
        </p:nvPicPr>
        <p:blipFill>
          <a:blip r:embed="rId4"/>
          <a:srcRect l="24601" t="16537" r="22078" b="16308"/>
          <a:stretch/>
        </p:blipFill>
        <p:spPr>
          <a:xfrm>
            <a:off x="648360" y="211680"/>
            <a:ext cx="3162960" cy="3131280"/>
          </a:xfrm>
          <a:prstGeom prst="rect">
            <a:avLst/>
          </a:prstGeom>
          <a:ln w="0">
            <a:noFill/>
          </a:ln>
        </p:spPr>
      </p:pic>
      <p:pic>
        <p:nvPicPr>
          <p:cNvPr id="59" name="Picture 2" descr=""/>
          <p:cNvPicPr/>
          <p:nvPr/>
        </p:nvPicPr>
        <p:blipFill>
          <a:blip r:embed="rId5"/>
          <a:stretch/>
        </p:blipFill>
        <p:spPr>
          <a:xfrm>
            <a:off x="8156160" y="363960"/>
            <a:ext cx="3653640" cy="729720"/>
          </a:xfrm>
          <a:prstGeom prst="rect">
            <a:avLst/>
          </a:prstGeom>
          <a:ln w="0">
            <a:noFill/>
          </a:ln>
        </p:spPr>
      </p:pic>
      <p:sp>
        <p:nvSpPr>
          <p:cNvPr id="60" name="Retângulo 11"/>
          <p:cNvSpPr/>
          <p:nvPr/>
        </p:nvSpPr>
        <p:spPr>
          <a:xfrm>
            <a:off x="4546800" y="-39240"/>
            <a:ext cx="7633080" cy="5315400"/>
          </a:xfrm>
          <a:prstGeom prst="rect">
            <a:avLst/>
          </a:prstGeom>
          <a:solidFill>
            <a:schemeClr val="accent5">
              <a:lumMod val="40000"/>
              <a:lumOff val="6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1" name="Imagem 12" descr=""/>
          <p:cNvPicPr/>
          <p:nvPr/>
        </p:nvPicPr>
        <p:blipFill>
          <a:blip r:embed="rId6"/>
          <a:stretch/>
        </p:blipFill>
        <p:spPr>
          <a:xfrm>
            <a:off x="11880" y="3922560"/>
            <a:ext cx="12188520" cy="2947320"/>
          </a:xfrm>
          <a:prstGeom prst="rect">
            <a:avLst/>
          </a:prstGeom>
          <a:ln w="0">
            <a:noFill/>
          </a:ln>
        </p:spPr>
      </p:pic>
      <p:sp>
        <p:nvSpPr>
          <p:cNvPr id="62" name="CaixaDeTexto 20"/>
          <p:cNvSpPr/>
          <p:nvPr/>
        </p:nvSpPr>
        <p:spPr>
          <a:xfrm>
            <a:off x="1021320" y="5240160"/>
            <a:ext cx="111535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Roboto"/>
              </a:rPr>
              <a:t>Acessar um banco de dados a partir do backend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2"/>
          <p:cNvSpPr/>
          <p:nvPr/>
        </p:nvSpPr>
        <p:spPr>
          <a:xfrm>
            <a:off x="559080" y="191160"/>
            <a:ext cx="556236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WenQuanYi Micro Hei"/>
              </a:rPr>
              <a:t>LISTAGEM DE REGISTRO DO BANCO DE DADOS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1" name="Rectangle 3"/>
          <p:cNvSpPr/>
          <p:nvPr/>
        </p:nvSpPr>
        <p:spPr>
          <a:xfrm>
            <a:off x="533160" y="764640"/>
            <a:ext cx="11394360" cy="100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WenQuanYi Micro Hei"/>
              </a:rPr>
              <a:t>O processo para executar um comando de consulta é bem parecido com o processo de inserir registros no banco.  A diferença é que para executar um comando de consulta é necessário utilizar o método </a:t>
            </a:r>
            <a:r>
              <a:rPr b="1" lang="pt-BR" sz="1200" spc="-1" strike="noStrike">
                <a:solidFill>
                  <a:srgbClr val="000000"/>
                </a:solidFill>
                <a:latin typeface="Arial"/>
                <a:ea typeface="WenQuanYi Micro Hei"/>
              </a:rPr>
              <a:t>executeQuery()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WenQuanYi Micro Hei"/>
              </a:rPr>
              <a:t> ao invés do </a:t>
            </a:r>
            <a:r>
              <a:rPr b="1" lang="pt-BR" sz="1200" spc="-1" strike="noStrike">
                <a:solidFill>
                  <a:srgbClr val="000000"/>
                </a:solidFill>
                <a:latin typeface="Arial"/>
                <a:ea typeface="WenQuanYi Micro Hei"/>
              </a:rPr>
              <a:t>execute()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WenQuanYi Micro Hei"/>
              </a:rPr>
              <a:t>. Esse método devolve um objeto da interface </a:t>
            </a:r>
            <a:r>
              <a:rPr b="1" lang="pt-BR" sz="1200" spc="-1" strike="noStrike">
                <a:solidFill>
                  <a:srgbClr val="000000"/>
                </a:solidFill>
                <a:latin typeface="Arial"/>
                <a:ea typeface="WenQuanYi Micro Hei"/>
              </a:rPr>
              <a:t>java.sql.ResultSet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WenQuanYi Micro Hei"/>
              </a:rPr>
              <a:t>, que é responsável por armazenar os resultados da consulta. Uma vez que você possui um </a:t>
            </a:r>
            <a:r>
              <a:rPr b="1" lang="pt-BR" sz="1200" spc="-1" strike="noStrike">
                <a:solidFill>
                  <a:srgbClr val="000000"/>
                </a:solidFill>
                <a:latin typeface="Arial"/>
                <a:ea typeface="WenQuanYi Micro Hei"/>
              </a:rPr>
              <a:t>ResultSet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WenQuanYi Micro Hei"/>
              </a:rPr>
              <a:t>, você pode obter valores de qualquer campo na linha, ou mover para a próxima linha no conjunto. </a:t>
            </a:r>
            <a:r>
              <a:rPr b="1" lang="pt-BR" sz="1200" spc="-1" strike="noStrike">
                <a:solidFill>
                  <a:srgbClr val="000000"/>
                </a:solidFill>
                <a:latin typeface="Arial"/>
                <a:ea typeface="WenQuanYi Micro Hei"/>
              </a:rPr>
              <a:t>ResultSets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WenQuanYi Micro Hei"/>
              </a:rPr>
              <a:t> são sempre posicionados antes da primeira linha se ela não for nula, portanto precisamos chamar </a:t>
            </a:r>
            <a:r>
              <a:rPr b="1" lang="pt-BR" sz="1200" spc="-1" strike="noStrike">
                <a:solidFill>
                  <a:srgbClr val="000000"/>
                </a:solidFill>
                <a:latin typeface="Arial"/>
                <a:ea typeface="WenQuanYi Micro Hei"/>
              </a:rPr>
              <a:t>ResultSet.next()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WenQuanYi Micro Hei"/>
              </a:rPr>
              <a:t> para checar se foi retornado </a:t>
            </a:r>
            <a:r>
              <a:rPr b="1" lang="pt-BR" sz="1200" spc="-1" strike="noStrike">
                <a:solidFill>
                  <a:srgbClr val="000000"/>
                </a:solidFill>
                <a:latin typeface="Arial"/>
                <a:ea typeface="WenQuanYi Micro Hei"/>
              </a:rPr>
              <a:t>true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WenQuanYi Micro Hei"/>
              </a:rPr>
              <a:t> para indicar que o </a:t>
            </a:r>
            <a:r>
              <a:rPr b="1" lang="pt-BR" sz="1200" spc="-1" strike="noStrike">
                <a:solidFill>
                  <a:srgbClr val="000000"/>
                </a:solidFill>
                <a:latin typeface="Arial"/>
                <a:ea typeface="WenQuanYi Micro Hei"/>
              </a:rPr>
              <a:t>ResultSet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WenQuanYi Micro Hei"/>
              </a:rPr>
              <a:t> conseguiu avançar para o próximo registro ou </a:t>
            </a:r>
            <a:r>
              <a:rPr b="1" lang="pt-BR" sz="1200" spc="-1" strike="noStrike">
                <a:solidFill>
                  <a:srgbClr val="000000"/>
                </a:solidFill>
                <a:latin typeface="Arial"/>
                <a:ea typeface="WenQuanYi Micro Hei"/>
              </a:rPr>
              <a:t>false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WenQuanYi Micro Hei"/>
              </a:rPr>
              <a:t> quando não existe mais linhas.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12" name="Text Box 4"/>
          <p:cNvSpPr/>
          <p:nvPr/>
        </p:nvSpPr>
        <p:spPr>
          <a:xfrm>
            <a:off x="838800" y="2030760"/>
            <a:ext cx="3600000" cy="245520"/>
          </a:xfrm>
          <a:prstGeom prst="rect">
            <a:avLst/>
          </a:prstGeom>
          <a:solidFill>
            <a:srgbClr val="ffffff"/>
          </a:solidFill>
          <a:ln cap="sq" w="25560">
            <a:solidFill>
              <a:srgbClr val="4f81b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1" lang="pt-BR" sz="1000" spc="-1" strike="noStrike">
                <a:solidFill>
                  <a:srgbClr val="000000"/>
                </a:solidFill>
                <a:latin typeface="Arial"/>
                <a:ea typeface="WenQuanYi Micro Hei"/>
              </a:rPr>
              <a:t>Adicionar o método listarClientes em </a:t>
            </a:r>
            <a:r>
              <a:rPr b="1" lang="pt-BR" sz="1000" spc="-1" strike="noStrike">
                <a:solidFill>
                  <a:srgbClr val="2d2db9"/>
                </a:solidFill>
                <a:latin typeface="Arial"/>
                <a:ea typeface="WenQuanYi Micro Hei"/>
              </a:rPr>
              <a:t>ClienteDao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13" name="Text Box 6"/>
          <p:cNvSpPr/>
          <p:nvPr/>
        </p:nvSpPr>
        <p:spPr>
          <a:xfrm>
            <a:off x="6095160" y="2154960"/>
            <a:ext cx="5400360" cy="702360"/>
          </a:xfrm>
          <a:prstGeom prst="rect">
            <a:avLst/>
          </a:prstGeom>
          <a:solidFill>
            <a:srgbClr val="ffffff"/>
          </a:solidFill>
          <a:ln cap="sq" w="25560">
            <a:solidFill>
              <a:srgbClr val="4f81b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1" lang="pt-BR" sz="1000" spc="-1" strike="noStrike">
                <a:solidFill>
                  <a:srgbClr val="2d2db9"/>
                </a:solidFill>
                <a:latin typeface="Arial"/>
                <a:ea typeface="WenQuanYi Micro Hei"/>
              </a:rPr>
              <a:t>Os dados contidos no </a:t>
            </a:r>
            <a:r>
              <a:rPr b="1" lang="pt-BR" sz="1000" spc="-1" strike="noStrike">
                <a:solidFill>
                  <a:srgbClr val="000000"/>
                </a:solidFill>
                <a:latin typeface="Arial"/>
                <a:ea typeface="WenQuanYi Micro Hei"/>
              </a:rPr>
              <a:t>ResultSet</a:t>
            </a:r>
            <a:r>
              <a:rPr b="1" lang="pt-BR" sz="1000" spc="-1" strike="noStrike">
                <a:solidFill>
                  <a:srgbClr val="2d2db9"/>
                </a:solidFill>
                <a:latin typeface="Arial"/>
                <a:ea typeface="WenQuanYi Micro Hei"/>
              </a:rPr>
              <a:t> podem ser acessados através de métodos, como o </a:t>
            </a:r>
            <a:r>
              <a:rPr b="1" lang="pt-BR" sz="1000" spc="-1" strike="noStrike">
                <a:solidFill>
                  <a:srgbClr val="000000"/>
                </a:solidFill>
                <a:latin typeface="Arial"/>
                <a:ea typeface="WenQuanYi Micro Hei"/>
              </a:rPr>
              <a:t>getString, getInt, getDouble e outros</a:t>
            </a:r>
            <a:r>
              <a:rPr b="1" lang="pt-BR" sz="1000" spc="-1" strike="noStrike">
                <a:solidFill>
                  <a:srgbClr val="2d2db9"/>
                </a:solidFill>
                <a:latin typeface="Arial"/>
                <a:ea typeface="WenQuanYi Micro Hei"/>
              </a:rPr>
              <a:t>. Esses métodos recebem como parâmetro uma string referente ao nome da coluna correspondente. Os </a:t>
            </a:r>
            <a:r>
              <a:rPr b="1" lang="pt-BR" sz="1000" spc="-1" strike="noStrike">
                <a:solidFill>
                  <a:srgbClr val="000000"/>
                </a:solidFill>
                <a:latin typeface="Arial"/>
                <a:ea typeface="WenQuanYi Micro Hei"/>
              </a:rPr>
              <a:t>ResultSets</a:t>
            </a:r>
            <a:r>
              <a:rPr b="1" lang="pt-BR" sz="1000" spc="-1" strike="noStrike">
                <a:solidFill>
                  <a:srgbClr val="2d2db9"/>
                </a:solidFill>
                <a:latin typeface="Arial"/>
                <a:ea typeface="WenQuanYi Micro Hei"/>
              </a:rPr>
              <a:t> representam as linhas retomadas como uma resposta a uma consulta.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114" name="Imagem 7" descr=""/>
          <p:cNvPicPr/>
          <p:nvPr/>
        </p:nvPicPr>
        <p:blipFill>
          <a:blip r:embed="rId1"/>
          <a:stretch/>
        </p:blipFill>
        <p:spPr>
          <a:xfrm>
            <a:off x="750960" y="2421000"/>
            <a:ext cx="5128200" cy="3566160"/>
          </a:xfrm>
          <a:prstGeom prst="rect">
            <a:avLst/>
          </a:prstGeom>
          <a:ln w="0">
            <a:noFill/>
          </a:ln>
        </p:spPr>
      </p:pic>
      <p:pic>
        <p:nvPicPr>
          <p:cNvPr id="115" name="Imagem 9" descr=""/>
          <p:cNvPicPr/>
          <p:nvPr/>
        </p:nvPicPr>
        <p:blipFill>
          <a:blip r:embed="rId2"/>
          <a:stretch/>
        </p:blipFill>
        <p:spPr>
          <a:xfrm>
            <a:off x="6909480" y="4077000"/>
            <a:ext cx="3771720" cy="1401840"/>
          </a:xfrm>
          <a:prstGeom prst="rect">
            <a:avLst/>
          </a:prstGeom>
          <a:ln w="0">
            <a:noFill/>
          </a:ln>
        </p:spPr>
      </p:pic>
      <p:sp>
        <p:nvSpPr>
          <p:cNvPr id="116" name="Text Box 4"/>
          <p:cNvSpPr/>
          <p:nvPr/>
        </p:nvSpPr>
        <p:spPr>
          <a:xfrm>
            <a:off x="6815160" y="3573000"/>
            <a:ext cx="3600000" cy="245520"/>
          </a:xfrm>
          <a:prstGeom prst="rect">
            <a:avLst/>
          </a:prstGeom>
          <a:solidFill>
            <a:srgbClr val="ffffff"/>
          </a:solidFill>
          <a:ln cap="sq" w="25560">
            <a:solidFill>
              <a:srgbClr val="4f81b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1" lang="pt-BR" sz="1000" spc="-1" strike="noStrike">
                <a:solidFill>
                  <a:srgbClr val="000000"/>
                </a:solidFill>
                <a:latin typeface="Arial"/>
                <a:ea typeface="WenQuanYi Micro Hei"/>
              </a:rPr>
              <a:t>Criar a classe </a:t>
            </a:r>
            <a:r>
              <a:rPr b="1" lang="pt-BR" sz="1000" spc="-1" strike="noStrike">
                <a:solidFill>
                  <a:srgbClr val="2d2db9"/>
                </a:solidFill>
                <a:latin typeface="Arial"/>
                <a:ea typeface="WenQuanYi Micro Hei"/>
              </a:rPr>
              <a:t>TesteListar</a:t>
            </a: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2"/>
          <p:cNvSpPr/>
          <p:nvPr/>
        </p:nvSpPr>
        <p:spPr>
          <a:xfrm>
            <a:off x="513360" y="171360"/>
            <a:ext cx="556236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WenQuanYi Micro Hei"/>
              </a:rPr>
              <a:t>LISTAGEM DE REGISTRO DO BANCO DE DADOS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8" name="Text Box 5"/>
          <p:cNvSpPr/>
          <p:nvPr/>
        </p:nvSpPr>
        <p:spPr>
          <a:xfrm>
            <a:off x="875520" y="863640"/>
            <a:ext cx="6192360" cy="519480"/>
          </a:xfrm>
          <a:prstGeom prst="rect">
            <a:avLst/>
          </a:prstGeom>
          <a:solidFill>
            <a:srgbClr val="ffffff"/>
          </a:solidFill>
          <a:ln cap="sq" w="25560">
            <a:solidFill>
              <a:srgbClr val="4f81b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Listagem com like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Inserir o método abaixo na classe 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ClienteDao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19" name="Imagem 3" descr=""/>
          <p:cNvPicPr/>
          <p:nvPr/>
        </p:nvPicPr>
        <p:blipFill>
          <a:blip r:embed="rId1"/>
          <a:stretch/>
        </p:blipFill>
        <p:spPr>
          <a:xfrm>
            <a:off x="1846800" y="1597320"/>
            <a:ext cx="4956840" cy="4352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 Box 1"/>
          <p:cNvSpPr/>
          <p:nvPr/>
        </p:nvSpPr>
        <p:spPr>
          <a:xfrm>
            <a:off x="798480" y="1412640"/>
            <a:ext cx="3888000" cy="306360"/>
          </a:xfrm>
          <a:prstGeom prst="rect">
            <a:avLst/>
          </a:prstGeom>
          <a:solidFill>
            <a:srgbClr val="ffffff"/>
          </a:solidFill>
          <a:ln cap="sq" w="25560">
            <a:solidFill>
              <a:srgbClr val="4f81b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Criar a classe 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TesteListarPorNome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21" name="Imagem 2" descr=""/>
          <p:cNvPicPr/>
          <p:nvPr/>
        </p:nvPicPr>
        <p:blipFill>
          <a:blip r:embed="rId1"/>
          <a:stretch/>
        </p:blipFill>
        <p:spPr>
          <a:xfrm>
            <a:off x="766440" y="2205000"/>
            <a:ext cx="5622480" cy="2088000"/>
          </a:xfrm>
          <a:prstGeom prst="rect">
            <a:avLst/>
          </a:prstGeom>
          <a:ln w="0">
            <a:noFill/>
          </a:ln>
        </p:spPr>
      </p:pic>
      <p:sp>
        <p:nvSpPr>
          <p:cNvPr id="122" name="Rectangle 2"/>
          <p:cNvSpPr/>
          <p:nvPr/>
        </p:nvSpPr>
        <p:spPr>
          <a:xfrm>
            <a:off x="504360" y="177120"/>
            <a:ext cx="556236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WenQuanYi Micro Hei"/>
              </a:rPr>
              <a:t>LISTAGEM DE REGISTRO DO BANCO DE DADOS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 Box 1"/>
          <p:cNvSpPr/>
          <p:nvPr/>
        </p:nvSpPr>
        <p:spPr>
          <a:xfrm>
            <a:off x="478440" y="188640"/>
            <a:ext cx="5881320" cy="32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52200" bIns="40680" anchor="t">
            <a:noAutofit/>
          </a:bodyPr>
          <a:p>
            <a:pPr>
              <a:lnSpc>
                <a:spcPct val="93000"/>
              </a:lnSpc>
              <a:spcBef>
                <a:spcPts val="1089"/>
              </a:spcBef>
              <a:spcAft>
                <a:spcPts val="907"/>
              </a:spcAft>
              <a:buNone/>
              <a:tabLst>
                <a:tab algn="l" pos="723960"/>
                <a:tab algn="l" pos="1447920"/>
                <a:tab algn="l" pos="2171880"/>
              </a:tabLst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WenQuanYi Micro Hei"/>
              </a:rPr>
              <a:t>METADADOS JDBC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4" name="Text Box 1"/>
          <p:cNvSpPr/>
          <p:nvPr/>
        </p:nvSpPr>
        <p:spPr>
          <a:xfrm>
            <a:off x="478440" y="1268640"/>
            <a:ext cx="11232720" cy="34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52200" bIns="40680" anchor="t">
            <a:noAutofit/>
          </a:bodyPr>
          <a:p>
            <a:pPr algn="just">
              <a:lnSpc>
                <a:spcPct val="93000"/>
              </a:lnSpc>
              <a:spcBef>
                <a:spcPts val="1089"/>
              </a:spcBef>
              <a:spcAft>
                <a:spcPts val="907"/>
              </a:spcAft>
              <a:buNone/>
              <a:tabLst>
                <a:tab algn="l" pos="723960"/>
                <a:tab algn="l" pos="1447920"/>
                <a:tab algn="l" pos="217188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WenQuanYi Micro Hei"/>
              </a:rPr>
              <a:t>Metadados são informações sobre os seus dados. Os metadados de uma tabela são: nome das colunas, tipo de dados das colunas (VARCHAR, NUMBER), tamanho da coluna, proprietário da tabela e outras informações.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93000"/>
              </a:lnSpc>
              <a:spcBef>
                <a:spcPts val="1089"/>
              </a:spcBef>
              <a:spcAft>
                <a:spcPts val="907"/>
              </a:spcAft>
              <a:buNone/>
              <a:tabLst>
                <a:tab algn="l" pos="723960"/>
                <a:tab algn="l" pos="1447920"/>
                <a:tab algn="l" pos="217188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WenQuanYi Micro Hei"/>
              </a:rPr>
              <a:t>Em algumas situações é necessário recuperar esses metadados para construirmos nossas consultas dinamicamente, pois em uma grande base de dados algumas mudanças estruturais podem ocorrer com certa frequência. </a:t>
            </a:r>
            <a:endParaRPr b="0" lang="pt-BR" sz="1800" spc="-1" strike="noStrike">
              <a:latin typeface="Arial"/>
            </a:endParaRPr>
          </a:p>
          <a:p>
            <a:pPr algn="just">
              <a:lnSpc>
                <a:spcPct val="93000"/>
              </a:lnSpc>
              <a:spcBef>
                <a:spcPts val="1089"/>
              </a:spcBef>
              <a:spcAft>
                <a:spcPts val="907"/>
              </a:spcAft>
              <a:buNone/>
              <a:tabLst>
                <a:tab algn="l" pos="723960"/>
                <a:tab algn="l" pos="1447920"/>
                <a:tab algn="l" pos="2171880"/>
              </a:tabLst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93000"/>
              </a:lnSpc>
              <a:spcBef>
                <a:spcPts val="1089"/>
              </a:spcBef>
              <a:spcAft>
                <a:spcPts val="907"/>
              </a:spcAft>
              <a:buNone/>
              <a:tabLst>
                <a:tab algn="l" pos="723960"/>
                <a:tab algn="l" pos="1447920"/>
                <a:tab algn="l" pos="2171880"/>
              </a:tabLst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93000"/>
              </a:lnSpc>
              <a:spcBef>
                <a:spcPts val="1089"/>
              </a:spcBef>
              <a:spcAft>
                <a:spcPts val="907"/>
              </a:spcAft>
              <a:buNone/>
              <a:tabLst>
                <a:tab algn="l" pos="723960"/>
                <a:tab algn="l" pos="1447920"/>
                <a:tab algn="l" pos="2171880"/>
              </a:tabLst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 Box 1"/>
          <p:cNvSpPr/>
          <p:nvPr/>
        </p:nvSpPr>
        <p:spPr>
          <a:xfrm>
            <a:off x="474120" y="802800"/>
            <a:ext cx="10550880" cy="3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52200" bIns="40680" anchor="t">
            <a:noAutofit/>
          </a:bodyPr>
          <a:p>
            <a:pPr algn="just">
              <a:lnSpc>
                <a:spcPct val="93000"/>
              </a:lnSpc>
              <a:spcBef>
                <a:spcPts val="1089"/>
              </a:spcBef>
              <a:spcAft>
                <a:spcPts val="907"/>
              </a:spcAft>
              <a:buNone/>
              <a:tabLst>
                <a:tab algn="l" pos="723960"/>
                <a:tab algn="l" pos="1447920"/>
                <a:tab algn="l" pos="217188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Vamos explicar abaixo as alterações necessárias para exibição dos metadados. Foi criado o método 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selectMetaData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.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93000"/>
              </a:lnSpc>
              <a:spcBef>
                <a:spcPts val="1089"/>
              </a:spcBef>
              <a:spcAft>
                <a:spcPts val="907"/>
              </a:spcAft>
              <a:buNone/>
              <a:tabLst>
                <a:tab algn="l" pos="723960"/>
                <a:tab algn="l" pos="1447920"/>
                <a:tab algn="l" pos="2171880"/>
              </a:tabLst>
            </a:pPr>
            <a:endParaRPr b="0" lang="pt-BR" sz="1400" spc="-1" strike="noStrike">
              <a:latin typeface="Arial"/>
            </a:endParaRPr>
          </a:p>
          <a:p>
            <a:pPr algn="just">
              <a:lnSpc>
                <a:spcPct val="93000"/>
              </a:lnSpc>
              <a:spcBef>
                <a:spcPts val="1089"/>
              </a:spcBef>
              <a:spcAft>
                <a:spcPts val="907"/>
              </a:spcAft>
              <a:buNone/>
              <a:tabLst>
                <a:tab algn="l" pos="723960"/>
                <a:tab algn="l" pos="1447920"/>
                <a:tab algn="l" pos="2171880"/>
              </a:tabLst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26" name="CaixaDeTexto 3"/>
          <p:cNvSpPr/>
          <p:nvPr/>
        </p:nvSpPr>
        <p:spPr>
          <a:xfrm>
            <a:off x="7205760" y="3673440"/>
            <a:ext cx="3689280" cy="244080"/>
          </a:xfrm>
          <a:prstGeom prst="rect">
            <a:avLst/>
          </a:prstGeom>
          <a:solidFill>
            <a:srgbClr val="ffffff"/>
          </a:solidFill>
          <a:ln>
            <a:solidFill>
              <a:srgbClr val="2d2db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93000"/>
              </a:lnSpc>
              <a:buNone/>
            </a:pPr>
            <a:r>
              <a:rPr b="0" lang="pt-BR" sz="1090" spc="-1" strike="noStrike">
                <a:solidFill>
                  <a:srgbClr val="000000"/>
                </a:solidFill>
                <a:latin typeface="Calibri"/>
                <a:ea typeface="WenQuanYi Micro Hei"/>
              </a:rPr>
              <a:t>Retorna o nome da tabela, nome da coluna e o tipo.</a:t>
            </a:r>
            <a:endParaRPr b="0" lang="pt-BR" sz="1090" spc="-1" strike="noStrike">
              <a:latin typeface="Arial"/>
            </a:endParaRPr>
          </a:p>
        </p:txBody>
      </p:sp>
      <p:sp>
        <p:nvSpPr>
          <p:cNvPr id="127" name="CaixaDeTexto 10"/>
          <p:cNvSpPr/>
          <p:nvPr/>
        </p:nvSpPr>
        <p:spPr>
          <a:xfrm>
            <a:off x="7031160" y="1703880"/>
            <a:ext cx="4358880" cy="244080"/>
          </a:xfrm>
          <a:prstGeom prst="rect">
            <a:avLst/>
          </a:prstGeom>
          <a:solidFill>
            <a:srgbClr val="ffffff"/>
          </a:solidFill>
          <a:ln>
            <a:solidFill>
              <a:srgbClr val="2d2db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93000"/>
              </a:lnSpc>
              <a:buNone/>
            </a:pPr>
            <a:r>
              <a:rPr b="0" lang="pt-BR" sz="1090" spc="-1" strike="noStrike">
                <a:solidFill>
                  <a:srgbClr val="000000"/>
                </a:solidFill>
                <a:latin typeface="Calibri"/>
                <a:ea typeface="WenQuanYi Micro Hei"/>
              </a:rPr>
              <a:t>Classe utilizada para recuperar metadados é a </a:t>
            </a:r>
            <a:r>
              <a:rPr b="1" lang="pt-BR" sz="1090" spc="-1" strike="noStrike">
                <a:solidFill>
                  <a:srgbClr val="000000"/>
                </a:solidFill>
                <a:latin typeface="Calibri"/>
                <a:ea typeface="WenQuanYi Micro Hei"/>
              </a:rPr>
              <a:t>ResultSetMetaData</a:t>
            </a:r>
            <a:endParaRPr b="0" lang="pt-BR" sz="1090" spc="-1" strike="noStrike">
              <a:latin typeface="Arial"/>
            </a:endParaRPr>
          </a:p>
        </p:txBody>
      </p:sp>
      <p:sp>
        <p:nvSpPr>
          <p:cNvPr id="128" name="Conector de seta reta 14"/>
          <p:cNvSpPr/>
          <p:nvPr/>
        </p:nvSpPr>
        <p:spPr>
          <a:xfrm flipV="1">
            <a:off x="3939480" y="4715640"/>
            <a:ext cx="1895040" cy="6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Text Box 1"/>
          <p:cNvSpPr/>
          <p:nvPr/>
        </p:nvSpPr>
        <p:spPr>
          <a:xfrm>
            <a:off x="474120" y="197640"/>
            <a:ext cx="5881320" cy="32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1720" rIns="81720" tIns="52200" bIns="40680" anchor="t">
            <a:noAutofit/>
          </a:bodyPr>
          <a:p>
            <a:pPr>
              <a:lnSpc>
                <a:spcPct val="93000"/>
              </a:lnSpc>
              <a:spcBef>
                <a:spcPts val="1089"/>
              </a:spcBef>
              <a:spcAft>
                <a:spcPts val="907"/>
              </a:spcAft>
              <a:buNone/>
              <a:tabLst>
                <a:tab algn="l" pos="723960"/>
                <a:tab algn="l" pos="1447920"/>
                <a:tab algn="l" pos="2171880"/>
              </a:tabLst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WenQuanYi Micro Hei"/>
              </a:rPr>
              <a:t>METADADOS JDBC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0" name="Imagem 1" descr=""/>
          <p:cNvPicPr/>
          <p:nvPr/>
        </p:nvPicPr>
        <p:blipFill>
          <a:blip r:embed="rId1"/>
          <a:stretch/>
        </p:blipFill>
        <p:spPr>
          <a:xfrm>
            <a:off x="697680" y="1487160"/>
            <a:ext cx="5245920" cy="4251960"/>
          </a:xfrm>
          <a:prstGeom prst="rect">
            <a:avLst/>
          </a:prstGeom>
          <a:ln w="0">
            <a:noFill/>
          </a:ln>
        </p:spPr>
      </p:pic>
      <p:sp>
        <p:nvSpPr>
          <p:cNvPr id="131" name="Conector de seta reta 11"/>
          <p:cNvSpPr/>
          <p:nvPr/>
        </p:nvSpPr>
        <p:spPr>
          <a:xfrm flipV="1">
            <a:off x="5663160" y="2004120"/>
            <a:ext cx="1184760" cy="27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onector de seta reta 11"/>
          <p:cNvSpPr/>
          <p:nvPr/>
        </p:nvSpPr>
        <p:spPr>
          <a:xfrm>
            <a:off x="5663160" y="3323880"/>
            <a:ext cx="1207800" cy="47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2"/>
          <p:cNvSpPr/>
          <p:nvPr/>
        </p:nvSpPr>
        <p:spPr>
          <a:xfrm>
            <a:off x="574200" y="188640"/>
            <a:ext cx="431424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WenQuanYi Micro Hei"/>
              </a:rPr>
              <a:t>CRUD (Create Retrieve Update Delete)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4" name="Rectangle 4"/>
          <p:cNvSpPr/>
          <p:nvPr/>
        </p:nvSpPr>
        <p:spPr>
          <a:xfrm>
            <a:off x="540000" y="1417320"/>
            <a:ext cx="8294040" cy="350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Exercício: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1) Criar um novo banco de dados no 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postgres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2) Criar uma tabela com o nome 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conta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 com os seguintes campos: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	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numero_conta, titular e saldo.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3) Em um novo projeto criar a classe 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Conta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4) Criar a classe para conexão com o banco de dados.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5) Criar a classe 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ContaDao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 com os seguintes métodos: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	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	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inserirConta, saqueDeposito, apagarConta, listarConta e buscarConta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5" name="Retângulo 1"/>
          <p:cNvSpPr/>
          <p:nvPr/>
        </p:nvSpPr>
        <p:spPr>
          <a:xfrm>
            <a:off x="694440" y="955800"/>
            <a:ext cx="10728720" cy="30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É uma expressão comumente utilizada definir as quatro operações básicas usadas em Banco de Dados Relacionais.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2"/>
          <p:cNvSpPr/>
          <p:nvPr/>
        </p:nvSpPr>
        <p:spPr>
          <a:xfrm>
            <a:off x="356400" y="135720"/>
            <a:ext cx="406116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WenQuanYi Micro Hei"/>
              </a:rPr>
              <a:t>JDBC (Java DataBase Connectivity)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4" name="Text Box 1"/>
          <p:cNvSpPr/>
          <p:nvPr/>
        </p:nvSpPr>
        <p:spPr>
          <a:xfrm>
            <a:off x="1269720" y="2586600"/>
            <a:ext cx="5285880" cy="702360"/>
          </a:xfrm>
          <a:prstGeom prst="rect">
            <a:avLst/>
          </a:prstGeom>
          <a:solidFill>
            <a:srgbClr val="ffffff"/>
          </a:solidFill>
          <a:ln cap="sq" w="25560">
            <a:solidFill>
              <a:srgbClr val="4f81b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520"/>
                <a:tab algn="l" pos="3143160"/>
                <a:tab algn="l" pos="3592080"/>
                <a:tab algn="l" pos="4041720"/>
                <a:tab algn="l" pos="4490640"/>
                <a:tab algn="l" pos="4940280"/>
                <a:tab algn="l" pos="5389200"/>
                <a:tab algn="l" pos="5838840"/>
                <a:tab algn="l" pos="6287760"/>
                <a:tab algn="l" pos="6737400"/>
                <a:tab algn="l" pos="7186320"/>
                <a:tab algn="l" pos="7635960"/>
                <a:tab algn="l" pos="8084880"/>
                <a:tab algn="l" pos="8534520"/>
                <a:tab algn="l" pos="8983440"/>
              </a:tabLst>
            </a:pPr>
            <a:r>
              <a:rPr b="1" lang="pt-BR" sz="1000" spc="-1" strike="noStrike">
                <a:solidFill>
                  <a:srgbClr val="1f497d"/>
                </a:solidFill>
                <a:latin typeface="Arial"/>
                <a:ea typeface="WenQuanYi Micro Hei"/>
              </a:rPr>
              <a:t>- Abrir o PgAdmin ou Dbeaver e criar um banco de dados com o nome </a:t>
            </a:r>
            <a:r>
              <a:rPr b="1" lang="pt-BR" sz="1000" spc="-1" strike="noStrike">
                <a:solidFill>
                  <a:srgbClr val="ff0000"/>
                </a:solidFill>
                <a:latin typeface="Arial"/>
                <a:ea typeface="WenQuanYi Micro Hei"/>
              </a:rPr>
              <a:t>aula</a:t>
            </a:r>
            <a:endParaRPr b="0" lang="pt-BR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520"/>
                <a:tab algn="l" pos="3143160"/>
                <a:tab algn="l" pos="3592080"/>
                <a:tab algn="l" pos="4041720"/>
                <a:tab algn="l" pos="4490640"/>
                <a:tab algn="l" pos="4940280"/>
                <a:tab algn="l" pos="5389200"/>
                <a:tab algn="l" pos="5838840"/>
                <a:tab algn="l" pos="6287760"/>
                <a:tab algn="l" pos="6737400"/>
                <a:tab algn="l" pos="7186320"/>
                <a:tab algn="l" pos="7635960"/>
                <a:tab algn="l" pos="8084880"/>
                <a:tab algn="l" pos="8534520"/>
                <a:tab algn="l" pos="8983440"/>
              </a:tabLst>
            </a:pPr>
            <a:r>
              <a:rPr b="1" lang="pt-BR" sz="1000" spc="-1" strike="noStrike">
                <a:solidFill>
                  <a:srgbClr val="1f497d"/>
                </a:solidFill>
                <a:latin typeface="Arial"/>
                <a:ea typeface="WenQuanYi Micro Hei"/>
              </a:rPr>
              <a:t>- Criar um novo projeto no eclipse</a:t>
            </a:r>
            <a:endParaRPr b="0" lang="pt-BR" sz="10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1f497d"/>
              </a:buClr>
              <a:buFont typeface="Arial"/>
              <a:buChar char="-"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520"/>
                <a:tab algn="l" pos="3143160"/>
                <a:tab algn="l" pos="3592080"/>
                <a:tab algn="l" pos="4041720"/>
                <a:tab algn="l" pos="4490640"/>
                <a:tab algn="l" pos="4940280"/>
                <a:tab algn="l" pos="5389200"/>
                <a:tab algn="l" pos="5838840"/>
                <a:tab algn="l" pos="6287760"/>
                <a:tab algn="l" pos="6737400"/>
                <a:tab algn="l" pos="7186320"/>
                <a:tab algn="l" pos="7635960"/>
                <a:tab algn="l" pos="8084880"/>
                <a:tab algn="l" pos="8534520"/>
                <a:tab algn="l" pos="8983440"/>
              </a:tabLst>
            </a:pPr>
            <a:r>
              <a:rPr b="1" lang="en-US" sz="1000" spc="-1" strike="noStrike">
                <a:solidFill>
                  <a:srgbClr val="1f497d"/>
                </a:solidFill>
                <a:latin typeface="Arial"/>
                <a:ea typeface="WenQuanYi Micro Hei"/>
              </a:rPr>
              <a:t> </a:t>
            </a:r>
            <a:r>
              <a:rPr b="1" lang="en-US" sz="1000" spc="-1" strike="noStrike">
                <a:solidFill>
                  <a:srgbClr val="1f497d"/>
                </a:solidFill>
                <a:latin typeface="Arial"/>
                <a:ea typeface="WenQuanYi Micro Hei"/>
              </a:rPr>
              <a:t>Criar  um  pacote  com o nome model e outro com o nome </a:t>
            </a:r>
            <a:r>
              <a:rPr b="1" lang="en-US" sz="1000" spc="-1" strike="noStrike">
                <a:solidFill>
                  <a:srgbClr val="ff0000"/>
                </a:solidFill>
                <a:latin typeface="Arial"/>
                <a:ea typeface="WenQuanYi Micro Hei"/>
              </a:rPr>
              <a:t>persistence</a:t>
            </a:r>
            <a:endParaRPr b="0" lang="pt-BR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520"/>
                <a:tab algn="l" pos="3143160"/>
                <a:tab algn="l" pos="3592080"/>
                <a:tab algn="l" pos="4041720"/>
                <a:tab algn="l" pos="4490640"/>
                <a:tab algn="l" pos="4940280"/>
                <a:tab algn="l" pos="5389200"/>
                <a:tab algn="l" pos="5838840"/>
                <a:tab algn="l" pos="6287760"/>
                <a:tab algn="l" pos="6737400"/>
                <a:tab algn="l" pos="7186320"/>
                <a:tab algn="l" pos="7635960"/>
                <a:tab algn="l" pos="8084880"/>
                <a:tab algn="l" pos="8534520"/>
                <a:tab algn="l" pos="8983440"/>
              </a:tabLst>
            </a:pPr>
            <a:r>
              <a:rPr b="1" lang="en-US" sz="1000" spc="-1" strike="noStrike">
                <a:solidFill>
                  <a:srgbClr val="1f497d"/>
                </a:solidFill>
                <a:latin typeface="Arial"/>
                <a:ea typeface="WenQuanYi Micro Hei"/>
              </a:rPr>
              <a:t>- Criar o arquvivo </a:t>
            </a:r>
            <a:r>
              <a:rPr b="1" lang="en-US" sz="1000" spc="-1" strike="noStrike">
                <a:solidFill>
                  <a:srgbClr val="ff0000"/>
                </a:solidFill>
                <a:latin typeface="Arial"/>
                <a:ea typeface="WenQuanYi Micro Hei"/>
              </a:rPr>
              <a:t>script.sql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65" name="Rectangle 3"/>
          <p:cNvSpPr/>
          <p:nvPr/>
        </p:nvSpPr>
        <p:spPr>
          <a:xfrm>
            <a:off x="334440" y="856440"/>
            <a:ext cx="11199960" cy="115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520"/>
                <a:tab algn="l" pos="3143160"/>
                <a:tab algn="l" pos="3592080"/>
                <a:tab algn="l" pos="4041720"/>
                <a:tab algn="l" pos="4490640"/>
                <a:tab algn="l" pos="4940280"/>
                <a:tab algn="l" pos="5389200"/>
                <a:tab algn="l" pos="5838840"/>
                <a:tab algn="l" pos="6287760"/>
                <a:tab algn="l" pos="6737400"/>
                <a:tab algn="l" pos="7186320"/>
                <a:tab algn="l" pos="7635960"/>
                <a:tab algn="l" pos="8084880"/>
                <a:tab algn="l" pos="8534520"/>
                <a:tab algn="l" pos="898344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O JDBC  é uma API escrita em Java que serve como uma ponte entre nossos programas e o banco de dados, foi desenvolvida com a intenção de padronizar o acesso a diferentes bancos de dados, dando maior flexibilidade aos sistemas. A biblioteca da JBDC localizada no pacote 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java.sql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 provê um conjunto de 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interfaces. 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Para implementar essas interfaces precisamos de classes concretas, que irão fazer a ponte entre o código cliente que usa a API JDBC e o banco de dados.  Esse conjunto de classes recebe o nome de 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driver.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  A implementação das classes fica por conta do fabricante do banco de dados.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66" name="Rectangle 4"/>
          <p:cNvSpPr/>
          <p:nvPr/>
        </p:nvSpPr>
        <p:spPr>
          <a:xfrm>
            <a:off x="1195200" y="2205000"/>
            <a:ext cx="5653800" cy="30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520"/>
                <a:tab algn="l" pos="3143160"/>
                <a:tab algn="l" pos="3592080"/>
                <a:tab algn="l" pos="4041720"/>
                <a:tab algn="l" pos="4490640"/>
                <a:tab algn="l" pos="4940280"/>
                <a:tab algn="l" pos="5389200"/>
                <a:tab algn="l" pos="5838840"/>
                <a:tab algn="l" pos="6287760"/>
                <a:tab algn="l" pos="6737400"/>
                <a:tab algn="l" pos="7186320"/>
                <a:tab algn="l" pos="7635960"/>
                <a:tab algn="l" pos="8084880"/>
                <a:tab algn="l" pos="8534520"/>
                <a:tab algn="l" pos="8983440"/>
              </a:tabLst>
            </a:pP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Criando o banco de dados no Postgres e a tabela como exemplo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67" name="Picture 5" descr=""/>
          <p:cNvPicPr/>
          <p:nvPr/>
        </p:nvPicPr>
        <p:blipFill>
          <a:blip r:embed="rId1"/>
          <a:stretch/>
        </p:blipFill>
        <p:spPr>
          <a:xfrm>
            <a:off x="987120" y="3645000"/>
            <a:ext cx="2257200" cy="809280"/>
          </a:xfrm>
          <a:prstGeom prst="rect">
            <a:avLst/>
          </a:prstGeom>
          <a:ln w="0">
            <a:noFill/>
          </a:ln>
        </p:spPr>
      </p:pic>
      <p:pic>
        <p:nvPicPr>
          <p:cNvPr id="68" name="Imagem 5" descr=""/>
          <p:cNvPicPr/>
          <p:nvPr/>
        </p:nvPicPr>
        <p:blipFill>
          <a:blip r:embed="rId2"/>
          <a:stretch/>
        </p:blipFill>
        <p:spPr>
          <a:xfrm>
            <a:off x="1918800" y="4883400"/>
            <a:ext cx="5400360" cy="78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1"/>
          <p:cNvSpPr/>
          <p:nvPr/>
        </p:nvSpPr>
        <p:spPr>
          <a:xfrm>
            <a:off x="303480" y="190080"/>
            <a:ext cx="351108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WenQuanYi Micro Hei"/>
              </a:rPr>
              <a:t>CONEXÃO COM O POSTGRES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0" name="Rectangle 2"/>
          <p:cNvSpPr/>
          <p:nvPr/>
        </p:nvSpPr>
        <p:spPr>
          <a:xfrm>
            <a:off x="290160" y="775080"/>
            <a:ext cx="3749040" cy="2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520"/>
                <a:tab algn="l" pos="3143160"/>
                <a:tab algn="l" pos="3592080"/>
                <a:tab algn="l" pos="4041720"/>
                <a:tab algn="l" pos="4490640"/>
                <a:tab algn="l" pos="4940280"/>
                <a:tab algn="l" pos="5389200"/>
                <a:tab algn="l" pos="5838840"/>
                <a:tab algn="l" pos="6287760"/>
                <a:tab algn="l" pos="6737400"/>
                <a:tab algn="l" pos="7186320"/>
                <a:tab algn="l" pos="7635960"/>
                <a:tab algn="l" pos="8084880"/>
                <a:tab algn="l" pos="8534520"/>
                <a:tab algn="l" pos="8983440"/>
              </a:tabLst>
            </a:pPr>
            <a:r>
              <a:rPr b="1" lang="pt-BR" sz="1000" spc="-1" strike="noStrike">
                <a:solidFill>
                  <a:srgbClr val="000000"/>
                </a:solidFill>
                <a:latin typeface="Arial"/>
                <a:ea typeface="WenQuanYi Micro Hei"/>
              </a:rPr>
              <a:t>baixar do link https://jdbc.postgresql.org/download.html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71" name="Text Box 3"/>
          <p:cNvSpPr/>
          <p:nvPr/>
        </p:nvSpPr>
        <p:spPr>
          <a:xfrm>
            <a:off x="356760" y="1155600"/>
            <a:ext cx="5954040" cy="245520"/>
          </a:xfrm>
          <a:prstGeom prst="rect">
            <a:avLst/>
          </a:prstGeom>
          <a:solidFill>
            <a:srgbClr val="ffffff"/>
          </a:solidFill>
          <a:ln cap="sq" w="25560">
            <a:solidFill>
              <a:srgbClr val="4f81b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520"/>
                <a:tab algn="l" pos="3143160"/>
                <a:tab algn="l" pos="3592080"/>
                <a:tab algn="l" pos="4041720"/>
                <a:tab algn="l" pos="4490640"/>
                <a:tab algn="l" pos="4940280"/>
                <a:tab algn="l" pos="5389200"/>
                <a:tab algn="l" pos="5838840"/>
                <a:tab algn="l" pos="6287760"/>
                <a:tab algn="l" pos="6737400"/>
                <a:tab algn="l" pos="7186320"/>
                <a:tab algn="l" pos="7635960"/>
                <a:tab algn="l" pos="8084880"/>
                <a:tab algn="l" pos="8534520"/>
                <a:tab algn="l" pos="8983440"/>
              </a:tabLst>
            </a:pPr>
            <a:r>
              <a:rPr b="1" lang="pt-BR" sz="1000" spc="-1" strike="noStrike">
                <a:solidFill>
                  <a:srgbClr val="1f497d"/>
                </a:solidFill>
                <a:latin typeface="Arial"/>
                <a:ea typeface="WenQuanYi Micro Hei"/>
              </a:rPr>
              <a:t>Descompactar o arquivo com driver e copiar o arquivo </a:t>
            </a:r>
            <a:r>
              <a:rPr b="1" lang="pt-BR" sz="1000" spc="-1" strike="noStrike">
                <a:solidFill>
                  <a:srgbClr val="ff0000"/>
                </a:solidFill>
                <a:latin typeface="Arial"/>
                <a:ea typeface="WenQuanYi Micro Hei"/>
              </a:rPr>
              <a:t>.jar</a:t>
            </a:r>
            <a:r>
              <a:rPr b="1" lang="pt-BR" sz="1000" spc="-1" strike="noStrike">
                <a:solidFill>
                  <a:srgbClr val="1f497d"/>
                </a:solidFill>
                <a:latin typeface="Arial"/>
                <a:ea typeface="WenQuanYi Micro Hei"/>
              </a:rPr>
              <a:t>  do postgres </a:t>
            </a:r>
            <a:r>
              <a:rPr b="1" lang="en-US" sz="1000" spc="-1" strike="noStrike">
                <a:solidFill>
                  <a:srgbClr val="1f497d"/>
                </a:solidFill>
                <a:latin typeface="Arial"/>
                <a:ea typeface="WenQuanYi Micro Hei"/>
              </a:rPr>
              <a:t>para  a raiz do projeto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72" name="Rectangle 4"/>
          <p:cNvSpPr/>
          <p:nvPr/>
        </p:nvSpPr>
        <p:spPr>
          <a:xfrm>
            <a:off x="1638360" y="1703160"/>
            <a:ext cx="3062880" cy="27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520"/>
                <a:tab algn="l" pos="3143160"/>
                <a:tab algn="l" pos="3592080"/>
                <a:tab algn="l" pos="4041720"/>
                <a:tab algn="l" pos="4490640"/>
                <a:tab algn="l" pos="4940280"/>
                <a:tab algn="l" pos="5389200"/>
                <a:tab algn="l" pos="5838840"/>
                <a:tab algn="l" pos="6287760"/>
                <a:tab algn="l" pos="6737400"/>
                <a:tab algn="l" pos="7186320"/>
                <a:tab algn="l" pos="7635960"/>
                <a:tab algn="l" pos="8084880"/>
                <a:tab algn="l" pos="8534520"/>
                <a:tab algn="l" pos="8983440"/>
              </a:tabLst>
            </a:pPr>
            <a:r>
              <a:rPr b="1" lang="pt-BR" sz="1200" spc="-1" strike="noStrike">
                <a:solidFill>
                  <a:srgbClr val="000000"/>
                </a:solidFill>
                <a:latin typeface="Arial"/>
                <a:ea typeface="WenQuanYi Micro Hei"/>
              </a:rPr>
              <a:t>Criar classe para conexão com o banco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3" name="Text Box 5"/>
          <p:cNvSpPr/>
          <p:nvPr/>
        </p:nvSpPr>
        <p:spPr>
          <a:xfrm>
            <a:off x="7126920" y="2206800"/>
            <a:ext cx="2999880" cy="550080"/>
          </a:xfrm>
          <a:prstGeom prst="rect">
            <a:avLst/>
          </a:prstGeom>
          <a:solidFill>
            <a:srgbClr val="ffffff"/>
          </a:solidFill>
          <a:ln cap="sq" w="25560">
            <a:solidFill>
              <a:srgbClr val="4f81b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520"/>
                <a:tab algn="l" pos="3143160"/>
                <a:tab algn="l" pos="3592080"/>
                <a:tab algn="l" pos="4041720"/>
                <a:tab algn="l" pos="4490640"/>
                <a:tab algn="l" pos="4940280"/>
                <a:tab algn="l" pos="5389200"/>
                <a:tab algn="l" pos="5838840"/>
                <a:tab algn="l" pos="6287760"/>
                <a:tab algn="l" pos="6737400"/>
                <a:tab algn="l" pos="7186320"/>
                <a:tab algn="l" pos="7635960"/>
                <a:tab algn="l" pos="8084880"/>
                <a:tab algn="l" pos="8534520"/>
                <a:tab algn="l" pos="8983440"/>
              </a:tabLst>
            </a:pPr>
            <a:r>
              <a:rPr b="1" lang="pt-BR" sz="1000" spc="-1" strike="noStrike">
                <a:solidFill>
                  <a:srgbClr val="1f497d"/>
                </a:solidFill>
                <a:latin typeface="Arial"/>
                <a:ea typeface="WenQuanYi Micro Hei"/>
              </a:rPr>
              <a:t>- Endereço IP, porta e nome da base de dados</a:t>
            </a:r>
            <a:endParaRPr b="0" lang="pt-BR" sz="1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1f497d"/>
              </a:buClr>
              <a:buFont typeface="Arial"/>
              <a:buChar char="-"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520"/>
                <a:tab algn="l" pos="3143160"/>
                <a:tab algn="l" pos="3592080"/>
                <a:tab algn="l" pos="4041720"/>
                <a:tab algn="l" pos="4490640"/>
                <a:tab algn="l" pos="4940280"/>
                <a:tab algn="l" pos="5389200"/>
                <a:tab algn="l" pos="5838840"/>
                <a:tab algn="l" pos="6287760"/>
                <a:tab algn="l" pos="6737400"/>
                <a:tab algn="l" pos="7186320"/>
                <a:tab algn="l" pos="7635960"/>
                <a:tab algn="l" pos="8084880"/>
                <a:tab algn="l" pos="8534520"/>
                <a:tab algn="l" pos="8983440"/>
              </a:tabLst>
            </a:pPr>
            <a:r>
              <a:rPr b="1" lang="pt-BR" sz="1000" spc="-1" strike="noStrike">
                <a:solidFill>
                  <a:srgbClr val="1f497d"/>
                </a:solidFill>
                <a:latin typeface="Arial"/>
                <a:ea typeface="WenQuanYi Micro Hei"/>
              </a:rPr>
              <a:t> </a:t>
            </a:r>
            <a:r>
              <a:rPr b="1" lang="pt-BR" sz="1000" spc="-1" strike="noStrike">
                <a:solidFill>
                  <a:srgbClr val="1f497d"/>
                </a:solidFill>
                <a:latin typeface="Arial"/>
                <a:ea typeface="WenQuanYi Micro Hei"/>
              </a:rPr>
              <a:t>Usuário do banco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520"/>
                <a:tab algn="l" pos="3143160"/>
                <a:tab algn="l" pos="3592080"/>
                <a:tab algn="l" pos="4041720"/>
                <a:tab algn="l" pos="4490640"/>
                <a:tab algn="l" pos="4940280"/>
                <a:tab algn="l" pos="5389200"/>
                <a:tab algn="l" pos="5838840"/>
                <a:tab algn="l" pos="6287760"/>
                <a:tab algn="l" pos="6737400"/>
                <a:tab algn="l" pos="7186320"/>
                <a:tab algn="l" pos="7635960"/>
                <a:tab algn="l" pos="8084880"/>
                <a:tab algn="l" pos="8534520"/>
                <a:tab algn="l" pos="8983440"/>
              </a:tabLst>
            </a:pPr>
            <a:r>
              <a:rPr b="1" lang="pt-BR" sz="1000" spc="-1" strike="noStrike">
                <a:solidFill>
                  <a:srgbClr val="1f497d"/>
                </a:solidFill>
                <a:latin typeface="Arial"/>
                <a:ea typeface="WenQuanYi Micro Hei"/>
              </a:rPr>
              <a:t>- Senha do usuário.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74" name="AutoShape 6"/>
          <p:cNvSpPr/>
          <p:nvPr/>
        </p:nvSpPr>
        <p:spPr>
          <a:xfrm>
            <a:off x="5876280" y="2489760"/>
            <a:ext cx="869760" cy="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sq" w="9360">
            <a:solidFill>
              <a:srgbClr val="4a7ebb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Text Box 7"/>
          <p:cNvSpPr/>
          <p:nvPr/>
        </p:nvSpPr>
        <p:spPr>
          <a:xfrm>
            <a:off x="7102800" y="3501000"/>
            <a:ext cx="3360240" cy="1311480"/>
          </a:xfrm>
          <a:prstGeom prst="rect">
            <a:avLst/>
          </a:prstGeom>
          <a:solidFill>
            <a:srgbClr val="ffffff"/>
          </a:solidFill>
          <a:ln cap="sq" w="25560">
            <a:solidFill>
              <a:srgbClr val="4f81b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520"/>
                <a:tab algn="l" pos="3143160"/>
                <a:tab algn="l" pos="3592080"/>
                <a:tab algn="l" pos="4041720"/>
                <a:tab algn="l" pos="4490640"/>
                <a:tab algn="l" pos="4940280"/>
                <a:tab algn="l" pos="5389200"/>
                <a:tab algn="l" pos="5838840"/>
                <a:tab algn="l" pos="6287760"/>
                <a:tab algn="l" pos="6737400"/>
                <a:tab algn="l" pos="7186320"/>
                <a:tab algn="l" pos="7635960"/>
                <a:tab algn="l" pos="8084880"/>
                <a:tab algn="l" pos="8534520"/>
                <a:tab algn="l" pos="8983440"/>
              </a:tabLst>
            </a:pPr>
            <a:r>
              <a:rPr b="1" lang="pt-BR" sz="1000" spc="-1" strike="noStrike">
                <a:solidFill>
                  <a:srgbClr val="1f497d"/>
                </a:solidFill>
                <a:latin typeface="Arial"/>
                <a:ea typeface="WenQuanYi Micro Hei"/>
              </a:rPr>
              <a:t>A classe responsável pela criação de uma conexão JDBC é a </a:t>
            </a:r>
            <a:r>
              <a:rPr b="1" lang="pt-BR" sz="1000" spc="-1" strike="noStrike">
                <a:solidFill>
                  <a:srgbClr val="000000"/>
                </a:solidFill>
                <a:latin typeface="Arial"/>
                <a:ea typeface="WenQuanYi Micro Hei"/>
              </a:rPr>
              <a:t>DriverManager</a:t>
            </a:r>
            <a:r>
              <a:rPr b="1" lang="pt-BR" sz="1000" spc="-1" strike="noStrike">
                <a:solidFill>
                  <a:srgbClr val="1f497d"/>
                </a:solidFill>
                <a:latin typeface="Arial"/>
                <a:ea typeface="WenQuanYi Micro Hei"/>
              </a:rPr>
              <a:t> do pacote </a:t>
            </a:r>
            <a:r>
              <a:rPr b="1" lang="pt-BR" sz="1000" spc="-1" strike="noStrike">
                <a:solidFill>
                  <a:srgbClr val="000000"/>
                </a:solidFill>
                <a:latin typeface="Arial"/>
                <a:ea typeface="WenQuanYi Micro Hei"/>
              </a:rPr>
              <a:t>java.sql.</a:t>
            </a:r>
            <a:endParaRPr b="0" lang="pt-BR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520"/>
                <a:tab algn="l" pos="3143160"/>
                <a:tab algn="l" pos="3592080"/>
                <a:tab algn="l" pos="4041720"/>
                <a:tab algn="l" pos="4490640"/>
                <a:tab algn="l" pos="4940280"/>
                <a:tab algn="l" pos="5389200"/>
                <a:tab algn="l" pos="5838840"/>
                <a:tab algn="l" pos="6287760"/>
                <a:tab algn="l" pos="6737400"/>
                <a:tab algn="l" pos="7186320"/>
                <a:tab algn="l" pos="7635960"/>
                <a:tab algn="l" pos="8084880"/>
                <a:tab algn="l" pos="8534520"/>
                <a:tab algn="l" pos="8983440"/>
              </a:tabLst>
            </a:pPr>
            <a:endParaRPr b="0" lang="pt-BR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520"/>
                <a:tab algn="l" pos="3143160"/>
                <a:tab algn="l" pos="3592080"/>
                <a:tab algn="l" pos="4041720"/>
                <a:tab algn="l" pos="4490640"/>
                <a:tab algn="l" pos="4940280"/>
                <a:tab algn="l" pos="5389200"/>
                <a:tab algn="l" pos="5838840"/>
                <a:tab algn="l" pos="6287760"/>
                <a:tab algn="l" pos="6737400"/>
                <a:tab algn="l" pos="7186320"/>
                <a:tab algn="l" pos="7635960"/>
                <a:tab algn="l" pos="8084880"/>
                <a:tab algn="l" pos="8534520"/>
                <a:tab algn="l" pos="8983440"/>
              </a:tabLst>
            </a:pPr>
            <a:r>
              <a:rPr b="1" lang="pt-BR" sz="1000" spc="-1" strike="noStrike">
                <a:solidFill>
                  <a:srgbClr val="1f497d"/>
                </a:solidFill>
                <a:latin typeface="Arial"/>
                <a:ea typeface="WenQuanYi Micro Hei"/>
              </a:rPr>
              <a:t>A url de conexão, o usuário e a senha devem ser passados ao método </a:t>
            </a:r>
            <a:r>
              <a:rPr b="1" lang="pt-BR" sz="1000" spc="-1" strike="noStrike">
                <a:solidFill>
                  <a:srgbClr val="000000"/>
                </a:solidFill>
                <a:latin typeface="Arial"/>
                <a:ea typeface="WenQuanYi Micro Hei"/>
              </a:rPr>
              <a:t>getConnection()</a:t>
            </a:r>
            <a:r>
              <a:rPr b="1" lang="pt-BR" sz="1000" spc="-1" strike="noStrike">
                <a:solidFill>
                  <a:srgbClr val="1f497d"/>
                </a:solidFill>
                <a:latin typeface="Arial"/>
                <a:ea typeface="WenQuanYi Micro Hei"/>
              </a:rPr>
              <a:t> para que ele possa retornar uma conexão.   Uma exceção do tipo </a:t>
            </a:r>
            <a:r>
              <a:rPr b="1" lang="pt-BR" sz="1000" spc="-1" strike="noStrike">
                <a:solidFill>
                  <a:srgbClr val="000000"/>
                </a:solidFill>
                <a:latin typeface="Arial"/>
                <a:ea typeface="WenQuanYi Micro Hei"/>
              </a:rPr>
              <a:t>SQLException </a:t>
            </a:r>
            <a:r>
              <a:rPr b="1" lang="pt-BR" sz="1000" spc="-1" strike="noStrike">
                <a:solidFill>
                  <a:srgbClr val="1f497d"/>
                </a:solidFill>
                <a:latin typeface="Arial"/>
                <a:ea typeface="WenQuanYi Micro Hei"/>
              </a:rPr>
              <a:t>é repassada por </a:t>
            </a:r>
            <a:r>
              <a:rPr b="1" lang="pt-BR" sz="1000" spc="-1" strike="noStrike">
                <a:solidFill>
                  <a:srgbClr val="000000"/>
                </a:solidFill>
                <a:latin typeface="Arial"/>
                <a:ea typeface="WenQuanYi Micro Hei"/>
              </a:rPr>
              <a:t>getConnection</a:t>
            </a:r>
            <a:r>
              <a:rPr b="1" lang="pt-BR" sz="1000" spc="-1" strike="noStrike">
                <a:solidFill>
                  <a:srgbClr val="1f497d"/>
                </a:solidFill>
                <a:latin typeface="Arial"/>
                <a:ea typeface="WenQuanYi Micro Hei"/>
              </a:rPr>
              <a:t> por isto temos que tratar com </a:t>
            </a:r>
            <a:r>
              <a:rPr b="1" lang="pt-BR" sz="1000" spc="-1" strike="noStrike">
                <a:solidFill>
                  <a:srgbClr val="000000"/>
                </a:solidFill>
                <a:latin typeface="Arial"/>
                <a:ea typeface="WenQuanYi Micro Hei"/>
              </a:rPr>
              <a:t>try/catch</a:t>
            </a:r>
            <a:r>
              <a:rPr b="1" lang="pt-BR" sz="1000" spc="-1" strike="noStrike">
                <a:solidFill>
                  <a:srgbClr val="1f497d"/>
                </a:solidFill>
                <a:latin typeface="Arial"/>
                <a:ea typeface="WenQuanYi Micro Hei"/>
              </a:rPr>
              <a:t>.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76" name="Text Box 8"/>
          <p:cNvSpPr/>
          <p:nvPr/>
        </p:nvSpPr>
        <p:spPr>
          <a:xfrm>
            <a:off x="7149600" y="1790280"/>
            <a:ext cx="1571400" cy="214920"/>
          </a:xfrm>
          <a:prstGeom prst="rect">
            <a:avLst/>
          </a:prstGeom>
          <a:solidFill>
            <a:srgbClr val="ffffff"/>
          </a:solidFill>
          <a:ln cap="sq" w="25560">
            <a:solidFill>
              <a:srgbClr val="4f81b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520"/>
                <a:tab algn="l" pos="3143160"/>
                <a:tab algn="l" pos="3592080"/>
                <a:tab algn="l" pos="4041720"/>
                <a:tab algn="l" pos="4490640"/>
                <a:tab algn="l" pos="4940280"/>
                <a:tab algn="l" pos="5389200"/>
                <a:tab algn="l" pos="5838840"/>
                <a:tab algn="l" pos="6287760"/>
                <a:tab algn="l" pos="6737400"/>
                <a:tab algn="l" pos="7186320"/>
                <a:tab algn="l" pos="7635960"/>
                <a:tab algn="l" pos="8084880"/>
                <a:tab algn="l" pos="8534520"/>
                <a:tab algn="l" pos="8983440"/>
              </a:tabLst>
            </a:pPr>
            <a:r>
              <a:rPr b="1" lang="pt-BR" sz="800" spc="-1" strike="noStrike">
                <a:solidFill>
                  <a:srgbClr val="1f497d"/>
                </a:solidFill>
                <a:latin typeface="Arial"/>
                <a:ea typeface="WenQuanYi Micro Hei"/>
              </a:rPr>
              <a:t>importar do pacote </a:t>
            </a:r>
            <a:r>
              <a:rPr b="1" lang="pt-BR" sz="800" spc="-1" strike="noStrike">
                <a:solidFill>
                  <a:srgbClr val="000000"/>
                </a:solidFill>
                <a:latin typeface="Arial"/>
                <a:ea typeface="WenQuanYi Micro Hei"/>
              </a:rPr>
              <a:t>java.sql</a:t>
            </a:r>
            <a:endParaRPr b="0" lang="pt-BR" sz="800" spc="-1" strike="noStrike">
              <a:latin typeface="Arial"/>
            </a:endParaRPr>
          </a:p>
        </p:txBody>
      </p:sp>
      <p:pic>
        <p:nvPicPr>
          <p:cNvPr id="77" name="Imagem 9" descr=""/>
          <p:cNvPicPr/>
          <p:nvPr/>
        </p:nvPicPr>
        <p:blipFill>
          <a:blip r:embed="rId1"/>
          <a:stretch/>
        </p:blipFill>
        <p:spPr>
          <a:xfrm>
            <a:off x="523440" y="2204640"/>
            <a:ext cx="5663880" cy="372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 Box 1"/>
          <p:cNvSpPr/>
          <p:nvPr/>
        </p:nvSpPr>
        <p:spPr>
          <a:xfrm>
            <a:off x="2703600" y="1802880"/>
            <a:ext cx="1947600" cy="245520"/>
          </a:xfrm>
          <a:prstGeom prst="rect">
            <a:avLst/>
          </a:prstGeom>
          <a:solidFill>
            <a:srgbClr val="ffffff"/>
          </a:solidFill>
          <a:ln cap="sq" w="25560">
            <a:solidFill>
              <a:srgbClr val="4f81b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1" lang="pt-BR" sz="1000" spc="-1" strike="noStrike">
                <a:solidFill>
                  <a:srgbClr val="000000"/>
                </a:solidFill>
                <a:latin typeface="Arial"/>
                <a:ea typeface="WenQuanYi Micro Hei"/>
              </a:rPr>
              <a:t>Criar a classe </a:t>
            </a:r>
            <a:r>
              <a:rPr b="1" lang="pt-BR" sz="1000" spc="-1" strike="noStrike">
                <a:solidFill>
                  <a:srgbClr val="2d2db9"/>
                </a:solidFill>
                <a:latin typeface="Arial"/>
                <a:ea typeface="WenQuanYi Micro Hei"/>
              </a:rPr>
              <a:t>TestaConexao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79" name="Text Box 2"/>
          <p:cNvSpPr/>
          <p:nvPr/>
        </p:nvSpPr>
        <p:spPr>
          <a:xfrm>
            <a:off x="2019960" y="3853440"/>
            <a:ext cx="3642840" cy="245520"/>
          </a:xfrm>
          <a:prstGeom prst="rect">
            <a:avLst/>
          </a:prstGeom>
          <a:solidFill>
            <a:srgbClr val="ffffff"/>
          </a:solidFill>
          <a:ln cap="sq" w="25560">
            <a:solidFill>
              <a:srgbClr val="4f81b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1" lang="pt-BR" sz="1000" spc="-1" strike="noStrike">
                <a:solidFill>
                  <a:srgbClr val="1f497d"/>
                </a:solidFill>
                <a:latin typeface="Arial"/>
                <a:ea typeface="WenQuanYi Micro Hei"/>
              </a:rPr>
              <a:t>Ao executar o código recebemos a seguinte mensagem: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80" name="Picture 5" descr=""/>
          <p:cNvPicPr/>
          <p:nvPr/>
        </p:nvPicPr>
        <p:blipFill>
          <a:blip r:embed="rId1"/>
          <a:stretch/>
        </p:blipFill>
        <p:spPr>
          <a:xfrm>
            <a:off x="1982520" y="5758920"/>
            <a:ext cx="4400280" cy="190080"/>
          </a:xfrm>
          <a:prstGeom prst="rect">
            <a:avLst/>
          </a:prstGeom>
          <a:ln w="0">
            <a:noFill/>
          </a:ln>
        </p:spPr>
      </p:pic>
      <p:sp>
        <p:nvSpPr>
          <p:cNvPr id="81" name="Text Box 6"/>
          <p:cNvSpPr/>
          <p:nvPr/>
        </p:nvSpPr>
        <p:spPr>
          <a:xfrm>
            <a:off x="4295160" y="5291280"/>
            <a:ext cx="6120360" cy="245520"/>
          </a:xfrm>
          <a:prstGeom prst="rect">
            <a:avLst/>
          </a:prstGeom>
          <a:solidFill>
            <a:srgbClr val="ffffff"/>
          </a:solidFill>
          <a:ln cap="sq" w="25560">
            <a:solidFill>
              <a:srgbClr val="4f81b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1" lang="en-US" sz="1000" spc="-1" strike="noStrike">
                <a:solidFill>
                  <a:srgbClr val="1f497d"/>
                </a:solidFill>
                <a:latin typeface="Arial"/>
                <a:ea typeface="WenQuanYi Micro Hei"/>
              </a:rPr>
              <a:t>Para corrigir o erro no Eclipse clicar com o botão direito no .jar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WenQuanYi Micro Hei"/>
              </a:rPr>
              <a:t>Build Path-Add to Build Path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82" name="Picture 7" descr=""/>
          <p:cNvPicPr/>
          <p:nvPr/>
        </p:nvPicPr>
        <p:blipFill>
          <a:blip r:embed="rId2"/>
          <a:stretch/>
        </p:blipFill>
        <p:spPr>
          <a:xfrm>
            <a:off x="952200" y="2237400"/>
            <a:ext cx="4566600" cy="1321200"/>
          </a:xfrm>
          <a:prstGeom prst="rect">
            <a:avLst/>
          </a:prstGeom>
          <a:ln w="0">
            <a:noFill/>
          </a:ln>
        </p:spPr>
      </p:pic>
      <p:sp>
        <p:nvSpPr>
          <p:cNvPr id="83" name="Rectangle 8"/>
          <p:cNvSpPr/>
          <p:nvPr/>
        </p:nvSpPr>
        <p:spPr>
          <a:xfrm>
            <a:off x="416160" y="188640"/>
            <a:ext cx="216684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WenQuanYi Micro Hei"/>
              </a:rPr>
              <a:t>DESIGN PATTERN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4" name="Rectangle 9"/>
          <p:cNvSpPr/>
          <p:nvPr/>
        </p:nvSpPr>
        <p:spPr>
          <a:xfrm>
            <a:off x="406440" y="816120"/>
            <a:ext cx="11160720" cy="7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Design patterns são padrões utilizados em sistemas para melhorar a organização interna do código e facilitar sua manutenção e extensão.  O pattern 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Factory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 implementa uma fábrica de objetos, abstraindo e isolando o modo de criação dos objetos.  A classe 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ConnectionFactory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implementa o pattern </a:t>
            </a:r>
            <a:r>
              <a:rPr b="1" lang="pt-BR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Factory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.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85" name="Imagem 2" descr=""/>
          <p:cNvPicPr/>
          <p:nvPr/>
        </p:nvPicPr>
        <p:blipFill>
          <a:blip r:embed="rId3"/>
          <a:stretch/>
        </p:blipFill>
        <p:spPr>
          <a:xfrm>
            <a:off x="1774800" y="5119200"/>
            <a:ext cx="2400120" cy="525600"/>
          </a:xfrm>
          <a:prstGeom prst="rect">
            <a:avLst/>
          </a:prstGeom>
          <a:ln w="0">
            <a:noFill/>
          </a:ln>
        </p:spPr>
      </p:pic>
      <p:pic>
        <p:nvPicPr>
          <p:cNvPr id="86" name="Imagem 4" descr=""/>
          <p:cNvPicPr/>
          <p:nvPr/>
        </p:nvPicPr>
        <p:blipFill>
          <a:blip r:embed="rId4"/>
          <a:stretch/>
        </p:blipFill>
        <p:spPr>
          <a:xfrm>
            <a:off x="1982520" y="4261320"/>
            <a:ext cx="6560280" cy="18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"/>
          <p:cNvSpPr/>
          <p:nvPr/>
        </p:nvSpPr>
        <p:spPr>
          <a:xfrm>
            <a:off x="852120" y="1742760"/>
            <a:ext cx="4000320" cy="245520"/>
          </a:xfrm>
          <a:prstGeom prst="rect">
            <a:avLst/>
          </a:prstGeom>
          <a:solidFill>
            <a:srgbClr val="ffffff"/>
          </a:solidFill>
          <a:ln cap="sq" w="25560">
            <a:solidFill>
              <a:srgbClr val="4f81b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1" lang="pt-BR" sz="1000" spc="-1" strike="noStrike">
                <a:solidFill>
                  <a:srgbClr val="000000"/>
                </a:solidFill>
                <a:latin typeface="Arial"/>
                <a:ea typeface="WenQuanYi Micro Hei"/>
              </a:rPr>
              <a:t>Criar  a classe </a:t>
            </a:r>
            <a:r>
              <a:rPr b="1" lang="pt-BR" sz="1000" spc="-1" strike="noStrike">
                <a:solidFill>
                  <a:srgbClr val="2d2db9"/>
                </a:solidFill>
                <a:latin typeface="Arial"/>
                <a:ea typeface="WenQuanYi Micro Hei"/>
              </a:rPr>
              <a:t>Cliente </a:t>
            </a:r>
            <a:r>
              <a:rPr b="1" lang="pt-BR" sz="1000" spc="-1" strike="noStrike">
                <a:solidFill>
                  <a:srgbClr val="000000"/>
                </a:solidFill>
                <a:latin typeface="Arial"/>
                <a:ea typeface="WenQuanYi Micro Hei"/>
              </a:rPr>
              <a:t>no pacote </a:t>
            </a:r>
            <a:r>
              <a:rPr b="1" lang="pt-BR" sz="1000" spc="-1" strike="noStrike">
                <a:solidFill>
                  <a:srgbClr val="2d2db9"/>
                </a:solidFill>
                <a:latin typeface="Arial"/>
                <a:ea typeface="WenQuanYi Micro Hei"/>
              </a:rPr>
              <a:t>model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88" name="Picture 2" descr=""/>
          <p:cNvPicPr/>
          <p:nvPr/>
        </p:nvPicPr>
        <p:blipFill>
          <a:blip r:embed="rId1"/>
          <a:stretch/>
        </p:blipFill>
        <p:spPr>
          <a:xfrm>
            <a:off x="722160" y="2061000"/>
            <a:ext cx="4747680" cy="4175280"/>
          </a:xfrm>
          <a:prstGeom prst="rect">
            <a:avLst/>
          </a:prstGeom>
          <a:ln w="0">
            <a:noFill/>
          </a:ln>
        </p:spPr>
      </p:pic>
      <p:sp>
        <p:nvSpPr>
          <p:cNvPr id="89" name="Text Box 3"/>
          <p:cNvSpPr/>
          <p:nvPr/>
        </p:nvSpPr>
        <p:spPr>
          <a:xfrm>
            <a:off x="6095160" y="3275280"/>
            <a:ext cx="4296960" cy="550080"/>
          </a:xfrm>
          <a:prstGeom prst="rect">
            <a:avLst/>
          </a:prstGeom>
          <a:solidFill>
            <a:srgbClr val="ffffff"/>
          </a:solidFill>
          <a:ln cap="sq" w="25560">
            <a:solidFill>
              <a:srgbClr val="4f81b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1" lang="pt-BR" sz="1000" spc="-1" strike="noStrike">
                <a:solidFill>
                  <a:srgbClr val="000000"/>
                </a:solidFill>
                <a:latin typeface="Arial"/>
                <a:ea typeface="WenQuanYi Micro Hei"/>
              </a:rPr>
              <a:t>Classe Java Beans</a:t>
            </a:r>
            <a:endParaRPr b="0" lang="pt-BR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1" lang="pt-BR" sz="1000" spc="-1" strike="noStrike">
                <a:solidFill>
                  <a:srgbClr val="1f497d"/>
                </a:solidFill>
                <a:latin typeface="Arial"/>
                <a:ea typeface="WenQuanYi Micro Hei"/>
              </a:rPr>
              <a:t>Uma classe é considerada </a:t>
            </a:r>
            <a:r>
              <a:rPr b="1" lang="pt-BR" sz="1000" spc="-1" strike="noStrike">
                <a:solidFill>
                  <a:srgbClr val="000000"/>
                </a:solidFill>
                <a:latin typeface="Arial"/>
                <a:ea typeface="WenQuanYi Micro Hei"/>
              </a:rPr>
              <a:t>Java Beans </a:t>
            </a:r>
            <a:r>
              <a:rPr b="1" lang="pt-BR" sz="1000" spc="-1" strike="noStrike">
                <a:solidFill>
                  <a:srgbClr val="1f497d"/>
                </a:solidFill>
                <a:latin typeface="Arial"/>
                <a:ea typeface="WenQuanYi Micro Hei"/>
              </a:rPr>
              <a:t>quando possuem o construtor sem argumentos e os métodos getters e setters!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90" name="Rectangle 2"/>
          <p:cNvSpPr/>
          <p:nvPr/>
        </p:nvSpPr>
        <p:spPr>
          <a:xfrm>
            <a:off x="546120" y="223920"/>
            <a:ext cx="302652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WenQuanYi Micro Hei"/>
              </a:rPr>
              <a:t>DAO (Data Access Object)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1" name="Rectangle 3"/>
          <p:cNvSpPr/>
          <p:nvPr/>
        </p:nvSpPr>
        <p:spPr>
          <a:xfrm>
            <a:off x="513360" y="957600"/>
            <a:ext cx="11270160" cy="51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WenQuanYi Micro Hei"/>
              </a:rPr>
              <a:t>O DAO é um design pattern para acesso a dados com todas as características para acesso e manipulação de um banco de dados.  Geralmente, temos um DAO para cada objeto do domínio do sistema como por exemplo Pessoa, Produto Cliente, e outros.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2"/>
          <p:cNvSpPr/>
          <p:nvPr/>
        </p:nvSpPr>
        <p:spPr>
          <a:xfrm>
            <a:off x="350280" y="188640"/>
            <a:ext cx="302652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WenQuanYi Micro Hei"/>
              </a:rPr>
              <a:t>DAO (Data Access Object)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3" name="Text Box 4"/>
          <p:cNvSpPr/>
          <p:nvPr/>
        </p:nvSpPr>
        <p:spPr>
          <a:xfrm>
            <a:off x="478440" y="998640"/>
            <a:ext cx="4000320" cy="245520"/>
          </a:xfrm>
          <a:prstGeom prst="rect">
            <a:avLst/>
          </a:prstGeom>
          <a:solidFill>
            <a:srgbClr val="ffffff"/>
          </a:solidFill>
          <a:ln cap="sq" w="25560">
            <a:solidFill>
              <a:srgbClr val="4f81b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1" lang="pt-BR" sz="1000" spc="-1" strike="noStrike">
                <a:solidFill>
                  <a:srgbClr val="000000"/>
                </a:solidFill>
                <a:latin typeface="Arial"/>
                <a:ea typeface="WenQuanYi Micro Hei"/>
              </a:rPr>
              <a:t>Criar  a classe </a:t>
            </a:r>
            <a:r>
              <a:rPr b="1" lang="pt-BR" sz="1000" spc="-1" strike="noStrike">
                <a:solidFill>
                  <a:srgbClr val="2d2db9"/>
                </a:solidFill>
                <a:latin typeface="Arial"/>
                <a:ea typeface="WenQuanYi Micro Hei"/>
              </a:rPr>
              <a:t>ClienteDao </a:t>
            </a:r>
            <a:r>
              <a:rPr b="1" lang="pt-BR" sz="1000" spc="-1" strike="noStrike">
                <a:solidFill>
                  <a:srgbClr val="000000"/>
                </a:solidFill>
                <a:latin typeface="Arial"/>
                <a:ea typeface="WenQuanYi Micro Hei"/>
              </a:rPr>
              <a:t>no pacote </a:t>
            </a:r>
            <a:r>
              <a:rPr b="1" lang="pt-BR" sz="1000" spc="-1" strike="noStrike">
                <a:solidFill>
                  <a:srgbClr val="2d2db9"/>
                </a:solidFill>
                <a:latin typeface="Arial"/>
                <a:ea typeface="WenQuanYi Micro Hei"/>
              </a:rPr>
              <a:t>persistence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94" name="Text Box 6"/>
          <p:cNvSpPr/>
          <p:nvPr/>
        </p:nvSpPr>
        <p:spPr>
          <a:xfrm>
            <a:off x="6167160" y="1121760"/>
            <a:ext cx="5904360" cy="2834280"/>
          </a:xfrm>
          <a:prstGeom prst="rect">
            <a:avLst/>
          </a:prstGeom>
          <a:solidFill>
            <a:srgbClr val="ffffff"/>
          </a:solidFill>
          <a:ln cap="sq" w="25560">
            <a:solidFill>
              <a:srgbClr val="4f81b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1" lang="pt-BR" sz="1000" spc="-1" strike="noStrike">
                <a:solidFill>
                  <a:srgbClr val="1f497d"/>
                </a:solidFill>
                <a:latin typeface="Arial"/>
                <a:ea typeface="WenQuanYi Micro Hei"/>
              </a:rPr>
              <a:t>As cláusulas são executadas em um banco de dados através da interface </a:t>
            </a:r>
            <a:r>
              <a:rPr b="1" lang="pt-BR" sz="1000" spc="-1" strike="noStrike">
                <a:solidFill>
                  <a:srgbClr val="000000"/>
                </a:solidFill>
                <a:latin typeface="Arial"/>
                <a:ea typeface="WenQuanYi Micro Hei"/>
              </a:rPr>
              <a:t>PreparedStatement</a:t>
            </a:r>
            <a:r>
              <a:rPr b="1" lang="pt-BR" sz="1000" spc="-1" strike="noStrike">
                <a:solidFill>
                  <a:srgbClr val="1f497d"/>
                </a:solidFill>
                <a:latin typeface="Arial"/>
                <a:ea typeface="WenQuanYi Micro Hei"/>
              </a:rPr>
              <a:t>. </a:t>
            </a:r>
            <a:endParaRPr b="0" lang="pt-BR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endParaRPr b="0" lang="pt-BR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1" lang="pt-BR" sz="1000" spc="-1" strike="noStrike">
                <a:solidFill>
                  <a:srgbClr val="1f497d"/>
                </a:solidFill>
                <a:latin typeface="Arial"/>
                <a:ea typeface="WenQuanYi Micro Hei"/>
              </a:rPr>
              <a:t>Para receber um </a:t>
            </a:r>
            <a:r>
              <a:rPr b="1" lang="pt-BR" sz="1000" spc="-1" strike="noStrike">
                <a:solidFill>
                  <a:srgbClr val="000000"/>
                </a:solidFill>
                <a:latin typeface="Arial"/>
                <a:ea typeface="WenQuanYi Micro Hei"/>
              </a:rPr>
              <a:t>PreparedStatement </a:t>
            </a:r>
            <a:r>
              <a:rPr b="1" lang="pt-BR" sz="1000" spc="-1" strike="noStrike">
                <a:solidFill>
                  <a:srgbClr val="1f497d"/>
                </a:solidFill>
                <a:latin typeface="Arial"/>
                <a:ea typeface="WenQuanYi Micro Hei"/>
              </a:rPr>
              <a:t>relativo à conexão, basta chamar o método </a:t>
            </a:r>
            <a:r>
              <a:rPr b="1" lang="pt-BR" sz="1000" spc="-1" strike="noStrike">
                <a:solidFill>
                  <a:srgbClr val="000000"/>
                </a:solidFill>
                <a:latin typeface="Arial"/>
                <a:ea typeface="WenQuanYi Micro Hei"/>
              </a:rPr>
              <a:t>prepareStatement, </a:t>
            </a:r>
            <a:r>
              <a:rPr b="1" lang="pt-BR" sz="1000" spc="-1" strike="noStrike">
                <a:solidFill>
                  <a:srgbClr val="1f497d"/>
                </a:solidFill>
                <a:latin typeface="Arial"/>
                <a:ea typeface="WenQuanYi Micro Hei"/>
              </a:rPr>
              <a:t>passando como argumento o comando SQL com os valores vindos de variáveis preenchidos com uma interrogação.</a:t>
            </a:r>
            <a:endParaRPr b="0" lang="pt-BR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endParaRPr b="0" lang="pt-BR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1" lang="pt-BR" sz="1000" spc="-1" strike="noStrike">
                <a:solidFill>
                  <a:srgbClr val="1f497d"/>
                </a:solidFill>
                <a:latin typeface="Arial"/>
                <a:ea typeface="WenQuanYi Micro Hei"/>
              </a:rPr>
              <a:t>Os comandos </a:t>
            </a:r>
            <a:r>
              <a:rPr b="1" lang="pt-BR" sz="1000" spc="-1" strike="noStrike">
                <a:solidFill>
                  <a:srgbClr val="000000"/>
                </a:solidFill>
                <a:latin typeface="Arial"/>
                <a:ea typeface="WenQuanYi Micro Hei"/>
              </a:rPr>
              <a:t>Select, Insert, Update e Delete</a:t>
            </a:r>
            <a:r>
              <a:rPr b="1" lang="pt-BR" sz="1000" spc="-1" strike="noStrike">
                <a:solidFill>
                  <a:srgbClr val="1f497d"/>
                </a:solidFill>
                <a:latin typeface="Arial"/>
                <a:ea typeface="WenQuanYi Micro Hei"/>
              </a:rPr>
              <a:t> tem uma parte fixa e uma parte variável. No exemplo:</a:t>
            </a:r>
            <a:endParaRPr b="0" lang="pt-BR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1" lang="pt-BR" sz="1000" spc="-1" strike="noStrike">
                <a:solidFill>
                  <a:srgbClr val="1f497d"/>
                </a:solidFill>
                <a:latin typeface="Arial"/>
                <a:ea typeface="WenQuanYi Micro Hei"/>
              </a:rPr>
              <a:t> </a:t>
            </a:r>
            <a:r>
              <a:rPr b="1" lang="pt-BR" sz="1000" spc="-1" strike="noStrike">
                <a:solidFill>
                  <a:srgbClr val="000000"/>
                </a:solidFill>
                <a:latin typeface="Arial"/>
                <a:ea typeface="WenQuanYi Micro Hei"/>
              </a:rPr>
              <a:t>insert into cliente values (null,"Carla","98986787","abcd@abcd.com.br");</a:t>
            </a:r>
            <a:endParaRPr b="0" lang="pt-BR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1" lang="pt-BR" sz="1000" spc="-1" strike="noStrike">
                <a:solidFill>
                  <a:srgbClr val="1f497d"/>
                </a:solidFill>
                <a:latin typeface="Arial"/>
                <a:ea typeface="WenQuanYi Micro Hei"/>
              </a:rPr>
              <a:t>a parte que varia acima são os dados.</a:t>
            </a:r>
            <a:endParaRPr b="0" lang="pt-BR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endParaRPr b="0" lang="pt-BR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1" lang="pt-BR" sz="1000" spc="-1" strike="noStrike">
                <a:solidFill>
                  <a:srgbClr val="1f497d"/>
                </a:solidFill>
                <a:latin typeface="Arial"/>
                <a:ea typeface="WenQuanYi Micro Hei"/>
              </a:rPr>
              <a:t> </a:t>
            </a:r>
            <a:r>
              <a:rPr b="1" lang="pt-BR" sz="1000" spc="-1" strike="noStrike">
                <a:solidFill>
                  <a:srgbClr val="1f497d"/>
                </a:solidFill>
                <a:latin typeface="Arial"/>
                <a:ea typeface="WenQuanYi Micro Hei"/>
              </a:rPr>
              <a:t>A maior parte dos bancos de dados SQL trabalha melhor se, em vez de ficarmos montando sempre consultas SQL diferentes, passarmos uma consulta fixa e variar só os dados. </a:t>
            </a:r>
            <a:endParaRPr b="0" lang="pt-BR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1" lang="pt-BR" sz="1000" spc="-1" strike="noStrike">
                <a:solidFill>
                  <a:srgbClr val="1f497d"/>
                </a:solidFill>
                <a:latin typeface="Arial"/>
                <a:ea typeface="WenQuanYi Micro Hei"/>
              </a:rPr>
              <a:t>O </a:t>
            </a:r>
            <a:r>
              <a:rPr b="1" lang="pt-BR" sz="1000" spc="-1" strike="noStrike">
                <a:solidFill>
                  <a:srgbClr val="000000"/>
                </a:solidFill>
                <a:latin typeface="Arial"/>
                <a:ea typeface="WenQuanYi Micro Hei"/>
              </a:rPr>
              <a:t>PreparedStatement</a:t>
            </a:r>
            <a:r>
              <a:rPr b="1" lang="pt-BR" sz="1000" spc="-1" strike="noStrike">
                <a:solidFill>
                  <a:srgbClr val="1f497d"/>
                </a:solidFill>
                <a:latin typeface="Arial"/>
                <a:ea typeface="WenQuanYi Micro Hei"/>
              </a:rPr>
              <a:t> sempre entende:</a:t>
            </a:r>
            <a:endParaRPr b="0" lang="pt-BR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1" lang="pt-BR" sz="1000" spc="-1" strike="noStrike">
                <a:solidFill>
                  <a:srgbClr val="000000"/>
                </a:solidFill>
                <a:latin typeface="Arial"/>
                <a:ea typeface="WenQuanYi Micro Hei"/>
              </a:rPr>
              <a:t>insert into cliente values(null,?,?,?)</a:t>
            </a:r>
            <a:endParaRPr b="0" lang="pt-BR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endParaRPr b="0" lang="pt-BR" sz="1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1" lang="pt-BR" sz="1000" spc="-1" strike="noStrike">
                <a:solidFill>
                  <a:srgbClr val="1f497d"/>
                </a:solidFill>
                <a:latin typeface="Arial"/>
                <a:ea typeface="WenQuanYi Micro Hei"/>
              </a:rPr>
              <a:t> </a:t>
            </a:r>
            <a:r>
              <a:rPr b="1" lang="pt-BR" sz="1000" spc="-1" strike="noStrike">
                <a:solidFill>
                  <a:srgbClr val="1f497d"/>
                </a:solidFill>
                <a:latin typeface="Arial"/>
                <a:ea typeface="WenQuanYi Micro Hei"/>
              </a:rPr>
              <a:t>O símbolo de </a:t>
            </a:r>
            <a:r>
              <a:rPr b="1" lang="pt-BR" sz="1000" spc="-1" strike="noStrike">
                <a:solidFill>
                  <a:srgbClr val="000000"/>
                </a:solidFill>
                <a:latin typeface="Arial"/>
                <a:ea typeface="WenQuanYi Micro Hei"/>
              </a:rPr>
              <a:t>?</a:t>
            </a:r>
            <a:r>
              <a:rPr b="1" lang="pt-BR" sz="1000" spc="-1" strike="noStrike">
                <a:solidFill>
                  <a:srgbClr val="1f497d"/>
                </a:solidFill>
                <a:latin typeface="Arial"/>
                <a:ea typeface="WenQuanYi Micro Hei"/>
              </a:rPr>
              <a:t>  pode ser  os dados de Carla, Maria, João ou  quem precisarmos inserir. Os dados que variam, não o nome das colunas.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95" name="Text Box 7"/>
          <p:cNvSpPr/>
          <p:nvPr/>
        </p:nvSpPr>
        <p:spPr>
          <a:xfrm>
            <a:off x="6167160" y="4365000"/>
            <a:ext cx="5904360" cy="854640"/>
          </a:xfrm>
          <a:prstGeom prst="rect">
            <a:avLst/>
          </a:prstGeom>
          <a:solidFill>
            <a:srgbClr val="ffffff"/>
          </a:solidFill>
          <a:ln cap="sq" w="25560">
            <a:solidFill>
              <a:srgbClr val="4f81b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1" lang="pt-BR" sz="1000" spc="-1" strike="noStrike">
                <a:solidFill>
                  <a:srgbClr val="1f497d"/>
                </a:solidFill>
                <a:latin typeface="Arial"/>
                <a:ea typeface="WenQuanYi Micro Hei"/>
              </a:rPr>
              <a:t>Os parâmetros  foram defindidos através do caractere </a:t>
            </a:r>
            <a:r>
              <a:rPr b="1" lang="pt-BR" sz="1000" spc="-1" strike="noStrike">
                <a:solidFill>
                  <a:srgbClr val="000000"/>
                </a:solidFill>
                <a:latin typeface="Arial"/>
                <a:ea typeface="WenQuanYi Micro Hei"/>
              </a:rPr>
              <a:t>“?”</a:t>
            </a:r>
            <a:r>
              <a:rPr b="1" lang="pt-BR" sz="1000" spc="-1" strike="noStrike">
                <a:solidFill>
                  <a:srgbClr val="1f497d"/>
                </a:solidFill>
                <a:latin typeface="Arial"/>
                <a:ea typeface="WenQuanYi Micro Hei"/>
              </a:rPr>
              <a:t>. Antes de executar a query, é necessário determinar os valores dos parâmetros.  Essa tarefa pode ser realizada através do método setString(), que recebe a  posição do parâmetro que começa com 1 no código SQL e o valor correspondente do parâmetro. Temos outros métodos como setBoolean, setInt, setDouble para cada tipo de dados.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96" name="Imagem 5" descr=""/>
          <p:cNvPicPr/>
          <p:nvPr/>
        </p:nvPicPr>
        <p:blipFill>
          <a:blip r:embed="rId1"/>
          <a:stretch/>
        </p:blipFill>
        <p:spPr>
          <a:xfrm>
            <a:off x="478440" y="1772640"/>
            <a:ext cx="5519160" cy="36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 Box 4"/>
          <p:cNvSpPr/>
          <p:nvPr/>
        </p:nvSpPr>
        <p:spPr>
          <a:xfrm>
            <a:off x="861480" y="1177560"/>
            <a:ext cx="5646240" cy="245520"/>
          </a:xfrm>
          <a:prstGeom prst="rect">
            <a:avLst/>
          </a:prstGeom>
          <a:solidFill>
            <a:srgbClr val="ffffff"/>
          </a:solidFill>
          <a:ln cap="sq" w="25560">
            <a:solidFill>
              <a:srgbClr val="4f81b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1" lang="pt-BR" sz="1000" spc="-1" strike="noStrike">
                <a:solidFill>
                  <a:srgbClr val="000000"/>
                </a:solidFill>
                <a:latin typeface="Arial"/>
                <a:ea typeface="WenQuanYi Micro Hei"/>
              </a:rPr>
              <a:t>Criar  a classe </a:t>
            </a:r>
            <a:r>
              <a:rPr b="1" lang="pt-BR" sz="1000" spc="-1" strike="noStrike">
                <a:solidFill>
                  <a:srgbClr val="3333cc"/>
                </a:solidFill>
                <a:latin typeface="Arial"/>
                <a:ea typeface="WenQuanYi Micro Hei"/>
              </a:rPr>
              <a:t>TestaInserir</a:t>
            </a:r>
            <a:r>
              <a:rPr b="1" lang="pt-BR" sz="1000" spc="-1" strike="noStrike">
                <a:solidFill>
                  <a:srgbClr val="000000"/>
                </a:solidFill>
                <a:latin typeface="Arial"/>
                <a:ea typeface="WenQuanYi Micro Hei"/>
              </a:rPr>
              <a:t> </a:t>
            </a:r>
            <a:r>
              <a:rPr b="1" lang="pt-BR" sz="1000" spc="-1" strike="noStrike">
                <a:solidFill>
                  <a:srgbClr val="2d2db9"/>
                </a:solidFill>
                <a:latin typeface="Arial"/>
                <a:ea typeface="WenQuanYi Micro Hei"/>
              </a:rPr>
              <a:t>no pacote </a:t>
            </a:r>
            <a:r>
              <a:rPr b="1" lang="pt-BR" sz="1000" spc="-1" strike="noStrike">
                <a:solidFill>
                  <a:srgbClr val="000000"/>
                </a:solidFill>
                <a:latin typeface="Arial"/>
                <a:ea typeface="WenQuanYi Micro Hei"/>
              </a:rPr>
              <a:t>persisntence e fazer a inserção do clliente no banco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98" name="Rectangle 2"/>
          <p:cNvSpPr/>
          <p:nvPr/>
        </p:nvSpPr>
        <p:spPr>
          <a:xfrm>
            <a:off x="616680" y="188640"/>
            <a:ext cx="302652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WenQuanYi Micro Hei"/>
              </a:rPr>
              <a:t>DAO (Data Access Object)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9" name="Imagem 3" descr=""/>
          <p:cNvPicPr/>
          <p:nvPr/>
        </p:nvPicPr>
        <p:blipFill>
          <a:blip r:embed="rId1"/>
          <a:stretch/>
        </p:blipFill>
        <p:spPr>
          <a:xfrm>
            <a:off x="952920" y="1772640"/>
            <a:ext cx="5479200" cy="302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2"/>
          <p:cNvSpPr/>
          <p:nvPr/>
        </p:nvSpPr>
        <p:spPr>
          <a:xfrm>
            <a:off x="506880" y="166680"/>
            <a:ext cx="581364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WenQuanYi Micro Hei"/>
              </a:rPr>
              <a:t>ALTERAÇÃO DE REGISTRO DO BANCO DE DADOS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1" name="Text Box 4"/>
          <p:cNvSpPr/>
          <p:nvPr/>
        </p:nvSpPr>
        <p:spPr>
          <a:xfrm>
            <a:off x="2206800" y="883800"/>
            <a:ext cx="4248000" cy="245520"/>
          </a:xfrm>
          <a:prstGeom prst="rect">
            <a:avLst/>
          </a:prstGeom>
          <a:solidFill>
            <a:srgbClr val="ffffff"/>
          </a:solidFill>
          <a:ln cap="sq" w="25560">
            <a:solidFill>
              <a:srgbClr val="4f81b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1" lang="pt-BR" sz="1000" spc="-1" strike="noStrike">
                <a:solidFill>
                  <a:srgbClr val="000000"/>
                </a:solidFill>
                <a:latin typeface="Arial"/>
                <a:ea typeface="WenQuanYi Micro Hei"/>
              </a:rPr>
              <a:t>Adicionar o método atualizarRegistro em </a:t>
            </a:r>
            <a:r>
              <a:rPr b="1" lang="pt-BR" sz="1000" spc="-1" strike="noStrike">
                <a:solidFill>
                  <a:srgbClr val="2d2db9"/>
                </a:solidFill>
                <a:latin typeface="Arial"/>
                <a:ea typeface="WenQuanYi Micro Hei"/>
              </a:rPr>
              <a:t>ClienteDao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02" name="Text Box 7"/>
          <p:cNvSpPr/>
          <p:nvPr/>
        </p:nvSpPr>
        <p:spPr>
          <a:xfrm>
            <a:off x="7247160" y="3429000"/>
            <a:ext cx="3816000" cy="245520"/>
          </a:xfrm>
          <a:prstGeom prst="rect">
            <a:avLst/>
          </a:prstGeom>
          <a:solidFill>
            <a:srgbClr val="ffffff"/>
          </a:solidFill>
          <a:ln cap="sq" w="25560">
            <a:solidFill>
              <a:srgbClr val="4f81b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1" lang="pt-BR" sz="1000" spc="-1" strike="noStrike">
                <a:solidFill>
                  <a:srgbClr val="000000"/>
                </a:solidFill>
                <a:latin typeface="Arial"/>
                <a:ea typeface="WenQuanYi Micro Hei"/>
              </a:rPr>
              <a:t>Criar a classe TesteAtualizar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103" name="Imagem 3" descr=""/>
          <p:cNvPicPr/>
          <p:nvPr/>
        </p:nvPicPr>
        <p:blipFill>
          <a:blip r:embed="rId1"/>
          <a:stretch/>
        </p:blipFill>
        <p:spPr>
          <a:xfrm>
            <a:off x="478440" y="1340640"/>
            <a:ext cx="6768360" cy="2670480"/>
          </a:xfrm>
          <a:prstGeom prst="rect">
            <a:avLst/>
          </a:prstGeom>
          <a:ln w="0">
            <a:noFill/>
          </a:ln>
        </p:spPr>
      </p:pic>
      <p:pic>
        <p:nvPicPr>
          <p:cNvPr id="104" name="Imagem 5" descr=""/>
          <p:cNvPicPr/>
          <p:nvPr/>
        </p:nvPicPr>
        <p:blipFill>
          <a:blip r:embed="rId2"/>
          <a:stretch/>
        </p:blipFill>
        <p:spPr>
          <a:xfrm>
            <a:off x="5879160" y="4019400"/>
            <a:ext cx="6120360" cy="168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"/>
          <p:cNvSpPr/>
          <p:nvPr/>
        </p:nvSpPr>
        <p:spPr>
          <a:xfrm>
            <a:off x="505080" y="188640"/>
            <a:ext cx="498924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WenQuanYi Micro Hei"/>
              </a:rPr>
              <a:t>APAGAR REGISTRO DO BANCO DE DADOS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6" name="Text Box 3"/>
          <p:cNvSpPr/>
          <p:nvPr/>
        </p:nvSpPr>
        <p:spPr>
          <a:xfrm>
            <a:off x="1126800" y="1059120"/>
            <a:ext cx="3707280" cy="245520"/>
          </a:xfrm>
          <a:prstGeom prst="rect">
            <a:avLst/>
          </a:prstGeom>
          <a:solidFill>
            <a:srgbClr val="ffffff"/>
          </a:solidFill>
          <a:ln cap="sq" w="25560">
            <a:solidFill>
              <a:srgbClr val="4f81b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1" lang="pt-BR" sz="1000" spc="-1" strike="noStrike">
                <a:solidFill>
                  <a:srgbClr val="000000"/>
                </a:solidFill>
                <a:latin typeface="Arial"/>
                <a:ea typeface="WenQuanYi Micro Hei"/>
              </a:rPr>
              <a:t>Adicionar o método removerRegistro em </a:t>
            </a:r>
            <a:r>
              <a:rPr b="1" lang="pt-BR" sz="1000" spc="-1" strike="noStrike">
                <a:solidFill>
                  <a:srgbClr val="2d2db9"/>
                </a:solidFill>
                <a:latin typeface="Arial"/>
                <a:ea typeface="WenQuanYi Micro Hei"/>
              </a:rPr>
              <a:t>ClienteDao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07" name="Text Box 6"/>
          <p:cNvSpPr/>
          <p:nvPr/>
        </p:nvSpPr>
        <p:spPr>
          <a:xfrm>
            <a:off x="7103160" y="3479040"/>
            <a:ext cx="2520000" cy="245520"/>
          </a:xfrm>
          <a:prstGeom prst="rect">
            <a:avLst/>
          </a:prstGeom>
          <a:solidFill>
            <a:srgbClr val="ffffff"/>
          </a:solidFill>
          <a:ln cap="sq" w="25560">
            <a:solidFill>
              <a:srgbClr val="4f81b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1" lang="pt-BR" sz="1000" spc="-1" strike="noStrike">
                <a:solidFill>
                  <a:srgbClr val="000000"/>
                </a:solidFill>
                <a:latin typeface="Arial"/>
                <a:ea typeface="WenQuanYi Micro Hei"/>
              </a:rPr>
              <a:t>Adicionar a classe TesteRemover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108" name="Imagem 5" descr=""/>
          <p:cNvPicPr/>
          <p:nvPr/>
        </p:nvPicPr>
        <p:blipFill>
          <a:blip r:embed="rId1"/>
          <a:stretch/>
        </p:blipFill>
        <p:spPr>
          <a:xfrm>
            <a:off x="702000" y="1420200"/>
            <a:ext cx="5832360" cy="2182320"/>
          </a:xfrm>
          <a:prstGeom prst="rect">
            <a:avLst/>
          </a:prstGeom>
          <a:ln w="0">
            <a:noFill/>
          </a:ln>
        </p:spPr>
      </p:pic>
      <p:pic>
        <p:nvPicPr>
          <p:cNvPr id="109" name="Imagem 9" descr=""/>
          <p:cNvPicPr/>
          <p:nvPr/>
        </p:nvPicPr>
        <p:blipFill>
          <a:blip r:embed="rId2"/>
          <a:stretch/>
        </p:blipFill>
        <p:spPr>
          <a:xfrm>
            <a:off x="6527160" y="3880800"/>
            <a:ext cx="5210640" cy="185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4465</TotalTime>
  <Application>LibreOffice/7.3.6.2$Windows_X86_64 LibreOffice_project/c28ca90fd6e1a19e189fc16c05f8f8924961e12e</Application>
  <AppVersion>15.0000</AppVersion>
  <Words>1236</Words>
  <Paragraphs>84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2012-05-10T23:05:11Z</dcterms:created>
  <dc:creator>roni</dc:creator>
  <dc:description/>
  <dc:language>pt-BR</dc:language>
  <cp:lastModifiedBy/>
  <cp:lastPrinted>1601-01-01T00:00:00Z</cp:lastPrinted>
  <dcterms:modified xsi:type="dcterms:W3CDTF">2024-04-11T21:15:31Z</dcterms:modified>
  <cp:revision>183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c88f678-0b6e-4995-8ab3-bcc8062be905_ActionId">
    <vt:lpwstr>38e6e383-60e9-4cf2-b6cf-60fdba679aaf</vt:lpwstr>
  </property>
  <property fmtid="{D5CDD505-2E9C-101B-9397-08002B2CF9AE}" pid="3" name="MSIP_Label_5c88f678-0b6e-4995-8ab3-bcc8062be905_ContentBits">
    <vt:lpwstr>0</vt:lpwstr>
  </property>
  <property fmtid="{D5CDD505-2E9C-101B-9397-08002B2CF9AE}" pid="4" name="MSIP_Label_5c88f678-0b6e-4995-8ab3-bcc8062be905_Enabled">
    <vt:lpwstr>true</vt:lpwstr>
  </property>
  <property fmtid="{D5CDD505-2E9C-101B-9397-08002B2CF9AE}" pid="5" name="MSIP_Label_5c88f678-0b6e-4995-8ab3-bcc8062be905_Method">
    <vt:lpwstr>Standard</vt:lpwstr>
  </property>
  <property fmtid="{D5CDD505-2E9C-101B-9397-08002B2CF9AE}" pid="6" name="MSIP_Label_5c88f678-0b6e-4995-8ab3-bcc8062be905_Name">
    <vt:lpwstr>Ostensivo</vt:lpwstr>
  </property>
  <property fmtid="{D5CDD505-2E9C-101B-9397-08002B2CF9AE}" pid="7" name="MSIP_Label_5c88f678-0b6e-4995-8ab3-bcc8062be905_SetDate">
    <vt:lpwstr>2023-12-22T10:26:11Z</vt:lpwstr>
  </property>
  <property fmtid="{D5CDD505-2E9C-101B-9397-08002B2CF9AE}" pid="8" name="MSIP_Label_5c88f678-0b6e-4995-8ab3-bcc8062be905_SiteId">
    <vt:lpwstr>d0c698d4-e4ea-4ee9-a79d-f2d7a78399c8</vt:lpwstr>
  </property>
  <property fmtid="{D5CDD505-2E9C-101B-9397-08002B2CF9AE}" pid="9" name="Notes">
    <vt:i4>14</vt:i4>
  </property>
  <property fmtid="{D5CDD505-2E9C-101B-9397-08002B2CF9AE}" pid="10" name="PresentationFormat">
    <vt:lpwstr>Personalizar</vt:lpwstr>
  </property>
  <property fmtid="{D5CDD505-2E9C-101B-9397-08002B2CF9AE}" pid="11" name="Slides">
    <vt:i4>15</vt:i4>
  </property>
</Properties>
</file>