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H. Oka" userId="3c24bc8189a19ee8" providerId="Windows Live" clId="Web-{6C80EED7-31E0-4F76-9082-8F088D134499}"/>
    <pc:docChg chg="modSld">
      <pc:chgData name="Leonardo H. Oka" userId="3c24bc8189a19ee8" providerId="Windows Live" clId="Web-{6C80EED7-31E0-4F76-9082-8F088D134499}" dt="2019-04-15T22:16:07.828" v="4" actId="20577"/>
      <pc:docMkLst>
        <pc:docMk/>
      </pc:docMkLst>
      <pc:sldChg chg="modSp">
        <pc:chgData name="Leonardo H. Oka" userId="3c24bc8189a19ee8" providerId="Windows Live" clId="Web-{6C80EED7-31E0-4F76-9082-8F088D134499}" dt="2019-04-15T22:16:07.828" v="4" actId="20577"/>
        <pc:sldMkLst>
          <pc:docMk/>
          <pc:sldMk cId="0" sldId="256"/>
        </pc:sldMkLst>
        <pc:spChg chg="mod">
          <ac:chgData name="Leonardo H. Oka" userId="3c24bc8189a19ee8" providerId="Windows Live" clId="Web-{6C80EED7-31E0-4F76-9082-8F088D134499}" dt="2019-04-15T22:16:07.828" v="4" actId="20577"/>
          <ac:spMkLst>
            <pc:docMk/>
            <pc:sldMk cId="0" sldId="256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1C803B1-65AC-4602-AE94-B4FCCAEB5116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90040" y="376200"/>
            <a:ext cx="8029800" cy="14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604800" y="1666440"/>
            <a:ext cx="8000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432000" y="504000"/>
            <a:ext cx="4516200" cy="78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4"/>
          <p:cNvSpPr txBox="1"/>
          <p:nvPr/>
        </p:nvSpPr>
        <p:spPr>
          <a:xfrm>
            <a:off x="0" y="1584000"/>
            <a:ext cx="4516560" cy="351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Allan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Calibri"/>
              </a:rPr>
              <a:t>Morishigue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Calibri"/>
              </a:rPr>
              <a:t>Bassiga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 da Cruz</a:t>
            </a:r>
            <a:r>
              <a:rPr lang="pt-BR" spc="-1" dirty="0">
                <a:solidFill>
                  <a:srgbClr val="FFFFFF"/>
                </a:solidFill>
                <a:latin typeface="Calibri"/>
              </a:rPr>
              <a:t> 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 RA: 56748-5 </a:t>
            </a:r>
            <a:r>
              <a:rPr dirty="0"/>
              <a:t/>
            </a:r>
            <a:br>
              <a:rPr dirty="0"/>
            </a:b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Breno </a:t>
            </a:r>
            <a:r>
              <a:rPr lang="pt-BR" sz="1800" b="0" strike="noStrike" spc="-1" dirty="0" err="1">
                <a:solidFill>
                  <a:srgbClr val="FFFFFF"/>
                </a:solidFill>
                <a:latin typeface="Calibri"/>
              </a:rPr>
              <a:t>Dadalto</a:t>
            </a:r>
            <a:r>
              <a:rPr lang="pt-BR" spc="-1" dirty="0">
                <a:solidFill>
                  <a:srgbClr val="FFFFFF"/>
                </a:solidFill>
                <a:latin typeface="Calibri"/>
              </a:rPr>
              <a:t> 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 RA: </a:t>
            </a:r>
            <a:r>
              <a:rPr lang="pt-BR" sz="1800" b="0" strike="noStrike" spc="-1" dirty="0" smtClean="0">
                <a:solidFill>
                  <a:srgbClr val="FFFFFF"/>
                </a:solidFill>
                <a:latin typeface="Calibri"/>
              </a:rPr>
              <a:t>56768-1</a:t>
            </a:r>
            <a:r>
              <a:rPr dirty="0"/>
              <a:t/>
            </a:r>
            <a:br>
              <a:rPr dirty="0"/>
            </a:b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Leonardo Oka</a:t>
            </a:r>
            <a:r>
              <a:rPr lang="pt-BR" spc="-1" dirty="0">
                <a:solidFill>
                  <a:srgbClr val="FFFFFF"/>
                </a:solidFill>
                <a:latin typeface="Calibri"/>
              </a:rPr>
              <a:t> 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</a:rPr>
              <a:t> RA:</a:t>
            </a:r>
            <a:r>
              <a:rPr lang="pt-BR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pt-BR" spc="-1" dirty="0" smtClean="0">
                <a:solidFill>
                  <a:srgbClr val="FFFFFF"/>
                </a:solidFill>
                <a:latin typeface="Calibri"/>
              </a:rPr>
              <a:t>56959-3</a:t>
            </a: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-432000" y="0"/>
            <a:ext cx="5086440" cy="80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sz="2200" b="0" strike="noStrike" spc="-1">
                <a:solidFill>
                  <a:srgbClr val="FFFFFF"/>
                </a:solidFill>
                <a:latin typeface="Calibri"/>
              </a:rPr>
              <a:t>Univem – Ciência da Computação </a:t>
            </a:r>
            <a:endParaRPr lang="pt-BR" sz="22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pt-BR" sz="2200" b="0" strike="noStrike" spc="-1">
                <a:solidFill>
                  <a:srgbClr val="FFFFFF"/>
                </a:solidFill>
                <a:latin typeface="Calibri"/>
              </a:rPr>
              <a:t>5° Semestre</a:t>
            </a:r>
            <a:endParaRPr lang="pt-BR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TextShape 6"/>
          <p:cNvSpPr txBox="1"/>
          <p:nvPr/>
        </p:nvSpPr>
        <p:spPr>
          <a:xfrm>
            <a:off x="0" y="936000"/>
            <a:ext cx="439200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FFF200"/>
                </a:solidFill>
                <a:latin typeface="Arial"/>
              </a:rPr>
              <a:t>SSA – Simple Simplex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960" y="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C000"/>
                </a:solidFill>
                <a:latin typeface="Calibri"/>
              </a:rPr>
              <a:t>Tela (3):</a:t>
            </a:r>
            <a:endParaRPr lang="pt-BR" sz="1800" b="0" strike="noStrike" spc="-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24" name="Imagem 223"/>
          <p:cNvPicPr/>
          <p:nvPr/>
        </p:nvPicPr>
        <p:blipFill>
          <a:blip r:embed="rId2"/>
          <a:stretch/>
        </p:blipFill>
        <p:spPr>
          <a:xfrm>
            <a:off x="936000" y="360"/>
            <a:ext cx="603036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960" y="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C000"/>
                </a:solidFill>
                <a:latin typeface="Calibri"/>
              </a:rPr>
              <a:t>Tela (4):</a:t>
            </a:r>
            <a:endParaRPr lang="pt-BR" sz="1800" b="0" strike="noStrike" spc="-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26" name="Imagem 225"/>
          <p:cNvPicPr/>
          <p:nvPr/>
        </p:nvPicPr>
        <p:blipFill>
          <a:blip r:embed="rId2"/>
          <a:stretch/>
        </p:blipFill>
        <p:spPr>
          <a:xfrm>
            <a:off x="962280" y="360"/>
            <a:ext cx="604620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7200" y="3171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Lista de Funcionalidades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22000" y="1574280"/>
            <a:ext cx="4039560" cy="47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-7560" y="1512000"/>
            <a:ext cx="4327560" cy="36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latin typeface="Calibri"/>
              </a:rPr>
              <a:t>1: Resolver problemas	de	programação linear</a:t>
            </a:r>
            <a:endParaRPr lang="pt-BR" sz="2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latin typeface="Calibri"/>
              </a:rPr>
              <a:t>2: Sem	restrição nas quantidades de variáveis	e restrições.	</a:t>
            </a:r>
            <a:endParaRPr lang="pt-BR" sz="2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latin typeface="Calibri"/>
              </a:rPr>
              <a:t>3: Tratar problemas	sem	solução ou	com solução infinita.</a:t>
            </a:r>
            <a:endParaRPr lang="pt-BR" sz="2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4: Relatórios de análise	de	sensibilidade.</a:t>
            </a:r>
            <a:r>
              <a:rPr lang="pt-BR" sz="22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pt-BR" sz="2200" b="0" strike="noStrike" spc="-1" dirty="0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557240" y="157428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4392000" y="1468440"/>
            <a:ext cx="4710240" cy="22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5: Contém numero de interações altas porém limitada</a:t>
            </a:r>
            <a:endParaRPr lang="pt-BR" sz="2200" b="0" strike="noStrike" spc="-1">
              <a:latin typeface="Arial"/>
              <a:ea typeface="Microsoft YaHei"/>
            </a:endParaRPr>
          </a:p>
          <a:p>
            <a:pPr marL="343080" indent="-34236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6: Resolução e resultado da maximização</a:t>
            </a:r>
            <a:endParaRPr lang="pt-BR" sz="2200" b="0" strike="noStrike" spc="-1">
              <a:latin typeface="Arial"/>
              <a:ea typeface="Microsoft YaHei"/>
            </a:endParaRPr>
          </a:p>
          <a:p>
            <a:pPr marL="343080" indent="-34236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7: </a:t>
            </a: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Resolução e resultado da minimização</a:t>
            </a:r>
            <a:endParaRPr lang="pt-BR" sz="2200" b="0" strike="noStrike" spc="-1">
              <a:latin typeface="Arial"/>
              <a:ea typeface="Microsoft YaHei"/>
            </a:endParaRPr>
          </a:p>
          <a:p>
            <a:pPr marL="343080" indent="-34236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8: Interface gráfica intuitiva, clara e limpa.</a:t>
            </a:r>
            <a:endParaRPr lang="pt-BR" sz="2200" b="0" strike="noStrike" spc="-1">
              <a:latin typeface="Arial"/>
              <a:ea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9520" y="44352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Quadro de Esforço</a:t>
            </a:r>
            <a:endParaRPr lang="pt-BR" sz="3600" b="0" strike="noStrike" spc="-1">
              <a:solidFill>
                <a:srgbClr val="FFC000"/>
              </a:solidFill>
              <a:latin typeface="Arial"/>
            </a:endParaRPr>
          </a:p>
        </p:txBody>
      </p:sp>
      <p:graphicFrame>
        <p:nvGraphicFramePr>
          <p:cNvPr id="233" name="Table 2"/>
          <p:cNvGraphicFramePr/>
          <p:nvPr/>
        </p:nvGraphicFramePr>
        <p:xfrm>
          <a:off x="675360" y="1340640"/>
          <a:ext cx="6103800" cy="3318840"/>
        </p:xfrm>
        <a:graphic>
          <a:graphicData uri="http://schemas.openxmlformats.org/drawingml/2006/table">
            <a:tbl>
              <a:tblPr/>
              <a:tblGrid>
                <a:gridCol w="203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9080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312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20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2 , 6, 7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4" name="TextShape 3"/>
          <p:cNvSpPr txBox="1"/>
          <p:nvPr/>
        </p:nvSpPr>
        <p:spPr>
          <a:xfrm>
            <a:off x="268920" y="1669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$</a:t>
            </a:r>
          </a:p>
        </p:txBody>
      </p:sp>
      <p:sp>
        <p:nvSpPr>
          <p:cNvPr id="235" name="TextShape 4"/>
          <p:cNvSpPr txBox="1"/>
          <p:nvPr/>
        </p:nvSpPr>
        <p:spPr>
          <a:xfrm>
            <a:off x="216000" y="280800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$$</a:t>
            </a:r>
          </a:p>
        </p:txBody>
      </p:sp>
      <p:sp>
        <p:nvSpPr>
          <p:cNvPr id="236" name="TextShape 5"/>
          <p:cNvSpPr txBox="1"/>
          <p:nvPr/>
        </p:nvSpPr>
        <p:spPr>
          <a:xfrm>
            <a:off x="115200" y="404568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$$$</a:t>
            </a:r>
          </a:p>
        </p:txBody>
      </p:sp>
      <p:sp>
        <p:nvSpPr>
          <p:cNvPr id="237" name="TextShape 6"/>
          <p:cNvSpPr txBox="1"/>
          <p:nvPr/>
        </p:nvSpPr>
        <p:spPr>
          <a:xfrm>
            <a:off x="1323000" y="475200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E</a:t>
            </a:r>
          </a:p>
        </p:txBody>
      </p:sp>
      <p:sp>
        <p:nvSpPr>
          <p:cNvPr id="238" name="TextShape 7"/>
          <p:cNvSpPr txBox="1"/>
          <p:nvPr/>
        </p:nvSpPr>
        <p:spPr>
          <a:xfrm>
            <a:off x="3474360" y="4716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EE</a:t>
            </a:r>
          </a:p>
        </p:txBody>
      </p:sp>
      <p:sp>
        <p:nvSpPr>
          <p:cNvPr id="239" name="TextShape 8"/>
          <p:cNvSpPr txBox="1"/>
          <p:nvPr/>
        </p:nvSpPr>
        <p:spPr>
          <a:xfrm>
            <a:off x="5688000" y="469368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9520" y="44352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Ondas MVP</a:t>
            </a:r>
            <a:endParaRPr lang="pt-BR" sz="3600" b="0" strike="noStrike" spc="-1">
              <a:solidFill>
                <a:srgbClr val="FFC000"/>
              </a:solidFill>
              <a:latin typeface="Arial"/>
            </a:endParaRPr>
          </a:p>
        </p:txBody>
      </p:sp>
      <p:graphicFrame>
        <p:nvGraphicFramePr>
          <p:cNvPr id="241" name="Table 2"/>
          <p:cNvGraphicFramePr/>
          <p:nvPr/>
        </p:nvGraphicFramePr>
        <p:xfrm>
          <a:off x="612360" y="1187640"/>
          <a:ext cx="3783960" cy="3828600"/>
        </p:xfrm>
        <a:graphic>
          <a:graphicData uri="http://schemas.openxmlformats.org/drawingml/2006/table">
            <a:tbl>
              <a:tblPr/>
              <a:tblGrid>
                <a:gridCol w="1892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6520">
                <a:tc>
                  <a:txBody>
                    <a:bodyPr/>
                    <a:lstStyle/>
                    <a:p>
                      <a:r>
                        <a:rPr lang="pt-BR" dirty="0" smtClean="0"/>
                        <a:t>F2,</a:t>
                      </a:r>
                      <a:r>
                        <a:rPr lang="pt-BR" baseline="0" dirty="0" smtClean="0"/>
                        <a:t> F8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29/04/2019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6520">
                <a:tc>
                  <a:txBody>
                    <a:bodyPr/>
                    <a:lstStyle/>
                    <a:p>
                      <a:r>
                        <a:rPr lang="pt-BR" dirty="0" smtClean="0"/>
                        <a:t>F1, F5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MVP1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06/05/2019</a:t>
                      </a:r>
                    </a:p>
                    <a:p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6520">
                <a:tc>
                  <a:txBody>
                    <a:bodyPr/>
                    <a:lstStyle/>
                    <a:p>
                      <a:r>
                        <a:rPr lang="pt-BR" dirty="0" smtClean="0"/>
                        <a:t>F6, F7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20/05/2019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040">
                <a:tc>
                  <a:txBody>
                    <a:bodyPr/>
                    <a:lstStyle/>
                    <a:p>
                      <a:r>
                        <a:rPr lang="pt-BR" dirty="0" smtClean="0"/>
                        <a:t>F3,</a:t>
                      </a:r>
                      <a:r>
                        <a:rPr lang="pt-BR" baseline="0" dirty="0" smtClean="0"/>
                        <a:t> F4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MVP2</a:t>
                      </a:r>
                    </a:p>
                    <a:p>
                      <a:r>
                        <a:rPr lang="pt-BR" dirty="0" smtClean="0"/>
                        <a:t>27/05/2019</a:t>
                      </a:r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8E9BC5-6778-40D2-B9C1-886CE8FE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 </a:t>
            </a:r>
          </a:p>
        </p:txBody>
      </p:sp>
      <p:pic>
        <p:nvPicPr>
          <p:cNvPr id="6" name="Imagem 6" descr="Uma imagem contendo ao ar livre, céu, chão, edifício&#10;&#10;Descrição gerada com muito alta confiança">
            <a:extLst>
              <a:ext uri="{FF2B5EF4-FFF2-40B4-BE49-F238E27FC236}">
                <a16:creationId xmlns:a16="http://schemas.microsoft.com/office/drawing/2014/main" xmlns="" id="{E402F0BE-5BA5-4772-A7F5-6079836C4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0" t="26339" r="1672"/>
          <a:stretch/>
        </p:blipFill>
        <p:spPr>
          <a:xfrm>
            <a:off x="305606" y="1959244"/>
            <a:ext cx="2103606" cy="19681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3479294-BFE7-422A-A03D-782BA8D65572}"/>
              </a:ext>
            </a:extLst>
          </p:cNvPr>
          <p:cNvSpPr txBox="1"/>
          <p:nvPr/>
        </p:nvSpPr>
        <p:spPr>
          <a:xfrm>
            <a:off x="302246" y="4060494"/>
            <a:ext cx="1926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Leonardo H. Oka</a:t>
            </a:r>
          </a:p>
        </p:txBody>
      </p:sp>
      <p:pic>
        <p:nvPicPr>
          <p:cNvPr id="9" name="Imagem 9" descr="Uma imagem contendo pessoa, interior, janela, parede&#10;&#10;Descrição gerada com muito alta confiança">
            <a:extLst>
              <a:ext uri="{FF2B5EF4-FFF2-40B4-BE49-F238E27FC236}">
                <a16:creationId xmlns:a16="http://schemas.microsoft.com/office/drawing/2014/main" xmlns="" id="{EC386783-CE90-436D-BB5E-576D67C1A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1222" y="1846111"/>
            <a:ext cx="2069647" cy="20840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1" descr="Uma imagem contendo pessoa, janela, homem, água&#10;&#10;Descrição gerada com muito alta confiança">
            <a:extLst>
              <a:ext uri="{FF2B5EF4-FFF2-40B4-BE49-F238E27FC236}">
                <a16:creationId xmlns:a16="http://schemas.microsoft.com/office/drawing/2014/main" xmlns="" id="{9216753C-1959-4026-9941-8E52E4F8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07" y="1802266"/>
            <a:ext cx="2161495" cy="21308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0C31DF8A-883E-4920-9817-AACB1214E5C7}"/>
              </a:ext>
            </a:extLst>
          </p:cNvPr>
          <p:cNvSpPr txBox="1"/>
          <p:nvPr/>
        </p:nvSpPr>
        <p:spPr>
          <a:xfrm>
            <a:off x="3241221" y="3924980"/>
            <a:ext cx="22227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Arial"/>
              </a:rPr>
              <a:t>Allan </a:t>
            </a:r>
            <a:r>
              <a:rPr lang="pt-BR" dirty="0" err="1">
                <a:cs typeface="Arial"/>
              </a:rPr>
              <a:t>Morishigue</a:t>
            </a:r>
            <a:endParaRPr lang="pt-BR"/>
          </a:p>
          <a:p>
            <a:pPr algn="ctr"/>
            <a:r>
              <a:rPr lang="pt-BR" dirty="0" err="1">
                <a:cs typeface="Arial"/>
              </a:rPr>
              <a:t>Bassiga</a:t>
            </a:r>
            <a:r>
              <a:rPr lang="pt-BR" dirty="0">
                <a:cs typeface="Arial"/>
              </a:rPr>
              <a:t> da Cruz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46F790DF-65AA-453C-8024-4B5BE6F9A834}"/>
              </a:ext>
            </a:extLst>
          </p:cNvPr>
          <p:cNvSpPr txBox="1"/>
          <p:nvPr/>
        </p:nvSpPr>
        <p:spPr>
          <a:xfrm>
            <a:off x="6557962" y="3924981"/>
            <a:ext cx="172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Breno </a:t>
            </a:r>
            <a:r>
              <a:rPr lang="pt-BR" dirty="0" err="1">
                <a:cs typeface="Arial"/>
              </a:rPr>
              <a:t>Dadalto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xmlns="" val="55346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1960" y="320040"/>
            <a:ext cx="8273160" cy="10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Visão do Produto – </a:t>
            </a:r>
            <a:r>
              <a:rPr lang="pt-BR" sz="2000" b="0" strike="noStrike" spc="-1">
                <a:solidFill>
                  <a:srgbClr val="FFC000"/>
                </a:solidFill>
                <a:latin typeface="Calibri"/>
              </a:rPr>
              <a:t>Part 1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3680" y="1430640"/>
            <a:ext cx="8245440" cy="33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>
                <a:solidFill>
                  <a:srgbClr val="E3D200"/>
                </a:solidFill>
                <a:latin typeface="Calibri"/>
              </a:rPr>
              <a:t>Para: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Cliente Profº Ricardo Sabatine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>
                <a:solidFill>
                  <a:srgbClr val="E3D200"/>
                </a:solidFill>
                <a:latin typeface="Calibri"/>
              </a:rPr>
              <a:t>Cujo: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Resolver problemas de Programação Linear (PO) utilizando o método Simplex para maximizar e minimizar funções cujo o numero de restrições e variáveis do sistema são dinâmicas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nome do produto: 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SSA – Simple Simplex Algorithm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>
                <a:solidFill>
                  <a:srgbClr val="E3D200"/>
                </a:solidFill>
                <a:latin typeface="Calibri"/>
              </a:rPr>
              <a:t>O que é: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Um algoritmo implementado para a web para auxilio acadêmico ou em aplicações em empresas com funções que se encaixem no método Simplex para maximização e minimização de funções.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71960" y="320040"/>
            <a:ext cx="8273160" cy="10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Visão do Produto – </a:t>
            </a:r>
            <a:r>
              <a:rPr lang="pt-BR" sz="2000" b="0" strike="noStrike" spc="-1">
                <a:solidFill>
                  <a:srgbClr val="FFC000"/>
                </a:solidFill>
                <a:latin typeface="Calibri"/>
              </a:rPr>
              <a:t>Part 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63680" y="1430640"/>
            <a:ext cx="8245440" cy="33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>
                <a:solidFill>
                  <a:srgbClr val="E3D200"/>
                </a:solidFill>
                <a:latin typeface="Calibri"/>
              </a:rPr>
              <a:t>Benefício-chave, razão para adquiri –lo // Diferentemente da concorrência // Diferença-chave: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Diferente da maioria dos outros sistemas o nosso tem uma interface simples e clara para a mais fácil compreensão do usuário de como utilizar o sistema, que, ainda, não tem nenhum fim lucrativo, portanto um sistema gratuito e sem nenhum tipo de propaganda para resultar na melhor navegação do usuário pelo sistema. </a:t>
            </a:r>
            <a:endParaRPr lang="pt-BR" sz="24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9520" y="44352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Objetivo do Produto</a:t>
            </a:r>
            <a:endParaRPr lang="pt-BR" sz="3600" b="0" strike="noStrike" spc="-1">
              <a:solidFill>
                <a:srgbClr val="FFC000"/>
              </a:solidFill>
              <a:latin typeface="Arial"/>
            </a:endParaRPr>
          </a:p>
        </p:txBody>
      </p:sp>
      <p:graphicFrame>
        <p:nvGraphicFramePr>
          <p:cNvPr id="212" name="Table 2"/>
          <p:cNvGraphicFramePr/>
          <p:nvPr/>
        </p:nvGraphicFramePr>
        <p:xfrm>
          <a:off x="318600" y="1247760"/>
          <a:ext cx="6398640" cy="3580680"/>
        </p:xfrm>
        <a:graphic>
          <a:graphicData uri="http://schemas.openxmlformats.org/drawingml/2006/table">
            <a:tbl>
              <a:tblPr/>
              <a:tblGrid>
                <a:gridCol w="319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2360">
                <a:tc>
                  <a:txBody>
                    <a:bodyPr/>
                    <a:lstStyle/>
                    <a:p>
                      <a:pPr algn="ctr"/>
                      <a:r>
                        <a:rPr lang="pt-BR" sz="1600" b="0" strike="noStrike" spc="-1" dirty="0">
                          <a:latin typeface="Arial"/>
                        </a:rPr>
                        <a:t>É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 smtClean="0">
                          <a:latin typeface="Arial"/>
                        </a:rPr>
                        <a:t>Algoritmo implementado para web </a:t>
                      </a: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kern="1200" spc="-1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ódigo aberto disponibilizado em um repositório</a:t>
                      </a:r>
                      <a:r>
                        <a:rPr lang="pt-BR" sz="1600" b="0" strike="noStrike" spc="-1" dirty="0" smtClean="0">
                          <a:latin typeface="Arial"/>
                        </a:rPr>
                        <a:t> 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strike="noStrike" spc="-1" dirty="0">
                          <a:latin typeface="Arial"/>
                        </a:rPr>
                        <a:t>Não é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>
                          <a:latin typeface="Arial"/>
                        </a:rPr>
                        <a:t> </a:t>
                      </a:r>
                      <a:r>
                        <a:rPr lang="pt-BR" sz="1600" b="0" strike="noStrike" spc="-1" dirty="0" smtClean="0">
                          <a:latin typeface="Arial"/>
                        </a:rPr>
                        <a:t>Algoritmo de difícil utilização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 smtClean="0">
                          <a:latin typeface="Arial"/>
                        </a:rPr>
                        <a:t>Algoritmo com fins lucrativos (pago</a:t>
                      </a:r>
                      <a:r>
                        <a:rPr lang="pt-BR" sz="1600" b="0" strike="noStrike" spc="-1" baseline="0" dirty="0" smtClean="0">
                          <a:latin typeface="Arial"/>
                        </a:rPr>
                        <a:t> ou com propagandas)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 algn="ctr"/>
                      <a:r>
                        <a:rPr lang="pt-BR" sz="1600" b="0" strike="noStrike" spc="-1" dirty="0">
                          <a:latin typeface="Arial"/>
                        </a:rPr>
                        <a:t>Faz</a:t>
                      </a: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marR="0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/>
                        <a:defRPr/>
                      </a:pPr>
                      <a:r>
                        <a:rPr lang="pt-BR" sz="1600" b="0" strike="noStrike" spc="-1" dirty="0">
                          <a:latin typeface="Arial"/>
                        </a:rPr>
                        <a:t>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Algoritmo para resolver problemas de programação linear</a:t>
                      </a:r>
                      <a:r>
                        <a:rPr lang="pt-BR" sz="1600" b="0" strike="noStrike" spc="-1" dirty="0" smtClean="0">
                          <a:latin typeface="Arial"/>
                        </a:rPr>
                        <a:t> e dinâmica</a:t>
                      </a: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 smtClean="0">
                          <a:latin typeface="Arial"/>
                        </a:rPr>
                        <a:t>Alé</a:t>
                      </a:r>
                      <a:r>
                        <a:rPr lang="pt-BR" sz="1600" b="0" strike="noStrike" spc="-1" baseline="0" dirty="0" smtClean="0">
                          <a:latin typeface="Arial"/>
                        </a:rPr>
                        <a:t>m de mostrar o resultado, mostra o passo a passo.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strike="noStrike" spc="-1" dirty="0">
                          <a:latin typeface="Arial"/>
                        </a:rPr>
                        <a:t>Não faz</a:t>
                      </a:r>
                    </a:p>
                    <a:p>
                      <a:pPr algn="ctr"/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>
                          <a:latin typeface="Arial"/>
                        </a:rPr>
                        <a:t> </a:t>
                      </a:r>
                      <a:r>
                        <a:rPr lang="pt-BR" sz="1600" b="0" strike="noStrike" spc="-1" dirty="0" smtClean="0">
                          <a:latin typeface="+mn-lt"/>
                        </a:rPr>
                        <a:t>Usável</a:t>
                      </a:r>
                      <a:r>
                        <a:rPr lang="pt-BR" sz="1600" b="0" strike="noStrike" spc="-1" baseline="0" dirty="0" smtClean="0">
                          <a:latin typeface="+mn-lt"/>
                        </a:rPr>
                        <a:t> sem acesso a internet</a:t>
                      </a:r>
                      <a:endParaRPr lang="pt-BR" sz="1600" b="0" strike="noStrike" spc="-1" dirty="0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t-BR" sz="1600" b="0" strike="noStrike" spc="-1" dirty="0" smtClean="0">
                          <a:latin typeface="Arial"/>
                        </a:rPr>
                        <a:t> Ensina</a:t>
                      </a:r>
                      <a:r>
                        <a:rPr lang="pt-BR" sz="1600" b="0" strike="noStrike" spc="-1" baseline="0" dirty="0" smtClean="0">
                          <a:latin typeface="Arial"/>
                        </a:rPr>
                        <a:t> como foi feito o calculo para chegar no resultado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9520" y="44352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Objetivo do Produto – </a:t>
            </a:r>
            <a:r>
              <a:rPr lang="pt-BR" sz="2000" b="0" strike="noStrike" spc="-1">
                <a:solidFill>
                  <a:srgbClr val="FFC000"/>
                </a:solidFill>
                <a:latin typeface="Calibri"/>
              </a:rPr>
              <a:t>Part 2</a:t>
            </a:r>
            <a:endParaRPr lang="pt-BR" sz="2000" b="0" strike="noStrike" spc="-1">
              <a:solidFill>
                <a:srgbClr val="FFC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1960" y="1105560"/>
            <a:ext cx="6368040" cy="39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</a:rPr>
              <a:t>Se você tiver que resumir este produto em três objetivos para seus usuários, quais seriam eles?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</a:rPr>
              <a:t>Resolver problemas de programação linear.</a:t>
            </a: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</a:rPr>
              <a:t>Interface gráfica intuitiva, clara e limpa para fácil compreensão do resultado e do passo a passo do usuário </a:t>
            </a: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</a:rPr>
              <a:t>Algoritimo sem fins lucrativos, gratuito, e sem propagandas para auxilio acadêmico e empresarial.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18040" y="25704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C000"/>
                </a:solidFill>
                <a:latin typeface="Calibri"/>
              </a:rPr>
              <a:t>Mock-up’s (Telas)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22000" y="204696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144000" y="1656000"/>
            <a:ext cx="892800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Tela Inicial (1): Espera da entrada de dados do usuário para o numero das variáveis de decisão e o numero de restrições serem preenchidas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Tela (2): Usuário preenche se deseja maximizar ou minimizar a função, preenche também os campos da função e as restrições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Tela (3): Mostra ao usuário todas as interações necessárias para a solução do problema, além de mostrar a tabela que foi gerada e quais foram os números que entraram e  os que saíram da base (essa tela se repete quantas vezes for necessária)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Tela Final (4): Mostra ao usuário a solução do problema com a solução ótima e os números que devem ser atribuídos para as variáveis de decisão, além de exibir a tabela gerada.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557240" y="204696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0960" y="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C000"/>
                </a:solidFill>
                <a:latin typeface="Calibri"/>
              </a:rPr>
              <a:t>Tela (1):</a:t>
            </a:r>
            <a:endParaRPr lang="pt-BR" sz="1800" b="0" strike="noStrike" spc="-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20" name="Imagem 219"/>
          <p:cNvPicPr/>
          <p:nvPr/>
        </p:nvPicPr>
        <p:blipFill>
          <a:blip r:embed="rId2"/>
          <a:stretch/>
        </p:blipFill>
        <p:spPr>
          <a:xfrm>
            <a:off x="864000" y="0"/>
            <a:ext cx="613728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0960" y="0"/>
            <a:ext cx="630504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C000"/>
                </a:solidFill>
                <a:latin typeface="Calibri"/>
              </a:rPr>
              <a:t>Tela (2):</a:t>
            </a:r>
            <a:endParaRPr lang="pt-BR" sz="1800" b="0" strike="noStrike" spc="-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22" name="Imagem 221"/>
          <p:cNvPicPr/>
          <p:nvPr/>
        </p:nvPicPr>
        <p:blipFill>
          <a:blip r:embed="rId2"/>
          <a:stretch/>
        </p:blipFill>
        <p:spPr>
          <a:xfrm>
            <a:off x="1008000" y="0"/>
            <a:ext cx="612144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557</Words>
  <Application>Microsoft Office PowerPoint</Application>
  <PresentationFormat>Apresentação na tela (16:9)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Slide 1</vt:lpstr>
      <vt:lpstr>Integrantes 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Allan Morishigue</cp:lastModifiedBy>
  <cp:revision>75</cp:revision>
  <dcterms:created xsi:type="dcterms:W3CDTF">2017-08-01T15:40:51Z</dcterms:created>
  <dcterms:modified xsi:type="dcterms:W3CDTF">2019-04-15T23:02:21Z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