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7" r:id="rId30"/>
    <p:sldId id="288" r:id="rId31"/>
    <p:sldId id="289" r:id="rId32"/>
    <p:sldId id="291"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p>
          <a:p>
            <a:pPr algn="just"/>
            <a:r>
              <a:rPr lang="es-HN" sz="2800" dirty="0">
                <a:solidFill>
                  <a:schemeClr val="tx1"/>
                </a:solidFill>
              </a:rPr>
              <a:t>Los </a:t>
            </a:r>
            <a:r>
              <a:rPr lang="es-HN" sz="2800" u="sng" dirty="0">
                <a:solidFill>
                  <a:schemeClr val="tx1"/>
                </a:solidFill>
              </a:rPr>
              <a:t>actores y las clases o 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izquierda es el objeto inicial y puede ser una persona (para la cual se utiliza un símbolo de actor de caso de uso), ventana,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creó hasta el momento en que se destruye. Una X en la parte inferior de la línea de vida representa el momento en que se destruye el objeto. </a:t>
            </a:r>
          </a:p>
          <a:p>
            <a:pPr algn="just"/>
            <a:r>
              <a:rPr lang="es-HN" sz="2800" dirty="0">
                <a:solidFill>
                  <a:schemeClr val="tx1"/>
                </a:solidFill>
              </a:rPr>
              <a:t>Una barra lateral o un rectángulo vertical en la línea de vida muestran el </a:t>
            </a:r>
            <a:r>
              <a:rPr lang="es-HN" sz="2800" b="1" dirty="0">
                <a:solidFill>
                  <a:schemeClr val="tx1"/>
                </a:solidFill>
              </a:rPr>
              <a:t>foco de control </a:t>
            </a:r>
            <a:r>
              <a:rPr lang="es-HN" sz="2800" dirty="0">
                <a:solidFill>
                  <a:schemeClr val="tx1"/>
                </a:solidFill>
              </a:rPr>
              <a:t>cuando el objeto está ocupado haciendo cosas.</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pertenecen a la clase receptora. </a:t>
            </a:r>
          </a:p>
          <a:p>
            <a:pPr algn="just"/>
            <a:r>
              <a:rPr lang="es-HN" sz="2800" dirty="0">
                <a:solidFill>
                  <a:schemeClr val="tx1"/>
                </a:solidFill>
              </a:rPr>
              <a:t>Las </a:t>
            </a:r>
            <a:r>
              <a:rPr lang="es-HN" sz="2800" u="sng" dirty="0">
                <a:solidFill>
                  <a:schemeClr val="tx1"/>
                </a:solidFill>
              </a:rPr>
              <a:t>puntas de flecha sólidas </a:t>
            </a:r>
            <a:r>
              <a:rPr lang="es-HN" sz="2800" dirty="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una respuesta de la clase receptora y el control se devuelve a la clase emisora cuando la clase receptora que recibe el mensaje termina de ejecutarse. </a:t>
            </a:r>
          </a:p>
          <a:p>
            <a:pPr algn="just"/>
            <a:r>
              <a:rPr lang="es-HN" sz="2800" dirty="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aquellas que se envían sin esperar que la clase emisora las devuelva. </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 </a:t>
            </a:r>
          </a:p>
          <a:p>
            <a:pPr algn="just"/>
            <a:endParaRPr lang="es-HN" sz="2600" dirty="0">
              <a:solidFill>
                <a:schemeClr val="tx1"/>
              </a:solidFill>
            </a:endParaRPr>
          </a:p>
          <a:p>
            <a:pPr algn="just"/>
            <a:r>
              <a:rPr lang="es-HN" sz="2600" dirty="0">
                <a:solidFill>
                  <a:schemeClr val="tx1"/>
                </a:solidFill>
              </a:rPr>
              <a:t>Formatos de mensaje:</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(parámetro1, parámetro2 )</a:t>
            </a:r>
          </a:p>
          <a:p>
            <a:pPr marL="342900" indent="-342900">
              <a:buFont typeface="Arial" panose="020B0604020202020204" pitchFamily="34" charset="0"/>
              <a:buChar char="•"/>
            </a:pPr>
            <a:r>
              <a:rPr lang="es-HN" sz="2000" dirty="0" err="1">
                <a:solidFill>
                  <a:schemeClr val="tx1"/>
                </a:solidFill>
              </a:rPr>
              <a:t>nombreMensaje</a:t>
            </a:r>
            <a:r>
              <a:rPr lang="es-HN" sz="2000" dirty="0">
                <a:solidFill>
                  <a:schemeClr val="tx1"/>
                </a:solidFill>
              </a:rPr>
              <a:t>(</a:t>
            </a:r>
            <a:r>
              <a:rPr lang="es-HN" sz="2000" dirty="0" err="1">
                <a:solidFill>
                  <a:schemeClr val="tx1"/>
                </a:solidFill>
              </a:rPr>
              <a:t>tipoParámetro:nombreParámetro</a:t>
            </a:r>
            <a:r>
              <a:rPr lang="es-HN" sz="2000" dirty="0">
                <a:solidFill>
                  <a:schemeClr val="tx1"/>
                </a:solidFill>
              </a:rPr>
              <a:t>(</a:t>
            </a:r>
            <a:r>
              <a:rPr lang="es-HN" sz="2000" dirty="0" err="1">
                <a:solidFill>
                  <a:schemeClr val="tx1"/>
                </a:solidFill>
              </a:rPr>
              <a:t>valorPredeterminado</a:t>
            </a:r>
            <a:r>
              <a:rPr lang="es-HN" sz="2000" dirty="0">
                <a:solidFill>
                  <a:schemeClr val="tx1"/>
                </a:solidFill>
              </a:rPr>
              <a:t>).</a:t>
            </a: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CCC20-ADAE-4062-8F34-76E55B807E16}"/>
              </a:ext>
            </a:extLst>
          </p:cNvPr>
          <p:cNvSpPr/>
          <p:nvPr/>
        </p:nvSpPr>
        <p:spPr>
          <a:xfrm>
            <a:off x="927651" y="1158272"/>
            <a:ext cx="10243931" cy="4154984"/>
          </a:xfrm>
          <a:prstGeom prst="rect">
            <a:avLst/>
          </a:prstGeom>
        </p:spPr>
        <p:txBody>
          <a:bodyPr wrap="square">
            <a:spAutoFit/>
          </a:bodyPr>
          <a:lstStyle/>
          <a:p>
            <a:pPr algn="just"/>
            <a:r>
              <a:rPr lang="es-HN" sz="2400" dirty="0" err="1">
                <a:latin typeface="Calibri" panose="020F0502020204030204" pitchFamily="34" charset="0"/>
              </a:rPr>
              <a:t>PlayPlus</a:t>
            </a:r>
            <a:r>
              <a:rPr lang="es-HN" sz="2400" dirty="0">
                <a:latin typeface="Calibri" panose="020F0502020204030204" pitchFamily="34" charset="0"/>
              </a:rPr>
              <a:t> es una plataforma de música en línea. El sitio permite a los usuarios registrarse y crear una cuenta en el sitio. El usuario puede elegir entre una cuenta gratuita, plus o premium. </a:t>
            </a:r>
          </a:p>
          <a:p>
            <a:pPr algn="just"/>
            <a:r>
              <a:rPr lang="es-HN" sz="2400" dirty="0">
                <a:latin typeface="Calibri" panose="020F0502020204030204" pitchFamily="34" charset="0"/>
              </a:rPr>
              <a:t>Cuando el usuario esta registrado, puede buscar y reproducir canciones de diferentes artistas y grupos musicales de diferentes géneros. El sitio muestra información de los artistas y su discografía completa (discos).  El usuario puede crear listas de reproducción, indicarles un nombre y agregar canciones en ella. Además de las listas, el usuario puede marcar artistas y discos de artistas como favoritos y buscarlos luego en su sección de favoritos. </a:t>
            </a:r>
          </a:p>
          <a:p>
            <a:pPr algn="just"/>
            <a:r>
              <a:rPr lang="es-HN" sz="2400" dirty="0">
                <a:latin typeface="Calibri" panose="020F0502020204030204" pitchFamily="34" charset="0"/>
              </a:rPr>
              <a:t> </a:t>
            </a:r>
          </a:p>
          <a:p>
            <a:pPr algn="just"/>
            <a:r>
              <a:rPr lang="es-HN" sz="2400" b="1" dirty="0">
                <a:latin typeface="Calibri" panose="020F0502020204030204" pitchFamily="34" charset="0"/>
              </a:rPr>
              <a:t>Identificar requerimientos,  realizar un diagrama de clases. </a:t>
            </a:r>
          </a:p>
        </p:txBody>
      </p:sp>
      <p:sp>
        <p:nvSpPr>
          <p:cNvPr id="3" name="Title 1">
            <a:extLst>
              <a:ext uri="{FF2B5EF4-FFF2-40B4-BE49-F238E27FC236}">
                <a16:creationId xmlns:a16="http://schemas.microsoft.com/office/drawing/2014/main" id="{F5EC89F3-9E65-4176-AA78-9F9B6A1A5A7A}"/>
              </a:ext>
            </a:extLst>
          </p:cNvPr>
          <p:cNvSpPr txBox="1">
            <a:spLocks/>
          </p:cNvSpPr>
          <p:nvPr/>
        </p:nvSpPr>
        <p:spPr>
          <a:xfrm>
            <a:off x="838200" y="388800"/>
            <a:ext cx="10515600" cy="8834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4800" b="1" dirty="0">
                <a:solidFill>
                  <a:schemeClr val="accent1"/>
                </a:solidFill>
              </a:rPr>
              <a:t>Ejercicio #2:</a:t>
            </a:r>
          </a:p>
        </p:txBody>
      </p:sp>
    </p:spTree>
    <p:extLst>
      <p:ext uri="{BB962C8B-B14F-4D97-AF65-F5344CB8AC3E}">
        <p14:creationId xmlns:p14="http://schemas.microsoft.com/office/powerpoint/2010/main" val="36968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0" y="0"/>
            <a:ext cx="54292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36680135"/>
              </p:ext>
            </p:extLst>
          </p:nvPr>
        </p:nvGraphicFramePr>
        <p:xfrm>
          <a:off x="6780530" y="503555"/>
          <a:ext cx="4677692" cy="2256857"/>
        </p:xfrm>
        <a:graphic>
          <a:graphicData uri="http://schemas.openxmlformats.org/drawingml/2006/table">
            <a:tbl>
              <a:tblPr firstRow="1" firstCol="1" bandRow="1">
                <a:tableStyleId>{5C22544A-7EE6-4342-B048-85BDC9FD1C3A}</a:tableStyleId>
              </a:tblPr>
              <a:tblGrid>
                <a:gridCol w="3836825">
                  <a:extLst>
                    <a:ext uri="{9D8B030D-6E8A-4147-A177-3AD203B41FA5}">
                      <a16:colId xmlns:a16="http://schemas.microsoft.com/office/drawing/2014/main" val="3538605246"/>
                    </a:ext>
                  </a:extLst>
                </a:gridCol>
                <a:gridCol w="840867">
                  <a:extLst>
                    <a:ext uri="{9D8B030D-6E8A-4147-A177-3AD203B41FA5}">
                      <a16:colId xmlns:a16="http://schemas.microsoft.com/office/drawing/2014/main" val="2161156832"/>
                    </a:ext>
                  </a:extLst>
                </a:gridCol>
              </a:tblGrid>
              <a:tr h="0">
                <a:tc>
                  <a:txBody>
                    <a:bodyPr/>
                    <a:lstStyle/>
                    <a:p>
                      <a:pPr>
                        <a:lnSpc>
                          <a:spcPct val="107000"/>
                        </a:lnSpc>
                        <a:spcAft>
                          <a:spcPts val="0"/>
                        </a:spcAft>
                      </a:pPr>
                      <a:r>
                        <a:rPr lang="es-HN" sz="1800" b="0">
                          <a:effectLst/>
                        </a:rPr>
                        <a:t>Elemento a evaluar por clase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Puntos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787654"/>
                  </a:ext>
                </a:extLst>
              </a:tr>
              <a:tr h="0">
                <a:tc>
                  <a:txBody>
                    <a:bodyPr/>
                    <a:lstStyle/>
                    <a:p>
                      <a:pPr>
                        <a:lnSpc>
                          <a:spcPct val="107000"/>
                        </a:lnSpc>
                        <a:spcAft>
                          <a:spcPts val="0"/>
                        </a:spcAft>
                      </a:pPr>
                      <a:r>
                        <a:rPr lang="es-HN" sz="1800" b="0">
                          <a:effectLst/>
                        </a:rPr>
                        <a:t>La clase no tiene nombre, ni atributos, ni operaciones ni relaciones.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37885"/>
                  </a:ext>
                </a:extLst>
              </a:tr>
              <a:tr h="0">
                <a:tc>
                  <a:txBody>
                    <a:bodyPr/>
                    <a:lstStyle/>
                    <a:p>
                      <a:pPr>
                        <a:lnSpc>
                          <a:spcPct val="107000"/>
                        </a:lnSpc>
                        <a:spcAft>
                          <a:spcPts val="0"/>
                        </a:spcAft>
                      </a:pPr>
                      <a:r>
                        <a:rPr lang="es-HN" sz="1800" b="0">
                          <a:effectLst/>
                        </a:rPr>
                        <a:t>La clase tiene nombre.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022764"/>
                  </a:ext>
                </a:extLst>
              </a:tr>
              <a:tr h="0">
                <a:tc>
                  <a:txBody>
                    <a:bodyPr/>
                    <a:lstStyle/>
                    <a:p>
                      <a:pPr>
                        <a:lnSpc>
                          <a:spcPct val="107000"/>
                        </a:lnSpc>
                        <a:spcAft>
                          <a:spcPts val="0"/>
                        </a:spcAft>
                      </a:pPr>
                      <a:r>
                        <a:rPr lang="es-HN" sz="1800" b="0" dirty="0">
                          <a:effectLst/>
                        </a:rPr>
                        <a:t>La clase tiene atributos</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809838"/>
                  </a:ext>
                </a:extLst>
              </a:tr>
              <a:tr h="0">
                <a:tc>
                  <a:txBody>
                    <a:bodyPr/>
                    <a:lstStyle/>
                    <a:p>
                      <a:pPr>
                        <a:lnSpc>
                          <a:spcPct val="107000"/>
                        </a:lnSpc>
                        <a:spcAft>
                          <a:spcPts val="0"/>
                        </a:spcAft>
                      </a:pPr>
                      <a:r>
                        <a:rPr lang="es-HN" sz="1800" b="0">
                          <a:effectLst/>
                        </a:rPr>
                        <a:t>La clase tiene operaciones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27952"/>
                  </a:ext>
                </a:extLst>
              </a:tr>
              <a:tr h="0">
                <a:tc>
                  <a:txBody>
                    <a:bodyPr/>
                    <a:lstStyle/>
                    <a:p>
                      <a:pPr>
                        <a:lnSpc>
                          <a:spcPct val="107000"/>
                        </a:lnSpc>
                        <a:spcAft>
                          <a:spcPts val="0"/>
                        </a:spcAft>
                      </a:pPr>
                      <a:r>
                        <a:rPr lang="es-HN" sz="1800" b="0" dirty="0">
                          <a:effectLst/>
                        </a:rPr>
                        <a:t>La clase tiene al menos una relación.</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dirty="0">
                          <a:effectLst/>
                        </a:rPr>
                        <a:t>0.25</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513403"/>
                  </a:ext>
                </a:extLst>
              </a:tr>
              <a:tr h="0">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8580" marR="68580" marT="0" marB="0"/>
                </a:tc>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tc>
                <a:extLst>
                  <a:ext uri="{0D108BD9-81ED-4DB2-BD59-A6C34878D82A}">
                    <a16:rowId xmlns:a16="http://schemas.microsoft.com/office/drawing/2014/main" val="241907462"/>
                  </a:ext>
                </a:extLst>
              </a:tr>
            </a:tbl>
          </a:graphicData>
        </a:graphic>
      </p:graphicFrame>
    </p:spTree>
    <p:extLst>
      <p:ext uri="{BB962C8B-B14F-4D97-AF65-F5344CB8AC3E}">
        <p14:creationId xmlns:p14="http://schemas.microsoft.com/office/powerpoint/2010/main" val="1544949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comunicación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1" y="1763486"/>
            <a:ext cx="6142962"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Los diagramas de comunicación describen las interacciones entre dos o más cosas en el sistema que desempeñan un comportamiento mayor a lo que cualquiera de las dos cosas pueden hacer por su cuenta.</a:t>
            </a:r>
            <a:r>
              <a:rPr lang="es-HN" dirty="0">
                <a:solidFill>
                  <a:schemeClr val="tx1"/>
                </a:solidFill>
              </a:rPr>
              <a:t> </a:t>
            </a:r>
          </a:p>
          <a:p>
            <a:pPr algn="just"/>
            <a:r>
              <a:rPr lang="es-ES" dirty="0">
                <a:solidFill>
                  <a:schemeClr val="tx1"/>
                </a:solidFill>
              </a:rPr>
              <a:t>Un diagrama de comunicación consta de tres partes: los objetos (también llamados participantes), los enlaces de comunicación y los mensajes que se pueden pasar a través de esos enlaces. </a:t>
            </a:r>
            <a:endParaRPr lang="es-HN" dirty="0">
              <a:solidFill>
                <a:schemeClr val="tx1"/>
              </a:solidFill>
            </a:endParaRPr>
          </a:p>
        </p:txBody>
      </p:sp>
      <p:pic>
        <p:nvPicPr>
          <p:cNvPr id="10" name="Picture 9">
            <a:extLst>
              <a:ext uri="{FF2B5EF4-FFF2-40B4-BE49-F238E27FC236}">
                <a16:creationId xmlns:a16="http://schemas.microsoft.com/office/drawing/2014/main" id="{C1F4C81A-5137-4B1C-AF4D-4341E07A9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162" y="2019103"/>
            <a:ext cx="4753638" cy="2819794"/>
          </a:xfrm>
          <a:prstGeom prst="rect">
            <a:avLst/>
          </a:prstGeom>
        </p:spPr>
      </p:pic>
    </p:spTree>
    <p:extLst>
      <p:ext uri="{BB962C8B-B14F-4D97-AF65-F5344CB8AC3E}">
        <p14:creationId xmlns:p14="http://schemas.microsoft.com/office/powerpoint/2010/main" val="9619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colaboración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07164" y="1498443"/>
            <a:ext cx="1006675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Un diagrama de comunicación hace énfasis en la organización de los objetos, mientras que un diagrama de secuencia hace énfasis en el orden de los mensajes en el tiempo. Un diagrama de comunicación mostrará una ruta para indicar cómo está un objeto enlazado con otro. </a:t>
            </a:r>
            <a:endParaRPr lang="es-HN" dirty="0">
              <a:solidFill>
                <a:schemeClr val="tx1"/>
              </a:solidFill>
            </a:endParaRPr>
          </a:p>
        </p:txBody>
      </p:sp>
      <p:pic>
        <p:nvPicPr>
          <p:cNvPr id="4" name="Picture 3">
            <a:extLst>
              <a:ext uri="{FF2B5EF4-FFF2-40B4-BE49-F238E27FC236}">
                <a16:creationId xmlns:a16="http://schemas.microsoft.com/office/drawing/2014/main" id="{93AE2F32-D36A-4F18-8886-789937AA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80" y="3040172"/>
            <a:ext cx="9935962" cy="3210373"/>
          </a:xfrm>
          <a:prstGeom prst="rect">
            <a:avLst/>
          </a:prstGeom>
        </p:spPr>
      </p:pic>
    </p:spTree>
    <p:extLst>
      <p:ext uri="{BB962C8B-B14F-4D97-AF65-F5344CB8AC3E}">
        <p14:creationId xmlns:p14="http://schemas.microsoft.com/office/powerpoint/2010/main" val="1769222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2082</Words>
  <Application>Microsoft Office PowerPoint</Application>
  <PresentationFormat>Widescreen</PresentationFormat>
  <Paragraphs>130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PowerPoint Presentation</vt:lpstr>
      <vt:lpstr>PowerPoint Presentation</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PowerPoint Presentation</vt:lpstr>
      <vt:lpstr>PowerPoint Presentation</vt:lpstr>
      <vt:lpstr>Diagramas de comunicación</vt:lpstr>
      <vt:lpstr>Diagramas de colaboración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35</cp:revision>
  <dcterms:created xsi:type="dcterms:W3CDTF">2019-10-28T21:37:17Z</dcterms:created>
  <dcterms:modified xsi:type="dcterms:W3CDTF">2019-11-25T22:55:37Z</dcterms:modified>
</cp:coreProperties>
</file>