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5" r:id="rId10"/>
    <p:sldId id="266" r:id="rId11"/>
    <p:sldId id="270" r:id="rId12"/>
    <p:sldId id="269" r:id="rId13"/>
    <p:sldId id="271" r:id="rId14"/>
    <p:sldId id="264" r:id="rId15"/>
    <p:sldId id="267" r:id="rId16"/>
    <p:sldId id="268" r:id="rId17"/>
    <p:sldId id="279" r:id="rId18"/>
    <p:sldId id="280" r:id="rId19"/>
    <p:sldId id="272" r:id="rId20"/>
    <p:sldId id="274" r:id="rId21"/>
    <p:sldId id="275" r:id="rId22"/>
    <p:sldId id="276" r:id="rId23"/>
    <p:sldId id="273" r:id="rId24"/>
    <p:sldId id="277" r:id="rId25"/>
    <p:sldId id="278" r:id="rId26"/>
    <p:sldId id="284" r:id="rId27"/>
    <p:sldId id="285" r:id="rId28"/>
    <p:sldId id="286" r:id="rId29"/>
    <p:sldId id="287" r:id="rId30"/>
    <p:sldId id="288" r:id="rId31"/>
    <p:sldId id="289" r:id="rId32"/>
    <p:sldId id="291" r:id="rId33"/>
    <p:sldId id="292" r:id="rId34"/>
    <p:sldId id="293" r:id="rId35"/>
    <p:sldId id="294" r:id="rId36"/>
    <p:sldId id="295"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0774-A1DB-4E78-B962-9C693A3B7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673AC-F2EA-452B-AEDE-DCFCA637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77640-E44E-49E0-943E-F30AE905DD13}"/>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5" name="Footer Placeholder 4">
            <a:extLst>
              <a:ext uri="{FF2B5EF4-FFF2-40B4-BE49-F238E27FC236}">
                <a16:creationId xmlns:a16="http://schemas.microsoft.com/office/drawing/2014/main" id="{9C71AF0D-E98D-478E-ABEC-48F913366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3389C-48A7-4EC6-AB70-EF7B47CBFDA1}"/>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21042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4098-61C6-48B3-8520-A3463A19B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0208E7-3DB5-4284-90A7-ED073AF48D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18213-8E05-4A11-88C8-21A23EEB4BB3}"/>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5" name="Footer Placeholder 4">
            <a:extLst>
              <a:ext uri="{FF2B5EF4-FFF2-40B4-BE49-F238E27FC236}">
                <a16:creationId xmlns:a16="http://schemas.microsoft.com/office/drawing/2014/main" id="{821F7762-9A85-4605-A3FA-21338AFB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285C1-9904-4972-8EC1-98B9E3048D62}"/>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0163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F16BF-1830-4009-A514-5F2BC6FEF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4D680F-5907-4004-8BC6-0E19E87FB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74C21-CDE4-464E-A550-98386E4B017B}"/>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5" name="Footer Placeholder 4">
            <a:extLst>
              <a:ext uri="{FF2B5EF4-FFF2-40B4-BE49-F238E27FC236}">
                <a16:creationId xmlns:a16="http://schemas.microsoft.com/office/drawing/2014/main" id="{1081119F-8661-4E62-BF21-9E039F94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DB5E-C4A4-4F4F-9C36-916BB1DD35F7}"/>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8692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4F919-7FFF-436E-9DB2-87246ED7F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801CD7-5A41-45A5-AE0C-CAB9BF4BA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84300-BDEA-408E-834C-4D2B9C823DEB}"/>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5" name="Footer Placeholder 4">
            <a:extLst>
              <a:ext uri="{FF2B5EF4-FFF2-40B4-BE49-F238E27FC236}">
                <a16:creationId xmlns:a16="http://schemas.microsoft.com/office/drawing/2014/main" id="{1A6B7A6E-BF2D-40B8-932F-1811DBD5F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C103F-4764-4E1F-A8AD-BFD61AF0495B}"/>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58262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6D8-98F6-46AB-BBA3-F5BB1E4E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4982F-8427-47C3-94AC-58C6FE373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48ED-C38C-4885-876A-71F812A981F6}"/>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5" name="Footer Placeholder 4">
            <a:extLst>
              <a:ext uri="{FF2B5EF4-FFF2-40B4-BE49-F238E27FC236}">
                <a16:creationId xmlns:a16="http://schemas.microsoft.com/office/drawing/2014/main" id="{4B4A3C37-EB05-46C0-BEE1-AAD4BD1E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7CC2D-2B1A-4D05-97A7-C00D22BF048A}"/>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93913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6D79-73EF-4214-9CDF-C43C1E54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2D8C3-10BA-4B76-9D52-0516CB038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F2A811-156A-4EC5-ADAE-67BD60784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EF302-A8EB-4CBD-A469-D9196B827395}"/>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6" name="Footer Placeholder 5">
            <a:extLst>
              <a:ext uri="{FF2B5EF4-FFF2-40B4-BE49-F238E27FC236}">
                <a16:creationId xmlns:a16="http://schemas.microsoft.com/office/drawing/2014/main" id="{4E69707B-DE6D-423B-974F-AC3F4020C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B7422-30FE-4471-B6B1-334FB126A2F0}"/>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66219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12FCF-D840-4D24-9C41-619259B69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CAB05-F117-4DA1-AE2B-BC519B2D6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4094-3857-4655-BEEC-33F293432C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431A5-6972-4A10-9B44-1832D2F89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F4C2A-CF9A-4C46-9C42-4A406B4E7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7E0F8-808A-4CC5-94CA-40486E527372}"/>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8" name="Footer Placeholder 7">
            <a:extLst>
              <a:ext uri="{FF2B5EF4-FFF2-40B4-BE49-F238E27FC236}">
                <a16:creationId xmlns:a16="http://schemas.microsoft.com/office/drawing/2014/main" id="{ED68E4CC-1DD4-49A6-9F3E-7FDD308BD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3261F-2290-4997-93B1-095F3B48F8C5}"/>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59005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A8C-9050-49BA-8B9C-AB5BC2051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5E0F72-2348-4D75-84AA-8EA4194A20AD}"/>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4" name="Footer Placeholder 3">
            <a:extLst>
              <a:ext uri="{FF2B5EF4-FFF2-40B4-BE49-F238E27FC236}">
                <a16:creationId xmlns:a16="http://schemas.microsoft.com/office/drawing/2014/main" id="{154276DD-CC07-4708-9791-1B33203842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59CB24-CA1E-49AB-A3CF-C5F5D1D0B6FD}"/>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41438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554B5-7C2E-4BAD-85C7-49CCB9B48B2E}"/>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3" name="Footer Placeholder 2">
            <a:extLst>
              <a:ext uri="{FF2B5EF4-FFF2-40B4-BE49-F238E27FC236}">
                <a16:creationId xmlns:a16="http://schemas.microsoft.com/office/drawing/2014/main" id="{6B788039-BB63-441D-8181-2F1F232BF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12C932-428F-492E-B6C2-6868BFFB3D7E}"/>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92060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F1D9-22D5-4871-8E51-7AA69A125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F2B7D8-3320-4BE8-852E-B996837B4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A5C2A-6496-4CFC-8351-295A5C248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DBD4D-2C5A-4542-8C5B-D9381D4DCA5C}"/>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6" name="Footer Placeholder 5">
            <a:extLst>
              <a:ext uri="{FF2B5EF4-FFF2-40B4-BE49-F238E27FC236}">
                <a16:creationId xmlns:a16="http://schemas.microsoft.com/office/drawing/2014/main" id="{0F0AF813-6310-4365-AFEF-2FB315ED90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81D4-78CB-41AC-A152-B091459C5EA8}"/>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381598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6A66-1849-4A53-BC1B-C0C76CA66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746AF-9A67-4DB5-AF14-F6A81607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F7B75-D80C-4054-9EC6-F7EB01616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925F8-66C7-46AD-99A9-3A8A62660A4B}"/>
              </a:ext>
            </a:extLst>
          </p:cNvPr>
          <p:cNvSpPr>
            <a:spLocks noGrp="1"/>
          </p:cNvSpPr>
          <p:nvPr>
            <p:ph type="dt" sz="half" idx="10"/>
          </p:nvPr>
        </p:nvSpPr>
        <p:spPr/>
        <p:txBody>
          <a:bodyPr/>
          <a:lstStyle/>
          <a:p>
            <a:fld id="{EB993E32-8AB3-4DE5-96CB-E95A7A114169}" type="datetimeFigureOut">
              <a:rPr lang="en-US" smtClean="0"/>
              <a:t>25-Nov-19</a:t>
            </a:fld>
            <a:endParaRPr lang="en-US"/>
          </a:p>
        </p:txBody>
      </p:sp>
      <p:sp>
        <p:nvSpPr>
          <p:cNvPr id="6" name="Footer Placeholder 5">
            <a:extLst>
              <a:ext uri="{FF2B5EF4-FFF2-40B4-BE49-F238E27FC236}">
                <a16:creationId xmlns:a16="http://schemas.microsoft.com/office/drawing/2014/main" id="{FB3DE0FA-FF00-4DF0-A12B-B7FAF2CA4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7D932-97DD-4823-98D4-38793C69B909}"/>
              </a:ext>
            </a:extLst>
          </p:cNvPr>
          <p:cNvSpPr>
            <a:spLocks noGrp="1"/>
          </p:cNvSpPr>
          <p:nvPr>
            <p:ph type="sldNum" sz="quarter" idx="12"/>
          </p:nvPr>
        </p:nvSpPr>
        <p:spPr/>
        <p:txBody>
          <a:bodyPr/>
          <a:lstStyle/>
          <a:p>
            <a:fld id="{990F4B2E-8219-484F-BA4C-33EC029B08AD}" type="slidenum">
              <a:rPr lang="en-US" smtClean="0"/>
              <a:t>‹#›</a:t>
            </a:fld>
            <a:endParaRPr lang="en-US"/>
          </a:p>
        </p:txBody>
      </p:sp>
    </p:spTree>
    <p:extLst>
      <p:ext uri="{BB962C8B-B14F-4D97-AF65-F5344CB8AC3E}">
        <p14:creationId xmlns:p14="http://schemas.microsoft.com/office/powerpoint/2010/main" val="17800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9D71B-4BBA-4D11-81B2-AC6082A45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751A5-8066-4753-B370-00538FAA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A0E4A-2CF7-4ADD-A853-52DA5547F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3E32-8AB3-4DE5-96CB-E95A7A114169}" type="datetimeFigureOut">
              <a:rPr lang="en-US" smtClean="0"/>
              <a:t>25-Nov-19</a:t>
            </a:fld>
            <a:endParaRPr lang="en-US"/>
          </a:p>
        </p:txBody>
      </p:sp>
      <p:sp>
        <p:nvSpPr>
          <p:cNvPr id="5" name="Footer Placeholder 4">
            <a:extLst>
              <a:ext uri="{FF2B5EF4-FFF2-40B4-BE49-F238E27FC236}">
                <a16:creationId xmlns:a16="http://schemas.microsoft.com/office/drawing/2014/main" id="{AFDDB6B2-999D-4169-94A7-0C0337776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D2559-A9D5-4DB5-9A4E-A4F656AC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F4B2E-8219-484F-BA4C-33EC029B08AD}" type="slidenum">
              <a:rPr lang="en-US" smtClean="0"/>
              <a:t>‹#›</a:t>
            </a:fld>
            <a:endParaRPr lang="en-US"/>
          </a:p>
        </p:txBody>
      </p:sp>
    </p:spTree>
    <p:extLst>
      <p:ext uri="{BB962C8B-B14F-4D97-AF65-F5344CB8AC3E}">
        <p14:creationId xmlns:p14="http://schemas.microsoft.com/office/powerpoint/2010/main" val="258771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A2DF1-282C-422B-9D1B-3D30E733E7A9}"/>
              </a:ext>
            </a:extLst>
          </p:cNvPr>
          <p:cNvSpPr>
            <a:spLocks noGrp="1"/>
          </p:cNvSpPr>
          <p:nvPr>
            <p:ph type="ctrTitle"/>
          </p:nvPr>
        </p:nvSpPr>
        <p:spPr>
          <a:xfrm>
            <a:off x="671378" y="4538919"/>
            <a:ext cx="6939722" cy="1072154"/>
          </a:xfrm>
        </p:spPr>
        <p:txBody>
          <a:bodyPr anchor="ctr">
            <a:normAutofit/>
          </a:bodyPr>
          <a:lstStyle/>
          <a:p>
            <a:pPr algn="l"/>
            <a:r>
              <a:rPr lang="en-US" b="1" dirty="0" err="1">
                <a:solidFill>
                  <a:schemeClr val="accent1"/>
                </a:solidFill>
              </a:rPr>
              <a:t>Diagramas</a:t>
            </a:r>
            <a:r>
              <a:rPr lang="en-US" b="1" dirty="0">
                <a:solidFill>
                  <a:schemeClr val="accent1"/>
                </a:solidFill>
              </a:rPr>
              <a:t> de la UML</a:t>
            </a:r>
          </a:p>
        </p:txBody>
      </p:sp>
      <p:sp>
        <p:nvSpPr>
          <p:cNvPr id="3" name="Subtitle 2">
            <a:extLst>
              <a:ext uri="{FF2B5EF4-FFF2-40B4-BE49-F238E27FC236}">
                <a16:creationId xmlns:a16="http://schemas.microsoft.com/office/drawing/2014/main" id="{2E5CA80A-7E58-4011-90EF-520FE3549422}"/>
              </a:ext>
            </a:extLst>
          </p:cNvPr>
          <p:cNvSpPr>
            <a:spLocks noGrp="1"/>
          </p:cNvSpPr>
          <p:nvPr>
            <p:ph type="subTitle" idx="1"/>
          </p:nvPr>
        </p:nvSpPr>
        <p:spPr>
          <a:xfrm>
            <a:off x="8050762" y="4525347"/>
            <a:ext cx="3211288" cy="1737360"/>
          </a:xfrm>
        </p:spPr>
        <p:txBody>
          <a:bodyPr anchor="ctr">
            <a:normAutofit/>
          </a:bodyPr>
          <a:lstStyle/>
          <a:p>
            <a:pPr marL="457200" indent="-457200" algn="l">
              <a:buFont typeface="+mj-lt"/>
              <a:buAutoNum type="arabicPeriod"/>
            </a:pPr>
            <a:r>
              <a:rPr lang="en-US" sz="1100" dirty="0" err="1"/>
              <a:t>Diagrama</a:t>
            </a:r>
            <a:r>
              <a:rPr lang="en-US" sz="1100" dirty="0"/>
              <a:t> de </a:t>
            </a:r>
            <a:r>
              <a:rPr lang="en-US" sz="1100" dirty="0" err="1"/>
              <a:t>casos</a:t>
            </a:r>
            <a:r>
              <a:rPr lang="en-US" sz="1100" dirty="0"/>
              <a:t> de </a:t>
            </a:r>
            <a:r>
              <a:rPr lang="en-US" sz="1100" dirty="0" err="1"/>
              <a:t>uso</a:t>
            </a:r>
            <a:endParaRPr lang="en-US" sz="1100" dirty="0"/>
          </a:p>
          <a:p>
            <a:pPr marL="457200" indent="-457200" algn="l">
              <a:buFont typeface="+mj-lt"/>
              <a:buAutoNum type="arabicPeriod"/>
            </a:pPr>
            <a:r>
              <a:rPr lang="en-US" sz="1100" dirty="0" err="1"/>
              <a:t>Diagrama</a:t>
            </a:r>
            <a:r>
              <a:rPr lang="en-US" sz="1100" dirty="0"/>
              <a:t> de </a:t>
            </a:r>
            <a:r>
              <a:rPr lang="en-US" sz="1100" dirty="0" err="1"/>
              <a:t>actividad</a:t>
            </a:r>
            <a:endParaRPr lang="en-US" sz="1100" dirty="0"/>
          </a:p>
          <a:p>
            <a:pPr marL="457200" indent="-457200" algn="l">
              <a:buFont typeface="+mj-lt"/>
              <a:buAutoNum type="arabicPeriod"/>
            </a:pPr>
            <a:r>
              <a:rPr lang="en-US" sz="1100" dirty="0" err="1"/>
              <a:t>Diagrama</a:t>
            </a:r>
            <a:r>
              <a:rPr lang="en-US" sz="1100" dirty="0"/>
              <a:t> de </a:t>
            </a:r>
            <a:r>
              <a:rPr lang="en-US" sz="1100" dirty="0" err="1"/>
              <a:t>secuencia</a:t>
            </a:r>
            <a:endParaRPr lang="en-US" sz="1100" dirty="0"/>
          </a:p>
          <a:p>
            <a:pPr marL="457200" indent="-457200" algn="l">
              <a:buFont typeface="+mj-lt"/>
              <a:buAutoNum type="arabicPeriod"/>
            </a:pPr>
            <a:r>
              <a:rPr lang="en-US" sz="1100" dirty="0"/>
              <a:t> </a:t>
            </a:r>
            <a:r>
              <a:rPr lang="en-US" sz="1100" dirty="0" err="1"/>
              <a:t>Diagrama</a:t>
            </a:r>
            <a:r>
              <a:rPr lang="en-US" sz="1100" dirty="0"/>
              <a:t> de </a:t>
            </a:r>
            <a:r>
              <a:rPr lang="en-US" sz="1100" dirty="0" err="1"/>
              <a:t>colaboración</a:t>
            </a:r>
            <a:endParaRPr lang="en-US" sz="1100" dirty="0"/>
          </a:p>
          <a:p>
            <a:pPr marL="457200" indent="-457200" algn="l">
              <a:buFont typeface="+mj-lt"/>
              <a:buAutoNum type="arabicPeriod"/>
            </a:pPr>
            <a:r>
              <a:rPr lang="en-US" sz="1100" dirty="0" err="1"/>
              <a:t>Diagrama</a:t>
            </a:r>
            <a:r>
              <a:rPr lang="en-US" sz="1100" dirty="0"/>
              <a:t> de </a:t>
            </a:r>
            <a:r>
              <a:rPr lang="en-US" sz="1100" dirty="0" err="1"/>
              <a:t>clases</a:t>
            </a:r>
            <a:endParaRPr lang="en-US" sz="1100" dirty="0"/>
          </a:p>
          <a:p>
            <a:pPr marL="457200" indent="-457200" algn="l">
              <a:buFont typeface="+mj-lt"/>
              <a:buAutoNum type="arabicPeriod"/>
            </a:pPr>
            <a:r>
              <a:rPr lang="en-US" sz="1100" dirty="0" err="1"/>
              <a:t>Diagrama</a:t>
            </a:r>
            <a:r>
              <a:rPr lang="en-US" sz="1100" dirty="0"/>
              <a:t> de </a:t>
            </a:r>
            <a:r>
              <a:rPr lang="en-US" sz="1100" dirty="0" err="1"/>
              <a:t>estado</a:t>
            </a:r>
            <a:endParaRPr lang="en-US" sz="1100" dirty="0"/>
          </a:p>
        </p:txBody>
      </p:sp>
      <p:sp>
        <p:nvSpPr>
          <p:cNvPr id="11" name="Oval 10">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F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A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n relacionada">
            <a:extLst>
              <a:ext uri="{FF2B5EF4-FFF2-40B4-BE49-F238E27FC236}">
                <a16:creationId xmlns:a16="http://schemas.microsoft.com/office/drawing/2014/main" id="{E54EFD3E-10C1-4B90-BA47-80B6D3945D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8" r="2" b="2"/>
          <a:stretch/>
        </p:blipFill>
        <p:spPr bwMode="auto">
          <a:xfrm>
            <a:off x="7581979" y="10"/>
            <a:ext cx="4610021" cy="328307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B07799-BF84-4BCF-8086-4C9C1203B171}"/>
              </a:ext>
            </a:extLst>
          </p:cNvPr>
          <p:cNvSpPr txBox="1"/>
          <p:nvPr/>
        </p:nvSpPr>
        <p:spPr>
          <a:xfrm>
            <a:off x="700505" y="5898966"/>
            <a:ext cx="6910595" cy="338554"/>
          </a:xfrm>
          <a:prstGeom prst="rect">
            <a:avLst/>
          </a:prstGeom>
          <a:noFill/>
        </p:spPr>
        <p:txBody>
          <a:bodyPr wrap="square" rtlCol="0">
            <a:spAutoFit/>
          </a:bodyPr>
          <a:lstStyle/>
          <a:p>
            <a:r>
              <a:rPr lang="en-US" sz="1600" dirty="0"/>
              <a:t>Ing. Allan N Lopez</a:t>
            </a:r>
          </a:p>
        </p:txBody>
      </p:sp>
    </p:spTree>
    <p:extLst>
      <p:ext uri="{BB962C8B-B14F-4D97-AF65-F5344CB8AC3E}">
        <p14:creationId xmlns:p14="http://schemas.microsoft.com/office/powerpoint/2010/main" val="2268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l="-959" t="50366" r="959" b="-406"/>
          <a:stretch/>
        </p:blipFill>
        <p:spPr>
          <a:xfrm>
            <a:off x="967408" y="2491409"/>
            <a:ext cx="10064224" cy="3660247"/>
          </a:xfrm>
          <a:prstGeom prst="rect">
            <a:avLst/>
          </a:prstGeom>
        </p:spPr>
      </p:pic>
    </p:spTree>
    <p:extLst>
      <p:ext uri="{BB962C8B-B14F-4D97-AF65-F5344CB8AC3E}">
        <p14:creationId xmlns:p14="http://schemas.microsoft.com/office/powerpoint/2010/main" val="300831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662610" y="735495"/>
            <a:ext cx="5950226" cy="976175"/>
          </a:xfrm>
        </p:spPr>
        <p:txBody>
          <a:bodyPr>
            <a:normAutofit fontScale="90000"/>
          </a:bodyPr>
          <a:lstStyle/>
          <a:p>
            <a:r>
              <a:rPr lang="es-HN" b="1" dirty="0">
                <a:solidFill>
                  <a:schemeClr val="accent1"/>
                </a:solidFill>
              </a:rPr>
              <a:t>Escenario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662609" y="1711670"/>
            <a:ext cx="6559826" cy="4638261"/>
          </a:xfrm>
        </p:spPr>
        <p:txBody>
          <a:bodyPr>
            <a:normAutofit/>
          </a:bodyPr>
          <a:lstStyle/>
          <a:p>
            <a:r>
              <a:rPr lang="es-ES" sz="2600" dirty="0">
                <a:solidFill>
                  <a:schemeClr val="tx1"/>
                </a:solidFill>
              </a:rPr>
              <a:t>Cada caso de uso tiene una descripción. Designaremos a la descripción como un escenario de caso de uso. </a:t>
            </a:r>
          </a:p>
          <a:p>
            <a:r>
              <a:rPr lang="es-ES" sz="2600" dirty="0">
                <a:solidFill>
                  <a:schemeClr val="tx1"/>
                </a:solidFill>
              </a:rPr>
              <a:t> Las tres áreas principales son: </a:t>
            </a:r>
          </a:p>
          <a:p>
            <a:pPr marL="514350" indent="-514350">
              <a:buFont typeface="+mj-lt"/>
              <a:buAutoNum type="arabicPeriod"/>
            </a:pPr>
            <a:r>
              <a:rPr lang="es-ES" sz="2600" dirty="0">
                <a:solidFill>
                  <a:schemeClr val="tx1"/>
                </a:solidFill>
              </a:rPr>
              <a:t>Un encabezado de área que contiene los identificadores e iniciadores del caso.</a:t>
            </a:r>
          </a:p>
          <a:p>
            <a:pPr marL="514350" indent="-514350">
              <a:buFont typeface="+mj-lt"/>
              <a:buAutoNum type="arabicPeriod"/>
            </a:pPr>
            <a:r>
              <a:rPr lang="es-ES" sz="2600" dirty="0">
                <a:solidFill>
                  <a:schemeClr val="tx1"/>
                </a:solidFill>
              </a:rPr>
              <a:t>Los pasos realizados.</a:t>
            </a:r>
          </a:p>
          <a:p>
            <a:pPr marL="514350" indent="-514350">
              <a:buFont typeface="+mj-lt"/>
              <a:buAutoNum type="arabicPeriod"/>
            </a:pPr>
            <a:r>
              <a:rPr lang="es-ES" sz="2600" dirty="0">
                <a:solidFill>
                  <a:schemeClr val="tx1"/>
                </a:solidFill>
              </a:rPr>
              <a:t>Un área de pie de página que contiene precondiciones, suposiciones, preguntas y demás información relacionada.</a:t>
            </a:r>
          </a:p>
          <a:p>
            <a:endParaRPr lang="es-HN" sz="2600" dirty="0">
              <a:solidFill>
                <a:schemeClr val="tx1"/>
              </a:solidFill>
            </a:endParaRPr>
          </a:p>
        </p:txBody>
      </p:sp>
      <p:pic>
        <p:nvPicPr>
          <p:cNvPr id="10" name="Picture 9">
            <a:extLst>
              <a:ext uri="{FF2B5EF4-FFF2-40B4-BE49-F238E27FC236}">
                <a16:creationId xmlns:a16="http://schemas.microsoft.com/office/drawing/2014/main" id="{E3D2E185-79EA-434F-B2C5-91ED2C3F9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435" y="487367"/>
            <a:ext cx="4638407" cy="5862564"/>
          </a:xfrm>
          <a:prstGeom prst="rect">
            <a:avLst/>
          </a:prstGeom>
        </p:spPr>
      </p:pic>
    </p:spTree>
    <p:extLst>
      <p:ext uri="{BB962C8B-B14F-4D97-AF65-F5344CB8AC3E}">
        <p14:creationId xmlns:p14="http://schemas.microsoft.com/office/powerpoint/2010/main" val="94967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salas para reuniones, conferencias y/o otros eventos. Las salas se encuentran distribuidas en los diversos pisos del edificio. </a:t>
            </a:r>
          </a:p>
          <a:p>
            <a:r>
              <a:rPr lang="es-HN" sz="2000" dirty="0">
                <a:latin typeface="Calibri" panose="020F0502020204030204" pitchFamily="34" charset="0"/>
              </a:rPr>
              <a:t>Se necesita un sistema que le permita llevar un control de reservación de salas, para el publico en general. La reservaciones se pueden hacer desde cualquier dispositivo móvil o computador con conexión a internet. </a:t>
            </a:r>
          </a:p>
          <a:p>
            <a:r>
              <a:rPr lang="es-HN" sz="2000" dirty="0">
                <a:latin typeface="Calibri" panose="020F0502020204030204" pitchFamily="34" charset="0"/>
              </a:rPr>
              <a:t>Los usuarios deben poder buscar entre los diferentes tipos de salas de acuerdo a su necesidad, pueden ser salas grandes, pequeñas o medianas. Salas mesas y escritorios para reuniones, salas con pantallas y proyectores. Salones con butacas para conferencias. </a:t>
            </a:r>
          </a:p>
          <a:p>
            <a:r>
              <a:rPr lang="es-HN" sz="2000" dirty="0">
                <a:latin typeface="Calibri" panose="020F0502020204030204" pitchFamily="34" charset="0"/>
              </a:rPr>
              <a:t>Cuando el usuario seleccione una sala, también debe poder ver el estado de la sala y las fechas y horarios disponibles para reservar. El usuario debe poder reservar una sala y solicitar otros equipos adicionales como mesas extra, micrófonos, televisores, etc. </a:t>
            </a:r>
          </a:p>
          <a:p>
            <a:r>
              <a:rPr lang="es-HN" sz="2000" dirty="0">
                <a:latin typeface="Calibri" panose="020F0502020204030204" pitchFamily="34" charset="0"/>
              </a:rPr>
              <a:t>Si lo usuarios no se encuentran registrados en el sistema, entonces el usuario debe completar un formulario previo a una confirmación de la reservación. </a:t>
            </a:r>
          </a:p>
          <a:p>
            <a:r>
              <a:rPr lang="es-HN" sz="2000" dirty="0">
                <a:latin typeface="Calibri" panose="020F0502020204030204" pitchFamily="34" charset="0"/>
              </a:rPr>
              <a:t>Las salas pueden estar disponibles, inactiva, ocupada, reservada y </a:t>
            </a:r>
            <a:r>
              <a:rPr lang="es-HN" sz="2000" dirty="0" err="1">
                <a:latin typeface="Calibri" panose="020F0502020204030204" pitchFamily="34" charset="0"/>
              </a:rPr>
              <a:t>pre-reservada</a:t>
            </a:r>
            <a:r>
              <a:rPr lang="es-HN" sz="2000" dirty="0">
                <a:latin typeface="Calibri" panose="020F0502020204030204" pitchFamily="34" charset="0"/>
              </a:rPr>
              <a:t>. Cuando la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estado cambia a reservada.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Definición de problema. </a:t>
            </a:r>
          </a:p>
        </p:txBody>
      </p:sp>
    </p:spTree>
    <p:extLst>
      <p:ext uri="{BB962C8B-B14F-4D97-AF65-F5344CB8AC3E}">
        <p14:creationId xmlns:p14="http://schemas.microsoft.com/office/powerpoint/2010/main" val="221415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2C1FCE-7689-4226-8D10-DE568DA0736F}"/>
              </a:ext>
            </a:extLst>
          </p:cNvPr>
          <p:cNvSpPr/>
          <p:nvPr/>
        </p:nvSpPr>
        <p:spPr>
          <a:xfrm>
            <a:off x="980661" y="1144666"/>
            <a:ext cx="10373139" cy="5324535"/>
          </a:xfrm>
          <a:prstGeom prst="rect">
            <a:avLst/>
          </a:prstGeom>
        </p:spPr>
        <p:txBody>
          <a:bodyPr wrap="square">
            <a:spAutoFit/>
          </a:bodyPr>
          <a:lstStyle/>
          <a:p>
            <a:r>
              <a:rPr lang="es-HN" sz="2000" dirty="0">
                <a:latin typeface="Calibri" panose="020F0502020204030204" pitchFamily="34" charset="0"/>
              </a:rPr>
              <a:t>Un edificio de la ciudad cuenta con cierto numero de </a:t>
            </a:r>
            <a:r>
              <a:rPr lang="es-HN" sz="2000" b="1" dirty="0">
                <a:solidFill>
                  <a:schemeClr val="accent2"/>
                </a:solidFill>
                <a:latin typeface="Calibri" panose="020F0502020204030204" pitchFamily="34" charset="0"/>
              </a:rPr>
              <a:t>salas</a:t>
            </a:r>
            <a:r>
              <a:rPr lang="es-HN" sz="2000" dirty="0">
                <a:latin typeface="Calibri" panose="020F0502020204030204" pitchFamily="34" charset="0"/>
              </a:rPr>
              <a:t> para reuniones, conferencias y/o otros eventos. Las salas se encuentran distribuidas en los diversos </a:t>
            </a:r>
            <a:r>
              <a:rPr lang="es-HN" sz="2000" i="1" dirty="0">
                <a:solidFill>
                  <a:srgbClr val="00B050"/>
                </a:solidFill>
                <a:latin typeface="Calibri" panose="020F0502020204030204" pitchFamily="34" charset="0"/>
              </a:rPr>
              <a:t>pisos del edificio</a:t>
            </a:r>
            <a:r>
              <a:rPr lang="es-HN" sz="2000" dirty="0">
                <a:latin typeface="Calibri" panose="020F0502020204030204" pitchFamily="34" charset="0"/>
              </a:rPr>
              <a:t>. </a:t>
            </a:r>
          </a:p>
          <a:p>
            <a:r>
              <a:rPr lang="es-HN" sz="2000" dirty="0">
                <a:latin typeface="Calibri" panose="020F0502020204030204" pitchFamily="34" charset="0"/>
              </a:rPr>
              <a:t>Se necesita un sistema que le permita llevar un control </a:t>
            </a:r>
            <a:r>
              <a:rPr lang="es-HN" sz="2000" u="sng" dirty="0">
                <a:latin typeface="Calibri" panose="020F0502020204030204" pitchFamily="34" charset="0"/>
              </a:rPr>
              <a:t>de reservación de salas, para el publico en general. </a:t>
            </a:r>
            <a:r>
              <a:rPr lang="es-HN" sz="2000" dirty="0">
                <a:latin typeface="Calibri" panose="020F0502020204030204" pitchFamily="34" charset="0"/>
              </a:rPr>
              <a:t>La </a:t>
            </a:r>
            <a:r>
              <a:rPr lang="es-HN" sz="2000" b="1" dirty="0">
                <a:solidFill>
                  <a:schemeClr val="accent2"/>
                </a:solidFill>
                <a:latin typeface="Calibri" panose="020F0502020204030204" pitchFamily="34" charset="0"/>
              </a:rPr>
              <a:t>reservaciones</a:t>
            </a:r>
            <a:r>
              <a:rPr lang="es-HN" sz="2000" dirty="0">
                <a:latin typeface="Calibri" panose="020F0502020204030204" pitchFamily="34" charset="0"/>
              </a:rPr>
              <a:t> se pueden hacer desde cualquier dispositivo móvil o computador con conexión a internet. </a:t>
            </a:r>
          </a:p>
          <a:p>
            <a:r>
              <a:rPr lang="es-HN" sz="2000" b="1" u="sng" dirty="0">
                <a:latin typeface="Calibri" panose="020F0502020204030204" pitchFamily="34" charset="0"/>
              </a:rPr>
              <a:t>Los </a:t>
            </a:r>
            <a:r>
              <a:rPr lang="es-HN" sz="2000" b="1" u="sng" dirty="0">
                <a:solidFill>
                  <a:schemeClr val="accent2"/>
                </a:solidFill>
                <a:latin typeface="Calibri" panose="020F0502020204030204" pitchFamily="34" charset="0"/>
              </a:rPr>
              <a:t>usuarios</a:t>
            </a:r>
            <a:r>
              <a:rPr lang="es-HN" sz="2000" b="1" u="sng" dirty="0">
                <a:latin typeface="Calibri" panose="020F0502020204030204" pitchFamily="34" charset="0"/>
              </a:rPr>
              <a:t> deben poder buscar entre los diferentes tipos de salas </a:t>
            </a:r>
            <a:r>
              <a:rPr lang="es-HN" sz="2000" dirty="0">
                <a:latin typeface="Calibri" panose="020F0502020204030204" pitchFamily="34" charset="0"/>
              </a:rPr>
              <a:t>de acuerdo a su necesidad, pueden ser salas </a:t>
            </a:r>
            <a:r>
              <a:rPr lang="es-HN" sz="2000" i="1" dirty="0">
                <a:solidFill>
                  <a:srgbClr val="00B050"/>
                </a:solidFill>
                <a:latin typeface="Calibri" panose="020F0502020204030204" pitchFamily="34" charset="0"/>
              </a:rPr>
              <a:t>grandes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pequeñas</a:t>
            </a:r>
            <a:r>
              <a:rPr lang="es-HN" sz="2000" dirty="0">
                <a:latin typeface="Calibri" panose="020F0502020204030204" pitchFamily="34" charset="0"/>
              </a:rPr>
              <a:t> o </a:t>
            </a:r>
            <a:r>
              <a:rPr lang="es-HN" sz="2000" i="1" dirty="0">
                <a:solidFill>
                  <a:srgbClr val="00B050"/>
                </a:solidFill>
                <a:latin typeface="Calibri" panose="020F0502020204030204" pitchFamily="34" charset="0"/>
              </a:rPr>
              <a:t>medianas</a:t>
            </a:r>
            <a:r>
              <a:rPr lang="es-HN" sz="2000" dirty="0">
                <a:latin typeface="Calibri" panose="020F0502020204030204" pitchFamily="34" charset="0"/>
              </a:rPr>
              <a:t>. Salas </a:t>
            </a:r>
            <a:r>
              <a:rPr lang="es-HN" sz="2000" i="1" dirty="0">
                <a:solidFill>
                  <a:srgbClr val="00B050"/>
                </a:solidFill>
                <a:latin typeface="Calibri" panose="020F0502020204030204" pitchFamily="34" charset="0"/>
              </a:rPr>
              <a:t>mesas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escritorios</a:t>
            </a:r>
            <a:r>
              <a:rPr lang="es-HN" sz="2000" dirty="0">
                <a:latin typeface="Calibri" panose="020F0502020204030204" pitchFamily="34" charset="0"/>
              </a:rPr>
              <a:t> para reuniones, salas con </a:t>
            </a:r>
            <a:r>
              <a:rPr lang="es-HN" sz="2000" i="1" dirty="0">
                <a:solidFill>
                  <a:srgbClr val="00B050"/>
                </a:solidFill>
                <a:latin typeface="Calibri" panose="020F0502020204030204" pitchFamily="34" charset="0"/>
              </a:rPr>
              <a:t>pantallas</a:t>
            </a:r>
            <a:r>
              <a:rPr lang="es-HN" sz="2000" dirty="0">
                <a:latin typeface="Calibri" panose="020F0502020204030204" pitchFamily="34" charset="0"/>
              </a:rPr>
              <a:t> y </a:t>
            </a:r>
            <a:r>
              <a:rPr lang="es-HN" sz="2000" i="1" dirty="0">
                <a:solidFill>
                  <a:srgbClr val="00B050"/>
                </a:solidFill>
                <a:latin typeface="Calibri" panose="020F0502020204030204" pitchFamily="34" charset="0"/>
              </a:rPr>
              <a:t>proyectores</a:t>
            </a:r>
            <a:r>
              <a:rPr lang="es-HN" sz="2000" dirty="0">
                <a:latin typeface="Calibri" panose="020F0502020204030204" pitchFamily="34" charset="0"/>
              </a:rPr>
              <a:t>. Salones con butacas para conferencias. </a:t>
            </a:r>
          </a:p>
          <a:p>
            <a:r>
              <a:rPr lang="es-HN" sz="2000" dirty="0">
                <a:latin typeface="Calibri" panose="020F0502020204030204" pitchFamily="34" charset="0"/>
              </a:rPr>
              <a:t>Cuando </a:t>
            </a:r>
            <a:r>
              <a:rPr lang="es-HN" sz="2000" b="1" u="sng" dirty="0">
                <a:latin typeface="Calibri" panose="020F0502020204030204" pitchFamily="34" charset="0"/>
              </a:rPr>
              <a:t>el usuario seleccione una sala</a:t>
            </a:r>
            <a:r>
              <a:rPr lang="es-HN" sz="2000" dirty="0">
                <a:latin typeface="Calibri" panose="020F0502020204030204" pitchFamily="34" charset="0"/>
              </a:rPr>
              <a:t>, también debe poder </a:t>
            </a:r>
            <a:r>
              <a:rPr lang="es-HN" sz="2000" b="1" u="sng" dirty="0">
                <a:latin typeface="Calibri" panose="020F0502020204030204" pitchFamily="34" charset="0"/>
              </a:rPr>
              <a:t>ver el estado de la sala y las fechas y </a:t>
            </a:r>
            <a:r>
              <a:rPr lang="es-HN" sz="2000" b="1" i="1" u="sng" dirty="0">
                <a:solidFill>
                  <a:srgbClr val="00B050"/>
                </a:solidFill>
                <a:latin typeface="Calibri" panose="020F0502020204030204" pitchFamily="34" charset="0"/>
              </a:rPr>
              <a:t>horarios</a:t>
            </a:r>
            <a:r>
              <a:rPr lang="es-HN" sz="2000" b="1" u="sng" dirty="0">
                <a:latin typeface="Calibri" panose="020F0502020204030204" pitchFamily="34" charset="0"/>
              </a:rPr>
              <a:t> disponibles para reservar. </a:t>
            </a:r>
            <a:r>
              <a:rPr lang="es-HN" sz="2000" dirty="0">
                <a:latin typeface="Calibri" panose="020F0502020204030204" pitchFamily="34" charset="0"/>
              </a:rPr>
              <a:t>El usuario debe</a:t>
            </a:r>
            <a:r>
              <a:rPr lang="es-HN" sz="2000" u="sng" dirty="0">
                <a:latin typeface="Calibri" panose="020F0502020204030204" pitchFamily="34" charset="0"/>
              </a:rPr>
              <a:t> </a:t>
            </a:r>
            <a:r>
              <a:rPr lang="es-HN" sz="2000" b="1" u="sng" dirty="0">
                <a:latin typeface="Calibri" panose="020F0502020204030204" pitchFamily="34" charset="0"/>
              </a:rPr>
              <a:t>poder reservar una sala </a:t>
            </a:r>
            <a:r>
              <a:rPr lang="es-HN" sz="2000" u="sng" dirty="0">
                <a:latin typeface="Calibri" panose="020F0502020204030204" pitchFamily="34" charset="0"/>
              </a:rPr>
              <a:t>y </a:t>
            </a:r>
            <a:r>
              <a:rPr lang="es-HN" sz="2000" b="1" u="sng" dirty="0">
                <a:latin typeface="Calibri" panose="020F0502020204030204" pitchFamily="34" charset="0"/>
              </a:rPr>
              <a:t>solicitar otros </a:t>
            </a:r>
            <a:r>
              <a:rPr lang="es-HN" sz="2000" b="1" u="sng" dirty="0">
                <a:solidFill>
                  <a:schemeClr val="accent2"/>
                </a:solidFill>
                <a:latin typeface="Calibri" panose="020F0502020204030204" pitchFamily="34" charset="0"/>
              </a:rPr>
              <a:t>equipos</a:t>
            </a:r>
            <a:r>
              <a:rPr lang="es-HN" sz="2000" b="1" u="sng" dirty="0">
                <a:latin typeface="Calibri" panose="020F0502020204030204" pitchFamily="34" charset="0"/>
              </a:rPr>
              <a:t> adicionales </a:t>
            </a:r>
            <a:r>
              <a:rPr lang="es-HN" sz="2000" dirty="0">
                <a:latin typeface="Calibri" panose="020F0502020204030204" pitchFamily="34" charset="0"/>
              </a:rPr>
              <a:t>como mesas extra, </a:t>
            </a:r>
            <a:r>
              <a:rPr lang="es-HN" sz="2000" i="1" dirty="0">
                <a:solidFill>
                  <a:srgbClr val="00B050"/>
                </a:solidFill>
                <a:latin typeface="Calibri" panose="020F0502020204030204" pitchFamily="34" charset="0"/>
              </a:rPr>
              <a:t>micrófonos</a:t>
            </a:r>
            <a:r>
              <a:rPr lang="es-HN" sz="2000" dirty="0">
                <a:latin typeface="Calibri" panose="020F0502020204030204" pitchFamily="34" charset="0"/>
              </a:rPr>
              <a:t>, </a:t>
            </a:r>
            <a:r>
              <a:rPr lang="es-HN" sz="2000" i="1" dirty="0">
                <a:solidFill>
                  <a:srgbClr val="00B050"/>
                </a:solidFill>
                <a:latin typeface="Calibri" panose="020F0502020204030204" pitchFamily="34" charset="0"/>
              </a:rPr>
              <a:t>televisores</a:t>
            </a:r>
            <a:r>
              <a:rPr lang="es-HN" sz="2000" dirty="0">
                <a:latin typeface="Calibri" panose="020F0502020204030204" pitchFamily="34" charset="0"/>
              </a:rPr>
              <a:t>, etc. </a:t>
            </a:r>
          </a:p>
          <a:p>
            <a:r>
              <a:rPr lang="es-HN" sz="2000" dirty="0">
                <a:latin typeface="Calibri" panose="020F0502020204030204" pitchFamily="34" charset="0"/>
              </a:rPr>
              <a:t>Si lo usuarios no se encuentran </a:t>
            </a:r>
            <a:r>
              <a:rPr lang="es-HN" sz="2000" i="1" dirty="0">
                <a:solidFill>
                  <a:srgbClr val="00B050"/>
                </a:solidFill>
                <a:latin typeface="Calibri" panose="020F0502020204030204" pitchFamily="34" charset="0"/>
              </a:rPr>
              <a:t>registrados</a:t>
            </a:r>
            <a:r>
              <a:rPr lang="es-HN" sz="2000" dirty="0">
                <a:latin typeface="Calibri" panose="020F0502020204030204" pitchFamily="34" charset="0"/>
              </a:rPr>
              <a:t> en el sistema, entonces </a:t>
            </a:r>
            <a:r>
              <a:rPr lang="es-HN" sz="2000" b="1" u="sng" dirty="0">
                <a:latin typeface="Calibri" panose="020F0502020204030204" pitchFamily="34" charset="0"/>
              </a:rPr>
              <a:t>el usuario debe completar un </a:t>
            </a:r>
            <a:r>
              <a:rPr lang="es-HN" sz="2000" b="1" u="sng" dirty="0">
                <a:solidFill>
                  <a:schemeClr val="accent2"/>
                </a:solidFill>
                <a:latin typeface="Calibri" panose="020F0502020204030204" pitchFamily="34" charset="0"/>
              </a:rPr>
              <a:t>formulario</a:t>
            </a:r>
            <a:r>
              <a:rPr lang="es-HN" sz="2000" b="1" u="sng" dirty="0">
                <a:latin typeface="Calibri" panose="020F0502020204030204" pitchFamily="34" charset="0"/>
              </a:rPr>
              <a:t> </a:t>
            </a:r>
            <a:r>
              <a:rPr lang="es-HN" sz="2000" dirty="0">
                <a:latin typeface="Calibri" panose="020F0502020204030204" pitchFamily="34" charset="0"/>
              </a:rPr>
              <a:t>previo a </a:t>
            </a:r>
            <a:r>
              <a:rPr lang="es-HN" sz="2000" b="1" u="sng" dirty="0">
                <a:latin typeface="Calibri" panose="020F0502020204030204" pitchFamily="34" charset="0"/>
              </a:rPr>
              <a:t>una confirmación de la reservación</a:t>
            </a:r>
            <a:r>
              <a:rPr lang="es-HN" sz="2000" dirty="0">
                <a:latin typeface="Calibri" panose="020F0502020204030204" pitchFamily="34" charset="0"/>
              </a:rPr>
              <a:t>. </a:t>
            </a:r>
          </a:p>
          <a:p>
            <a:r>
              <a:rPr lang="es-HN" sz="2000" dirty="0">
                <a:latin typeface="Calibri" panose="020F0502020204030204" pitchFamily="34" charset="0"/>
              </a:rPr>
              <a:t>Las salas pueden estar </a:t>
            </a:r>
            <a:r>
              <a:rPr lang="es-HN" sz="2000" i="1" dirty="0">
                <a:solidFill>
                  <a:srgbClr val="00B050"/>
                </a:solidFill>
                <a:latin typeface="Calibri" panose="020F0502020204030204" pitchFamily="34" charset="0"/>
              </a:rPr>
              <a:t>disponibles, inactiva, ocupada, reservada y </a:t>
            </a:r>
            <a:r>
              <a:rPr lang="es-HN" sz="2000" i="1" dirty="0" err="1">
                <a:solidFill>
                  <a:srgbClr val="00B050"/>
                </a:solidFill>
                <a:latin typeface="Calibri" panose="020F0502020204030204" pitchFamily="34" charset="0"/>
              </a:rPr>
              <a:t>pre-reservada</a:t>
            </a:r>
            <a:r>
              <a:rPr lang="es-HN" sz="2000" dirty="0">
                <a:latin typeface="Calibri" panose="020F0502020204030204" pitchFamily="34" charset="0"/>
              </a:rPr>
              <a:t>. Cuando se hace una reservación la sala se muestra como </a:t>
            </a:r>
            <a:r>
              <a:rPr lang="es-HN" sz="2000" dirty="0" err="1">
                <a:latin typeface="Calibri" panose="020F0502020204030204" pitchFamily="34" charset="0"/>
              </a:rPr>
              <a:t>pre-reservada</a:t>
            </a:r>
            <a:r>
              <a:rPr lang="es-HN" sz="2000" dirty="0">
                <a:latin typeface="Calibri" panose="020F0502020204030204" pitchFamily="34" charset="0"/>
              </a:rPr>
              <a:t>, al momento de realizar la confirmación su </a:t>
            </a:r>
            <a:r>
              <a:rPr lang="es-HN" sz="2000" b="1" u="sng" dirty="0">
                <a:latin typeface="Calibri" panose="020F0502020204030204" pitchFamily="34" charset="0"/>
              </a:rPr>
              <a:t>estado cambia a reservada</a:t>
            </a:r>
            <a:r>
              <a:rPr lang="es-HN" sz="2000" dirty="0">
                <a:latin typeface="Calibri" panose="020F0502020204030204" pitchFamily="34" charset="0"/>
              </a:rPr>
              <a:t>. Si no se realiza la confirmación después de 24 horas, la sala se libera y se pasa a un estado de disponible. </a:t>
            </a:r>
          </a:p>
        </p:txBody>
      </p:sp>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65812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a:t>
            </a:r>
          </a:p>
        </p:txBody>
      </p:sp>
    </p:spTree>
    <p:extLst>
      <p:ext uri="{BB962C8B-B14F-4D97-AF65-F5344CB8AC3E}">
        <p14:creationId xmlns:p14="http://schemas.microsoft.com/office/powerpoint/2010/main" val="38372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656522"/>
            <a:ext cx="4396409"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Los diagramas de actividad muestran la secuencia de actividades en un proceso, incluyendo las actividades secuenciales y paralelas, además de las decisiones que se toman. </a:t>
            </a:r>
          </a:p>
          <a:p>
            <a:r>
              <a:rPr lang="es-ES" sz="2800" dirty="0">
                <a:solidFill>
                  <a:schemeClr val="tx1"/>
                </a:solidFill>
              </a:rPr>
              <a:t> </a:t>
            </a:r>
          </a:p>
          <a:p>
            <a:r>
              <a:rPr lang="es-ES" sz="2800" dirty="0">
                <a:solidFill>
                  <a:schemeClr val="tx1"/>
                </a:solidFill>
              </a:rPr>
              <a:t> </a:t>
            </a:r>
            <a:endParaRPr lang="es-HN" sz="2800" dirty="0">
              <a:solidFill>
                <a:schemeClr val="tx1"/>
              </a:solidFill>
            </a:endParaRPr>
          </a:p>
        </p:txBody>
      </p:sp>
      <p:pic>
        <p:nvPicPr>
          <p:cNvPr id="15" name="Picture 14">
            <a:extLst>
              <a:ext uri="{FF2B5EF4-FFF2-40B4-BE49-F238E27FC236}">
                <a16:creationId xmlns:a16="http://schemas.microsoft.com/office/drawing/2014/main" id="{7FFFEC2D-3434-4092-A399-19022D57806D}"/>
              </a:ext>
            </a:extLst>
          </p:cNvPr>
          <p:cNvPicPr>
            <a:picLocks noChangeAspect="1"/>
          </p:cNvPicPr>
          <p:nvPr/>
        </p:nvPicPr>
        <p:blipFill rotWithShape="1">
          <a:blip r:embed="rId2">
            <a:extLst>
              <a:ext uri="{28A0092B-C50C-407E-A947-70E740481C1C}">
                <a14:useLocalDpi xmlns:a14="http://schemas.microsoft.com/office/drawing/2010/main" val="0"/>
              </a:ext>
            </a:extLst>
          </a:blip>
          <a:srcRect r="27117"/>
          <a:stretch/>
        </p:blipFill>
        <p:spPr>
          <a:xfrm>
            <a:off x="5234609" y="1263933"/>
            <a:ext cx="6224734" cy="5205267"/>
          </a:xfrm>
          <a:prstGeom prst="rect">
            <a:avLst/>
          </a:prstGeom>
        </p:spPr>
      </p:pic>
    </p:spTree>
    <p:extLst>
      <p:ext uri="{BB962C8B-B14F-4D97-AF65-F5344CB8AC3E}">
        <p14:creationId xmlns:p14="http://schemas.microsoft.com/office/powerpoint/2010/main" val="37992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actividad</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1063486" y="1656523"/>
            <a:ext cx="9790043" cy="48126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2800" dirty="0">
                <a:solidFill>
                  <a:schemeClr val="tx1"/>
                </a:solidFill>
              </a:rPr>
              <a:t>Para crear diagramas de actividad hay que preguntarse qué ocurre primero y qué ocurre después. Debemos determinar si las actividades se realizarán en secuencia o en paralelo.  </a:t>
            </a:r>
          </a:p>
          <a:p>
            <a:r>
              <a:rPr lang="es-ES" sz="2800" dirty="0">
                <a:solidFill>
                  <a:schemeClr val="tx1"/>
                </a:solidFill>
              </a:rPr>
              <a:t> Los diagramas de actividad no se utilizan para todos los casos. Debe usar diagramas de actividad cuando: </a:t>
            </a:r>
          </a:p>
          <a:p>
            <a:pPr marL="514350" indent="-514350">
              <a:buAutoNum type="arabicPeriod"/>
            </a:pPr>
            <a:r>
              <a:rPr lang="es-ES" sz="2800" dirty="0">
                <a:solidFill>
                  <a:schemeClr val="tx1"/>
                </a:solidFill>
              </a:rPr>
              <a:t>Le ayude a comprender las actividades de un caso de uso. </a:t>
            </a:r>
          </a:p>
          <a:p>
            <a:pPr marL="514350" indent="-514350">
              <a:buAutoNum type="arabicPeriod"/>
            </a:pPr>
            <a:r>
              <a:rPr lang="es-ES" sz="2800" dirty="0">
                <a:solidFill>
                  <a:schemeClr val="tx1"/>
                </a:solidFill>
              </a:rPr>
              <a:t>El flujo de control sea complejo. </a:t>
            </a:r>
          </a:p>
          <a:p>
            <a:pPr marL="514350" indent="-514350">
              <a:buAutoNum type="arabicPeriod"/>
            </a:pPr>
            <a:r>
              <a:rPr lang="es-ES" sz="2800" dirty="0">
                <a:solidFill>
                  <a:schemeClr val="tx1"/>
                </a:solidFill>
              </a:rPr>
              <a:t>Exista la necesidad de modelar el flujo de trabajo. </a:t>
            </a:r>
          </a:p>
          <a:p>
            <a:pPr marL="514350" indent="-514350">
              <a:buAutoNum type="arabicPeriod"/>
            </a:pPr>
            <a:r>
              <a:rPr lang="es-ES" sz="2800" dirty="0">
                <a:solidFill>
                  <a:schemeClr val="tx1"/>
                </a:solidFill>
              </a:rPr>
              <a:t>Haya que mostrar todos los escenarios. </a:t>
            </a:r>
            <a:endParaRPr lang="es-HN" sz="2800" dirty="0">
              <a:solidFill>
                <a:schemeClr val="tx1"/>
              </a:solidFill>
            </a:endParaRPr>
          </a:p>
        </p:txBody>
      </p:sp>
    </p:spTree>
    <p:extLst>
      <p:ext uri="{BB962C8B-B14F-4D97-AF65-F5344CB8AC3E}">
        <p14:creationId xmlns:p14="http://schemas.microsoft.com/office/powerpoint/2010/main" val="234464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546651" y="-483705"/>
            <a:ext cx="8981661" cy="1470991"/>
          </a:xfrm>
        </p:spPr>
        <p:txBody>
          <a:bodyPr>
            <a:normAutofit/>
          </a:bodyPr>
          <a:lstStyle/>
          <a:p>
            <a:r>
              <a:rPr lang="es-HN" sz="4400" b="1" dirty="0">
                <a:solidFill>
                  <a:schemeClr val="accent1"/>
                </a:solidFill>
              </a:rPr>
              <a:t>Diagramas de actividad</a:t>
            </a:r>
          </a:p>
        </p:txBody>
      </p:sp>
      <p:pic>
        <p:nvPicPr>
          <p:cNvPr id="4" name="Picture 3">
            <a:extLst>
              <a:ext uri="{FF2B5EF4-FFF2-40B4-BE49-F238E27FC236}">
                <a16:creationId xmlns:a16="http://schemas.microsoft.com/office/drawing/2014/main" id="{F03CC5E2-C05E-4E70-9E97-6478474BB6DA}"/>
              </a:ext>
            </a:extLst>
          </p:cNvPr>
          <p:cNvPicPr>
            <a:picLocks noChangeAspect="1"/>
          </p:cNvPicPr>
          <p:nvPr/>
        </p:nvPicPr>
        <p:blipFill rotWithShape="1">
          <a:blip r:embed="rId2">
            <a:extLst>
              <a:ext uri="{28A0092B-C50C-407E-A947-70E740481C1C}">
                <a14:useLocalDpi xmlns:a14="http://schemas.microsoft.com/office/drawing/2010/main" val="0"/>
              </a:ext>
            </a:extLst>
          </a:blip>
          <a:srcRect r="1948"/>
          <a:stretch/>
        </p:blipFill>
        <p:spPr>
          <a:xfrm>
            <a:off x="6480314" y="395815"/>
            <a:ext cx="4996070" cy="6066369"/>
          </a:xfrm>
          <a:prstGeom prst="rect">
            <a:avLst/>
          </a:prstGeom>
        </p:spPr>
      </p:pic>
      <p:pic>
        <p:nvPicPr>
          <p:cNvPr id="6" name="Picture 5">
            <a:extLst>
              <a:ext uri="{FF2B5EF4-FFF2-40B4-BE49-F238E27FC236}">
                <a16:creationId xmlns:a16="http://schemas.microsoft.com/office/drawing/2014/main" id="{8B638E35-D346-4858-9423-D0C26BF64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762" y="987286"/>
            <a:ext cx="3001490" cy="5234305"/>
          </a:xfrm>
          <a:prstGeom prst="rect">
            <a:avLst/>
          </a:prstGeom>
        </p:spPr>
      </p:pic>
    </p:spTree>
    <p:extLst>
      <p:ext uri="{BB962C8B-B14F-4D97-AF65-F5344CB8AC3E}">
        <p14:creationId xmlns:p14="http://schemas.microsoft.com/office/powerpoint/2010/main" val="144010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Un caso y escenario de caso de uso </a:t>
            </a:r>
          </a:p>
        </p:txBody>
      </p:sp>
      <p:pic>
        <p:nvPicPr>
          <p:cNvPr id="5" name="Picture 4">
            <a:extLst>
              <a:ext uri="{FF2B5EF4-FFF2-40B4-BE49-F238E27FC236}">
                <a16:creationId xmlns:a16="http://schemas.microsoft.com/office/drawing/2014/main" id="{EEE75FFA-EA68-4D59-AF47-517C699AA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672" y="1364974"/>
            <a:ext cx="7016256" cy="4611756"/>
          </a:xfrm>
          <a:prstGeom prst="rect">
            <a:avLst/>
          </a:prstGeom>
        </p:spPr>
      </p:pic>
      <p:pic>
        <p:nvPicPr>
          <p:cNvPr id="7" name="Picture 6">
            <a:extLst>
              <a:ext uri="{FF2B5EF4-FFF2-40B4-BE49-F238E27FC236}">
                <a16:creationId xmlns:a16="http://schemas.microsoft.com/office/drawing/2014/main" id="{193E8B88-963C-4530-AE9B-90D767251422}"/>
              </a:ext>
            </a:extLst>
          </p:cNvPr>
          <p:cNvPicPr>
            <a:picLocks noChangeAspect="1"/>
          </p:cNvPicPr>
          <p:nvPr/>
        </p:nvPicPr>
        <p:blipFill>
          <a:blip r:embed="rId3"/>
          <a:stretch>
            <a:fillRect/>
          </a:stretch>
        </p:blipFill>
        <p:spPr>
          <a:xfrm>
            <a:off x="348076" y="2542139"/>
            <a:ext cx="4048125" cy="2257425"/>
          </a:xfrm>
          <a:prstGeom prst="rect">
            <a:avLst/>
          </a:prstGeom>
        </p:spPr>
      </p:pic>
    </p:spTree>
    <p:extLst>
      <p:ext uri="{BB962C8B-B14F-4D97-AF65-F5344CB8AC3E}">
        <p14:creationId xmlns:p14="http://schemas.microsoft.com/office/powerpoint/2010/main" val="1472317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E50E7E-72F3-4E01-A7F3-3AF91C7908BE}"/>
              </a:ext>
            </a:extLst>
          </p:cNvPr>
          <p:cNvSpPr txBox="1">
            <a:spLocks/>
          </p:cNvSpPr>
          <p:nvPr/>
        </p:nvSpPr>
        <p:spPr>
          <a:xfrm>
            <a:off x="838200" y="388799"/>
            <a:ext cx="10515600" cy="9761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Ejercicio: Diagrama de actividades</a:t>
            </a:r>
          </a:p>
        </p:txBody>
      </p:sp>
      <p:pic>
        <p:nvPicPr>
          <p:cNvPr id="4" name="Picture 3">
            <a:extLst>
              <a:ext uri="{FF2B5EF4-FFF2-40B4-BE49-F238E27FC236}">
                <a16:creationId xmlns:a16="http://schemas.microsoft.com/office/drawing/2014/main" id="{2CBD78F9-1BF8-44DD-BAFC-0FE7E63C8230}"/>
              </a:ext>
            </a:extLst>
          </p:cNvPr>
          <p:cNvPicPr>
            <a:picLocks noChangeAspect="1"/>
          </p:cNvPicPr>
          <p:nvPr/>
        </p:nvPicPr>
        <p:blipFill rotWithShape="1">
          <a:blip r:embed="rId2">
            <a:extLst>
              <a:ext uri="{28A0092B-C50C-407E-A947-70E740481C1C}">
                <a14:useLocalDpi xmlns:a14="http://schemas.microsoft.com/office/drawing/2010/main" val="0"/>
              </a:ext>
            </a:extLst>
          </a:blip>
          <a:srcRect l="3110" t="2039" r="1157" b="1311"/>
          <a:stretch/>
        </p:blipFill>
        <p:spPr>
          <a:xfrm>
            <a:off x="2563990" y="1122050"/>
            <a:ext cx="6434237" cy="5533478"/>
          </a:xfrm>
          <a:prstGeom prst="rect">
            <a:avLst/>
          </a:prstGeom>
        </p:spPr>
      </p:pic>
    </p:spTree>
    <p:extLst>
      <p:ext uri="{BB962C8B-B14F-4D97-AF65-F5344CB8AC3E}">
        <p14:creationId xmlns:p14="http://schemas.microsoft.com/office/powerpoint/2010/main" val="79382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clases muestran las características estáticas del sistema y no representan ningún procesamiento en especial. Un diagrama de clases también muestra la naturaleza de las relaciones entre las clases.</a:t>
            </a:r>
          </a:p>
          <a:p>
            <a:pPr algn="just"/>
            <a:r>
              <a:rPr lang="es-ES" sz="2800" dirty="0">
                <a:solidFill>
                  <a:schemeClr val="tx1"/>
                </a:solidFill>
              </a:rPr>
              <a:t>En el formato más simple, el rectángulo puede incluir sólo el </a:t>
            </a:r>
            <a:r>
              <a:rPr lang="es-ES" sz="2800" b="1" dirty="0">
                <a:solidFill>
                  <a:schemeClr val="tx1"/>
                </a:solidFill>
              </a:rPr>
              <a:t>nombre de la clase</a:t>
            </a:r>
            <a:r>
              <a:rPr lang="es-ES" sz="2800" dirty="0">
                <a:solidFill>
                  <a:schemeClr val="tx1"/>
                </a:solidFill>
              </a:rPr>
              <a:t>, pero también puede incluir atributos y métodos. Los </a:t>
            </a:r>
            <a:r>
              <a:rPr lang="es-ES" sz="2800" b="1" dirty="0">
                <a:solidFill>
                  <a:schemeClr val="tx1"/>
                </a:solidFill>
              </a:rPr>
              <a:t>atributos</a:t>
            </a:r>
            <a:r>
              <a:rPr lang="es-ES" sz="2800" dirty="0">
                <a:solidFill>
                  <a:schemeClr val="tx1"/>
                </a:solidFill>
              </a:rPr>
              <a:t> son lo que la clase conoce sobre las características de los objetos, y los </a:t>
            </a:r>
            <a:r>
              <a:rPr lang="es-ES" sz="2800" b="1" dirty="0">
                <a:solidFill>
                  <a:schemeClr val="tx1"/>
                </a:solidFill>
              </a:rPr>
              <a:t>métodos</a:t>
            </a:r>
            <a:r>
              <a:rPr lang="es-ES" sz="2800" dirty="0">
                <a:solidFill>
                  <a:schemeClr val="tx1"/>
                </a:solidFill>
              </a:rPr>
              <a:t> (también llamados operaciones) son lo que la clase sabe acerca de cómo hacer las cosas. Los métodos son pequeñas secciones de código que trabajan con los atributos.</a:t>
            </a:r>
            <a:endParaRPr lang="es-HN" sz="2800" dirty="0">
              <a:solidFill>
                <a:schemeClr val="tx1"/>
              </a:solidFill>
            </a:endParaRPr>
          </a:p>
        </p:txBody>
      </p:sp>
      <p:pic>
        <p:nvPicPr>
          <p:cNvPr id="4" name="Picture 3">
            <a:extLst>
              <a:ext uri="{FF2B5EF4-FFF2-40B4-BE49-F238E27FC236}">
                <a16:creationId xmlns:a16="http://schemas.microsoft.com/office/drawing/2014/main" id="{77172170-DACC-484F-992F-943A311DA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658" y="1364974"/>
            <a:ext cx="3015209" cy="2257618"/>
          </a:xfrm>
          <a:prstGeom prst="rect">
            <a:avLst/>
          </a:prstGeom>
        </p:spPr>
      </p:pic>
      <p:pic>
        <p:nvPicPr>
          <p:cNvPr id="6" name="Picture 5">
            <a:extLst>
              <a:ext uri="{FF2B5EF4-FFF2-40B4-BE49-F238E27FC236}">
                <a16:creationId xmlns:a16="http://schemas.microsoft.com/office/drawing/2014/main" id="{F024F893-FE0E-4789-9DD8-29AF0736F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9712" y="4372901"/>
            <a:ext cx="1929103" cy="1120125"/>
          </a:xfrm>
          <a:prstGeom prst="rect">
            <a:avLst/>
          </a:prstGeom>
        </p:spPr>
      </p:pic>
    </p:spTree>
    <p:extLst>
      <p:ext uri="{BB962C8B-B14F-4D97-AF65-F5344CB8AC3E}">
        <p14:creationId xmlns:p14="http://schemas.microsoft.com/office/powerpoint/2010/main" val="21293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Por que tantos diagramas?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1033257" y="1581220"/>
            <a:ext cx="6052930" cy="4620798"/>
          </a:xfrm>
        </p:spPr>
        <p:txBody>
          <a:bodyPr>
            <a:normAutofit/>
          </a:bodyPr>
          <a:lstStyle/>
          <a:p>
            <a:pPr algn="just"/>
            <a:r>
              <a:rPr lang="es-HN" sz="2800" dirty="0">
                <a:solidFill>
                  <a:schemeClr val="tx1"/>
                </a:solidFill>
              </a:rPr>
              <a:t>El UML esta compuesto por diversos elementos gráficos que se combinan para conformar diagramas. La finalidad de los diagramas es presentar diversas perspectivas de un Sistema. </a:t>
            </a:r>
          </a:p>
          <a:p>
            <a:pPr algn="just"/>
            <a:endParaRPr lang="es-HN" sz="2800" dirty="0">
              <a:solidFill>
                <a:schemeClr val="tx1"/>
              </a:solidFill>
            </a:endParaRPr>
          </a:p>
          <a:p>
            <a:pPr algn="just"/>
            <a:r>
              <a:rPr lang="es-HN" sz="2800" dirty="0">
                <a:solidFill>
                  <a:schemeClr val="tx1"/>
                </a:solidFill>
              </a:rPr>
              <a:t>Es necesario contar con todos esos diagramas dado que cada uno se dirige a cada tipo de persona implicada en el sistema. </a:t>
            </a:r>
          </a:p>
        </p:txBody>
      </p:sp>
      <p:pic>
        <p:nvPicPr>
          <p:cNvPr id="1026" name="Picture 2" descr="Imagen relacionada">
            <a:extLst>
              <a:ext uri="{FF2B5EF4-FFF2-40B4-BE49-F238E27FC236}">
                <a16:creationId xmlns:a16="http://schemas.microsoft.com/office/drawing/2014/main" id="{71E3F464-75D0-48DF-8DC7-B5804BF2C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279" y="2383735"/>
            <a:ext cx="3384688" cy="246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52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Atributos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364975"/>
            <a:ext cx="7510670" cy="49960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Por lo general los atributos (o propiedades) se designan como </a:t>
            </a:r>
            <a:r>
              <a:rPr lang="es-ES" sz="2800" b="1" dirty="0">
                <a:solidFill>
                  <a:schemeClr val="tx1"/>
                </a:solidFill>
              </a:rPr>
              <a:t>privados</a:t>
            </a:r>
            <a:r>
              <a:rPr lang="es-ES" sz="2800" dirty="0">
                <a:solidFill>
                  <a:schemeClr val="tx1"/>
                </a:solidFill>
              </a:rPr>
              <a:t>, o que sólo están disponibles en el objeto, esto se representa con un </a:t>
            </a:r>
            <a:r>
              <a:rPr lang="es-ES" sz="2800" i="1" u="sng" dirty="0">
                <a:solidFill>
                  <a:schemeClr val="tx1"/>
                </a:solidFill>
              </a:rPr>
              <a:t>signo negativo </a:t>
            </a:r>
            <a:r>
              <a:rPr lang="es-ES" sz="2800" dirty="0">
                <a:solidFill>
                  <a:schemeClr val="tx1"/>
                </a:solidFill>
              </a:rPr>
              <a:t>al inicio del nombre del atributo. </a:t>
            </a:r>
          </a:p>
          <a:p>
            <a:pPr algn="just"/>
            <a:r>
              <a:rPr lang="es-ES" sz="2800" dirty="0">
                <a:solidFill>
                  <a:schemeClr val="tx1"/>
                </a:solidFill>
              </a:rPr>
              <a:t>Los atributos también pueden ser </a:t>
            </a:r>
            <a:r>
              <a:rPr lang="es-ES" sz="2800" b="1" dirty="0">
                <a:solidFill>
                  <a:schemeClr val="tx1"/>
                </a:solidFill>
              </a:rPr>
              <a:t>protegidos</a:t>
            </a:r>
            <a:r>
              <a:rPr lang="es-ES" sz="2800" dirty="0">
                <a:solidFill>
                  <a:schemeClr val="tx1"/>
                </a:solidFill>
              </a:rPr>
              <a:t>, lo cual se indica con un </a:t>
            </a:r>
            <a:r>
              <a:rPr lang="es-ES" sz="2800" i="1" u="sng" dirty="0">
                <a:solidFill>
                  <a:schemeClr val="tx1"/>
                </a:solidFill>
              </a:rPr>
              <a:t>símbolo (#). </a:t>
            </a:r>
            <a:r>
              <a:rPr lang="es-ES" sz="2800" dirty="0">
                <a:solidFill>
                  <a:schemeClr val="tx1"/>
                </a:solidFill>
              </a:rPr>
              <a:t>Estos atributos están ocultos para todas las clases, excepto las subclases inmediatas. </a:t>
            </a:r>
          </a:p>
          <a:p>
            <a:pPr algn="just"/>
            <a:r>
              <a:rPr lang="es-ES" sz="2800" dirty="0">
                <a:solidFill>
                  <a:schemeClr val="tx1"/>
                </a:solidFill>
              </a:rPr>
              <a:t>Bajo raras circunstancias un atributo se hace </a:t>
            </a:r>
            <a:r>
              <a:rPr lang="es-ES" sz="2800" b="1" dirty="0">
                <a:solidFill>
                  <a:schemeClr val="tx1"/>
                </a:solidFill>
              </a:rPr>
              <a:t>público</a:t>
            </a:r>
            <a:r>
              <a:rPr lang="es-ES" sz="2800" dirty="0">
                <a:solidFill>
                  <a:schemeClr val="tx1"/>
                </a:solidFill>
              </a:rPr>
              <a:t>, lo cual significa que otros objetos fuera de su clase pueden verlo y se indica con un </a:t>
            </a:r>
            <a:r>
              <a:rPr lang="es-ES" sz="2800" i="1" u="sng" dirty="0">
                <a:solidFill>
                  <a:schemeClr val="tx1"/>
                </a:solidFill>
              </a:rPr>
              <a:t>símbolo </a:t>
            </a:r>
            <a:r>
              <a:rPr lang="es-ES" sz="2800" i="1" u="sng" dirty="0" err="1">
                <a:solidFill>
                  <a:schemeClr val="tx1"/>
                </a:solidFill>
              </a:rPr>
              <a:t>postivo</a:t>
            </a:r>
            <a:r>
              <a:rPr lang="es-ES" sz="2800" i="1" u="sng" dirty="0">
                <a:solidFill>
                  <a:schemeClr val="tx1"/>
                </a:solidFill>
              </a:rPr>
              <a:t> (+)</a:t>
            </a:r>
            <a:endParaRPr lang="es-HN" sz="2800" dirty="0">
              <a:solidFill>
                <a:schemeClr val="tx1"/>
              </a:solidFill>
            </a:endParaRPr>
          </a:p>
        </p:txBody>
      </p:sp>
      <p:pic>
        <p:nvPicPr>
          <p:cNvPr id="5" name="Picture 4">
            <a:extLst>
              <a:ext uri="{FF2B5EF4-FFF2-40B4-BE49-F238E27FC236}">
                <a16:creationId xmlns:a16="http://schemas.microsoft.com/office/drawing/2014/main" id="{F1A0782F-1FFD-4D52-888A-B040556EE18A}"/>
              </a:ext>
            </a:extLst>
          </p:cNvPr>
          <p:cNvPicPr>
            <a:picLocks noChangeAspect="1"/>
          </p:cNvPicPr>
          <p:nvPr/>
        </p:nvPicPr>
        <p:blipFill rotWithShape="1">
          <a:blip r:embed="rId2">
            <a:extLst>
              <a:ext uri="{28A0092B-C50C-407E-A947-70E740481C1C}">
                <a14:useLocalDpi xmlns:a14="http://schemas.microsoft.com/office/drawing/2010/main" val="0"/>
              </a:ext>
            </a:extLst>
          </a:blip>
          <a:srcRect t="1805"/>
          <a:stretch/>
        </p:blipFill>
        <p:spPr>
          <a:xfrm>
            <a:off x="9237196" y="1669774"/>
            <a:ext cx="2351883" cy="3260352"/>
          </a:xfrm>
          <a:prstGeom prst="rect">
            <a:avLst/>
          </a:prstGeom>
        </p:spPr>
      </p:pic>
    </p:spTree>
    <p:extLst>
      <p:ext uri="{BB962C8B-B14F-4D97-AF65-F5344CB8AC3E}">
        <p14:creationId xmlns:p14="http://schemas.microsoft.com/office/powerpoint/2010/main" val="253976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Asociaciones</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0" y="1781381"/>
            <a:ext cx="5257800" cy="45796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Las asociaciones se muestran como una simple línea en un diagrama de clases. Los puntos finales de la línea se etiquetan con un símbolo que indica la </a:t>
            </a:r>
            <a:r>
              <a:rPr lang="es-ES" sz="2800" b="1" dirty="0">
                <a:solidFill>
                  <a:schemeClr val="tx1"/>
                </a:solidFill>
              </a:rPr>
              <a:t>multiplicidad</a:t>
            </a:r>
            <a:r>
              <a:rPr lang="es-ES" sz="2800" dirty="0">
                <a:solidFill>
                  <a:schemeClr val="tx1"/>
                </a:solidFill>
              </a:rPr>
              <a:t>, que es lo mismo que la cardinalidad en un diagrama de entidad-relación</a:t>
            </a:r>
            <a:endParaRPr lang="es-HN" sz="2800" dirty="0">
              <a:solidFill>
                <a:schemeClr val="tx1"/>
              </a:solidFill>
            </a:endParaRPr>
          </a:p>
        </p:txBody>
      </p:sp>
      <p:pic>
        <p:nvPicPr>
          <p:cNvPr id="1026" name="Picture 2" descr="Imagen relacionada">
            <a:extLst>
              <a:ext uri="{FF2B5EF4-FFF2-40B4-BE49-F238E27FC236}">
                <a16:creationId xmlns:a16="http://schemas.microsoft.com/office/drawing/2014/main" id="{B2DB9DF4-CD62-4941-B1F0-EB29F81B6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4006" y="2019921"/>
            <a:ext cx="5117907" cy="2419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845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clase: Asociaciones</a:t>
            </a:r>
          </a:p>
        </p:txBody>
      </p:sp>
      <p:pic>
        <p:nvPicPr>
          <p:cNvPr id="4" name="Picture 3">
            <a:extLst>
              <a:ext uri="{FF2B5EF4-FFF2-40B4-BE49-F238E27FC236}">
                <a16:creationId xmlns:a16="http://schemas.microsoft.com/office/drawing/2014/main" id="{D6B608B2-8692-4CE7-BCA4-F9DFB6DE7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06" y="1894223"/>
            <a:ext cx="6122673" cy="3684942"/>
          </a:xfrm>
          <a:prstGeom prst="rect">
            <a:avLst/>
          </a:prstGeom>
        </p:spPr>
      </p:pic>
      <p:pic>
        <p:nvPicPr>
          <p:cNvPr id="6" name="Picture 5">
            <a:extLst>
              <a:ext uri="{FF2B5EF4-FFF2-40B4-BE49-F238E27FC236}">
                <a16:creationId xmlns:a16="http://schemas.microsoft.com/office/drawing/2014/main" id="{7C6A5854-3595-4A0A-988E-26393E8EA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179" y="2350929"/>
            <a:ext cx="5320915" cy="2771530"/>
          </a:xfrm>
          <a:prstGeom prst="rect">
            <a:avLst/>
          </a:prstGeom>
        </p:spPr>
      </p:pic>
    </p:spTree>
    <p:extLst>
      <p:ext uri="{BB962C8B-B14F-4D97-AF65-F5344CB8AC3E}">
        <p14:creationId xmlns:p14="http://schemas.microsoft.com/office/powerpoint/2010/main" val="52685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515600" cy="976175"/>
          </a:xfrm>
        </p:spPr>
        <p:txBody>
          <a:bodyPr>
            <a:normAutofit/>
          </a:bodyPr>
          <a:lstStyle/>
          <a:p>
            <a:r>
              <a:rPr lang="es-HN" b="1" dirty="0">
                <a:solidFill>
                  <a:schemeClr val="accent1"/>
                </a:solidFill>
              </a:rPr>
              <a:t>Diagramas de clase: Agregaciones</a:t>
            </a:r>
          </a:p>
        </p:txBody>
      </p:sp>
      <p:pic>
        <p:nvPicPr>
          <p:cNvPr id="5" name="Picture 4">
            <a:extLst>
              <a:ext uri="{FF2B5EF4-FFF2-40B4-BE49-F238E27FC236}">
                <a16:creationId xmlns:a16="http://schemas.microsoft.com/office/drawing/2014/main" id="{1FB8A25C-20B4-4B0D-AC47-535815ABF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470" y="1383570"/>
            <a:ext cx="9435547" cy="4883611"/>
          </a:xfrm>
          <a:prstGeom prst="rect">
            <a:avLst/>
          </a:prstGeom>
        </p:spPr>
      </p:pic>
    </p:spTree>
    <p:extLst>
      <p:ext uri="{BB962C8B-B14F-4D97-AF65-F5344CB8AC3E}">
        <p14:creationId xmlns:p14="http://schemas.microsoft.com/office/powerpoint/2010/main" val="501120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745435" y="269530"/>
            <a:ext cx="10929730" cy="976175"/>
          </a:xfrm>
        </p:spPr>
        <p:txBody>
          <a:bodyPr>
            <a:normAutofit fontScale="90000"/>
          </a:bodyPr>
          <a:lstStyle/>
          <a:p>
            <a:r>
              <a:rPr lang="es-HN" b="1" dirty="0">
                <a:solidFill>
                  <a:schemeClr val="accent1"/>
                </a:solidFill>
              </a:rPr>
              <a:t>Diagramas de clase: Generalizaciones</a:t>
            </a:r>
          </a:p>
        </p:txBody>
      </p:sp>
      <p:pic>
        <p:nvPicPr>
          <p:cNvPr id="7" name="Picture 6">
            <a:extLst>
              <a:ext uri="{FF2B5EF4-FFF2-40B4-BE49-F238E27FC236}">
                <a16:creationId xmlns:a16="http://schemas.microsoft.com/office/drawing/2014/main" id="{F53A9000-C49A-44E8-AAC4-087B4F4A9FCF}"/>
              </a:ext>
            </a:extLst>
          </p:cNvPr>
          <p:cNvPicPr>
            <a:picLocks noChangeAspect="1"/>
          </p:cNvPicPr>
          <p:nvPr/>
        </p:nvPicPr>
        <p:blipFill rotWithShape="1">
          <a:blip r:embed="rId2">
            <a:extLst>
              <a:ext uri="{28A0092B-C50C-407E-A947-70E740481C1C}">
                <a14:useLocalDpi xmlns:a14="http://schemas.microsoft.com/office/drawing/2010/main" val="0"/>
              </a:ext>
            </a:extLst>
          </a:blip>
          <a:srcRect l="3518"/>
          <a:stretch/>
        </p:blipFill>
        <p:spPr>
          <a:xfrm>
            <a:off x="967409" y="1770424"/>
            <a:ext cx="5723494" cy="4258275"/>
          </a:xfrm>
          <a:prstGeom prst="rect">
            <a:avLst/>
          </a:prstGeom>
        </p:spPr>
      </p:pic>
      <p:pic>
        <p:nvPicPr>
          <p:cNvPr id="9" name="Picture 8">
            <a:extLst>
              <a:ext uri="{FF2B5EF4-FFF2-40B4-BE49-F238E27FC236}">
                <a16:creationId xmlns:a16="http://schemas.microsoft.com/office/drawing/2014/main" id="{A1C4FEAC-88FF-41C2-B70D-FFDF64EDF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2435" y="2547156"/>
            <a:ext cx="4377139" cy="2704810"/>
          </a:xfrm>
          <a:prstGeom prst="rect">
            <a:avLst/>
          </a:prstGeom>
        </p:spPr>
      </p:pic>
    </p:spTree>
    <p:extLst>
      <p:ext uri="{BB962C8B-B14F-4D97-AF65-F5344CB8AC3E}">
        <p14:creationId xmlns:p14="http://schemas.microsoft.com/office/powerpoint/2010/main" val="2921981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199" y="1606731"/>
            <a:ext cx="6529251" cy="475431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800" dirty="0">
                <a:solidFill>
                  <a:schemeClr val="tx1"/>
                </a:solidFill>
              </a:rPr>
              <a:t>Los diagramas de secuencia pueden ilustrar una sucesión de interacciones entre clases o instancias de objetos a través del tiempo. </a:t>
            </a:r>
          </a:p>
          <a:p>
            <a:pPr algn="just"/>
            <a:r>
              <a:rPr lang="es-HN" sz="2800" dirty="0">
                <a:solidFill>
                  <a:schemeClr val="tx1"/>
                </a:solidFill>
              </a:rPr>
              <a:t>Los </a:t>
            </a:r>
            <a:r>
              <a:rPr lang="es-HN" sz="2800" u="sng" dirty="0">
                <a:solidFill>
                  <a:schemeClr val="tx1"/>
                </a:solidFill>
              </a:rPr>
              <a:t>actores y las clases o instancias </a:t>
            </a:r>
            <a:r>
              <a:rPr lang="es-HN" sz="2800" dirty="0">
                <a:solidFill>
                  <a:schemeClr val="tx1"/>
                </a:solidFill>
              </a:rPr>
              <a:t>de objetos se muestran en </a:t>
            </a:r>
            <a:r>
              <a:rPr lang="es-HN" sz="2800" b="1" dirty="0">
                <a:solidFill>
                  <a:schemeClr val="tx1"/>
                </a:solidFill>
              </a:rPr>
              <a:t>cuadros en la parte superior</a:t>
            </a:r>
            <a:r>
              <a:rPr lang="es-HN" sz="2800" dirty="0">
                <a:solidFill>
                  <a:schemeClr val="tx1"/>
                </a:solidFill>
              </a:rPr>
              <a:t> del diagrama. El objeto de más a la izquierda es el objeto inicial y puede ser una persona (para la cual se utiliza un símbolo de actor de caso de uso), ventana, cuadro de diálogo u otra interfaz de usuario.</a:t>
            </a: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3390476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199" y="1711234"/>
            <a:ext cx="6529251" cy="464980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800" dirty="0">
                <a:solidFill>
                  <a:schemeClr val="tx1"/>
                </a:solidFill>
              </a:rPr>
              <a:t>Una </a:t>
            </a:r>
            <a:r>
              <a:rPr lang="es-HN" sz="2800" u="sng" dirty="0">
                <a:solidFill>
                  <a:schemeClr val="tx1"/>
                </a:solidFill>
              </a:rPr>
              <a:t>línea vertical </a:t>
            </a:r>
            <a:r>
              <a:rPr lang="es-HN" sz="2800" dirty="0">
                <a:solidFill>
                  <a:schemeClr val="tx1"/>
                </a:solidFill>
              </a:rPr>
              <a:t>representa </a:t>
            </a:r>
            <a:r>
              <a:rPr lang="es-HN" sz="2800" b="1" dirty="0">
                <a:solidFill>
                  <a:schemeClr val="tx1"/>
                </a:solidFill>
              </a:rPr>
              <a:t>la línea de vida </a:t>
            </a:r>
            <a:r>
              <a:rPr lang="es-HN" sz="2800" dirty="0">
                <a:solidFill>
                  <a:schemeClr val="tx1"/>
                </a:solidFill>
              </a:rPr>
              <a:t>de la clase u objeto, que corresponde al tiempo a partir del que se creó hasta el momento en que se destruye. Una X en la parte inferior de la línea de vida representa el momento en que se destruye el objeto. </a:t>
            </a:r>
          </a:p>
          <a:p>
            <a:pPr algn="just"/>
            <a:r>
              <a:rPr lang="es-HN" sz="2800" dirty="0">
                <a:solidFill>
                  <a:schemeClr val="tx1"/>
                </a:solidFill>
              </a:rPr>
              <a:t>Una barra lateral o un rectángulo vertical en la línea de vida muestran el </a:t>
            </a:r>
            <a:r>
              <a:rPr lang="es-HN" sz="2800" b="1" dirty="0">
                <a:solidFill>
                  <a:schemeClr val="tx1"/>
                </a:solidFill>
              </a:rPr>
              <a:t>foco de control </a:t>
            </a:r>
            <a:r>
              <a:rPr lang="es-HN" sz="2800" dirty="0">
                <a:solidFill>
                  <a:schemeClr val="tx1"/>
                </a:solidFill>
              </a:rPr>
              <a:t>cuando el objeto está ocupado haciendo cosas.</a:t>
            </a: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2562423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720634" y="1364974"/>
            <a:ext cx="6934311" cy="499606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800" dirty="0">
                <a:solidFill>
                  <a:schemeClr val="tx1"/>
                </a:solidFill>
              </a:rPr>
              <a:t>Las flechas horizontales muestran </a:t>
            </a:r>
            <a:r>
              <a:rPr lang="es-HN" sz="2800" b="1" dirty="0">
                <a:solidFill>
                  <a:schemeClr val="tx1"/>
                </a:solidFill>
              </a:rPr>
              <a:t>mensajes o señales </a:t>
            </a:r>
            <a:r>
              <a:rPr lang="es-HN" sz="2800" dirty="0">
                <a:solidFill>
                  <a:schemeClr val="tx1"/>
                </a:solidFill>
              </a:rPr>
              <a:t>que se envían entre las clases. Los mensajes pertenecen a la clase receptora. </a:t>
            </a:r>
          </a:p>
          <a:p>
            <a:pPr algn="just"/>
            <a:r>
              <a:rPr lang="es-HN" sz="2800" dirty="0">
                <a:solidFill>
                  <a:schemeClr val="tx1"/>
                </a:solidFill>
              </a:rPr>
              <a:t>Las </a:t>
            </a:r>
            <a:r>
              <a:rPr lang="es-HN" sz="2800" u="sng" dirty="0">
                <a:solidFill>
                  <a:schemeClr val="tx1"/>
                </a:solidFill>
              </a:rPr>
              <a:t>puntas de flecha sólidas </a:t>
            </a:r>
            <a:r>
              <a:rPr lang="es-HN" sz="2800" dirty="0">
                <a:solidFill>
                  <a:schemeClr val="tx1"/>
                </a:solidFill>
              </a:rPr>
              <a:t>representan </a:t>
            </a:r>
            <a:r>
              <a:rPr lang="es-HN" sz="2800" b="1" dirty="0">
                <a:solidFill>
                  <a:schemeClr val="tx1"/>
                </a:solidFill>
              </a:rPr>
              <a:t>llamadas sincrónicas</a:t>
            </a:r>
            <a:r>
              <a:rPr lang="es-HN" sz="2800" dirty="0">
                <a:solidFill>
                  <a:schemeClr val="tx1"/>
                </a:solidFill>
              </a:rPr>
              <a:t>, que son las más comunes. Éstas se utilizan cuando la clase emisora espera una respuesta de la clase receptora y el control se devuelve a la clase emisora cuando la clase receptora que recibe el mensaje termina de ejecutarse. </a:t>
            </a:r>
          </a:p>
          <a:p>
            <a:pPr algn="just"/>
            <a:r>
              <a:rPr lang="es-HN" sz="2800" dirty="0">
                <a:solidFill>
                  <a:schemeClr val="tx1"/>
                </a:solidFill>
              </a:rPr>
              <a:t>Las </a:t>
            </a:r>
            <a:r>
              <a:rPr lang="es-HN" sz="2800" u="sng" dirty="0">
                <a:solidFill>
                  <a:schemeClr val="tx1"/>
                </a:solidFill>
              </a:rPr>
              <a:t>medias puntas de flecha </a:t>
            </a:r>
            <a:r>
              <a:rPr lang="es-HN" sz="2800" dirty="0">
                <a:solidFill>
                  <a:schemeClr val="tx1"/>
                </a:solidFill>
              </a:rPr>
              <a:t>(o abiertas) representan </a:t>
            </a:r>
            <a:r>
              <a:rPr lang="es-HN" sz="2800" b="1" dirty="0">
                <a:solidFill>
                  <a:schemeClr val="tx1"/>
                </a:solidFill>
              </a:rPr>
              <a:t>llamadas asíncronas</a:t>
            </a:r>
            <a:r>
              <a:rPr lang="es-HN" sz="2800" dirty="0">
                <a:solidFill>
                  <a:schemeClr val="tx1"/>
                </a:solidFill>
              </a:rPr>
              <a:t>: aquellas que se envían sin esperar que la clase emisora las devuelva. </a:t>
            </a:r>
          </a:p>
        </p:txBody>
      </p:sp>
      <p:pic>
        <p:nvPicPr>
          <p:cNvPr id="5" name="Picture 4">
            <a:extLst>
              <a:ext uri="{FF2B5EF4-FFF2-40B4-BE49-F238E27FC236}">
                <a16:creationId xmlns:a16="http://schemas.microsoft.com/office/drawing/2014/main" id="{A7A3565B-BBDC-486A-83E0-52599E459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510" y="1227909"/>
            <a:ext cx="3810597" cy="5241292"/>
          </a:xfrm>
          <a:prstGeom prst="rect">
            <a:avLst/>
          </a:prstGeom>
        </p:spPr>
      </p:pic>
    </p:spTree>
    <p:extLst>
      <p:ext uri="{BB962C8B-B14F-4D97-AF65-F5344CB8AC3E}">
        <p14:creationId xmlns:p14="http://schemas.microsoft.com/office/powerpoint/2010/main" val="1198382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secuencia</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457200" y="1763486"/>
            <a:ext cx="4872445" cy="4597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HN" sz="2600" dirty="0">
                <a:solidFill>
                  <a:schemeClr val="tx1"/>
                </a:solidFill>
              </a:rPr>
              <a:t>El </a:t>
            </a:r>
            <a:r>
              <a:rPr lang="es-HN" sz="2600" b="1" dirty="0">
                <a:solidFill>
                  <a:schemeClr val="tx1"/>
                </a:solidFill>
              </a:rPr>
              <a:t>retorno</a:t>
            </a:r>
            <a:r>
              <a:rPr lang="es-HN" sz="2600" dirty="0">
                <a:solidFill>
                  <a:schemeClr val="tx1"/>
                </a:solidFill>
              </a:rPr>
              <a:t> se muestra como una flecha, algunas veces con una línea punteada. </a:t>
            </a:r>
          </a:p>
          <a:p>
            <a:pPr algn="just"/>
            <a:endParaRPr lang="es-HN" sz="2600" dirty="0">
              <a:solidFill>
                <a:schemeClr val="tx1"/>
              </a:solidFill>
            </a:endParaRPr>
          </a:p>
          <a:p>
            <a:pPr algn="just"/>
            <a:r>
              <a:rPr lang="es-HN" sz="2600" dirty="0">
                <a:solidFill>
                  <a:schemeClr val="tx1"/>
                </a:solidFill>
              </a:rPr>
              <a:t>Formatos de mensaje:</a:t>
            </a:r>
          </a:p>
          <a:p>
            <a:pPr marL="457200" indent="-457200" algn="just">
              <a:buFont typeface="Arial" panose="020B0604020202020204" pitchFamily="34" charset="0"/>
              <a:buChar char="•"/>
            </a:pPr>
            <a:r>
              <a:rPr lang="es-HN" sz="2000" dirty="0" err="1">
                <a:solidFill>
                  <a:schemeClr val="tx1"/>
                </a:solidFill>
              </a:rPr>
              <a:t>nombreMensaje</a:t>
            </a:r>
            <a:r>
              <a:rPr lang="es-HN" sz="2000" dirty="0">
                <a:solidFill>
                  <a:schemeClr val="tx1"/>
                </a:solidFill>
              </a:rPr>
              <a:t>()</a:t>
            </a:r>
          </a:p>
          <a:p>
            <a:pPr marL="457200" indent="-457200" algn="just">
              <a:buFont typeface="Arial" panose="020B0604020202020204" pitchFamily="34" charset="0"/>
              <a:buChar char="•"/>
            </a:pPr>
            <a:r>
              <a:rPr lang="es-HN" sz="2000" dirty="0" err="1">
                <a:solidFill>
                  <a:schemeClr val="tx1"/>
                </a:solidFill>
              </a:rPr>
              <a:t>nombreMensaje</a:t>
            </a:r>
            <a:r>
              <a:rPr lang="es-HN" sz="2000" dirty="0">
                <a:solidFill>
                  <a:schemeClr val="tx1"/>
                </a:solidFill>
              </a:rPr>
              <a:t>(parámetro1, parámetro2 )</a:t>
            </a:r>
          </a:p>
          <a:p>
            <a:pPr marL="342900" indent="-342900">
              <a:buFont typeface="Arial" panose="020B0604020202020204" pitchFamily="34" charset="0"/>
              <a:buChar char="•"/>
            </a:pPr>
            <a:r>
              <a:rPr lang="es-HN" sz="2000" dirty="0" err="1">
                <a:solidFill>
                  <a:schemeClr val="tx1"/>
                </a:solidFill>
              </a:rPr>
              <a:t>nombreMensaje</a:t>
            </a:r>
            <a:r>
              <a:rPr lang="es-HN" sz="2000" dirty="0">
                <a:solidFill>
                  <a:schemeClr val="tx1"/>
                </a:solidFill>
              </a:rPr>
              <a:t>(</a:t>
            </a:r>
            <a:r>
              <a:rPr lang="es-HN" sz="2000" dirty="0" err="1">
                <a:solidFill>
                  <a:schemeClr val="tx1"/>
                </a:solidFill>
              </a:rPr>
              <a:t>tipoParámetro:nombreParámetro</a:t>
            </a:r>
            <a:r>
              <a:rPr lang="es-HN" sz="2000" dirty="0">
                <a:solidFill>
                  <a:schemeClr val="tx1"/>
                </a:solidFill>
              </a:rPr>
              <a:t>(</a:t>
            </a:r>
            <a:r>
              <a:rPr lang="es-HN" sz="2000" dirty="0" err="1">
                <a:solidFill>
                  <a:schemeClr val="tx1"/>
                </a:solidFill>
              </a:rPr>
              <a:t>valorPredeterminado</a:t>
            </a:r>
            <a:r>
              <a:rPr lang="es-HN" sz="2000" dirty="0">
                <a:solidFill>
                  <a:schemeClr val="tx1"/>
                </a:solidFill>
              </a:rPr>
              <a:t>).</a:t>
            </a:r>
          </a:p>
        </p:txBody>
      </p:sp>
      <p:pic>
        <p:nvPicPr>
          <p:cNvPr id="3" name="Imagen 2"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645" y="1214846"/>
            <a:ext cx="6633440" cy="5520664"/>
          </a:xfrm>
          <a:prstGeom prst="rect">
            <a:avLst/>
          </a:prstGeom>
        </p:spPr>
      </p:pic>
    </p:spTree>
    <p:extLst>
      <p:ext uri="{BB962C8B-B14F-4D97-AF65-F5344CB8AC3E}">
        <p14:creationId xmlns:p14="http://schemas.microsoft.com/office/powerpoint/2010/main" val="3689081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ECCC20-ADAE-4062-8F34-76E55B807E16}"/>
              </a:ext>
            </a:extLst>
          </p:cNvPr>
          <p:cNvSpPr/>
          <p:nvPr/>
        </p:nvSpPr>
        <p:spPr>
          <a:xfrm>
            <a:off x="927651" y="1158272"/>
            <a:ext cx="10243931" cy="4154984"/>
          </a:xfrm>
          <a:prstGeom prst="rect">
            <a:avLst/>
          </a:prstGeom>
        </p:spPr>
        <p:txBody>
          <a:bodyPr wrap="square">
            <a:spAutoFit/>
          </a:bodyPr>
          <a:lstStyle/>
          <a:p>
            <a:pPr algn="just"/>
            <a:r>
              <a:rPr lang="es-HN" sz="2400" dirty="0" err="1">
                <a:latin typeface="Calibri" panose="020F0502020204030204" pitchFamily="34" charset="0"/>
              </a:rPr>
              <a:t>PlayPlus</a:t>
            </a:r>
            <a:r>
              <a:rPr lang="es-HN" sz="2400" dirty="0">
                <a:latin typeface="Calibri" panose="020F0502020204030204" pitchFamily="34" charset="0"/>
              </a:rPr>
              <a:t> es una plataforma de música en línea. El sitio permite a los usuarios registrarse y crear una cuenta en el sitio. El usuario puede elegir entre una cuenta gratuita, plus o premium. </a:t>
            </a:r>
          </a:p>
          <a:p>
            <a:pPr algn="just"/>
            <a:r>
              <a:rPr lang="es-HN" sz="2400" dirty="0">
                <a:latin typeface="Calibri" panose="020F0502020204030204" pitchFamily="34" charset="0"/>
              </a:rPr>
              <a:t>Cuando el usuario esta registrado, puede buscar y reproducir canciones de diferentes artistas y grupos musicales de diferentes géneros. El sitio muestra información de los artistas y su discografía completa (discos).  El usuario puede crear listas de reproducción, indicarles un nombre y agregar canciones en ella. Además de las listas, el usuario puede marcar artistas y discos de artistas como favoritos y buscarlos luego en su sección de favoritos. </a:t>
            </a:r>
          </a:p>
          <a:p>
            <a:pPr algn="just"/>
            <a:r>
              <a:rPr lang="es-HN" sz="2400" dirty="0">
                <a:latin typeface="Calibri" panose="020F0502020204030204" pitchFamily="34" charset="0"/>
              </a:rPr>
              <a:t> </a:t>
            </a:r>
          </a:p>
          <a:p>
            <a:pPr algn="just"/>
            <a:r>
              <a:rPr lang="es-HN" sz="2400" b="1" dirty="0">
                <a:latin typeface="Calibri" panose="020F0502020204030204" pitchFamily="34" charset="0"/>
              </a:rPr>
              <a:t>Identificar requerimientos,  realizar un diagrama de clases. </a:t>
            </a:r>
          </a:p>
        </p:txBody>
      </p:sp>
      <p:sp>
        <p:nvSpPr>
          <p:cNvPr id="3" name="Title 1">
            <a:extLst>
              <a:ext uri="{FF2B5EF4-FFF2-40B4-BE49-F238E27FC236}">
                <a16:creationId xmlns:a16="http://schemas.microsoft.com/office/drawing/2014/main" id="{F5EC89F3-9E65-4176-AA78-9F9B6A1A5A7A}"/>
              </a:ext>
            </a:extLst>
          </p:cNvPr>
          <p:cNvSpPr txBox="1">
            <a:spLocks/>
          </p:cNvSpPr>
          <p:nvPr/>
        </p:nvSpPr>
        <p:spPr>
          <a:xfrm>
            <a:off x="838200" y="388800"/>
            <a:ext cx="10515600" cy="8834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sz="4800" b="1" dirty="0">
                <a:solidFill>
                  <a:schemeClr val="accent1"/>
                </a:solidFill>
              </a:rPr>
              <a:t>Ejercicio #2:</a:t>
            </a:r>
          </a:p>
        </p:txBody>
      </p:sp>
    </p:spTree>
    <p:extLst>
      <p:ext uri="{BB962C8B-B14F-4D97-AF65-F5344CB8AC3E}">
        <p14:creationId xmlns:p14="http://schemas.microsoft.com/office/powerpoint/2010/main" val="369687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Programación orientada a objetos</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6622774" cy="4620798"/>
          </a:xfrm>
        </p:spPr>
        <p:txBody>
          <a:bodyPr>
            <a:normAutofit/>
          </a:bodyPr>
          <a:lstStyle/>
          <a:p>
            <a:r>
              <a:rPr lang="es-HN" sz="2800" dirty="0">
                <a:solidFill>
                  <a:schemeClr val="tx1"/>
                </a:solidFill>
              </a:rPr>
              <a:t>La orientación a objetos es un paradigma que depende de ciertos principios fundamentales. </a:t>
            </a:r>
          </a:p>
          <a:p>
            <a:endParaRPr lang="es-HN" sz="2800" dirty="0">
              <a:solidFill>
                <a:schemeClr val="tx1"/>
              </a:solidFill>
            </a:endParaRPr>
          </a:p>
          <a:p>
            <a:r>
              <a:rPr lang="es-HN" sz="2800" dirty="0">
                <a:solidFill>
                  <a:schemeClr val="tx1"/>
                </a:solidFill>
              </a:rPr>
              <a:t>Fomenta una metodología basada en componentes para el desarrollo de software, de manera que primero se genera un sistema  mediante un conjunto de objetos, luego podrá ampliar el sistema agregándole funcionalidad a los componentes. </a:t>
            </a:r>
          </a:p>
        </p:txBody>
      </p:sp>
      <p:pic>
        <p:nvPicPr>
          <p:cNvPr id="2050" name="Picture 2" descr="Imagen relacionada">
            <a:extLst>
              <a:ext uri="{FF2B5EF4-FFF2-40B4-BE49-F238E27FC236}">
                <a16:creationId xmlns:a16="http://schemas.microsoft.com/office/drawing/2014/main" id="{184FCA44-2A7B-42A6-A22A-FEB79D8A32A1}"/>
              </a:ext>
            </a:extLst>
          </p:cNvPr>
          <p:cNvPicPr>
            <a:picLocks noChangeAspect="1" noChangeArrowheads="1"/>
          </p:cNvPicPr>
          <p:nvPr/>
        </p:nvPicPr>
        <p:blipFill>
          <a:blip r:embed="rId2">
            <a:clrChange>
              <a:clrFrom>
                <a:srgbClr val="143962"/>
              </a:clrFrom>
              <a:clrTo>
                <a:srgbClr val="143962">
                  <a:alpha val="0"/>
                </a:srgbClr>
              </a:clrTo>
            </a:clrChange>
            <a:extLst>
              <a:ext uri="{28A0092B-C50C-407E-A947-70E740481C1C}">
                <a14:useLocalDpi xmlns:a14="http://schemas.microsoft.com/office/drawing/2010/main" val="0"/>
              </a:ext>
            </a:extLst>
          </a:blip>
          <a:srcRect/>
          <a:stretch>
            <a:fillRect/>
          </a:stretch>
        </p:blipFill>
        <p:spPr bwMode="auto">
          <a:xfrm>
            <a:off x="7721600" y="1961322"/>
            <a:ext cx="4170017" cy="3127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731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assDiagra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40" y="0"/>
            <a:ext cx="542925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a 1"/>
          <p:cNvGraphicFramePr>
            <a:graphicFrameLocks noGrp="1"/>
          </p:cNvGraphicFramePr>
          <p:nvPr>
            <p:extLst>
              <p:ext uri="{D42A27DB-BD31-4B8C-83A1-F6EECF244321}">
                <p14:modId xmlns:p14="http://schemas.microsoft.com/office/powerpoint/2010/main" val="36680135"/>
              </p:ext>
            </p:extLst>
          </p:nvPr>
        </p:nvGraphicFramePr>
        <p:xfrm>
          <a:off x="6780530" y="503555"/>
          <a:ext cx="4677692" cy="2256857"/>
        </p:xfrm>
        <a:graphic>
          <a:graphicData uri="http://schemas.openxmlformats.org/drawingml/2006/table">
            <a:tbl>
              <a:tblPr firstRow="1" firstCol="1" bandRow="1">
                <a:tableStyleId>{5C22544A-7EE6-4342-B048-85BDC9FD1C3A}</a:tableStyleId>
              </a:tblPr>
              <a:tblGrid>
                <a:gridCol w="3836825">
                  <a:extLst>
                    <a:ext uri="{9D8B030D-6E8A-4147-A177-3AD203B41FA5}">
                      <a16:colId xmlns:a16="http://schemas.microsoft.com/office/drawing/2014/main" val="3538605246"/>
                    </a:ext>
                  </a:extLst>
                </a:gridCol>
                <a:gridCol w="840867">
                  <a:extLst>
                    <a:ext uri="{9D8B030D-6E8A-4147-A177-3AD203B41FA5}">
                      <a16:colId xmlns:a16="http://schemas.microsoft.com/office/drawing/2014/main" val="2161156832"/>
                    </a:ext>
                  </a:extLst>
                </a:gridCol>
              </a:tblGrid>
              <a:tr h="0">
                <a:tc>
                  <a:txBody>
                    <a:bodyPr/>
                    <a:lstStyle/>
                    <a:p>
                      <a:pPr>
                        <a:lnSpc>
                          <a:spcPct val="107000"/>
                        </a:lnSpc>
                        <a:spcAft>
                          <a:spcPts val="0"/>
                        </a:spcAft>
                      </a:pPr>
                      <a:r>
                        <a:rPr lang="es-HN" sz="1800" b="0">
                          <a:effectLst/>
                        </a:rPr>
                        <a:t>Elemento a evaluar por clase</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Puntos</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6787654"/>
                  </a:ext>
                </a:extLst>
              </a:tr>
              <a:tr h="0">
                <a:tc>
                  <a:txBody>
                    <a:bodyPr/>
                    <a:lstStyle/>
                    <a:p>
                      <a:pPr>
                        <a:lnSpc>
                          <a:spcPct val="107000"/>
                        </a:lnSpc>
                        <a:spcAft>
                          <a:spcPts val="0"/>
                        </a:spcAft>
                      </a:pPr>
                      <a:r>
                        <a:rPr lang="es-HN" sz="1800" b="0">
                          <a:effectLst/>
                        </a:rPr>
                        <a:t>La clase no tiene nombre, ni atributos, ni operaciones ni relaciones.</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0</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837885"/>
                  </a:ext>
                </a:extLst>
              </a:tr>
              <a:tr h="0">
                <a:tc>
                  <a:txBody>
                    <a:bodyPr/>
                    <a:lstStyle/>
                    <a:p>
                      <a:pPr>
                        <a:lnSpc>
                          <a:spcPct val="107000"/>
                        </a:lnSpc>
                        <a:spcAft>
                          <a:spcPts val="0"/>
                        </a:spcAft>
                      </a:pPr>
                      <a:r>
                        <a:rPr lang="es-HN" sz="1800" b="0">
                          <a:effectLst/>
                        </a:rPr>
                        <a:t>La clase tiene nombre.</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0.25</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2022764"/>
                  </a:ext>
                </a:extLst>
              </a:tr>
              <a:tr h="0">
                <a:tc>
                  <a:txBody>
                    <a:bodyPr/>
                    <a:lstStyle/>
                    <a:p>
                      <a:pPr>
                        <a:lnSpc>
                          <a:spcPct val="107000"/>
                        </a:lnSpc>
                        <a:spcAft>
                          <a:spcPts val="0"/>
                        </a:spcAft>
                      </a:pPr>
                      <a:r>
                        <a:rPr lang="es-HN" sz="1800" b="0" dirty="0">
                          <a:effectLst/>
                        </a:rPr>
                        <a:t>La clase tiene atributos</a:t>
                      </a:r>
                      <a:endParaRPr lang="es-H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0.25</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3809838"/>
                  </a:ext>
                </a:extLst>
              </a:tr>
              <a:tr h="0">
                <a:tc>
                  <a:txBody>
                    <a:bodyPr/>
                    <a:lstStyle/>
                    <a:p>
                      <a:pPr>
                        <a:lnSpc>
                          <a:spcPct val="107000"/>
                        </a:lnSpc>
                        <a:spcAft>
                          <a:spcPts val="0"/>
                        </a:spcAft>
                      </a:pPr>
                      <a:r>
                        <a:rPr lang="es-HN" sz="1800" b="0">
                          <a:effectLst/>
                        </a:rPr>
                        <a:t>La clase tiene operaciones</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a:effectLst/>
                        </a:rPr>
                        <a:t>0.25</a:t>
                      </a:r>
                      <a:endParaRPr lang="es-HN"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3327952"/>
                  </a:ext>
                </a:extLst>
              </a:tr>
              <a:tr h="0">
                <a:tc>
                  <a:txBody>
                    <a:bodyPr/>
                    <a:lstStyle/>
                    <a:p>
                      <a:pPr>
                        <a:lnSpc>
                          <a:spcPct val="107000"/>
                        </a:lnSpc>
                        <a:spcAft>
                          <a:spcPts val="0"/>
                        </a:spcAft>
                      </a:pPr>
                      <a:r>
                        <a:rPr lang="es-HN" sz="1800" b="0" dirty="0">
                          <a:effectLst/>
                        </a:rPr>
                        <a:t>La clase tiene al menos una relación.</a:t>
                      </a:r>
                      <a:endParaRPr lang="es-H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HN" sz="1800" b="0" dirty="0">
                          <a:effectLst/>
                        </a:rPr>
                        <a:t>0.25</a:t>
                      </a:r>
                      <a:endParaRPr lang="es-H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513403"/>
                  </a:ext>
                </a:extLst>
              </a:tr>
              <a:tr h="0">
                <a:tc>
                  <a:txBody>
                    <a:bodyPr/>
                    <a:lstStyle/>
                    <a:p>
                      <a:pPr>
                        <a:lnSpc>
                          <a:spcPct val="107000"/>
                        </a:lnSpc>
                        <a:spcAft>
                          <a:spcPts val="0"/>
                        </a:spcAft>
                      </a:pPr>
                      <a:r>
                        <a:rPr lang="es-HN" sz="1800" b="0" dirty="0">
                          <a:effectLst/>
                          <a:latin typeface="Calibri" panose="020F0502020204030204" pitchFamily="34" charset="0"/>
                          <a:ea typeface="Calibri" panose="020F0502020204030204" pitchFamily="34" charset="0"/>
                          <a:cs typeface="Times New Roman" panose="02020603050405020304" pitchFamily="18" charset="0"/>
                        </a:rPr>
                        <a:t>Total</a:t>
                      </a:r>
                    </a:p>
                  </a:txBody>
                  <a:tcPr marL="68580" marR="68580" marT="0" marB="0"/>
                </a:tc>
                <a:tc>
                  <a:txBody>
                    <a:bodyPr/>
                    <a:lstStyle/>
                    <a:p>
                      <a:pPr>
                        <a:lnSpc>
                          <a:spcPct val="107000"/>
                        </a:lnSpc>
                        <a:spcAft>
                          <a:spcPts val="0"/>
                        </a:spcAft>
                      </a:pPr>
                      <a:r>
                        <a:rPr lang="es-HN" sz="1800" b="0" dirty="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tc>
                <a:extLst>
                  <a:ext uri="{0D108BD9-81ED-4DB2-BD59-A6C34878D82A}">
                    <a16:rowId xmlns:a16="http://schemas.microsoft.com/office/drawing/2014/main" val="241907462"/>
                  </a:ext>
                </a:extLst>
              </a:tr>
            </a:tbl>
          </a:graphicData>
        </a:graphic>
      </p:graphicFrame>
    </p:spTree>
    <p:extLst>
      <p:ext uri="{BB962C8B-B14F-4D97-AF65-F5344CB8AC3E}">
        <p14:creationId xmlns:p14="http://schemas.microsoft.com/office/powerpoint/2010/main" val="1544949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comunicación</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838201" y="1763486"/>
            <a:ext cx="6142962" cy="4597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dirty="0">
                <a:solidFill>
                  <a:schemeClr val="tx1"/>
                </a:solidFill>
              </a:rPr>
              <a:t>Los diagramas de comunicación describen las interacciones entre dos o más cosas en el sistema que desempeñan un comportamiento mayor a lo que cualquiera de las dos cosas pueden hacer por su cuenta.</a:t>
            </a:r>
            <a:r>
              <a:rPr lang="es-HN" dirty="0">
                <a:solidFill>
                  <a:schemeClr val="tx1"/>
                </a:solidFill>
              </a:rPr>
              <a:t> </a:t>
            </a:r>
          </a:p>
          <a:p>
            <a:pPr algn="just"/>
            <a:r>
              <a:rPr lang="es-ES" dirty="0">
                <a:solidFill>
                  <a:schemeClr val="tx1"/>
                </a:solidFill>
              </a:rPr>
              <a:t>Un diagrama de comunicación consta de tres partes: los objetos (también llamados participantes), los enlaces de comunicación y los mensajes que se pueden pasar a través de esos enlaces. </a:t>
            </a:r>
            <a:endParaRPr lang="es-HN" dirty="0">
              <a:solidFill>
                <a:schemeClr val="tx1"/>
              </a:solidFill>
            </a:endParaRPr>
          </a:p>
        </p:txBody>
      </p:sp>
      <p:pic>
        <p:nvPicPr>
          <p:cNvPr id="10" name="Picture 9">
            <a:extLst>
              <a:ext uri="{FF2B5EF4-FFF2-40B4-BE49-F238E27FC236}">
                <a16:creationId xmlns:a16="http://schemas.microsoft.com/office/drawing/2014/main" id="{C1F4C81A-5137-4B1C-AF4D-4341E07A9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162" y="2019103"/>
            <a:ext cx="4753638" cy="2819794"/>
          </a:xfrm>
          <a:prstGeom prst="rect">
            <a:avLst/>
          </a:prstGeom>
        </p:spPr>
      </p:pic>
    </p:spTree>
    <p:extLst>
      <p:ext uri="{BB962C8B-B14F-4D97-AF65-F5344CB8AC3E}">
        <p14:creationId xmlns:p14="http://schemas.microsoft.com/office/powerpoint/2010/main" val="96197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colaboración</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1007164" y="1498443"/>
            <a:ext cx="10066755" cy="4597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dirty="0">
                <a:solidFill>
                  <a:schemeClr val="tx1"/>
                </a:solidFill>
              </a:rPr>
              <a:t>Un diagrama de comunicación hace énfasis en la organización de los objetos, mientras que un diagrama de secuencia hace énfasis en el orden de los mensajes en el tiempo. Un diagrama de comunicación mostrará una ruta para indicar cómo está un objeto enlazado con otro. </a:t>
            </a:r>
            <a:endParaRPr lang="es-HN" dirty="0">
              <a:solidFill>
                <a:schemeClr val="tx1"/>
              </a:solidFill>
            </a:endParaRPr>
          </a:p>
        </p:txBody>
      </p:sp>
      <p:pic>
        <p:nvPicPr>
          <p:cNvPr id="4" name="Picture 3">
            <a:extLst>
              <a:ext uri="{FF2B5EF4-FFF2-40B4-BE49-F238E27FC236}">
                <a16:creationId xmlns:a16="http://schemas.microsoft.com/office/drawing/2014/main" id="{93AE2F32-D36A-4F18-8886-789937AAA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080" y="3040172"/>
            <a:ext cx="9935962" cy="3210373"/>
          </a:xfrm>
          <a:prstGeom prst="rect">
            <a:avLst/>
          </a:prstGeom>
        </p:spPr>
      </p:pic>
    </p:spTree>
    <p:extLst>
      <p:ext uri="{BB962C8B-B14F-4D97-AF65-F5344CB8AC3E}">
        <p14:creationId xmlns:p14="http://schemas.microsoft.com/office/powerpoint/2010/main" val="1769222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estado</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940904" y="1498443"/>
            <a:ext cx="6877879" cy="4822844"/>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600" dirty="0">
                <a:solidFill>
                  <a:schemeClr val="tx1"/>
                </a:solidFill>
              </a:rPr>
              <a:t>El diagrama de estados, o de transiciones de estado, es otra herramienta para determinar los métodos de las clases. </a:t>
            </a:r>
          </a:p>
          <a:p>
            <a:pPr algn="just"/>
            <a:r>
              <a:rPr lang="es-ES" sz="2600" dirty="0">
                <a:solidFill>
                  <a:schemeClr val="tx1"/>
                </a:solidFill>
              </a:rPr>
              <a:t>Se utiliza para examinar los distintos estados que puede tener un objeto. Se crea un diagrama de estados para una sola clase. Por lo general los objetos se crean, pasan por cambios y se eliminan o quitan. </a:t>
            </a:r>
          </a:p>
          <a:p>
            <a:pPr algn="just"/>
            <a:r>
              <a:rPr lang="es-ES" sz="2600" dirty="0">
                <a:solidFill>
                  <a:schemeClr val="tx1"/>
                </a:solidFill>
              </a:rPr>
              <a:t>Un </a:t>
            </a:r>
            <a:r>
              <a:rPr lang="es-ES" sz="2600" b="1" dirty="0">
                <a:solidFill>
                  <a:schemeClr val="tx1"/>
                </a:solidFill>
              </a:rPr>
              <a:t>rectángulo</a:t>
            </a:r>
            <a:r>
              <a:rPr lang="es-ES" sz="2600" dirty="0">
                <a:solidFill>
                  <a:schemeClr val="tx1"/>
                </a:solidFill>
              </a:rPr>
              <a:t> con vértices redondeados representa un </a:t>
            </a:r>
            <a:r>
              <a:rPr lang="es-ES" sz="2600" u="sng" dirty="0">
                <a:solidFill>
                  <a:schemeClr val="tx1"/>
                </a:solidFill>
              </a:rPr>
              <a:t>estado</a:t>
            </a:r>
            <a:r>
              <a:rPr lang="es-ES" sz="2600" dirty="0">
                <a:solidFill>
                  <a:schemeClr val="tx1"/>
                </a:solidFill>
              </a:rPr>
              <a:t>. Una </a:t>
            </a:r>
            <a:r>
              <a:rPr lang="es-ES" sz="2600" b="1" dirty="0">
                <a:solidFill>
                  <a:schemeClr val="tx1"/>
                </a:solidFill>
              </a:rPr>
              <a:t>línea continua </a:t>
            </a:r>
            <a:r>
              <a:rPr lang="es-ES" sz="2600" dirty="0">
                <a:solidFill>
                  <a:schemeClr val="tx1"/>
                </a:solidFill>
              </a:rPr>
              <a:t>con punta de flecha representa una </a:t>
            </a:r>
            <a:r>
              <a:rPr lang="es-ES" sz="2600" u="sng" dirty="0">
                <a:solidFill>
                  <a:schemeClr val="tx1"/>
                </a:solidFill>
              </a:rPr>
              <a:t>transición</a:t>
            </a:r>
            <a:r>
              <a:rPr lang="es-ES" sz="2600" dirty="0">
                <a:solidFill>
                  <a:schemeClr val="tx1"/>
                </a:solidFill>
              </a:rPr>
              <a:t>. Un </a:t>
            </a:r>
            <a:r>
              <a:rPr lang="es-ES" sz="2600" b="1" dirty="0">
                <a:solidFill>
                  <a:schemeClr val="tx1"/>
                </a:solidFill>
              </a:rPr>
              <a:t>circulo relleno </a:t>
            </a:r>
            <a:r>
              <a:rPr lang="es-ES" sz="2600" dirty="0">
                <a:solidFill>
                  <a:schemeClr val="tx1"/>
                </a:solidFill>
              </a:rPr>
              <a:t>representa el </a:t>
            </a:r>
            <a:r>
              <a:rPr lang="es-ES" sz="2600" u="sng" dirty="0">
                <a:solidFill>
                  <a:schemeClr val="tx1"/>
                </a:solidFill>
              </a:rPr>
              <a:t>inicio</a:t>
            </a:r>
            <a:r>
              <a:rPr lang="es-ES" sz="2600" dirty="0">
                <a:solidFill>
                  <a:schemeClr val="tx1"/>
                </a:solidFill>
              </a:rPr>
              <a:t> y una diana simboliza el final. </a:t>
            </a:r>
            <a:endParaRPr lang="es-HN" sz="2600" dirty="0">
              <a:solidFill>
                <a:schemeClr val="tx1"/>
              </a:solidFill>
            </a:endParaRPr>
          </a:p>
        </p:txBody>
      </p:sp>
      <p:pic>
        <p:nvPicPr>
          <p:cNvPr id="5" name="Picture 4">
            <a:extLst>
              <a:ext uri="{FF2B5EF4-FFF2-40B4-BE49-F238E27FC236}">
                <a16:creationId xmlns:a16="http://schemas.microsoft.com/office/drawing/2014/main" id="{9B60EC57-B4DF-4FBD-9B9F-CF750317F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2611" y="1604461"/>
            <a:ext cx="2857899" cy="1409897"/>
          </a:xfrm>
          <a:prstGeom prst="rect">
            <a:avLst/>
          </a:prstGeom>
        </p:spPr>
      </p:pic>
      <p:pic>
        <p:nvPicPr>
          <p:cNvPr id="7" name="Picture 6">
            <a:extLst>
              <a:ext uri="{FF2B5EF4-FFF2-40B4-BE49-F238E27FC236}">
                <a16:creationId xmlns:a16="http://schemas.microsoft.com/office/drawing/2014/main" id="{EB549644-4308-4CB5-A666-09B4ADDE3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7387" y="3732938"/>
            <a:ext cx="2228349" cy="2024344"/>
          </a:xfrm>
          <a:prstGeom prst="rect">
            <a:avLst/>
          </a:prstGeom>
        </p:spPr>
      </p:pic>
    </p:spTree>
    <p:extLst>
      <p:ext uri="{BB962C8B-B14F-4D97-AF65-F5344CB8AC3E}">
        <p14:creationId xmlns:p14="http://schemas.microsoft.com/office/powerpoint/2010/main" val="1439669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estado</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940904" y="1498443"/>
            <a:ext cx="6626087" cy="4597557"/>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600" dirty="0">
                <a:solidFill>
                  <a:schemeClr val="tx1"/>
                </a:solidFill>
              </a:rPr>
              <a:t>Los objetos existen en estos diversos estados, que son las condiciones de un objeto en un momento específico. </a:t>
            </a:r>
          </a:p>
          <a:p>
            <a:pPr algn="just"/>
            <a:r>
              <a:rPr lang="es-ES" sz="2600" dirty="0">
                <a:solidFill>
                  <a:schemeClr val="tx1"/>
                </a:solidFill>
              </a:rPr>
              <a:t>Los valores del </a:t>
            </a:r>
            <a:r>
              <a:rPr lang="es-ES" sz="2600" b="1" dirty="0">
                <a:solidFill>
                  <a:schemeClr val="tx1"/>
                </a:solidFill>
              </a:rPr>
              <a:t>atributo</a:t>
            </a:r>
            <a:r>
              <a:rPr lang="es-ES" sz="2600" dirty="0">
                <a:solidFill>
                  <a:schemeClr val="tx1"/>
                </a:solidFill>
              </a:rPr>
              <a:t> de un objeto definen el estado en que se encuentra el objeto y algunas veces hay un atributo que indica el estado. </a:t>
            </a:r>
          </a:p>
          <a:p>
            <a:pPr algn="just"/>
            <a:r>
              <a:rPr lang="es-ES" sz="2600" dirty="0">
                <a:solidFill>
                  <a:schemeClr val="tx1"/>
                </a:solidFill>
              </a:rPr>
              <a:t>Un estado tiene un </a:t>
            </a:r>
            <a:r>
              <a:rPr lang="es-ES" sz="2600" b="1" dirty="0">
                <a:solidFill>
                  <a:schemeClr val="tx1"/>
                </a:solidFill>
              </a:rPr>
              <a:t>nombre</a:t>
            </a:r>
            <a:r>
              <a:rPr lang="es-ES" sz="2600" dirty="0">
                <a:solidFill>
                  <a:schemeClr val="tx1"/>
                </a:solidFill>
              </a:rPr>
              <a:t> en el que cada palabra empieza con mayúscula. El nombre debe ser único y descriptivo. Un estado también tiene </a:t>
            </a:r>
            <a:r>
              <a:rPr lang="es-ES" sz="2600" b="1" dirty="0">
                <a:solidFill>
                  <a:schemeClr val="tx1"/>
                </a:solidFill>
              </a:rPr>
              <a:t>acciones</a:t>
            </a:r>
            <a:r>
              <a:rPr lang="es-ES" sz="2600" dirty="0">
                <a:solidFill>
                  <a:schemeClr val="tx1"/>
                </a:solidFill>
              </a:rPr>
              <a:t> de entrada y de salida: las cosas que el objeto debe hacer cada vez que entra o sale de un estado específico</a:t>
            </a:r>
          </a:p>
        </p:txBody>
      </p:sp>
      <p:pic>
        <p:nvPicPr>
          <p:cNvPr id="4" name="Picture 3">
            <a:extLst>
              <a:ext uri="{FF2B5EF4-FFF2-40B4-BE49-F238E27FC236}">
                <a16:creationId xmlns:a16="http://schemas.microsoft.com/office/drawing/2014/main" id="{366FE6B7-98EA-4BFD-8872-115F03C0364A}"/>
              </a:ext>
            </a:extLst>
          </p:cNvPr>
          <p:cNvPicPr>
            <a:picLocks noChangeAspect="1"/>
          </p:cNvPicPr>
          <p:nvPr/>
        </p:nvPicPr>
        <p:blipFill rotWithShape="1">
          <a:blip r:embed="rId2">
            <a:extLst>
              <a:ext uri="{28A0092B-C50C-407E-A947-70E740481C1C}">
                <a14:useLocalDpi xmlns:a14="http://schemas.microsoft.com/office/drawing/2010/main" val="0"/>
              </a:ext>
            </a:extLst>
          </a:blip>
          <a:srcRect r="42953" b="46158"/>
          <a:stretch/>
        </p:blipFill>
        <p:spPr>
          <a:xfrm>
            <a:off x="7730141" y="1498682"/>
            <a:ext cx="4225221" cy="3860636"/>
          </a:xfrm>
          <a:prstGeom prst="rect">
            <a:avLst/>
          </a:prstGeom>
        </p:spPr>
      </p:pic>
    </p:spTree>
    <p:extLst>
      <p:ext uri="{BB962C8B-B14F-4D97-AF65-F5344CB8AC3E}">
        <p14:creationId xmlns:p14="http://schemas.microsoft.com/office/powerpoint/2010/main" val="305657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estado</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940904" y="1498443"/>
            <a:ext cx="4518992" cy="4597557"/>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600" dirty="0">
                <a:solidFill>
                  <a:schemeClr val="tx1"/>
                </a:solidFill>
              </a:rPr>
              <a:t>Un evento es algo que ocurre en un tiempo y lugar específicos. Los eventos provocan un cambio del estado del objeto y se dice que una transición se “dispara”. </a:t>
            </a:r>
          </a:p>
          <a:p>
            <a:pPr algn="just"/>
            <a:r>
              <a:rPr lang="es-ES" sz="2600" dirty="0">
                <a:solidFill>
                  <a:schemeClr val="tx1"/>
                </a:solidFill>
              </a:rPr>
              <a:t>Un evento produce la transición y ocurre cuando se cumple una condición de guardia. </a:t>
            </a:r>
          </a:p>
          <a:p>
            <a:pPr algn="just"/>
            <a:r>
              <a:rPr lang="es-ES" sz="2600" dirty="0">
                <a:solidFill>
                  <a:schemeClr val="tx1"/>
                </a:solidFill>
              </a:rPr>
              <a:t>Esta condición de guardia es algo que se evalúa como verdadero o falso. </a:t>
            </a:r>
          </a:p>
        </p:txBody>
      </p:sp>
      <p:pic>
        <p:nvPicPr>
          <p:cNvPr id="5" name="Picture 4">
            <a:extLst>
              <a:ext uri="{FF2B5EF4-FFF2-40B4-BE49-F238E27FC236}">
                <a16:creationId xmlns:a16="http://schemas.microsoft.com/office/drawing/2014/main" id="{E0C90112-6306-46C6-86AA-688C0C40A87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698651" y="2147707"/>
            <a:ext cx="6238243" cy="2954380"/>
          </a:xfrm>
          <a:prstGeom prst="rect">
            <a:avLst/>
          </a:prstGeom>
        </p:spPr>
      </p:pic>
    </p:spTree>
    <p:extLst>
      <p:ext uri="{BB962C8B-B14F-4D97-AF65-F5344CB8AC3E}">
        <p14:creationId xmlns:p14="http://schemas.microsoft.com/office/powerpoint/2010/main" val="2581067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estado</a:t>
            </a:r>
          </a:p>
        </p:txBody>
      </p:sp>
      <p:sp>
        <p:nvSpPr>
          <p:cNvPr id="9" name="Text Placeholder 2">
            <a:extLst>
              <a:ext uri="{FF2B5EF4-FFF2-40B4-BE49-F238E27FC236}">
                <a16:creationId xmlns:a16="http://schemas.microsoft.com/office/drawing/2014/main" id="{499BDD1A-F4D5-4220-9C22-9CDBAB07A2B0}"/>
              </a:ext>
            </a:extLst>
          </p:cNvPr>
          <p:cNvSpPr txBox="1">
            <a:spLocks/>
          </p:cNvSpPr>
          <p:nvPr/>
        </p:nvSpPr>
        <p:spPr>
          <a:xfrm>
            <a:off x="940904" y="1697225"/>
            <a:ext cx="8984974" cy="4597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s-ES" sz="2600" dirty="0">
                <a:solidFill>
                  <a:schemeClr val="tx1"/>
                </a:solidFill>
              </a:rPr>
              <a:t>No hay que crear diagramas de estados para todas las clases. Se crean cuando: </a:t>
            </a:r>
          </a:p>
          <a:p>
            <a:pPr marL="514350" indent="-514350" algn="just">
              <a:buFont typeface="+mj-lt"/>
              <a:buAutoNum type="arabicPeriod"/>
            </a:pPr>
            <a:r>
              <a:rPr lang="es-ES" sz="2600" dirty="0">
                <a:solidFill>
                  <a:schemeClr val="tx1"/>
                </a:solidFill>
              </a:rPr>
              <a:t>Una clase tiene un ciclo de vida complejo.</a:t>
            </a:r>
          </a:p>
          <a:p>
            <a:pPr marL="514350" indent="-514350" algn="just">
              <a:buFont typeface="+mj-lt"/>
              <a:buAutoNum type="arabicPeriod"/>
            </a:pPr>
            <a:r>
              <a:rPr lang="es-ES" sz="2600" dirty="0">
                <a:solidFill>
                  <a:schemeClr val="tx1"/>
                </a:solidFill>
              </a:rPr>
              <a:t>Una instancia de una clase puede actualizar sus atributos en varias formas durante el ciclo de vida.</a:t>
            </a:r>
          </a:p>
          <a:p>
            <a:pPr marL="514350" indent="-514350" algn="just">
              <a:buFont typeface="+mj-lt"/>
              <a:buAutoNum type="arabicPeriod"/>
            </a:pPr>
            <a:r>
              <a:rPr lang="es-ES" sz="2600" dirty="0">
                <a:solidFill>
                  <a:schemeClr val="tx1"/>
                </a:solidFill>
              </a:rPr>
              <a:t>Una clase tiene un ciclo de vida operacional. </a:t>
            </a:r>
          </a:p>
          <a:p>
            <a:pPr marL="514350" indent="-514350" algn="just">
              <a:buFont typeface="+mj-lt"/>
              <a:buAutoNum type="arabicPeriod"/>
            </a:pPr>
            <a:r>
              <a:rPr lang="es-ES" sz="2600" dirty="0">
                <a:solidFill>
                  <a:schemeClr val="tx1"/>
                </a:solidFill>
              </a:rPr>
              <a:t>Dos clases dependen una de la otra. </a:t>
            </a:r>
          </a:p>
          <a:p>
            <a:pPr marL="514350" indent="-514350" algn="just">
              <a:buFont typeface="+mj-lt"/>
              <a:buAutoNum type="arabicPeriod"/>
            </a:pPr>
            <a:r>
              <a:rPr lang="es-ES" sz="2600" dirty="0">
                <a:solidFill>
                  <a:schemeClr val="tx1"/>
                </a:solidFill>
              </a:rPr>
              <a:t>El comportamiento actual del objeto depende de lo que ocurrió antes.</a:t>
            </a:r>
          </a:p>
        </p:txBody>
      </p:sp>
    </p:spTree>
    <p:extLst>
      <p:ext uri="{BB962C8B-B14F-4D97-AF65-F5344CB8AC3E}">
        <p14:creationId xmlns:p14="http://schemas.microsoft.com/office/powerpoint/2010/main" val="2017948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95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Conceptos de POO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2"/>
            <a:ext cx="9763539" cy="4620798"/>
          </a:xfrm>
        </p:spPr>
        <p:txBody>
          <a:bodyPr>
            <a:normAutofit/>
          </a:bodyPr>
          <a:lstStyle/>
          <a:p>
            <a:pPr marL="514350" indent="-514350" algn="just">
              <a:buAutoNum type="arabicPeriod"/>
            </a:pPr>
            <a:r>
              <a:rPr lang="es-HN" b="1" dirty="0">
                <a:solidFill>
                  <a:schemeClr val="accent2">
                    <a:lumMod val="75000"/>
                  </a:schemeClr>
                </a:solidFill>
              </a:rPr>
              <a:t>Abstracción</a:t>
            </a:r>
            <a:r>
              <a:rPr lang="es-HN" dirty="0">
                <a:solidFill>
                  <a:schemeClr val="tx1"/>
                </a:solidFill>
              </a:rPr>
              <a:t>: Se refiere a quitar las propiedades y acciones de un objeto para dejar solo aquellas que sean necesarias. </a:t>
            </a:r>
          </a:p>
          <a:p>
            <a:pPr marL="514350" indent="-514350" algn="just">
              <a:buAutoNum type="arabicPeriod"/>
            </a:pPr>
            <a:r>
              <a:rPr lang="es-HN" b="1" dirty="0">
                <a:solidFill>
                  <a:schemeClr val="accent2">
                    <a:lumMod val="75000"/>
                  </a:schemeClr>
                </a:solidFill>
              </a:rPr>
              <a:t>Herencia</a:t>
            </a:r>
            <a:r>
              <a:rPr lang="es-HN" dirty="0">
                <a:solidFill>
                  <a:schemeClr val="tx1"/>
                </a:solidFill>
              </a:rPr>
              <a:t>: La transferencia de características o atributos de una clase a sus instancias. </a:t>
            </a:r>
          </a:p>
          <a:p>
            <a:pPr marL="514350" indent="-514350" algn="just">
              <a:buAutoNum type="arabicPeriod"/>
            </a:pPr>
            <a:r>
              <a:rPr lang="es-HN" b="1" dirty="0">
                <a:solidFill>
                  <a:schemeClr val="accent2">
                    <a:lumMod val="75000"/>
                  </a:schemeClr>
                </a:solidFill>
              </a:rPr>
              <a:t>Polimorfismo</a:t>
            </a:r>
            <a:r>
              <a:rPr lang="es-HN" dirty="0">
                <a:solidFill>
                  <a:schemeClr val="tx1"/>
                </a:solidFill>
              </a:rPr>
              <a:t>: Hace referencia a la posibilidad de que dos métodos implementen distintas acciones, aun teniendo el mismo nombre. </a:t>
            </a:r>
          </a:p>
          <a:p>
            <a:pPr marL="514350" indent="-514350" algn="just">
              <a:buAutoNum type="arabicPeriod"/>
            </a:pPr>
            <a:r>
              <a:rPr lang="es-HN" b="1" dirty="0">
                <a:solidFill>
                  <a:schemeClr val="accent2">
                    <a:lumMod val="75000"/>
                  </a:schemeClr>
                </a:solidFill>
              </a:rPr>
              <a:t>Encapsulamiento</a:t>
            </a:r>
            <a:r>
              <a:rPr lang="es-HN" dirty="0">
                <a:solidFill>
                  <a:schemeClr val="tx1"/>
                </a:solidFill>
              </a:rPr>
              <a:t>: Ocultar el funcionamiento interno de sus operaciones. </a:t>
            </a:r>
          </a:p>
          <a:p>
            <a:pPr marL="514350" indent="-514350" algn="just">
              <a:buAutoNum type="arabicPeriod"/>
            </a:pPr>
            <a:r>
              <a:rPr lang="es-HN" b="1" dirty="0">
                <a:solidFill>
                  <a:schemeClr val="accent2">
                    <a:lumMod val="75000"/>
                  </a:schemeClr>
                </a:solidFill>
              </a:rPr>
              <a:t>Reutilización</a:t>
            </a:r>
            <a:r>
              <a:rPr lang="es-HN" dirty="0">
                <a:solidFill>
                  <a:schemeClr val="tx1"/>
                </a:solidFill>
              </a:rPr>
              <a:t>: La posibilidad de utilizar múltiples veces los componentes u objetos en la construcción de otros componentes u objetos. </a:t>
            </a:r>
          </a:p>
        </p:txBody>
      </p:sp>
    </p:spTree>
    <p:extLst>
      <p:ext uri="{BB962C8B-B14F-4D97-AF65-F5344CB8AC3E}">
        <p14:creationId xmlns:p14="http://schemas.microsoft.com/office/powerpoint/2010/main" val="414027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17D45-C681-4C4A-99FD-F66FBA0B80C7}"/>
              </a:ext>
            </a:extLst>
          </p:cNvPr>
          <p:cNvPicPr>
            <a:picLocks noChangeAspect="1"/>
          </p:cNvPicPr>
          <p:nvPr/>
        </p:nvPicPr>
        <p:blipFill rotWithShape="1">
          <a:blip r:embed="rId2">
            <a:extLst>
              <a:ext uri="{28A0092B-C50C-407E-A947-70E740481C1C}">
                <a14:useLocalDpi xmlns:a14="http://schemas.microsoft.com/office/drawing/2010/main" val="0"/>
              </a:ext>
            </a:extLst>
          </a:blip>
          <a:srcRect t="4308"/>
          <a:stretch/>
        </p:blipFill>
        <p:spPr>
          <a:xfrm>
            <a:off x="5795811" y="643232"/>
            <a:ext cx="5866100" cy="5571535"/>
          </a:xfrm>
          <a:prstGeom prst="rect">
            <a:avLst/>
          </a:prstGeom>
        </p:spPr>
      </p:pic>
      <p:sp>
        <p:nvSpPr>
          <p:cNvPr id="4" name="Title 1">
            <a:extLst>
              <a:ext uri="{FF2B5EF4-FFF2-40B4-BE49-F238E27FC236}">
                <a16:creationId xmlns:a16="http://schemas.microsoft.com/office/drawing/2014/main" id="{05E17D8E-D321-4A1C-882C-5BA9E35E2E74}"/>
              </a:ext>
            </a:extLst>
          </p:cNvPr>
          <p:cNvSpPr txBox="1">
            <a:spLocks/>
          </p:cNvSpPr>
          <p:nvPr/>
        </p:nvSpPr>
        <p:spPr>
          <a:xfrm>
            <a:off x="689115" y="388799"/>
            <a:ext cx="6387545" cy="976175"/>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HN" b="1" dirty="0">
                <a:solidFill>
                  <a:schemeClr val="accent1"/>
                </a:solidFill>
              </a:rPr>
              <a:t>Vista general de los diagramas</a:t>
            </a:r>
          </a:p>
        </p:txBody>
      </p:sp>
      <p:sp>
        <p:nvSpPr>
          <p:cNvPr id="5" name="TextBox 4">
            <a:extLst>
              <a:ext uri="{FF2B5EF4-FFF2-40B4-BE49-F238E27FC236}">
                <a16:creationId xmlns:a16="http://schemas.microsoft.com/office/drawing/2014/main" id="{7A01B893-BC8D-49DF-B24D-5DA0444EE742}"/>
              </a:ext>
            </a:extLst>
          </p:cNvPr>
          <p:cNvSpPr txBox="1"/>
          <p:nvPr/>
        </p:nvSpPr>
        <p:spPr>
          <a:xfrm>
            <a:off x="689115" y="1577009"/>
            <a:ext cx="4850294" cy="2308324"/>
          </a:xfrm>
          <a:prstGeom prst="rect">
            <a:avLst/>
          </a:prstGeom>
          <a:noFill/>
        </p:spPr>
        <p:txBody>
          <a:bodyPr wrap="square" rtlCol="0">
            <a:spAutoFit/>
          </a:bodyPr>
          <a:lstStyle/>
          <a:p>
            <a:pPr marL="457200" indent="-457200">
              <a:buFont typeface="+mj-lt"/>
              <a:buAutoNum type="arabicPeriod"/>
            </a:pPr>
            <a:r>
              <a:rPr lang="en-US" sz="2400" dirty="0" err="1"/>
              <a:t>Diagrama</a:t>
            </a:r>
            <a:r>
              <a:rPr lang="en-US" sz="2400" dirty="0"/>
              <a:t> de </a:t>
            </a:r>
            <a:r>
              <a:rPr lang="en-US" sz="2400" dirty="0" err="1"/>
              <a:t>casos</a:t>
            </a:r>
            <a:r>
              <a:rPr lang="en-US" sz="2400" dirty="0"/>
              <a:t> de </a:t>
            </a:r>
            <a:r>
              <a:rPr lang="en-US" sz="2400" dirty="0" err="1"/>
              <a:t>uso</a:t>
            </a:r>
            <a:endParaRPr lang="en-US" sz="2400" dirty="0"/>
          </a:p>
          <a:p>
            <a:pPr marL="457200" indent="-457200">
              <a:buFont typeface="+mj-lt"/>
              <a:buAutoNum type="arabicPeriod"/>
            </a:pPr>
            <a:r>
              <a:rPr lang="en-US" sz="2400" dirty="0" err="1"/>
              <a:t>Diagrama</a:t>
            </a:r>
            <a:r>
              <a:rPr lang="en-US" sz="2400" dirty="0"/>
              <a:t> de </a:t>
            </a:r>
            <a:r>
              <a:rPr lang="en-US" sz="2400" dirty="0" err="1"/>
              <a:t>actividad</a:t>
            </a:r>
            <a:endParaRPr lang="en-US" sz="2400" dirty="0"/>
          </a:p>
          <a:p>
            <a:pPr marL="457200" indent="-457200">
              <a:buFont typeface="+mj-lt"/>
              <a:buAutoNum type="arabicPeriod"/>
            </a:pPr>
            <a:r>
              <a:rPr lang="en-US" sz="2400" dirty="0" err="1"/>
              <a:t>Diagrama</a:t>
            </a:r>
            <a:r>
              <a:rPr lang="en-US" sz="2400" dirty="0"/>
              <a:t> de </a:t>
            </a:r>
            <a:r>
              <a:rPr lang="en-US" sz="2400" dirty="0" err="1"/>
              <a:t>secuencia</a:t>
            </a:r>
            <a:endParaRPr lang="en-US" sz="2400" dirty="0"/>
          </a:p>
          <a:p>
            <a:pPr marL="457200" indent="-457200">
              <a:buFont typeface="+mj-lt"/>
              <a:buAutoNum type="arabicPeriod"/>
            </a:pPr>
            <a:r>
              <a:rPr lang="en-US" sz="2400" dirty="0"/>
              <a:t> </a:t>
            </a:r>
            <a:r>
              <a:rPr lang="en-US" sz="2400" dirty="0" err="1"/>
              <a:t>Diagrama</a:t>
            </a:r>
            <a:r>
              <a:rPr lang="en-US" sz="2400" dirty="0"/>
              <a:t> de </a:t>
            </a:r>
            <a:r>
              <a:rPr lang="en-US" sz="2400" dirty="0" err="1"/>
              <a:t>colaboración</a:t>
            </a:r>
            <a:endParaRPr lang="en-US" sz="2400" dirty="0"/>
          </a:p>
          <a:p>
            <a:pPr marL="457200" indent="-457200">
              <a:buFont typeface="+mj-lt"/>
              <a:buAutoNum type="arabicPeriod"/>
            </a:pPr>
            <a:r>
              <a:rPr lang="en-US" sz="2400" dirty="0" err="1"/>
              <a:t>Diagrama</a:t>
            </a:r>
            <a:r>
              <a:rPr lang="en-US" sz="2400" dirty="0"/>
              <a:t> de </a:t>
            </a:r>
            <a:r>
              <a:rPr lang="en-US" sz="2400" dirty="0" err="1"/>
              <a:t>clases</a:t>
            </a:r>
            <a:endParaRPr lang="en-US" sz="2400" dirty="0"/>
          </a:p>
          <a:p>
            <a:pPr marL="457200" indent="-457200">
              <a:buFont typeface="+mj-lt"/>
              <a:buAutoNum type="arabicPeriod"/>
            </a:pPr>
            <a:r>
              <a:rPr lang="en-US" sz="2400" dirty="0" err="1"/>
              <a:t>Diagrama</a:t>
            </a:r>
            <a:r>
              <a:rPr lang="en-US" sz="2400" dirty="0"/>
              <a:t> de </a:t>
            </a:r>
            <a:r>
              <a:rPr lang="en-US" sz="2400" dirty="0" err="1"/>
              <a:t>estado</a:t>
            </a:r>
            <a:endParaRPr lang="en-US" sz="2400" dirty="0"/>
          </a:p>
        </p:txBody>
      </p:sp>
    </p:spTree>
    <p:extLst>
      <p:ext uri="{BB962C8B-B14F-4D97-AF65-F5344CB8AC3E}">
        <p14:creationId xmlns:p14="http://schemas.microsoft.com/office/powerpoint/2010/main" val="21932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200" y="1594471"/>
            <a:ext cx="5986670" cy="4874729"/>
          </a:xfrm>
        </p:spPr>
        <p:txBody>
          <a:bodyPr>
            <a:normAutofit/>
          </a:bodyPr>
          <a:lstStyle/>
          <a:p>
            <a:r>
              <a:rPr lang="es-ES" sz="2800" dirty="0">
                <a:solidFill>
                  <a:schemeClr val="tx1"/>
                </a:solidFill>
              </a:rPr>
              <a:t>Los casos de uso se emplean para capturar el comportamiento deseado del sistema en desarrollo, sin tener que especificar como se implementa ese comportamiento. </a:t>
            </a:r>
          </a:p>
          <a:p>
            <a:r>
              <a:rPr lang="es-ES" sz="2800" dirty="0">
                <a:solidFill>
                  <a:schemeClr val="tx1"/>
                </a:solidFill>
              </a:rPr>
              <a:t>Describe un conjunto de secuencias, donde cada secuencia representa una interacción de los elementos externos al sistema (sus actores) con el propio sistema (y con sus abstracciones clave). </a:t>
            </a:r>
            <a:endParaRPr lang="es-HN" sz="2800" dirty="0">
              <a:solidFill>
                <a:schemeClr val="tx1"/>
              </a:solidFill>
            </a:endParaRPr>
          </a:p>
        </p:txBody>
      </p:sp>
      <p:pic>
        <p:nvPicPr>
          <p:cNvPr id="5" name="Picture 4">
            <a:extLst>
              <a:ext uri="{FF2B5EF4-FFF2-40B4-BE49-F238E27FC236}">
                <a16:creationId xmlns:a16="http://schemas.microsoft.com/office/drawing/2014/main" id="{076533C7-7A41-4B3D-BF7C-0916CC3C121D}"/>
              </a:ext>
            </a:extLst>
          </p:cNvPr>
          <p:cNvPicPr>
            <a:picLocks noChangeAspect="1"/>
          </p:cNvPicPr>
          <p:nvPr/>
        </p:nvPicPr>
        <p:blipFill rotWithShape="1">
          <a:blip r:embed="rId2">
            <a:extLst>
              <a:ext uri="{28A0092B-C50C-407E-A947-70E740481C1C}">
                <a14:useLocalDpi xmlns:a14="http://schemas.microsoft.com/office/drawing/2010/main" val="0"/>
              </a:ext>
            </a:extLst>
          </a:blip>
          <a:srcRect l="5950"/>
          <a:stretch/>
        </p:blipFill>
        <p:spPr>
          <a:xfrm>
            <a:off x="7293051" y="2163798"/>
            <a:ext cx="4485688" cy="2527472"/>
          </a:xfrm>
          <a:prstGeom prst="rect">
            <a:avLst/>
          </a:prstGeom>
        </p:spPr>
      </p:pic>
    </p:spTree>
    <p:extLst>
      <p:ext uri="{BB962C8B-B14F-4D97-AF65-F5344CB8AC3E}">
        <p14:creationId xmlns:p14="http://schemas.microsoft.com/office/powerpoint/2010/main" val="196747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Diagramas de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838199" y="1364975"/>
            <a:ext cx="7802217" cy="5104226"/>
          </a:xfrm>
        </p:spPr>
        <p:txBody>
          <a:bodyPr>
            <a:normAutofit/>
          </a:bodyPr>
          <a:lstStyle/>
          <a:p>
            <a:r>
              <a:rPr lang="es-ES" sz="2800" dirty="0">
                <a:solidFill>
                  <a:schemeClr val="tx1"/>
                </a:solidFill>
              </a:rPr>
              <a:t>Un </a:t>
            </a:r>
            <a:r>
              <a:rPr lang="es-ES" sz="2800" b="1" dirty="0">
                <a:solidFill>
                  <a:schemeClr val="tx1"/>
                </a:solidFill>
              </a:rPr>
              <a:t>actor</a:t>
            </a:r>
            <a:r>
              <a:rPr lang="es-ES" sz="2800" dirty="0">
                <a:solidFill>
                  <a:schemeClr val="tx1"/>
                </a:solidFill>
              </a:rPr>
              <a:t> representa un conjunto coherente de </a:t>
            </a:r>
            <a:r>
              <a:rPr lang="es-ES" sz="2800" b="1" dirty="0">
                <a:solidFill>
                  <a:schemeClr val="tx1"/>
                </a:solidFill>
              </a:rPr>
              <a:t>roles</a:t>
            </a:r>
            <a:r>
              <a:rPr lang="es-ES" sz="2800" dirty="0">
                <a:solidFill>
                  <a:schemeClr val="tx1"/>
                </a:solidFill>
              </a:rPr>
              <a:t> que los usuarios de los casos de uso juegan al interactuar con éstos. </a:t>
            </a:r>
          </a:p>
          <a:p>
            <a:r>
              <a:rPr lang="es-ES" sz="2800" dirty="0">
                <a:solidFill>
                  <a:schemeClr val="tx1"/>
                </a:solidFill>
              </a:rPr>
              <a:t>Normalmente, un actor representa un rol que es jugado por una persona, un dispositivo hardware o incluso otro sistema al interactuar con nuestro sistema.</a:t>
            </a:r>
          </a:p>
          <a:p>
            <a:r>
              <a:rPr lang="es-ES" sz="2800" dirty="0">
                <a:solidFill>
                  <a:schemeClr val="tx1"/>
                </a:solidFill>
              </a:rPr>
              <a:t>Los actores conectan a los casos de uso a través de </a:t>
            </a:r>
            <a:r>
              <a:rPr lang="es-ES" sz="2800" b="1" dirty="0">
                <a:solidFill>
                  <a:schemeClr val="tx1"/>
                </a:solidFill>
              </a:rPr>
              <a:t>asociaciones</a:t>
            </a:r>
            <a:r>
              <a:rPr lang="es-ES" sz="2800" dirty="0">
                <a:solidFill>
                  <a:schemeClr val="tx1"/>
                </a:solidFill>
              </a:rPr>
              <a:t>. </a:t>
            </a:r>
          </a:p>
          <a:p>
            <a:r>
              <a:rPr lang="es-ES" sz="2800" dirty="0">
                <a:solidFill>
                  <a:schemeClr val="tx1"/>
                </a:solidFill>
              </a:rPr>
              <a:t>Una asociación entre un actor y un caso de uso indica que el actor y ese caso de uso se comunican entre sí, y cada uno puede enviar y recibir </a:t>
            </a:r>
            <a:r>
              <a:rPr lang="es-ES" sz="2800" b="1" dirty="0">
                <a:solidFill>
                  <a:schemeClr val="tx1"/>
                </a:solidFill>
              </a:rPr>
              <a:t>mensajes</a:t>
            </a:r>
            <a:r>
              <a:rPr lang="es-ES" sz="2800" dirty="0">
                <a:solidFill>
                  <a:schemeClr val="tx1"/>
                </a:solidFill>
              </a:rPr>
              <a:t>.</a:t>
            </a:r>
            <a:endParaRPr lang="es-HN" sz="2800" dirty="0">
              <a:solidFill>
                <a:schemeClr val="tx1"/>
              </a:solidFill>
            </a:endParaRPr>
          </a:p>
        </p:txBody>
      </p:sp>
      <p:pic>
        <p:nvPicPr>
          <p:cNvPr id="6" name="Picture 5">
            <a:extLst>
              <a:ext uri="{FF2B5EF4-FFF2-40B4-BE49-F238E27FC236}">
                <a16:creationId xmlns:a16="http://schemas.microsoft.com/office/drawing/2014/main" id="{0A222F11-92AB-4360-A74F-A9208088C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1105" y="2401957"/>
            <a:ext cx="2462695" cy="2451652"/>
          </a:xfrm>
          <a:prstGeom prst="rect">
            <a:avLst/>
          </a:prstGeom>
        </p:spPr>
      </p:pic>
    </p:spTree>
    <p:extLst>
      <p:ext uri="{BB962C8B-B14F-4D97-AF65-F5344CB8AC3E}">
        <p14:creationId xmlns:p14="http://schemas.microsoft.com/office/powerpoint/2010/main" val="252970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5" name="Picture 4">
            <a:extLst>
              <a:ext uri="{FF2B5EF4-FFF2-40B4-BE49-F238E27FC236}">
                <a16:creationId xmlns:a16="http://schemas.microsoft.com/office/drawing/2014/main" id="{E3EED4FB-5CB3-466D-A651-3400894C6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474" y="2438400"/>
            <a:ext cx="9203362" cy="3676941"/>
          </a:xfrm>
          <a:prstGeom prst="rect">
            <a:avLst/>
          </a:prstGeom>
        </p:spPr>
      </p:pic>
    </p:spTree>
    <p:extLst>
      <p:ext uri="{BB962C8B-B14F-4D97-AF65-F5344CB8AC3E}">
        <p14:creationId xmlns:p14="http://schemas.microsoft.com/office/powerpoint/2010/main" val="424875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DF72-D130-492B-8357-F2094EA116F7}"/>
              </a:ext>
            </a:extLst>
          </p:cNvPr>
          <p:cNvSpPr>
            <a:spLocks noGrp="1"/>
          </p:cNvSpPr>
          <p:nvPr>
            <p:ph type="title"/>
          </p:nvPr>
        </p:nvSpPr>
        <p:spPr>
          <a:xfrm>
            <a:off x="838200" y="388799"/>
            <a:ext cx="10515600" cy="976175"/>
          </a:xfrm>
        </p:spPr>
        <p:txBody>
          <a:bodyPr>
            <a:normAutofit/>
          </a:bodyPr>
          <a:lstStyle/>
          <a:p>
            <a:r>
              <a:rPr lang="es-HN" b="1" dirty="0">
                <a:solidFill>
                  <a:schemeClr val="accent1"/>
                </a:solidFill>
              </a:rPr>
              <a:t>Relaciones de los casos de uso</a:t>
            </a:r>
          </a:p>
        </p:txBody>
      </p:sp>
      <p:sp>
        <p:nvSpPr>
          <p:cNvPr id="3" name="Text Placeholder 2">
            <a:extLst>
              <a:ext uri="{FF2B5EF4-FFF2-40B4-BE49-F238E27FC236}">
                <a16:creationId xmlns:a16="http://schemas.microsoft.com/office/drawing/2014/main" id="{B742F0EE-6816-45B3-8B2F-E78EDC4B829E}"/>
              </a:ext>
            </a:extLst>
          </p:cNvPr>
          <p:cNvSpPr>
            <a:spLocks noGrp="1"/>
          </p:cNvSpPr>
          <p:nvPr>
            <p:ph type="body" idx="1"/>
          </p:nvPr>
        </p:nvSpPr>
        <p:spPr>
          <a:xfrm>
            <a:off x="967408" y="1391478"/>
            <a:ext cx="10641495" cy="1333451"/>
          </a:xfrm>
        </p:spPr>
        <p:txBody>
          <a:bodyPr>
            <a:normAutofit/>
          </a:bodyPr>
          <a:lstStyle/>
          <a:p>
            <a:r>
              <a:rPr lang="es-ES" sz="2800" dirty="0">
                <a:solidFill>
                  <a:schemeClr val="tx1"/>
                </a:solidFill>
              </a:rPr>
              <a:t>Las relaciones activas se conocen como relaciones de comportamiento y se utilizan principalmente en los diagramas de casos de uso.</a:t>
            </a:r>
            <a:endParaRPr lang="es-HN" sz="2800" dirty="0">
              <a:solidFill>
                <a:schemeClr val="tx1"/>
              </a:solidFill>
            </a:endParaRPr>
          </a:p>
        </p:txBody>
      </p:sp>
      <p:pic>
        <p:nvPicPr>
          <p:cNvPr id="6" name="Picture 5">
            <a:extLst>
              <a:ext uri="{FF2B5EF4-FFF2-40B4-BE49-F238E27FC236}">
                <a16:creationId xmlns:a16="http://schemas.microsoft.com/office/drawing/2014/main" id="{E75331EF-1911-470B-A28D-B7BB6345F9AB}"/>
              </a:ext>
            </a:extLst>
          </p:cNvPr>
          <p:cNvPicPr>
            <a:picLocks noChangeAspect="1"/>
          </p:cNvPicPr>
          <p:nvPr/>
        </p:nvPicPr>
        <p:blipFill rotWithShape="1">
          <a:blip r:embed="rId2">
            <a:extLst>
              <a:ext uri="{28A0092B-C50C-407E-A947-70E740481C1C}">
                <a14:useLocalDpi xmlns:a14="http://schemas.microsoft.com/office/drawing/2010/main" val="0"/>
              </a:ext>
            </a:extLst>
          </a:blip>
          <a:srcRect b="49960"/>
          <a:stretch/>
        </p:blipFill>
        <p:spPr>
          <a:xfrm>
            <a:off x="1063888" y="2425148"/>
            <a:ext cx="10064224" cy="3660247"/>
          </a:xfrm>
          <a:prstGeom prst="rect">
            <a:avLst/>
          </a:prstGeom>
        </p:spPr>
      </p:pic>
    </p:spTree>
    <p:extLst>
      <p:ext uri="{BB962C8B-B14F-4D97-AF65-F5344CB8AC3E}">
        <p14:creationId xmlns:p14="http://schemas.microsoft.com/office/powerpoint/2010/main" val="2371827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2420</Words>
  <Application>Microsoft Office PowerPoint</Application>
  <PresentationFormat>Widescreen</PresentationFormat>
  <Paragraphs>149</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Diagramas de la UML</vt:lpstr>
      <vt:lpstr>Por que tantos diagramas?</vt:lpstr>
      <vt:lpstr>Programación orientada a objetos</vt:lpstr>
      <vt:lpstr>Conceptos de POO</vt:lpstr>
      <vt:lpstr>PowerPoint Presentation</vt:lpstr>
      <vt:lpstr>Diagramas de casos de uso</vt:lpstr>
      <vt:lpstr>Diagramas de casos de uso</vt:lpstr>
      <vt:lpstr>Relaciones de los casos de uso</vt:lpstr>
      <vt:lpstr>Relaciones de los casos de uso</vt:lpstr>
      <vt:lpstr>Relaciones de los casos de uso</vt:lpstr>
      <vt:lpstr>Escenario de casos de uso</vt:lpstr>
      <vt:lpstr>PowerPoint Presentation</vt:lpstr>
      <vt:lpstr>PowerPoint Presentation</vt:lpstr>
      <vt:lpstr>Diagramas de actividad</vt:lpstr>
      <vt:lpstr>Diagramas de actividad</vt:lpstr>
      <vt:lpstr>Diagramas de actividad</vt:lpstr>
      <vt:lpstr>PowerPoint Presentation</vt:lpstr>
      <vt:lpstr>PowerPoint Presentation</vt:lpstr>
      <vt:lpstr>Diagramas de clase</vt:lpstr>
      <vt:lpstr>Diagramas de clase: Atributos</vt:lpstr>
      <vt:lpstr>Diagramas de clase: Asociaciones</vt:lpstr>
      <vt:lpstr>Diagramas de clase: Asociaciones</vt:lpstr>
      <vt:lpstr>Diagramas de clase: Agregaciones</vt:lpstr>
      <vt:lpstr>Diagramas de clase: Generalizaciones</vt:lpstr>
      <vt:lpstr>Diagramas de secuencia</vt:lpstr>
      <vt:lpstr>Diagramas de secuencia</vt:lpstr>
      <vt:lpstr>Diagramas de secuencia</vt:lpstr>
      <vt:lpstr>Diagramas de secuencia</vt:lpstr>
      <vt:lpstr>PowerPoint Presentation</vt:lpstr>
      <vt:lpstr>PowerPoint Presentation</vt:lpstr>
      <vt:lpstr>Diagramas de comunicación</vt:lpstr>
      <vt:lpstr>Diagramas de colaboración</vt:lpstr>
      <vt:lpstr>Diagramas de estado</vt:lpstr>
      <vt:lpstr>Diagramas de estado</vt:lpstr>
      <vt:lpstr>Diagramas de estado</vt:lpstr>
      <vt:lpstr>Diagramas de estado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la UML</dc:title>
  <dc:creator>Allan Noel Lopez Cruz</dc:creator>
  <cp:lastModifiedBy>Allan Noel Lopez Cruz</cp:lastModifiedBy>
  <cp:revision>44</cp:revision>
  <dcterms:created xsi:type="dcterms:W3CDTF">2019-10-28T21:37:17Z</dcterms:created>
  <dcterms:modified xsi:type="dcterms:W3CDTF">2019-11-26T04:48:00Z</dcterms:modified>
</cp:coreProperties>
</file>