
<file path=[Content_Types].xml><?xml version="1.0" encoding="utf-8"?>
<Types xmlns="http://schemas.openxmlformats.org/package/2006/content-types">
  <Default Extension="png" ContentType="image/png"/>
  <Default Extension="tmp"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57" r:id="rId6"/>
    <p:sldId id="261" r:id="rId7"/>
    <p:sldId id="262" r:id="rId8"/>
    <p:sldId id="263" r:id="rId9"/>
    <p:sldId id="265" r:id="rId10"/>
    <p:sldId id="266" r:id="rId11"/>
    <p:sldId id="270" r:id="rId12"/>
    <p:sldId id="269" r:id="rId13"/>
    <p:sldId id="271" r:id="rId14"/>
    <p:sldId id="264" r:id="rId15"/>
    <p:sldId id="267" r:id="rId16"/>
    <p:sldId id="268" r:id="rId17"/>
    <p:sldId id="279" r:id="rId18"/>
    <p:sldId id="280" r:id="rId19"/>
    <p:sldId id="272" r:id="rId20"/>
    <p:sldId id="274" r:id="rId21"/>
    <p:sldId id="275" r:id="rId22"/>
    <p:sldId id="276" r:id="rId23"/>
    <p:sldId id="273" r:id="rId24"/>
    <p:sldId id="277" r:id="rId25"/>
    <p:sldId id="278" r:id="rId26"/>
    <p:sldId id="284" r:id="rId27"/>
    <p:sldId id="285" r:id="rId28"/>
    <p:sldId id="286" r:id="rId29"/>
    <p:sldId id="283" r:id="rId30"/>
    <p:sldId id="281" r:id="rId31"/>
    <p:sldId id="282"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80774-A1DB-4E78-B962-9C693A3B7F9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F4673AC-F2EA-452B-AEDE-DCFCA637145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4277640-E44E-49E0-943E-F30AE905DD13}"/>
              </a:ext>
            </a:extLst>
          </p:cNvPr>
          <p:cNvSpPr>
            <a:spLocks noGrp="1"/>
          </p:cNvSpPr>
          <p:nvPr>
            <p:ph type="dt" sz="half" idx="10"/>
          </p:nvPr>
        </p:nvSpPr>
        <p:spPr/>
        <p:txBody>
          <a:bodyPr/>
          <a:lstStyle/>
          <a:p>
            <a:fld id="{EB993E32-8AB3-4DE5-96CB-E95A7A114169}" type="datetimeFigureOut">
              <a:rPr lang="en-US" smtClean="0"/>
              <a:t>11/12/2019</a:t>
            </a:fld>
            <a:endParaRPr lang="en-US"/>
          </a:p>
        </p:txBody>
      </p:sp>
      <p:sp>
        <p:nvSpPr>
          <p:cNvPr id="5" name="Footer Placeholder 4">
            <a:extLst>
              <a:ext uri="{FF2B5EF4-FFF2-40B4-BE49-F238E27FC236}">
                <a16:creationId xmlns:a16="http://schemas.microsoft.com/office/drawing/2014/main" id="{9C71AF0D-E98D-478E-ABEC-48F913366A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13389C-48A7-4EC6-AB70-EF7B47CBFDA1}"/>
              </a:ext>
            </a:extLst>
          </p:cNvPr>
          <p:cNvSpPr>
            <a:spLocks noGrp="1"/>
          </p:cNvSpPr>
          <p:nvPr>
            <p:ph type="sldNum" sz="quarter" idx="12"/>
          </p:nvPr>
        </p:nvSpPr>
        <p:spPr/>
        <p:txBody>
          <a:bodyPr/>
          <a:lstStyle/>
          <a:p>
            <a:fld id="{990F4B2E-8219-484F-BA4C-33EC029B08AD}" type="slidenum">
              <a:rPr lang="en-US" smtClean="0"/>
              <a:t>‹Nº›</a:t>
            </a:fld>
            <a:endParaRPr lang="en-US"/>
          </a:p>
        </p:txBody>
      </p:sp>
    </p:spTree>
    <p:extLst>
      <p:ext uri="{BB962C8B-B14F-4D97-AF65-F5344CB8AC3E}">
        <p14:creationId xmlns:p14="http://schemas.microsoft.com/office/powerpoint/2010/main" val="21042615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E4098-61C6-48B3-8520-A3463A19B6E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20208E7-3DB5-4284-90A7-ED073AF48DD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B18213-8E05-4A11-88C8-21A23EEB4BB3}"/>
              </a:ext>
            </a:extLst>
          </p:cNvPr>
          <p:cNvSpPr>
            <a:spLocks noGrp="1"/>
          </p:cNvSpPr>
          <p:nvPr>
            <p:ph type="dt" sz="half" idx="10"/>
          </p:nvPr>
        </p:nvSpPr>
        <p:spPr/>
        <p:txBody>
          <a:bodyPr/>
          <a:lstStyle/>
          <a:p>
            <a:fld id="{EB993E32-8AB3-4DE5-96CB-E95A7A114169}" type="datetimeFigureOut">
              <a:rPr lang="en-US" smtClean="0"/>
              <a:t>11/12/2019</a:t>
            </a:fld>
            <a:endParaRPr lang="en-US"/>
          </a:p>
        </p:txBody>
      </p:sp>
      <p:sp>
        <p:nvSpPr>
          <p:cNvPr id="5" name="Footer Placeholder 4">
            <a:extLst>
              <a:ext uri="{FF2B5EF4-FFF2-40B4-BE49-F238E27FC236}">
                <a16:creationId xmlns:a16="http://schemas.microsoft.com/office/drawing/2014/main" id="{821F7762-9A85-4605-A3FA-21338AFB32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A285C1-9904-4972-8EC1-98B9E3048D62}"/>
              </a:ext>
            </a:extLst>
          </p:cNvPr>
          <p:cNvSpPr>
            <a:spLocks noGrp="1"/>
          </p:cNvSpPr>
          <p:nvPr>
            <p:ph type="sldNum" sz="quarter" idx="12"/>
          </p:nvPr>
        </p:nvSpPr>
        <p:spPr/>
        <p:txBody>
          <a:bodyPr/>
          <a:lstStyle/>
          <a:p>
            <a:fld id="{990F4B2E-8219-484F-BA4C-33EC029B08AD}" type="slidenum">
              <a:rPr lang="en-US" smtClean="0"/>
              <a:t>‹Nº›</a:t>
            </a:fld>
            <a:endParaRPr lang="en-US"/>
          </a:p>
        </p:txBody>
      </p:sp>
    </p:spTree>
    <p:extLst>
      <p:ext uri="{BB962C8B-B14F-4D97-AF65-F5344CB8AC3E}">
        <p14:creationId xmlns:p14="http://schemas.microsoft.com/office/powerpoint/2010/main" val="10163866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F4F16BF-1830-4009-A514-5F2BC6FEF90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84D680F-5907-4004-8BC6-0E19E87FB1F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B74C21-CDE4-464E-A550-98386E4B017B}"/>
              </a:ext>
            </a:extLst>
          </p:cNvPr>
          <p:cNvSpPr>
            <a:spLocks noGrp="1"/>
          </p:cNvSpPr>
          <p:nvPr>
            <p:ph type="dt" sz="half" idx="10"/>
          </p:nvPr>
        </p:nvSpPr>
        <p:spPr/>
        <p:txBody>
          <a:bodyPr/>
          <a:lstStyle/>
          <a:p>
            <a:fld id="{EB993E32-8AB3-4DE5-96CB-E95A7A114169}" type="datetimeFigureOut">
              <a:rPr lang="en-US" smtClean="0"/>
              <a:t>11/12/2019</a:t>
            </a:fld>
            <a:endParaRPr lang="en-US"/>
          </a:p>
        </p:txBody>
      </p:sp>
      <p:sp>
        <p:nvSpPr>
          <p:cNvPr id="5" name="Footer Placeholder 4">
            <a:extLst>
              <a:ext uri="{FF2B5EF4-FFF2-40B4-BE49-F238E27FC236}">
                <a16:creationId xmlns:a16="http://schemas.microsoft.com/office/drawing/2014/main" id="{1081119F-8661-4E62-BF21-9E039F945F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A4DB5E-C4A4-4F4F-9C36-916BB1DD35F7}"/>
              </a:ext>
            </a:extLst>
          </p:cNvPr>
          <p:cNvSpPr>
            <a:spLocks noGrp="1"/>
          </p:cNvSpPr>
          <p:nvPr>
            <p:ph type="sldNum" sz="quarter" idx="12"/>
          </p:nvPr>
        </p:nvSpPr>
        <p:spPr/>
        <p:txBody>
          <a:bodyPr/>
          <a:lstStyle/>
          <a:p>
            <a:fld id="{990F4B2E-8219-484F-BA4C-33EC029B08AD}" type="slidenum">
              <a:rPr lang="en-US" smtClean="0"/>
              <a:t>‹Nº›</a:t>
            </a:fld>
            <a:endParaRPr lang="en-US"/>
          </a:p>
        </p:txBody>
      </p:sp>
    </p:spTree>
    <p:extLst>
      <p:ext uri="{BB962C8B-B14F-4D97-AF65-F5344CB8AC3E}">
        <p14:creationId xmlns:p14="http://schemas.microsoft.com/office/powerpoint/2010/main" val="8692346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4F919-7FFF-436E-9DB2-87246ED7F8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0801CD7-5A41-45A5-AE0C-CAB9BF4BAB7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984300-BDEA-408E-834C-4D2B9C823DEB}"/>
              </a:ext>
            </a:extLst>
          </p:cNvPr>
          <p:cNvSpPr>
            <a:spLocks noGrp="1"/>
          </p:cNvSpPr>
          <p:nvPr>
            <p:ph type="dt" sz="half" idx="10"/>
          </p:nvPr>
        </p:nvSpPr>
        <p:spPr/>
        <p:txBody>
          <a:bodyPr/>
          <a:lstStyle/>
          <a:p>
            <a:fld id="{EB993E32-8AB3-4DE5-96CB-E95A7A114169}" type="datetimeFigureOut">
              <a:rPr lang="en-US" smtClean="0"/>
              <a:t>11/12/2019</a:t>
            </a:fld>
            <a:endParaRPr lang="en-US"/>
          </a:p>
        </p:txBody>
      </p:sp>
      <p:sp>
        <p:nvSpPr>
          <p:cNvPr id="5" name="Footer Placeholder 4">
            <a:extLst>
              <a:ext uri="{FF2B5EF4-FFF2-40B4-BE49-F238E27FC236}">
                <a16:creationId xmlns:a16="http://schemas.microsoft.com/office/drawing/2014/main" id="{1A6B7A6E-BF2D-40B8-932F-1811DBD5F8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C103F-4764-4E1F-A8AD-BFD61AF0495B}"/>
              </a:ext>
            </a:extLst>
          </p:cNvPr>
          <p:cNvSpPr>
            <a:spLocks noGrp="1"/>
          </p:cNvSpPr>
          <p:nvPr>
            <p:ph type="sldNum" sz="quarter" idx="12"/>
          </p:nvPr>
        </p:nvSpPr>
        <p:spPr/>
        <p:txBody>
          <a:bodyPr/>
          <a:lstStyle/>
          <a:p>
            <a:fld id="{990F4B2E-8219-484F-BA4C-33EC029B08AD}" type="slidenum">
              <a:rPr lang="en-US" smtClean="0"/>
              <a:t>‹Nº›</a:t>
            </a:fld>
            <a:endParaRPr lang="en-US"/>
          </a:p>
        </p:txBody>
      </p:sp>
    </p:spTree>
    <p:extLst>
      <p:ext uri="{BB962C8B-B14F-4D97-AF65-F5344CB8AC3E}">
        <p14:creationId xmlns:p14="http://schemas.microsoft.com/office/powerpoint/2010/main" val="35826238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D26D8-98F6-46AB-BBA3-F5BB1E4E60A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6D4982F-8427-47C3-94AC-58C6FE3736B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D1848ED-C38C-4885-876A-71F812A981F6}"/>
              </a:ext>
            </a:extLst>
          </p:cNvPr>
          <p:cNvSpPr>
            <a:spLocks noGrp="1"/>
          </p:cNvSpPr>
          <p:nvPr>
            <p:ph type="dt" sz="half" idx="10"/>
          </p:nvPr>
        </p:nvSpPr>
        <p:spPr/>
        <p:txBody>
          <a:bodyPr/>
          <a:lstStyle/>
          <a:p>
            <a:fld id="{EB993E32-8AB3-4DE5-96CB-E95A7A114169}" type="datetimeFigureOut">
              <a:rPr lang="en-US" smtClean="0"/>
              <a:t>11/12/2019</a:t>
            </a:fld>
            <a:endParaRPr lang="en-US"/>
          </a:p>
        </p:txBody>
      </p:sp>
      <p:sp>
        <p:nvSpPr>
          <p:cNvPr id="5" name="Footer Placeholder 4">
            <a:extLst>
              <a:ext uri="{FF2B5EF4-FFF2-40B4-BE49-F238E27FC236}">
                <a16:creationId xmlns:a16="http://schemas.microsoft.com/office/drawing/2014/main" id="{4B4A3C37-EB05-46C0-BEE1-AAD4BD1E35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27CC2D-2B1A-4D05-97A7-C00D22BF048A}"/>
              </a:ext>
            </a:extLst>
          </p:cNvPr>
          <p:cNvSpPr>
            <a:spLocks noGrp="1"/>
          </p:cNvSpPr>
          <p:nvPr>
            <p:ph type="sldNum" sz="quarter" idx="12"/>
          </p:nvPr>
        </p:nvSpPr>
        <p:spPr/>
        <p:txBody>
          <a:bodyPr/>
          <a:lstStyle/>
          <a:p>
            <a:fld id="{990F4B2E-8219-484F-BA4C-33EC029B08AD}" type="slidenum">
              <a:rPr lang="en-US" smtClean="0"/>
              <a:t>‹Nº›</a:t>
            </a:fld>
            <a:endParaRPr lang="en-US"/>
          </a:p>
        </p:txBody>
      </p:sp>
    </p:spTree>
    <p:extLst>
      <p:ext uri="{BB962C8B-B14F-4D97-AF65-F5344CB8AC3E}">
        <p14:creationId xmlns:p14="http://schemas.microsoft.com/office/powerpoint/2010/main" val="39391316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96D79-73EF-4214-9CDF-C43C1E54E6E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C12D8C3-10BA-4B76-9D52-0516CB03885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FF2A811-156A-4EC5-ADAE-67BD60784BA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6AEF302-A8EB-4CBD-A469-D9196B827395}"/>
              </a:ext>
            </a:extLst>
          </p:cNvPr>
          <p:cNvSpPr>
            <a:spLocks noGrp="1"/>
          </p:cNvSpPr>
          <p:nvPr>
            <p:ph type="dt" sz="half" idx="10"/>
          </p:nvPr>
        </p:nvSpPr>
        <p:spPr/>
        <p:txBody>
          <a:bodyPr/>
          <a:lstStyle/>
          <a:p>
            <a:fld id="{EB993E32-8AB3-4DE5-96CB-E95A7A114169}" type="datetimeFigureOut">
              <a:rPr lang="en-US" smtClean="0"/>
              <a:t>11/12/2019</a:t>
            </a:fld>
            <a:endParaRPr lang="en-US"/>
          </a:p>
        </p:txBody>
      </p:sp>
      <p:sp>
        <p:nvSpPr>
          <p:cNvPr id="6" name="Footer Placeholder 5">
            <a:extLst>
              <a:ext uri="{FF2B5EF4-FFF2-40B4-BE49-F238E27FC236}">
                <a16:creationId xmlns:a16="http://schemas.microsoft.com/office/drawing/2014/main" id="{4E69707B-DE6D-423B-974F-AC3F4020C5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EB7422-30FE-4471-B6B1-334FB126A2F0}"/>
              </a:ext>
            </a:extLst>
          </p:cNvPr>
          <p:cNvSpPr>
            <a:spLocks noGrp="1"/>
          </p:cNvSpPr>
          <p:nvPr>
            <p:ph type="sldNum" sz="quarter" idx="12"/>
          </p:nvPr>
        </p:nvSpPr>
        <p:spPr/>
        <p:txBody>
          <a:bodyPr/>
          <a:lstStyle/>
          <a:p>
            <a:fld id="{990F4B2E-8219-484F-BA4C-33EC029B08AD}" type="slidenum">
              <a:rPr lang="en-US" smtClean="0"/>
              <a:t>‹Nº›</a:t>
            </a:fld>
            <a:endParaRPr lang="en-US"/>
          </a:p>
        </p:txBody>
      </p:sp>
    </p:spTree>
    <p:extLst>
      <p:ext uri="{BB962C8B-B14F-4D97-AF65-F5344CB8AC3E}">
        <p14:creationId xmlns:p14="http://schemas.microsoft.com/office/powerpoint/2010/main" val="6621962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12FCF-D840-4D24-9C41-619259B6913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86CAB05-F117-4DA1-AE2B-BC519B2D6A6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F034094-3857-4655-BEEC-33F293432CD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13431A5-6972-4A10-9B44-1832D2F8994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BDF4C2A-CF9A-4C46-9C42-4A406B4E7AF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A07E0F8-808A-4CC5-94CA-40486E527372}"/>
              </a:ext>
            </a:extLst>
          </p:cNvPr>
          <p:cNvSpPr>
            <a:spLocks noGrp="1"/>
          </p:cNvSpPr>
          <p:nvPr>
            <p:ph type="dt" sz="half" idx="10"/>
          </p:nvPr>
        </p:nvSpPr>
        <p:spPr/>
        <p:txBody>
          <a:bodyPr/>
          <a:lstStyle/>
          <a:p>
            <a:fld id="{EB993E32-8AB3-4DE5-96CB-E95A7A114169}" type="datetimeFigureOut">
              <a:rPr lang="en-US" smtClean="0"/>
              <a:t>11/12/2019</a:t>
            </a:fld>
            <a:endParaRPr lang="en-US"/>
          </a:p>
        </p:txBody>
      </p:sp>
      <p:sp>
        <p:nvSpPr>
          <p:cNvPr id="8" name="Footer Placeholder 7">
            <a:extLst>
              <a:ext uri="{FF2B5EF4-FFF2-40B4-BE49-F238E27FC236}">
                <a16:creationId xmlns:a16="http://schemas.microsoft.com/office/drawing/2014/main" id="{ED68E4CC-1DD4-49A6-9F3E-7FDD308BD2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E3261F-2290-4997-93B1-095F3B48F8C5}"/>
              </a:ext>
            </a:extLst>
          </p:cNvPr>
          <p:cNvSpPr>
            <a:spLocks noGrp="1"/>
          </p:cNvSpPr>
          <p:nvPr>
            <p:ph type="sldNum" sz="quarter" idx="12"/>
          </p:nvPr>
        </p:nvSpPr>
        <p:spPr/>
        <p:txBody>
          <a:bodyPr/>
          <a:lstStyle/>
          <a:p>
            <a:fld id="{990F4B2E-8219-484F-BA4C-33EC029B08AD}" type="slidenum">
              <a:rPr lang="en-US" smtClean="0"/>
              <a:t>‹Nº›</a:t>
            </a:fld>
            <a:endParaRPr lang="en-US"/>
          </a:p>
        </p:txBody>
      </p:sp>
    </p:spTree>
    <p:extLst>
      <p:ext uri="{BB962C8B-B14F-4D97-AF65-F5344CB8AC3E}">
        <p14:creationId xmlns:p14="http://schemas.microsoft.com/office/powerpoint/2010/main" val="59005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E0A8C-9050-49BA-8B9C-AB5BC20516B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75E0F72-2348-4D75-84AA-8EA4194A20AD}"/>
              </a:ext>
            </a:extLst>
          </p:cNvPr>
          <p:cNvSpPr>
            <a:spLocks noGrp="1"/>
          </p:cNvSpPr>
          <p:nvPr>
            <p:ph type="dt" sz="half" idx="10"/>
          </p:nvPr>
        </p:nvSpPr>
        <p:spPr/>
        <p:txBody>
          <a:bodyPr/>
          <a:lstStyle/>
          <a:p>
            <a:fld id="{EB993E32-8AB3-4DE5-96CB-E95A7A114169}" type="datetimeFigureOut">
              <a:rPr lang="en-US" smtClean="0"/>
              <a:t>11/12/2019</a:t>
            </a:fld>
            <a:endParaRPr lang="en-US"/>
          </a:p>
        </p:txBody>
      </p:sp>
      <p:sp>
        <p:nvSpPr>
          <p:cNvPr id="4" name="Footer Placeholder 3">
            <a:extLst>
              <a:ext uri="{FF2B5EF4-FFF2-40B4-BE49-F238E27FC236}">
                <a16:creationId xmlns:a16="http://schemas.microsoft.com/office/drawing/2014/main" id="{154276DD-CC07-4708-9791-1B332038427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059CB24-CA1E-49AB-A3CF-C5F5D1D0B6FD}"/>
              </a:ext>
            </a:extLst>
          </p:cNvPr>
          <p:cNvSpPr>
            <a:spLocks noGrp="1"/>
          </p:cNvSpPr>
          <p:nvPr>
            <p:ph type="sldNum" sz="quarter" idx="12"/>
          </p:nvPr>
        </p:nvSpPr>
        <p:spPr/>
        <p:txBody>
          <a:bodyPr/>
          <a:lstStyle/>
          <a:p>
            <a:fld id="{990F4B2E-8219-484F-BA4C-33EC029B08AD}" type="slidenum">
              <a:rPr lang="en-US" smtClean="0"/>
              <a:t>‹Nº›</a:t>
            </a:fld>
            <a:endParaRPr lang="en-US"/>
          </a:p>
        </p:txBody>
      </p:sp>
    </p:spTree>
    <p:extLst>
      <p:ext uri="{BB962C8B-B14F-4D97-AF65-F5344CB8AC3E}">
        <p14:creationId xmlns:p14="http://schemas.microsoft.com/office/powerpoint/2010/main" val="4143864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12554B5-7C2E-4BAD-85C7-49CCB9B48B2E}"/>
              </a:ext>
            </a:extLst>
          </p:cNvPr>
          <p:cNvSpPr>
            <a:spLocks noGrp="1"/>
          </p:cNvSpPr>
          <p:nvPr>
            <p:ph type="dt" sz="half" idx="10"/>
          </p:nvPr>
        </p:nvSpPr>
        <p:spPr/>
        <p:txBody>
          <a:bodyPr/>
          <a:lstStyle/>
          <a:p>
            <a:fld id="{EB993E32-8AB3-4DE5-96CB-E95A7A114169}" type="datetimeFigureOut">
              <a:rPr lang="en-US" smtClean="0"/>
              <a:t>11/12/2019</a:t>
            </a:fld>
            <a:endParaRPr lang="en-US"/>
          </a:p>
        </p:txBody>
      </p:sp>
      <p:sp>
        <p:nvSpPr>
          <p:cNvPr id="3" name="Footer Placeholder 2">
            <a:extLst>
              <a:ext uri="{FF2B5EF4-FFF2-40B4-BE49-F238E27FC236}">
                <a16:creationId xmlns:a16="http://schemas.microsoft.com/office/drawing/2014/main" id="{6B788039-BB63-441D-8181-2F1F232BF8B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A12C932-428F-492E-B6C2-6868BFFB3D7E}"/>
              </a:ext>
            </a:extLst>
          </p:cNvPr>
          <p:cNvSpPr>
            <a:spLocks noGrp="1"/>
          </p:cNvSpPr>
          <p:nvPr>
            <p:ph type="sldNum" sz="quarter" idx="12"/>
          </p:nvPr>
        </p:nvSpPr>
        <p:spPr/>
        <p:txBody>
          <a:bodyPr/>
          <a:lstStyle/>
          <a:p>
            <a:fld id="{990F4B2E-8219-484F-BA4C-33EC029B08AD}" type="slidenum">
              <a:rPr lang="en-US" smtClean="0"/>
              <a:t>‹Nº›</a:t>
            </a:fld>
            <a:endParaRPr lang="en-US"/>
          </a:p>
        </p:txBody>
      </p:sp>
    </p:spTree>
    <p:extLst>
      <p:ext uri="{BB962C8B-B14F-4D97-AF65-F5344CB8AC3E}">
        <p14:creationId xmlns:p14="http://schemas.microsoft.com/office/powerpoint/2010/main" val="19206031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DF1D9-22D5-4871-8E51-7AA69A1255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DF2B7D8-3320-4BE8-852E-B996837B43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04A5C2A-6496-4CFC-8351-295A5C248A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EEDBD4D-2C5A-4542-8C5B-D9381D4DCA5C}"/>
              </a:ext>
            </a:extLst>
          </p:cNvPr>
          <p:cNvSpPr>
            <a:spLocks noGrp="1"/>
          </p:cNvSpPr>
          <p:nvPr>
            <p:ph type="dt" sz="half" idx="10"/>
          </p:nvPr>
        </p:nvSpPr>
        <p:spPr/>
        <p:txBody>
          <a:bodyPr/>
          <a:lstStyle/>
          <a:p>
            <a:fld id="{EB993E32-8AB3-4DE5-96CB-E95A7A114169}" type="datetimeFigureOut">
              <a:rPr lang="en-US" smtClean="0"/>
              <a:t>11/12/2019</a:t>
            </a:fld>
            <a:endParaRPr lang="en-US"/>
          </a:p>
        </p:txBody>
      </p:sp>
      <p:sp>
        <p:nvSpPr>
          <p:cNvPr id="6" name="Footer Placeholder 5">
            <a:extLst>
              <a:ext uri="{FF2B5EF4-FFF2-40B4-BE49-F238E27FC236}">
                <a16:creationId xmlns:a16="http://schemas.microsoft.com/office/drawing/2014/main" id="{0F0AF813-6310-4365-AFEF-2FB315ED90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F381D4-78CB-41AC-A152-B091459C5EA8}"/>
              </a:ext>
            </a:extLst>
          </p:cNvPr>
          <p:cNvSpPr>
            <a:spLocks noGrp="1"/>
          </p:cNvSpPr>
          <p:nvPr>
            <p:ph type="sldNum" sz="quarter" idx="12"/>
          </p:nvPr>
        </p:nvSpPr>
        <p:spPr/>
        <p:txBody>
          <a:bodyPr/>
          <a:lstStyle/>
          <a:p>
            <a:fld id="{990F4B2E-8219-484F-BA4C-33EC029B08AD}" type="slidenum">
              <a:rPr lang="en-US" smtClean="0"/>
              <a:t>‹Nº›</a:t>
            </a:fld>
            <a:endParaRPr lang="en-US"/>
          </a:p>
        </p:txBody>
      </p:sp>
    </p:spTree>
    <p:extLst>
      <p:ext uri="{BB962C8B-B14F-4D97-AF65-F5344CB8AC3E}">
        <p14:creationId xmlns:p14="http://schemas.microsoft.com/office/powerpoint/2010/main" val="38159818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76A66-1849-4A53-BC1B-C0C76CA661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C0746AF-9A67-4DB5-AF14-F6A81607BA8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54F7B75-D80C-4054-9EC6-F7EB01616D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A925F8-66C7-46AD-99A9-3A8A62660A4B}"/>
              </a:ext>
            </a:extLst>
          </p:cNvPr>
          <p:cNvSpPr>
            <a:spLocks noGrp="1"/>
          </p:cNvSpPr>
          <p:nvPr>
            <p:ph type="dt" sz="half" idx="10"/>
          </p:nvPr>
        </p:nvSpPr>
        <p:spPr/>
        <p:txBody>
          <a:bodyPr/>
          <a:lstStyle/>
          <a:p>
            <a:fld id="{EB993E32-8AB3-4DE5-96CB-E95A7A114169}" type="datetimeFigureOut">
              <a:rPr lang="en-US" smtClean="0"/>
              <a:t>11/12/2019</a:t>
            </a:fld>
            <a:endParaRPr lang="en-US"/>
          </a:p>
        </p:txBody>
      </p:sp>
      <p:sp>
        <p:nvSpPr>
          <p:cNvPr id="6" name="Footer Placeholder 5">
            <a:extLst>
              <a:ext uri="{FF2B5EF4-FFF2-40B4-BE49-F238E27FC236}">
                <a16:creationId xmlns:a16="http://schemas.microsoft.com/office/drawing/2014/main" id="{FB3DE0FA-FF00-4DF0-A12B-B7FAF2CA45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67D932-97DD-4823-98D4-38793C69B909}"/>
              </a:ext>
            </a:extLst>
          </p:cNvPr>
          <p:cNvSpPr>
            <a:spLocks noGrp="1"/>
          </p:cNvSpPr>
          <p:nvPr>
            <p:ph type="sldNum" sz="quarter" idx="12"/>
          </p:nvPr>
        </p:nvSpPr>
        <p:spPr/>
        <p:txBody>
          <a:bodyPr/>
          <a:lstStyle/>
          <a:p>
            <a:fld id="{990F4B2E-8219-484F-BA4C-33EC029B08AD}" type="slidenum">
              <a:rPr lang="en-US" smtClean="0"/>
              <a:t>‹Nº›</a:t>
            </a:fld>
            <a:endParaRPr lang="en-US"/>
          </a:p>
        </p:txBody>
      </p:sp>
    </p:spTree>
    <p:extLst>
      <p:ext uri="{BB962C8B-B14F-4D97-AF65-F5344CB8AC3E}">
        <p14:creationId xmlns:p14="http://schemas.microsoft.com/office/powerpoint/2010/main" val="178000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5B9D71B-4BBA-4D11-81B2-AC6082A4545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7C751A5-8066-4753-B370-00538FAA7B3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1A0E4A-2CF7-4ADD-A853-52DA5547F1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993E32-8AB3-4DE5-96CB-E95A7A114169}" type="datetimeFigureOut">
              <a:rPr lang="en-US" smtClean="0"/>
              <a:t>11/12/2019</a:t>
            </a:fld>
            <a:endParaRPr lang="en-US"/>
          </a:p>
        </p:txBody>
      </p:sp>
      <p:sp>
        <p:nvSpPr>
          <p:cNvPr id="5" name="Footer Placeholder 4">
            <a:extLst>
              <a:ext uri="{FF2B5EF4-FFF2-40B4-BE49-F238E27FC236}">
                <a16:creationId xmlns:a16="http://schemas.microsoft.com/office/drawing/2014/main" id="{AFDDB6B2-999D-4169-94A7-0C0337776F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46D2559-A9D5-4DB5-9A4E-A4F656ACF15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0F4B2E-8219-484F-BA4C-33EC029B08AD}" type="slidenum">
              <a:rPr lang="en-US" smtClean="0"/>
              <a:t>‹Nº›</a:t>
            </a:fld>
            <a:endParaRPr lang="en-US"/>
          </a:p>
        </p:txBody>
      </p:sp>
    </p:spTree>
    <p:extLst>
      <p:ext uri="{BB962C8B-B14F-4D97-AF65-F5344CB8AC3E}">
        <p14:creationId xmlns:p14="http://schemas.microsoft.com/office/powerpoint/2010/main" val="25877185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image" Target="../media/image10.tmp"/><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tmp"/><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6.tmp"/><Relationship Id="rId2" Type="http://schemas.openxmlformats.org/officeDocument/2006/relationships/image" Target="../media/image15.tmp"/><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7.tmp"/><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0.tmp"/><Relationship Id="rId2" Type="http://schemas.openxmlformats.org/officeDocument/2006/relationships/image" Target="../media/image19.tmp"/><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21.tmp"/><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3.tmp"/><Relationship Id="rId2" Type="http://schemas.openxmlformats.org/officeDocument/2006/relationships/image" Target="../media/image22.tmp"/><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24.tmp"/><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24.tmp"/><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24.tmp"/><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25.tmp"/><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59AE206-7EBA-4D33-8BC9-9D8158553F0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7A2DF1-282C-422B-9D1B-3D30E733E7A9}"/>
              </a:ext>
            </a:extLst>
          </p:cNvPr>
          <p:cNvSpPr>
            <a:spLocks noGrp="1"/>
          </p:cNvSpPr>
          <p:nvPr>
            <p:ph type="ctrTitle"/>
          </p:nvPr>
        </p:nvSpPr>
        <p:spPr>
          <a:xfrm>
            <a:off x="671378" y="4538919"/>
            <a:ext cx="6939722" cy="1072154"/>
          </a:xfrm>
        </p:spPr>
        <p:txBody>
          <a:bodyPr anchor="ctr">
            <a:normAutofit/>
          </a:bodyPr>
          <a:lstStyle/>
          <a:p>
            <a:pPr algn="l"/>
            <a:r>
              <a:rPr lang="en-US" b="1" dirty="0" err="1">
                <a:solidFill>
                  <a:schemeClr val="accent1"/>
                </a:solidFill>
              </a:rPr>
              <a:t>Diagramas</a:t>
            </a:r>
            <a:r>
              <a:rPr lang="en-US" b="1" dirty="0">
                <a:solidFill>
                  <a:schemeClr val="accent1"/>
                </a:solidFill>
              </a:rPr>
              <a:t> de la UML</a:t>
            </a:r>
          </a:p>
        </p:txBody>
      </p:sp>
      <p:sp>
        <p:nvSpPr>
          <p:cNvPr id="3" name="Subtitle 2">
            <a:extLst>
              <a:ext uri="{FF2B5EF4-FFF2-40B4-BE49-F238E27FC236}">
                <a16:creationId xmlns:a16="http://schemas.microsoft.com/office/drawing/2014/main" id="{2E5CA80A-7E58-4011-90EF-520FE3549422}"/>
              </a:ext>
            </a:extLst>
          </p:cNvPr>
          <p:cNvSpPr>
            <a:spLocks noGrp="1"/>
          </p:cNvSpPr>
          <p:nvPr>
            <p:ph type="subTitle" idx="1"/>
          </p:nvPr>
        </p:nvSpPr>
        <p:spPr>
          <a:xfrm>
            <a:off x="8050762" y="4525347"/>
            <a:ext cx="3211288" cy="1737360"/>
          </a:xfrm>
        </p:spPr>
        <p:txBody>
          <a:bodyPr anchor="ctr">
            <a:normAutofit/>
          </a:bodyPr>
          <a:lstStyle/>
          <a:p>
            <a:pPr marL="457200" indent="-457200" algn="l">
              <a:buFont typeface="+mj-lt"/>
              <a:buAutoNum type="arabicPeriod"/>
            </a:pPr>
            <a:r>
              <a:rPr lang="en-US" sz="1100" dirty="0" err="1"/>
              <a:t>Diagrama</a:t>
            </a:r>
            <a:r>
              <a:rPr lang="en-US" sz="1100" dirty="0"/>
              <a:t> de </a:t>
            </a:r>
            <a:r>
              <a:rPr lang="en-US" sz="1100" dirty="0" err="1"/>
              <a:t>casos</a:t>
            </a:r>
            <a:r>
              <a:rPr lang="en-US" sz="1100" dirty="0"/>
              <a:t> de </a:t>
            </a:r>
            <a:r>
              <a:rPr lang="en-US" sz="1100" dirty="0" err="1"/>
              <a:t>uso</a:t>
            </a:r>
            <a:endParaRPr lang="en-US" sz="1100" dirty="0"/>
          </a:p>
          <a:p>
            <a:pPr marL="457200" indent="-457200" algn="l">
              <a:buFont typeface="+mj-lt"/>
              <a:buAutoNum type="arabicPeriod"/>
            </a:pPr>
            <a:r>
              <a:rPr lang="en-US" sz="1100" dirty="0" err="1"/>
              <a:t>Diagrama</a:t>
            </a:r>
            <a:r>
              <a:rPr lang="en-US" sz="1100" dirty="0"/>
              <a:t> de </a:t>
            </a:r>
            <a:r>
              <a:rPr lang="en-US" sz="1100" dirty="0" err="1"/>
              <a:t>actividad</a:t>
            </a:r>
            <a:endParaRPr lang="en-US" sz="1100" dirty="0"/>
          </a:p>
          <a:p>
            <a:pPr marL="457200" indent="-457200" algn="l">
              <a:buFont typeface="+mj-lt"/>
              <a:buAutoNum type="arabicPeriod"/>
            </a:pPr>
            <a:r>
              <a:rPr lang="en-US" sz="1100" dirty="0" err="1"/>
              <a:t>Diagrama</a:t>
            </a:r>
            <a:r>
              <a:rPr lang="en-US" sz="1100" dirty="0"/>
              <a:t> de </a:t>
            </a:r>
            <a:r>
              <a:rPr lang="en-US" sz="1100" dirty="0" err="1"/>
              <a:t>secuencia</a:t>
            </a:r>
            <a:endParaRPr lang="en-US" sz="1100" dirty="0"/>
          </a:p>
          <a:p>
            <a:pPr marL="457200" indent="-457200" algn="l">
              <a:buFont typeface="+mj-lt"/>
              <a:buAutoNum type="arabicPeriod"/>
            </a:pPr>
            <a:r>
              <a:rPr lang="en-US" sz="1100" dirty="0"/>
              <a:t> </a:t>
            </a:r>
            <a:r>
              <a:rPr lang="en-US" sz="1100" dirty="0" err="1"/>
              <a:t>Diagrama</a:t>
            </a:r>
            <a:r>
              <a:rPr lang="en-US" sz="1100" dirty="0"/>
              <a:t> de </a:t>
            </a:r>
            <a:r>
              <a:rPr lang="en-US" sz="1100" dirty="0" err="1"/>
              <a:t>colaboración</a:t>
            </a:r>
            <a:endParaRPr lang="en-US" sz="1100" dirty="0"/>
          </a:p>
          <a:p>
            <a:pPr marL="457200" indent="-457200" algn="l">
              <a:buFont typeface="+mj-lt"/>
              <a:buAutoNum type="arabicPeriod"/>
            </a:pPr>
            <a:r>
              <a:rPr lang="en-US" sz="1100" dirty="0" err="1"/>
              <a:t>Diagrama</a:t>
            </a:r>
            <a:r>
              <a:rPr lang="en-US" sz="1100" dirty="0"/>
              <a:t> de </a:t>
            </a:r>
            <a:r>
              <a:rPr lang="en-US" sz="1100" dirty="0" err="1"/>
              <a:t>clases</a:t>
            </a:r>
            <a:endParaRPr lang="en-US" sz="1100" dirty="0"/>
          </a:p>
          <a:p>
            <a:pPr marL="457200" indent="-457200" algn="l">
              <a:buFont typeface="+mj-lt"/>
              <a:buAutoNum type="arabicPeriod"/>
            </a:pPr>
            <a:r>
              <a:rPr lang="en-US" sz="1100" dirty="0" err="1"/>
              <a:t>Diagrama</a:t>
            </a:r>
            <a:r>
              <a:rPr lang="en-US" sz="1100" dirty="0"/>
              <a:t> de </a:t>
            </a:r>
            <a:r>
              <a:rPr lang="en-US" sz="1100" dirty="0" err="1"/>
              <a:t>estado</a:t>
            </a:r>
            <a:endParaRPr lang="en-US" sz="1100" dirty="0"/>
          </a:p>
        </p:txBody>
      </p:sp>
      <p:sp>
        <p:nvSpPr>
          <p:cNvPr id="11" name="Oval 10">
            <a:extLst>
              <a:ext uri="{FF2B5EF4-FFF2-40B4-BE49-F238E27FC236}">
                <a16:creationId xmlns:a16="http://schemas.microsoft.com/office/drawing/2014/main" id="{6437D937-A7F1-4011-92B4-328E5BE1B16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B672F332-AF08-46C6-94F0-77684310D7B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rgbClr val="4F2F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34244EF8-D73A-40E1-BE73-D46E6B4B04E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rgbClr val="FFA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2" descr="Imagen relacionada">
            <a:extLst>
              <a:ext uri="{FF2B5EF4-FFF2-40B4-BE49-F238E27FC236}">
                <a16:creationId xmlns:a16="http://schemas.microsoft.com/office/drawing/2014/main" id="{E54EFD3E-10C1-4B90-BA47-80B6D3945DC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078" r="2" b="2"/>
          <a:stretch/>
        </p:blipFill>
        <p:spPr bwMode="auto">
          <a:xfrm>
            <a:off x="7581979" y="10"/>
            <a:ext cx="4610021" cy="3283075"/>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noFill/>
          <a:extLst>
            <a:ext uri="{909E8E84-426E-40DD-AFC4-6F175D3DCCD1}">
              <a14:hiddenFill xmlns:a14="http://schemas.microsoft.com/office/drawing/2010/main">
                <a:solidFill>
                  <a:srgbClr val="FFFFFF"/>
                </a:solidFill>
              </a14:hiddenFill>
            </a:ext>
          </a:extLst>
        </p:spPr>
      </p:pic>
      <p:cxnSp>
        <p:nvCxnSpPr>
          <p:cNvPr id="17" name="Straight Connector 16">
            <a:extLst>
              <a:ext uri="{FF2B5EF4-FFF2-40B4-BE49-F238E27FC236}">
                <a16:creationId xmlns:a16="http://schemas.microsoft.com/office/drawing/2014/main" id="{9E8E38ED-369A-44C2-B635-0BED0E48A6E8}"/>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1BB07799-BF84-4BCF-8086-4C9C1203B171}"/>
              </a:ext>
            </a:extLst>
          </p:cNvPr>
          <p:cNvSpPr txBox="1"/>
          <p:nvPr/>
        </p:nvSpPr>
        <p:spPr>
          <a:xfrm>
            <a:off x="700505" y="5898966"/>
            <a:ext cx="6910595" cy="338554"/>
          </a:xfrm>
          <a:prstGeom prst="rect">
            <a:avLst/>
          </a:prstGeom>
          <a:noFill/>
        </p:spPr>
        <p:txBody>
          <a:bodyPr wrap="square" rtlCol="0">
            <a:spAutoFit/>
          </a:bodyPr>
          <a:lstStyle/>
          <a:p>
            <a:r>
              <a:rPr lang="en-US" sz="1600" dirty="0"/>
              <a:t>Ing. Allan N Lopez</a:t>
            </a:r>
          </a:p>
        </p:txBody>
      </p:sp>
    </p:spTree>
    <p:extLst>
      <p:ext uri="{BB962C8B-B14F-4D97-AF65-F5344CB8AC3E}">
        <p14:creationId xmlns:p14="http://schemas.microsoft.com/office/powerpoint/2010/main" val="2268501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838200" y="388799"/>
            <a:ext cx="10515600" cy="976175"/>
          </a:xfrm>
        </p:spPr>
        <p:txBody>
          <a:bodyPr>
            <a:normAutofit/>
          </a:bodyPr>
          <a:lstStyle/>
          <a:p>
            <a:r>
              <a:rPr lang="es-HN" b="1" dirty="0">
                <a:solidFill>
                  <a:schemeClr val="accent1"/>
                </a:solidFill>
              </a:rPr>
              <a:t>Relaciones de los casos de uso</a:t>
            </a:r>
          </a:p>
        </p:txBody>
      </p:sp>
      <p:sp>
        <p:nvSpPr>
          <p:cNvPr id="3" name="Text Placeholder 2">
            <a:extLst>
              <a:ext uri="{FF2B5EF4-FFF2-40B4-BE49-F238E27FC236}">
                <a16:creationId xmlns:a16="http://schemas.microsoft.com/office/drawing/2014/main" id="{B742F0EE-6816-45B3-8B2F-E78EDC4B829E}"/>
              </a:ext>
            </a:extLst>
          </p:cNvPr>
          <p:cNvSpPr>
            <a:spLocks noGrp="1"/>
          </p:cNvSpPr>
          <p:nvPr>
            <p:ph type="body" idx="1"/>
          </p:nvPr>
        </p:nvSpPr>
        <p:spPr>
          <a:xfrm>
            <a:off x="967408" y="1391478"/>
            <a:ext cx="10641495" cy="1333451"/>
          </a:xfrm>
        </p:spPr>
        <p:txBody>
          <a:bodyPr>
            <a:normAutofit/>
          </a:bodyPr>
          <a:lstStyle/>
          <a:p>
            <a:r>
              <a:rPr lang="es-ES" sz="2800" dirty="0">
                <a:solidFill>
                  <a:schemeClr val="tx1"/>
                </a:solidFill>
              </a:rPr>
              <a:t>Las relaciones activas se conocen como relaciones de comportamiento y se utilizan principalmente en los diagramas de casos de uso.</a:t>
            </a:r>
            <a:endParaRPr lang="es-HN" sz="2800" dirty="0">
              <a:solidFill>
                <a:schemeClr val="tx1"/>
              </a:solidFill>
            </a:endParaRPr>
          </a:p>
        </p:txBody>
      </p:sp>
      <p:pic>
        <p:nvPicPr>
          <p:cNvPr id="6" name="Picture 5">
            <a:extLst>
              <a:ext uri="{FF2B5EF4-FFF2-40B4-BE49-F238E27FC236}">
                <a16:creationId xmlns:a16="http://schemas.microsoft.com/office/drawing/2014/main" id="{E75331EF-1911-470B-A28D-B7BB6345F9AB}"/>
              </a:ext>
            </a:extLst>
          </p:cNvPr>
          <p:cNvPicPr>
            <a:picLocks noChangeAspect="1"/>
          </p:cNvPicPr>
          <p:nvPr/>
        </p:nvPicPr>
        <p:blipFill rotWithShape="1">
          <a:blip r:embed="rId2">
            <a:extLst>
              <a:ext uri="{28A0092B-C50C-407E-A947-70E740481C1C}">
                <a14:useLocalDpi xmlns:a14="http://schemas.microsoft.com/office/drawing/2010/main" val="0"/>
              </a:ext>
            </a:extLst>
          </a:blip>
          <a:srcRect l="-959" t="50366" r="959" b="-406"/>
          <a:stretch/>
        </p:blipFill>
        <p:spPr>
          <a:xfrm>
            <a:off x="967408" y="2491409"/>
            <a:ext cx="10064224" cy="3660247"/>
          </a:xfrm>
          <a:prstGeom prst="rect">
            <a:avLst/>
          </a:prstGeom>
        </p:spPr>
      </p:pic>
    </p:spTree>
    <p:extLst>
      <p:ext uri="{BB962C8B-B14F-4D97-AF65-F5344CB8AC3E}">
        <p14:creationId xmlns:p14="http://schemas.microsoft.com/office/powerpoint/2010/main" val="30083197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662610" y="735495"/>
            <a:ext cx="5950226" cy="976175"/>
          </a:xfrm>
        </p:spPr>
        <p:txBody>
          <a:bodyPr>
            <a:normAutofit fontScale="90000"/>
          </a:bodyPr>
          <a:lstStyle/>
          <a:p>
            <a:r>
              <a:rPr lang="es-HN" b="1" dirty="0">
                <a:solidFill>
                  <a:schemeClr val="accent1"/>
                </a:solidFill>
              </a:rPr>
              <a:t>Escenario de casos de uso</a:t>
            </a:r>
          </a:p>
        </p:txBody>
      </p:sp>
      <p:sp>
        <p:nvSpPr>
          <p:cNvPr id="3" name="Text Placeholder 2">
            <a:extLst>
              <a:ext uri="{FF2B5EF4-FFF2-40B4-BE49-F238E27FC236}">
                <a16:creationId xmlns:a16="http://schemas.microsoft.com/office/drawing/2014/main" id="{B742F0EE-6816-45B3-8B2F-E78EDC4B829E}"/>
              </a:ext>
            </a:extLst>
          </p:cNvPr>
          <p:cNvSpPr>
            <a:spLocks noGrp="1"/>
          </p:cNvSpPr>
          <p:nvPr>
            <p:ph type="body" idx="1"/>
          </p:nvPr>
        </p:nvSpPr>
        <p:spPr>
          <a:xfrm>
            <a:off x="662609" y="1711670"/>
            <a:ext cx="6559826" cy="4638261"/>
          </a:xfrm>
        </p:spPr>
        <p:txBody>
          <a:bodyPr>
            <a:normAutofit/>
          </a:bodyPr>
          <a:lstStyle/>
          <a:p>
            <a:r>
              <a:rPr lang="es-ES" sz="2600" dirty="0">
                <a:solidFill>
                  <a:schemeClr val="tx1"/>
                </a:solidFill>
              </a:rPr>
              <a:t>Cada caso de uso tiene una descripción. Designaremos a la descripción como un escenario de caso de uso. </a:t>
            </a:r>
          </a:p>
          <a:p>
            <a:r>
              <a:rPr lang="es-ES" sz="2600" dirty="0">
                <a:solidFill>
                  <a:schemeClr val="tx1"/>
                </a:solidFill>
              </a:rPr>
              <a:t> Las tres áreas principales son: </a:t>
            </a:r>
          </a:p>
          <a:p>
            <a:pPr marL="514350" indent="-514350">
              <a:buFont typeface="+mj-lt"/>
              <a:buAutoNum type="arabicPeriod"/>
            </a:pPr>
            <a:r>
              <a:rPr lang="es-ES" sz="2600" dirty="0">
                <a:solidFill>
                  <a:schemeClr val="tx1"/>
                </a:solidFill>
              </a:rPr>
              <a:t>Un encabezado de área que contiene los identificadores e iniciadores del caso.</a:t>
            </a:r>
          </a:p>
          <a:p>
            <a:pPr marL="514350" indent="-514350">
              <a:buFont typeface="+mj-lt"/>
              <a:buAutoNum type="arabicPeriod"/>
            </a:pPr>
            <a:r>
              <a:rPr lang="es-ES" sz="2600" dirty="0">
                <a:solidFill>
                  <a:schemeClr val="tx1"/>
                </a:solidFill>
              </a:rPr>
              <a:t>Los pasos realizados.</a:t>
            </a:r>
          </a:p>
          <a:p>
            <a:pPr marL="514350" indent="-514350">
              <a:buFont typeface="+mj-lt"/>
              <a:buAutoNum type="arabicPeriod"/>
            </a:pPr>
            <a:r>
              <a:rPr lang="es-ES" sz="2600" dirty="0">
                <a:solidFill>
                  <a:schemeClr val="tx1"/>
                </a:solidFill>
              </a:rPr>
              <a:t>Un área de pie de página que contiene precondiciones, suposiciones, preguntas y demás información relacionada.</a:t>
            </a:r>
          </a:p>
          <a:p>
            <a:endParaRPr lang="es-HN" sz="2600" dirty="0">
              <a:solidFill>
                <a:schemeClr val="tx1"/>
              </a:solidFill>
            </a:endParaRPr>
          </a:p>
        </p:txBody>
      </p:sp>
      <p:pic>
        <p:nvPicPr>
          <p:cNvPr id="10" name="Picture 9">
            <a:extLst>
              <a:ext uri="{FF2B5EF4-FFF2-40B4-BE49-F238E27FC236}">
                <a16:creationId xmlns:a16="http://schemas.microsoft.com/office/drawing/2014/main" id="{E3D2E185-79EA-434F-B2C5-91ED2C3F97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22435" y="487367"/>
            <a:ext cx="4638407" cy="5862564"/>
          </a:xfrm>
          <a:prstGeom prst="rect">
            <a:avLst/>
          </a:prstGeom>
        </p:spPr>
      </p:pic>
    </p:spTree>
    <p:extLst>
      <p:ext uri="{BB962C8B-B14F-4D97-AF65-F5344CB8AC3E}">
        <p14:creationId xmlns:p14="http://schemas.microsoft.com/office/powerpoint/2010/main" val="9496759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42C1FCE-7689-4226-8D10-DE568DA0736F}"/>
              </a:ext>
            </a:extLst>
          </p:cNvPr>
          <p:cNvSpPr/>
          <p:nvPr/>
        </p:nvSpPr>
        <p:spPr>
          <a:xfrm>
            <a:off x="980661" y="1144666"/>
            <a:ext cx="10373139" cy="5324535"/>
          </a:xfrm>
          <a:prstGeom prst="rect">
            <a:avLst/>
          </a:prstGeom>
        </p:spPr>
        <p:txBody>
          <a:bodyPr wrap="square">
            <a:spAutoFit/>
          </a:bodyPr>
          <a:lstStyle/>
          <a:p>
            <a:r>
              <a:rPr lang="es-HN" sz="2000" dirty="0">
                <a:latin typeface="Calibri" panose="020F0502020204030204" pitchFamily="34" charset="0"/>
              </a:rPr>
              <a:t>Un edificio de la ciudad cuenta con cierto numero de salas para reuniones, conferencias y/o otros eventos. Las salas se encuentran distribuidas en los diversos pisos del edificio. </a:t>
            </a:r>
          </a:p>
          <a:p>
            <a:r>
              <a:rPr lang="es-HN" sz="2000" dirty="0">
                <a:latin typeface="Calibri" panose="020F0502020204030204" pitchFamily="34" charset="0"/>
              </a:rPr>
              <a:t>Se necesita un sistema que le permita llevar un control de reservación de salas, para el publico en general. La reservaciones se pueden hacer desde cualquier dispositivo móvil o computador con conexión a internet. </a:t>
            </a:r>
          </a:p>
          <a:p>
            <a:r>
              <a:rPr lang="es-HN" sz="2000" dirty="0">
                <a:latin typeface="Calibri" panose="020F0502020204030204" pitchFamily="34" charset="0"/>
              </a:rPr>
              <a:t>Los usuarios deben poder buscar entre los diferentes tipos de salas de acuerdo a su necesidad, pueden ser salas grandes, pequeñas o medianas. Salas mesas y escritorios para reuniones, salas con pantallas y proyectores. Salones con butacas para conferencias. </a:t>
            </a:r>
          </a:p>
          <a:p>
            <a:r>
              <a:rPr lang="es-HN" sz="2000" dirty="0">
                <a:latin typeface="Calibri" panose="020F0502020204030204" pitchFamily="34" charset="0"/>
              </a:rPr>
              <a:t>Cuando el usuario seleccione una sala, también debe poder ver el estado de la sala y las fechas y horarios disponibles para reservar. El usuario debe poder reservar una sala y solicitar otros equipos adicionales como mesas extra, micrófonos, televisores, etc. </a:t>
            </a:r>
          </a:p>
          <a:p>
            <a:r>
              <a:rPr lang="es-HN" sz="2000" dirty="0">
                <a:latin typeface="Calibri" panose="020F0502020204030204" pitchFamily="34" charset="0"/>
              </a:rPr>
              <a:t>Si lo usuarios no se encuentran registrados en el sistema, entonces el usuario debe completar un formulario previo a una confirmación de la reservación. </a:t>
            </a:r>
          </a:p>
          <a:p>
            <a:r>
              <a:rPr lang="es-HN" sz="2000" dirty="0">
                <a:latin typeface="Calibri" panose="020F0502020204030204" pitchFamily="34" charset="0"/>
              </a:rPr>
              <a:t>Las salas pueden estar disponibles, inactiva, ocupada, reservada y </a:t>
            </a:r>
            <a:r>
              <a:rPr lang="es-HN" sz="2000" dirty="0" err="1">
                <a:latin typeface="Calibri" panose="020F0502020204030204" pitchFamily="34" charset="0"/>
              </a:rPr>
              <a:t>pre-reservada</a:t>
            </a:r>
            <a:r>
              <a:rPr lang="es-HN" sz="2000" dirty="0">
                <a:latin typeface="Calibri" panose="020F0502020204030204" pitchFamily="34" charset="0"/>
              </a:rPr>
              <a:t>. Cuando la se hace una reservación la sala se muestra como </a:t>
            </a:r>
            <a:r>
              <a:rPr lang="es-HN" sz="2000" dirty="0" err="1">
                <a:latin typeface="Calibri" panose="020F0502020204030204" pitchFamily="34" charset="0"/>
              </a:rPr>
              <a:t>pre-reservada</a:t>
            </a:r>
            <a:r>
              <a:rPr lang="es-HN" sz="2000" dirty="0">
                <a:latin typeface="Calibri" panose="020F0502020204030204" pitchFamily="34" charset="0"/>
              </a:rPr>
              <a:t>, al momento de realizar la confirmación su estado cambia a reservada. Si no se realiza la confirmación después de 24 horas, la sala se libera y se pasa a un estado de disponible. </a:t>
            </a:r>
          </a:p>
        </p:txBody>
      </p:sp>
      <p:sp>
        <p:nvSpPr>
          <p:cNvPr id="3" name="Title 1">
            <a:extLst>
              <a:ext uri="{FF2B5EF4-FFF2-40B4-BE49-F238E27FC236}">
                <a16:creationId xmlns:a16="http://schemas.microsoft.com/office/drawing/2014/main" id="{DAE50E7E-72F3-4E01-A7F3-3AF91C7908BE}"/>
              </a:ext>
            </a:extLst>
          </p:cNvPr>
          <p:cNvSpPr txBox="1">
            <a:spLocks/>
          </p:cNvSpPr>
          <p:nvPr/>
        </p:nvSpPr>
        <p:spPr>
          <a:xfrm>
            <a:off x="838200" y="388799"/>
            <a:ext cx="10515600" cy="97617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HN" b="1" dirty="0">
                <a:solidFill>
                  <a:schemeClr val="accent1"/>
                </a:solidFill>
              </a:rPr>
              <a:t>Ejercicio: Definición de problema. </a:t>
            </a:r>
          </a:p>
        </p:txBody>
      </p:sp>
    </p:spTree>
    <p:extLst>
      <p:ext uri="{BB962C8B-B14F-4D97-AF65-F5344CB8AC3E}">
        <p14:creationId xmlns:p14="http://schemas.microsoft.com/office/powerpoint/2010/main" val="22141569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42C1FCE-7689-4226-8D10-DE568DA0736F}"/>
              </a:ext>
            </a:extLst>
          </p:cNvPr>
          <p:cNvSpPr/>
          <p:nvPr/>
        </p:nvSpPr>
        <p:spPr>
          <a:xfrm>
            <a:off x="980661" y="1144666"/>
            <a:ext cx="10373139" cy="5324535"/>
          </a:xfrm>
          <a:prstGeom prst="rect">
            <a:avLst/>
          </a:prstGeom>
        </p:spPr>
        <p:txBody>
          <a:bodyPr wrap="square">
            <a:spAutoFit/>
          </a:bodyPr>
          <a:lstStyle/>
          <a:p>
            <a:r>
              <a:rPr lang="es-HN" sz="2000" dirty="0">
                <a:latin typeface="Calibri" panose="020F0502020204030204" pitchFamily="34" charset="0"/>
              </a:rPr>
              <a:t>Un edificio de la ciudad cuenta con cierto numero de </a:t>
            </a:r>
            <a:r>
              <a:rPr lang="es-HN" sz="2000" b="1" dirty="0">
                <a:solidFill>
                  <a:schemeClr val="accent2"/>
                </a:solidFill>
                <a:latin typeface="Calibri" panose="020F0502020204030204" pitchFamily="34" charset="0"/>
              </a:rPr>
              <a:t>salas</a:t>
            </a:r>
            <a:r>
              <a:rPr lang="es-HN" sz="2000" dirty="0">
                <a:latin typeface="Calibri" panose="020F0502020204030204" pitchFamily="34" charset="0"/>
              </a:rPr>
              <a:t> para reuniones, conferencias y/o otros eventos. Las salas se encuentran distribuidas en los diversos </a:t>
            </a:r>
            <a:r>
              <a:rPr lang="es-HN" sz="2000" i="1" dirty="0">
                <a:solidFill>
                  <a:srgbClr val="00B050"/>
                </a:solidFill>
                <a:latin typeface="Calibri" panose="020F0502020204030204" pitchFamily="34" charset="0"/>
              </a:rPr>
              <a:t>pisos del edificio</a:t>
            </a:r>
            <a:r>
              <a:rPr lang="es-HN" sz="2000" dirty="0">
                <a:latin typeface="Calibri" panose="020F0502020204030204" pitchFamily="34" charset="0"/>
              </a:rPr>
              <a:t>. </a:t>
            </a:r>
          </a:p>
          <a:p>
            <a:r>
              <a:rPr lang="es-HN" sz="2000" dirty="0">
                <a:latin typeface="Calibri" panose="020F0502020204030204" pitchFamily="34" charset="0"/>
              </a:rPr>
              <a:t>Se necesita un sistema que le permita llevar un control </a:t>
            </a:r>
            <a:r>
              <a:rPr lang="es-HN" sz="2000" u="sng" dirty="0">
                <a:latin typeface="Calibri" panose="020F0502020204030204" pitchFamily="34" charset="0"/>
              </a:rPr>
              <a:t>de reservación de salas, para el publico en general. </a:t>
            </a:r>
            <a:r>
              <a:rPr lang="es-HN" sz="2000" dirty="0">
                <a:latin typeface="Calibri" panose="020F0502020204030204" pitchFamily="34" charset="0"/>
              </a:rPr>
              <a:t>La </a:t>
            </a:r>
            <a:r>
              <a:rPr lang="es-HN" sz="2000" b="1" dirty="0">
                <a:solidFill>
                  <a:schemeClr val="accent2"/>
                </a:solidFill>
                <a:latin typeface="Calibri" panose="020F0502020204030204" pitchFamily="34" charset="0"/>
              </a:rPr>
              <a:t>reservaciones</a:t>
            </a:r>
            <a:r>
              <a:rPr lang="es-HN" sz="2000" dirty="0">
                <a:latin typeface="Calibri" panose="020F0502020204030204" pitchFamily="34" charset="0"/>
              </a:rPr>
              <a:t> se pueden hacer desde cualquier dispositivo móvil o computador con conexión a internet. </a:t>
            </a:r>
          </a:p>
          <a:p>
            <a:r>
              <a:rPr lang="es-HN" sz="2000" b="1" u="sng" dirty="0">
                <a:latin typeface="Calibri" panose="020F0502020204030204" pitchFamily="34" charset="0"/>
              </a:rPr>
              <a:t>Los </a:t>
            </a:r>
            <a:r>
              <a:rPr lang="es-HN" sz="2000" b="1" u="sng" dirty="0">
                <a:solidFill>
                  <a:schemeClr val="accent2"/>
                </a:solidFill>
                <a:latin typeface="Calibri" panose="020F0502020204030204" pitchFamily="34" charset="0"/>
              </a:rPr>
              <a:t>usuarios</a:t>
            </a:r>
            <a:r>
              <a:rPr lang="es-HN" sz="2000" b="1" u="sng" dirty="0">
                <a:latin typeface="Calibri" panose="020F0502020204030204" pitchFamily="34" charset="0"/>
              </a:rPr>
              <a:t> deben poder buscar entre los diferentes tipos de salas </a:t>
            </a:r>
            <a:r>
              <a:rPr lang="es-HN" sz="2000" dirty="0">
                <a:latin typeface="Calibri" panose="020F0502020204030204" pitchFamily="34" charset="0"/>
              </a:rPr>
              <a:t>de acuerdo a su necesidad, pueden ser salas </a:t>
            </a:r>
            <a:r>
              <a:rPr lang="es-HN" sz="2000" i="1" dirty="0">
                <a:solidFill>
                  <a:srgbClr val="00B050"/>
                </a:solidFill>
                <a:latin typeface="Calibri" panose="020F0502020204030204" pitchFamily="34" charset="0"/>
              </a:rPr>
              <a:t>grandes</a:t>
            </a:r>
            <a:r>
              <a:rPr lang="es-HN" sz="2000" dirty="0">
                <a:latin typeface="Calibri" panose="020F0502020204030204" pitchFamily="34" charset="0"/>
              </a:rPr>
              <a:t>, </a:t>
            </a:r>
            <a:r>
              <a:rPr lang="es-HN" sz="2000" i="1" dirty="0">
                <a:solidFill>
                  <a:srgbClr val="00B050"/>
                </a:solidFill>
                <a:latin typeface="Calibri" panose="020F0502020204030204" pitchFamily="34" charset="0"/>
              </a:rPr>
              <a:t>pequeñas</a:t>
            </a:r>
            <a:r>
              <a:rPr lang="es-HN" sz="2000" dirty="0">
                <a:latin typeface="Calibri" panose="020F0502020204030204" pitchFamily="34" charset="0"/>
              </a:rPr>
              <a:t> o </a:t>
            </a:r>
            <a:r>
              <a:rPr lang="es-HN" sz="2000" i="1" dirty="0">
                <a:solidFill>
                  <a:srgbClr val="00B050"/>
                </a:solidFill>
                <a:latin typeface="Calibri" panose="020F0502020204030204" pitchFamily="34" charset="0"/>
              </a:rPr>
              <a:t>medianas</a:t>
            </a:r>
            <a:r>
              <a:rPr lang="es-HN" sz="2000" dirty="0">
                <a:latin typeface="Calibri" panose="020F0502020204030204" pitchFamily="34" charset="0"/>
              </a:rPr>
              <a:t>. Salas </a:t>
            </a:r>
            <a:r>
              <a:rPr lang="es-HN" sz="2000" i="1" dirty="0">
                <a:solidFill>
                  <a:srgbClr val="00B050"/>
                </a:solidFill>
                <a:latin typeface="Calibri" panose="020F0502020204030204" pitchFamily="34" charset="0"/>
              </a:rPr>
              <a:t>mesas</a:t>
            </a:r>
            <a:r>
              <a:rPr lang="es-HN" sz="2000" dirty="0">
                <a:latin typeface="Calibri" panose="020F0502020204030204" pitchFamily="34" charset="0"/>
              </a:rPr>
              <a:t> y </a:t>
            </a:r>
            <a:r>
              <a:rPr lang="es-HN" sz="2000" i="1" dirty="0">
                <a:solidFill>
                  <a:srgbClr val="00B050"/>
                </a:solidFill>
                <a:latin typeface="Calibri" panose="020F0502020204030204" pitchFamily="34" charset="0"/>
              </a:rPr>
              <a:t>escritorios</a:t>
            </a:r>
            <a:r>
              <a:rPr lang="es-HN" sz="2000" dirty="0">
                <a:latin typeface="Calibri" panose="020F0502020204030204" pitchFamily="34" charset="0"/>
              </a:rPr>
              <a:t> para reuniones, salas con </a:t>
            </a:r>
            <a:r>
              <a:rPr lang="es-HN" sz="2000" i="1" dirty="0">
                <a:solidFill>
                  <a:srgbClr val="00B050"/>
                </a:solidFill>
                <a:latin typeface="Calibri" panose="020F0502020204030204" pitchFamily="34" charset="0"/>
              </a:rPr>
              <a:t>pantallas</a:t>
            </a:r>
            <a:r>
              <a:rPr lang="es-HN" sz="2000" dirty="0">
                <a:latin typeface="Calibri" panose="020F0502020204030204" pitchFamily="34" charset="0"/>
              </a:rPr>
              <a:t> y </a:t>
            </a:r>
            <a:r>
              <a:rPr lang="es-HN" sz="2000" i="1" dirty="0">
                <a:solidFill>
                  <a:srgbClr val="00B050"/>
                </a:solidFill>
                <a:latin typeface="Calibri" panose="020F0502020204030204" pitchFamily="34" charset="0"/>
              </a:rPr>
              <a:t>proyectores</a:t>
            </a:r>
            <a:r>
              <a:rPr lang="es-HN" sz="2000" dirty="0">
                <a:latin typeface="Calibri" panose="020F0502020204030204" pitchFamily="34" charset="0"/>
              </a:rPr>
              <a:t>. Salones con butacas para conferencias. </a:t>
            </a:r>
          </a:p>
          <a:p>
            <a:r>
              <a:rPr lang="es-HN" sz="2000" dirty="0">
                <a:latin typeface="Calibri" panose="020F0502020204030204" pitchFamily="34" charset="0"/>
              </a:rPr>
              <a:t>Cuando </a:t>
            </a:r>
            <a:r>
              <a:rPr lang="es-HN" sz="2000" b="1" u="sng" dirty="0">
                <a:latin typeface="Calibri" panose="020F0502020204030204" pitchFamily="34" charset="0"/>
              </a:rPr>
              <a:t>el usuario seleccione una sala</a:t>
            </a:r>
            <a:r>
              <a:rPr lang="es-HN" sz="2000" dirty="0">
                <a:latin typeface="Calibri" panose="020F0502020204030204" pitchFamily="34" charset="0"/>
              </a:rPr>
              <a:t>, también debe poder </a:t>
            </a:r>
            <a:r>
              <a:rPr lang="es-HN" sz="2000" b="1" u="sng" dirty="0">
                <a:latin typeface="Calibri" panose="020F0502020204030204" pitchFamily="34" charset="0"/>
              </a:rPr>
              <a:t>ver el estado de la sala y las fechas y </a:t>
            </a:r>
            <a:r>
              <a:rPr lang="es-HN" sz="2000" b="1" i="1" u="sng" dirty="0">
                <a:solidFill>
                  <a:srgbClr val="00B050"/>
                </a:solidFill>
                <a:latin typeface="Calibri" panose="020F0502020204030204" pitchFamily="34" charset="0"/>
              </a:rPr>
              <a:t>horarios</a:t>
            </a:r>
            <a:r>
              <a:rPr lang="es-HN" sz="2000" b="1" u="sng" dirty="0">
                <a:latin typeface="Calibri" panose="020F0502020204030204" pitchFamily="34" charset="0"/>
              </a:rPr>
              <a:t> disponibles para reservar. </a:t>
            </a:r>
            <a:r>
              <a:rPr lang="es-HN" sz="2000" dirty="0">
                <a:latin typeface="Calibri" panose="020F0502020204030204" pitchFamily="34" charset="0"/>
              </a:rPr>
              <a:t>El usuario debe</a:t>
            </a:r>
            <a:r>
              <a:rPr lang="es-HN" sz="2000" u="sng" dirty="0">
                <a:latin typeface="Calibri" panose="020F0502020204030204" pitchFamily="34" charset="0"/>
              </a:rPr>
              <a:t> </a:t>
            </a:r>
            <a:r>
              <a:rPr lang="es-HN" sz="2000" b="1" u="sng" dirty="0">
                <a:latin typeface="Calibri" panose="020F0502020204030204" pitchFamily="34" charset="0"/>
              </a:rPr>
              <a:t>poder reservar una sala </a:t>
            </a:r>
            <a:r>
              <a:rPr lang="es-HN" sz="2000" u="sng" dirty="0">
                <a:latin typeface="Calibri" panose="020F0502020204030204" pitchFamily="34" charset="0"/>
              </a:rPr>
              <a:t>y </a:t>
            </a:r>
            <a:r>
              <a:rPr lang="es-HN" sz="2000" b="1" u="sng" dirty="0">
                <a:latin typeface="Calibri" panose="020F0502020204030204" pitchFamily="34" charset="0"/>
              </a:rPr>
              <a:t>solicitar otros </a:t>
            </a:r>
            <a:r>
              <a:rPr lang="es-HN" sz="2000" b="1" u="sng" dirty="0">
                <a:solidFill>
                  <a:schemeClr val="accent2"/>
                </a:solidFill>
                <a:latin typeface="Calibri" panose="020F0502020204030204" pitchFamily="34" charset="0"/>
              </a:rPr>
              <a:t>equipos</a:t>
            </a:r>
            <a:r>
              <a:rPr lang="es-HN" sz="2000" b="1" u="sng" dirty="0">
                <a:latin typeface="Calibri" panose="020F0502020204030204" pitchFamily="34" charset="0"/>
              </a:rPr>
              <a:t> adicionales </a:t>
            </a:r>
            <a:r>
              <a:rPr lang="es-HN" sz="2000" dirty="0">
                <a:latin typeface="Calibri" panose="020F0502020204030204" pitchFamily="34" charset="0"/>
              </a:rPr>
              <a:t>como mesas extra, </a:t>
            </a:r>
            <a:r>
              <a:rPr lang="es-HN" sz="2000" i="1" dirty="0">
                <a:solidFill>
                  <a:srgbClr val="00B050"/>
                </a:solidFill>
                <a:latin typeface="Calibri" panose="020F0502020204030204" pitchFamily="34" charset="0"/>
              </a:rPr>
              <a:t>micrófonos</a:t>
            </a:r>
            <a:r>
              <a:rPr lang="es-HN" sz="2000" dirty="0">
                <a:latin typeface="Calibri" panose="020F0502020204030204" pitchFamily="34" charset="0"/>
              </a:rPr>
              <a:t>, </a:t>
            </a:r>
            <a:r>
              <a:rPr lang="es-HN" sz="2000" i="1" dirty="0">
                <a:solidFill>
                  <a:srgbClr val="00B050"/>
                </a:solidFill>
                <a:latin typeface="Calibri" panose="020F0502020204030204" pitchFamily="34" charset="0"/>
              </a:rPr>
              <a:t>televisores</a:t>
            </a:r>
            <a:r>
              <a:rPr lang="es-HN" sz="2000" dirty="0">
                <a:latin typeface="Calibri" panose="020F0502020204030204" pitchFamily="34" charset="0"/>
              </a:rPr>
              <a:t>, etc. </a:t>
            </a:r>
          </a:p>
          <a:p>
            <a:r>
              <a:rPr lang="es-HN" sz="2000" dirty="0">
                <a:latin typeface="Calibri" panose="020F0502020204030204" pitchFamily="34" charset="0"/>
              </a:rPr>
              <a:t>Si lo usuarios no se encuentran </a:t>
            </a:r>
            <a:r>
              <a:rPr lang="es-HN" sz="2000" i="1" dirty="0">
                <a:solidFill>
                  <a:srgbClr val="00B050"/>
                </a:solidFill>
                <a:latin typeface="Calibri" panose="020F0502020204030204" pitchFamily="34" charset="0"/>
              </a:rPr>
              <a:t>registrados</a:t>
            </a:r>
            <a:r>
              <a:rPr lang="es-HN" sz="2000" dirty="0">
                <a:latin typeface="Calibri" panose="020F0502020204030204" pitchFamily="34" charset="0"/>
              </a:rPr>
              <a:t> en el sistema, entonces </a:t>
            </a:r>
            <a:r>
              <a:rPr lang="es-HN" sz="2000" b="1" u="sng" dirty="0">
                <a:latin typeface="Calibri" panose="020F0502020204030204" pitchFamily="34" charset="0"/>
              </a:rPr>
              <a:t>el usuario debe completar un </a:t>
            </a:r>
            <a:r>
              <a:rPr lang="es-HN" sz="2000" b="1" u="sng" dirty="0">
                <a:solidFill>
                  <a:schemeClr val="accent2"/>
                </a:solidFill>
                <a:latin typeface="Calibri" panose="020F0502020204030204" pitchFamily="34" charset="0"/>
              </a:rPr>
              <a:t>formulario</a:t>
            </a:r>
            <a:r>
              <a:rPr lang="es-HN" sz="2000" b="1" u="sng" dirty="0">
                <a:latin typeface="Calibri" panose="020F0502020204030204" pitchFamily="34" charset="0"/>
              </a:rPr>
              <a:t> </a:t>
            </a:r>
            <a:r>
              <a:rPr lang="es-HN" sz="2000" dirty="0">
                <a:latin typeface="Calibri" panose="020F0502020204030204" pitchFamily="34" charset="0"/>
              </a:rPr>
              <a:t>previo a </a:t>
            </a:r>
            <a:r>
              <a:rPr lang="es-HN" sz="2000" b="1" u="sng" dirty="0">
                <a:latin typeface="Calibri" panose="020F0502020204030204" pitchFamily="34" charset="0"/>
              </a:rPr>
              <a:t>una confirmación de la reservación</a:t>
            </a:r>
            <a:r>
              <a:rPr lang="es-HN" sz="2000" dirty="0">
                <a:latin typeface="Calibri" panose="020F0502020204030204" pitchFamily="34" charset="0"/>
              </a:rPr>
              <a:t>. </a:t>
            </a:r>
          </a:p>
          <a:p>
            <a:r>
              <a:rPr lang="es-HN" sz="2000" dirty="0">
                <a:latin typeface="Calibri" panose="020F0502020204030204" pitchFamily="34" charset="0"/>
              </a:rPr>
              <a:t>Las salas pueden estar </a:t>
            </a:r>
            <a:r>
              <a:rPr lang="es-HN" sz="2000" i="1" dirty="0">
                <a:solidFill>
                  <a:srgbClr val="00B050"/>
                </a:solidFill>
                <a:latin typeface="Calibri" panose="020F0502020204030204" pitchFamily="34" charset="0"/>
              </a:rPr>
              <a:t>disponibles, inactiva, ocupada, reservada y </a:t>
            </a:r>
            <a:r>
              <a:rPr lang="es-HN" sz="2000" i="1" dirty="0" err="1">
                <a:solidFill>
                  <a:srgbClr val="00B050"/>
                </a:solidFill>
                <a:latin typeface="Calibri" panose="020F0502020204030204" pitchFamily="34" charset="0"/>
              </a:rPr>
              <a:t>pre-reservada</a:t>
            </a:r>
            <a:r>
              <a:rPr lang="es-HN" sz="2000" dirty="0">
                <a:latin typeface="Calibri" panose="020F0502020204030204" pitchFamily="34" charset="0"/>
              </a:rPr>
              <a:t>. Cuando se hace una reservación la sala se muestra como </a:t>
            </a:r>
            <a:r>
              <a:rPr lang="es-HN" sz="2000" dirty="0" err="1">
                <a:latin typeface="Calibri" panose="020F0502020204030204" pitchFamily="34" charset="0"/>
              </a:rPr>
              <a:t>pre-reservada</a:t>
            </a:r>
            <a:r>
              <a:rPr lang="es-HN" sz="2000" dirty="0">
                <a:latin typeface="Calibri" panose="020F0502020204030204" pitchFamily="34" charset="0"/>
              </a:rPr>
              <a:t>, al momento de realizar la confirmación su </a:t>
            </a:r>
            <a:r>
              <a:rPr lang="es-HN" sz="2000" b="1" u="sng" dirty="0">
                <a:latin typeface="Calibri" panose="020F0502020204030204" pitchFamily="34" charset="0"/>
              </a:rPr>
              <a:t>estado cambia a reservada</a:t>
            </a:r>
            <a:r>
              <a:rPr lang="es-HN" sz="2000" dirty="0">
                <a:latin typeface="Calibri" panose="020F0502020204030204" pitchFamily="34" charset="0"/>
              </a:rPr>
              <a:t>. Si no se realiza la confirmación después de 24 horas, la sala se libera y se pasa a un estado de disponible. </a:t>
            </a:r>
          </a:p>
        </p:txBody>
      </p:sp>
      <p:sp>
        <p:nvSpPr>
          <p:cNvPr id="3" name="Title 1">
            <a:extLst>
              <a:ext uri="{FF2B5EF4-FFF2-40B4-BE49-F238E27FC236}">
                <a16:creationId xmlns:a16="http://schemas.microsoft.com/office/drawing/2014/main" id="{DAE50E7E-72F3-4E01-A7F3-3AF91C7908BE}"/>
              </a:ext>
            </a:extLst>
          </p:cNvPr>
          <p:cNvSpPr txBox="1">
            <a:spLocks/>
          </p:cNvSpPr>
          <p:nvPr/>
        </p:nvSpPr>
        <p:spPr>
          <a:xfrm>
            <a:off x="838200" y="388799"/>
            <a:ext cx="10515600" cy="658123"/>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HN" b="1" dirty="0">
                <a:solidFill>
                  <a:schemeClr val="accent1"/>
                </a:solidFill>
              </a:rPr>
              <a:t>Ejercicio</a:t>
            </a:r>
          </a:p>
        </p:txBody>
      </p:sp>
    </p:spTree>
    <p:extLst>
      <p:ext uri="{BB962C8B-B14F-4D97-AF65-F5344CB8AC3E}">
        <p14:creationId xmlns:p14="http://schemas.microsoft.com/office/powerpoint/2010/main" val="38372504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838200" y="388799"/>
            <a:ext cx="10515600" cy="976175"/>
          </a:xfrm>
        </p:spPr>
        <p:txBody>
          <a:bodyPr>
            <a:normAutofit/>
          </a:bodyPr>
          <a:lstStyle/>
          <a:p>
            <a:r>
              <a:rPr lang="es-HN" b="1" dirty="0">
                <a:solidFill>
                  <a:schemeClr val="accent1"/>
                </a:solidFill>
              </a:rPr>
              <a:t>Diagramas de actividad</a:t>
            </a:r>
          </a:p>
        </p:txBody>
      </p:sp>
      <p:sp>
        <p:nvSpPr>
          <p:cNvPr id="9" name="Text Placeholder 2">
            <a:extLst>
              <a:ext uri="{FF2B5EF4-FFF2-40B4-BE49-F238E27FC236}">
                <a16:creationId xmlns:a16="http://schemas.microsoft.com/office/drawing/2014/main" id="{499BDD1A-F4D5-4220-9C22-9CDBAB07A2B0}"/>
              </a:ext>
            </a:extLst>
          </p:cNvPr>
          <p:cNvSpPr txBox="1">
            <a:spLocks/>
          </p:cNvSpPr>
          <p:nvPr/>
        </p:nvSpPr>
        <p:spPr>
          <a:xfrm>
            <a:off x="838200" y="1656522"/>
            <a:ext cx="4396409" cy="4812678"/>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s-ES" sz="2800" dirty="0">
                <a:solidFill>
                  <a:schemeClr val="tx1"/>
                </a:solidFill>
              </a:rPr>
              <a:t>Los diagramas de actividad muestran la secuencia de actividades en un proceso, incluyendo las actividades secuenciales y paralelas, además de las decisiones que se toman. </a:t>
            </a:r>
          </a:p>
          <a:p>
            <a:r>
              <a:rPr lang="es-ES" sz="2800" dirty="0">
                <a:solidFill>
                  <a:schemeClr val="tx1"/>
                </a:solidFill>
              </a:rPr>
              <a:t> </a:t>
            </a:r>
          </a:p>
          <a:p>
            <a:r>
              <a:rPr lang="es-ES" sz="2800" dirty="0">
                <a:solidFill>
                  <a:schemeClr val="tx1"/>
                </a:solidFill>
              </a:rPr>
              <a:t> </a:t>
            </a:r>
            <a:endParaRPr lang="es-HN" sz="2800" dirty="0">
              <a:solidFill>
                <a:schemeClr val="tx1"/>
              </a:solidFill>
            </a:endParaRPr>
          </a:p>
        </p:txBody>
      </p:sp>
      <p:pic>
        <p:nvPicPr>
          <p:cNvPr id="15" name="Picture 14">
            <a:extLst>
              <a:ext uri="{FF2B5EF4-FFF2-40B4-BE49-F238E27FC236}">
                <a16:creationId xmlns:a16="http://schemas.microsoft.com/office/drawing/2014/main" id="{7FFFEC2D-3434-4092-A399-19022D57806D}"/>
              </a:ext>
            </a:extLst>
          </p:cNvPr>
          <p:cNvPicPr>
            <a:picLocks noChangeAspect="1"/>
          </p:cNvPicPr>
          <p:nvPr/>
        </p:nvPicPr>
        <p:blipFill rotWithShape="1">
          <a:blip r:embed="rId2">
            <a:extLst>
              <a:ext uri="{28A0092B-C50C-407E-A947-70E740481C1C}">
                <a14:useLocalDpi xmlns:a14="http://schemas.microsoft.com/office/drawing/2010/main" val="0"/>
              </a:ext>
            </a:extLst>
          </a:blip>
          <a:srcRect r="27117"/>
          <a:stretch/>
        </p:blipFill>
        <p:spPr>
          <a:xfrm>
            <a:off x="5234609" y="1263933"/>
            <a:ext cx="6224734" cy="5205267"/>
          </a:xfrm>
          <a:prstGeom prst="rect">
            <a:avLst/>
          </a:prstGeom>
        </p:spPr>
      </p:pic>
    </p:spTree>
    <p:extLst>
      <p:ext uri="{BB962C8B-B14F-4D97-AF65-F5344CB8AC3E}">
        <p14:creationId xmlns:p14="http://schemas.microsoft.com/office/powerpoint/2010/main" val="3799210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838200" y="388799"/>
            <a:ext cx="10515600" cy="976175"/>
          </a:xfrm>
        </p:spPr>
        <p:txBody>
          <a:bodyPr>
            <a:normAutofit/>
          </a:bodyPr>
          <a:lstStyle/>
          <a:p>
            <a:r>
              <a:rPr lang="es-HN" b="1" dirty="0">
                <a:solidFill>
                  <a:schemeClr val="accent1"/>
                </a:solidFill>
              </a:rPr>
              <a:t>Diagramas de actividad</a:t>
            </a:r>
          </a:p>
        </p:txBody>
      </p:sp>
      <p:sp>
        <p:nvSpPr>
          <p:cNvPr id="9" name="Text Placeholder 2">
            <a:extLst>
              <a:ext uri="{FF2B5EF4-FFF2-40B4-BE49-F238E27FC236}">
                <a16:creationId xmlns:a16="http://schemas.microsoft.com/office/drawing/2014/main" id="{499BDD1A-F4D5-4220-9C22-9CDBAB07A2B0}"/>
              </a:ext>
            </a:extLst>
          </p:cNvPr>
          <p:cNvSpPr txBox="1">
            <a:spLocks/>
          </p:cNvSpPr>
          <p:nvPr/>
        </p:nvSpPr>
        <p:spPr>
          <a:xfrm>
            <a:off x="1063486" y="1656523"/>
            <a:ext cx="9790043" cy="4812678"/>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s-ES" sz="2800" dirty="0">
                <a:solidFill>
                  <a:schemeClr val="tx1"/>
                </a:solidFill>
              </a:rPr>
              <a:t>Para crear diagramas de actividad hay que preguntarse qué ocurre primero y qué ocurre después. Debemos determinar si las actividades se realizarán en secuencia o en paralelo.  </a:t>
            </a:r>
          </a:p>
          <a:p>
            <a:r>
              <a:rPr lang="es-ES" sz="2800" dirty="0">
                <a:solidFill>
                  <a:schemeClr val="tx1"/>
                </a:solidFill>
              </a:rPr>
              <a:t> Los diagramas de actividad no se utilizan para todos los casos. Debe usar diagramas de actividad cuando: </a:t>
            </a:r>
          </a:p>
          <a:p>
            <a:pPr marL="514350" indent="-514350">
              <a:buAutoNum type="arabicPeriod"/>
            </a:pPr>
            <a:r>
              <a:rPr lang="es-ES" sz="2800" dirty="0">
                <a:solidFill>
                  <a:schemeClr val="tx1"/>
                </a:solidFill>
              </a:rPr>
              <a:t>Le ayude a comprender las actividades de un caso de uso. </a:t>
            </a:r>
          </a:p>
          <a:p>
            <a:pPr marL="514350" indent="-514350">
              <a:buAutoNum type="arabicPeriod"/>
            </a:pPr>
            <a:r>
              <a:rPr lang="es-ES" sz="2800" dirty="0">
                <a:solidFill>
                  <a:schemeClr val="tx1"/>
                </a:solidFill>
              </a:rPr>
              <a:t>El flujo de control sea complejo. </a:t>
            </a:r>
          </a:p>
          <a:p>
            <a:pPr marL="514350" indent="-514350">
              <a:buAutoNum type="arabicPeriod"/>
            </a:pPr>
            <a:r>
              <a:rPr lang="es-ES" sz="2800" dirty="0">
                <a:solidFill>
                  <a:schemeClr val="tx1"/>
                </a:solidFill>
              </a:rPr>
              <a:t>Exista la necesidad de modelar el flujo de trabajo. </a:t>
            </a:r>
          </a:p>
          <a:p>
            <a:pPr marL="514350" indent="-514350">
              <a:buAutoNum type="arabicPeriod"/>
            </a:pPr>
            <a:r>
              <a:rPr lang="es-ES" sz="2800" dirty="0">
                <a:solidFill>
                  <a:schemeClr val="tx1"/>
                </a:solidFill>
              </a:rPr>
              <a:t>Haya que mostrar todos los escenarios. </a:t>
            </a:r>
            <a:endParaRPr lang="es-HN" sz="2800" dirty="0">
              <a:solidFill>
                <a:schemeClr val="tx1"/>
              </a:solidFill>
            </a:endParaRPr>
          </a:p>
        </p:txBody>
      </p:sp>
    </p:spTree>
    <p:extLst>
      <p:ext uri="{BB962C8B-B14F-4D97-AF65-F5344CB8AC3E}">
        <p14:creationId xmlns:p14="http://schemas.microsoft.com/office/powerpoint/2010/main" val="23446448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546651" y="-483705"/>
            <a:ext cx="8981661" cy="1470991"/>
          </a:xfrm>
        </p:spPr>
        <p:txBody>
          <a:bodyPr>
            <a:normAutofit/>
          </a:bodyPr>
          <a:lstStyle/>
          <a:p>
            <a:r>
              <a:rPr lang="es-HN" sz="4400" b="1" dirty="0">
                <a:solidFill>
                  <a:schemeClr val="accent1"/>
                </a:solidFill>
              </a:rPr>
              <a:t>Diagramas de actividad</a:t>
            </a:r>
          </a:p>
        </p:txBody>
      </p:sp>
      <p:pic>
        <p:nvPicPr>
          <p:cNvPr id="4" name="Picture 3">
            <a:extLst>
              <a:ext uri="{FF2B5EF4-FFF2-40B4-BE49-F238E27FC236}">
                <a16:creationId xmlns:a16="http://schemas.microsoft.com/office/drawing/2014/main" id="{F03CC5E2-C05E-4E70-9E97-6478474BB6DA}"/>
              </a:ext>
            </a:extLst>
          </p:cNvPr>
          <p:cNvPicPr>
            <a:picLocks noChangeAspect="1"/>
          </p:cNvPicPr>
          <p:nvPr/>
        </p:nvPicPr>
        <p:blipFill rotWithShape="1">
          <a:blip r:embed="rId2">
            <a:extLst>
              <a:ext uri="{28A0092B-C50C-407E-A947-70E740481C1C}">
                <a14:useLocalDpi xmlns:a14="http://schemas.microsoft.com/office/drawing/2010/main" val="0"/>
              </a:ext>
            </a:extLst>
          </a:blip>
          <a:srcRect r="1948"/>
          <a:stretch/>
        </p:blipFill>
        <p:spPr>
          <a:xfrm>
            <a:off x="6480314" y="395815"/>
            <a:ext cx="4996070" cy="6066369"/>
          </a:xfrm>
          <a:prstGeom prst="rect">
            <a:avLst/>
          </a:prstGeom>
        </p:spPr>
      </p:pic>
      <p:pic>
        <p:nvPicPr>
          <p:cNvPr id="6" name="Picture 5">
            <a:extLst>
              <a:ext uri="{FF2B5EF4-FFF2-40B4-BE49-F238E27FC236}">
                <a16:creationId xmlns:a16="http://schemas.microsoft.com/office/drawing/2014/main" id="{8B638E35-D346-4858-9423-D0C26BF646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3762" y="987286"/>
            <a:ext cx="3001490" cy="5234305"/>
          </a:xfrm>
          <a:prstGeom prst="rect">
            <a:avLst/>
          </a:prstGeom>
        </p:spPr>
      </p:pic>
    </p:spTree>
    <p:extLst>
      <p:ext uri="{BB962C8B-B14F-4D97-AF65-F5344CB8AC3E}">
        <p14:creationId xmlns:p14="http://schemas.microsoft.com/office/powerpoint/2010/main" val="14401059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AE50E7E-72F3-4E01-A7F3-3AF91C7908BE}"/>
              </a:ext>
            </a:extLst>
          </p:cNvPr>
          <p:cNvSpPr txBox="1">
            <a:spLocks/>
          </p:cNvSpPr>
          <p:nvPr/>
        </p:nvSpPr>
        <p:spPr>
          <a:xfrm>
            <a:off x="838200" y="388799"/>
            <a:ext cx="10515600" cy="97617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HN" b="1" dirty="0">
                <a:solidFill>
                  <a:schemeClr val="accent1"/>
                </a:solidFill>
              </a:rPr>
              <a:t>Ejercicio: Un caso y escenario de caso de uso </a:t>
            </a:r>
          </a:p>
        </p:txBody>
      </p:sp>
      <p:pic>
        <p:nvPicPr>
          <p:cNvPr id="5" name="Picture 4">
            <a:extLst>
              <a:ext uri="{FF2B5EF4-FFF2-40B4-BE49-F238E27FC236}">
                <a16:creationId xmlns:a16="http://schemas.microsoft.com/office/drawing/2014/main" id="{EEE75FFA-EA68-4D59-AF47-517C699AAE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31672" y="1364974"/>
            <a:ext cx="7016256" cy="4611756"/>
          </a:xfrm>
          <a:prstGeom prst="rect">
            <a:avLst/>
          </a:prstGeom>
        </p:spPr>
      </p:pic>
      <p:pic>
        <p:nvPicPr>
          <p:cNvPr id="7" name="Picture 6">
            <a:extLst>
              <a:ext uri="{FF2B5EF4-FFF2-40B4-BE49-F238E27FC236}">
                <a16:creationId xmlns:a16="http://schemas.microsoft.com/office/drawing/2014/main" id="{193E8B88-963C-4530-AE9B-90D767251422}"/>
              </a:ext>
            </a:extLst>
          </p:cNvPr>
          <p:cNvPicPr>
            <a:picLocks noChangeAspect="1"/>
          </p:cNvPicPr>
          <p:nvPr/>
        </p:nvPicPr>
        <p:blipFill>
          <a:blip r:embed="rId3"/>
          <a:stretch>
            <a:fillRect/>
          </a:stretch>
        </p:blipFill>
        <p:spPr>
          <a:xfrm>
            <a:off x="348076" y="2542139"/>
            <a:ext cx="4048125" cy="2257425"/>
          </a:xfrm>
          <a:prstGeom prst="rect">
            <a:avLst/>
          </a:prstGeom>
        </p:spPr>
      </p:pic>
    </p:spTree>
    <p:extLst>
      <p:ext uri="{BB962C8B-B14F-4D97-AF65-F5344CB8AC3E}">
        <p14:creationId xmlns:p14="http://schemas.microsoft.com/office/powerpoint/2010/main" val="14723178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AE50E7E-72F3-4E01-A7F3-3AF91C7908BE}"/>
              </a:ext>
            </a:extLst>
          </p:cNvPr>
          <p:cNvSpPr txBox="1">
            <a:spLocks/>
          </p:cNvSpPr>
          <p:nvPr/>
        </p:nvSpPr>
        <p:spPr>
          <a:xfrm>
            <a:off x="838200" y="388799"/>
            <a:ext cx="10515600" cy="97617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HN" b="1" dirty="0">
                <a:solidFill>
                  <a:schemeClr val="accent1"/>
                </a:solidFill>
              </a:rPr>
              <a:t>Ejercicio: Diagrama de actividades</a:t>
            </a:r>
          </a:p>
        </p:txBody>
      </p:sp>
      <p:pic>
        <p:nvPicPr>
          <p:cNvPr id="4" name="Picture 3">
            <a:extLst>
              <a:ext uri="{FF2B5EF4-FFF2-40B4-BE49-F238E27FC236}">
                <a16:creationId xmlns:a16="http://schemas.microsoft.com/office/drawing/2014/main" id="{2CBD78F9-1BF8-44DD-BAFC-0FE7E63C8230}"/>
              </a:ext>
            </a:extLst>
          </p:cNvPr>
          <p:cNvPicPr>
            <a:picLocks noChangeAspect="1"/>
          </p:cNvPicPr>
          <p:nvPr/>
        </p:nvPicPr>
        <p:blipFill rotWithShape="1">
          <a:blip r:embed="rId2">
            <a:extLst>
              <a:ext uri="{28A0092B-C50C-407E-A947-70E740481C1C}">
                <a14:useLocalDpi xmlns:a14="http://schemas.microsoft.com/office/drawing/2010/main" val="0"/>
              </a:ext>
            </a:extLst>
          </a:blip>
          <a:srcRect l="3110" t="2039" r="1157" b="1311"/>
          <a:stretch/>
        </p:blipFill>
        <p:spPr>
          <a:xfrm>
            <a:off x="2563990" y="1122050"/>
            <a:ext cx="6434237" cy="5533478"/>
          </a:xfrm>
          <a:prstGeom prst="rect">
            <a:avLst/>
          </a:prstGeom>
        </p:spPr>
      </p:pic>
    </p:spTree>
    <p:extLst>
      <p:ext uri="{BB962C8B-B14F-4D97-AF65-F5344CB8AC3E}">
        <p14:creationId xmlns:p14="http://schemas.microsoft.com/office/powerpoint/2010/main" val="7938284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838200" y="388799"/>
            <a:ext cx="10515600" cy="976175"/>
          </a:xfrm>
        </p:spPr>
        <p:txBody>
          <a:bodyPr>
            <a:normAutofit/>
          </a:bodyPr>
          <a:lstStyle/>
          <a:p>
            <a:r>
              <a:rPr lang="es-HN" b="1" dirty="0">
                <a:solidFill>
                  <a:schemeClr val="accent1"/>
                </a:solidFill>
              </a:rPr>
              <a:t>Diagramas de clase</a:t>
            </a:r>
          </a:p>
        </p:txBody>
      </p:sp>
      <p:sp>
        <p:nvSpPr>
          <p:cNvPr id="9" name="Text Placeholder 2">
            <a:extLst>
              <a:ext uri="{FF2B5EF4-FFF2-40B4-BE49-F238E27FC236}">
                <a16:creationId xmlns:a16="http://schemas.microsoft.com/office/drawing/2014/main" id="{499BDD1A-F4D5-4220-9C22-9CDBAB07A2B0}"/>
              </a:ext>
            </a:extLst>
          </p:cNvPr>
          <p:cNvSpPr txBox="1">
            <a:spLocks/>
          </p:cNvSpPr>
          <p:nvPr/>
        </p:nvSpPr>
        <p:spPr>
          <a:xfrm>
            <a:off x="838200" y="1364975"/>
            <a:ext cx="7510670" cy="4996068"/>
          </a:xfrm>
          <a:prstGeom prst="rect">
            <a:avLst/>
          </a:prstGeom>
        </p:spPr>
        <p:txBody>
          <a:bodyPr vert="horz" lIns="91440" tIns="45720" rIns="91440" bIns="45720" rtlCol="0">
            <a:normAutofit fontScale="92500"/>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just"/>
            <a:r>
              <a:rPr lang="es-ES" sz="2800" dirty="0">
                <a:solidFill>
                  <a:schemeClr val="tx1"/>
                </a:solidFill>
              </a:rPr>
              <a:t>Los diagramas de clases muestran las características estáticas del sistema y no representan ningún procesamiento en especial. Un diagrama de clases también muestra la naturaleza de las relaciones entre las clases.</a:t>
            </a:r>
          </a:p>
          <a:p>
            <a:pPr algn="just"/>
            <a:r>
              <a:rPr lang="es-ES" sz="2800" dirty="0">
                <a:solidFill>
                  <a:schemeClr val="tx1"/>
                </a:solidFill>
              </a:rPr>
              <a:t>En el formato más simple, el rectángulo puede incluir sólo el </a:t>
            </a:r>
            <a:r>
              <a:rPr lang="es-ES" sz="2800" b="1" dirty="0">
                <a:solidFill>
                  <a:schemeClr val="tx1"/>
                </a:solidFill>
              </a:rPr>
              <a:t>nombre de la clase</a:t>
            </a:r>
            <a:r>
              <a:rPr lang="es-ES" sz="2800" dirty="0">
                <a:solidFill>
                  <a:schemeClr val="tx1"/>
                </a:solidFill>
              </a:rPr>
              <a:t>, pero también puede incluir atributos y métodos. Los </a:t>
            </a:r>
            <a:r>
              <a:rPr lang="es-ES" sz="2800" b="1" dirty="0">
                <a:solidFill>
                  <a:schemeClr val="tx1"/>
                </a:solidFill>
              </a:rPr>
              <a:t>atributos</a:t>
            </a:r>
            <a:r>
              <a:rPr lang="es-ES" sz="2800" dirty="0">
                <a:solidFill>
                  <a:schemeClr val="tx1"/>
                </a:solidFill>
              </a:rPr>
              <a:t> son lo que la clase conoce sobre las características de los objetos, y los </a:t>
            </a:r>
            <a:r>
              <a:rPr lang="es-ES" sz="2800" b="1" dirty="0">
                <a:solidFill>
                  <a:schemeClr val="tx1"/>
                </a:solidFill>
              </a:rPr>
              <a:t>métodos</a:t>
            </a:r>
            <a:r>
              <a:rPr lang="es-ES" sz="2800" dirty="0">
                <a:solidFill>
                  <a:schemeClr val="tx1"/>
                </a:solidFill>
              </a:rPr>
              <a:t> (también llamados operaciones) son lo que la clase sabe acerca de cómo hacer las cosas. Los métodos son pequeñas secciones de código que trabajan con los atributos.</a:t>
            </a:r>
            <a:endParaRPr lang="es-HN" sz="2800" dirty="0">
              <a:solidFill>
                <a:schemeClr val="tx1"/>
              </a:solidFill>
            </a:endParaRPr>
          </a:p>
        </p:txBody>
      </p:sp>
      <p:pic>
        <p:nvPicPr>
          <p:cNvPr id="4" name="Picture 3">
            <a:extLst>
              <a:ext uri="{FF2B5EF4-FFF2-40B4-BE49-F238E27FC236}">
                <a16:creationId xmlns:a16="http://schemas.microsoft.com/office/drawing/2014/main" id="{77172170-DACC-484F-992F-943A311DA8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06658" y="1364974"/>
            <a:ext cx="3015209" cy="2257618"/>
          </a:xfrm>
          <a:prstGeom prst="rect">
            <a:avLst/>
          </a:prstGeom>
        </p:spPr>
      </p:pic>
      <p:pic>
        <p:nvPicPr>
          <p:cNvPr id="6" name="Picture 5">
            <a:extLst>
              <a:ext uri="{FF2B5EF4-FFF2-40B4-BE49-F238E27FC236}">
                <a16:creationId xmlns:a16="http://schemas.microsoft.com/office/drawing/2014/main" id="{F024F893-FE0E-4789-9DD8-29AF0736FE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9712" y="4372901"/>
            <a:ext cx="1929103" cy="1120125"/>
          </a:xfrm>
          <a:prstGeom prst="rect">
            <a:avLst/>
          </a:prstGeom>
        </p:spPr>
      </p:pic>
    </p:spTree>
    <p:extLst>
      <p:ext uri="{BB962C8B-B14F-4D97-AF65-F5344CB8AC3E}">
        <p14:creationId xmlns:p14="http://schemas.microsoft.com/office/powerpoint/2010/main" val="2129356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838200" y="388799"/>
            <a:ext cx="10515600" cy="976175"/>
          </a:xfrm>
        </p:spPr>
        <p:txBody>
          <a:bodyPr>
            <a:normAutofit/>
          </a:bodyPr>
          <a:lstStyle/>
          <a:p>
            <a:r>
              <a:rPr lang="es-HN" b="1" dirty="0">
                <a:solidFill>
                  <a:schemeClr val="accent1"/>
                </a:solidFill>
              </a:rPr>
              <a:t>Por que tantos diagramas?</a:t>
            </a:r>
          </a:p>
        </p:txBody>
      </p:sp>
      <p:sp>
        <p:nvSpPr>
          <p:cNvPr id="3" name="Text Placeholder 2">
            <a:extLst>
              <a:ext uri="{FF2B5EF4-FFF2-40B4-BE49-F238E27FC236}">
                <a16:creationId xmlns:a16="http://schemas.microsoft.com/office/drawing/2014/main" id="{B742F0EE-6816-45B3-8B2F-E78EDC4B829E}"/>
              </a:ext>
            </a:extLst>
          </p:cNvPr>
          <p:cNvSpPr>
            <a:spLocks noGrp="1"/>
          </p:cNvSpPr>
          <p:nvPr>
            <p:ph type="body" idx="1"/>
          </p:nvPr>
        </p:nvSpPr>
        <p:spPr>
          <a:xfrm>
            <a:off x="1033257" y="1581220"/>
            <a:ext cx="6052930" cy="4620798"/>
          </a:xfrm>
        </p:spPr>
        <p:txBody>
          <a:bodyPr>
            <a:normAutofit/>
          </a:bodyPr>
          <a:lstStyle/>
          <a:p>
            <a:pPr algn="just"/>
            <a:r>
              <a:rPr lang="es-HN" sz="2800" dirty="0">
                <a:solidFill>
                  <a:schemeClr val="tx1"/>
                </a:solidFill>
              </a:rPr>
              <a:t>El UML esta compuesto por diversos elementos gráficos que se combinan para conformar diagramas. La finalidad de los diagramas es presentar diversas perspectivas de un Sistema. </a:t>
            </a:r>
          </a:p>
          <a:p>
            <a:pPr algn="just"/>
            <a:endParaRPr lang="es-HN" sz="2800" dirty="0">
              <a:solidFill>
                <a:schemeClr val="tx1"/>
              </a:solidFill>
            </a:endParaRPr>
          </a:p>
          <a:p>
            <a:pPr algn="just"/>
            <a:r>
              <a:rPr lang="es-HN" sz="2800" dirty="0">
                <a:solidFill>
                  <a:schemeClr val="tx1"/>
                </a:solidFill>
              </a:rPr>
              <a:t>Es necesario contar con todos esos diagramas dado que cada uno se dirige a cada tipo de persona implicada en el sistema. </a:t>
            </a:r>
          </a:p>
        </p:txBody>
      </p:sp>
      <p:pic>
        <p:nvPicPr>
          <p:cNvPr id="1026" name="Picture 2" descr="Imagen relacionada">
            <a:extLst>
              <a:ext uri="{FF2B5EF4-FFF2-40B4-BE49-F238E27FC236}">
                <a16:creationId xmlns:a16="http://schemas.microsoft.com/office/drawing/2014/main" id="{71E3F464-75D0-48DF-8DC7-B5804BF2C5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32279" y="2383735"/>
            <a:ext cx="3384688" cy="24615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7521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838200" y="388799"/>
            <a:ext cx="10515600" cy="976175"/>
          </a:xfrm>
        </p:spPr>
        <p:txBody>
          <a:bodyPr>
            <a:normAutofit/>
          </a:bodyPr>
          <a:lstStyle/>
          <a:p>
            <a:r>
              <a:rPr lang="es-HN" b="1" dirty="0">
                <a:solidFill>
                  <a:schemeClr val="accent1"/>
                </a:solidFill>
              </a:rPr>
              <a:t>Diagramas de clase: Atributos</a:t>
            </a:r>
          </a:p>
        </p:txBody>
      </p:sp>
      <p:sp>
        <p:nvSpPr>
          <p:cNvPr id="9" name="Text Placeholder 2">
            <a:extLst>
              <a:ext uri="{FF2B5EF4-FFF2-40B4-BE49-F238E27FC236}">
                <a16:creationId xmlns:a16="http://schemas.microsoft.com/office/drawing/2014/main" id="{499BDD1A-F4D5-4220-9C22-9CDBAB07A2B0}"/>
              </a:ext>
            </a:extLst>
          </p:cNvPr>
          <p:cNvSpPr txBox="1">
            <a:spLocks/>
          </p:cNvSpPr>
          <p:nvPr/>
        </p:nvSpPr>
        <p:spPr>
          <a:xfrm>
            <a:off x="838200" y="1364975"/>
            <a:ext cx="7510670" cy="4996068"/>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just"/>
            <a:r>
              <a:rPr lang="es-ES" sz="2800" dirty="0">
                <a:solidFill>
                  <a:schemeClr val="tx1"/>
                </a:solidFill>
              </a:rPr>
              <a:t>Por lo general los atributos (o propiedades) se designan como </a:t>
            </a:r>
            <a:r>
              <a:rPr lang="es-ES" sz="2800" b="1" dirty="0">
                <a:solidFill>
                  <a:schemeClr val="tx1"/>
                </a:solidFill>
              </a:rPr>
              <a:t>privados</a:t>
            </a:r>
            <a:r>
              <a:rPr lang="es-ES" sz="2800" dirty="0">
                <a:solidFill>
                  <a:schemeClr val="tx1"/>
                </a:solidFill>
              </a:rPr>
              <a:t>, o que sólo están disponibles en el objeto, esto se representa con un </a:t>
            </a:r>
            <a:r>
              <a:rPr lang="es-ES" sz="2800" i="1" u="sng" dirty="0">
                <a:solidFill>
                  <a:schemeClr val="tx1"/>
                </a:solidFill>
              </a:rPr>
              <a:t>signo negativo </a:t>
            </a:r>
            <a:r>
              <a:rPr lang="es-ES" sz="2800" dirty="0">
                <a:solidFill>
                  <a:schemeClr val="tx1"/>
                </a:solidFill>
              </a:rPr>
              <a:t>al inicio del nombre del atributo. </a:t>
            </a:r>
          </a:p>
          <a:p>
            <a:pPr algn="just"/>
            <a:r>
              <a:rPr lang="es-ES" sz="2800" dirty="0">
                <a:solidFill>
                  <a:schemeClr val="tx1"/>
                </a:solidFill>
              </a:rPr>
              <a:t>Los atributos también pueden ser </a:t>
            </a:r>
            <a:r>
              <a:rPr lang="es-ES" sz="2800" b="1" dirty="0">
                <a:solidFill>
                  <a:schemeClr val="tx1"/>
                </a:solidFill>
              </a:rPr>
              <a:t>protegidos</a:t>
            </a:r>
            <a:r>
              <a:rPr lang="es-ES" sz="2800" dirty="0">
                <a:solidFill>
                  <a:schemeClr val="tx1"/>
                </a:solidFill>
              </a:rPr>
              <a:t>, lo cual se indica con un </a:t>
            </a:r>
            <a:r>
              <a:rPr lang="es-ES" sz="2800" i="1" u="sng" dirty="0">
                <a:solidFill>
                  <a:schemeClr val="tx1"/>
                </a:solidFill>
              </a:rPr>
              <a:t>símbolo (#). </a:t>
            </a:r>
            <a:r>
              <a:rPr lang="es-ES" sz="2800" dirty="0">
                <a:solidFill>
                  <a:schemeClr val="tx1"/>
                </a:solidFill>
              </a:rPr>
              <a:t>Estos atributos están ocultos para todas las clases, excepto las subclases inmediatas. </a:t>
            </a:r>
          </a:p>
          <a:p>
            <a:pPr algn="just"/>
            <a:r>
              <a:rPr lang="es-ES" sz="2800" dirty="0">
                <a:solidFill>
                  <a:schemeClr val="tx1"/>
                </a:solidFill>
              </a:rPr>
              <a:t>Bajo raras circunstancias un atributo se hace </a:t>
            </a:r>
            <a:r>
              <a:rPr lang="es-ES" sz="2800" b="1" dirty="0">
                <a:solidFill>
                  <a:schemeClr val="tx1"/>
                </a:solidFill>
              </a:rPr>
              <a:t>público</a:t>
            </a:r>
            <a:r>
              <a:rPr lang="es-ES" sz="2800" dirty="0">
                <a:solidFill>
                  <a:schemeClr val="tx1"/>
                </a:solidFill>
              </a:rPr>
              <a:t>, lo cual significa que otros objetos fuera de su clase pueden verlo y se indica con un </a:t>
            </a:r>
            <a:r>
              <a:rPr lang="es-ES" sz="2800" i="1" u="sng" dirty="0">
                <a:solidFill>
                  <a:schemeClr val="tx1"/>
                </a:solidFill>
              </a:rPr>
              <a:t>símbolo </a:t>
            </a:r>
            <a:r>
              <a:rPr lang="es-ES" sz="2800" i="1" u="sng" dirty="0" err="1">
                <a:solidFill>
                  <a:schemeClr val="tx1"/>
                </a:solidFill>
              </a:rPr>
              <a:t>postivo</a:t>
            </a:r>
            <a:r>
              <a:rPr lang="es-ES" sz="2800" i="1" u="sng" dirty="0">
                <a:solidFill>
                  <a:schemeClr val="tx1"/>
                </a:solidFill>
              </a:rPr>
              <a:t> (+)</a:t>
            </a:r>
            <a:endParaRPr lang="es-HN" sz="2800" dirty="0">
              <a:solidFill>
                <a:schemeClr val="tx1"/>
              </a:solidFill>
            </a:endParaRPr>
          </a:p>
        </p:txBody>
      </p:sp>
      <p:pic>
        <p:nvPicPr>
          <p:cNvPr id="5" name="Picture 4">
            <a:extLst>
              <a:ext uri="{FF2B5EF4-FFF2-40B4-BE49-F238E27FC236}">
                <a16:creationId xmlns:a16="http://schemas.microsoft.com/office/drawing/2014/main" id="{F1A0782F-1FFD-4D52-888A-B040556EE18A}"/>
              </a:ext>
            </a:extLst>
          </p:cNvPr>
          <p:cNvPicPr>
            <a:picLocks noChangeAspect="1"/>
          </p:cNvPicPr>
          <p:nvPr/>
        </p:nvPicPr>
        <p:blipFill rotWithShape="1">
          <a:blip r:embed="rId2">
            <a:extLst>
              <a:ext uri="{28A0092B-C50C-407E-A947-70E740481C1C}">
                <a14:useLocalDpi xmlns:a14="http://schemas.microsoft.com/office/drawing/2010/main" val="0"/>
              </a:ext>
            </a:extLst>
          </a:blip>
          <a:srcRect t="1805"/>
          <a:stretch/>
        </p:blipFill>
        <p:spPr>
          <a:xfrm>
            <a:off x="9237196" y="1669774"/>
            <a:ext cx="2351883" cy="3260352"/>
          </a:xfrm>
          <a:prstGeom prst="rect">
            <a:avLst/>
          </a:prstGeom>
        </p:spPr>
      </p:pic>
    </p:spTree>
    <p:extLst>
      <p:ext uri="{BB962C8B-B14F-4D97-AF65-F5344CB8AC3E}">
        <p14:creationId xmlns:p14="http://schemas.microsoft.com/office/powerpoint/2010/main" val="25397608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838200" y="388799"/>
            <a:ext cx="10515600" cy="976175"/>
          </a:xfrm>
        </p:spPr>
        <p:txBody>
          <a:bodyPr>
            <a:normAutofit/>
          </a:bodyPr>
          <a:lstStyle/>
          <a:p>
            <a:r>
              <a:rPr lang="es-HN" b="1" dirty="0">
                <a:solidFill>
                  <a:schemeClr val="accent1"/>
                </a:solidFill>
              </a:rPr>
              <a:t>Diagramas de clase: Asociaciones</a:t>
            </a:r>
          </a:p>
        </p:txBody>
      </p:sp>
      <p:sp>
        <p:nvSpPr>
          <p:cNvPr id="9" name="Text Placeholder 2">
            <a:extLst>
              <a:ext uri="{FF2B5EF4-FFF2-40B4-BE49-F238E27FC236}">
                <a16:creationId xmlns:a16="http://schemas.microsoft.com/office/drawing/2014/main" id="{499BDD1A-F4D5-4220-9C22-9CDBAB07A2B0}"/>
              </a:ext>
            </a:extLst>
          </p:cNvPr>
          <p:cNvSpPr txBox="1">
            <a:spLocks/>
          </p:cNvSpPr>
          <p:nvPr/>
        </p:nvSpPr>
        <p:spPr>
          <a:xfrm>
            <a:off x="838200" y="1781381"/>
            <a:ext cx="5257800" cy="4579662"/>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just"/>
            <a:r>
              <a:rPr lang="es-ES" sz="2800" dirty="0">
                <a:solidFill>
                  <a:schemeClr val="tx1"/>
                </a:solidFill>
              </a:rPr>
              <a:t>Las asociaciones se muestran como una simple línea en un diagrama de clases. Los puntos finales de la línea se etiquetan con un símbolo que indica la </a:t>
            </a:r>
            <a:r>
              <a:rPr lang="es-ES" sz="2800" b="1" dirty="0">
                <a:solidFill>
                  <a:schemeClr val="tx1"/>
                </a:solidFill>
              </a:rPr>
              <a:t>multiplicidad</a:t>
            </a:r>
            <a:r>
              <a:rPr lang="es-ES" sz="2800" dirty="0">
                <a:solidFill>
                  <a:schemeClr val="tx1"/>
                </a:solidFill>
              </a:rPr>
              <a:t>, que es lo mismo que la cardinalidad en un diagrama de entidad-relación</a:t>
            </a:r>
            <a:endParaRPr lang="es-HN" sz="2800" dirty="0">
              <a:solidFill>
                <a:schemeClr val="tx1"/>
              </a:solidFill>
            </a:endParaRPr>
          </a:p>
        </p:txBody>
      </p:sp>
      <p:pic>
        <p:nvPicPr>
          <p:cNvPr id="1026" name="Picture 2" descr="Imagen relacionada">
            <a:extLst>
              <a:ext uri="{FF2B5EF4-FFF2-40B4-BE49-F238E27FC236}">
                <a16:creationId xmlns:a16="http://schemas.microsoft.com/office/drawing/2014/main" id="{B2DB9DF4-CD62-4941-B1F0-EB29F81B69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44006" y="2019921"/>
            <a:ext cx="5117907" cy="24195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68451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838200" y="388799"/>
            <a:ext cx="10515600" cy="976175"/>
          </a:xfrm>
        </p:spPr>
        <p:txBody>
          <a:bodyPr>
            <a:normAutofit/>
          </a:bodyPr>
          <a:lstStyle/>
          <a:p>
            <a:r>
              <a:rPr lang="es-HN" b="1" dirty="0">
                <a:solidFill>
                  <a:schemeClr val="accent1"/>
                </a:solidFill>
              </a:rPr>
              <a:t>Diagramas de clase: Asociaciones</a:t>
            </a:r>
          </a:p>
        </p:txBody>
      </p:sp>
      <p:pic>
        <p:nvPicPr>
          <p:cNvPr id="4" name="Picture 3">
            <a:extLst>
              <a:ext uri="{FF2B5EF4-FFF2-40B4-BE49-F238E27FC236}">
                <a16:creationId xmlns:a16="http://schemas.microsoft.com/office/drawing/2014/main" id="{D6B608B2-8692-4CE7-BCA4-F9DFB6DE7C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4506" y="1894223"/>
            <a:ext cx="6122673" cy="3684942"/>
          </a:xfrm>
          <a:prstGeom prst="rect">
            <a:avLst/>
          </a:prstGeom>
        </p:spPr>
      </p:pic>
      <p:pic>
        <p:nvPicPr>
          <p:cNvPr id="6" name="Picture 5">
            <a:extLst>
              <a:ext uri="{FF2B5EF4-FFF2-40B4-BE49-F238E27FC236}">
                <a16:creationId xmlns:a16="http://schemas.microsoft.com/office/drawing/2014/main" id="{7C6A5854-3595-4A0A-988E-26393E8EAF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7179" y="2350929"/>
            <a:ext cx="5320915" cy="2771530"/>
          </a:xfrm>
          <a:prstGeom prst="rect">
            <a:avLst/>
          </a:prstGeom>
        </p:spPr>
      </p:pic>
    </p:spTree>
    <p:extLst>
      <p:ext uri="{BB962C8B-B14F-4D97-AF65-F5344CB8AC3E}">
        <p14:creationId xmlns:p14="http://schemas.microsoft.com/office/powerpoint/2010/main" val="5268515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745435" y="269530"/>
            <a:ext cx="10515600" cy="976175"/>
          </a:xfrm>
        </p:spPr>
        <p:txBody>
          <a:bodyPr>
            <a:normAutofit/>
          </a:bodyPr>
          <a:lstStyle/>
          <a:p>
            <a:r>
              <a:rPr lang="es-HN" b="1" dirty="0">
                <a:solidFill>
                  <a:schemeClr val="accent1"/>
                </a:solidFill>
              </a:rPr>
              <a:t>Diagramas de clase: Agregaciones</a:t>
            </a:r>
          </a:p>
        </p:txBody>
      </p:sp>
      <p:pic>
        <p:nvPicPr>
          <p:cNvPr id="5" name="Picture 4">
            <a:extLst>
              <a:ext uri="{FF2B5EF4-FFF2-40B4-BE49-F238E27FC236}">
                <a16:creationId xmlns:a16="http://schemas.microsoft.com/office/drawing/2014/main" id="{1FB8A25C-20B4-4B0D-AC47-535815ABFD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7470" y="1383570"/>
            <a:ext cx="9435547" cy="4883611"/>
          </a:xfrm>
          <a:prstGeom prst="rect">
            <a:avLst/>
          </a:prstGeom>
        </p:spPr>
      </p:pic>
    </p:spTree>
    <p:extLst>
      <p:ext uri="{BB962C8B-B14F-4D97-AF65-F5344CB8AC3E}">
        <p14:creationId xmlns:p14="http://schemas.microsoft.com/office/powerpoint/2010/main" val="5011200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745435" y="269530"/>
            <a:ext cx="10929730" cy="976175"/>
          </a:xfrm>
        </p:spPr>
        <p:txBody>
          <a:bodyPr>
            <a:normAutofit fontScale="90000"/>
          </a:bodyPr>
          <a:lstStyle/>
          <a:p>
            <a:r>
              <a:rPr lang="es-HN" b="1" dirty="0">
                <a:solidFill>
                  <a:schemeClr val="accent1"/>
                </a:solidFill>
              </a:rPr>
              <a:t>Diagramas de clase: Generalizaciones</a:t>
            </a:r>
          </a:p>
        </p:txBody>
      </p:sp>
      <p:pic>
        <p:nvPicPr>
          <p:cNvPr id="7" name="Picture 6">
            <a:extLst>
              <a:ext uri="{FF2B5EF4-FFF2-40B4-BE49-F238E27FC236}">
                <a16:creationId xmlns:a16="http://schemas.microsoft.com/office/drawing/2014/main" id="{F53A9000-C49A-44E8-AAC4-087B4F4A9FCF}"/>
              </a:ext>
            </a:extLst>
          </p:cNvPr>
          <p:cNvPicPr>
            <a:picLocks noChangeAspect="1"/>
          </p:cNvPicPr>
          <p:nvPr/>
        </p:nvPicPr>
        <p:blipFill rotWithShape="1">
          <a:blip r:embed="rId2">
            <a:extLst>
              <a:ext uri="{28A0092B-C50C-407E-A947-70E740481C1C}">
                <a14:useLocalDpi xmlns:a14="http://schemas.microsoft.com/office/drawing/2010/main" val="0"/>
              </a:ext>
            </a:extLst>
          </a:blip>
          <a:srcRect l="3518"/>
          <a:stretch/>
        </p:blipFill>
        <p:spPr>
          <a:xfrm>
            <a:off x="967409" y="1770424"/>
            <a:ext cx="5723494" cy="4258275"/>
          </a:xfrm>
          <a:prstGeom prst="rect">
            <a:avLst/>
          </a:prstGeom>
        </p:spPr>
      </p:pic>
      <p:pic>
        <p:nvPicPr>
          <p:cNvPr id="9" name="Picture 8">
            <a:extLst>
              <a:ext uri="{FF2B5EF4-FFF2-40B4-BE49-F238E27FC236}">
                <a16:creationId xmlns:a16="http://schemas.microsoft.com/office/drawing/2014/main" id="{A1C4FEAC-88FF-41C2-B70D-FFDF64EDFF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22435" y="2547156"/>
            <a:ext cx="4377139" cy="2704810"/>
          </a:xfrm>
          <a:prstGeom prst="rect">
            <a:avLst/>
          </a:prstGeom>
        </p:spPr>
      </p:pic>
    </p:spTree>
    <p:extLst>
      <p:ext uri="{BB962C8B-B14F-4D97-AF65-F5344CB8AC3E}">
        <p14:creationId xmlns:p14="http://schemas.microsoft.com/office/powerpoint/2010/main" val="292198131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838200" y="388799"/>
            <a:ext cx="10515600" cy="976175"/>
          </a:xfrm>
        </p:spPr>
        <p:txBody>
          <a:bodyPr>
            <a:normAutofit/>
          </a:bodyPr>
          <a:lstStyle/>
          <a:p>
            <a:r>
              <a:rPr lang="es-HN" b="1" dirty="0">
                <a:solidFill>
                  <a:schemeClr val="accent1"/>
                </a:solidFill>
              </a:rPr>
              <a:t>Diagramas de secuencia</a:t>
            </a:r>
          </a:p>
        </p:txBody>
      </p:sp>
      <p:sp>
        <p:nvSpPr>
          <p:cNvPr id="9" name="Text Placeholder 2">
            <a:extLst>
              <a:ext uri="{FF2B5EF4-FFF2-40B4-BE49-F238E27FC236}">
                <a16:creationId xmlns:a16="http://schemas.microsoft.com/office/drawing/2014/main" id="{499BDD1A-F4D5-4220-9C22-9CDBAB07A2B0}"/>
              </a:ext>
            </a:extLst>
          </p:cNvPr>
          <p:cNvSpPr txBox="1">
            <a:spLocks/>
          </p:cNvSpPr>
          <p:nvPr/>
        </p:nvSpPr>
        <p:spPr>
          <a:xfrm>
            <a:off x="838199" y="1606731"/>
            <a:ext cx="6529251" cy="4754312"/>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just"/>
            <a:r>
              <a:rPr lang="es-ES" sz="2800" dirty="0">
                <a:solidFill>
                  <a:schemeClr val="tx1"/>
                </a:solidFill>
              </a:rPr>
              <a:t>Los diagramas de secuencia pueden ilustrar una sucesión de interacciones entre clases o instancias de objetos a través del tiempo. </a:t>
            </a:r>
            <a:endParaRPr lang="es-ES" sz="2800" dirty="0">
              <a:solidFill>
                <a:schemeClr val="tx1"/>
              </a:solidFill>
            </a:endParaRPr>
          </a:p>
          <a:p>
            <a:pPr algn="just"/>
            <a:r>
              <a:rPr lang="es-HN" sz="2800" dirty="0">
                <a:solidFill>
                  <a:schemeClr val="tx1"/>
                </a:solidFill>
              </a:rPr>
              <a:t>Los </a:t>
            </a:r>
            <a:r>
              <a:rPr lang="es-HN" sz="2800" u="sng" dirty="0">
                <a:solidFill>
                  <a:schemeClr val="tx1"/>
                </a:solidFill>
              </a:rPr>
              <a:t>actores y las </a:t>
            </a:r>
            <a:r>
              <a:rPr lang="es-HN" sz="2800" u="sng" dirty="0">
                <a:solidFill>
                  <a:schemeClr val="tx1"/>
                </a:solidFill>
              </a:rPr>
              <a:t>clases o </a:t>
            </a:r>
            <a:r>
              <a:rPr lang="es-HN" sz="2800" u="sng" dirty="0">
                <a:solidFill>
                  <a:schemeClr val="tx1"/>
                </a:solidFill>
              </a:rPr>
              <a:t>instancias </a:t>
            </a:r>
            <a:r>
              <a:rPr lang="es-HN" sz="2800" dirty="0">
                <a:solidFill>
                  <a:schemeClr val="tx1"/>
                </a:solidFill>
              </a:rPr>
              <a:t>de objetos se muestran en </a:t>
            </a:r>
            <a:r>
              <a:rPr lang="es-HN" sz="2800" b="1" dirty="0">
                <a:solidFill>
                  <a:schemeClr val="tx1"/>
                </a:solidFill>
              </a:rPr>
              <a:t>cuadros en la parte superior</a:t>
            </a:r>
            <a:r>
              <a:rPr lang="es-HN" sz="2800" dirty="0">
                <a:solidFill>
                  <a:schemeClr val="tx1"/>
                </a:solidFill>
              </a:rPr>
              <a:t> del diagrama. El objeto de más a la </a:t>
            </a:r>
            <a:r>
              <a:rPr lang="es-HN" sz="2800" dirty="0">
                <a:solidFill>
                  <a:schemeClr val="tx1"/>
                </a:solidFill>
              </a:rPr>
              <a:t>izquierda es </a:t>
            </a:r>
            <a:r>
              <a:rPr lang="es-HN" sz="2800" dirty="0">
                <a:solidFill>
                  <a:schemeClr val="tx1"/>
                </a:solidFill>
              </a:rPr>
              <a:t>el objeto inicial y puede ser una persona (para la cual se utiliza un símbolo de actor de caso de uso</a:t>
            </a:r>
            <a:r>
              <a:rPr lang="es-HN" sz="2800" dirty="0">
                <a:solidFill>
                  <a:schemeClr val="tx1"/>
                </a:solidFill>
              </a:rPr>
              <a:t>), ventana</a:t>
            </a:r>
            <a:r>
              <a:rPr lang="es-HN" sz="2800" dirty="0">
                <a:solidFill>
                  <a:schemeClr val="tx1"/>
                </a:solidFill>
              </a:rPr>
              <a:t>, cuadro de diálogo u otra interfaz de usuario.</a:t>
            </a:r>
          </a:p>
        </p:txBody>
      </p:sp>
      <p:pic>
        <p:nvPicPr>
          <p:cNvPr id="5" name="Picture 4">
            <a:extLst>
              <a:ext uri="{FF2B5EF4-FFF2-40B4-BE49-F238E27FC236}">
                <a16:creationId xmlns:a16="http://schemas.microsoft.com/office/drawing/2014/main" id="{A7A3565B-BBDC-486A-83E0-52599E459E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72510" y="1227909"/>
            <a:ext cx="3810597" cy="5241292"/>
          </a:xfrm>
          <a:prstGeom prst="rect">
            <a:avLst/>
          </a:prstGeom>
        </p:spPr>
      </p:pic>
    </p:spTree>
    <p:extLst>
      <p:ext uri="{BB962C8B-B14F-4D97-AF65-F5344CB8AC3E}">
        <p14:creationId xmlns:p14="http://schemas.microsoft.com/office/powerpoint/2010/main" val="339047663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838200" y="388799"/>
            <a:ext cx="10515600" cy="976175"/>
          </a:xfrm>
        </p:spPr>
        <p:txBody>
          <a:bodyPr>
            <a:normAutofit/>
          </a:bodyPr>
          <a:lstStyle/>
          <a:p>
            <a:r>
              <a:rPr lang="es-HN" b="1" dirty="0">
                <a:solidFill>
                  <a:schemeClr val="accent1"/>
                </a:solidFill>
              </a:rPr>
              <a:t>Diagramas de secuencia</a:t>
            </a:r>
          </a:p>
        </p:txBody>
      </p:sp>
      <p:sp>
        <p:nvSpPr>
          <p:cNvPr id="9" name="Text Placeholder 2">
            <a:extLst>
              <a:ext uri="{FF2B5EF4-FFF2-40B4-BE49-F238E27FC236}">
                <a16:creationId xmlns:a16="http://schemas.microsoft.com/office/drawing/2014/main" id="{499BDD1A-F4D5-4220-9C22-9CDBAB07A2B0}"/>
              </a:ext>
            </a:extLst>
          </p:cNvPr>
          <p:cNvSpPr txBox="1">
            <a:spLocks/>
          </p:cNvSpPr>
          <p:nvPr/>
        </p:nvSpPr>
        <p:spPr>
          <a:xfrm>
            <a:off x="838199" y="1711234"/>
            <a:ext cx="6529251" cy="4649809"/>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just"/>
            <a:r>
              <a:rPr lang="es-HN" sz="2800" dirty="0">
                <a:solidFill>
                  <a:schemeClr val="tx1"/>
                </a:solidFill>
              </a:rPr>
              <a:t>Una </a:t>
            </a:r>
            <a:r>
              <a:rPr lang="es-HN" sz="2800" u="sng" dirty="0">
                <a:solidFill>
                  <a:schemeClr val="tx1"/>
                </a:solidFill>
              </a:rPr>
              <a:t>línea vertical </a:t>
            </a:r>
            <a:r>
              <a:rPr lang="es-HN" sz="2800" dirty="0">
                <a:solidFill>
                  <a:schemeClr val="tx1"/>
                </a:solidFill>
              </a:rPr>
              <a:t>representa </a:t>
            </a:r>
            <a:r>
              <a:rPr lang="es-HN" sz="2800" b="1" dirty="0">
                <a:solidFill>
                  <a:schemeClr val="tx1"/>
                </a:solidFill>
              </a:rPr>
              <a:t>la línea de vida </a:t>
            </a:r>
            <a:r>
              <a:rPr lang="es-HN" sz="2800" dirty="0">
                <a:solidFill>
                  <a:schemeClr val="tx1"/>
                </a:solidFill>
              </a:rPr>
              <a:t>de la clase u objeto, que corresponde al tiempo a partir del que se </a:t>
            </a:r>
            <a:r>
              <a:rPr lang="es-HN" sz="2800" dirty="0" smtClean="0">
                <a:solidFill>
                  <a:schemeClr val="tx1"/>
                </a:solidFill>
              </a:rPr>
              <a:t>creó hasta </a:t>
            </a:r>
            <a:r>
              <a:rPr lang="es-HN" sz="2800" dirty="0">
                <a:solidFill>
                  <a:schemeClr val="tx1"/>
                </a:solidFill>
              </a:rPr>
              <a:t>el momento en que se destruye. Una X en la parte inferior de la línea de vida representa el momento en </a:t>
            </a:r>
            <a:r>
              <a:rPr lang="es-HN" sz="2800" dirty="0" smtClean="0">
                <a:solidFill>
                  <a:schemeClr val="tx1"/>
                </a:solidFill>
              </a:rPr>
              <a:t>que se </a:t>
            </a:r>
            <a:r>
              <a:rPr lang="es-HN" sz="2800" dirty="0">
                <a:solidFill>
                  <a:schemeClr val="tx1"/>
                </a:solidFill>
              </a:rPr>
              <a:t>destruye el objeto. </a:t>
            </a:r>
            <a:endParaRPr lang="es-HN" sz="2800" dirty="0" smtClean="0">
              <a:solidFill>
                <a:schemeClr val="tx1"/>
              </a:solidFill>
            </a:endParaRPr>
          </a:p>
          <a:p>
            <a:pPr algn="just"/>
            <a:r>
              <a:rPr lang="es-HN" sz="2800" dirty="0" smtClean="0">
                <a:solidFill>
                  <a:schemeClr val="tx1"/>
                </a:solidFill>
              </a:rPr>
              <a:t>Una </a:t>
            </a:r>
            <a:r>
              <a:rPr lang="es-HN" sz="2800" dirty="0">
                <a:solidFill>
                  <a:schemeClr val="tx1"/>
                </a:solidFill>
              </a:rPr>
              <a:t>barra lateral o un rectángulo vertical en la línea de vida muestran el </a:t>
            </a:r>
            <a:r>
              <a:rPr lang="es-HN" sz="2800" b="1" dirty="0">
                <a:solidFill>
                  <a:schemeClr val="tx1"/>
                </a:solidFill>
              </a:rPr>
              <a:t>foco de </a:t>
            </a:r>
            <a:r>
              <a:rPr lang="es-HN" sz="2800" b="1" dirty="0" smtClean="0">
                <a:solidFill>
                  <a:schemeClr val="tx1"/>
                </a:solidFill>
              </a:rPr>
              <a:t>control </a:t>
            </a:r>
            <a:r>
              <a:rPr lang="es-HN" sz="2800" dirty="0" smtClean="0">
                <a:solidFill>
                  <a:schemeClr val="tx1"/>
                </a:solidFill>
              </a:rPr>
              <a:t>cuando </a:t>
            </a:r>
            <a:r>
              <a:rPr lang="es-HN" sz="2800" dirty="0">
                <a:solidFill>
                  <a:schemeClr val="tx1"/>
                </a:solidFill>
              </a:rPr>
              <a:t>el objeto está ocupado haciendo cosas.</a:t>
            </a:r>
            <a:endParaRPr lang="es-HN" sz="2800" dirty="0">
              <a:solidFill>
                <a:schemeClr val="tx1"/>
              </a:solidFill>
            </a:endParaRPr>
          </a:p>
        </p:txBody>
      </p:sp>
      <p:pic>
        <p:nvPicPr>
          <p:cNvPr id="5" name="Picture 4">
            <a:extLst>
              <a:ext uri="{FF2B5EF4-FFF2-40B4-BE49-F238E27FC236}">
                <a16:creationId xmlns:a16="http://schemas.microsoft.com/office/drawing/2014/main" id="{A7A3565B-BBDC-486A-83E0-52599E459E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72510" y="1227909"/>
            <a:ext cx="3810597" cy="5241292"/>
          </a:xfrm>
          <a:prstGeom prst="rect">
            <a:avLst/>
          </a:prstGeom>
        </p:spPr>
      </p:pic>
    </p:spTree>
    <p:extLst>
      <p:ext uri="{BB962C8B-B14F-4D97-AF65-F5344CB8AC3E}">
        <p14:creationId xmlns:p14="http://schemas.microsoft.com/office/powerpoint/2010/main" val="256242377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838200" y="388799"/>
            <a:ext cx="10515600" cy="976175"/>
          </a:xfrm>
        </p:spPr>
        <p:txBody>
          <a:bodyPr>
            <a:normAutofit/>
          </a:bodyPr>
          <a:lstStyle/>
          <a:p>
            <a:r>
              <a:rPr lang="es-HN" b="1" dirty="0">
                <a:solidFill>
                  <a:schemeClr val="accent1"/>
                </a:solidFill>
              </a:rPr>
              <a:t>Diagramas de secuencia</a:t>
            </a:r>
          </a:p>
        </p:txBody>
      </p:sp>
      <p:sp>
        <p:nvSpPr>
          <p:cNvPr id="9" name="Text Placeholder 2">
            <a:extLst>
              <a:ext uri="{FF2B5EF4-FFF2-40B4-BE49-F238E27FC236}">
                <a16:creationId xmlns:a16="http://schemas.microsoft.com/office/drawing/2014/main" id="{499BDD1A-F4D5-4220-9C22-9CDBAB07A2B0}"/>
              </a:ext>
            </a:extLst>
          </p:cNvPr>
          <p:cNvSpPr txBox="1">
            <a:spLocks/>
          </p:cNvSpPr>
          <p:nvPr/>
        </p:nvSpPr>
        <p:spPr>
          <a:xfrm>
            <a:off x="720634" y="1364974"/>
            <a:ext cx="6934311" cy="4996069"/>
          </a:xfrm>
          <a:prstGeom prst="rect">
            <a:avLst/>
          </a:prstGeom>
        </p:spPr>
        <p:txBody>
          <a:bodyPr vert="horz" lIns="91440" tIns="45720" rIns="91440" bIns="45720" rtlCol="0">
            <a:normAutofit fontScale="92500" lnSpcReduction="10000"/>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just"/>
            <a:r>
              <a:rPr lang="es-HN" sz="2800" dirty="0">
                <a:solidFill>
                  <a:schemeClr val="tx1"/>
                </a:solidFill>
              </a:rPr>
              <a:t>Las flechas horizontales muestran </a:t>
            </a:r>
            <a:r>
              <a:rPr lang="es-HN" sz="2800" b="1" dirty="0">
                <a:solidFill>
                  <a:schemeClr val="tx1"/>
                </a:solidFill>
              </a:rPr>
              <a:t>mensajes o señales </a:t>
            </a:r>
            <a:r>
              <a:rPr lang="es-HN" sz="2800" dirty="0">
                <a:solidFill>
                  <a:schemeClr val="tx1"/>
                </a:solidFill>
              </a:rPr>
              <a:t>que se envían entre las clases. Los mensajes </a:t>
            </a:r>
            <a:r>
              <a:rPr lang="es-HN" sz="2800" dirty="0" smtClean="0">
                <a:solidFill>
                  <a:schemeClr val="tx1"/>
                </a:solidFill>
              </a:rPr>
              <a:t>pertenecen a </a:t>
            </a:r>
            <a:r>
              <a:rPr lang="es-HN" sz="2800" dirty="0">
                <a:solidFill>
                  <a:schemeClr val="tx1"/>
                </a:solidFill>
              </a:rPr>
              <a:t>la clase </a:t>
            </a:r>
            <a:r>
              <a:rPr lang="es-HN" sz="2800" dirty="0" smtClean="0">
                <a:solidFill>
                  <a:schemeClr val="tx1"/>
                </a:solidFill>
              </a:rPr>
              <a:t>receptora. </a:t>
            </a:r>
          </a:p>
          <a:p>
            <a:pPr algn="just"/>
            <a:r>
              <a:rPr lang="es-HN" sz="2800" dirty="0" smtClean="0">
                <a:solidFill>
                  <a:schemeClr val="tx1"/>
                </a:solidFill>
              </a:rPr>
              <a:t>Las </a:t>
            </a:r>
            <a:r>
              <a:rPr lang="es-HN" sz="2800" u="sng" dirty="0">
                <a:solidFill>
                  <a:schemeClr val="tx1"/>
                </a:solidFill>
              </a:rPr>
              <a:t>puntas de flecha </a:t>
            </a:r>
            <a:r>
              <a:rPr lang="es-HN" sz="2800" u="sng" dirty="0" smtClean="0">
                <a:solidFill>
                  <a:schemeClr val="tx1"/>
                </a:solidFill>
              </a:rPr>
              <a:t>sólidas </a:t>
            </a:r>
            <a:r>
              <a:rPr lang="es-HN" sz="2800" dirty="0" smtClean="0">
                <a:solidFill>
                  <a:schemeClr val="tx1"/>
                </a:solidFill>
              </a:rPr>
              <a:t>representan </a:t>
            </a:r>
            <a:r>
              <a:rPr lang="es-HN" sz="2800" b="1" dirty="0">
                <a:solidFill>
                  <a:schemeClr val="tx1"/>
                </a:solidFill>
              </a:rPr>
              <a:t>llamadas sincrónicas</a:t>
            </a:r>
            <a:r>
              <a:rPr lang="es-HN" sz="2800" dirty="0">
                <a:solidFill>
                  <a:schemeClr val="tx1"/>
                </a:solidFill>
              </a:rPr>
              <a:t>, que son las más comunes. Éstas se utilizan cuando la clase emisora espera </a:t>
            </a:r>
            <a:r>
              <a:rPr lang="es-HN" sz="2800" dirty="0" smtClean="0">
                <a:solidFill>
                  <a:schemeClr val="tx1"/>
                </a:solidFill>
              </a:rPr>
              <a:t>una respuesta </a:t>
            </a:r>
            <a:r>
              <a:rPr lang="es-HN" sz="2800" dirty="0">
                <a:solidFill>
                  <a:schemeClr val="tx1"/>
                </a:solidFill>
              </a:rPr>
              <a:t>de la clase receptora y el control se devuelve a la clase emisora cuando la clase receptora que recibe </a:t>
            </a:r>
            <a:r>
              <a:rPr lang="es-HN" sz="2800" dirty="0" smtClean="0">
                <a:solidFill>
                  <a:schemeClr val="tx1"/>
                </a:solidFill>
              </a:rPr>
              <a:t>el mensaje </a:t>
            </a:r>
            <a:r>
              <a:rPr lang="es-HN" sz="2800" dirty="0">
                <a:solidFill>
                  <a:schemeClr val="tx1"/>
                </a:solidFill>
              </a:rPr>
              <a:t>termina de ejecutarse. </a:t>
            </a:r>
            <a:endParaRPr lang="es-HN" sz="2800" dirty="0" smtClean="0">
              <a:solidFill>
                <a:schemeClr val="tx1"/>
              </a:solidFill>
            </a:endParaRPr>
          </a:p>
          <a:p>
            <a:pPr algn="just"/>
            <a:r>
              <a:rPr lang="es-HN" sz="2800" dirty="0" smtClean="0">
                <a:solidFill>
                  <a:schemeClr val="tx1"/>
                </a:solidFill>
              </a:rPr>
              <a:t>Las </a:t>
            </a:r>
            <a:r>
              <a:rPr lang="es-HN" sz="2800" u="sng" dirty="0">
                <a:solidFill>
                  <a:schemeClr val="tx1"/>
                </a:solidFill>
              </a:rPr>
              <a:t>medias puntas de flecha </a:t>
            </a:r>
            <a:r>
              <a:rPr lang="es-HN" sz="2800" dirty="0">
                <a:solidFill>
                  <a:schemeClr val="tx1"/>
                </a:solidFill>
              </a:rPr>
              <a:t>(o abiertas) representan </a:t>
            </a:r>
            <a:r>
              <a:rPr lang="es-HN" sz="2800" b="1" dirty="0">
                <a:solidFill>
                  <a:schemeClr val="tx1"/>
                </a:solidFill>
              </a:rPr>
              <a:t>llamadas asíncronas</a:t>
            </a:r>
            <a:r>
              <a:rPr lang="es-HN" sz="2800" dirty="0">
                <a:solidFill>
                  <a:schemeClr val="tx1"/>
                </a:solidFill>
              </a:rPr>
              <a:t>: </a:t>
            </a:r>
            <a:r>
              <a:rPr lang="es-HN" sz="2800" dirty="0" smtClean="0">
                <a:solidFill>
                  <a:schemeClr val="tx1"/>
                </a:solidFill>
              </a:rPr>
              <a:t>aquellas que </a:t>
            </a:r>
            <a:r>
              <a:rPr lang="es-HN" sz="2800" dirty="0">
                <a:solidFill>
                  <a:schemeClr val="tx1"/>
                </a:solidFill>
              </a:rPr>
              <a:t>se envían sin esperar que la clase emisora las </a:t>
            </a:r>
            <a:r>
              <a:rPr lang="es-HN" sz="2800" dirty="0" smtClean="0">
                <a:solidFill>
                  <a:schemeClr val="tx1"/>
                </a:solidFill>
              </a:rPr>
              <a:t>devuelva</a:t>
            </a:r>
            <a:r>
              <a:rPr lang="es-HN" sz="2800" dirty="0">
                <a:solidFill>
                  <a:schemeClr val="tx1"/>
                </a:solidFill>
              </a:rPr>
              <a:t>. </a:t>
            </a:r>
            <a:endParaRPr lang="es-HN" sz="2800" dirty="0" smtClean="0">
              <a:solidFill>
                <a:schemeClr val="tx1"/>
              </a:solidFill>
            </a:endParaRPr>
          </a:p>
        </p:txBody>
      </p:sp>
      <p:pic>
        <p:nvPicPr>
          <p:cNvPr id="5" name="Picture 4">
            <a:extLst>
              <a:ext uri="{FF2B5EF4-FFF2-40B4-BE49-F238E27FC236}">
                <a16:creationId xmlns:a16="http://schemas.microsoft.com/office/drawing/2014/main" id="{A7A3565B-BBDC-486A-83E0-52599E459E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72510" y="1227909"/>
            <a:ext cx="3810597" cy="5241292"/>
          </a:xfrm>
          <a:prstGeom prst="rect">
            <a:avLst/>
          </a:prstGeom>
        </p:spPr>
      </p:pic>
    </p:spTree>
    <p:extLst>
      <p:ext uri="{BB962C8B-B14F-4D97-AF65-F5344CB8AC3E}">
        <p14:creationId xmlns:p14="http://schemas.microsoft.com/office/powerpoint/2010/main" val="119838207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838200" y="388799"/>
            <a:ext cx="10515600" cy="976175"/>
          </a:xfrm>
        </p:spPr>
        <p:txBody>
          <a:bodyPr>
            <a:normAutofit/>
          </a:bodyPr>
          <a:lstStyle/>
          <a:p>
            <a:r>
              <a:rPr lang="es-HN" b="1" dirty="0">
                <a:solidFill>
                  <a:schemeClr val="accent1"/>
                </a:solidFill>
              </a:rPr>
              <a:t>Diagramas de secuencia</a:t>
            </a:r>
          </a:p>
        </p:txBody>
      </p:sp>
      <p:sp>
        <p:nvSpPr>
          <p:cNvPr id="9" name="Text Placeholder 2">
            <a:extLst>
              <a:ext uri="{FF2B5EF4-FFF2-40B4-BE49-F238E27FC236}">
                <a16:creationId xmlns:a16="http://schemas.microsoft.com/office/drawing/2014/main" id="{499BDD1A-F4D5-4220-9C22-9CDBAB07A2B0}"/>
              </a:ext>
            </a:extLst>
          </p:cNvPr>
          <p:cNvSpPr txBox="1">
            <a:spLocks/>
          </p:cNvSpPr>
          <p:nvPr/>
        </p:nvSpPr>
        <p:spPr>
          <a:xfrm>
            <a:off x="457200" y="1763486"/>
            <a:ext cx="4872445" cy="4597557"/>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just"/>
            <a:r>
              <a:rPr lang="es-HN" sz="2600" dirty="0" smtClean="0">
                <a:solidFill>
                  <a:schemeClr val="tx1"/>
                </a:solidFill>
              </a:rPr>
              <a:t>El </a:t>
            </a:r>
            <a:r>
              <a:rPr lang="es-HN" sz="2600" b="1" dirty="0">
                <a:solidFill>
                  <a:schemeClr val="tx1"/>
                </a:solidFill>
              </a:rPr>
              <a:t>retorno</a:t>
            </a:r>
            <a:r>
              <a:rPr lang="es-HN" sz="2600" dirty="0">
                <a:solidFill>
                  <a:schemeClr val="tx1"/>
                </a:solidFill>
              </a:rPr>
              <a:t> se muestra como una flecha, algunas veces con una línea punteada</a:t>
            </a:r>
            <a:r>
              <a:rPr lang="es-HN" sz="2600" dirty="0" smtClean="0">
                <a:solidFill>
                  <a:schemeClr val="tx1"/>
                </a:solidFill>
              </a:rPr>
              <a:t>. </a:t>
            </a:r>
          </a:p>
          <a:p>
            <a:pPr algn="just"/>
            <a:endParaRPr lang="es-HN" sz="2600" dirty="0" smtClean="0">
              <a:solidFill>
                <a:schemeClr val="tx1"/>
              </a:solidFill>
            </a:endParaRPr>
          </a:p>
          <a:p>
            <a:pPr algn="just"/>
            <a:r>
              <a:rPr lang="es-HN" sz="2600" dirty="0" smtClean="0">
                <a:solidFill>
                  <a:schemeClr val="tx1"/>
                </a:solidFill>
              </a:rPr>
              <a:t>Formatos de mensaje:</a:t>
            </a:r>
          </a:p>
          <a:p>
            <a:pPr marL="457200" indent="-457200" algn="just">
              <a:buFont typeface="Arial" panose="020B0604020202020204" pitchFamily="34" charset="0"/>
              <a:buChar char="•"/>
            </a:pPr>
            <a:r>
              <a:rPr lang="es-HN" sz="2000" dirty="0" err="1" smtClean="0">
                <a:solidFill>
                  <a:schemeClr val="tx1"/>
                </a:solidFill>
              </a:rPr>
              <a:t>nombreMensaje</a:t>
            </a:r>
            <a:r>
              <a:rPr lang="es-HN" sz="2000" dirty="0" smtClean="0">
                <a:solidFill>
                  <a:schemeClr val="tx1"/>
                </a:solidFill>
              </a:rPr>
              <a:t>()</a:t>
            </a:r>
          </a:p>
          <a:p>
            <a:pPr marL="457200" indent="-457200" algn="just">
              <a:buFont typeface="Arial" panose="020B0604020202020204" pitchFamily="34" charset="0"/>
              <a:buChar char="•"/>
            </a:pPr>
            <a:r>
              <a:rPr lang="es-HN" sz="2000" dirty="0" err="1" smtClean="0">
                <a:solidFill>
                  <a:schemeClr val="tx1"/>
                </a:solidFill>
              </a:rPr>
              <a:t>nombreMensaje</a:t>
            </a:r>
            <a:r>
              <a:rPr lang="es-HN" sz="2000" dirty="0" smtClean="0">
                <a:solidFill>
                  <a:schemeClr val="tx1"/>
                </a:solidFill>
              </a:rPr>
              <a:t>(parámetro1, parámetro2 )</a:t>
            </a:r>
          </a:p>
          <a:p>
            <a:pPr marL="342900" indent="-342900">
              <a:buFont typeface="Arial" panose="020B0604020202020204" pitchFamily="34" charset="0"/>
              <a:buChar char="•"/>
            </a:pPr>
            <a:r>
              <a:rPr lang="es-HN" sz="2000" dirty="0" err="1" smtClean="0">
                <a:solidFill>
                  <a:schemeClr val="tx1"/>
                </a:solidFill>
              </a:rPr>
              <a:t>nombreMensaje</a:t>
            </a:r>
            <a:r>
              <a:rPr lang="es-HN" sz="2000" dirty="0" smtClean="0">
                <a:solidFill>
                  <a:schemeClr val="tx1"/>
                </a:solidFill>
              </a:rPr>
              <a:t>(</a:t>
            </a:r>
            <a:r>
              <a:rPr lang="es-HN" sz="2000" dirty="0" err="1" smtClean="0">
                <a:solidFill>
                  <a:schemeClr val="tx1"/>
                </a:solidFill>
              </a:rPr>
              <a:t>tipoParámetro:nombreParámetro</a:t>
            </a:r>
            <a:r>
              <a:rPr lang="es-HN" sz="2000" dirty="0" smtClean="0">
                <a:solidFill>
                  <a:schemeClr val="tx1"/>
                </a:solidFill>
              </a:rPr>
              <a:t>(</a:t>
            </a:r>
            <a:r>
              <a:rPr lang="es-HN" sz="2000" dirty="0" err="1" smtClean="0">
                <a:solidFill>
                  <a:schemeClr val="tx1"/>
                </a:solidFill>
              </a:rPr>
              <a:t>valorPredeterminado</a:t>
            </a:r>
            <a:r>
              <a:rPr lang="es-HN" sz="2000" dirty="0" smtClean="0">
                <a:solidFill>
                  <a:schemeClr val="tx1"/>
                </a:solidFill>
              </a:rPr>
              <a:t>).</a:t>
            </a:r>
            <a:endParaRPr lang="es-HN" sz="2000" dirty="0">
              <a:solidFill>
                <a:schemeClr val="tx1"/>
              </a:solidFill>
            </a:endParaRPr>
          </a:p>
        </p:txBody>
      </p:sp>
      <p:pic>
        <p:nvPicPr>
          <p:cNvPr id="3" name="Imagen 2" descr="Recorte de pantalla"/>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29645" y="1214846"/>
            <a:ext cx="6633440" cy="5520664"/>
          </a:xfrm>
          <a:prstGeom prst="rect">
            <a:avLst/>
          </a:prstGeom>
        </p:spPr>
      </p:pic>
    </p:spTree>
    <p:extLst>
      <p:ext uri="{BB962C8B-B14F-4D97-AF65-F5344CB8AC3E}">
        <p14:creationId xmlns:p14="http://schemas.microsoft.com/office/powerpoint/2010/main" val="368908133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838200" y="388800"/>
            <a:ext cx="10515600" cy="883410"/>
          </a:xfrm>
        </p:spPr>
        <p:txBody>
          <a:bodyPr>
            <a:normAutofit/>
          </a:bodyPr>
          <a:lstStyle/>
          <a:p>
            <a:r>
              <a:rPr lang="es-HN" sz="4800" b="1" dirty="0">
                <a:solidFill>
                  <a:schemeClr val="accent1"/>
                </a:solidFill>
              </a:rPr>
              <a:t>Fechas importantes:</a:t>
            </a:r>
          </a:p>
        </p:txBody>
      </p:sp>
      <p:sp>
        <p:nvSpPr>
          <p:cNvPr id="9" name="Text Placeholder 2">
            <a:extLst>
              <a:ext uri="{FF2B5EF4-FFF2-40B4-BE49-F238E27FC236}">
                <a16:creationId xmlns:a16="http://schemas.microsoft.com/office/drawing/2014/main" id="{499BDD1A-F4D5-4220-9C22-9CDBAB07A2B0}"/>
              </a:ext>
            </a:extLst>
          </p:cNvPr>
          <p:cNvSpPr txBox="1">
            <a:spLocks/>
          </p:cNvSpPr>
          <p:nvPr/>
        </p:nvSpPr>
        <p:spPr>
          <a:xfrm>
            <a:off x="864703" y="1616765"/>
            <a:ext cx="10161105" cy="4214192"/>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342900" indent="-342900" algn="just">
              <a:buFont typeface="Arial" panose="020B0604020202020204" pitchFamily="34" charset="0"/>
              <a:buChar char="•"/>
            </a:pPr>
            <a:r>
              <a:rPr lang="es-ES" dirty="0">
                <a:solidFill>
                  <a:schemeClr val="tx1"/>
                </a:solidFill>
              </a:rPr>
              <a:t>Jueves 14 de noviembre:	Primera entrega de trabajo acumulativo.</a:t>
            </a:r>
          </a:p>
          <a:p>
            <a:pPr marL="342900" indent="-342900" algn="just">
              <a:buFont typeface="Arial" panose="020B0604020202020204" pitchFamily="34" charset="0"/>
              <a:buChar char="•"/>
            </a:pPr>
            <a:r>
              <a:rPr lang="es-ES" dirty="0">
                <a:solidFill>
                  <a:schemeClr val="tx1"/>
                </a:solidFill>
              </a:rPr>
              <a:t>Lunes  18 de noviembre:	Segunda entrega de trabajo acumulativo. </a:t>
            </a:r>
          </a:p>
          <a:p>
            <a:pPr marL="342900" indent="-342900" algn="just">
              <a:buFont typeface="Arial" panose="020B0604020202020204" pitchFamily="34" charset="0"/>
              <a:buChar char="•"/>
            </a:pPr>
            <a:r>
              <a:rPr lang="es-ES" dirty="0">
                <a:solidFill>
                  <a:schemeClr val="tx1"/>
                </a:solidFill>
              </a:rPr>
              <a:t>Miércoles 20 de noviembre: Examen segunda unidad. </a:t>
            </a:r>
          </a:p>
          <a:p>
            <a:pPr algn="just"/>
            <a:endParaRPr lang="es-ES" dirty="0">
              <a:solidFill>
                <a:schemeClr val="tx1"/>
              </a:solidFill>
            </a:endParaRPr>
          </a:p>
          <a:p>
            <a:pPr algn="just"/>
            <a:endParaRPr lang="es-ES" dirty="0">
              <a:solidFill>
                <a:schemeClr val="tx1"/>
              </a:solidFill>
            </a:endParaRPr>
          </a:p>
          <a:p>
            <a:pPr algn="just"/>
            <a:r>
              <a:rPr lang="es-ES" b="1" u="sng" dirty="0">
                <a:solidFill>
                  <a:schemeClr val="tx1"/>
                </a:solidFill>
              </a:rPr>
              <a:t>Temas de examen: </a:t>
            </a:r>
          </a:p>
          <a:p>
            <a:pPr algn="just"/>
            <a:r>
              <a:rPr lang="es-ES" dirty="0">
                <a:solidFill>
                  <a:schemeClr val="tx1"/>
                </a:solidFill>
              </a:rPr>
              <a:t>Todo lo visto en clase. Usar diapositivas como referencia. </a:t>
            </a:r>
          </a:p>
          <a:p>
            <a:pPr marL="342900" indent="-342900" algn="just">
              <a:buFontTx/>
              <a:buChar char="-"/>
            </a:pPr>
            <a:endParaRPr lang="es-ES" dirty="0">
              <a:solidFill>
                <a:schemeClr val="tx1"/>
              </a:solidFill>
            </a:endParaRPr>
          </a:p>
        </p:txBody>
      </p:sp>
    </p:spTree>
    <p:extLst>
      <p:ext uri="{BB962C8B-B14F-4D97-AF65-F5344CB8AC3E}">
        <p14:creationId xmlns:p14="http://schemas.microsoft.com/office/powerpoint/2010/main" val="30792928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838200" y="388799"/>
            <a:ext cx="10515600" cy="976175"/>
          </a:xfrm>
        </p:spPr>
        <p:txBody>
          <a:bodyPr>
            <a:normAutofit/>
          </a:bodyPr>
          <a:lstStyle/>
          <a:p>
            <a:r>
              <a:rPr lang="es-HN" b="1" dirty="0">
                <a:solidFill>
                  <a:schemeClr val="accent1"/>
                </a:solidFill>
              </a:rPr>
              <a:t>Programación orientada a objetos</a:t>
            </a:r>
          </a:p>
        </p:txBody>
      </p:sp>
      <p:sp>
        <p:nvSpPr>
          <p:cNvPr id="3" name="Text Placeholder 2">
            <a:extLst>
              <a:ext uri="{FF2B5EF4-FFF2-40B4-BE49-F238E27FC236}">
                <a16:creationId xmlns:a16="http://schemas.microsoft.com/office/drawing/2014/main" id="{B742F0EE-6816-45B3-8B2F-E78EDC4B829E}"/>
              </a:ext>
            </a:extLst>
          </p:cNvPr>
          <p:cNvSpPr>
            <a:spLocks noGrp="1"/>
          </p:cNvSpPr>
          <p:nvPr>
            <p:ph type="body" idx="1"/>
          </p:nvPr>
        </p:nvSpPr>
        <p:spPr>
          <a:xfrm>
            <a:off x="838200" y="1594472"/>
            <a:ext cx="6622774" cy="4620798"/>
          </a:xfrm>
        </p:spPr>
        <p:txBody>
          <a:bodyPr>
            <a:normAutofit/>
          </a:bodyPr>
          <a:lstStyle/>
          <a:p>
            <a:r>
              <a:rPr lang="es-HN" sz="2800" dirty="0">
                <a:solidFill>
                  <a:schemeClr val="tx1"/>
                </a:solidFill>
              </a:rPr>
              <a:t>La orientación a objetos es un paradigma que depende de ciertos principios fundamentales. </a:t>
            </a:r>
          </a:p>
          <a:p>
            <a:endParaRPr lang="es-HN" sz="2800" dirty="0">
              <a:solidFill>
                <a:schemeClr val="tx1"/>
              </a:solidFill>
            </a:endParaRPr>
          </a:p>
          <a:p>
            <a:r>
              <a:rPr lang="es-HN" sz="2800" dirty="0">
                <a:solidFill>
                  <a:schemeClr val="tx1"/>
                </a:solidFill>
              </a:rPr>
              <a:t>Fomenta una metodología basada en componentes para el desarrollo de software, de manera que primero se genera un sistema  mediante un conjunto de objetos, luego podrá ampliar el sistema agregándole funcionalidad a los componentes. </a:t>
            </a:r>
          </a:p>
        </p:txBody>
      </p:sp>
      <p:pic>
        <p:nvPicPr>
          <p:cNvPr id="2050" name="Picture 2" descr="Imagen relacionada">
            <a:extLst>
              <a:ext uri="{FF2B5EF4-FFF2-40B4-BE49-F238E27FC236}">
                <a16:creationId xmlns:a16="http://schemas.microsoft.com/office/drawing/2014/main" id="{184FCA44-2A7B-42A6-A22A-FEB79D8A32A1}"/>
              </a:ext>
            </a:extLst>
          </p:cNvPr>
          <p:cNvPicPr>
            <a:picLocks noChangeAspect="1" noChangeArrowheads="1"/>
          </p:cNvPicPr>
          <p:nvPr/>
        </p:nvPicPr>
        <p:blipFill>
          <a:blip r:embed="rId2">
            <a:clrChange>
              <a:clrFrom>
                <a:srgbClr val="143962"/>
              </a:clrFrom>
              <a:clrTo>
                <a:srgbClr val="143962">
                  <a:alpha val="0"/>
                </a:srgbClr>
              </a:clrTo>
            </a:clrChange>
            <a:extLst>
              <a:ext uri="{28A0092B-C50C-407E-A947-70E740481C1C}">
                <a14:useLocalDpi xmlns:a14="http://schemas.microsoft.com/office/drawing/2010/main" val="0"/>
              </a:ext>
            </a:extLst>
          </a:blip>
          <a:srcRect/>
          <a:stretch>
            <a:fillRect/>
          </a:stretch>
        </p:blipFill>
        <p:spPr bwMode="auto">
          <a:xfrm>
            <a:off x="7721600" y="1961322"/>
            <a:ext cx="4170017" cy="31275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27319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838200" y="388800"/>
            <a:ext cx="10515600" cy="883410"/>
          </a:xfrm>
        </p:spPr>
        <p:txBody>
          <a:bodyPr>
            <a:normAutofit/>
          </a:bodyPr>
          <a:lstStyle/>
          <a:p>
            <a:r>
              <a:rPr lang="es-HN" sz="4800" b="1" dirty="0">
                <a:solidFill>
                  <a:schemeClr val="accent1"/>
                </a:solidFill>
              </a:rPr>
              <a:t>Trabajo acumulativo de clase: Entrega #1</a:t>
            </a:r>
          </a:p>
        </p:txBody>
      </p:sp>
      <p:sp>
        <p:nvSpPr>
          <p:cNvPr id="9" name="Text Placeholder 2">
            <a:extLst>
              <a:ext uri="{FF2B5EF4-FFF2-40B4-BE49-F238E27FC236}">
                <a16:creationId xmlns:a16="http://schemas.microsoft.com/office/drawing/2014/main" id="{499BDD1A-F4D5-4220-9C22-9CDBAB07A2B0}"/>
              </a:ext>
            </a:extLst>
          </p:cNvPr>
          <p:cNvSpPr txBox="1">
            <a:spLocks/>
          </p:cNvSpPr>
          <p:nvPr/>
        </p:nvSpPr>
        <p:spPr>
          <a:xfrm>
            <a:off x="864704" y="1616765"/>
            <a:ext cx="9657522" cy="4187687"/>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just"/>
            <a:r>
              <a:rPr lang="es-ES" sz="3200" b="1" dirty="0">
                <a:solidFill>
                  <a:schemeClr val="tx1"/>
                </a:solidFill>
              </a:rPr>
              <a:t>Fecha: Jueves 14 de noviembre en aula de clase. </a:t>
            </a:r>
          </a:p>
          <a:p>
            <a:pPr algn="just"/>
            <a:endParaRPr lang="es-ES" sz="2800" dirty="0">
              <a:solidFill>
                <a:schemeClr val="tx1"/>
              </a:solidFill>
            </a:endParaRPr>
          </a:p>
          <a:p>
            <a:pPr algn="just"/>
            <a:r>
              <a:rPr lang="es-ES" sz="2800" dirty="0">
                <a:solidFill>
                  <a:schemeClr val="tx1"/>
                </a:solidFill>
              </a:rPr>
              <a:t>Presentar en un documento .</a:t>
            </a:r>
            <a:r>
              <a:rPr lang="es-ES" sz="2800" dirty="0" err="1">
                <a:solidFill>
                  <a:schemeClr val="tx1"/>
                </a:solidFill>
              </a:rPr>
              <a:t>pdf</a:t>
            </a:r>
            <a:endParaRPr lang="es-ES" sz="2800" dirty="0">
              <a:solidFill>
                <a:schemeClr val="tx1"/>
              </a:solidFill>
            </a:endParaRPr>
          </a:p>
          <a:p>
            <a:pPr marL="514350" indent="-514350" algn="just">
              <a:buFont typeface="+mj-lt"/>
              <a:buAutoNum type="arabicPeriod"/>
            </a:pPr>
            <a:r>
              <a:rPr lang="es-HN" sz="2800" dirty="0">
                <a:solidFill>
                  <a:schemeClr val="tx1"/>
                </a:solidFill>
              </a:rPr>
              <a:t>Hoja de requerimientos</a:t>
            </a:r>
          </a:p>
          <a:p>
            <a:pPr marL="514350" indent="-514350" algn="just">
              <a:buFont typeface="+mj-lt"/>
              <a:buAutoNum type="arabicPeriod"/>
            </a:pPr>
            <a:r>
              <a:rPr lang="es-HN" sz="2800" dirty="0">
                <a:solidFill>
                  <a:schemeClr val="tx1"/>
                </a:solidFill>
              </a:rPr>
              <a:t>Diagramas de casos de uso (Al menos 5 casos de uso)</a:t>
            </a:r>
          </a:p>
          <a:p>
            <a:pPr marL="514350" indent="-514350" algn="just">
              <a:buFont typeface="+mj-lt"/>
              <a:buAutoNum type="arabicPeriod"/>
            </a:pPr>
            <a:r>
              <a:rPr lang="es-HN" sz="2800" dirty="0">
                <a:solidFill>
                  <a:schemeClr val="tx1"/>
                </a:solidFill>
              </a:rPr>
              <a:t>Escenarios de casos de uso (uno por cada caso de uso)</a:t>
            </a:r>
          </a:p>
          <a:p>
            <a:pPr marL="514350" indent="-514350" algn="just">
              <a:buFont typeface="+mj-lt"/>
              <a:buAutoNum type="arabicPeriod"/>
            </a:pPr>
            <a:r>
              <a:rPr lang="es-HN" sz="2800" dirty="0">
                <a:solidFill>
                  <a:schemeClr val="tx1"/>
                </a:solidFill>
              </a:rPr>
              <a:t>Diagrama de clases (Un diagrama de clases)</a:t>
            </a:r>
            <a:endParaRPr lang="es-ES" sz="2800" dirty="0">
              <a:solidFill>
                <a:schemeClr val="tx1"/>
              </a:solidFill>
            </a:endParaRPr>
          </a:p>
        </p:txBody>
      </p:sp>
    </p:spTree>
    <p:extLst>
      <p:ext uri="{BB962C8B-B14F-4D97-AF65-F5344CB8AC3E}">
        <p14:creationId xmlns:p14="http://schemas.microsoft.com/office/powerpoint/2010/main" val="35820428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838200" y="388800"/>
            <a:ext cx="10515600" cy="883410"/>
          </a:xfrm>
        </p:spPr>
        <p:txBody>
          <a:bodyPr>
            <a:normAutofit/>
          </a:bodyPr>
          <a:lstStyle/>
          <a:p>
            <a:r>
              <a:rPr lang="es-HN" sz="4800" b="1" dirty="0">
                <a:solidFill>
                  <a:schemeClr val="accent1"/>
                </a:solidFill>
              </a:rPr>
              <a:t>Trabajo acumulativo de clase: Entrega #2</a:t>
            </a:r>
          </a:p>
        </p:txBody>
      </p:sp>
      <p:sp>
        <p:nvSpPr>
          <p:cNvPr id="9" name="Text Placeholder 2">
            <a:extLst>
              <a:ext uri="{FF2B5EF4-FFF2-40B4-BE49-F238E27FC236}">
                <a16:creationId xmlns:a16="http://schemas.microsoft.com/office/drawing/2014/main" id="{499BDD1A-F4D5-4220-9C22-9CDBAB07A2B0}"/>
              </a:ext>
            </a:extLst>
          </p:cNvPr>
          <p:cNvSpPr txBox="1">
            <a:spLocks/>
          </p:cNvSpPr>
          <p:nvPr/>
        </p:nvSpPr>
        <p:spPr>
          <a:xfrm>
            <a:off x="864703" y="1616765"/>
            <a:ext cx="10161105" cy="2968487"/>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just"/>
            <a:r>
              <a:rPr lang="es-ES" sz="3200" b="1" dirty="0">
                <a:solidFill>
                  <a:schemeClr val="tx1"/>
                </a:solidFill>
              </a:rPr>
              <a:t>Fecha: Lunes 18 de noviembre en aula de clase. </a:t>
            </a:r>
          </a:p>
          <a:p>
            <a:pPr algn="just"/>
            <a:endParaRPr lang="es-ES" dirty="0">
              <a:solidFill>
                <a:schemeClr val="tx1"/>
              </a:solidFill>
            </a:endParaRPr>
          </a:p>
          <a:p>
            <a:pPr algn="just"/>
            <a:r>
              <a:rPr lang="es-ES" dirty="0">
                <a:solidFill>
                  <a:schemeClr val="tx1"/>
                </a:solidFill>
              </a:rPr>
              <a:t>Presentar en un documento .</a:t>
            </a:r>
            <a:r>
              <a:rPr lang="es-ES" dirty="0" err="1">
                <a:solidFill>
                  <a:schemeClr val="tx1"/>
                </a:solidFill>
              </a:rPr>
              <a:t>pdf</a:t>
            </a:r>
            <a:endParaRPr lang="es-ES" dirty="0">
              <a:solidFill>
                <a:schemeClr val="tx1"/>
              </a:solidFill>
            </a:endParaRPr>
          </a:p>
          <a:p>
            <a:pPr algn="just"/>
            <a:r>
              <a:rPr lang="es-HN" dirty="0">
                <a:solidFill>
                  <a:schemeClr val="tx1"/>
                </a:solidFill>
              </a:rPr>
              <a:t>5. Diagrama de actividades (Un diagrama por escenario de caso de uso)</a:t>
            </a:r>
          </a:p>
          <a:p>
            <a:pPr algn="just"/>
            <a:r>
              <a:rPr lang="es-HN" dirty="0">
                <a:solidFill>
                  <a:schemeClr val="tx1"/>
                </a:solidFill>
              </a:rPr>
              <a:t>6. Diagrama de secuencia (Al menos 2)</a:t>
            </a:r>
            <a:endParaRPr lang="es-ES" dirty="0">
              <a:solidFill>
                <a:schemeClr val="tx1"/>
              </a:solidFill>
            </a:endParaRPr>
          </a:p>
        </p:txBody>
      </p:sp>
    </p:spTree>
    <p:extLst>
      <p:ext uri="{BB962C8B-B14F-4D97-AF65-F5344CB8AC3E}">
        <p14:creationId xmlns:p14="http://schemas.microsoft.com/office/powerpoint/2010/main" val="17014357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838200" y="388799"/>
            <a:ext cx="10515600" cy="976175"/>
          </a:xfrm>
        </p:spPr>
        <p:txBody>
          <a:bodyPr>
            <a:normAutofit/>
          </a:bodyPr>
          <a:lstStyle/>
          <a:p>
            <a:r>
              <a:rPr lang="es-HN" b="1" dirty="0">
                <a:solidFill>
                  <a:schemeClr val="accent1"/>
                </a:solidFill>
              </a:rPr>
              <a:t>Conceptos de POO</a:t>
            </a:r>
          </a:p>
        </p:txBody>
      </p:sp>
      <p:sp>
        <p:nvSpPr>
          <p:cNvPr id="3" name="Text Placeholder 2">
            <a:extLst>
              <a:ext uri="{FF2B5EF4-FFF2-40B4-BE49-F238E27FC236}">
                <a16:creationId xmlns:a16="http://schemas.microsoft.com/office/drawing/2014/main" id="{B742F0EE-6816-45B3-8B2F-E78EDC4B829E}"/>
              </a:ext>
            </a:extLst>
          </p:cNvPr>
          <p:cNvSpPr>
            <a:spLocks noGrp="1"/>
          </p:cNvSpPr>
          <p:nvPr>
            <p:ph type="body" idx="1"/>
          </p:nvPr>
        </p:nvSpPr>
        <p:spPr>
          <a:xfrm>
            <a:off x="838200" y="1594472"/>
            <a:ext cx="9763539" cy="4620798"/>
          </a:xfrm>
        </p:spPr>
        <p:txBody>
          <a:bodyPr>
            <a:normAutofit/>
          </a:bodyPr>
          <a:lstStyle/>
          <a:p>
            <a:pPr marL="514350" indent="-514350" algn="just">
              <a:buAutoNum type="arabicPeriod"/>
            </a:pPr>
            <a:r>
              <a:rPr lang="es-HN" b="1" dirty="0">
                <a:solidFill>
                  <a:schemeClr val="accent2">
                    <a:lumMod val="75000"/>
                  </a:schemeClr>
                </a:solidFill>
              </a:rPr>
              <a:t>Abstracción</a:t>
            </a:r>
            <a:r>
              <a:rPr lang="es-HN" dirty="0">
                <a:solidFill>
                  <a:schemeClr val="tx1"/>
                </a:solidFill>
              </a:rPr>
              <a:t>: Se refiere a quitar las propiedades y acciones de un objeto para dejar solo aquellas que sean necesarias. </a:t>
            </a:r>
          </a:p>
          <a:p>
            <a:pPr marL="514350" indent="-514350" algn="just">
              <a:buAutoNum type="arabicPeriod"/>
            </a:pPr>
            <a:r>
              <a:rPr lang="es-HN" b="1" dirty="0">
                <a:solidFill>
                  <a:schemeClr val="accent2">
                    <a:lumMod val="75000"/>
                  </a:schemeClr>
                </a:solidFill>
              </a:rPr>
              <a:t>Herencia</a:t>
            </a:r>
            <a:r>
              <a:rPr lang="es-HN" dirty="0">
                <a:solidFill>
                  <a:schemeClr val="tx1"/>
                </a:solidFill>
              </a:rPr>
              <a:t>: La transferencia de características o atributos de una clase a sus instancias. </a:t>
            </a:r>
          </a:p>
          <a:p>
            <a:pPr marL="514350" indent="-514350" algn="just">
              <a:buAutoNum type="arabicPeriod"/>
            </a:pPr>
            <a:r>
              <a:rPr lang="es-HN" b="1" dirty="0">
                <a:solidFill>
                  <a:schemeClr val="accent2">
                    <a:lumMod val="75000"/>
                  </a:schemeClr>
                </a:solidFill>
              </a:rPr>
              <a:t>Polimorfismo</a:t>
            </a:r>
            <a:r>
              <a:rPr lang="es-HN" dirty="0">
                <a:solidFill>
                  <a:schemeClr val="tx1"/>
                </a:solidFill>
              </a:rPr>
              <a:t>: Hace referencia a la posibilidad de que dos métodos implementen distintas acciones, aun teniendo el mismo nombre. </a:t>
            </a:r>
          </a:p>
          <a:p>
            <a:pPr marL="514350" indent="-514350" algn="just">
              <a:buAutoNum type="arabicPeriod"/>
            </a:pPr>
            <a:r>
              <a:rPr lang="es-HN" b="1" dirty="0">
                <a:solidFill>
                  <a:schemeClr val="accent2">
                    <a:lumMod val="75000"/>
                  </a:schemeClr>
                </a:solidFill>
              </a:rPr>
              <a:t>Encapsulamiento</a:t>
            </a:r>
            <a:r>
              <a:rPr lang="es-HN" dirty="0">
                <a:solidFill>
                  <a:schemeClr val="tx1"/>
                </a:solidFill>
              </a:rPr>
              <a:t>: Ocultar el funcionamiento interno de sus operaciones. </a:t>
            </a:r>
          </a:p>
          <a:p>
            <a:pPr marL="514350" indent="-514350" algn="just">
              <a:buAutoNum type="arabicPeriod"/>
            </a:pPr>
            <a:r>
              <a:rPr lang="es-HN" b="1" dirty="0">
                <a:solidFill>
                  <a:schemeClr val="accent2">
                    <a:lumMod val="75000"/>
                  </a:schemeClr>
                </a:solidFill>
              </a:rPr>
              <a:t>Reutilización</a:t>
            </a:r>
            <a:r>
              <a:rPr lang="es-HN" dirty="0">
                <a:solidFill>
                  <a:schemeClr val="tx1"/>
                </a:solidFill>
              </a:rPr>
              <a:t>: La posibilidad de utilizar múltiples veces los componentes u objetos en la construcción de otros componentes u objetos. </a:t>
            </a:r>
          </a:p>
        </p:txBody>
      </p:sp>
    </p:spTree>
    <p:extLst>
      <p:ext uri="{BB962C8B-B14F-4D97-AF65-F5344CB8AC3E}">
        <p14:creationId xmlns:p14="http://schemas.microsoft.com/office/powerpoint/2010/main" val="41402757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8717D45-C681-4C4A-99FD-F66FBA0B80C7}"/>
              </a:ext>
            </a:extLst>
          </p:cNvPr>
          <p:cNvPicPr>
            <a:picLocks noChangeAspect="1"/>
          </p:cNvPicPr>
          <p:nvPr/>
        </p:nvPicPr>
        <p:blipFill rotWithShape="1">
          <a:blip r:embed="rId2">
            <a:extLst>
              <a:ext uri="{28A0092B-C50C-407E-A947-70E740481C1C}">
                <a14:useLocalDpi xmlns:a14="http://schemas.microsoft.com/office/drawing/2010/main" val="0"/>
              </a:ext>
            </a:extLst>
          </a:blip>
          <a:srcRect t="4308"/>
          <a:stretch/>
        </p:blipFill>
        <p:spPr>
          <a:xfrm>
            <a:off x="5795811" y="643232"/>
            <a:ext cx="5866100" cy="5571535"/>
          </a:xfrm>
          <a:prstGeom prst="rect">
            <a:avLst/>
          </a:prstGeom>
        </p:spPr>
      </p:pic>
      <p:sp>
        <p:nvSpPr>
          <p:cNvPr id="4" name="Title 1">
            <a:extLst>
              <a:ext uri="{FF2B5EF4-FFF2-40B4-BE49-F238E27FC236}">
                <a16:creationId xmlns:a16="http://schemas.microsoft.com/office/drawing/2014/main" id="{05E17D8E-D321-4A1C-882C-5BA9E35E2E74}"/>
              </a:ext>
            </a:extLst>
          </p:cNvPr>
          <p:cNvSpPr txBox="1">
            <a:spLocks/>
          </p:cNvSpPr>
          <p:nvPr/>
        </p:nvSpPr>
        <p:spPr>
          <a:xfrm>
            <a:off x="689115" y="388799"/>
            <a:ext cx="6387545" cy="976175"/>
          </a:xfrm>
          <a:prstGeom prst="rect">
            <a:avLst/>
          </a:prstGeom>
        </p:spPr>
        <p:txBody>
          <a:bodyP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HN" b="1" dirty="0">
                <a:solidFill>
                  <a:schemeClr val="accent1"/>
                </a:solidFill>
              </a:rPr>
              <a:t>Vista general de los diagramas</a:t>
            </a:r>
          </a:p>
        </p:txBody>
      </p:sp>
      <p:sp>
        <p:nvSpPr>
          <p:cNvPr id="5" name="TextBox 4">
            <a:extLst>
              <a:ext uri="{FF2B5EF4-FFF2-40B4-BE49-F238E27FC236}">
                <a16:creationId xmlns:a16="http://schemas.microsoft.com/office/drawing/2014/main" id="{7A01B893-BC8D-49DF-B24D-5DA0444EE742}"/>
              </a:ext>
            </a:extLst>
          </p:cNvPr>
          <p:cNvSpPr txBox="1"/>
          <p:nvPr/>
        </p:nvSpPr>
        <p:spPr>
          <a:xfrm>
            <a:off x="689115" y="1577009"/>
            <a:ext cx="4850294" cy="2308324"/>
          </a:xfrm>
          <a:prstGeom prst="rect">
            <a:avLst/>
          </a:prstGeom>
          <a:noFill/>
        </p:spPr>
        <p:txBody>
          <a:bodyPr wrap="square" rtlCol="0">
            <a:spAutoFit/>
          </a:bodyPr>
          <a:lstStyle/>
          <a:p>
            <a:pPr marL="457200" indent="-457200">
              <a:buFont typeface="+mj-lt"/>
              <a:buAutoNum type="arabicPeriod"/>
            </a:pPr>
            <a:r>
              <a:rPr lang="en-US" sz="2400" dirty="0" err="1"/>
              <a:t>Diagrama</a:t>
            </a:r>
            <a:r>
              <a:rPr lang="en-US" sz="2400" dirty="0"/>
              <a:t> de </a:t>
            </a:r>
            <a:r>
              <a:rPr lang="en-US" sz="2400" dirty="0" err="1"/>
              <a:t>casos</a:t>
            </a:r>
            <a:r>
              <a:rPr lang="en-US" sz="2400" dirty="0"/>
              <a:t> de </a:t>
            </a:r>
            <a:r>
              <a:rPr lang="en-US" sz="2400" dirty="0" err="1"/>
              <a:t>uso</a:t>
            </a:r>
            <a:endParaRPr lang="en-US" sz="2400" dirty="0"/>
          </a:p>
          <a:p>
            <a:pPr marL="457200" indent="-457200">
              <a:buFont typeface="+mj-lt"/>
              <a:buAutoNum type="arabicPeriod"/>
            </a:pPr>
            <a:r>
              <a:rPr lang="en-US" sz="2400" dirty="0" err="1"/>
              <a:t>Diagrama</a:t>
            </a:r>
            <a:r>
              <a:rPr lang="en-US" sz="2400" dirty="0"/>
              <a:t> de </a:t>
            </a:r>
            <a:r>
              <a:rPr lang="en-US" sz="2400" dirty="0" err="1"/>
              <a:t>actividad</a:t>
            </a:r>
            <a:endParaRPr lang="en-US" sz="2400" dirty="0"/>
          </a:p>
          <a:p>
            <a:pPr marL="457200" indent="-457200">
              <a:buFont typeface="+mj-lt"/>
              <a:buAutoNum type="arabicPeriod"/>
            </a:pPr>
            <a:r>
              <a:rPr lang="en-US" sz="2400" dirty="0" err="1"/>
              <a:t>Diagrama</a:t>
            </a:r>
            <a:r>
              <a:rPr lang="en-US" sz="2400" dirty="0"/>
              <a:t> de </a:t>
            </a:r>
            <a:r>
              <a:rPr lang="en-US" sz="2400" dirty="0" err="1"/>
              <a:t>secuencia</a:t>
            </a:r>
            <a:endParaRPr lang="en-US" sz="2400" dirty="0"/>
          </a:p>
          <a:p>
            <a:pPr marL="457200" indent="-457200">
              <a:buFont typeface="+mj-lt"/>
              <a:buAutoNum type="arabicPeriod"/>
            </a:pPr>
            <a:r>
              <a:rPr lang="en-US" sz="2400" dirty="0"/>
              <a:t> </a:t>
            </a:r>
            <a:r>
              <a:rPr lang="en-US" sz="2400" dirty="0" err="1"/>
              <a:t>Diagrama</a:t>
            </a:r>
            <a:r>
              <a:rPr lang="en-US" sz="2400" dirty="0"/>
              <a:t> de </a:t>
            </a:r>
            <a:r>
              <a:rPr lang="en-US" sz="2400" dirty="0" err="1"/>
              <a:t>colaboración</a:t>
            </a:r>
            <a:endParaRPr lang="en-US" sz="2400" dirty="0"/>
          </a:p>
          <a:p>
            <a:pPr marL="457200" indent="-457200">
              <a:buFont typeface="+mj-lt"/>
              <a:buAutoNum type="arabicPeriod"/>
            </a:pPr>
            <a:r>
              <a:rPr lang="en-US" sz="2400" dirty="0" err="1"/>
              <a:t>Diagrama</a:t>
            </a:r>
            <a:r>
              <a:rPr lang="en-US" sz="2400" dirty="0"/>
              <a:t> de </a:t>
            </a:r>
            <a:r>
              <a:rPr lang="en-US" sz="2400" dirty="0" err="1"/>
              <a:t>clases</a:t>
            </a:r>
            <a:endParaRPr lang="en-US" sz="2400" dirty="0"/>
          </a:p>
          <a:p>
            <a:pPr marL="457200" indent="-457200">
              <a:buFont typeface="+mj-lt"/>
              <a:buAutoNum type="arabicPeriod"/>
            </a:pPr>
            <a:r>
              <a:rPr lang="en-US" sz="2400" dirty="0" err="1"/>
              <a:t>Diagrama</a:t>
            </a:r>
            <a:r>
              <a:rPr lang="en-US" sz="2400" dirty="0"/>
              <a:t> de </a:t>
            </a:r>
            <a:r>
              <a:rPr lang="en-US" sz="2400" dirty="0" err="1"/>
              <a:t>estado</a:t>
            </a:r>
            <a:endParaRPr lang="en-US" sz="2400" dirty="0"/>
          </a:p>
        </p:txBody>
      </p:sp>
    </p:spTree>
    <p:extLst>
      <p:ext uri="{BB962C8B-B14F-4D97-AF65-F5344CB8AC3E}">
        <p14:creationId xmlns:p14="http://schemas.microsoft.com/office/powerpoint/2010/main" val="2193206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838200" y="388799"/>
            <a:ext cx="10515600" cy="976175"/>
          </a:xfrm>
        </p:spPr>
        <p:txBody>
          <a:bodyPr>
            <a:normAutofit/>
          </a:bodyPr>
          <a:lstStyle/>
          <a:p>
            <a:r>
              <a:rPr lang="es-HN" b="1" dirty="0">
                <a:solidFill>
                  <a:schemeClr val="accent1"/>
                </a:solidFill>
              </a:rPr>
              <a:t>Diagramas de casos de uso</a:t>
            </a:r>
          </a:p>
        </p:txBody>
      </p:sp>
      <p:sp>
        <p:nvSpPr>
          <p:cNvPr id="3" name="Text Placeholder 2">
            <a:extLst>
              <a:ext uri="{FF2B5EF4-FFF2-40B4-BE49-F238E27FC236}">
                <a16:creationId xmlns:a16="http://schemas.microsoft.com/office/drawing/2014/main" id="{B742F0EE-6816-45B3-8B2F-E78EDC4B829E}"/>
              </a:ext>
            </a:extLst>
          </p:cNvPr>
          <p:cNvSpPr>
            <a:spLocks noGrp="1"/>
          </p:cNvSpPr>
          <p:nvPr>
            <p:ph type="body" idx="1"/>
          </p:nvPr>
        </p:nvSpPr>
        <p:spPr>
          <a:xfrm>
            <a:off x="838200" y="1594471"/>
            <a:ext cx="5986670" cy="4874729"/>
          </a:xfrm>
        </p:spPr>
        <p:txBody>
          <a:bodyPr>
            <a:normAutofit/>
          </a:bodyPr>
          <a:lstStyle/>
          <a:p>
            <a:r>
              <a:rPr lang="es-ES" sz="2800" dirty="0">
                <a:solidFill>
                  <a:schemeClr val="tx1"/>
                </a:solidFill>
              </a:rPr>
              <a:t>Los casos de uso se emplean para capturar el comportamiento deseado del sistema en desarrollo, sin tener que especificar como se implementa ese comportamiento. </a:t>
            </a:r>
          </a:p>
          <a:p>
            <a:r>
              <a:rPr lang="es-ES" sz="2800" dirty="0">
                <a:solidFill>
                  <a:schemeClr val="tx1"/>
                </a:solidFill>
              </a:rPr>
              <a:t>Describe un conjunto de secuencias, donde cada secuencia representa una interacción de los elementos externos al sistema (sus actores) con el propio sistema (y con sus abstracciones clave). </a:t>
            </a:r>
            <a:endParaRPr lang="es-HN" sz="2800" dirty="0">
              <a:solidFill>
                <a:schemeClr val="tx1"/>
              </a:solidFill>
            </a:endParaRPr>
          </a:p>
        </p:txBody>
      </p:sp>
      <p:pic>
        <p:nvPicPr>
          <p:cNvPr id="5" name="Picture 4">
            <a:extLst>
              <a:ext uri="{FF2B5EF4-FFF2-40B4-BE49-F238E27FC236}">
                <a16:creationId xmlns:a16="http://schemas.microsoft.com/office/drawing/2014/main" id="{076533C7-7A41-4B3D-BF7C-0916CC3C121D}"/>
              </a:ext>
            </a:extLst>
          </p:cNvPr>
          <p:cNvPicPr>
            <a:picLocks noChangeAspect="1"/>
          </p:cNvPicPr>
          <p:nvPr/>
        </p:nvPicPr>
        <p:blipFill rotWithShape="1">
          <a:blip r:embed="rId2">
            <a:extLst>
              <a:ext uri="{28A0092B-C50C-407E-A947-70E740481C1C}">
                <a14:useLocalDpi xmlns:a14="http://schemas.microsoft.com/office/drawing/2010/main" val="0"/>
              </a:ext>
            </a:extLst>
          </a:blip>
          <a:srcRect l="5950"/>
          <a:stretch/>
        </p:blipFill>
        <p:spPr>
          <a:xfrm>
            <a:off x="7293051" y="2163798"/>
            <a:ext cx="4485688" cy="2527472"/>
          </a:xfrm>
          <a:prstGeom prst="rect">
            <a:avLst/>
          </a:prstGeom>
        </p:spPr>
      </p:pic>
    </p:spTree>
    <p:extLst>
      <p:ext uri="{BB962C8B-B14F-4D97-AF65-F5344CB8AC3E}">
        <p14:creationId xmlns:p14="http://schemas.microsoft.com/office/powerpoint/2010/main" val="19674798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838200" y="388799"/>
            <a:ext cx="10515600" cy="976175"/>
          </a:xfrm>
        </p:spPr>
        <p:txBody>
          <a:bodyPr>
            <a:normAutofit/>
          </a:bodyPr>
          <a:lstStyle/>
          <a:p>
            <a:r>
              <a:rPr lang="es-HN" b="1" dirty="0">
                <a:solidFill>
                  <a:schemeClr val="accent1"/>
                </a:solidFill>
              </a:rPr>
              <a:t>Diagramas de casos de uso</a:t>
            </a:r>
          </a:p>
        </p:txBody>
      </p:sp>
      <p:sp>
        <p:nvSpPr>
          <p:cNvPr id="3" name="Text Placeholder 2">
            <a:extLst>
              <a:ext uri="{FF2B5EF4-FFF2-40B4-BE49-F238E27FC236}">
                <a16:creationId xmlns:a16="http://schemas.microsoft.com/office/drawing/2014/main" id="{B742F0EE-6816-45B3-8B2F-E78EDC4B829E}"/>
              </a:ext>
            </a:extLst>
          </p:cNvPr>
          <p:cNvSpPr>
            <a:spLocks noGrp="1"/>
          </p:cNvSpPr>
          <p:nvPr>
            <p:ph type="body" idx="1"/>
          </p:nvPr>
        </p:nvSpPr>
        <p:spPr>
          <a:xfrm>
            <a:off x="838199" y="1364975"/>
            <a:ext cx="7802217" cy="5104226"/>
          </a:xfrm>
        </p:spPr>
        <p:txBody>
          <a:bodyPr>
            <a:normAutofit/>
          </a:bodyPr>
          <a:lstStyle/>
          <a:p>
            <a:r>
              <a:rPr lang="es-ES" sz="2800" dirty="0">
                <a:solidFill>
                  <a:schemeClr val="tx1"/>
                </a:solidFill>
              </a:rPr>
              <a:t>Un </a:t>
            </a:r>
            <a:r>
              <a:rPr lang="es-ES" sz="2800" b="1" dirty="0">
                <a:solidFill>
                  <a:schemeClr val="tx1"/>
                </a:solidFill>
              </a:rPr>
              <a:t>actor</a:t>
            </a:r>
            <a:r>
              <a:rPr lang="es-ES" sz="2800" dirty="0">
                <a:solidFill>
                  <a:schemeClr val="tx1"/>
                </a:solidFill>
              </a:rPr>
              <a:t> representa un conjunto coherente de </a:t>
            </a:r>
            <a:r>
              <a:rPr lang="es-ES" sz="2800" b="1" dirty="0">
                <a:solidFill>
                  <a:schemeClr val="tx1"/>
                </a:solidFill>
              </a:rPr>
              <a:t>roles</a:t>
            </a:r>
            <a:r>
              <a:rPr lang="es-ES" sz="2800" dirty="0">
                <a:solidFill>
                  <a:schemeClr val="tx1"/>
                </a:solidFill>
              </a:rPr>
              <a:t> que los usuarios de los casos de uso juegan al interactuar con éstos. </a:t>
            </a:r>
          </a:p>
          <a:p>
            <a:r>
              <a:rPr lang="es-ES" sz="2800" dirty="0">
                <a:solidFill>
                  <a:schemeClr val="tx1"/>
                </a:solidFill>
              </a:rPr>
              <a:t>Normalmente, un actor representa un rol que es jugado por una persona, un dispositivo hardware o incluso otro sistema al interactuar con nuestro sistema.</a:t>
            </a:r>
          </a:p>
          <a:p>
            <a:r>
              <a:rPr lang="es-ES" sz="2800" dirty="0">
                <a:solidFill>
                  <a:schemeClr val="tx1"/>
                </a:solidFill>
              </a:rPr>
              <a:t>Los actores conectan a los casos de uso a través de </a:t>
            </a:r>
            <a:r>
              <a:rPr lang="es-ES" sz="2800" b="1" dirty="0">
                <a:solidFill>
                  <a:schemeClr val="tx1"/>
                </a:solidFill>
              </a:rPr>
              <a:t>asociaciones</a:t>
            </a:r>
            <a:r>
              <a:rPr lang="es-ES" sz="2800" dirty="0">
                <a:solidFill>
                  <a:schemeClr val="tx1"/>
                </a:solidFill>
              </a:rPr>
              <a:t>. </a:t>
            </a:r>
          </a:p>
          <a:p>
            <a:r>
              <a:rPr lang="es-ES" sz="2800" dirty="0">
                <a:solidFill>
                  <a:schemeClr val="tx1"/>
                </a:solidFill>
              </a:rPr>
              <a:t>Una asociación entre un actor y un caso de uso indica que el actor y ese caso de uso se comunican entre sí, y cada uno puede enviar y recibir </a:t>
            </a:r>
            <a:r>
              <a:rPr lang="es-ES" sz="2800" b="1" dirty="0">
                <a:solidFill>
                  <a:schemeClr val="tx1"/>
                </a:solidFill>
              </a:rPr>
              <a:t>mensajes</a:t>
            </a:r>
            <a:r>
              <a:rPr lang="es-ES" sz="2800" dirty="0">
                <a:solidFill>
                  <a:schemeClr val="tx1"/>
                </a:solidFill>
              </a:rPr>
              <a:t>.</a:t>
            </a:r>
            <a:endParaRPr lang="es-HN" sz="2800" dirty="0">
              <a:solidFill>
                <a:schemeClr val="tx1"/>
              </a:solidFill>
            </a:endParaRPr>
          </a:p>
        </p:txBody>
      </p:sp>
      <p:pic>
        <p:nvPicPr>
          <p:cNvPr id="6" name="Picture 5">
            <a:extLst>
              <a:ext uri="{FF2B5EF4-FFF2-40B4-BE49-F238E27FC236}">
                <a16:creationId xmlns:a16="http://schemas.microsoft.com/office/drawing/2014/main" id="{0A222F11-92AB-4360-A74F-A9208088CD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91105" y="2401957"/>
            <a:ext cx="2462695" cy="2451652"/>
          </a:xfrm>
          <a:prstGeom prst="rect">
            <a:avLst/>
          </a:prstGeom>
        </p:spPr>
      </p:pic>
    </p:spTree>
    <p:extLst>
      <p:ext uri="{BB962C8B-B14F-4D97-AF65-F5344CB8AC3E}">
        <p14:creationId xmlns:p14="http://schemas.microsoft.com/office/powerpoint/2010/main" val="25297037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838200" y="388799"/>
            <a:ext cx="10515600" cy="976175"/>
          </a:xfrm>
        </p:spPr>
        <p:txBody>
          <a:bodyPr>
            <a:normAutofit/>
          </a:bodyPr>
          <a:lstStyle/>
          <a:p>
            <a:r>
              <a:rPr lang="es-HN" b="1" dirty="0">
                <a:solidFill>
                  <a:schemeClr val="accent1"/>
                </a:solidFill>
              </a:rPr>
              <a:t>Relaciones de los casos de uso</a:t>
            </a:r>
          </a:p>
        </p:txBody>
      </p:sp>
      <p:sp>
        <p:nvSpPr>
          <p:cNvPr id="3" name="Text Placeholder 2">
            <a:extLst>
              <a:ext uri="{FF2B5EF4-FFF2-40B4-BE49-F238E27FC236}">
                <a16:creationId xmlns:a16="http://schemas.microsoft.com/office/drawing/2014/main" id="{B742F0EE-6816-45B3-8B2F-E78EDC4B829E}"/>
              </a:ext>
            </a:extLst>
          </p:cNvPr>
          <p:cNvSpPr>
            <a:spLocks noGrp="1"/>
          </p:cNvSpPr>
          <p:nvPr>
            <p:ph type="body" idx="1"/>
          </p:nvPr>
        </p:nvSpPr>
        <p:spPr>
          <a:xfrm>
            <a:off x="967408" y="1391478"/>
            <a:ext cx="10641495" cy="1333451"/>
          </a:xfrm>
        </p:spPr>
        <p:txBody>
          <a:bodyPr>
            <a:normAutofit/>
          </a:bodyPr>
          <a:lstStyle/>
          <a:p>
            <a:r>
              <a:rPr lang="es-ES" sz="2800" dirty="0">
                <a:solidFill>
                  <a:schemeClr val="tx1"/>
                </a:solidFill>
              </a:rPr>
              <a:t>Las relaciones activas se conocen como relaciones de comportamiento y se utilizan principalmente en los diagramas de casos de uso.</a:t>
            </a:r>
            <a:endParaRPr lang="es-HN" sz="2800" dirty="0">
              <a:solidFill>
                <a:schemeClr val="tx1"/>
              </a:solidFill>
            </a:endParaRPr>
          </a:p>
        </p:txBody>
      </p:sp>
      <p:pic>
        <p:nvPicPr>
          <p:cNvPr id="5" name="Picture 4">
            <a:extLst>
              <a:ext uri="{FF2B5EF4-FFF2-40B4-BE49-F238E27FC236}">
                <a16:creationId xmlns:a16="http://schemas.microsoft.com/office/drawing/2014/main" id="{E3EED4FB-5CB3-466D-A651-3400894C69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6474" y="2438400"/>
            <a:ext cx="9203362" cy="3676941"/>
          </a:xfrm>
          <a:prstGeom prst="rect">
            <a:avLst/>
          </a:prstGeom>
        </p:spPr>
      </p:pic>
    </p:spTree>
    <p:extLst>
      <p:ext uri="{BB962C8B-B14F-4D97-AF65-F5344CB8AC3E}">
        <p14:creationId xmlns:p14="http://schemas.microsoft.com/office/powerpoint/2010/main" val="42487583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838200" y="388799"/>
            <a:ext cx="10515600" cy="976175"/>
          </a:xfrm>
        </p:spPr>
        <p:txBody>
          <a:bodyPr>
            <a:normAutofit/>
          </a:bodyPr>
          <a:lstStyle/>
          <a:p>
            <a:r>
              <a:rPr lang="es-HN" b="1" dirty="0">
                <a:solidFill>
                  <a:schemeClr val="accent1"/>
                </a:solidFill>
              </a:rPr>
              <a:t>Relaciones de los casos de uso</a:t>
            </a:r>
          </a:p>
        </p:txBody>
      </p:sp>
      <p:sp>
        <p:nvSpPr>
          <p:cNvPr id="3" name="Text Placeholder 2">
            <a:extLst>
              <a:ext uri="{FF2B5EF4-FFF2-40B4-BE49-F238E27FC236}">
                <a16:creationId xmlns:a16="http://schemas.microsoft.com/office/drawing/2014/main" id="{B742F0EE-6816-45B3-8B2F-E78EDC4B829E}"/>
              </a:ext>
            </a:extLst>
          </p:cNvPr>
          <p:cNvSpPr>
            <a:spLocks noGrp="1"/>
          </p:cNvSpPr>
          <p:nvPr>
            <p:ph type="body" idx="1"/>
          </p:nvPr>
        </p:nvSpPr>
        <p:spPr>
          <a:xfrm>
            <a:off x="967408" y="1391478"/>
            <a:ext cx="10641495" cy="1333451"/>
          </a:xfrm>
        </p:spPr>
        <p:txBody>
          <a:bodyPr>
            <a:normAutofit/>
          </a:bodyPr>
          <a:lstStyle/>
          <a:p>
            <a:r>
              <a:rPr lang="es-ES" sz="2800" dirty="0">
                <a:solidFill>
                  <a:schemeClr val="tx1"/>
                </a:solidFill>
              </a:rPr>
              <a:t>Las relaciones activas se conocen como relaciones de comportamiento y se utilizan principalmente en los diagramas de casos de uso.</a:t>
            </a:r>
            <a:endParaRPr lang="es-HN" sz="2800" dirty="0">
              <a:solidFill>
                <a:schemeClr val="tx1"/>
              </a:solidFill>
            </a:endParaRPr>
          </a:p>
        </p:txBody>
      </p:sp>
      <p:pic>
        <p:nvPicPr>
          <p:cNvPr id="6" name="Picture 5">
            <a:extLst>
              <a:ext uri="{FF2B5EF4-FFF2-40B4-BE49-F238E27FC236}">
                <a16:creationId xmlns:a16="http://schemas.microsoft.com/office/drawing/2014/main" id="{E75331EF-1911-470B-A28D-B7BB6345F9AB}"/>
              </a:ext>
            </a:extLst>
          </p:cNvPr>
          <p:cNvPicPr>
            <a:picLocks noChangeAspect="1"/>
          </p:cNvPicPr>
          <p:nvPr/>
        </p:nvPicPr>
        <p:blipFill rotWithShape="1">
          <a:blip r:embed="rId2">
            <a:extLst>
              <a:ext uri="{28A0092B-C50C-407E-A947-70E740481C1C}">
                <a14:useLocalDpi xmlns:a14="http://schemas.microsoft.com/office/drawing/2010/main" val="0"/>
              </a:ext>
            </a:extLst>
          </a:blip>
          <a:srcRect b="49960"/>
          <a:stretch/>
        </p:blipFill>
        <p:spPr>
          <a:xfrm>
            <a:off x="1063888" y="2425148"/>
            <a:ext cx="10064224" cy="3660247"/>
          </a:xfrm>
          <a:prstGeom prst="rect">
            <a:avLst/>
          </a:prstGeom>
        </p:spPr>
      </p:pic>
    </p:spTree>
    <p:extLst>
      <p:ext uri="{BB962C8B-B14F-4D97-AF65-F5344CB8AC3E}">
        <p14:creationId xmlns:p14="http://schemas.microsoft.com/office/powerpoint/2010/main" val="23718279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315</TotalTime>
  <Words>1904</Words>
  <Application>Microsoft Office PowerPoint</Application>
  <PresentationFormat>Panorámica</PresentationFormat>
  <Paragraphs>128</Paragraphs>
  <Slides>31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31</vt:i4>
      </vt:variant>
    </vt:vector>
  </HeadingPairs>
  <TitlesOfParts>
    <vt:vector size="35" baseType="lpstr">
      <vt:lpstr>Arial</vt:lpstr>
      <vt:lpstr>Calibri</vt:lpstr>
      <vt:lpstr>Calibri Light</vt:lpstr>
      <vt:lpstr>Office Theme</vt:lpstr>
      <vt:lpstr>Diagramas de la UML</vt:lpstr>
      <vt:lpstr>Por que tantos diagramas?</vt:lpstr>
      <vt:lpstr>Programación orientada a objetos</vt:lpstr>
      <vt:lpstr>Conceptos de POO</vt:lpstr>
      <vt:lpstr>Presentación de PowerPoint</vt:lpstr>
      <vt:lpstr>Diagramas de casos de uso</vt:lpstr>
      <vt:lpstr>Diagramas de casos de uso</vt:lpstr>
      <vt:lpstr>Relaciones de los casos de uso</vt:lpstr>
      <vt:lpstr>Relaciones de los casos de uso</vt:lpstr>
      <vt:lpstr>Relaciones de los casos de uso</vt:lpstr>
      <vt:lpstr>Escenario de casos de uso</vt:lpstr>
      <vt:lpstr>Presentación de PowerPoint</vt:lpstr>
      <vt:lpstr>Presentación de PowerPoint</vt:lpstr>
      <vt:lpstr>Diagramas de actividad</vt:lpstr>
      <vt:lpstr>Diagramas de actividad</vt:lpstr>
      <vt:lpstr>Diagramas de actividad</vt:lpstr>
      <vt:lpstr>Presentación de PowerPoint</vt:lpstr>
      <vt:lpstr>Presentación de PowerPoint</vt:lpstr>
      <vt:lpstr>Diagramas de clase</vt:lpstr>
      <vt:lpstr>Diagramas de clase: Atributos</vt:lpstr>
      <vt:lpstr>Diagramas de clase: Asociaciones</vt:lpstr>
      <vt:lpstr>Diagramas de clase: Asociaciones</vt:lpstr>
      <vt:lpstr>Diagramas de clase: Agregaciones</vt:lpstr>
      <vt:lpstr>Diagramas de clase: Generalizaciones</vt:lpstr>
      <vt:lpstr>Diagramas de secuencia</vt:lpstr>
      <vt:lpstr>Diagramas de secuencia</vt:lpstr>
      <vt:lpstr>Diagramas de secuencia</vt:lpstr>
      <vt:lpstr>Diagramas de secuencia</vt:lpstr>
      <vt:lpstr>Fechas importantes:</vt:lpstr>
      <vt:lpstr>Trabajo acumulativo de clase: Entrega #1</vt:lpstr>
      <vt:lpstr>Trabajo acumulativo de clase: Entrega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Diagramas de la UML</dc:title>
  <dc:creator>Allan Noel Lopez Cruz</dc:creator>
  <cp:lastModifiedBy>Usuario de Windows</cp:lastModifiedBy>
  <cp:revision>31</cp:revision>
  <dcterms:created xsi:type="dcterms:W3CDTF">2019-10-28T21:37:17Z</dcterms:created>
  <dcterms:modified xsi:type="dcterms:W3CDTF">2019-11-13T05:36:24Z</dcterms:modified>
</cp:coreProperties>
</file>