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6" r:id="rId4"/>
    <p:sldId id="297" r:id="rId5"/>
    <p:sldId id="298" r:id="rId6"/>
    <p:sldId id="299" r:id="rId7"/>
    <p:sldId id="300"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338203" y="4519301"/>
            <a:ext cx="7462189" cy="1737361"/>
          </a:xfrm>
        </p:spPr>
        <p:txBody>
          <a:bodyPr anchor="ctr">
            <a:noAutofit/>
          </a:bodyPr>
          <a:lstStyle/>
          <a:p>
            <a:pPr algn="l"/>
            <a:r>
              <a:rPr lang="es-HN" sz="4400" b="1" dirty="0">
                <a:solidFill>
                  <a:schemeClr val="accent1"/>
                </a:solidFill>
              </a:rPr>
              <a:t>Diseño de salidas y metodologías agiles de desarrollo. </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s-HN" sz="1100" dirty="0"/>
              <a:t>Diseño de una salida efectiva</a:t>
            </a:r>
          </a:p>
          <a:p>
            <a:pPr marL="457200" indent="-457200" algn="l">
              <a:buFont typeface="+mj-lt"/>
              <a:buAutoNum type="arabicPeriod"/>
            </a:pPr>
            <a:r>
              <a:rPr lang="es-HN" sz="1100" dirty="0" err="1"/>
              <a:t>Wireframes</a:t>
            </a:r>
            <a:r>
              <a:rPr lang="es-HN" sz="1100" dirty="0"/>
              <a:t>, Mockups, prototipos</a:t>
            </a:r>
          </a:p>
          <a:p>
            <a:pPr marL="457200" indent="-457200" algn="l">
              <a:buFont typeface="+mj-lt"/>
              <a:buAutoNum type="arabicPeriod"/>
            </a:pPr>
            <a:r>
              <a:rPr lang="es-HN" sz="1100" dirty="0"/>
              <a:t>Metodologías agiles de desarrollo</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444899" y="6065259"/>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Diseño de una salida efectiva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554716"/>
            <a:ext cx="8875643" cy="4620798"/>
          </a:xfrm>
        </p:spPr>
        <p:txBody>
          <a:bodyPr>
            <a:normAutofit/>
          </a:bodyPr>
          <a:lstStyle/>
          <a:p>
            <a:pPr algn="just"/>
            <a:r>
              <a:rPr lang="es-ES" sz="2600" dirty="0">
                <a:solidFill>
                  <a:schemeClr val="tx1"/>
                </a:solidFill>
              </a:rPr>
              <a:t>La salida es información que se entrega a los usuarios por medio del sistema de información a través de intranets, </a:t>
            </a:r>
            <a:r>
              <a:rPr lang="es-ES" sz="2600" dirty="0" err="1">
                <a:solidFill>
                  <a:schemeClr val="tx1"/>
                </a:solidFill>
              </a:rPr>
              <a:t>extranets</a:t>
            </a:r>
            <a:r>
              <a:rPr lang="es-ES" sz="2600" dirty="0">
                <a:solidFill>
                  <a:schemeClr val="tx1"/>
                </a:solidFill>
              </a:rPr>
              <a:t> o la </a:t>
            </a:r>
            <a:r>
              <a:rPr lang="es-ES" sz="2600" dirty="0" err="1">
                <a:solidFill>
                  <a:schemeClr val="tx1"/>
                </a:solidFill>
              </a:rPr>
              <a:t>World</a:t>
            </a:r>
            <a:r>
              <a:rPr lang="es-ES" sz="2600" dirty="0">
                <a:solidFill>
                  <a:schemeClr val="tx1"/>
                </a:solidFill>
              </a:rPr>
              <a:t> Wide Web. </a:t>
            </a:r>
          </a:p>
          <a:p>
            <a:pPr algn="just"/>
            <a:r>
              <a:rPr lang="es-ES" sz="2600" dirty="0">
                <a:solidFill>
                  <a:schemeClr val="tx1"/>
                </a:solidFill>
              </a:rPr>
              <a:t>La salida puede tomar muchas formas: la tradicional copia en papel de los informes impresos y la copia transitoria como las pantallas, microformas y la salida de video y audio. </a:t>
            </a:r>
          </a:p>
          <a:p>
            <a:pPr algn="just"/>
            <a:r>
              <a:rPr lang="es-ES" sz="2600" dirty="0">
                <a:solidFill>
                  <a:schemeClr val="tx1"/>
                </a:solidFill>
              </a:rPr>
              <a:t>Los usuarios se basan en la salida para realizar sus tareas y con frecuencia juzgan el mérito del sistema únicamente con base en ella. Para crear la salida más útil posible, el analista de sistemas trabaja de cerca con el usuario a través de un proceso interactivo hasta que se considere que el resultado es satisfactorio.</a:t>
            </a:r>
          </a:p>
        </p:txBody>
      </p:sp>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Objetivos de diseño de una salida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620977"/>
            <a:ext cx="7338391" cy="4620798"/>
          </a:xfrm>
        </p:spPr>
        <p:txBody>
          <a:bodyPr>
            <a:normAutofit/>
          </a:bodyPr>
          <a:lstStyle/>
          <a:p>
            <a:pPr algn="just"/>
            <a:r>
              <a:rPr lang="es-ES" sz="2600" dirty="0">
                <a:solidFill>
                  <a:schemeClr val="tx1"/>
                </a:solidFill>
              </a:rPr>
              <a:t>Como es esencial una salida útil para asegurar el uso y la aceptación del sistema de información, hay seis objetivos que el analista de sistemas trata de alcanzar al diseñar la salida: </a:t>
            </a:r>
          </a:p>
          <a:p>
            <a:pPr marL="514350" indent="-514350" algn="just">
              <a:buFont typeface="+mj-lt"/>
              <a:buAutoNum type="arabicPeriod"/>
            </a:pPr>
            <a:r>
              <a:rPr lang="es-ES" sz="2600" dirty="0">
                <a:solidFill>
                  <a:schemeClr val="tx1"/>
                </a:solidFill>
              </a:rPr>
              <a:t>Diseñar la salida para servir al propósito previsto.</a:t>
            </a:r>
          </a:p>
          <a:p>
            <a:pPr marL="514350" indent="-514350" algn="just">
              <a:buFont typeface="+mj-lt"/>
              <a:buAutoNum type="arabicPeriod"/>
            </a:pPr>
            <a:r>
              <a:rPr lang="es-ES" sz="2600" dirty="0">
                <a:solidFill>
                  <a:schemeClr val="tx1"/>
                </a:solidFill>
              </a:rPr>
              <a:t>Diseñar la salida para ajustarla al usuario.</a:t>
            </a:r>
          </a:p>
          <a:p>
            <a:pPr marL="514350" indent="-514350" algn="just">
              <a:buFont typeface="+mj-lt"/>
              <a:buAutoNum type="arabicPeriod"/>
            </a:pPr>
            <a:r>
              <a:rPr lang="es-ES" sz="2600" dirty="0">
                <a:solidFill>
                  <a:schemeClr val="tx1"/>
                </a:solidFill>
              </a:rPr>
              <a:t>Entregar la cantidad apropiada de salida.</a:t>
            </a:r>
          </a:p>
          <a:p>
            <a:pPr marL="514350" indent="-514350" algn="just">
              <a:buFont typeface="+mj-lt"/>
              <a:buAutoNum type="arabicPeriod"/>
            </a:pPr>
            <a:r>
              <a:rPr lang="es-ES" sz="2600" dirty="0">
                <a:solidFill>
                  <a:schemeClr val="tx1"/>
                </a:solidFill>
              </a:rPr>
              <a:t>Asegurarse que la salida esté donde se necesite. </a:t>
            </a:r>
          </a:p>
          <a:p>
            <a:pPr marL="514350" indent="-514350" algn="just">
              <a:buFont typeface="+mj-lt"/>
              <a:buAutoNum type="arabicPeriod"/>
            </a:pPr>
            <a:r>
              <a:rPr lang="es-ES" sz="2600" dirty="0">
                <a:solidFill>
                  <a:schemeClr val="tx1"/>
                </a:solidFill>
              </a:rPr>
              <a:t>Proveer la salida en forma oportuna.</a:t>
            </a:r>
          </a:p>
          <a:p>
            <a:pPr marL="514350" indent="-514350" algn="just">
              <a:buFont typeface="+mj-lt"/>
              <a:buAutoNum type="arabicPeriod"/>
            </a:pPr>
            <a:r>
              <a:rPr lang="es-ES" sz="2600" dirty="0">
                <a:solidFill>
                  <a:schemeClr val="tx1"/>
                </a:solidFill>
              </a:rPr>
              <a:t>Elegir el método de salida correcto.</a:t>
            </a:r>
          </a:p>
        </p:txBody>
      </p:sp>
      <p:pic>
        <p:nvPicPr>
          <p:cNvPr id="3074" name="Picture 2" descr="Resultado de imagen para microsoft dynamics formulario">
            <a:extLst>
              <a:ext uri="{FF2B5EF4-FFF2-40B4-BE49-F238E27FC236}">
                <a16:creationId xmlns:a16="http://schemas.microsoft.com/office/drawing/2014/main" id="{6BF02378-F045-4ED7-A561-976F543F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361" y="1827476"/>
            <a:ext cx="2996372" cy="190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7D801A-1C40-49ED-B60E-DB8902FA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367" y="4106337"/>
            <a:ext cx="2342360" cy="2135438"/>
          </a:xfrm>
          <a:prstGeom prst="rect">
            <a:avLst/>
          </a:prstGeom>
          <a:ln>
            <a:solidFill>
              <a:schemeClr val="accent1"/>
            </a:solidFill>
          </a:ln>
        </p:spPr>
      </p:pic>
    </p:spTree>
    <p:extLst>
      <p:ext uri="{BB962C8B-B14F-4D97-AF65-F5344CB8AC3E}">
        <p14:creationId xmlns:p14="http://schemas.microsoft.com/office/powerpoint/2010/main" val="404194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4890052" cy="976175"/>
          </a:xfrm>
        </p:spPr>
        <p:txBody>
          <a:bodyPr>
            <a:normAutofit/>
          </a:bodyPr>
          <a:lstStyle/>
          <a:p>
            <a:r>
              <a:rPr lang="es-HN" b="1" dirty="0" err="1">
                <a:solidFill>
                  <a:schemeClr val="accent1"/>
                </a:solidFill>
              </a:rPr>
              <a:t>Wireframes</a:t>
            </a:r>
            <a:endParaRPr lang="es-HN"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a:t>
            </a:r>
            <a:r>
              <a:rPr lang="es-ES" sz="2600" dirty="0" err="1">
                <a:solidFill>
                  <a:schemeClr val="tx1"/>
                </a:solidFill>
              </a:rPr>
              <a:t>wireframes</a:t>
            </a:r>
            <a:r>
              <a:rPr lang="es-ES" sz="2600" dirty="0">
                <a:solidFill>
                  <a:schemeClr val="tx1"/>
                </a:solidFill>
              </a:rPr>
              <a:t> son el esqueleto del diseño. Se caracterizan por tener una baja fidelidad visual, representando la interfaz en escala de grises y sin dedicar demasiado tiempo al aspecto o estética del diseño. </a:t>
            </a:r>
          </a:p>
          <a:p>
            <a:pPr algn="just"/>
            <a:r>
              <a:rPr lang="es-ES" sz="2600" dirty="0">
                <a:solidFill>
                  <a:schemeClr val="tx1"/>
                </a:solidFill>
              </a:rPr>
              <a:t>Incluyen todos los elementos que tendrá el producto final, aunque a nivel de detalle visual no estén aún definidos.</a:t>
            </a:r>
          </a:p>
        </p:txBody>
      </p:sp>
      <p:pic>
        <p:nvPicPr>
          <p:cNvPr id="2050" name="Picture 2" descr="https://webdesdecero.com/wp-content/uploads/2015/03/Mockflow.png">
            <a:extLst>
              <a:ext uri="{FF2B5EF4-FFF2-40B4-BE49-F238E27FC236}">
                <a16:creationId xmlns:a16="http://schemas.microsoft.com/office/drawing/2014/main" id="{78BB6A2D-4BB4-4CC0-B1B8-B19277A3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144" y="1172817"/>
            <a:ext cx="6056535" cy="5188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9360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Mockups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mockups son la piel del diseño. Se caracterizan por tener una media-alta fidelidad y por ser representaciones completamente estáticas del diseño visual. </a:t>
            </a:r>
          </a:p>
          <a:p>
            <a:pPr algn="just"/>
            <a:r>
              <a:rPr lang="es-ES" sz="2600" dirty="0">
                <a:solidFill>
                  <a:schemeClr val="tx1"/>
                </a:solidFill>
              </a:rPr>
              <a:t>Es esencialmente eso, el diseño más visual. Por lo tanto, su objetivo es demostrar cómo se van a representar visualmente los elementos definidos, por ejemplo, en el </a:t>
            </a:r>
            <a:r>
              <a:rPr lang="es-ES" sz="2600" dirty="0" err="1">
                <a:solidFill>
                  <a:schemeClr val="tx1"/>
                </a:solidFill>
              </a:rPr>
              <a:t>wireframe</a:t>
            </a:r>
            <a:r>
              <a:rPr lang="es-ES" sz="2600" dirty="0">
                <a:solidFill>
                  <a:schemeClr val="tx1"/>
                </a:solidFill>
              </a:rPr>
              <a:t>.</a:t>
            </a:r>
          </a:p>
        </p:txBody>
      </p:sp>
      <p:pic>
        <p:nvPicPr>
          <p:cNvPr id="4098" name="Picture 2" descr="Imagen relacionada">
            <a:extLst>
              <a:ext uri="{FF2B5EF4-FFF2-40B4-BE49-F238E27FC236}">
                <a16:creationId xmlns:a16="http://schemas.microsoft.com/office/drawing/2014/main" id="{7CE5122A-0FCD-41C4-9B2F-7F4665197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643" y="1496874"/>
            <a:ext cx="6133732" cy="386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4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Prototipos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81877" y="1554716"/>
            <a:ext cx="10389705" cy="4620798"/>
          </a:xfrm>
        </p:spPr>
        <p:txBody>
          <a:bodyPr>
            <a:normAutofit/>
          </a:bodyPr>
          <a:lstStyle/>
          <a:p>
            <a:pPr algn="just"/>
            <a:r>
              <a:rPr lang="es-ES" sz="2600" dirty="0">
                <a:solidFill>
                  <a:schemeClr val="tx1"/>
                </a:solidFill>
              </a:rPr>
              <a:t>Los prototipos son representaciones de media-alta fidelidad que incluyen o simulan la interacción con la interfaz. </a:t>
            </a:r>
          </a:p>
          <a:p>
            <a:pPr algn="just"/>
            <a:r>
              <a:rPr lang="es-ES" sz="2600" dirty="0">
                <a:solidFill>
                  <a:schemeClr val="tx1"/>
                </a:solidFill>
              </a:rPr>
              <a:t>En esta representación los usuarios ya sí podrán experimentar en alguna medida la experiencia de uso del producto. Si el </a:t>
            </a:r>
            <a:r>
              <a:rPr lang="es-ES" sz="2600" dirty="0" err="1">
                <a:solidFill>
                  <a:schemeClr val="tx1"/>
                </a:solidFill>
              </a:rPr>
              <a:t>wireframe</a:t>
            </a:r>
            <a:r>
              <a:rPr lang="es-ES" sz="2600" dirty="0">
                <a:solidFill>
                  <a:schemeClr val="tx1"/>
                </a:solidFill>
              </a:rPr>
              <a:t> define la estructura y el mockup cómo es visualmente, el prototipo define sobre todo cómo se comporta el producto.</a:t>
            </a:r>
          </a:p>
          <a:p>
            <a:pPr algn="just"/>
            <a:r>
              <a:rPr lang="es-ES" sz="2600" dirty="0">
                <a:solidFill>
                  <a:schemeClr val="tx1"/>
                </a:solidFill>
              </a:rPr>
              <a:t>Pero no es el producto final. La diferencia entre el producto final y el prototipo es principalmente que la interfaz y el </a:t>
            </a:r>
            <a:r>
              <a:rPr lang="es-ES" sz="2600" dirty="0" err="1">
                <a:solidFill>
                  <a:schemeClr val="tx1"/>
                </a:solidFill>
              </a:rPr>
              <a:t>backend</a:t>
            </a:r>
            <a:r>
              <a:rPr lang="es-ES" sz="2600" dirty="0">
                <a:solidFill>
                  <a:schemeClr val="tx1"/>
                </a:solidFill>
              </a:rPr>
              <a:t> no suelen estar unidos en el caso de un prototipo. Esto se hace para reducir los costos de desarrollo hasta que se apruebe la IU. Una vez que se prueba el prototipo, el equipo puede continuar con la codificación.</a:t>
            </a:r>
          </a:p>
        </p:txBody>
      </p:sp>
    </p:spTree>
    <p:extLst>
      <p:ext uri="{BB962C8B-B14F-4D97-AF65-F5344CB8AC3E}">
        <p14:creationId xmlns:p14="http://schemas.microsoft.com/office/powerpoint/2010/main" val="341694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Tareas: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21634" y="1364974"/>
            <a:ext cx="10177669" cy="4810540"/>
          </a:xfrm>
        </p:spPr>
        <p:txBody>
          <a:bodyPr>
            <a:normAutofit/>
          </a:bodyPr>
          <a:lstStyle/>
          <a:p>
            <a:pPr algn="just"/>
            <a:r>
              <a:rPr lang="es-ES" b="1" dirty="0">
                <a:solidFill>
                  <a:schemeClr val="tx1"/>
                </a:solidFill>
              </a:rPr>
              <a:t>Viernes 29 noviembre 2019 (hasta las 23:59:59)</a:t>
            </a:r>
          </a:p>
          <a:p>
            <a:pPr marL="457200" indent="-457200" algn="just">
              <a:buFont typeface="Arial" panose="020B0604020202020204" pitchFamily="34" charset="0"/>
              <a:buChar char="•"/>
            </a:pPr>
            <a:r>
              <a:rPr lang="es-ES" dirty="0">
                <a:solidFill>
                  <a:schemeClr val="tx1"/>
                </a:solidFill>
              </a:rPr>
              <a:t>Diagramas de caso de uso, actividades, clases, secuencia. </a:t>
            </a:r>
          </a:p>
          <a:p>
            <a:pPr algn="just"/>
            <a:r>
              <a:rPr lang="es-ES" b="1" dirty="0">
                <a:solidFill>
                  <a:schemeClr val="tx1"/>
                </a:solidFill>
              </a:rPr>
              <a:t>Lunes 2 de diciembre de 2019 (hasta las 23:59:59)</a:t>
            </a:r>
          </a:p>
          <a:p>
            <a:pPr marL="457200" indent="-457200" algn="just">
              <a:buFont typeface="Arial" panose="020B0604020202020204" pitchFamily="34" charset="0"/>
              <a:buChar char="•"/>
            </a:pPr>
            <a:r>
              <a:rPr lang="es-ES" dirty="0">
                <a:solidFill>
                  <a:schemeClr val="tx1"/>
                </a:solidFill>
              </a:rPr>
              <a:t>Diagramas de colaboración (Uno por cada diagrama de secuencia) </a:t>
            </a:r>
          </a:p>
          <a:p>
            <a:pPr marL="457200" indent="-457200" algn="just">
              <a:buFont typeface="Arial" panose="020B0604020202020204" pitchFamily="34" charset="0"/>
              <a:buChar char="•"/>
            </a:pPr>
            <a:r>
              <a:rPr lang="es-ES" dirty="0">
                <a:solidFill>
                  <a:schemeClr val="tx1"/>
                </a:solidFill>
              </a:rPr>
              <a:t>Diagramas de estado (3 diagramas de estado) </a:t>
            </a:r>
          </a:p>
          <a:p>
            <a:pPr algn="just"/>
            <a:r>
              <a:rPr lang="es-ES" b="1" dirty="0">
                <a:solidFill>
                  <a:schemeClr val="tx1"/>
                </a:solidFill>
              </a:rPr>
              <a:t>Viernes 6 de diciembre de 2019  (hasta las 23:59:59)</a:t>
            </a:r>
          </a:p>
          <a:p>
            <a:pPr marL="457200" indent="-457200" algn="just">
              <a:buFont typeface="Arial" panose="020B0604020202020204" pitchFamily="34" charset="0"/>
              <a:buChar char="•"/>
            </a:pPr>
            <a:r>
              <a:rPr lang="es-ES" dirty="0" err="1">
                <a:solidFill>
                  <a:schemeClr val="tx1"/>
                </a:solidFill>
              </a:rPr>
              <a:t>Wireframe</a:t>
            </a:r>
            <a:r>
              <a:rPr lang="es-ES" dirty="0">
                <a:solidFill>
                  <a:schemeClr val="tx1"/>
                </a:solidFill>
              </a:rPr>
              <a:t> y Mockup de ejercicio de reservación de salas.</a:t>
            </a:r>
          </a:p>
          <a:p>
            <a:pPr algn="just"/>
            <a:endParaRPr lang="es-ES" dirty="0">
              <a:solidFill>
                <a:schemeClr val="tx1"/>
              </a:solidFill>
            </a:endParaRPr>
          </a:p>
          <a:p>
            <a:pPr algn="ctr"/>
            <a:r>
              <a:rPr lang="es-ES" dirty="0">
                <a:solidFill>
                  <a:schemeClr val="tx1"/>
                </a:solidFill>
              </a:rPr>
              <a:t>Enviar a correo electrónico: </a:t>
            </a:r>
          </a:p>
        </p:txBody>
      </p:sp>
    </p:spTree>
    <p:extLst>
      <p:ext uri="{BB962C8B-B14F-4D97-AF65-F5344CB8AC3E}">
        <p14:creationId xmlns:p14="http://schemas.microsoft.com/office/powerpoint/2010/main" val="365932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5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566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Diseño de salidas y metodologías agiles de desarrollo. </vt:lpstr>
      <vt:lpstr>Diseño de una salida efectiva</vt:lpstr>
      <vt:lpstr>Objetivos de diseño de una salida</vt:lpstr>
      <vt:lpstr>Wireframes</vt:lpstr>
      <vt:lpstr>Mockups</vt:lpstr>
      <vt:lpstr>Prototipos</vt:lpstr>
      <vt:lpstr>Tareas: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52</cp:revision>
  <dcterms:created xsi:type="dcterms:W3CDTF">2019-10-28T21:37:17Z</dcterms:created>
  <dcterms:modified xsi:type="dcterms:W3CDTF">2019-11-28T20:01:48Z</dcterms:modified>
</cp:coreProperties>
</file>