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70" r:id="rId12"/>
    <p:sldId id="269" r:id="rId13"/>
    <p:sldId id="271" r:id="rId14"/>
    <p:sldId id="264" r:id="rId15"/>
    <p:sldId id="267" r:id="rId16"/>
    <p:sldId id="268" r:id="rId17"/>
    <p:sldId id="272" r:id="rId18"/>
    <p:sldId id="274" r:id="rId19"/>
    <p:sldId id="275" r:id="rId20"/>
    <p:sldId id="276" r:id="rId21"/>
    <p:sldId id="273"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07-Nov-19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07-Nov-19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662610" y="735495"/>
            <a:ext cx="5950226" cy="976175"/>
          </a:xfrm>
        </p:spPr>
        <p:txBody>
          <a:bodyPr>
            <a:normAutofit fontScale="90000"/>
          </a:bodyPr>
          <a:lstStyle/>
          <a:p>
            <a:r>
              <a:rPr lang="es-HN" b="1" dirty="0">
                <a:solidFill>
                  <a:schemeClr val="accent1"/>
                </a:solidFill>
              </a:rPr>
              <a:t>Escenario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711670"/>
            <a:ext cx="6559826" cy="4638261"/>
          </a:xfrm>
        </p:spPr>
        <p:txBody>
          <a:bodyPr>
            <a:normAutofit/>
          </a:bodyPr>
          <a:lstStyle/>
          <a:p>
            <a:r>
              <a:rPr lang="es-ES" sz="2600" dirty="0">
                <a:solidFill>
                  <a:schemeClr val="tx1"/>
                </a:solidFill>
              </a:rPr>
              <a:t>Cada caso de uso tiene una descripción. Designaremos a la descripción como un escenario de caso de uso. </a:t>
            </a:r>
          </a:p>
          <a:p>
            <a:r>
              <a:rPr lang="es-ES" sz="2600" dirty="0">
                <a:solidFill>
                  <a:schemeClr val="tx1"/>
                </a:solidFill>
              </a:rPr>
              <a:t> Las tres áreas principales son: </a:t>
            </a:r>
          </a:p>
          <a:p>
            <a:pPr marL="514350" indent="-514350">
              <a:buFont typeface="+mj-lt"/>
              <a:buAutoNum type="arabicPeriod"/>
            </a:pPr>
            <a:r>
              <a:rPr lang="es-ES" sz="2600" dirty="0">
                <a:solidFill>
                  <a:schemeClr val="tx1"/>
                </a:solidFill>
              </a:rPr>
              <a:t>Un encabezado de área que contiene los identificadores e iniciadores del caso.</a:t>
            </a:r>
          </a:p>
          <a:p>
            <a:pPr marL="514350" indent="-514350">
              <a:buFont typeface="+mj-lt"/>
              <a:buAutoNum type="arabicPeriod"/>
            </a:pPr>
            <a:r>
              <a:rPr lang="es-ES" sz="2600" dirty="0">
                <a:solidFill>
                  <a:schemeClr val="tx1"/>
                </a:solidFill>
              </a:rPr>
              <a:t>Los pasos realizados.</a:t>
            </a:r>
          </a:p>
          <a:p>
            <a:pPr marL="514350" indent="-514350">
              <a:buFont typeface="+mj-lt"/>
              <a:buAutoNum type="arabicPeriod"/>
            </a:pPr>
            <a:r>
              <a:rPr lang="es-ES" sz="2600" dirty="0">
                <a:solidFill>
                  <a:schemeClr val="tx1"/>
                </a:solidFill>
              </a:rPr>
              <a:t>Un área de pie de página que contiene precondiciones, suposiciones, preguntas y demás información relacionada.</a:t>
            </a:r>
          </a:p>
          <a:p>
            <a:endParaRPr lang="es-HN" sz="2600" dirty="0">
              <a:solidFill>
                <a:schemeClr val="tx1"/>
              </a:solidFill>
            </a:endParaRPr>
          </a:p>
        </p:txBody>
      </p:sp>
      <p:pic>
        <p:nvPicPr>
          <p:cNvPr id="10" name="Picture 9">
            <a:extLst>
              <a:ext uri="{FF2B5EF4-FFF2-40B4-BE49-F238E27FC236}">
                <a16:creationId xmlns:a16="http://schemas.microsoft.com/office/drawing/2014/main" id="{E3D2E185-79EA-434F-B2C5-91ED2C3F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5" y="487367"/>
            <a:ext cx="4638407" cy="5862564"/>
          </a:xfrm>
          <a:prstGeom prst="rect">
            <a:avLst/>
          </a:prstGeom>
        </p:spPr>
      </p:pic>
    </p:spTree>
    <p:extLst>
      <p:ext uri="{BB962C8B-B14F-4D97-AF65-F5344CB8AC3E}">
        <p14:creationId xmlns:p14="http://schemas.microsoft.com/office/powerpoint/2010/main" val="9496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salas para reuniones, conferencias y/o otros eventos. Las salas se encuentran distribuidas en los diversos pisos del edificio. </a:t>
            </a:r>
          </a:p>
          <a:p>
            <a:r>
              <a:rPr lang="es-HN" sz="2000" dirty="0">
                <a:latin typeface="Calibri" panose="020F0502020204030204" pitchFamily="34" charset="0"/>
              </a:rPr>
              <a:t>Se necesita un sistema que le permita llevar un control de reservación de salas, para el publico en general. La reservaciones se pueden hacer desde cualquier dispositivo móvil o computador con conexión a internet. </a:t>
            </a:r>
          </a:p>
          <a:p>
            <a:r>
              <a:rPr lang="es-HN" sz="2000" dirty="0">
                <a:latin typeface="Calibri" panose="020F0502020204030204" pitchFamily="34" charset="0"/>
              </a:rPr>
              <a:t>Los usuarios deben poder buscar entre los diferentes tipos de salas de acuerdo a su necesidad, pueden ser salas grandes, pequeñas o medianas. Salas mesas y escritorios para reuniones, salas con pantallas y proyectores. Salones con butacas para conferencias. </a:t>
            </a:r>
          </a:p>
          <a:p>
            <a:r>
              <a:rPr lang="es-HN" sz="2000" dirty="0">
                <a:latin typeface="Calibri" panose="020F0502020204030204" pitchFamily="34" charset="0"/>
              </a:rPr>
              <a:t>Cuando el usuario seleccione una sala, también debe poder ver el estado de la sala y las fechas y horarios disponibles para reservar. El usuario debe poder reservar una sala y solicitar otros equipos adicionales como mesas extra, micrófonos, televisores, etc. </a:t>
            </a:r>
          </a:p>
          <a:p>
            <a:r>
              <a:rPr lang="es-HN" sz="2000" dirty="0">
                <a:latin typeface="Calibri" panose="020F0502020204030204" pitchFamily="34" charset="0"/>
              </a:rPr>
              <a:t>Si lo usuarios no se encuentran registrados en el sistema, entonces el usuario debe completar un formulario previo a una confirmación de la reservación. </a:t>
            </a:r>
          </a:p>
          <a:p>
            <a:r>
              <a:rPr lang="es-HN" sz="2000" dirty="0">
                <a:latin typeface="Calibri" panose="020F0502020204030204" pitchFamily="34" charset="0"/>
              </a:rPr>
              <a:t>Las salas pueden estar disponibles, inactiva, ocupada, reservada y </a:t>
            </a:r>
            <a:r>
              <a:rPr lang="es-HN" sz="2000" dirty="0" err="1">
                <a:latin typeface="Calibri" panose="020F0502020204030204" pitchFamily="34" charset="0"/>
              </a:rPr>
              <a:t>pre-reservada</a:t>
            </a:r>
            <a:r>
              <a:rPr lang="es-HN" sz="2000" dirty="0">
                <a:latin typeface="Calibri" panose="020F0502020204030204" pitchFamily="34" charset="0"/>
              </a:rPr>
              <a:t>. Cuando la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estado cambia a reservada.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22141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a:t>
            </a:r>
            <a:r>
              <a:rPr lang="es-HN" sz="2000" b="1" dirty="0">
                <a:solidFill>
                  <a:schemeClr val="accent2"/>
                </a:solidFill>
                <a:latin typeface="Calibri" panose="020F0502020204030204" pitchFamily="34" charset="0"/>
              </a:rPr>
              <a:t>salas</a:t>
            </a:r>
            <a:r>
              <a:rPr lang="es-HN" sz="2000" dirty="0">
                <a:latin typeface="Calibri" panose="020F0502020204030204" pitchFamily="34" charset="0"/>
              </a:rPr>
              <a:t> para reuniones, conferencias y/o otros eventos. Las salas se encuentran distribuidas en los diversos </a:t>
            </a:r>
            <a:r>
              <a:rPr lang="es-HN" sz="2000" i="1" dirty="0">
                <a:solidFill>
                  <a:srgbClr val="00B050"/>
                </a:solidFill>
                <a:latin typeface="Calibri" panose="020F0502020204030204" pitchFamily="34" charset="0"/>
              </a:rPr>
              <a:t>pisos del edificio</a:t>
            </a:r>
            <a:r>
              <a:rPr lang="es-HN" sz="2000" dirty="0">
                <a:latin typeface="Calibri" panose="020F0502020204030204" pitchFamily="34" charset="0"/>
              </a:rPr>
              <a:t>. </a:t>
            </a:r>
          </a:p>
          <a:p>
            <a:r>
              <a:rPr lang="es-HN" sz="2000" dirty="0">
                <a:latin typeface="Calibri" panose="020F0502020204030204" pitchFamily="34" charset="0"/>
              </a:rPr>
              <a:t>Se necesita un sistema que le permita llevar un control </a:t>
            </a:r>
            <a:r>
              <a:rPr lang="es-HN" sz="2000" u="sng" dirty="0">
                <a:latin typeface="Calibri" panose="020F0502020204030204" pitchFamily="34" charset="0"/>
              </a:rPr>
              <a:t>de reservación de salas, para el publico en general. </a:t>
            </a:r>
            <a:r>
              <a:rPr lang="es-HN" sz="2000" dirty="0">
                <a:latin typeface="Calibri" panose="020F0502020204030204" pitchFamily="34" charset="0"/>
              </a:rPr>
              <a:t>La </a:t>
            </a:r>
            <a:r>
              <a:rPr lang="es-HN" sz="2000" b="1" dirty="0">
                <a:solidFill>
                  <a:schemeClr val="accent2"/>
                </a:solidFill>
                <a:latin typeface="Calibri" panose="020F0502020204030204" pitchFamily="34" charset="0"/>
              </a:rPr>
              <a:t>reservaciones</a:t>
            </a:r>
            <a:r>
              <a:rPr lang="es-HN" sz="2000" dirty="0">
                <a:latin typeface="Calibri" panose="020F0502020204030204" pitchFamily="34" charset="0"/>
              </a:rPr>
              <a:t> se pueden hacer desde cualquier dispositivo móvil o computador con conexión a internet. </a:t>
            </a:r>
          </a:p>
          <a:p>
            <a:r>
              <a:rPr lang="es-HN" sz="2000" b="1" u="sng" dirty="0">
                <a:latin typeface="Calibri" panose="020F0502020204030204" pitchFamily="34" charset="0"/>
              </a:rPr>
              <a:t>Los </a:t>
            </a:r>
            <a:r>
              <a:rPr lang="es-HN" sz="2000" b="1" u="sng" dirty="0">
                <a:solidFill>
                  <a:schemeClr val="accent2"/>
                </a:solidFill>
                <a:latin typeface="Calibri" panose="020F0502020204030204" pitchFamily="34" charset="0"/>
              </a:rPr>
              <a:t>usuarios</a:t>
            </a:r>
            <a:r>
              <a:rPr lang="es-HN" sz="2000" b="1" u="sng" dirty="0">
                <a:latin typeface="Calibri" panose="020F0502020204030204" pitchFamily="34" charset="0"/>
              </a:rPr>
              <a:t> deben poder buscar entre los diferentes tipos de salas </a:t>
            </a:r>
            <a:r>
              <a:rPr lang="es-HN" sz="2000" dirty="0">
                <a:latin typeface="Calibri" panose="020F0502020204030204" pitchFamily="34" charset="0"/>
              </a:rPr>
              <a:t>de acuerdo a su necesidad, pueden ser salas </a:t>
            </a:r>
            <a:r>
              <a:rPr lang="es-HN" sz="2000" i="1" dirty="0">
                <a:solidFill>
                  <a:srgbClr val="00B050"/>
                </a:solidFill>
                <a:latin typeface="Calibri" panose="020F0502020204030204" pitchFamily="34" charset="0"/>
              </a:rPr>
              <a:t>grandes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pequeñas</a:t>
            </a:r>
            <a:r>
              <a:rPr lang="es-HN" sz="2000" dirty="0">
                <a:latin typeface="Calibri" panose="020F0502020204030204" pitchFamily="34" charset="0"/>
              </a:rPr>
              <a:t> o </a:t>
            </a:r>
            <a:r>
              <a:rPr lang="es-HN" sz="2000" i="1" dirty="0">
                <a:solidFill>
                  <a:srgbClr val="00B050"/>
                </a:solidFill>
                <a:latin typeface="Calibri" panose="020F0502020204030204" pitchFamily="34" charset="0"/>
              </a:rPr>
              <a:t>medianas</a:t>
            </a:r>
            <a:r>
              <a:rPr lang="es-HN" sz="2000" dirty="0">
                <a:latin typeface="Calibri" panose="020F0502020204030204" pitchFamily="34" charset="0"/>
              </a:rPr>
              <a:t>. Salas </a:t>
            </a:r>
            <a:r>
              <a:rPr lang="es-HN" sz="2000" i="1" dirty="0">
                <a:solidFill>
                  <a:srgbClr val="00B050"/>
                </a:solidFill>
                <a:latin typeface="Calibri" panose="020F0502020204030204" pitchFamily="34" charset="0"/>
              </a:rPr>
              <a:t>mesas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escritorios</a:t>
            </a:r>
            <a:r>
              <a:rPr lang="es-HN" sz="2000" dirty="0">
                <a:latin typeface="Calibri" panose="020F0502020204030204" pitchFamily="34" charset="0"/>
              </a:rPr>
              <a:t> para reuniones, salas con </a:t>
            </a:r>
            <a:r>
              <a:rPr lang="es-HN" sz="2000" i="1" dirty="0">
                <a:solidFill>
                  <a:srgbClr val="00B050"/>
                </a:solidFill>
                <a:latin typeface="Calibri" panose="020F0502020204030204" pitchFamily="34" charset="0"/>
              </a:rPr>
              <a:t>pantallas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proyectores</a:t>
            </a:r>
            <a:r>
              <a:rPr lang="es-HN" sz="2000" dirty="0">
                <a:latin typeface="Calibri" panose="020F0502020204030204" pitchFamily="34" charset="0"/>
              </a:rPr>
              <a:t>. Salones con butacas para conferencias. </a:t>
            </a:r>
          </a:p>
          <a:p>
            <a:r>
              <a:rPr lang="es-HN" sz="2000" dirty="0">
                <a:latin typeface="Calibri" panose="020F0502020204030204" pitchFamily="34" charset="0"/>
              </a:rPr>
              <a:t>Cuando </a:t>
            </a:r>
            <a:r>
              <a:rPr lang="es-HN" sz="2000" b="1" u="sng" dirty="0">
                <a:latin typeface="Calibri" panose="020F0502020204030204" pitchFamily="34" charset="0"/>
              </a:rPr>
              <a:t>el usuario seleccione una sala</a:t>
            </a:r>
            <a:r>
              <a:rPr lang="es-HN" sz="2000" dirty="0">
                <a:latin typeface="Calibri" panose="020F0502020204030204" pitchFamily="34" charset="0"/>
              </a:rPr>
              <a:t>, también debe poder </a:t>
            </a:r>
            <a:r>
              <a:rPr lang="es-HN" sz="2000" b="1" u="sng" dirty="0">
                <a:latin typeface="Calibri" panose="020F0502020204030204" pitchFamily="34" charset="0"/>
              </a:rPr>
              <a:t>ver el estado de la sala y las fechas y </a:t>
            </a:r>
            <a:r>
              <a:rPr lang="es-HN" sz="2000" b="1" i="1" u="sng" dirty="0">
                <a:solidFill>
                  <a:srgbClr val="00B050"/>
                </a:solidFill>
                <a:latin typeface="Calibri" panose="020F0502020204030204" pitchFamily="34" charset="0"/>
              </a:rPr>
              <a:t>horarios</a:t>
            </a:r>
            <a:r>
              <a:rPr lang="es-HN" sz="2000" b="1" u="sng" dirty="0">
                <a:latin typeface="Calibri" panose="020F0502020204030204" pitchFamily="34" charset="0"/>
              </a:rPr>
              <a:t> disponibles para reservar. </a:t>
            </a:r>
            <a:r>
              <a:rPr lang="es-HN" sz="2000" dirty="0">
                <a:latin typeface="Calibri" panose="020F0502020204030204" pitchFamily="34" charset="0"/>
              </a:rPr>
              <a:t>El usuario debe</a:t>
            </a:r>
            <a:r>
              <a:rPr lang="es-HN" sz="2000" u="sng" dirty="0">
                <a:latin typeface="Calibri" panose="020F0502020204030204" pitchFamily="34" charset="0"/>
              </a:rPr>
              <a:t> </a:t>
            </a:r>
            <a:r>
              <a:rPr lang="es-HN" sz="2000" b="1" u="sng" dirty="0">
                <a:latin typeface="Calibri" panose="020F0502020204030204" pitchFamily="34" charset="0"/>
              </a:rPr>
              <a:t>poder reservar una sala </a:t>
            </a:r>
            <a:r>
              <a:rPr lang="es-HN" sz="2000" u="sng" dirty="0">
                <a:latin typeface="Calibri" panose="020F0502020204030204" pitchFamily="34" charset="0"/>
              </a:rPr>
              <a:t>y </a:t>
            </a:r>
            <a:r>
              <a:rPr lang="es-HN" sz="2000" b="1" u="sng" dirty="0">
                <a:latin typeface="Calibri" panose="020F0502020204030204" pitchFamily="34" charset="0"/>
              </a:rPr>
              <a:t>solicitar otros </a:t>
            </a:r>
            <a:r>
              <a:rPr lang="es-HN" sz="2000" b="1" u="sng" dirty="0">
                <a:solidFill>
                  <a:schemeClr val="accent2"/>
                </a:solidFill>
                <a:latin typeface="Calibri" panose="020F0502020204030204" pitchFamily="34" charset="0"/>
              </a:rPr>
              <a:t>equipos</a:t>
            </a:r>
            <a:r>
              <a:rPr lang="es-HN" sz="2000" b="1" u="sng" dirty="0">
                <a:latin typeface="Calibri" panose="020F0502020204030204" pitchFamily="34" charset="0"/>
              </a:rPr>
              <a:t> adicionales </a:t>
            </a:r>
            <a:r>
              <a:rPr lang="es-HN" sz="2000" dirty="0">
                <a:latin typeface="Calibri" panose="020F0502020204030204" pitchFamily="34" charset="0"/>
              </a:rPr>
              <a:t>como mesas extra, </a:t>
            </a:r>
            <a:r>
              <a:rPr lang="es-HN" sz="2000" i="1" dirty="0">
                <a:solidFill>
                  <a:srgbClr val="00B050"/>
                </a:solidFill>
                <a:latin typeface="Calibri" panose="020F0502020204030204" pitchFamily="34" charset="0"/>
              </a:rPr>
              <a:t>micrófonos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televisores</a:t>
            </a:r>
            <a:r>
              <a:rPr lang="es-HN" sz="2000" dirty="0">
                <a:latin typeface="Calibri" panose="020F0502020204030204" pitchFamily="34" charset="0"/>
              </a:rPr>
              <a:t>, etc. </a:t>
            </a:r>
          </a:p>
          <a:p>
            <a:r>
              <a:rPr lang="es-HN" sz="2000" dirty="0">
                <a:latin typeface="Calibri" panose="020F0502020204030204" pitchFamily="34" charset="0"/>
              </a:rPr>
              <a:t>Si lo usuarios no se encuentran </a:t>
            </a:r>
            <a:r>
              <a:rPr lang="es-HN" sz="2000" i="1" dirty="0">
                <a:solidFill>
                  <a:srgbClr val="00B050"/>
                </a:solidFill>
                <a:latin typeface="Calibri" panose="020F0502020204030204" pitchFamily="34" charset="0"/>
              </a:rPr>
              <a:t>registrados</a:t>
            </a:r>
            <a:r>
              <a:rPr lang="es-HN" sz="2000" dirty="0">
                <a:latin typeface="Calibri" panose="020F0502020204030204" pitchFamily="34" charset="0"/>
              </a:rPr>
              <a:t> en el sistema, entonces </a:t>
            </a:r>
            <a:r>
              <a:rPr lang="es-HN" sz="2000" b="1" u="sng" dirty="0">
                <a:latin typeface="Calibri" panose="020F0502020204030204" pitchFamily="34" charset="0"/>
              </a:rPr>
              <a:t>el usuario debe completar un </a:t>
            </a:r>
            <a:r>
              <a:rPr lang="es-HN" sz="2000" b="1" u="sng" dirty="0">
                <a:solidFill>
                  <a:schemeClr val="accent2"/>
                </a:solidFill>
                <a:latin typeface="Calibri" panose="020F0502020204030204" pitchFamily="34" charset="0"/>
              </a:rPr>
              <a:t>formulario</a:t>
            </a:r>
            <a:r>
              <a:rPr lang="es-HN" sz="2000" b="1" u="sng" dirty="0">
                <a:latin typeface="Calibri" panose="020F0502020204030204" pitchFamily="34" charset="0"/>
              </a:rPr>
              <a:t> </a:t>
            </a:r>
            <a:r>
              <a:rPr lang="es-HN" sz="2000" dirty="0">
                <a:latin typeface="Calibri" panose="020F0502020204030204" pitchFamily="34" charset="0"/>
              </a:rPr>
              <a:t>previo a </a:t>
            </a:r>
            <a:r>
              <a:rPr lang="es-HN" sz="2000" b="1" u="sng" dirty="0">
                <a:latin typeface="Calibri" panose="020F0502020204030204" pitchFamily="34" charset="0"/>
              </a:rPr>
              <a:t>una confirmación de la reservación</a:t>
            </a:r>
            <a:r>
              <a:rPr lang="es-HN" sz="2000" dirty="0">
                <a:latin typeface="Calibri" panose="020F0502020204030204" pitchFamily="34" charset="0"/>
              </a:rPr>
              <a:t>. </a:t>
            </a:r>
          </a:p>
          <a:p>
            <a:r>
              <a:rPr lang="es-HN" sz="2000" dirty="0">
                <a:latin typeface="Calibri" panose="020F0502020204030204" pitchFamily="34" charset="0"/>
              </a:rPr>
              <a:t>Las salas pueden estar </a:t>
            </a:r>
            <a:r>
              <a:rPr lang="es-HN" sz="2000" i="1" dirty="0">
                <a:solidFill>
                  <a:srgbClr val="00B050"/>
                </a:solidFill>
                <a:latin typeface="Calibri" panose="020F0502020204030204" pitchFamily="34" charset="0"/>
              </a:rPr>
              <a:t>disponibles, inactiva, ocupada, reservada y </a:t>
            </a:r>
            <a:r>
              <a:rPr lang="es-HN" sz="2000" i="1" dirty="0" err="1">
                <a:solidFill>
                  <a:srgbClr val="00B050"/>
                </a:solidFill>
                <a:latin typeface="Calibri" panose="020F0502020204030204" pitchFamily="34" charset="0"/>
              </a:rPr>
              <a:t>pre-reservada</a:t>
            </a:r>
            <a:r>
              <a:rPr lang="es-HN" sz="2000" dirty="0">
                <a:latin typeface="Calibri" panose="020F0502020204030204" pitchFamily="34" charset="0"/>
              </a:rPr>
              <a:t>. Cuando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a:t>
            </a:r>
            <a:r>
              <a:rPr lang="es-HN" sz="2000" b="1" u="sng" dirty="0">
                <a:latin typeface="Calibri" panose="020F0502020204030204" pitchFamily="34" charset="0"/>
              </a:rPr>
              <a:t>estado cambia a reservada</a:t>
            </a:r>
            <a:r>
              <a:rPr lang="es-HN" sz="2000" dirty="0">
                <a:latin typeface="Calibri" panose="020F0502020204030204" pitchFamily="34" charset="0"/>
              </a:rPr>
              <a:t>.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65812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38372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rotWithShape="1">
          <a:blip r:embed="rId2">
            <a:extLst>
              <a:ext uri="{28A0092B-C50C-407E-A947-70E740481C1C}">
                <a14:useLocalDpi xmlns:a14="http://schemas.microsoft.com/office/drawing/2010/main" val="0"/>
              </a:ext>
            </a:extLst>
          </a:blip>
          <a:srcRect r="1948"/>
          <a:stretch/>
        </p:blipFill>
        <p:spPr>
          <a:xfrm>
            <a:off x="6480314" y="395815"/>
            <a:ext cx="4996070"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clases muestran las características estáticas del sistema y no representan ningún procesamiento en especial. Un diagrama de clases también muestra la naturaleza de las relaciones entre las clases.</a:t>
            </a:r>
          </a:p>
          <a:p>
            <a:pPr algn="just"/>
            <a:r>
              <a:rPr lang="es-ES" sz="2800" dirty="0">
                <a:solidFill>
                  <a:schemeClr val="tx1"/>
                </a:solidFill>
              </a:rPr>
              <a:t>En el formato más simple, el rectángulo puede incluir sólo el </a:t>
            </a:r>
            <a:r>
              <a:rPr lang="es-ES" sz="2800" b="1" dirty="0">
                <a:solidFill>
                  <a:schemeClr val="tx1"/>
                </a:solidFill>
              </a:rPr>
              <a:t>nombre de la clase</a:t>
            </a:r>
            <a:r>
              <a:rPr lang="es-ES" sz="2800" dirty="0">
                <a:solidFill>
                  <a:schemeClr val="tx1"/>
                </a:solidFill>
              </a:rPr>
              <a:t>, pero también puede incluir atributos y métodos. Los </a:t>
            </a:r>
            <a:r>
              <a:rPr lang="es-ES" sz="2800" b="1" dirty="0">
                <a:solidFill>
                  <a:schemeClr val="tx1"/>
                </a:solidFill>
              </a:rPr>
              <a:t>atributos</a:t>
            </a:r>
            <a:r>
              <a:rPr lang="es-ES" sz="2800" dirty="0">
                <a:solidFill>
                  <a:schemeClr val="tx1"/>
                </a:solidFill>
              </a:rPr>
              <a:t> son lo que la clase conoce sobre las características de los objetos, y los </a:t>
            </a:r>
            <a:r>
              <a:rPr lang="es-ES" sz="2800" b="1" dirty="0">
                <a:solidFill>
                  <a:schemeClr val="tx1"/>
                </a:solidFill>
              </a:rPr>
              <a:t>métodos</a:t>
            </a:r>
            <a:r>
              <a:rPr lang="es-ES" sz="2800" dirty="0">
                <a:solidFill>
                  <a:schemeClr val="tx1"/>
                </a:solidFill>
              </a:rPr>
              <a:t> (también llamados operaciones) son lo que la clase sabe acerca de cómo hacer las cosas. Los métodos son pequeñas secciones de código que trabajan con los atributos.</a:t>
            </a:r>
            <a:endParaRPr lang="es-HN" sz="2800" dirty="0">
              <a:solidFill>
                <a:schemeClr val="tx1"/>
              </a:solidFill>
            </a:endParaRPr>
          </a:p>
        </p:txBody>
      </p:sp>
      <p:pic>
        <p:nvPicPr>
          <p:cNvPr id="4" name="Picture 3">
            <a:extLst>
              <a:ext uri="{FF2B5EF4-FFF2-40B4-BE49-F238E27FC236}">
                <a16:creationId xmlns:a16="http://schemas.microsoft.com/office/drawing/2014/main" id="{77172170-DACC-484F-992F-943A311DA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58" y="1364974"/>
            <a:ext cx="3015209" cy="2257618"/>
          </a:xfrm>
          <a:prstGeom prst="rect">
            <a:avLst/>
          </a:prstGeom>
        </p:spPr>
      </p:pic>
      <p:pic>
        <p:nvPicPr>
          <p:cNvPr id="6" name="Picture 5">
            <a:extLst>
              <a:ext uri="{FF2B5EF4-FFF2-40B4-BE49-F238E27FC236}">
                <a16:creationId xmlns:a16="http://schemas.microsoft.com/office/drawing/2014/main" id="{F024F893-FE0E-4789-9DD8-29AF0736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9712" y="4372901"/>
            <a:ext cx="1929103" cy="1120125"/>
          </a:xfrm>
          <a:prstGeom prst="rect">
            <a:avLst/>
          </a:prstGeom>
        </p:spPr>
      </p:pic>
    </p:spTree>
    <p:extLst>
      <p:ext uri="{BB962C8B-B14F-4D97-AF65-F5344CB8AC3E}">
        <p14:creationId xmlns:p14="http://schemas.microsoft.com/office/powerpoint/2010/main" val="21293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Atributos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Por lo general los atributos (o propiedades) se designan como </a:t>
            </a:r>
            <a:r>
              <a:rPr lang="es-ES" sz="2800" b="1" dirty="0">
                <a:solidFill>
                  <a:schemeClr val="tx1"/>
                </a:solidFill>
              </a:rPr>
              <a:t>privados</a:t>
            </a:r>
            <a:r>
              <a:rPr lang="es-ES" sz="2800" dirty="0">
                <a:solidFill>
                  <a:schemeClr val="tx1"/>
                </a:solidFill>
              </a:rPr>
              <a:t>, o que sólo están disponibles en el objeto, esto se representa con un </a:t>
            </a:r>
            <a:r>
              <a:rPr lang="es-ES" sz="2800" i="1" u="sng" dirty="0">
                <a:solidFill>
                  <a:schemeClr val="tx1"/>
                </a:solidFill>
              </a:rPr>
              <a:t>signo negativo </a:t>
            </a:r>
            <a:r>
              <a:rPr lang="es-ES" sz="2800" dirty="0">
                <a:solidFill>
                  <a:schemeClr val="tx1"/>
                </a:solidFill>
              </a:rPr>
              <a:t>al inicio del nombre del atributo. </a:t>
            </a:r>
          </a:p>
          <a:p>
            <a:pPr algn="just"/>
            <a:r>
              <a:rPr lang="es-ES" sz="2800" dirty="0">
                <a:solidFill>
                  <a:schemeClr val="tx1"/>
                </a:solidFill>
              </a:rPr>
              <a:t>Los atributos también pueden ser </a:t>
            </a:r>
            <a:r>
              <a:rPr lang="es-ES" sz="2800" b="1" dirty="0">
                <a:solidFill>
                  <a:schemeClr val="tx1"/>
                </a:solidFill>
              </a:rPr>
              <a:t>protegidos</a:t>
            </a:r>
            <a:r>
              <a:rPr lang="es-ES" sz="2800" dirty="0">
                <a:solidFill>
                  <a:schemeClr val="tx1"/>
                </a:solidFill>
              </a:rPr>
              <a:t>, lo cual se indica con un </a:t>
            </a:r>
            <a:r>
              <a:rPr lang="es-ES" sz="2800" i="1" u="sng" dirty="0">
                <a:solidFill>
                  <a:schemeClr val="tx1"/>
                </a:solidFill>
              </a:rPr>
              <a:t>símbolo (#). </a:t>
            </a:r>
            <a:r>
              <a:rPr lang="es-ES" sz="2800" dirty="0">
                <a:solidFill>
                  <a:schemeClr val="tx1"/>
                </a:solidFill>
              </a:rPr>
              <a:t>Estos atributos están ocultos para todas las clases, excepto las subclases inmediatas. </a:t>
            </a:r>
          </a:p>
          <a:p>
            <a:pPr algn="just"/>
            <a:r>
              <a:rPr lang="es-ES" sz="2800" dirty="0">
                <a:solidFill>
                  <a:schemeClr val="tx1"/>
                </a:solidFill>
              </a:rPr>
              <a:t>Bajo raras circunstancias un atributo se hace </a:t>
            </a:r>
            <a:r>
              <a:rPr lang="es-ES" sz="2800" b="1" dirty="0">
                <a:solidFill>
                  <a:schemeClr val="tx1"/>
                </a:solidFill>
              </a:rPr>
              <a:t>público</a:t>
            </a:r>
            <a:r>
              <a:rPr lang="es-ES" sz="2800" dirty="0">
                <a:solidFill>
                  <a:schemeClr val="tx1"/>
                </a:solidFill>
              </a:rPr>
              <a:t>, lo cual significa que otros objetos fuera de su clase pueden verlo y se indica con un </a:t>
            </a:r>
            <a:r>
              <a:rPr lang="es-ES" sz="2800" i="1" u="sng" dirty="0">
                <a:solidFill>
                  <a:schemeClr val="tx1"/>
                </a:solidFill>
              </a:rPr>
              <a:t>símbolo </a:t>
            </a:r>
            <a:r>
              <a:rPr lang="es-ES" sz="2800" i="1" u="sng" dirty="0" err="1">
                <a:solidFill>
                  <a:schemeClr val="tx1"/>
                </a:solidFill>
              </a:rPr>
              <a:t>postivo</a:t>
            </a:r>
            <a:r>
              <a:rPr lang="es-ES" sz="2800" i="1" u="sng" dirty="0">
                <a:solidFill>
                  <a:schemeClr val="tx1"/>
                </a:solidFill>
              </a:rPr>
              <a:t> (+)</a:t>
            </a:r>
            <a:endParaRPr lang="es-HN" sz="2800" dirty="0">
              <a:solidFill>
                <a:schemeClr val="tx1"/>
              </a:solidFill>
            </a:endParaRPr>
          </a:p>
        </p:txBody>
      </p:sp>
      <p:pic>
        <p:nvPicPr>
          <p:cNvPr id="5" name="Picture 4">
            <a:extLst>
              <a:ext uri="{FF2B5EF4-FFF2-40B4-BE49-F238E27FC236}">
                <a16:creationId xmlns:a16="http://schemas.microsoft.com/office/drawing/2014/main" id="{F1A0782F-1FFD-4D52-888A-B040556EE18A}"/>
              </a:ext>
            </a:extLst>
          </p:cNvPr>
          <p:cNvPicPr>
            <a:picLocks noChangeAspect="1"/>
          </p:cNvPicPr>
          <p:nvPr/>
        </p:nvPicPr>
        <p:blipFill rotWithShape="1">
          <a:blip r:embed="rId2">
            <a:extLst>
              <a:ext uri="{28A0092B-C50C-407E-A947-70E740481C1C}">
                <a14:useLocalDpi xmlns:a14="http://schemas.microsoft.com/office/drawing/2010/main" val="0"/>
              </a:ext>
            </a:extLst>
          </a:blip>
          <a:srcRect t="1805"/>
          <a:stretch/>
        </p:blipFill>
        <p:spPr>
          <a:xfrm>
            <a:off x="9237196" y="1669774"/>
            <a:ext cx="2351883" cy="3260352"/>
          </a:xfrm>
          <a:prstGeom prst="rect">
            <a:avLst/>
          </a:prstGeom>
        </p:spPr>
      </p:pic>
    </p:spTree>
    <p:extLst>
      <p:ext uri="{BB962C8B-B14F-4D97-AF65-F5344CB8AC3E}">
        <p14:creationId xmlns:p14="http://schemas.microsoft.com/office/powerpoint/2010/main" val="253976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781381"/>
            <a:ext cx="5257800" cy="45796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Las asociaciones se muestran como una simple línea en un diagrama de clases. Los puntos finales de la línea se etiquetan con un símbolo que indica la </a:t>
            </a:r>
            <a:r>
              <a:rPr lang="es-ES" sz="2800" b="1" dirty="0">
                <a:solidFill>
                  <a:schemeClr val="tx1"/>
                </a:solidFill>
              </a:rPr>
              <a:t>multiplicidad</a:t>
            </a:r>
            <a:r>
              <a:rPr lang="es-ES" sz="2800" dirty="0">
                <a:solidFill>
                  <a:schemeClr val="tx1"/>
                </a:solidFill>
              </a:rPr>
              <a:t>, que es lo mismo que la cardinalidad en un diagrama de entidad-relación</a:t>
            </a:r>
            <a:endParaRPr lang="es-HN" sz="2800" dirty="0">
              <a:solidFill>
                <a:schemeClr val="tx1"/>
              </a:solidFill>
            </a:endParaRPr>
          </a:p>
        </p:txBody>
      </p:sp>
      <p:pic>
        <p:nvPicPr>
          <p:cNvPr id="1026" name="Picture 2" descr="Imagen relacionada">
            <a:extLst>
              <a:ext uri="{FF2B5EF4-FFF2-40B4-BE49-F238E27FC236}">
                <a16:creationId xmlns:a16="http://schemas.microsoft.com/office/drawing/2014/main" id="{B2DB9DF4-CD62-4941-B1F0-EB29F81B6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006" y="2019921"/>
            <a:ext cx="5117907" cy="241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4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pic>
        <p:nvPicPr>
          <p:cNvPr id="4" name="Picture 3">
            <a:extLst>
              <a:ext uri="{FF2B5EF4-FFF2-40B4-BE49-F238E27FC236}">
                <a16:creationId xmlns:a16="http://schemas.microsoft.com/office/drawing/2014/main" id="{D6B608B2-8692-4CE7-BCA4-F9DFB6DE7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06" y="1894223"/>
            <a:ext cx="6122673" cy="3684942"/>
          </a:xfrm>
          <a:prstGeom prst="rect">
            <a:avLst/>
          </a:prstGeom>
        </p:spPr>
      </p:pic>
      <p:pic>
        <p:nvPicPr>
          <p:cNvPr id="6" name="Picture 5">
            <a:extLst>
              <a:ext uri="{FF2B5EF4-FFF2-40B4-BE49-F238E27FC236}">
                <a16:creationId xmlns:a16="http://schemas.microsoft.com/office/drawing/2014/main" id="{7C6A5854-3595-4A0A-988E-26393E8EA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79" y="2350929"/>
            <a:ext cx="5320915" cy="2771530"/>
          </a:xfrm>
          <a:prstGeom prst="rect">
            <a:avLst/>
          </a:prstGeom>
        </p:spPr>
      </p:pic>
    </p:spTree>
    <p:extLst>
      <p:ext uri="{BB962C8B-B14F-4D97-AF65-F5344CB8AC3E}">
        <p14:creationId xmlns:p14="http://schemas.microsoft.com/office/powerpoint/2010/main" val="526851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515600" cy="976175"/>
          </a:xfrm>
        </p:spPr>
        <p:txBody>
          <a:bodyPr>
            <a:normAutofit/>
          </a:bodyPr>
          <a:lstStyle/>
          <a:p>
            <a:r>
              <a:rPr lang="es-HN" b="1" dirty="0">
                <a:solidFill>
                  <a:schemeClr val="accent1"/>
                </a:solidFill>
              </a:rPr>
              <a:t>Diagramas de clase: Agregaciones</a:t>
            </a:r>
          </a:p>
        </p:txBody>
      </p:sp>
      <p:pic>
        <p:nvPicPr>
          <p:cNvPr id="5" name="Picture 4">
            <a:extLst>
              <a:ext uri="{FF2B5EF4-FFF2-40B4-BE49-F238E27FC236}">
                <a16:creationId xmlns:a16="http://schemas.microsoft.com/office/drawing/2014/main" id="{1FB8A25C-20B4-4B0D-AC47-535815ABF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70" y="1383570"/>
            <a:ext cx="9435547" cy="4883611"/>
          </a:xfrm>
          <a:prstGeom prst="rect">
            <a:avLst/>
          </a:prstGeom>
        </p:spPr>
      </p:pic>
    </p:spTree>
    <p:extLst>
      <p:ext uri="{BB962C8B-B14F-4D97-AF65-F5344CB8AC3E}">
        <p14:creationId xmlns:p14="http://schemas.microsoft.com/office/powerpoint/2010/main" val="501120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929730" cy="976175"/>
          </a:xfrm>
        </p:spPr>
        <p:txBody>
          <a:bodyPr>
            <a:normAutofit fontScale="90000"/>
          </a:bodyPr>
          <a:lstStyle/>
          <a:p>
            <a:r>
              <a:rPr lang="es-HN" b="1" dirty="0">
                <a:solidFill>
                  <a:schemeClr val="accent1"/>
                </a:solidFill>
              </a:rPr>
              <a:t>Diagramas de clase: Generalizaciones</a:t>
            </a:r>
          </a:p>
        </p:txBody>
      </p:sp>
      <p:pic>
        <p:nvPicPr>
          <p:cNvPr id="7" name="Picture 6">
            <a:extLst>
              <a:ext uri="{FF2B5EF4-FFF2-40B4-BE49-F238E27FC236}">
                <a16:creationId xmlns:a16="http://schemas.microsoft.com/office/drawing/2014/main" id="{F53A9000-C49A-44E8-AAC4-087B4F4A9FCF}"/>
              </a:ext>
            </a:extLst>
          </p:cNvPr>
          <p:cNvPicPr>
            <a:picLocks noChangeAspect="1"/>
          </p:cNvPicPr>
          <p:nvPr/>
        </p:nvPicPr>
        <p:blipFill rotWithShape="1">
          <a:blip r:embed="rId2">
            <a:extLst>
              <a:ext uri="{28A0092B-C50C-407E-A947-70E740481C1C}">
                <a14:useLocalDpi xmlns:a14="http://schemas.microsoft.com/office/drawing/2010/main" val="0"/>
              </a:ext>
            </a:extLst>
          </a:blip>
          <a:srcRect l="3518"/>
          <a:stretch/>
        </p:blipFill>
        <p:spPr>
          <a:xfrm>
            <a:off x="967409" y="1770424"/>
            <a:ext cx="5723494" cy="4258275"/>
          </a:xfrm>
          <a:prstGeom prst="rect">
            <a:avLst/>
          </a:prstGeom>
        </p:spPr>
      </p:pic>
      <p:pic>
        <p:nvPicPr>
          <p:cNvPr id="9" name="Picture 8">
            <a:extLst>
              <a:ext uri="{FF2B5EF4-FFF2-40B4-BE49-F238E27FC236}">
                <a16:creationId xmlns:a16="http://schemas.microsoft.com/office/drawing/2014/main" id="{A1C4FEAC-88FF-41C2-B70D-FFDF64EDF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435" y="2547156"/>
            <a:ext cx="4377139" cy="2704810"/>
          </a:xfrm>
          <a:prstGeom prst="rect">
            <a:avLst/>
          </a:prstGeom>
        </p:spPr>
      </p:pic>
    </p:spTree>
    <p:extLst>
      <p:ext uri="{BB962C8B-B14F-4D97-AF65-F5344CB8AC3E}">
        <p14:creationId xmlns:p14="http://schemas.microsoft.com/office/powerpoint/2010/main" val="2921981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82711"/>
            <a:ext cx="6026426" cy="497833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secuencia pueden ilustrar una sucesión de interacciones entre clases o instancias de objetos a través del tiempo. A menudo, los diagramas de secuencia se utilizan para ilustrar el procesamiento descrito en los escenarios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382711"/>
            <a:ext cx="3698051" cy="5086490"/>
          </a:xfrm>
          <a:prstGeom prst="rect">
            <a:avLst/>
          </a:prstGeom>
        </p:spPr>
      </p:pic>
    </p:spTree>
    <p:extLst>
      <p:ext uri="{BB962C8B-B14F-4D97-AF65-F5344CB8AC3E}">
        <p14:creationId xmlns:p14="http://schemas.microsoft.com/office/powerpoint/2010/main" val="339047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1515</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Diagramas de la UML</vt:lpstr>
      <vt:lpstr>Por que tantos diagramas?</vt:lpstr>
      <vt:lpstr>Programación orientada a objetos</vt:lpstr>
      <vt:lpstr>Conceptos de POO</vt:lpstr>
      <vt:lpstr>PowerPoint Presentation</vt:lpstr>
      <vt:lpstr>Diagramas de casos de uso</vt:lpstr>
      <vt:lpstr>Diagramas de casos de uso</vt:lpstr>
      <vt:lpstr>Relaciones de los casos de uso</vt:lpstr>
      <vt:lpstr>Relaciones de los casos de uso</vt:lpstr>
      <vt:lpstr>Relaciones de los casos de uso</vt:lpstr>
      <vt:lpstr>Escenario de casos de uso</vt:lpstr>
      <vt:lpstr>PowerPoint Presentation</vt:lpstr>
      <vt:lpstr>PowerPoint Presentation</vt:lpstr>
      <vt:lpstr>Diagramas de actividad</vt:lpstr>
      <vt:lpstr>Diagramas de actividad</vt:lpstr>
      <vt:lpstr>Diagramas de actividad</vt:lpstr>
      <vt:lpstr>Diagramas de clase</vt:lpstr>
      <vt:lpstr>Diagramas de clase: Atributos</vt:lpstr>
      <vt:lpstr>Diagramas de clase: Asociaciones</vt:lpstr>
      <vt:lpstr>Diagramas de clase: Asociaciones</vt:lpstr>
      <vt:lpstr>Diagramas de clase: Agregaciones</vt:lpstr>
      <vt:lpstr>Diagramas de clase: Generalizaciones</vt:lpstr>
      <vt:lpstr>Diagramas de secuencia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25</cp:revision>
  <dcterms:created xsi:type="dcterms:W3CDTF">2019-10-28T21:37:17Z</dcterms:created>
  <dcterms:modified xsi:type="dcterms:W3CDTF">2019-11-07T20:44:55Z</dcterms:modified>
</cp:coreProperties>
</file>