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8" r:id="rId4"/>
    <p:sldId id="299" r:id="rId5"/>
    <p:sldId id="300" r:id="rId6"/>
    <p:sldId id="301" r:id="rId7"/>
    <p:sldId id="302" r:id="rId8"/>
    <p:sldId id="303" r:id="rId9"/>
    <p:sldId id="304" r:id="rId10"/>
    <p:sldId id="305"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20-Jan-20</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20-Jan-20</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42257" y="4525347"/>
            <a:ext cx="6939722" cy="1737360"/>
          </a:xfrm>
        </p:spPr>
        <p:txBody>
          <a:bodyPr anchor="ctr">
            <a:normAutofit/>
          </a:bodyPr>
          <a:lstStyle/>
          <a:p>
            <a:pPr algn="r"/>
            <a:r>
              <a:rPr lang="en-US" b="1" dirty="0" err="1"/>
              <a:t>Programacion</a:t>
            </a:r>
            <a:r>
              <a:rPr lang="en-US" b="1" dirty="0"/>
              <a:t> </a:t>
            </a:r>
            <a:r>
              <a:rPr lang="en-US" b="1" dirty="0" err="1"/>
              <a:t>Orientada</a:t>
            </a:r>
            <a:r>
              <a:rPr lang="en-US" b="1" dirty="0"/>
              <a:t> a </a:t>
            </a:r>
            <a:r>
              <a:rPr lang="en-US" b="1" dirty="0" err="1"/>
              <a:t>Objetos</a:t>
            </a:r>
            <a:r>
              <a:rPr lang="en-US" b="1" dirty="0"/>
              <a:t> </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7800392" y="4525347"/>
            <a:ext cx="4100059" cy="1737360"/>
          </a:xfrm>
        </p:spPr>
        <p:txBody>
          <a:bodyPr anchor="ctr">
            <a:normAutofit/>
          </a:bodyPr>
          <a:lstStyle/>
          <a:p>
            <a:pPr algn="l">
              <a:lnSpc>
                <a:spcPct val="100000"/>
              </a:lnSpc>
            </a:pPr>
            <a:endParaRPr lang="en-US" sz="2000" b="1" dirty="0"/>
          </a:p>
          <a:p>
            <a:pPr algn="l">
              <a:lnSpc>
                <a:spcPct val="100000"/>
              </a:lnSpc>
            </a:pPr>
            <a:r>
              <a:rPr lang="en-US" sz="2000" b="1" dirty="0"/>
              <a:t>Universidad </a:t>
            </a:r>
            <a:r>
              <a:rPr lang="en-US" sz="2000" b="1" dirty="0" err="1"/>
              <a:t>Metropolitana</a:t>
            </a:r>
            <a:r>
              <a:rPr lang="en-US" sz="2000" b="1" dirty="0"/>
              <a:t> </a:t>
            </a:r>
          </a:p>
          <a:p>
            <a:pPr algn="l">
              <a:lnSpc>
                <a:spcPct val="100000"/>
              </a:lnSpc>
            </a:pPr>
            <a:r>
              <a:rPr lang="en-US" sz="2000" b="1" dirty="0"/>
              <a:t>de Honduras</a:t>
            </a:r>
          </a:p>
          <a:p>
            <a:pPr algn="l"/>
            <a:r>
              <a:rPr lang="en-US" sz="1800" dirty="0" err="1"/>
              <a:t>Catedratico</a:t>
            </a:r>
            <a:r>
              <a:rPr lang="en-US" sz="1800" dirty="0"/>
              <a:t>: Allan Noel Lopez</a:t>
            </a:r>
          </a:p>
        </p:txBody>
      </p:sp>
      <p:sp>
        <p:nvSpPr>
          <p:cNvPr id="25"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3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C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Imagen relacionada">
            <a:extLst>
              <a:ext uri="{FF2B5EF4-FFF2-40B4-BE49-F238E27FC236}">
                <a16:creationId xmlns:a16="http://schemas.microsoft.com/office/drawing/2014/main" id="{085D9662-C266-4CF0-A3AA-E2B53E3C0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29" r="2" b="718"/>
          <a:stretch/>
        </p:blipFill>
        <p:spPr bwMode="auto">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137909" cy="777392"/>
          </a:xfrm>
        </p:spPr>
        <p:txBody>
          <a:bodyPr>
            <a:normAutofit/>
          </a:bodyPr>
          <a:lstStyle/>
          <a:p>
            <a:r>
              <a:rPr lang="es-HN" sz="4800" b="1" dirty="0">
                <a:solidFill>
                  <a:schemeClr val="accent1"/>
                </a:solidFill>
              </a:rPr>
              <a:t>Tipos de datos en Java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36107" y="1089695"/>
            <a:ext cx="10707754" cy="1984809"/>
          </a:xfrm>
        </p:spPr>
        <p:txBody>
          <a:bodyPr numCol="1" spcCol="731520">
            <a:normAutofit/>
          </a:bodyPr>
          <a:lstStyle/>
          <a:p>
            <a:pPr algn="just"/>
            <a:r>
              <a:rPr lang="es-ES" dirty="0">
                <a:solidFill>
                  <a:schemeClr val="tx1"/>
                </a:solidFill>
              </a:rPr>
              <a:t>La forma más simple para declarar variables es poner primero el tipo de dato y a continuación el nombre de la variable; si desea asignar un valor inicial a la variable, el formato de la declaración es:</a:t>
            </a:r>
          </a:p>
          <a:p>
            <a:pPr algn="ctr"/>
            <a:r>
              <a:rPr lang="es-ES" dirty="0">
                <a:solidFill>
                  <a:schemeClr val="tx1"/>
                </a:solidFill>
              </a:rPr>
              <a:t>&lt;tipo de dato&gt; &lt;nombre de variable&gt; = &lt;valor inicial&gt;</a:t>
            </a:r>
          </a:p>
          <a:p>
            <a:pPr algn="just"/>
            <a:endParaRPr lang="es-HN" dirty="0">
              <a:solidFill>
                <a:schemeClr val="tx1"/>
              </a:solidFill>
            </a:endParaRPr>
          </a:p>
        </p:txBody>
      </p:sp>
      <p:pic>
        <p:nvPicPr>
          <p:cNvPr id="4" name="Picture 3">
            <a:extLst>
              <a:ext uri="{FF2B5EF4-FFF2-40B4-BE49-F238E27FC236}">
                <a16:creationId xmlns:a16="http://schemas.microsoft.com/office/drawing/2014/main" id="{16E6C08B-ECF9-4B8C-A59F-90DFD81DB32F}"/>
              </a:ext>
            </a:extLst>
          </p:cNvPr>
          <p:cNvPicPr>
            <a:picLocks noChangeAspect="1"/>
          </p:cNvPicPr>
          <p:nvPr/>
        </p:nvPicPr>
        <p:blipFill>
          <a:blip r:embed="rId2"/>
          <a:stretch>
            <a:fillRect/>
          </a:stretch>
        </p:blipFill>
        <p:spPr>
          <a:xfrm>
            <a:off x="2354835" y="2800401"/>
            <a:ext cx="7995112" cy="3220700"/>
          </a:xfrm>
          <a:prstGeom prst="rect">
            <a:avLst/>
          </a:prstGeom>
        </p:spPr>
      </p:pic>
    </p:spTree>
    <p:extLst>
      <p:ext uri="{BB962C8B-B14F-4D97-AF65-F5344CB8AC3E}">
        <p14:creationId xmlns:p14="http://schemas.microsoft.com/office/powerpoint/2010/main" val="105602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95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982739" cy="777392"/>
          </a:xfrm>
        </p:spPr>
        <p:txBody>
          <a:bodyPr>
            <a:normAutofit/>
          </a:bodyPr>
          <a:lstStyle/>
          <a:p>
            <a:r>
              <a:rPr lang="es-HN" sz="4800" b="1" dirty="0">
                <a:solidFill>
                  <a:schemeClr val="accent1"/>
                </a:solidFill>
              </a:rPr>
              <a:t>Programación y el modelo </a:t>
            </a:r>
            <a:r>
              <a:rPr lang="es-HN" sz="4800" b="1" dirty="0" err="1">
                <a:solidFill>
                  <a:schemeClr val="accent1"/>
                </a:solidFill>
              </a:rPr>
              <a:t>Von</a:t>
            </a:r>
            <a:r>
              <a:rPr lang="es-HN" sz="4800" b="1" dirty="0">
                <a:solidFill>
                  <a:schemeClr val="accent1"/>
                </a:solidFill>
              </a:rPr>
              <a:t> </a:t>
            </a:r>
            <a:r>
              <a:rPr lang="es-HN" sz="4800" b="1" dirty="0" err="1">
                <a:solidFill>
                  <a:schemeClr val="accent1"/>
                </a:solidFill>
              </a:rPr>
              <a:t>Newmann</a:t>
            </a:r>
            <a:endParaRPr lang="es-HN" sz="4800" b="1" dirty="0">
              <a:solidFill>
                <a:schemeClr val="accent1"/>
              </a:solidFill>
            </a:endParaRP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2682" y="1044679"/>
            <a:ext cx="10853943" cy="2264467"/>
          </a:xfrm>
        </p:spPr>
        <p:txBody>
          <a:bodyPr numCol="2" spcCol="731520">
            <a:normAutofit/>
          </a:bodyPr>
          <a:lstStyle/>
          <a:p>
            <a:pPr algn="just"/>
            <a:r>
              <a:rPr lang="es-ES" sz="2200" dirty="0">
                <a:solidFill>
                  <a:schemeClr val="tx1"/>
                </a:solidFill>
              </a:rPr>
              <a:t>Las computadoras como las conocemos en la actualidad siguen el modelo </a:t>
            </a:r>
            <a:r>
              <a:rPr lang="es-ES" sz="2200" dirty="0" err="1">
                <a:solidFill>
                  <a:schemeClr val="tx1"/>
                </a:solidFill>
              </a:rPr>
              <a:t>Von</a:t>
            </a:r>
            <a:r>
              <a:rPr lang="es-ES" sz="2200" dirty="0">
                <a:solidFill>
                  <a:schemeClr val="tx1"/>
                </a:solidFill>
              </a:rPr>
              <a:t> </a:t>
            </a:r>
            <a:r>
              <a:rPr lang="es-ES" sz="2200" dirty="0" err="1">
                <a:solidFill>
                  <a:schemeClr val="tx1"/>
                </a:solidFill>
              </a:rPr>
              <a:t>Newmann</a:t>
            </a:r>
            <a:r>
              <a:rPr lang="es-ES" sz="2200" dirty="0">
                <a:solidFill>
                  <a:schemeClr val="tx1"/>
                </a:solidFill>
              </a:rPr>
              <a:t>. </a:t>
            </a:r>
          </a:p>
          <a:p>
            <a:pPr algn="just"/>
            <a:r>
              <a:rPr lang="es-ES" sz="2200" dirty="0">
                <a:solidFill>
                  <a:schemeClr val="tx1"/>
                </a:solidFill>
              </a:rPr>
              <a:t>El matemático John </a:t>
            </a:r>
            <a:r>
              <a:rPr lang="es-ES" sz="2200" dirty="0" err="1">
                <a:solidFill>
                  <a:schemeClr val="tx1"/>
                </a:solidFill>
              </a:rPr>
              <a:t>Von</a:t>
            </a:r>
            <a:r>
              <a:rPr lang="es-ES" sz="2200" dirty="0">
                <a:solidFill>
                  <a:schemeClr val="tx1"/>
                </a:solidFill>
              </a:rPr>
              <a:t> </a:t>
            </a:r>
            <a:r>
              <a:rPr lang="es-ES" sz="2200" dirty="0" err="1">
                <a:solidFill>
                  <a:schemeClr val="tx1"/>
                </a:solidFill>
              </a:rPr>
              <a:t>Newmann</a:t>
            </a:r>
            <a:r>
              <a:rPr lang="es-ES" sz="2200" dirty="0">
                <a:solidFill>
                  <a:schemeClr val="tx1"/>
                </a:solidFill>
              </a:rPr>
              <a:t> realizó un estudio teórico en el que sentó las bases de la organización y las reglas de funcionamiento de la computadora moderna. </a:t>
            </a:r>
          </a:p>
          <a:p>
            <a:pPr algn="just"/>
            <a:r>
              <a:rPr lang="es-ES" sz="2200" dirty="0">
                <a:solidFill>
                  <a:schemeClr val="tx1"/>
                </a:solidFill>
              </a:rPr>
              <a:t>Su diseño incluía los siguientes componentes: unidad lógica y aritmética, unidad de control, unidad de memoria y dispositivos de entrada/salida</a:t>
            </a:r>
            <a:endParaRPr lang="es-HN" sz="2200" dirty="0">
              <a:solidFill>
                <a:schemeClr val="tx1"/>
              </a:solidFill>
            </a:endParaRPr>
          </a:p>
        </p:txBody>
      </p:sp>
      <p:pic>
        <p:nvPicPr>
          <p:cNvPr id="4" name="Picture 3">
            <a:extLst>
              <a:ext uri="{FF2B5EF4-FFF2-40B4-BE49-F238E27FC236}">
                <a16:creationId xmlns:a16="http://schemas.microsoft.com/office/drawing/2014/main" id="{586579C6-DDB4-4255-A15A-60FE7D97BFEF}"/>
              </a:ext>
            </a:extLst>
          </p:cNvPr>
          <p:cNvPicPr>
            <a:picLocks noChangeAspect="1"/>
          </p:cNvPicPr>
          <p:nvPr/>
        </p:nvPicPr>
        <p:blipFill>
          <a:blip r:embed="rId2"/>
          <a:stretch>
            <a:fillRect/>
          </a:stretch>
        </p:blipFill>
        <p:spPr>
          <a:xfrm>
            <a:off x="1377472" y="3125271"/>
            <a:ext cx="9649090" cy="3465442"/>
          </a:xfrm>
          <a:prstGeom prst="rect">
            <a:avLst/>
          </a:prstGeom>
        </p:spPr>
      </p:pic>
    </p:spTree>
    <p:extLst>
      <p:ext uri="{BB962C8B-B14F-4D97-AF65-F5344CB8AC3E}">
        <p14:creationId xmlns:p14="http://schemas.microsoft.com/office/powerpoint/2010/main" val="36475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982739" cy="777392"/>
          </a:xfrm>
        </p:spPr>
        <p:txBody>
          <a:bodyPr>
            <a:normAutofit/>
          </a:bodyPr>
          <a:lstStyle/>
          <a:p>
            <a:r>
              <a:rPr lang="es-HN" sz="4800" b="1" dirty="0">
                <a:solidFill>
                  <a:schemeClr val="accent1"/>
                </a:solidFill>
              </a:rPr>
              <a:t>Programación y el modelo </a:t>
            </a:r>
            <a:r>
              <a:rPr lang="es-HN" sz="4800" b="1" dirty="0" err="1">
                <a:solidFill>
                  <a:schemeClr val="accent1"/>
                </a:solidFill>
              </a:rPr>
              <a:t>Von</a:t>
            </a:r>
            <a:r>
              <a:rPr lang="es-HN" sz="4800" b="1" dirty="0">
                <a:solidFill>
                  <a:schemeClr val="accent1"/>
                </a:solidFill>
              </a:rPr>
              <a:t> </a:t>
            </a:r>
            <a:r>
              <a:rPr lang="es-HN" sz="4800" b="1" dirty="0" err="1">
                <a:solidFill>
                  <a:schemeClr val="accent1"/>
                </a:solidFill>
              </a:rPr>
              <a:t>Newmann</a:t>
            </a:r>
            <a:endParaRPr lang="es-HN" sz="4800" b="1" dirty="0">
              <a:solidFill>
                <a:schemeClr val="accent1"/>
              </a:solidFill>
            </a:endParaRP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164533"/>
            <a:ext cx="10058399" cy="5426180"/>
          </a:xfrm>
        </p:spPr>
        <p:txBody>
          <a:bodyPr numCol="1" spcCol="731520">
            <a:normAutofit lnSpcReduction="10000"/>
          </a:bodyPr>
          <a:lstStyle/>
          <a:p>
            <a:pPr marL="342900" indent="-342900" algn="just">
              <a:buFont typeface="Arial" panose="020B0604020202020204" pitchFamily="34" charset="0"/>
              <a:buChar char="•"/>
            </a:pPr>
            <a:r>
              <a:rPr lang="es-HN" b="1" dirty="0">
                <a:solidFill>
                  <a:schemeClr val="tx1"/>
                </a:solidFill>
              </a:rPr>
              <a:t>Unidad de entrada: </a:t>
            </a:r>
            <a:r>
              <a:rPr lang="es-HN" dirty="0">
                <a:solidFill>
                  <a:schemeClr val="tx1"/>
                </a:solidFill>
              </a:rPr>
              <a:t>Es por medio de la cual se introducen datos o instrucciones al computador. El computador solicita el ingreso de datos (</a:t>
            </a:r>
            <a:r>
              <a:rPr lang="es-HN" i="1" u="sng" dirty="0">
                <a:solidFill>
                  <a:schemeClr val="tx1"/>
                </a:solidFill>
              </a:rPr>
              <a:t>lectura de datos</a:t>
            </a:r>
            <a:r>
              <a:rPr lang="es-HN" dirty="0">
                <a:solidFill>
                  <a:schemeClr val="tx1"/>
                </a:solidFill>
              </a:rPr>
              <a:t>) de acuerdo al programa que se le ha proporcionado. </a:t>
            </a:r>
          </a:p>
          <a:p>
            <a:pPr algn="just"/>
            <a:endParaRPr lang="es-HN" dirty="0">
              <a:solidFill>
                <a:schemeClr val="tx1"/>
              </a:solidFill>
            </a:endParaRPr>
          </a:p>
          <a:p>
            <a:pPr marL="342900" indent="-342900" algn="just">
              <a:buFont typeface="Arial" panose="020B0604020202020204" pitchFamily="34" charset="0"/>
              <a:buChar char="•"/>
            </a:pPr>
            <a:r>
              <a:rPr lang="es-HN" b="1" dirty="0">
                <a:solidFill>
                  <a:schemeClr val="tx1"/>
                </a:solidFill>
              </a:rPr>
              <a:t>Unidad de Procesamiento y almacenamiento:</a:t>
            </a:r>
            <a:r>
              <a:rPr lang="es-HN" dirty="0">
                <a:solidFill>
                  <a:schemeClr val="tx1"/>
                </a:solidFill>
              </a:rPr>
              <a:t> Constituye la medular del computador en donde se efectúan las operaciones básicas del proceso. </a:t>
            </a:r>
          </a:p>
          <a:p>
            <a:pPr marL="800100" lvl="1" indent="-342900" algn="just">
              <a:buFont typeface="Arial" panose="020B0604020202020204" pitchFamily="34" charset="0"/>
              <a:buChar char="•"/>
            </a:pPr>
            <a:r>
              <a:rPr lang="es-ES" u="sng" dirty="0">
                <a:solidFill>
                  <a:schemeClr val="tx1"/>
                </a:solidFill>
              </a:rPr>
              <a:t>La unidad de control</a:t>
            </a:r>
            <a:r>
              <a:rPr lang="es-ES" dirty="0">
                <a:solidFill>
                  <a:schemeClr val="tx1"/>
                </a:solidFill>
              </a:rPr>
              <a:t> regula y coordina las acciones de otros componentes mediante un conjunto de instrucciones. </a:t>
            </a:r>
          </a:p>
          <a:p>
            <a:pPr marL="800100" lvl="1" indent="-342900" algn="just">
              <a:buFont typeface="Arial" panose="020B0604020202020204" pitchFamily="34" charset="0"/>
              <a:buChar char="•"/>
            </a:pPr>
            <a:r>
              <a:rPr lang="es-ES" dirty="0">
                <a:solidFill>
                  <a:schemeClr val="tx1"/>
                </a:solidFill>
              </a:rPr>
              <a:t>La </a:t>
            </a:r>
            <a:r>
              <a:rPr lang="es-ES" u="sng" dirty="0">
                <a:solidFill>
                  <a:schemeClr val="tx1"/>
                </a:solidFill>
              </a:rPr>
              <a:t>unidad aritmética y lógica </a:t>
            </a:r>
            <a:r>
              <a:rPr lang="es-ES" dirty="0">
                <a:solidFill>
                  <a:schemeClr val="tx1"/>
                </a:solidFill>
              </a:rPr>
              <a:t>ejecuta operaciones numéricas (suma, resta, multiplicación y división) y operaciones lógicas (comparaciones). </a:t>
            </a:r>
          </a:p>
          <a:p>
            <a:pPr marL="800100" lvl="1" indent="-342900" algn="just">
              <a:buFont typeface="Arial" panose="020B0604020202020204" pitchFamily="34" charset="0"/>
              <a:buChar char="•"/>
            </a:pPr>
            <a:r>
              <a:rPr lang="es-ES" dirty="0">
                <a:solidFill>
                  <a:schemeClr val="tx1"/>
                </a:solidFill>
              </a:rPr>
              <a:t>La </a:t>
            </a:r>
            <a:r>
              <a:rPr lang="es-ES" u="sng" dirty="0">
                <a:solidFill>
                  <a:schemeClr val="tx1"/>
                </a:solidFill>
              </a:rPr>
              <a:t>memoria </a:t>
            </a:r>
            <a:r>
              <a:rPr lang="es-ES" dirty="0">
                <a:solidFill>
                  <a:schemeClr val="tx1"/>
                </a:solidFill>
              </a:rPr>
              <a:t>de una computadora almacena datos de entrada, programas que se han de ejecutar y resultados. </a:t>
            </a:r>
          </a:p>
          <a:p>
            <a:pPr marL="800100" lvl="1" indent="-342900" algn="just">
              <a:buFont typeface="Arial" panose="020B0604020202020204" pitchFamily="34" charset="0"/>
              <a:buChar char="•"/>
            </a:pPr>
            <a:endParaRPr lang="es-HN" dirty="0">
              <a:solidFill>
                <a:schemeClr val="tx1"/>
              </a:solidFill>
            </a:endParaRPr>
          </a:p>
          <a:p>
            <a:pPr marL="342900" indent="-342900" algn="just">
              <a:buFont typeface="Arial" panose="020B0604020202020204" pitchFamily="34" charset="0"/>
              <a:buChar char="•"/>
            </a:pPr>
            <a:r>
              <a:rPr lang="es-HN" b="1" dirty="0">
                <a:solidFill>
                  <a:schemeClr val="tx1"/>
                </a:solidFill>
              </a:rPr>
              <a:t>Unidad de Salida: </a:t>
            </a:r>
            <a:r>
              <a:rPr lang="es-HN" dirty="0">
                <a:solidFill>
                  <a:schemeClr val="tx1"/>
                </a:solidFill>
              </a:rPr>
              <a:t>Es por medio de la cual se proporciona un resultado (</a:t>
            </a:r>
            <a:r>
              <a:rPr lang="es-HN" i="1" u="sng" dirty="0">
                <a:solidFill>
                  <a:schemeClr val="tx1"/>
                </a:solidFill>
              </a:rPr>
              <a:t>escritura</a:t>
            </a:r>
            <a:r>
              <a:rPr lang="es-HN" dirty="0">
                <a:solidFill>
                  <a:schemeClr val="tx1"/>
                </a:solidFill>
              </a:rPr>
              <a:t>)  como forma de información que ha sido procesada y generada con los datos de entrada. </a:t>
            </a:r>
          </a:p>
        </p:txBody>
      </p:sp>
    </p:spTree>
    <p:extLst>
      <p:ext uri="{BB962C8B-B14F-4D97-AF65-F5344CB8AC3E}">
        <p14:creationId xmlns:p14="http://schemas.microsoft.com/office/powerpoint/2010/main" val="270051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982739" cy="777392"/>
          </a:xfrm>
        </p:spPr>
        <p:txBody>
          <a:bodyPr>
            <a:normAutofit/>
          </a:bodyPr>
          <a:lstStyle/>
          <a:p>
            <a:r>
              <a:rPr lang="es-HN" sz="4800" b="1" dirty="0">
                <a:solidFill>
                  <a:schemeClr val="accent1"/>
                </a:solidFill>
              </a:rPr>
              <a:t>Concepto de variable</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6467058" cy="5329032"/>
          </a:xfrm>
        </p:spPr>
        <p:txBody>
          <a:bodyPr numCol="1" spcCol="731520">
            <a:normAutofit/>
          </a:bodyPr>
          <a:lstStyle/>
          <a:p>
            <a:pPr algn="just"/>
            <a:r>
              <a:rPr lang="es-HN" dirty="0">
                <a:solidFill>
                  <a:schemeClr val="tx1"/>
                </a:solidFill>
              </a:rPr>
              <a:t>Una variable es un espacio reservado en la memoria donde podemos almacenar un dato. Si el dato es numérico decimos que la variable es numérica. Una variable se puede imaginar como una caja con una etiqueta para distinguirla de las otras. </a:t>
            </a:r>
          </a:p>
          <a:p>
            <a:pPr algn="just"/>
            <a:r>
              <a:rPr lang="es-HN" dirty="0">
                <a:solidFill>
                  <a:schemeClr val="tx1"/>
                </a:solidFill>
              </a:rPr>
              <a:t>Una practica común es utilizar </a:t>
            </a:r>
            <a:r>
              <a:rPr lang="es-ES" dirty="0">
                <a:solidFill>
                  <a:schemeClr val="tx1"/>
                </a:solidFill>
              </a:rPr>
              <a:t>la notación de camello (Camel Case) en la cual se escribe la primera letra de la identificación con minúsculas y la inicial de cada una de las palabras concatenadas se escribe con mayúscula.</a:t>
            </a:r>
          </a:p>
          <a:p>
            <a:pPr algn="just"/>
            <a:r>
              <a:rPr lang="es-ES" dirty="0">
                <a:solidFill>
                  <a:schemeClr val="tx1"/>
                </a:solidFill>
              </a:rPr>
              <a:t>El nombre de la variable se mantiene, sin embargo el valor al que hace referencia varia en diferentes estados o momentos en el tiempo. </a:t>
            </a:r>
            <a:endParaRPr lang="es-HN" dirty="0">
              <a:solidFill>
                <a:schemeClr val="tx1"/>
              </a:solidFill>
            </a:endParaRPr>
          </a:p>
        </p:txBody>
      </p:sp>
      <p:graphicFrame>
        <p:nvGraphicFramePr>
          <p:cNvPr id="4" name="Table 3">
            <a:extLst>
              <a:ext uri="{FF2B5EF4-FFF2-40B4-BE49-F238E27FC236}">
                <a16:creationId xmlns:a16="http://schemas.microsoft.com/office/drawing/2014/main" id="{87551228-1CCE-4DC8-BD31-F35D84AB5B4B}"/>
              </a:ext>
            </a:extLst>
          </p:cNvPr>
          <p:cNvGraphicFramePr>
            <a:graphicFrameLocks noGrp="1"/>
          </p:cNvGraphicFramePr>
          <p:nvPr>
            <p:extLst>
              <p:ext uri="{D42A27DB-BD31-4B8C-83A1-F6EECF244321}">
                <p14:modId xmlns:p14="http://schemas.microsoft.com/office/powerpoint/2010/main" val="1766720370"/>
              </p:ext>
            </p:extLst>
          </p:nvPr>
        </p:nvGraphicFramePr>
        <p:xfrm>
          <a:off x="8348869" y="1164533"/>
          <a:ext cx="2659270" cy="741680"/>
        </p:xfrm>
        <a:graphic>
          <a:graphicData uri="http://schemas.openxmlformats.org/drawingml/2006/table">
            <a:tbl>
              <a:tblPr firstRow="1" bandRow="1">
                <a:tableStyleId>{5940675A-B579-460E-94D1-54222C63F5DA}</a:tableStyleId>
              </a:tblPr>
              <a:tblGrid>
                <a:gridCol w="2659270">
                  <a:extLst>
                    <a:ext uri="{9D8B030D-6E8A-4147-A177-3AD203B41FA5}">
                      <a16:colId xmlns:a16="http://schemas.microsoft.com/office/drawing/2014/main" val="3432237737"/>
                    </a:ext>
                  </a:extLst>
                </a:gridCol>
              </a:tblGrid>
              <a:tr h="370840">
                <a:tc>
                  <a:txBody>
                    <a:bodyPr/>
                    <a:lstStyle/>
                    <a:p>
                      <a:pPr algn="ctr"/>
                      <a:r>
                        <a:rPr lang="en-US" dirty="0" err="1"/>
                        <a:t>edad</a:t>
                      </a:r>
                      <a:endParaRPr lang="en-US" dirty="0"/>
                    </a:p>
                  </a:txBody>
                  <a:tcPr/>
                </a:tc>
                <a:extLst>
                  <a:ext uri="{0D108BD9-81ED-4DB2-BD59-A6C34878D82A}">
                    <a16:rowId xmlns:a16="http://schemas.microsoft.com/office/drawing/2014/main" val="2438282309"/>
                  </a:ext>
                </a:extLst>
              </a:tr>
              <a:tr h="370840">
                <a:tc>
                  <a:txBody>
                    <a:bodyPr/>
                    <a:lstStyle/>
                    <a:p>
                      <a:pPr algn="ctr"/>
                      <a:r>
                        <a:rPr lang="en-US" dirty="0"/>
                        <a:t>19</a:t>
                      </a:r>
                    </a:p>
                  </a:txBody>
                  <a:tcPr/>
                </a:tc>
                <a:extLst>
                  <a:ext uri="{0D108BD9-81ED-4DB2-BD59-A6C34878D82A}">
                    <a16:rowId xmlns:a16="http://schemas.microsoft.com/office/drawing/2014/main" val="575868072"/>
                  </a:ext>
                </a:extLst>
              </a:tr>
            </a:tbl>
          </a:graphicData>
        </a:graphic>
      </p:graphicFrame>
      <p:graphicFrame>
        <p:nvGraphicFramePr>
          <p:cNvPr id="5" name="Table 4">
            <a:extLst>
              <a:ext uri="{FF2B5EF4-FFF2-40B4-BE49-F238E27FC236}">
                <a16:creationId xmlns:a16="http://schemas.microsoft.com/office/drawing/2014/main" id="{0F951B59-01B7-4592-8752-E167A67812E2}"/>
              </a:ext>
            </a:extLst>
          </p:cNvPr>
          <p:cNvGraphicFramePr>
            <a:graphicFrameLocks noGrp="1"/>
          </p:cNvGraphicFramePr>
          <p:nvPr>
            <p:extLst>
              <p:ext uri="{D42A27DB-BD31-4B8C-83A1-F6EECF244321}">
                <p14:modId xmlns:p14="http://schemas.microsoft.com/office/powerpoint/2010/main" val="1837115427"/>
              </p:ext>
            </p:extLst>
          </p:nvPr>
        </p:nvGraphicFramePr>
        <p:xfrm>
          <a:off x="8348869" y="2301349"/>
          <a:ext cx="2659270" cy="1010920"/>
        </p:xfrm>
        <a:graphic>
          <a:graphicData uri="http://schemas.openxmlformats.org/drawingml/2006/table">
            <a:tbl>
              <a:tblPr firstRow="1" bandRow="1">
                <a:tableStyleId>{5940675A-B579-460E-94D1-54222C63F5DA}</a:tableStyleId>
              </a:tblPr>
              <a:tblGrid>
                <a:gridCol w="2659270">
                  <a:extLst>
                    <a:ext uri="{9D8B030D-6E8A-4147-A177-3AD203B41FA5}">
                      <a16:colId xmlns:a16="http://schemas.microsoft.com/office/drawing/2014/main" val="3432237737"/>
                    </a:ext>
                  </a:extLst>
                </a:gridCol>
              </a:tblGrid>
              <a:tr h="370840">
                <a:tc>
                  <a:txBody>
                    <a:bodyPr/>
                    <a:lstStyle/>
                    <a:p>
                      <a:pPr algn="ctr"/>
                      <a:r>
                        <a:rPr lang="en-US" dirty="0" err="1"/>
                        <a:t>nombreCompleto</a:t>
                      </a:r>
                      <a:endParaRPr lang="en-US" dirty="0"/>
                    </a:p>
                  </a:txBody>
                  <a:tcPr/>
                </a:tc>
                <a:extLst>
                  <a:ext uri="{0D108BD9-81ED-4DB2-BD59-A6C34878D82A}">
                    <a16:rowId xmlns:a16="http://schemas.microsoft.com/office/drawing/2014/main" val="2438282309"/>
                  </a:ext>
                </a:extLst>
              </a:tr>
              <a:tr h="370840">
                <a:tc>
                  <a:txBody>
                    <a:bodyPr/>
                    <a:lstStyle/>
                    <a:p>
                      <a:pPr algn="ctr"/>
                      <a:r>
                        <a:rPr lang="en-US" dirty="0"/>
                        <a:t>Pedro Pablo </a:t>
                      </a:r>
                    </a:p>
                    <a:p>
                      <a:pPr algn="ctr"/>
                      <a:r>
                        <a:rPr lang="en-US" dirty="0"/>
                        <a:t>Perez Palencia</a:t>
                      </a:r>
                    </a:p>
                  </a:txBody>
                  <a:tcPr/>
                </a:tc>
                <a:extLst>
                  <a:ext uri="{0D108BD9-81ED-4DB2-BD59-A6C34878D82A}">
                    <a16:rowId xmlns:a16="http://schemas.microsoft.com/office/drawing/2014/main" val="575868072"/>
                  </a:ext>
                </a:extLst>
              </a:tr>
            </a:tbl>
          </a:graphicData>
        </a:graphic>
      </p:graphicFrame>
      <p:graphicFrame>
        <p:nvGraphicFramePr>
          <p:cNvPr id="7" name="Table 6">
            <a:extLst>
              <a:ext uri="{FF2B5EF4-FFF2-40B4-BE49-F238E27FC236}">
                <a16:creationId xmlns:a16="http://schemas.microsoft.com/office/drawing/2014/main" id="{84E57458-6B77-45D7-8367-7BF30913B252}"/>
              </a:ext>
            </a:extLst>
          </p:cNvPr>
          <p:cNvGraphicFramePr>
            <a:graphicFrameLocks noGrp="1"/>
          </p:cNvGraphicFramePr>
          <p:nvPr>
            <p:extLst>
              <p:ext uri="{D42A27DB-BD31-4B8C-83A1-F6EECF244321}">
                <p14:modId xmlns:p14="http://schemas.microsoft.com/office/powerpoint/2010/main" val="1263592239"/>
              </p:ext>
            </p:extLst>
          </p:nvPr>
        </p:nvGraphicFramePr>
        <p:xfrm>
          <a:off x="8348869" y="3829049"/>
          <a:ext cx="2659270" cy="741680"/>
        </p:xfrm>
        <a:graphic>
          <a:graphicData uri="http://schemas.openxmlformats.org/drawingml/2006/table">
            <a:tbl>
              <a:tblPr firstRow="1" bandRow="1">
                <a:tableStyleId>{5940675A-B579-460E-94D1-54222C63F5DA}</a:tableStyleId>
              </a:tblPr>
              <a:tblGrid>
                <a:gridCol w="2659270">
                  <a:extLst>
                    <a:ext uri="{9D8B030D-6E8A-4147-A177-3AD203B41FA5}">
                      <a16:colId xmlns:a16="http://schemas.microsoft.com/office/drawing/2014/main" val="3432237737"/>
                    </a:ext>
                  </a:extLst>
                </a:gridCol>
              </a:tblGrid>
              <a:tr h="370840">
                <a:tc>
                  <a:txBody>
                    <a:bodyPr/>
                    <a:lstStyle/>
                    <a:p>
                      <a:pPr algn="ctr"/>
                      <a:r>
                        <a:rPr lang="en-US" dirty="0" err="1"/>
                        <a:t>fechaNacimiento</a:t>
                      </a:r>
                      <a:endParaRPr lang="en-US" dirty="0"/>
                    </a:p>
                  </a:txBody>
                  <a:tcPr/>
                </a:tc>
                <a:extLst>
                  <a:ext uri="{0D108BD9-81ED-4DB2-BD59-A6C34878D82A}">
                    <a16:rowId xmlns:a16="http://schemas.microsoft.com/office/drawing/2014/main" val="2438282309"/>
                  </a:ext>
                </a:extLst>
              </a:tr>
              <a:tr h="370840">
                <a:tc>
                  <a:txBody>
                    <a:bodyPr/>
                    <a:lstStyle/>
                    <a:p>
                      <a:pPr algn="ctr"/>
                      <a:r>
                        <a:rPr lang="en-US" dirty="0"/>
                        <a:t>18/10/1950</a:t>
                      </a:r>
                    </a:p>
                  </a:txBody>
                  <a:tcPr/>
                </a:tc>
                <a:extLst>
                  <a:ext uri="{0D108BD9-81ED-4DB2-BD59-A6C34878D82A}">
                    <a16:rowId xmlns:a16="http://schemas.microsoft.com/office/drawing/2014/main" val="575868072"/>
                  </a:ext>
                </a:extLst>
              </a:tr>
            </a:tbl>
          </a:graphicData>
        </a:graphic>
      </p:graphicFrame>
      <p:graphicFrame>
        <p:nvGraphicFramePr>
          <p:cNvPr id="8" name="Table 7">
            <a:extLst>
              <a:ext uri="{FF2B5EF4-FFF2-40B4-BE49-F238E27FC236}">
                <a16:creationId xmlns:a16="http://schemas.microsoft.com/office/drawing/2014/main" id="{4295920A-7BB5-443D-90FB-90FF17009C36}"/>
              </a:ext>
            </a:extLst>
          </p:cNvPr>
          <p:cNvGraphicFramePr>
            <a:graphicFrameLocks noGrp="1"/>
          </p:cNvGraphicFramePr>
          <p:nvPr>
            <p:extLst>
              <p:ext uri="{D42A27DB-BD31-4B8C-83A1-F6EECF244321}">
                <p14:modId xmlns:p14="http://schemas.microsoft.com/office/powerpoint/2010/main" val="3284592486"/>
              </p:ext>
            </p:extLst>
          </p:nvPr>
        </p:nvGraphicFramePr>
        <p:xfrm>
          <a:off x="8348869" y="5086680"/>
          <a:ext cx="2659270" cy="741680"/>
        </p:xfrm>
        <a:graphic>
          <a:graphicData uri="http://schemas.openxmlformats.org/drawingml/2006/table">
            <a:tbl>
              <a:tblPr firstRow="1" bandRow="1">
                <a:tableStyleId>{5940675A-B579-460E-94D1-54222C63F5DA}</a:tableStyleId>
              </a:tblPr>
              <a:tblGrid>
                <a:gridCol w="2659270">
                  <a:extLst>
                    <a:ext uri="{9D8B030D-6E8A-4147-A177-3AD203B41FA5}">
                      <a16:colId xmlns:a16="http://schemas.microsoft.com/office/drawing/2014/main" val="3432237737"/>
                    </a:ext>
                  </a:extLst>
                </a:gridCol>
              </a:tblGrid>
              <a:tr h="370840">
                <a:tc>
                  <a:txBody>
                    <a:bodyPr/>
                    <a:lstStyle/>
                    <a:p>
                      <a:pPr algn="ctr"/>
                      <a:r>
                        <a:rPr lang="en-US" dirty="0" err="1"/>
                        <a:t>notaFinal</a:t>
                      </a:r>
                      <a:endParaRPr lang="en-US" dirty="0"/>
                    </a:p>
                  </a:txBody>
                  <a:tcPr/>
                </a:tc>
                <a:extLst>
                  <a:ext uri="{0D108BD9-81ED-4DB2-BD59-A6C34878D82A}">
                    <a16:rowId xmlns:a16="http://schemas.microsoft.com/office/drawing/2014/main" val="2438282309"/>
                  </a:ext>
                </a:extLst>
              </a:tr>
              <a:tr h="370840">
                <a:tc>
                  <a:txBody>
                    <a:bodyPr/>
                    <a:lstStyle/>
                    <a:p>
                      <a:pPr algn="ctr"/>
                      <a:r>
                        <a:rPr lang="en-US" dirty="0"/>
                        <a:t>100</a:t>
                      </a:r>
                    </a:p>
                  </a:txBody>
                  <a:tcPr/>
                </a:tc>
                <a:extLst>
                  <a:ext uri="{0D108BD9-81ED-4DB2-BD59-A6C34878D82A}">
                    <a16:rowId xmlns:a16="http://schemas.microsoft.com/office/drawing/2014/main" val="575868072"/>
                  </a:ext>
                </a:extLst>
              </a:tr>
            </a:tbl>
          </a:graphicData>
        </a:graphic>
      </p:graphicFrame>
    </p:spTree>
    <p:extLst>
      <p:ext uri="{BB962C8B-B14F-4D97-AF65-F5344CB8AC3E}">
        <p14:creationId xmlns:p14="http://schemas.microsoft.com/office/powerpoint/2010/main" val="413657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7" y="267287"/>
            <a:ext cx="7272130" cy="777392"/>
          </a:xfrm>
        </p:spPr>
        <p:txBody>
          <a:bodyPr>
            <a:normAutofit/>
          </a:bodyPr>
          <a:lstStyle/>
          <a:p>
            <a:r>
              <a:rPr lang="es-HN" sz="4800" b="1" dirty="0">
                <a:solidFill>
                  <a:schemeClr val="accent1"/>
                </a:solidFill>
              </a:rPr>
              <a:t>Análisis de un problema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5883963" cy="5329032"/>
          </a:xfrm>
        </p:spPr>
        <p:txBody>
          <a:bodyPr numCol="1" spcCol="731520">
            <a:normAutofit/>
          </a:bodyPr>
          <a:lstStyle/>
          <a:p>
            <a:pPr algn="just"/>
            <a:r>
              <a:rPr lang="es-HN" dirty="0">
                <a:solidFill>
                  <a:schemeClr val="tx1"/>
                </a:solidFill>
              </a:rPr>
              <a:t>Programar es diseñar un conjunto de instrucciones que codificadas en algún lenguaje de programación se le proporcionan al computador para que ejecute una tarea especifica.</a:t>
            </a:r>
          </a:p>
          <a:p>
            <a:pPr algn="just"/>
            <a:r>
              <a:rPr lang="es-HN" dirty="0">
                <a:solidFill>
                  <a:schemeClr val="tx1"/>
                </a:solidFill>
              </a:rPr>
              <a:t>El fin de el análisis es de identificar todos los elementos necesarios para preparar un plan de programa que resolverá el problema. </a:t>
            </a:r>
          </a:p>
          <a:p>
            <a:pPr algn="just"/>
            <a:r>
              <a:rPr lang="es-HN" dirty="0">
                <a:solidFill>
                  <a:schemeClr val="tx1"/>
                </a:solidFill>
              </a:rPr>
              <a:t>El análisis contiene tres elementos: </a:t>
            </a:r>
          </a:p>
          <a:p>
            <a:pPr marL="342900" indent="-342900" algn="just">
              <a:buFont typeface="Arial" panose="020B0604020202020204" pitchFamily="34" charset="0"/>
              <a:buChar char="•"/>
            </a:pPr>
            <a:r>
              <a:rPr lang="es-HN" dirty="0">
                <a:solidFill>
                  <a:schemeClr val="tx1"/>
                </a:solidFill>
              </a:rPr>
              <a:t>Ejemplo de escritorio</a:t>
            </a:r>
          </a:p>
          <a:p>
            <a:pPr marL="342900" indent="-342900" algn="just">
              <a:buFont typeface="Arial" panose="020B0604020202020204" pitchFamily="34" charset="0"/>
              <a:buChar char="•"/>
            </a:pPr>
            <a:r>
              <a:rPr lang="es-HN" dirty="0">
                <a:solidFill>
                  <a:schemeClr val="tx1"/>
                </a:solidFill>
              </a:rPr>
              <a:t>Diccionario de variables</a:t>
            </a:r>
          </a:p>
          <a:p>
            <a:pPr marL="342900" indent="-342900" algn="just">
              <a:buFont typeface="Arial" panose="020B0604020202020204" pitchFamily="34" charset="0"/>
              <a:buChar char="•"/>
            </a:pPr>
            <a:r>
              <a:rPr lang="es-HN" dirty="0">
                <a:solidFill>
                  <a:schemeClr val="tx1"/>
                </a:solidFill>
              </a:rPr>
              <a:t>Formulas o procedimiento</a:t>
            </a:r>
          </a:p>
        </p:txBody>
      </p:sp>
      <p:sp>
        <p:nvSpPr>
          <p:cNvPr id="6" name="TextBox 5">
            <a:extLst>
              <a:ext uri="{FF2B5EF4-FFF2-40B4-BE49-F238E27FC236}">
                <a16:creationId xmlns:a16="http://schemas.microsoft.com/office/drawing/2014/main" id="{0C5CF3DC-D9F2-4F61-9630-759ECCF329F0}"/>
              </a:ext>
            </a:extLst>
          </p:cNvPr>
          <p:cNvSpPr txBox="1"/>
          <p:nvPr/>
        </p:nvSpPr>
        <p:spPr>
          <a:xfrm>
            <a:off x="6904383" y="1149623"/>
            <a:ext cx="4916555"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sng" dirty="0" err="1"/>
              <a:t>Problema</a:t>
            </a:r>
            <a:r>
              <a:rPr lang="en-US" u="sng" dirty="0"/>
              <a:t> </a:t>
            </a:r>
            <a:r>
              <a:rPr lang="en-US" u="sng" dirty="0" err="1"/>
              <a:t>ejemplo</a:t>
            </a:r>
            <a:r>
              <a:rPr lang="en-US" u="sng" dirty="0"/>
              <a:t>: </a:t>
            </a:r>
          </a:p>
          <a:p>
            <a:r>
              <a:rPr lang="en-US" dirty="0" err="1"/>
              <a:t>Calcular</a:t>
            </a:r>
            <a:r>
              <a:rPr lang="en-US" dirty="0"/>
              <a:t> el </a:t>
            </a:r>
            <a:r>
              <a:rPr lang="en-US" dirty="0" err="1"/>
              <a:t>impuesto</a:t>
            </a:r>
            <a:r>
              <a:rPr lang="en-US" dirty="0"/>
              <a:t> </a:t>
            </a:r>
            <a:r>
              <a:rPr lang="en-US" dirty="0" err="1"/>
              <a:t>sobre</a:t>
            </a:r>
            <a:r>
              <a:rPr lang="en-US" dirty="0"/>
              <a:t> la </a:t>
            </a:r>
            <a:r>
              <a:rPr lang="en-US" dirty="0" err="1"/>
              <a:t>venta</a:t>
            </a:r>
            <a:r>
              <a:rPr lang="en-US" dirty="0"/>
              <a:t> de una </a:t>
            </a:r>
            <a:r>
              <a:rPr lang="en-US" dirty="0" err="1"/>
              <a:t>compra</a:t>
            </a:r>
            <a:r>
              <a:rPr lang="en-US" dirty="0"/>
              <a:t>. </a:t>
            </a:r>
          </a:p>
          <a:p>
            <a:endParaRPr lang="en-US" dirty="0"/>
          </a:p>
          <a:p>
            <a:r>
              <a:rPr lang="en-US" u="sng" dirty="0"/>
              <a:t>Variables de entrada: </a:t>
            </a:r>
          </a:p>
          <a:p>
            <a:r>
              <a:rPr lang="en-US" dirty="0" err="1"/>
              <a:t>montoCompra</a:t>
            </a:r>
            <a:endParaRPr lang="en-US" dirty="0"/>
          </a:p>
          <a:p>
            <a:r>
              <a:rPr lang="en-US" dirty="0" err="1"/>
              <a:t>porcentajeImpuesto</a:t>
            </a:r>
            <a:endParaRPr lang="en-US" dirty="0"/>
          </a:p>
          <a:p>
            <a:endParaRPr lang="en-US" dirty="0"/>
          </a:p>
          <a:p>
            <a:r>
              <a:rPr lang="en-US" u="sng" dirty="0" err="1"/>
              <a:t>Proceso</a:t>
            </a:r>
            <a:r>
              <a:rPr lang="en-US" u="sng" dirty="0"/>
              <a:t>:</a:t>
            </a:r>
          </a:p>
          <a:p>
            <a:endParaRPr lang="en-US" dirty="0"/>
          </a:p>
          <a:p>
            <a:r>
              <a:rPr lang="en-US" dirty="0" err="1"/>
              <a:t>ISVaPagar</a:t>
            </a:r>
            <a:r>
              <a:rPr lang="en-US" dirty="0"/>
              <a:t> </a:t>
            </a:r>
            <a:r>
              <a:rPr lang="en-US" dirty="0">
                <a:sym typeface="Wingdings" panose="05000000000000000000" pitchFamily="2" charset="2"/>
              </a:rPr>
              <a:t> </a:t>
            </a:r>
            <a:r>
              <a:rPr lang="en-US" dirty="0" err="1">
                <a:sym typeface="Wingdings" panose="05000000000000000000" pitchFamily="2" charset="2"/>
              </a:rPr>
              <a:t>montoCompra</a:t>
            </a:r>
            <a:r>
              <a:rPr lang="en-US" dirty="0">
                <a:sym typeface="Wingdings" panose="05000000000000000000" pitchFamily="2" charset="2"/>
              </a:rPr>
              <a:t> * </a:t>
            </a:r>
            <a:r>
              <a:rPr lang="en-US" dirty="0" err="1">
                <a:sym typeface="Wingdings" panose="05000000000000000000" pitchFamily="2" charset="2"/>
              </a:rPr>
              <a:t>porcentajeImpuesto</a:t>
            </a:r>
            <a:endParaRPr lang="en-US" dirty="0"/>
          </a:p>
          <a:p>
            <a:endParaRPr lang="en-US" dirty="0"/>
          </a:p>
          <a:p>
            <a:r>
              <a:rPr lang="en-US" u="sng" dirty="0"/>
              <a:t>Variable de </a:t>
            </a:r>
            <a:r>
              <a:rPr lang="en-US" u="sng" dirty="0" err="1"/>
              <a:t>salida</a:t>
            </a:r>
            <a:r>
              <a:rPr lang="en-US" u="sng" dirty="0"/>
              <a:t>: </a:t>
            </a:r>
          </a:p>
          <a:p>
            <a:r>
              <a:rPr lang="en-US" dirty="0" err="1"/>
              <a:t>ISVaPagar</a:t>
            </a:r>
            <a:endParaRPr lang="en-US" dirty="0"/>
          </a:p>
          <a:p>
            <a:endParaRPr lang="en-US" dirty="0"/>
          </a:p>
          <a:p>
            <a:endParaRPr lang="en-US" dirty="0"/>
          </a:p>
        </p:txBody>
      </p:sp>
    </p:spTree>
    <p:extLst>
      <p:ext uri="{BB962C8B-B14F-4D97-AF65-F5344CB8AC3E}">
        <p14:creationId xmlns:p14="http://schemas.microsoft.com/office/powerpoint/2010/main" val="47483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7" y="267287"/>
            <a:ext cx="7272130" cy="777392"/>
          </a:xfrm>
        </p:spPr>
        <p:txBody>
          <a:bodyPr>
            <a:normAutofit/>
          </a:bodyPr>
          <a:lstStyle/>
          <a:p>
            <a:r>
              <a:rPr lang="es-HN" sz="4800" b="1" dirty="0">
                <a:solidFill>
                  <a:schemeClr val="accent1"/>
                </a:solidFill>
              </a:rPr>
              <a:t>Problemas propuestos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10137910" cy="5329032"/>
          </a:xfrm>
        </p:spPr>
        <p:txBody>
          <a:bodyPr numCol="1" spcCol="731520">
            <a:normAutofit/>
          </a:bodyPr>
          <a:lstStyle/>
          <a:p>
            <a:pPr algn="just"/>
            <a:r>
              <a:rPr lang="es-HN" sz="2800" dirty="0">
                <a:solidFill>
                  <a:schemeClr val="tx1"/>
                </a:solidFill>
              </a:rPr>
              <a:t>A continuación se presentan una serie de cuatro problemas, con los cuales se le pide realizar un breve análisis de una solución, un </a:t>
            </a:r>
            <a:r>
              <a:rPr lang="es-HN" sz="2800" dirty="0" err="1">
                <a:solidFill>
                  <a:schemeClr val="tx1"/>
                </a:solidFill>
              </a:rPr>
              <a:t>pseudocodigo</a:t>
            </a:r>
            <a:r>
              <a:rPr lang="es-HN" sz="2800" dirty="0">
                <a:solidFill>
                  <a:schemeClr val="tx1"/>
                </a:solidFill>
              </a:rPr>
              <a:t>, un algoritmo y un diagrama de flujo. </a:t>
            </a:r>
          </a:p>
          <a:p>
            <a:pPr algn="just"/>
            <a:endParaRPr lang="es-HN" sz="2800" dirty="0">
              <a:solidFill>
                <a:schemeClr val="tx1"/>
              </a:solidFill>
            </a:endParaRPr>
          </a:p>
          <a:p>
            <a:pPr marL="457200" indent="-457200" algn="just">
              <a:buAutoNum type="arabicPeriod"/>
            </a:pPr>
            <a:r>
              <a:rPr lang="es-HN" sz="2800" dirty="0">
                <a:solidFill>
                  <a:schemeClr val="tx1"/>
                </a:solidFill>
              </a:rPr>
              <a:t>Convertir una cifra en kilómetros a una cifra a metros.</a:t>
            </a:r>
          </a:p>
          <a:p>
            <a:pPr marL="457200" indent="-457200" algn="just">
              <a:buAutoNum type="arabicPeriod"/>
            </a:pPr>
            <a:r>
              <a:rPr lang="es-HN" sz="2800" dirty="0">
                <a:solidFill>
                  <a:schemeClr val="tx1"/>
                </a:solidFill>
              </a:rPr>
              <a:t>Calcular el total a pagar de una compra, mas el ISV y un descuento adicional de 5%</a:t>
            </a:r>
          </a:p>
          <a:p>
            <a:pPr marL="457200" indent="-457200" algn="just">
              <a:buAutoNum type="arabicPeriod"/>
            </a:pPr>
            <a:r>
              <a:rPr lang="es-HN" sz="2800" dirty="0">
                <a:solidFill>
                  <a:schemeClr val="tx1"/>
                </a:solidFill>
              </a:rPr>
              <a:t>Determinar si un numero es negativo o positivo. </a:t>
            </a:r>
          </a:p>
          <a:p>
            <a:pPr marL="457200" indent="-457200" algn="just">
              <a:buAutoNum type="arabicPeriod"/>
            </a:pPr>
            <a:r>
              <a:rPr lang="es-HN" sz="2800" dirty="0">
                <a:solidFill>
                  <a:schemeClr val="tx1"/>
                </a:solidFill>
              </a:rPr>
              <a:t>Calcular la nota final de un alumno, la cual se distribuye de la suma de la nota promedio de tres exámenes y una nota de acumulativos. El máximo a sumar es 100 puntos. </a:t>
            </a:r>
          </a:p>
          <a:p>
            <a:pPr algn="just"/>
            <a:endParaRPr lang="es-HN" sz="2800" dirty="0">
              <a:solidFill>
                <a:schemeClr val="tx1"/>
              </a:solidFill>
            </a:endParaRPr>
          </a:p>
        </p:txBody>
      </p:sp>
    </p:spTree>
    <p:extLst>
      <p:ext uri="{BB962C8B-B14F-4D97-AF65-F5344CB8AC3E}">
        <p14:creationId xmlns:p14="http://schemas.microsoft.com/office/powerpoint/2010/main" val="283949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137909" cy="777392"/>
          </a:xfrm>
        </p:spPr>
        <p:txBody>
          <a:bodyPr>
            <a:normAutofit/>
          </a:bodyPr>
          <a:lstStyle/>
          <a:p>
            <a:r>
              <a:rPr lang="es-HN" sz="4800" b="1" dirty="0">
                <a:solidFill>
                  <a:schemeClr val="accent1"/>
                </a:solidFill>
              </a:rPr>
              <a:t>Introducción a JAVA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5539406" cy="5329032"/>
          </a:xfrm>
        </p:spPr>
        <p:txBody>
          <a:bodyPr numCol="1" spcCol="731520">
            <a:normAutofit/>
          </a:bodyPr>
          <a:lstStyle/>
          <a:p>
            <a:pPr algn="just"/>
            <a:r>
              <a:rPr lang="es-ES" dirty="0">
                <a:solidFill>
                  <a:schemeClr val="tx1"/>
                </a:solidFill>
              </a:rPr>
              <a:t>Como lenguaje de programación para computadores, Java se introdujo a finales de 1995.  </a:t>
            </a:r>
          </a:p>
          <a:p>
            <a:pPr algn="just"/>
            <a:r>
              <a:rPr lang="es-ES" dirty="0">
                <a:solidFill>
                  <a:schemeClr val="tx1"/>
                </a:solidFill>
              </a:rPr>
              <a:t>Los programas en java son independientes de la plataforma. Consiguen la portabilidad utilizando un entorno de ejecución para programas compilados, denominado </a:t>
            </a:r>
            <a:r>
              <a:rPr lang="es-ES" b="1" dirty="0">
                <a:solidFill>
                  <a:schemeClr val="tx1"/>
                </a:solidFill>
              </a:rPr>
              <a:t>Java </a:t>
            </a:r>
            <a:r>
              <a:rPr lang="es-ES" b="1" dirty="0" err="1">
                <a:solidFill>
                  <a:schemeClr val="tx1"/>
                </a:solidFill>
              </a:rPr>
              <a:t>Runtime</a:t>
            </a:r>
            <a:r>
              <a:rPr lang="es-ES" b="1" dirty="0">
                <a:solidFill>
                  <a:schemeClr val="tx1"/>
                </a:solidFill>
              </a:rPr>
              <a:t> </a:t>
            </a:r>
            <a:r>
              <a:rPr lang="es-ES" b="1" dirty="0" err="1">
                <a:solidFill>
                  <a:schemeClr val="tx1"/>
                </a:solidFill>
              </a:rPr>
              <a:t>Enviroment</a:t>
            </a:r>
            <a:r>
              <a:rPr lang="es-ES" b="1" dirty="0">
                <a:solidFill>
                  <a:schemeClr val="tx1"/>
                </a:solidFill>
              </a:rPr>
              <a:t> (JRE</a:t>
            </a:r>
            <a:r>
              <a:rPr lang="es-ES" dirty="0">
                <a:solidFill>
                  <a:schemeClr val="tx1"/>
                </a:solidFill>
              </a:rPr>
              <a:t>), es gratuito y esta disponible para los principales sistemas operativos. </a:t>
            </a:r>
          </a:p>
          <a:p>
            <a:pPr algn="just"/>
            <a:r>
              <a:rPr lang="es-ES" dirty="0">
                <a:solidFill>
                  <a:schemeClr val="tx1"/>
                </a:solidFill>
              </a:rPr>
              <a:t>Los programas en JAVA se compilan a un lenguaje intermedio denominado </a:t>
            </a:r>
            <a:r>
              <a:rPr lang="es-ES" dirty="0" err="1">
                <a:solidFill>
                  <a:schemeClr val="tx1"/>
                </a:solidFill>
              </a:rPr>
              <a:t>Bytecode</a:t>
            </a:r>
            <a:r>
              <a:rPr lang="es-ES" dirty="0">
                <a:solidFill>
                  <a:schemeClr val="tx1"/>
                </a:solidFill>
              </a:rPr>
              <a:t>, este código es interpretado por la JRE. </a:t>
            </a:r>
            <a:endParaRPr lang="es-HN" dirty="0">
              <a:solidFill>
                <a:schemeClr val="tx1"/>
              </a:solidFill>
            </a:endParaRPr>
          </a:p>
          <a:p>
            <a:pPr algn="just"/>
            <a:endParaRPr lang="es-HN" sz="2800" dirty="0">
              <a:solidFill>
                <a:schemeClr val="tx1"/>
              </a:solidFill>
            </a:endParaRPr>
          </a:p>
        </p:txBody>
      </p:sp>
      <p:pic>
        <p:nvPicPr>
          <p:cNvPr id="4" name="Picture 3">
            <a:extLst>
              <a:ext uri="{FF2B5EF4-FFF2-40B4-BE49-F238E27FC236}">
                <a16:creationId xmlns:a16="http://schemas.microsoft.com/office/drawing/2014/main" id="{952AD08C-595B-4A8F-82A2-DFB524F43E3D}"/>
              </a:ext>
            </a:extLst>
          </p:cNvPr>
          <p:cNvPicPr>
            <a:picLocks noChangeAspect="1"/>
          </p:cNvPicPr>
          <p:nvPr/>
        </p:nvPicPr>
        <p:blipFill rotWithShape="1">
          <a:blip r:embed="rId2"/>
          <a:srcRect l="6085"/>
          <a:stretch/>
        </p:blipFill>
        <p:spPr>
          <a:xfrm>
            <a:off x="6523915" y="1555680"/>
            <a:ext cx="5323526" cy="3533155"/>
          </a:xfrm>
          <a:prstGeom prst="rect">
            <a:avLst/>
          </a:prstGeom>
        </p:spPr>
      </p:pic>
    </p:spTree>
    <p:extLst>
      <p:ext uri="{BB962C8B-B14F-4D97-AF65-F5344CB8AC3E}">
        <p14:creationId xmlns:p14="http://schemas.microsoft.com/office/powerpoint/2010/main" val="363785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137909" cy="777392"/>
          </a:xfrm>
        </p:spPr>
        <p:txBody>
          <a:bodyPr>
            <a:normAutofit/>
          </a:bodyPr>
          <a:lstStyle/>
          <a:p>
            <a:r>
              <a:rPr lang="es-HN" sz="4800" b="1" dirty="0">
                <a:solidFill>
                  <a:schemeClr val="accent1"/>
                </a:solidFill>
              </a:rPr>
              <a:t>Introducción a JAVA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6029736" cy="5426180"/>
          </a:xfrm>
        </p:spPr>
        <p:txBody>
          <a:bodyPr numCol="1" spcCol="731520">
            <a:normAutofit lnSpcReduction="10000"/>
          </a:bodyPr>
          <a:lstStyle/>
          <a:p>
            <a:pPr algn="just"/>
            <a:r>
              <a:rPr lang="es-ES" b="1" dirty="0">
                <a:solidFill>
                  <a:schemeClr val="tx1"/>
                </a:solidFill>
              </a:rPr>
              <a:t>Java </a:t>
            </a:r>
            <a:r>
              <a:rPr lang="es-ES" b="1" dirty="0" err="1">
                <a:solidFill>
                  <a:schemeClr val="tx1"/>
                </a:solidFill>
              </a:rPr>
              <a:t>Development</a:t>
            </a:r>
            <a:r>
              <a:rPr lang="es-ES" b="1" dirty="0">
                <a:solidFill>
                  <a:schemeClr val="tx1"/>
                </a:solidFill>
              </a:rPr>
              <a:t> Kit (JDK) </a:t>
            </a:r>
            <a:r>
              <a:rPr lang="es-ES" dirty="0">
                <a:solidFill>
                  <a:schemeClr val="tx1"/>
                </a:solidFill>
              </a:rPr>
              <a:t>se trata de un conjunto de programas y librerías que permiten desarrollar, compilar y ejecutar programas en Java. Incorpora además la posibilidad de ejecutar parcialmente el programa, deteniendo la ejecución en el punto deseado y estudiando en cada momento el valor de cada una de las variables (con el denominado </a:t>
            </a:r>
            <a:r>
              <a:rPr lang="es-ES" b="1" i="1" dirty="0" err="1">
                <a:solidFill>
                  <a:schemeClr val="tx1"/>
                </a:solidFill>
              </a:rPr>
              <a:t>Debugger</a:t>
            </a:r>
            <a:r>
              <a:rPr lang="es-ES" dirty="0">
                <a:solidFill>
                  <a:schemeClr val="tx1"/>
                </a:solidFill>
              </a:rPr>
              <a:t>). </a:t>
            </a:r>
          </a:p>
          <a:p>
            <a:pPr algn="just"/>
            <a:r>
              <a:rPr lang="es-ES" dirty="0">
                <a:solidFill>
                  <a:schemeClr val="tx1"/>
                </a:solidFill>
              </a:rPr>
              <a:t>La </a:t>
            </a:r>
            <a:r>
              <a:rPr lang="es-ES" b="1" dirty="0">
                <a:solidFill>
                  <a:schemeClr val="tx1"/>
                </a:solidFill>
              </a:rPr>
              <a:t>JVM</a:t>
            </a:r>
            <a:r>
              <a:rPr lang="es-ES" dirty="0">
                <a:solidFill>
                  <a:schemeClr val="tx1"/>
                </a:solidFill>
              </a:rPr>
              <a:t> es el intérprete de Java. Ejecuta los “</a:t>
            </a:r>
            <a:r>
              <a:rPr lang="es-ES" dirty="0" err="1">
                <a:solidFill>
                  <a:schemeClr val="tx1"/>
                </a:solidFill>
              </a:rPr>
              <a:t>bytecodes</a:t>
            </a:r>
            <a:r>
              <a:rPr lang="es-ES" dirty="0">
                <a:solidFill>
                  <a:schemeClr val="tx1"/>
                </a:solidFill>
              </a:rPr>
              <a:t>” (ficheros compilados con extensión *.</a:t>
            </a:r>
            <a:r>
              <a:rPr lang="es-ES" dirty="0" err="1">
                <a:solidFill>
                  <a:schemeClr val="tx1"/>
                </a:solidFill>
              </a:rPr>
              <a:t>class</a:t>
            </a:r>
            <a:r>
              <a:rPr lang="es-ES" dirty="0">
                <a:solidFill>
                  <a:schemeClr val="tx1"/>
                </a:solidFill>
              </a:rPr>
              <a:t>) creados por el compilador de Java (javac.exe). Tiene numerosas opciones entre las que destaca la posibilidad de utilizar el denominado JIT (Just-In-Time </a:t>
            </a:r>
            <a:r>
              <a:rPr lang="es-ES" dirty="0" err="1">
                <a:solidFill>
                  <a:schemeClr val="tx1"/>
                </a:solidFill>
              </a:rPr>
              <a:t>Compiler</a:t>
            </a:r>
            <a:r>
              <a:rPr lang="es-ES" dirty="0">
                <a:solidFill>
                  <a:schemeClr val="tx1"/>
                </a:solidFill>
              </a:rPr>
              <a:t>), que puede mejorar entre 10 y 20 veces la velocidad de ejecución de un programa.</a:t>
            </a:r>
          </a:p>
          <a:p>
            <a:pPr algn="just"/>
            <a:endParaRPr lang="es-HN" dirty="0">
              <a:solidFill>
                <a:schemeClr val="tx1"/>
              </a:solidFill>
            </a:endParaRPr>
          </a:p>
        </p:txBody>
      </p:sp>
      <p:pic>
        <p:nvPicPr>
          <p:cNvPr id="5" name="Picture 4">
            <a:extLst>
              <a:ext uri="{FF2B5EF4-FFF2-40B4-BE49-F238E27FC236}">
                <a16:creationId xmlns:a16="http://schemas.microsoft.com/office/drawing/2014/main" id="{54266D44-E02E-4084-AA47-5E4C497CE973}"/>
              </a:ext>
            </a:extLst>
          </p:cNvPr>
          <p:cNvPicPr>
            <a:picLocks noChangeAspect="1"/>
          </p:cNvPicPr>
          <p:nvPr/>
        </p:nvPicPr>
        <p:blipFill>
          <a:blip r:embed="rId2"/>
          <a:stretch>
            <a:fillRect/>
          </a:stretch>
        </p:blipFill>
        <p:spPr>
          <a:xfrm>
            <a:off x="6980091" y="1407214"/>
            <a:ext cx="4803201" cy="4043571"/>
          </a:xfrm>
          <a:prstGeom prst="rect">
            <a:avLst/>
          </a:prstGeom>
        </p:spPr>
      </p:pic>
    </p:spTree>
    <p:extLst>
      <p:ext uri="{BB962C8B-B14F-4D97-AF65-F5344CB8AC3E}">
        <p14:creationId xmlns:p14="http://schemas.microsoft.com/office/powerpoint/2010/main" val="134983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137909" cy="777392"/>
          </a:xfrm>
        </p:spPr>
        <p:txBody>
          <a:bodyPr>
            <a:normAutofit/>
          </a:bodyPr>
          <a:lstStyle/>
          <a:p>
            <a:r>
              <a:rPr lang="es-HN" sz="4800" b="1" dirty="0">
                <a:solidFill>
                  <a:schemeClr val="accent1"/>
                </a:solidFill>
              </a:rPr>
              <a:t>Estructura de un programa en Java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4019198" cy="5426180"/>
          </a:xfrm>
        </p:spPr>
        <p:txBody>
          <a:bodyPr numCol="1" spcCol="731520">
            <a:normAutofit lnSpcReduction="10000"/>
          </a:bodyPr>
          <a:lstStyle/>
          <a:p>
            <a:pPr algn="just"/>
            <a:r>
              <a:rPr lang="es-ES" dirty="0">
                <a:solidFill>
                  <a:schemeClr val="tx1"/>
                </a:solidFill>
              </a:rPr>
              <a:t>Un programador utiliza los elementos que ofrece un lenguaje de programación para diseñar programas que resuelvan problemas concretos o realicen acciones bien definidas.  </a:t>
            </a:r>
          </a:p>
          <a:p>
            <a:pPr algn="just"/>
            <a:r>
              <a:rPr lang="es-HN" dirty="0">
                <a:solidFill>
                  <a:schemeClr val="tx1"/>
                </a:solidFill>
              </a:rPr>
              <a:t>Los elementos mas comunes e importantes son: </a:t>
            </a:r>
          </a:p>
          <a:p>
            <a:pPr marL="342900" indent="-342900" algn="just">
              <a:buFontTx/>
              <a:buChar char="-"/>
            </a:pPr>
            <a:r>
              <a:rPr lang="es-HN" dirty="0">
                <a:solidFill>
                  <a:schemeClr val="tx1"/>
                </a:solidFill>
              </a:rPr>
              <a:t>Importación de paquetes</a:t>
            </a:r>
          </a:p>
          <a:p>
            <a:pPr marL="342900" indent="-342900" algn="just">
              <a:buFontTx/>
              <a:buChar char="-"/>
            </a:pPr>
            <a:r>
              <a:rPr lang="es-HN" dirty="0">
                <a:solidFill>
                  <a:schemeClr val="tx1"/>
                </a:solidFill>
              </a:rPr>
              <a:t>Definición de clase</a:t>
            </a:r>
          </a:p>
          <a:p>
            <a:pPr marL="342900" indent="-342900" algn="just">
              <a:buFontTx/>
              <a:buChar char="-"/>
            </a:pPr>
            <a:r>
              <a:rPr lang="es-HN" dirty="0">
                <a:solidFill>
                  <a:schemeClr val="tx1"/>
                </a:solidFill>
              </a:rPr>
              <a:t>Definición de métodos</a:t>
            </a:r>
          </a:p>
          <a:p>
            <a:pPr marL="342900" indent="-342900" algn="just">
              <a:buFontTx/>
              <a:buChar char="-"/>
            </a:pPr>
            <a:r>
              <a:rPr lang="es-HN" dirty="0">
                <a:solidFill>
                  <a:schemeClr val="tx1"/>
                </a:solidFill>
              </a:rPr>
              <a:t>Sentencias</a:t>
            </a:r>
          </a:p>
          <a:p>
            <a:pPr marL="342900" indent="-342900" algn="just">
              <a:buFontTx/>
              <a:buChar char="-"/>
            </a:pPr>
            <a:r>
              <a:rPr lang="es-HN" dirty="0">
                <a:solidFill>
                  <a:schemeClr val="tx1"/>
                </a:solidFill>
              </a:rPr>
              <a:t>Comentarios</a:t>
            </a:r>
          </a:p>
        </p:txBody>
      </p:sp>
      <p:pic>
        <p:nvPicPr>
          <p:cNvPr id="11" name="Picture 10">
            <a:extLst>
              <a:ext uri="{FF2B5EF4-FFF2-40B4-BE49-F238E27FC236}">
                <a16:creationId xmlns:a16="http://schemas.microsoft.com/office/drawing/2014/main" id="{8D43CF4E-943C-4A05-B25A-C500424B9C8B}"/>
              </a:ext>
            </a:extLst>
          </p:cNvPr>
          <p:cNvPicPr>
            <a:picLocks noChangeAspect="1"/>
          </p:cNvPicPr>
          <p:nvPr/>
        </p:nvPicPr>
        <p:blipFill>
          <a:blip r:embed="rId2"/>
          <a:stretch>
            <a:fillRect/>
          </a:stretch>
        </p:blipFill>
        <p:spPr>
          <a:xfrm>
            <a:off x="4863604" y="1164533"/>
            <a:ext cx="6896646" cy="4904963"/>
          </a:xfrm>
          <a:prstGeom prst="rect">
            <a:avLst/>
          </a:prstGeom>
        </p:spPr>
      </p:pic>
    </p:spTree>
    <p:extLst>
      <p:ext uri="{BB962C8B-B14F-4D97-AF65-F5344CB8AC3E}">
        <p14:creationId xmlns:p14="http://schemas.microsoft.com/office/powerpoint/2010/main" val="2021193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901</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Programacion Orientada a Objetos </vt:lpstr>
      <vt:lpstr>Programación y el modelo Von Newmann</vt:lpstr>
      <vt:lpstr>Programación y el modelo Von Newmann</vt:lpstr>
      <vt:lpstr>Concepto de variable</vt:lpstr>
      <vt:lpstr>Análisis de un problema</vt:lpstr>
      <vt:lpstr>Problemas propuestos</vt:lpstr>
      <vt:lpstr>Introducción a JAVA</vt:lpstr>
      <vt:lpstr>Introducción a JAVA</vt:lpstr>
      <vt:lpstr>Estructura de un programa en Java</vt:lpstr>
      <vt:lpstr>Tipos de datos en Java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Orientada a Objetos </dc:title>
  <dc:creator>Allan Noel Lopez Cruz</dc:creator>
  <cp:lastModifiedBy>Allan Noel Lopez Cruz</cp:lastModifiedBy>
  <cp:revision>22</cp:revision>
  <dcterms:created xsi:type="dcterms:W3CDTF">2020-01-16T04:33:12Z</dcterms:created>
  <dcterms:modified xsi:type="dcterms:W3CDTF">2020-01-20T19:58:45Z</dcterms:modified>
</cp:coreProperties>
</file>