
<file path=[Content_Types].xml><?xml version="1.0" encoding="utf-8"?>
<Types xmlns="http://schemas.openxmlformats.org/package/2006/content-types">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57" r:id="rId6"/>
    <p:sldId id="261" r:id="rId7"/>
    <p:sldId id="262" r:id="rId8"/>
    <p:sldId id="263" r:id="rId9"/>
    <p:sldId id="265" r:id="rId10"/>
    <p:sldId id="266" r:id="rId11"/>
    <p:sldId id="264"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80774-A1DB-4E78-B962-9C693A3B7F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4673AC-F2EA-452B-AEDE-DCFCA63714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4277640-E44E-49E0-943E-F30AE905DD13}"/>
              </a:ext>
            </a:extLst>
          </p:cNvPr>
          <p:cNvSpPr>
            <a:spLocks noGrp="1"/>
          </p:cNvSpPr>
          <p:nvPr>
            <p:ph type="dt" sz="half" idx="10"/>
          </p:nvPr>
        </p:nvSpPr>
        <p:spPr/>
        <p:txBody>
          <a:bodyPr/>
          <a:lstStyle/>
          <a:p>
            <a:fld id="{EB993E32-8AB3-4DE5-96CB-E95A7A114169}" type="datetimeFigureOut">
              <a:rPr lang="en-US" smtClean="0"/>
              <a:t>04-Nov-19</a:t>
            </a:fld>
            <a:endParaRPr lang="en-US"/>
          </a:p>
        </p:txBody>
      </p:sp>
      <p:sp>
        <p:nvSpPr>
          <p:cNvPr id="5" name="Footer Placeholder 4">
            <a:extLst>
              <a:ext uri="{FF2B5EF4-FFF2-40B4-BE49-F238E27FC236}">
                <a16:creationId xmlns:a16="http://schemas.microsoft.com/office/drawing/2014/main" id="{9C71AF0D-E98D-478E-ABEC-48F913366A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13389C-48A7-4EC6-AB70-EF7B47CBFDA1}"/>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2104261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E4098-61C6-48B3-8520-A3463A19B6E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0208E7-3DB5-4284-90A7-ED073AF48D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B18213-8E05-4A11-88C8-21A23EEB4BB3}"/>
              </a:ext>
            </a:extLst>
          </p:cNvPr>
          <p:cNvSpPr>
            <a:spLocks noGrp="1"/>
          </p:cNvSpPr>
          <p:nvPr>
            <p:ph type="dt" sz="half" idx="10"/>
          </p:nvPr>
        </p:nvSpPr>
        <p:spPr/>
        <p:txBody>
          <a:bodyPr/>
          <a:lstStyle/>
          <a:p>
            <a:fld id="{EB993E32-8AB3-4DE5-96CB-E95A7A114169}" type="datetimeFigureOut">
              <a:rPr lang="en-US" smtClean="0"/>
              <a:t>04-Nov-19</a:t>
            </a:fld>
            <a:endParaRPr lang="en-US"/>
          </a:p>
        </p:txBody>
      </p:sp>
      <p:sp>
        <p:nvSpPr>
          <p:cNvPr id="5" name="Footer Placeholder 4">
            <a:extLst>
              <a:ext uri="{FF2B5EF4-FFF2-40B4-BE49-F238E27FC236}">
                <a16:creationId xmlns:a16="http://schemas.microsoft.com/office/drawing/2014/main" id="{821F7762-9A85-4605-A3FA-21338AFB32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A285C1-9904-4972-8EC1-98B9E3048D62}"/>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1016386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4F16BF-1830-4009-A514-5F2BC6FEF90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4D680F-5907-4004-8BC6-0E19E87FB1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B74C21-CDE4-464E-A550-98386E4B017B}"/>
              </a:ext>
            </a:extLst>
          </p:cNvPr>
          <p:cNvSpPr>
            <a:spLocks noGrp="1"/>
          </p:cNvSpPr>
          <p:nvPr>
            <p:ph type="dt" sz="half" idx="10"/>
          </p:nvPr>
        </p:nvSpPr>
        <p:spPr/>
        <p:txBody>
          <a:bodyPr/>
          <a:lstStyle/>
          <a:p>
            <a:fld id="{EB993E32-8AB3-4DE5-96CB-E95A7A114169}" type="datetimeFigureOut">
              <a:rPr lang="en-US" smtClean="0"/>
              <a:t>04-Nov-19</a:t>
            </a:fld>
            <a:endParaRPr lang="en-US"/>
          </a:p>
        </p:txBody>
      </p:sp>
      <p:sp>
        <p:nvSpPr>
          <p:cNvPr id="5" name="Footer Placeholder 4">
            <a:extLst>
              <a:ext uri="{FF2B5EF4-FFF2-40B4-BE49-F238E27FC236}">
                <a16:creationId xmlns:a16="http://schemas.microsoft.com/office/drawing/2014/main" id="{1081119F-8661-4E62-BF21-9E039F945F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A4DB5E-C4A4-4F4F-9C36-916BB1DD35F7}"/>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869234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4F919-7FFF-436E-9DB2-87246ED7F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801CD7-5A41-45A5-AE0C-CAB9BF4BAB7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84300-BDEA-408E-834C-4D2B9C823DEB}"/>
              </a:ext>
            </a:extLst>
          </p:cNvPr>
          <p:cNvSpPr>
            <a:spLocks noGrp="1"/>
          </p:cNvSpPr>
          <p:nvPr>
            <p:ph type="dt" sz="half" idx="10"/>
          </p:nvPr>
        </p:nvSpPr>
        <p:spPr/>
        <p:txBody>
          <a:bodyPr/>
          <a:lstStyle/>
          <a:p>
            <a:fld id="{EB993E32-8AB3-4DE5-96CB-E95A7A114169}" type="datetimeFigureOut">
              <a:rPr lang="en-US" smtClean="0"/>
              <a:t>04-Nov-19</a:t>
            </a:fld>
            <a:endParaRPr lang="en-US"/>
          </a:p>
        </p:txBody>
      </p:sp>
      <p:sp>
        <p:nvSpPr>
          <p:cNvPr id="5" name="Footer Placeholder 4">
            <a:extLst>
              <a:ext uri="{FF2B5EF4-FFF2-40B4-BE49-F238E27FC236}">
                <a16:creationId xmlns:a16="http://schemas.microsoft.com/office/drawing/2014/main" id="{1A6B7A6E-BF2D-40B8-932F-1811DBD5F8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C103F-4764-4E1F-A8AD-BFD61AF0495B}"/>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3582623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D26D8-98F6-46AB-BBA3-F5BB1E4E60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6D4982F-8427-47C3-94AC-58C6FE3736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1848ED-C38C-4885-876A-71F812A981F6}"/>
              </a:ext>
            </a:extLst>
          </p:cNvPr>
          <p:cNvSpPr>
            <a:spLocks noGrp="1"/>
          </p:cNvSpPr>
          <p:nvPr>
            <p:ph type="dt" sz="half" idx="10"/>
          </p:nvPr>
        </p:nvSpPr>
        <p:spPr/>
        <p:txBody>
          <a:bodyPr/>
          <a:lstStyle/>
          <a:p>
            <a:fld id="{EB993E32-8AB3-4DE5-96CB-E95A7A114169}" type="datetimeFigureOut">
              <a:rPr lang="en-US" smtClean="0"/>
              <a:t>04-Nov-19</a:t>
            </a:fld>
            <a:endParaRPr lang="en-US"/>
          </a:p>
        </p:txBody>
      </p:sp>
      <p:sp>
        <p:nvSpPr>
          <p:cNvPr id="5" name="Footer Placeholder 4">
            <a:extLst>
              <a:ext uri="{FF2B5EF4-FFF2-40B4-BE49-F238E27FC236}">
                <a16:creationId xmlns:a16="http://schemas.microsoft.com/office/drawing/2014/main" id="{4B4A3C37-EB05-46C0-BEE1-AAD4BD1E35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27CC2D-2B1A-4D05-97A7-C00D22BF048A}"/>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3939131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96D79-73EF-4214-9CDF-C43C1E54E6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12D8C3-10BA-4B76-9D52-0516CB03885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F2A811-156A-4EC5-ADAE-67BD60784B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AEF302-A8EB-4CBD-A469-D9196B827395}"/>
              </a:ext>
            </a:extLst>
          </p:cNvPr>
          <p:cNvSpPr>
            <a:spLocks noGrp="1"/>
          </p:cNvSpPr>
          <p:nvPr>
            <p:ph type="dt" sz="half" idx="10"/>
          </p:nvPr>
        </p:nvSpPr>
        <p:spPr/>
        <p:txBody>
          <a:bodyPr/>
          <a:lstStyle/>
          <a:p>
            <a:fld id="{EB993E32-8AB3-4DE5-96CB-E95A7A114169}" type="datetimeFigureOut">
              <a:rPr lang="en-US" smtClean="0"/>
              <a:t>04-Nov-19</a:t>
            </a:fld>
            <a:endParaRPr lang="en-US"/>
          </a:p>
        </p:txBody>
      </p:sp>
      <p:sp>
        <p:nvSpPr>
          <p:cNvPr id="6" name="Footer Placeholder 5">
            <a:extLst>
              <a:ext uri="{FF2B5EF4-FFF2-40B4-BE49-F238E27FC236}">
                <a16:creationId xmlns:a16="http://schemas.microsoft.com/office/drawing/2014/main" id="{4E69707B-DE6D-423B-974F-AC3F4020C5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EB7422-30FE-4471-B6B1-334FB126A2F0}"/>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662196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12FCF-D840-4D24-9C41-619259B6913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86CAB05-F117-4DA1-AE2B-BC519B2D6A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034094-3857-4655-BEEC-33F293432C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13431A5-6972-4A10-9B44-1832D2F899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DF4C2A-CF9A-4C46-9C42-4A406B4E7AF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A07E0F8-808A-4CC5-94CA-40486E527372}"/>
              </a:ext>
            </a:extLst>
          </p:cNvPr>
          <p:cNvSpPr>
            <a:spLocks noGrp="1"/>
          </p:cNvSpPr>
          <p:nvPr>
            <p:ph type="dt" sz="half" idx="10"/>
          </p:nvPr>
        </p:nvSpPr>
        <p:spPr/>
        <p:txBody>
          <a:bodyPr/>
          <a:lstStyle/>
          <a:p>
            <a:fld id="{EB993E32-8AB3-4DE5-96CB-E95A7A114169}" type="datetimeFigureOut">
              <a:rPr lang="en-US" smtClean="0"/>
              <a:t>04-Nov-19</a:t>
            </a:fld>
            <a:endParaRPr lang="en-US"/>
          </a:p>
        </p:txBody>
      </p:sp>
      <p:sp>
        <p:nvSpPr>
          <p:cNvPr id="8" name="Footer Placeholder 7">
            <a:extLst>
              <a:ext uri="{FF2B5EF4-FFF2-40B4-BE49-F238E27FC236}">
                <a16:creationId xmlns:a16="http://schemas.microsoft.com/office/drawing/2014/main" id="{ED68E4CC-1DD4-49A6-9F3E-7FDD308BD2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E3261F-2290-4997-93B1-095F3B48F8C5}"/>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59005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E0A8C-9050-49BA-8B9C-AB5BC20516B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75E0F72-2348-4D75-84AA-8EA4194A20AD}"/>
              </a:ext>
            </a:extLst>
          </p:cNvPr>
          <p:cNvSpPr>
            <a:spLocks noGrp="1"/>
          </p:cNvSpPr>
          <p:nvPr>
            <p:ph type="dt" sz="half" idx="10"/>
          </p:nvPr>
        </p:nvSpPr>
        <p:spPr/>
        <p:txBody>
          <a:bodyPr/>
          <a:lstStyle/>
          <a:p>
            <a:fld id="{EB993E32-8AB3-4DE5-96CB-E95A7A114169}" type="datetimeFigureOut">
              <a:rPr lang="en-US" smtClean="0"/>
              <a:t>04-Nov-19</a:t>
            </a:fld>
            <a:endParaRPr lang="en-US"/>
          </a:p>
        </p:txBody>
      </p:sp>
      <p:sp>
        <p:nvSpPr>
          <p:cNvPr id="4" name="Footer Placeholder 3">
            <a:extLst>
              <a:ext uri="{FF2B5EF4-FFF2-40B4-BE49-F238E27FC236}">
                <a16:creationId xmlns:a16="http://schemas.microsoft.com/office/drawing/2014/main" id="{154276DD-CC07-4708-9791-1B33203842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059CB24-CA1E-49AB-A3CF-C5F5D1D0B6FD}"/>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4143864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2554B5-7C2E-4BAD-85C7-49CCB9B48B2E}"/>
              </a:ext>
            </a:extLst>
          </p:cNvPr>
          <p:cNvSpPr>
            <a:spLocks noGrp="1"/>
          </p:cNvSpPr>
          <p:nvPr>
            <p:ph type="dt" sz="half" idx="10"/>
          </p:nvPr>
        </p:nvSpPr>
        <p:spPr/>
        <p:txBody>
          <a:bodyPr/>
          <a:lstStyle/>
          <a:p>
            <a:fld id="{EB993E32-8AB3-4DE5-96CB-E95A7A114169}" type="datetimeFigureOut">
              <a:rPr lang="en-US" smtClean="0"/>
              <a:t>04-Nov-19</a:t>
            </a:fld>
            <a:endParaRPr lang="en-US"/>
          </a:p>
        </p:txBody>
      </p:sp>
      <p:sp>
        <p:nvSpPr>
          <p:cNvPr id="3" name="Footer Placeholder 2">
            <a:extLst>
              <a:ext uri="{FF2B5EF4-FFF2-40B4-BE49-F238E27FC236}">
                <a16:creationId xmlns:a16="http://schemas.microsoft.com/office/drawing/2014/main" id="{6B788039-BB63-441D-8181-2F1F232BF8B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A12C932-428F-492E-B6C2-6868BFFB3D7E}"/>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1920603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DF1D9-22D5-4871-8E51-7AA69A1255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F2B7D8-3320-4BE8-852E-B996837B43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04A5C2A-6496-4CFC-8351-295A5C248A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EDBD4D-2C5A-4542-8C5B-D9381D4DCA5C}"/>
              </a:ext>
            </a:extLst>
          </p:cNvPr>
          <p:cNvSpPr>
            <a:spLocks noGrp="1"/>
          </p:cNvSpPr>
          <p:nvPr>
            <p:ph type="dt" sz="half" idx="10"/>
          </p:nvPr>
        </p:nvSpPr>
        <p:spPr/>
        <p:txBody>
          <a:bodyPr/>
          <a:lstStyle/>
          <a:p>
            <a:fld id="{EB993E32-8AB3-4DE5-96CB-E95A7A114169}" type="datetimeFigureOut">
              <a:rPr lang="en-US" smtClean="0"/>
              <a:t>04-Nov-19</a:t>
            </a:fld>
            <a:endParaRPr lang="en-US"/>
          </a:p>
        </p:txBody>
      </p:sp>
      <p:sp>
        <p:nvSpPr>
          <p:cNvPr id="6" name="Footer Placeholder 5">
            <a:extLst>
              <a:ext uri="{FF2B5EF4-FFF2-40B4-BE49-F238E27FC236}">
                <a16:creationId xmlns:a16="http://schemas.microsoft.com/office/drawing/2014/main" id="{0F0AF813-6310-4365-AFEF-2FB315ED90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F381D4-78CB-41AC-A152-B091459C5EA8}"/>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3815981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76A66-1849-4A53-BC1B-C0C76CA661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C0746AF-9A67-4DB5-AF14-F6A81607BA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54F7B75-D80C-4054-9EC6-F7EB01616D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A925F8-66C7-46AD-99A9-3A8A62660A4B}"/>
              </a:ext>
            </a:extLst>
          </p:cNvPr>
          <p:cNvSpPr>
            <a:spLocks noGrp="1"/>
          </p:cNvSpPr>
          <p:nvPr>
            <p:ph type="dt" sz="half" idx="10"/>
          </p:nvPr>
        </p:nvSpPr>
        <p:spPr/>
        <p:txBody>
          <a:bodyPr/>
          <a:lstStyle/>
          <a:p>
            <a:fld id="{EB993E32-8AB3-4DE5-96CB-E95A7A114169}" type="datetimeFigureOut">
              <a:rPr lang="en-US" smtClean="0"/>
              <a:t>04-Nov-19</a:t>
            </a:fld>
            <a:endParaRPr lang="en-US"/>
          </a:p>
        </p:txBody>
      </p:sp>
      <p:sp>
        <p:nvSpPr>
          <p:cNvPr id="6" name="Footer Placeholder 5">
            <a:extLst>
              <a:ext uri="{FF2B5EF4-FFF2-40B4-BE49-F238E27FC236}">
                <a16:creationId xmlns:a16="http://schemas.microsoft.com/office/drawing/2014/main" id="{FB3DE0FA-FF00-4DF0-A12B-B7FAF2CA45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67D932-97DD-4823-98D4-38793C69B909}"/>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178000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B9D71B-4BBA-4D11-81B2-AC6082A454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7C751A5-8066-4753-B370-00538FAA7B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1A0E4A-2CF7-4ADD-A853-52DA5547F1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993E32-8AB3-4DE5-96CB-E95A7A114169}" type="datetimeFigureOut">
              <a:rPr lang="en-US" smtClean="0"/>
              <a:t>04-Nov-19</a:t>
            </a:fld>
            <a:endParaRPr lang="en-US"/>
          </a:p>
        </p:txBody>
      </p:sp>
      <p:sp>
        <p:nvSpPr>
          <p:cNvPr id="5" name="Footer Placeholder 4">
            <a:extLst>
              <a:ext uri="{FF2B5EF4-FFF2-40B4-BE49-F238E27FC236}">
                <a16:creationId xmlns:a16="http://schemas.microsoft.com/office/drawing/2014/main" id="{AFDDB6B2-999D-4169-94A7-0C0337776F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46D2559-A9D5-4DB5-9A4E-A4F656ACF1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0F4B2E-8219-484F-BA4C-33EC029B08AD}" type="slidenum">
              <a:rPr lang="en-US" smtClean="0"/>
              <a:t>‹#›</a:t>
            </a:fld>
            <a:endParaRPr lang="en-US"/>
          </a:p>
        </p:txBody>
      </p:sp>
    </p:spTree>
    <p:extLst>
      <p:ext uri="{BB962C8B-B14F-4D97-AF65-F5344CB8AC3E}">
        <p14:creationId xmlns:p14="http://schemas.microsoft.com/office/powerpoint/2010/main" val="25877185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9.tmp"/><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7A2DF1-282C-422B-9D1B-3D30E733E7A9}"/>
              </a:ext>
            </a:extLst>
          </p:cNvPr>
          <p:cNvSpPr>
            <a:spLocks noGrp="1"/>
          </p:cNvSpPr>
          <p:nvPr>
            <p:ph type="ctrTitle"/>
          </p:nvPr>
        </p:nvSpPr>
        <p:spPr>
          <a:xfrm>
            <a:off x="671378" y="4538919"/>
            <a:ext cx="6939722" cy="1072154"/>
          </a:xfrm>
        </p:spPr>
        <p:txBody>
          <a:bodyPr anchor="ctr">
            <a:normAutofit/>
          </a:bodyPr>
          <a:lstStyle/>
          <a:p>
            <a:pPr algn="l"/>
            <a:r>
              <a:rPr lang="en-US" b="1" dirty="0" err="1">
                <a:solidFill>
                  <a:schemeClr val="accent1"/>
                </a:solidFill>
              </a:rPr>
              <a:t>Diagramas</a:t>
            </a:r>
            <a:r>
              <a:rPr lang="en-US" b="1" dirty="0">
                <a:solidFill>
                  <a:schemeClr val="accent1"/>
                </a:solidFill>
              </a:rPr>
              <a:t> de la UML</a:t>
            </a:r>
          </a:p>
        </p:txBody>
      </p:sp>
      <p:sp>
        <p:nvSpPr>
          <p:cNvPr id="3" name="Subtitle 2">
            <a:extLst>
              <a:ext uri="{FF2B5EF4-FFF2-40B4-BE49-F238E27FC236}">
                <a16:creationId xmlns:a16="http://schemas.microsoft.com/office/drawing/2014/main" id="{2E5CA80A-7E58-4011-90EF-520FE3549422}"/>
              </a:ext>
            </a:extLst>
          </p:cNvPr>
          <p:cNvSpPr>
            <a:spLocks noGrp="1"/>
          </p:cNvSpPr>
          <p:nvPr>
            <p:ph type="subTitle" idx="1"/>
          </p:nvPr>
        </p:nvSpPr>
        <p:spPr>
          <a:xfrm>
            <a:off x="8050762" y="4525347"/>
            <a:ext cx="3211288" cy="1737360"/>
          </a:xfrm>
        </p:spPr>
        <p:txBody>
          <a:bodyPr anchor="ctr">
            <a:normAutofit/>
          </a:bodyPr>
          <a:lstStyle/>
          <a:p>
            <a:pPr marL="457200" indent="-457200" algn="l">
              <a:buFont typeface="+mj-lt"/>
              <a:buAutoNum type="arabicPeriod"/>
            </a:pPr>
            <a:r>
              <a:rPr lang="en-US" sz="1100" dirty="0" err="1"/>
              <a:t>Diagrama</a:t>
            </a:r>
            <a:r>
              <a:rPr lang="en-US" sz="1100" dirty="0"/>
              <a:t> de </a:t>
            </a:r>
            <a:r>
              <a:rPr lang="en-US" sz="1100" dirty="0" err="1"/>
              <a:t>casos</a:t>
            </a:r>
            <a:r>
              <a:rPr lang="en-US" sz="1100" dirty="0"/>
              <a:t> de </a:t>
            </a:r>
            <a:r>
              <a:rPr lang="en-US" sz="1100" dirty="0" err="1"/>
              <a:t>uso</a:t>
            </a:r>
            <a:endParaRPr lang="en-US" sz="1100" dirty="0"/>
          </a:p>
          <a:p>
            <a:pPr marL="457200" indent="-457200" algn="l">
              <a:buFont typeface="+mj-lt"/>
              <a:buAutoNum type="arabicPeriod"/>
            </a:pPr>
            <a:r>
              <a:rPr lang="en-US" sz="1100" dirty="0" err="1"/>
              <a:t>Diagrama</a:t>
            </a:r>
            <a:r>
              <a:rPr lang="en-US" sz="1100" dirty="0"/>
              <a:t> de </a:t>
            </a:r>
            <a:r>
              <a:rPr lang="en-US" sz="1100" dirty="0" err="1"/>
              <a:t>actividad</a:t>
            </a:r>
            <a:endParaRPr lang="en-US" sz="1100" dirty="0"/>
          </a:p>
          <a:p>
            <a:pPr marL="457200" indent="-457200" algn="l">
              <a:buFont typeface="+mj-lt"/>
              <a:buAutoNum type="arabicPeriod"/>
            </a:pPr>
            <a:r>
              <a:rPr lang="en-US" sz="1100" dirty="0" err="1"/>
              <a:t>Diagrama</a:t>
            </a:r>
            <a:r>
              <a:rPr lang="en-US" sz="1100" dirty="0"/>
              <a:t> de </a:t>
            </a:r>
            <a:r>
              <a:rPr lang="en-US" sz="1100" dirty="0" err="1"/>
              <a:t>secuencia</a:t>
            </a:r>
            <a:endParaRPr lang="en-US" sz="1100" dirty="0"/>
          </a:p>
          <a:p>
            <a:pPr marL="457200" indent="-457200" algn="l">
              <a:buFont typeface="+mj-lt"/>
              <a:buAutoNum type="arabicPeriod"/>
            </a:pPr>
            <a:r>
              <a:rPr lang="en-US" sz="1100" dirty="0"/>
              <a:t> </a:t>
            </a:r>
            <a:r>
              <a:rPr lang="en-US" sz="1100" dirty="0" err="1"/>
              <a:t>Diagrama</a:t>
            </a:r>
            <a:r>
              <a:rPr lang="en-US" sz="1100" dirty="0"/>
              <a:t> de </a:t>
            </a:r>
            <a:r>
              <a:rPr lang="en-US" sz="1100" dirty="0" err="1"/>
              <a:t>colaboración</a:t>
            </a:r>
            <a:endParaRPr lang="en-US" sz="1100" dirty="0"/>
          </a:p>
          <a:p>
            <a:pPr marL="457200" indent="-457200" algn="l">
              <a:buFont typeface="+mj-lt"/>
              <a:buAutoNum type="arabicPeriod"/>
            </a:pPr>
            <a:r>
              <a:rPr lang="en-US" sz="1100" dirty="0" err="1"/>
              <a:t>Diagrama</a:t>
            </a:r>
            <a:r>
              <a:rPr lang="en-US" sz="1100" dirty="0"/>
              <a:t> de </a:t>
            </a:r>
            <a:r>
              <a:rPr lang="en-US" sz="1100" dirty="0" err="1"/>
              <a:t>clases</a:t>
            </a:r>
            <a:endParaRPr lang="en-US" sz="1100" dirty="0"/>
          </a:p>
          <a:p>
            <a:pPr marL="457200" indent="-457200" algn="l">
              <a:buFont typeface="+mj-lt"/>
              <a:buAutoNum type="arabicPeriod"/>
            </a:pPr>
            <a:r>
              <a:rPr lang="en-US" sz="1100" dirty="0" err="1"/>
              <a:t>Diagrama</a:t>
            </a:r>
            <a:r>
              <a:rPr lang="en-US" sz="1100" dirty="0"/>
              <a:t> de </a:t>
            </a:r>
            <a:r>
              <a:rPr lang="en-US" sz="1100" dirty="0" err="1"/>
              <a:t>estado</a:t>
            </a:r>
            <a:endParaRPr lang="en-US" sz="1100" dirty="0"/>
          </a:p>
        </p:txBody>
      </p:sp>
      <p:sp>
        <p:nvSpPr>
          <p:cNvPr id="11" name="Oval 10">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rgbClr val="4F2F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rgbClr val="FFA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Imagen relacionada">
            <a:extLst>
              <a:ext uri="{FF2B5EF4-FFF2-40B4-BE49-F238E27FC236}">
                <a16:creationId xmlns:a16="http://schemas.microsoft.com/office/drawing/2014/main" id="{E54EFD3E-10C1-4B90-BA47-80B6D3945DC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078" r="2" b="2"/>
          <a:stretch/>
        </p:blipFill>
        <p:spPr bwMode="auto">
          <a:xfrm>
            <a:off x="7581979" y="10"/>
            <a:ext cx="4610021" cy="3283075"/>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noFill/>
          <a:extLst>
            <a:ext uri="{909E8E84-426E-40DD-AFC4-6F175D3DCCD1}">
              <a14:hiddenFill xmlns:a14="http://schemas.microsoft.com/office/drawing/2010/main">
                <a:solidFill>
                  <a:srgbClr val="FFFFFF"/>
                </a:solidFill>
              </a14:hiddenFill>
            </a:ext>
          </a:extLst>
        </p:spPr>
      </p:pic>
      <p:cxnSp>
        <p:nvCxnSpPr>
          <p:cNvPr id="17" name="Straight Connector 16">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1BB07799-BF84-4BCF-8086-4C9C1203B171}"/>
              </a:ext>
            </a:extLst>
          </p:cNvPr>
          <p:cNvSpPr txBox="1"/>
          <p:nvPr/>
        </p:nvSpPr>
        <p:spPr>
          <a:xfrm>
            <a:off x="700505" y="5898966"/>
            <a:ext cx="6910595" cy="338554"/>
          </a:xfrm>
          <a:prstGeom prst="rect">
            <a:avLst/>
          </a:prstGeom>
          <a:noFill/>
        </p:spPr>
        <p:txBody>
          <a:bodyPr wrap="square" rtlCol="0">
            <a:spAutoFit/>
          </a:bodyPr>
          <a:lstStyle/>
          <a:p>
            <a:r>
              <a:rPr lang="en-US" sz="1600" dirty="0"/>
              <a:t>Ing. Allan N Lopez</a:t>
            </a:r>
          </a:p>
        </p:txBody>
      </p:sp>
    </p:spTree>
    <p:extLst>
      <p:ext uri="{BB962C8B-B14F-4D97-AF65-F5344CB8AC3E}">
        <p14:creationId xmlns:p14="http://schemas.microsoft.com/office/powerpoint/2010/main" val="226850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Relaciones de los casos de uso</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967408" y="1391478"/>
            <a:ext cx="10641495" cy="1333451"/>
          </a:xfrm>
        </p:spPr>
        <p:txBody>
          <a:bodyPr>
            <a:normAutofit/>
          </a:bodyPr>
          <a:lstStyle/>
          <a:p>
            <a:r>
              <a:rPr lang="es-ES" sz="2800" dirty="0">
                <a:solidFill>
                  <a:schemeClr val="tx1"/>
                </a:solidFill>
              </a:rPr>
              <a:t>Las relaciones activas se conocen como relaciones de comportamiento y se utilizan principalmente en los diagramas de casos de uso.</a:t>
            </a:r>
            <a:endParaRPr lang="es-HN" sz="2800" dirty="0">
              <a:solidFill>
                <a:schemeClr val="tx1"/>
              </a:solidFill>
            </a:endParaRPr>
          </a:p>
        </p:txBody>
      </p:sp>
      <p:pic>
        <p:nvPicPr>
          <p:cNvPr id="6" name="Picture 5">
            <a:extLst>
              <a:ext uri="{FF2B5EF4-FFF2-40B4-BE49-F238E27FC236}">
                <a16:creationId xmlns:a16="http://schemas.microsoft.com/office/drawing/2014/main" id="{E75331EF-1911-470B-A28D-B7BB6345F9AB}"/>
              </a:ext>
            </a:extLst>
          </p:cNvPr>
          <p:cNvPicPr>
            <a:picLocks noChangeAspect="1"/>
          </p:cNvPicPr>
          <p:nvPr/>
        </p:nvPicPr>
        <p:blipFill rotWithShape="1">
          <a:blip r:embed="rId2">
            <a:extLst>
              <a:ext uri="{28A0092B-C50C-407E-A947-70E740481C1C}">
                <a14:useLocalDpi xmlns:a14="http://schemas.microsoft.com/office/drawing/2010/main" val="0"/>
              </a:ext>
            </a:extLst>
          </a:blip>
          <a:srcRect l="-959" t="50366" r="959" b="-406"/>
          <a:stretch/>
        </p:blipFill>
        <p:spPr>
          <a:xfrm>
            <a:off x="967408" y="2491409"/>
            <a:ext cx="10064224" cy="3660247"/>
          </a:xfrm>
          <a:prstGeom prst="rect">
            <a:avLst/>
          </a:prstGeom>
        </p:spPr>
      </p:pic>
    </p:spTree>
    <p:extLst>
      <p:ext uri="{BB962C8B-B14F-4D97-AF65-F5344CB8AC3E}">
        <p14:creationId xmlns:p14="http://schemas.microsoft.com/office/powerpoint/2010/main" val="3008319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Diagramas de actividad</a:t>
            </a:r>
          </a:p>
        </p:txBody>
      </p:sp>
      <p:sp>
        <p:nvSpPr>
          <p:cNvPr id="9" name="Text Placeholder 2">
            <a:extLst>
              <a:ext uri="{FF2B5EF4-FFF2-40B4-BE49-F238E27FC236}">
                <a16:creationId xmlns:a16="http://schemas.microsoft.com/office/drawing/2014/main" id="{499BDD1A-F4D5-4220-9C22-9CDBAB07A2B0}"/>
              </a:ext>
            </a:extLst>
          </p:cNvPr>
          <p:cNvSpPr txBox="1">
            <a:spLocks/>
          </p:cNvSpPr>
          <p:nvPr/>
        </p:nvSpPr>
        <p:spPr>
          <a:xfrm>
            <a:off x="838200" y="1656522"/>
            <a:ext cx="4396409" cy="481267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s-ES" sz="2800" dirty="0">
                <a:solidFill>
                  <a:schemeClr val="tx1"/>
                </a:solidFill>
              </a:rPr>
              <a:t>Los diagramas de actividad muestran la secuencia de actividades en un proceso, incluyendo las actividades secuenciales y paralelas, además de las decisiones que se toman. </a:t>
            </a:r>
          </a:p>
          <a:p>
            <a:r>
              <a:rPr lang="es-ES" sz="2800" dirty="0">
                <a:solidFill>
                  <a:schemeClr val="tx1"/>
                </a:solidFill>
              </a:rPr>
              <a:t> </a:t>
            </a:r>
          </a:p>
          <a:p>
            <a:r>
              <a:rPr lang="es-ES" sz="2800" dirty="0">
                <a:solidFill>
                  <a:schemeClr val="tx1"/>
                </a:solidFill>
              </a:rPr>
              <a:t> </a:t>
            </a:r>
            <a:endParaRPr lang="es-HN" sz="2800" dirty="0">
              <a:solidFill>
                <a:schemeClr val="tx1"/>
              </a:solidFill>
            </a:endParaRPr>
          </a:p>
        </p:txBody>
      </p:sp>
      <p:pic>
        <p:nvPicPr>
          <p:cNvPr id="15" name="Picture 14">
            <a:extLst>
              <a:ext uri="{FF2B5EF4-FFF2-40B4-BE49-F238E27FC236}">
                <a16:creationId xmlns:a16="http://schemas.microsoft.com/office/drawing/2014/main" id="{7FFFEC2D-3434-4092-A399-19022D57806D}"/>
              </a:ext>
            </a:extLst>
          </p:cNvPr>
          <p:cNvPicPr>
            <a:picLocks noChangeAspect="1"/>
          </p:cNvPicPr>
          <p:nvPr/>
        </p:nvPicPr>
        <p:blipFill rotWithShape="1">
          <a:blip r:embed="rId2">
            <a:extLst>
              <a:ext uri="{28A0092B-C50C-407E-A947-70E740481C1C}">
                <a14:useLocalDpi xmlns:a14="http://schemas.microsoft.com/office/drawing/2010/main" val="0"/>
              </a:ext>
            </a:extLst>
          </a:blip>
          <a:srcRect r="27117"/>
          <a:stretch/>
        </p:blipFill>
        <p:spPr>
          <a:xfrm>
            <a:off x="5234609" y="1263933"/>
            <a:ext cx="6224734" cy="5205267"/>
          </a:xfrm>
          <a:prstGeom prst="rect">
            <a:avLst/>
          </a:prstGeom>
        </p:spPr>
      </p:pic>
    </p:spTree>
    <p:extLst>
      <p:ext uri="{BB962C8B-B14F-4D97-AF65-F5344CB8AC3E}">
        <p14:creationId xmlns:p14="http://schemas.microsoft.com/office/powerpoint/2010/main" val="379921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Diagramas de actividad</a:t>
            </a:r>
          </a:p>
        </p:txBody>
      </p:sp>
      <p:sp>
        <p:nvSpPr>
          <p:cNvPr id="9" name="Text Placeholder 2">
            <a:extLst>
              <a:ext uri="{FF2B5EF4-FFF2-40B4-BE49-F238E27FC236}">
                <a16:creationId xmlns:a16="http://schemas.microsoft.com/office/drawing/2014/main" id="{499BDD1A-F4D5-4220-9C22-9CDBAB07A2B0}"/>
              </a:ext>
            </a:extLst>
          </p:cNvPr>
          <p:cNvSpPr txBox="1">
            <a:spLocks/>
          </p:cNvSpPr>
          <p:nvPr/>
        </p:nvSpPr>
        <p:spPr>
          <a:xfrm>
            <a:off x="1063486" y="1656523"/>
            <a:ext cx="9790043" cy="481267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s-ES" sz="2800" dirty="0">
                <a:solidFill>
                  <a:schemeClr val="tx1"/>
                </a:solidFill>
              </a:rPr>
              <a:t>Para crear diagramas de actividad hay que preguntarse qué ocurre primero y qué ocurre después. Debemos determinar si las actividades se realizarán en secuencia o en paralelo.  </a:t>
            </a:r>
          </a:p>
          <a:p>
            <a:r>
              <a:rPr lang="es-ES" sz="2800" dirty="0">
                <a:solidFill>
                  <a:schemeClr val="tx1"/>
                </a:solidFill>
              </a:rPr>
              <a:t> Los diagramas de actividad no se utilizan para todos los casos. Debe usar diagramas de actividad cuando: </a:t>
            </a:r>
          </a:p>
          <a:p>
            <a:pPr marL="514350" indent="-514350">
              <a:buAutoNum type="arabicPeriod"/>
            </a:pPr>
            <a:r>
              <a:rPr lang="es-ES" sz="2800" dirty="0">
                <a:solidFill>
                  <a:schemeClr val="tx1"/>
                </a:solidFill>
              </a:rPr>
              <a:t>Le ayude a comprender las actividades de un caso de uso. </a:t>
            </a:r>
          </a:p>
          <a:p>
            <a:pPr marL="514350" indent="-514350">
              <a:buAutoNum type="arabicPeriod"/>
            </a:pPr>
            <a:r>
              <a:rPr lang="es-ES" sz="2800" dirty="0">
                <a:solidFill>
                  <a:schemeClr val="tx1"/>
                </a:solidFill>
              </a:rPr>
              <a:t>El flujo de control sea complejo. </a:t>
            </a:r>
          </a:p>
          <a:p>
            <a:pPr marL="514350" indent="-514350">
              <a:buAutoNum type="arabicPeriod"/>
            </a:pPr>
            <a:r>
              <a:rPr lang="es-ES" sz="2800" dirty="0">
                <a:solidFill>
                  <a:schemeClr val="tx1"/>
                </a:solidFill>
              </a:rPr>
              <a:t>Exista la necesidad de modelar el flujo de trabajo. </a:t>
            </a:r>
          </a:p>
          <a:p>
            <a:pPr marL="514350" indent="-514350">
              <a:buAutoNum type="arabicPeriod"/>
            </a:pPr>
            <a:r>
              <a:rPr lang="es-ES" sz="2800" dirty="0">
                <a:solidFill>
                  <a:schemeClr val="tx1"/>
                </a:solidFill>
              </a:rPr>
              <a:t>Haya que mostrar todos los escenarios. </a:t>
            </a:r>
            <a:endParaRPr lang="es-HN" sz="2800" dirty="0">
              <a:solidFill>
                <a:schemeClr val="tx1"/>
              </a:solidFill>
            </a:endParaRPr>
          </a:p>
        </p:txBody>
      </p:sp>
    </p:spTree>
    <p:extLst>
      <p:ext uri="{BB962C8B-B14F-4D97-AF65-F5344CB8AC3E}">
        <p14:creationId xmlns:p14="http://schemas.microsoft.com/office/powerpoint/2010/main" val="2344644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546651" y="-483705"/>
            <a:ext cx="8981661" cy="1470991"/>
          </a:xfrm>
        </p:spPr>
        <p:txBody>
          <a:bodyPr>
            <a:normAutofit/>
          </a:bodyPr>
          <a:lstStyle/>
          <a:p>
            <a:r>
              <a:rPr lang="es-HN" sz="4400" b="1" dirty="0">
                <a:solidFill>
                  <a:schemeClr val="accent1"/>
                </a:solidFill>
              </a:rPr>
              <a:t>Diagramas de actividad</a:t>
            </a:r>
          </a:p>
        </p:txBody>
      </p:sp>
      <p:pic>
        <p:nvPicPr>
          <p:cNvPr id="4" name="Picture 3">
            <a:extLst>
              <a:ext uri="{FF2B5EF4-FFF2-40B4-BE49-F238E27FC236}">
                <a16:creationId xmlns:a16="http://schemas.microsoft.com/office/drawing/2014/main" id="{F03CC5E2-C05E-4E70-9E97-6478474BB6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395815"/>
            <a:ext cx="5095333" cy="6066369"/>
          </a:xfrm>
          <a:prstGeom prst="rect">
            <a:avLst/>
          </a:prstGeom>
        </p:spPr>
      </p:pic>
      <p:pic>
        <p:nvPicPr>
          <p:cNvPr id="6" name="Picture 5">
            <a:extLst>
              <a:ext uri="{FF2B5EF4-FFF2-40B4-BE49-F238E27FC236}">
                <a16:creationId xmlns:a16="http://schemas.microsoft.com/office/drawing/2014/main" id="{8B638E35-D346-4858-9423-D0C26BF646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3762" y="987286"/>
            <a:ext cx="3001490" cy="5234305"/>
          </a:xfrm>
          <a:prstGeom prst="rect">
            <a:avLst/>
          </a:prstGeom>
        </p:spPr>
      </p:pic>
    </p:spTree>
    <p:extLst>
      <p:ext uri="{BB962C8B-B14F-4D97-AF65-F5344CB8AC3E}">
        <p14:creationId xmlns:p14="http://schemas.microsoft.com/office/powerpoint/2010/main" val="14401059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42C1FCE-7689-4226-8D10-DE568DA0736F}"/>
              </a:ext>
            </a:extLst>
          </p:cNvPr>
          <p:cNvSpPr/>
          <p:nvPr/>
        </p:nvSpPr>
        <p:spPr>
          <a:xfrm>
            <a:off x="980661" y="1144666"/>
            <a:ext cx="10373139" cy="5324535"/>
          </a:xfrm>
          <a:prstGeom prst="rect">
            <a:avLst/>
          </a:prstGeom>
        </p:spPr>
        <p:txBody>
          <a:bodyPr wrap="square">
            <a:spAutoFit/>
          </a:bodyPr>
          <a:lstStyle/>
          <a:p>
            <a:r>
              <a:rPr lang="es-HN" sz="2000" dirty="0">
                <a:latin typeface="Calibri" panose="020F0502020204030204" pitchFamily="34" charset="0"/>
              </a:rPr>
              <a:t>Un edificio de la ciudad cuenta con cierto numero de salas para reuniones, conferencias y/o otros eventos. Las salas se encuentran distribuidas en los diversos pisos del edificio. </a:t>
            </a:r>
          </a:p>
          <a:p>
            <a:r>
              <a:rPr lang="es-HN" sz="2000" dirty="0">
                <a:latin typeface="Calibri" panose="020F0502020204030204" pitchFamily="34" charset="0"/>
              </a:rPr>
              <a:t>Se necesita un sistema que le permita llevar un control de reservación de salas, para el publico en general. La reservaciones se pueden hacer desde cualquier dispositivo móvil o computador con conexión a internet. </a:t>
            </a:r>
          </a:p>
          <a:p>
            <a:r>
              <a:rPr lang="es-HN" sz="2000" dirty="0">
                <a:latin typeface="Calibri" panose="020F0502020204030204" pitchFamily="34" charset="0"/>
              </a:rPr>
              <a:t>Los usuarios deben poder buscar entre los diferentes tipos de salas de acuerdo a su necesidad, pueden ser salas grandes, pequeñas o medianas. Salas mesas y escritorios para reuniones, salas con pantallas y proyectores. Salones con butacas para conferencias. </a:t>
            </a:r>
          </a:p>
          <a:p>
            <a:r>
              <a:rPr lang="es-HN" sz="2000" dirty="0">
                <a:latin typeface="Calibri" panose="020F0502020204030204" pitchFamily="34" charset="0"/>
              </a:rPr>
              <a:t>Cuando el usuario seleccione una sala, también debe poder ver el estado de la sala y las fechas y horarios disponibles para reservar. El usuario debe poder reservar una sala y solicitar otros equipos adicionales como mesas extra, micrófonos, televisores, etc. </a:t>
            </a:r>
          </a:p>
          <a:p>
            <a:r>
              <a:rPr lang="es-HN" sz="2000" dirty="0">
                <a:latin typeface="Calibri" panose="020F0502020204030204" pitchFamily="34" charset="0"/>
              </a:rPr>
              <a:t>Si lo usuarios no se encuentran registrados en el sistema, entonces el usuario debe completar un formulario previo a una confirmación de la reservación. </a:t>
            </a:r>
          </a:p>
          <a:p>
            <a:r>
              <a:rPr lang="es-HN" sz="2000" dirty="0">
                <a:latin typeface="Calibri" panose="020F0502020204030204" pitchFamily="34" charset="0"/>
              </a:rPr>
              <a:t>Las salas pueden estar disponibles, inactiva, ocupada, reservada y </a:t>
            </a:r>
            <a:r>
              <a:rPr lang="es-HN" sz="2000" dirty="0" err="1">
                <a:latin typeface="Calibri" panose="020F0502020204030204" pitchFamily="34" charset="0"/>
              </a:rPr>
              <a:t>pre-reservada</a:t>
            </a:r>
            <a:r>
              <a:rPr lang="es-HN" sz="2000" dirty="0">
                <a:latin typeface="Calibri" panose="020F0502020204030204" pitchFamily="34" charset="0"/>
              </a:rPr>
              <a:t>. Cuando la se hace una reservación la sala se muestra como </a:t>
            </a:r>
            <a:r>
              <a:rPr lang="es-HN" sz="2000" dirty="0" err="1">
                <a:latin typeface="Calibri" panose="020F0502020204030204" pitchFamily="34" charset="0"/>
              </a:rPr>
              <a:t>pre-reservada</a:t>
            </a:r>
            <a:r>
              <a:rPr lang="es-HN" sz="2000" dirty="0">
                <a:latin typeface="Calibri" panose="020F0502020204030204" pitchFamily="34" charset="0"/>
              </a:rPr>
              <a:t>, al momento de realizar la confirmación su estado cambia a reservada. Si no se realiza la confirmación después de 24 horas, la sala se libera y se pasa a un estado de disponible. </a:t>
            </a:r>
          </a:p>
        </p:txBody>
      </p:sp>
      <p:sp>
        <p:nvSpPr>
          <p:cNvPr id="3" name="Title 1">
            <a:extLst>
              <a:ext uri="{FF2B5EF4-FFF2-40B4-BE49-F238E27FC236}">
                <a16:creationId xmlns:a16="http://schemas.microsoft.com/office/drawing/2014/main" id="{DAE50E7E-72F3-4E01-A7F3-3AF91C7908BE}"/>
              </a:ext>
            </a:extLst>
          </p:cNvPr>
          <p:cNvSpPr txBox="1">
            <a:spLocks/>
          </p:cNvSpPr>
          <p:nvPr/>
        </p:nvSpPr>
        <p:spPr>
          <a:xfrm>
            <a:off x="838200" y="388799"/>
            <a:ext cx="10515600" cy="9761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HN" b="1" dirty="0">
                <a:solidFill>
                  <a:schemeClr val="accent1"/>
                </a:solidFill>
              </a:rPr>
              <a:t>Ejercicio</a:t>
            </a:r>
          </a:p>
        </p:txBody>
      </p:sp>
    </p:spTree>
    <p:extLst>
      <p:ext uri="{BB962C8B-B14F-4D97-AF65-F5344CB8AC3E}">
        <p14:creationId xmlns:p14="http://schemas.microsoft.com/office/powerpoint/2010/main" val="2214156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Por que tantos diagramas?</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1033257" y="1581220"/>
            <a:ext cx="6052930" cy="4620798"/>
          </a:xfrm>
        </p:spPr>
        <p:txBody>
          <a:bodyPr>
            <a:normAutofit/>
          </a:bodyPr>
          <a:lstStyle/>
          <a:p>
            <a:pPr algn="just"/>
            <a:r>
              <a:rPr lang="es-HN" sz="2800" dirty="0">
                <a:solidFill>
                  <a:schemeClr val="tx1"/>
                </a:solidFill>
              </a:rPr>
              <a:t>El UML esta compuesto por diversos elementos gráficos que se combinan para conformar diagramas. La finalidad de los diagramas es presentar diversas perspectivas de un Sistema. </a:t>
            </a:r>
          </a:p>
          <a:p>
            <a:pPr algn="just"/>
            <a:endParaRPr lang="es-HN" sz="2800" dirty="0">
              <a:solidFill>
                <a:schemeClr val="tx1"/>
              </a:solidFill>
            </a:endParaRPr>
          </a:p>
          <a:p>
            <a:pPr algn="just"/>
            <a:r>
              <a:rPr lang="es-HN" sz="2800" dirty="0">
                <a:solidFill>
                  <a:schemeClr val="tx1"/>
                </a:solidFill>
              </a:rPr>
              <a:t>Es necesario contar con todos esos diagramas dado que cada uno se dirige a cada tipo de persona implicada en el sistema. </a:t>
            </a:r>
          </a:p>
        </p:txBody>
      </p:sp>
      <p:pic>
        <p:nvPicPr>
          <p:cNvPr id="1026" name="Picture 2" descr="Imagen relacionada">
            <a:extLst>
              <a:ext uri="{FF2B5EF4-FFF2-40B4-BE49-F238E27FC236}">
                <a16:creationId xmlns:a16="http://schemas.microsoft.com/office/drawing/2014/main" id="{71E3F464-75D0-48DF-8DC7-B5804BF2C5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32279" y="2383735"/>
            <a:ext cx="3384688" cy="24615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752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Programación orientada a objetos</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838200" y="1594472"/>
            <a:ext cx="6622774" cy="4620798"/>
          </a:xfrm>
        </p:spPr>
        <p:txBody>
          <a:bodyPr>
            <a:normAutofit/>
          </a:bodyPr>
          <a:lstStyle/>
          <a:p>
            <a:r>
              <a:rPr lang="es-HN" sz="2800" dirty="0">
                <a:solidFill>
                  <a:schemeClr val="tx1"/>
                </a:solidFill>
              </a:rPr>
              <a:t>La orientación a objetos es un paradigma que depende de ciertos principios fundamentales. </a:t>
            </a:r>
          </a:p>
          <a:p>
            <a:endParaRPr lang="es-HN" sz="2800" dirty="0">
              <a:solidFill>
                <a:schemeClr val="tx1"/>
              </a:solidFill>
            </a:endParaRPr>
          </a:p>
          <a:p>
            <a:r>
              <a:rPr lang="es-HN" sz="2800" dirty="0">
                <a:solidFill>
                  <a:schemeClr val="tx1"/>
                </a:solidFill>
              </a:rPr>
              <a:t>Fomenta una metodología basada en componentes para el desarrollo de software, de manera que primero se genera un sistema  mediante un conjunto de objetos, luego podrá ampliar el sistema agregándole funcionalidad a los componentes. </a:t>
            </a:r>
          </a:p>
        </p:txBody>
      </p:sp>
      <p:pic>
        <p:nvPicPr>
          <p:cNvPr id="2050" name="Picture 2" descr="Imagen relacionada">
            <a:extLst>
              <a:ext uri="{FF2B5EF4-FFF2-40B4-BE49-F238E27FC236}">
                <a16:creationId xmlns:a16="http://schemas.microsoft.com/office/drawing/2014/main" id="{184FCA44-2A7B-42A6-A22A-FEB79D8A32A1}"/>
              </a:ext>
            </a:extLst>
          </p:cNvPr>
          <p:cNvPicPr>
            <a:picLocks noChangeAspect="1" noChangeArrowheads="1"/>
          </p:cNvPicPr>
          <p:nvPr/>
        </p:nvPicPr>
        <p:blipFill>
          <a:blip r:embed="rId2">
            <a:clrChange>
              <a:clrFrom>
                <a:srgbClr val="143962"/>
              </a:clrFrom>
              <a:clrTo>
                <a:srgbClr val="143962">
                  <a:alpha val="0"/>
                </a:srgbClr>
              </a:clrTo>
            </a:clrChange>
            <a:extLst>
              <a:ext uri="{28A0092B-C50C-407E-A947-70E740481C1C}">
                <a14:useLocalDpi xmlns:a14="http://schemas.microsoft.com/office/drawing/2010/main" val="0"/>
              </a:ext>
            </a:extLst>
          </a:blip>
          <a:srcRect/>
          <a:stretch>
            <a:fillRect/>
          </a:stretch>
        </p:blipFill>
        <p:spPr bwMode="auto">
          <a:xfrm>
            <a:off x="7721600" y="1961322"/>
            <a:ext cx="4170017" cy="3127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2731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Conceptos de POO</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838200" y="1594472"/>
            <a:ext cx="9763539" cy="4620798"/>
          </a:xfrm>
        </p:spPr>
        <p:txBody>
          <a:bodyPr>
            <a:normAutofit/>
          </a:bodyPr>
          <a:lstStyle/>
          <a:p>
            <a:pPr marL="514350" indent="-514350" algn="just">
              <a:buAutoNum type="arabicPeriod"/>
            </a:pPr>
            <a:r>
              <a:rPr lang="es-HN" b="1" dirty="0">
                <a:solidFill>
                  <a:schemeClr val="accent2">
                    <a:lumMod val="75000"/>
                  </a:schemeClr>
                </a:solidFill>
              </a:rPr>
              <a:t>Abstracción</a:t>
            </a:r>
            <a:r>
              <a:rPr lang="es-HN" dirty="0">
                <a:solidFill>
                  <a:schemeClr val="tx1"/>
                </a:solidFill>
              </a:rPr>
              <a:t>: Se refiere a quitar las propiedades y acciones de un objeto para dejar solo aquellas que sean necesarias. </a:t>
            </a:r>
          </a:p>
          <a:p>
            <a:pPr marL="514350" indent="-514350" algn="just">
              <a:buAutoNum type="arabicPeriod"/>
            </a:pPr>
            <a:r>
              <a:rPr lang="es-HN" b="1" dirty="0">
                <a:solidFill>
                  <a:schemeClr val="accent2">
                    <a:lumMod val="75000"/>
                  </a:schemeClr>
                </a:solidFill>
              </a:rPr>
              <a:t>Herencia</a:t>
            </a:r>
            <a:r>
              <a:rPr lang="es-HN" dirty="0">
                <a:solidFill>
                  <a:schemeClr val="tx1"/>
                </a:solidFill>
              </a:rPr>
              <a:t>: La transferencia de características o atributos de una clase a sus instancias. </a:t>
            </a:r>
          </a:p>
          <a:p>
            <a:pPr marL="514350" indent="-514350" algn="just">
              <a:buAutoNum type="arabicPeriod"/>
            </a:pPr>
            <a:r>
              <a:rPr lang="es-HN" b="1" dirty="0">
                <a:solidFill>
                  <a:schemeClr val="accent2">
                    <a:lumMod val="75000"/>
                  </a:schemeClr>
                </a:solidFill>
              </a:rPr>
              <a:t>Polimorfismo</a:t>
            </a:r>
            <a:r>
              <a:rPr lang="es-HN" dirty="0">
                <a:solidFill>
                  <a:schemeClr val="tx1"/>
                </a:solidFill>
              </a:rPr>
              <a:t>: Hace referencia a la posibilidad de que dos métodos implementen distintas acciones, aun teniendo el mismo nombre. </a:t>
            </a:r>
          </a:p>
          <a:p>
            <a:pPr marL="514350" indent="-514350" algn="just">
              <a:buAutoNum type="arabicPeriod"/>
            </a:pPr>
            <a:r>
              <a:rPr lang="es-HN" b="1" dirty="0">
                <a:solidFill>
                  <a:schemeClr val="accent2">
                    <a:lumMod val="75000"/>
                  </a:schemeClr>
                </a:solidFill>
              </a:rPr>
              <a:t>Encapsulamiento</a:t>
            </a:r>
            <a:r>
              <a:rPr lang="es-HN" dirty="0">
                <a:solidFill>
                  <a:schemeClr val="tx1"/>
                </a:solidFill>
              </a:rPr>
              <a:t>: Ocultar el funcionamiento interno de sus operaciones. </a:t>
            </a:r>
          </a:p>
          <a:p>
            <a:pPr marL="514350" indent="-514350" algn="just">
              <a:buAutoNum type="arabicPeriod"/>
            </a:pPr>
            <a:r>
              <a:rPr lang="es-HN" b="1" dirty="0">
                <a:solidFill>
                  <a:schemeClr val="accent2">
                    <a:lumMod val="75000"/>
                  </a:schemeClr>
                </a:solidFill>
              </a:rPr>
              <a:t>Reutilización</a:t>
            </a:r>
            <a:r>
              <a:rPr lang="es-HN" dirty="0">
                <a:solidFill>
                  <a:schemeClr val="tx1"/>
                </a:solidFill>
              </a:rPr>
              <a:t>: La posibilidad de utilizar múltiples veces los componentes u objetos en la construcción de otros componentes u objetos. </a:t>
            </a:r>
          </a:p>
        </p:txBody>
      </p:sp>
    </p:spTree>
    <p:extLst>
      <p:ext uri="{BB962C8B-B14F-4D97-AF65-F5344CB8AC3E}">
        <p14:creationId xmlns:p14="http://schemas.microsoft.com/office/powerpoint/2010/main" val="4140275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8717D45-C681-4C4A-99FD-F66FBA0B80C7}"/>
              </a:ext>
            </a:extLst>
          </p:cNvPr>
          <p:cNvPicPr>
            <a:picLocks noChangeAspect="1"/>
          </p:cNvPicPr>
          <p:nvPr/>
        </p:nvPicPr>
        <p:blipFill rotWithShape="1">
          <a:blip r:embed="rId2">
            <a:extLst>
              <a:ext uri="{28A0092B-C50C-407E-A947-70E740481C1C}">
                <a14:useLocalDpi xmlns:a14="http://schemas.microsoft.com/office/drawing/2010/main" val="0"/>
              </a:ext>
            </a:extLst>
          </a:blip>
          <a:srcRect t="4308"/>
          <a:stretch/>
        </p:blipFill>
        <p:spPr>
          <a:xfrm>
            <a:off x="5795811" y="643232"/>
            <a:ext cx="5866100" cy="5571535"/>
          </a:xfrm>
          <a:prstGeom prst="rect">
            <a:avLst/>
          </a:prstGeom>
        </p:spPr>
      </p:pic>
      <p:sp>
        <p:nvSpPr>
          <p:cNvPr id="4" name="Title 1">
            <a:extLst>
              <a:ext uri="{FF2B5EF4-FFF2-40B4-BE49-F238E27FC236}">
                <a16:creationId xmlns:a16="http://schemas.microsoft.com/office/drawing/2014/main" id="{05E17D8E-D321-4A1C-882C-5BA9E35E2E74}"/>
              </a:ext>
            </a:extLst>
          </p:cNvPr>
          <p:cNvSpPr txBox="1">
            <a:spLocks/>
          </p:cNvSpPr>
          <p:nvPr/>
        </p:nvSpPr>
        <p:spPr>
          <a:xfrm>
            <a:off x="689115" y="388799"/>
            <a:ext cx="6387545" cy="976175"/>
          </a:xfrm>
          <a:prstGeom prst="rect">
            <a:avLst/>
          </a:prstGeom>
        </p:spPr>
        <p:txBody>
          <a:bodyP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HN" b="1" dirty="0">
                <a:solidFill>
                  <a:schemeClr val="accent1"/>
                </a:solidFill>
              </a:rPr>
              <a:t>Vista general de los diagramas</a:t>
            </a:r>
          </a:p>
        </p:txBody>
      </p:sp>
      <p:sp>
        <p:nvSpPr>
          <p:cNvPr id="5" name="TextBox 4">
            <a:extLst>
              <a:ext uri="{FF2B5EF4-FFF2-40B4-BE49-F238E27FC236}">
                <a16:creationId xmlns:a16="http://schemas.microsoft.com/office/drawing/2014/main" id="{7A01B893-BC8D-49DF-B24D-5DA0444EE742}"/>
              </a:ext>
            </a:extLst>
          </p:cNvPr>
          <p:cNvSpPr txBox="1"/>
          <p:nvPr/>
        </p:nvSpPr>
        <p:spPr>
          <a:xfrm>
            <a:off x="689115" y="1577009"/>
            <a:ext cx="4850294" cy="2308324"/>
          </a:xfrm>
          <a:prstGeom prst="rect">
            <a:avLst/>
          </a:prstGeom>
          <a:noFill/>
        </p:spPr>
        <p:txBody>
          <a:bodyPr wrap="square" rtlCol="0">
            <a:spAutoFit/>
          </a:bodyPr>
          <a:lstStyle/>
          <a:p>
            <a:pPr marL="457200" indent="-457200">
              <a:buFont typeface="+mj-lt"/>
              <a:buAutoNum type="arabicPeriod"/>
            </a:pPr>
            <a:r>
              <a:rPr lang="en-US" sz="2400" dirty="0" err="1"/>
              <a:t>Diagrama</a:t>
            </a:r>
            <a:r>
              <a:rPr lang="en-US" sz="2400" dirty="0"/>
              <a:t> de </a:t>
            </a:r>
            <a:r>
              <a:rPr lang="en-US" sz="2400" dirty="0" err="1"/>
              <a:t>casos</a:t>
            </a:r>
            <a:r>
              <a:rPr lang="en-US" sz="2400" dirty="0"/>
              <a:t> de </a:t>
            </a:r>
            <a:r>
              <a:rPr lang="en-US" sz="2400" dirty="0" err="1"/>
              <a:t>uso</a:t>
            </a:r>
            <a:endParaRPr lang="en-US" sz="2400" dirty="0"/>
          </a:p>
          <a:p>
            <a:pPr marL="457200" indent="-457200">
              <a:buFont typeface="+mj-lt"/>
              <a:buAutoNum type="arabicPeriod"/>
            </a:pPr>
            <a:r>
              <a:rPr lang="en-US" sz="2400" dirty="0" err="1"/>
              <a:t>Diagrama</a:t>
            </a:r>
            <a:r>
              <a:rPr lang="en-US" sz="2400" dirty="0"/>
              <a:t> de </a:t>
            </a:r>
            <a:r>
              <a:rPr lang="en-US" sz="2400" dirty="0" err="1"/>
              <a:t>actividad</a:t>
            </a:r>
            <a:endParaRPr lang="en-US" sz="2400" dirty="0"/>
          </a:p>
          <a:p>
            <a:pPr marL="457200" indent="-457200">
              <a:buFont typeface="+mj-lt"/>
              <a:buAutoNum type="arabicPeriod"/>
            </a:pPr>
            <a:r>
              <a:rPr lang="en-US" sz="2400" dirty="0" err="1"/>
              <a:t>Diagrama</a:t>
            </a:r>
            <a:r>
              <a:rPr lang="en-US" sz="2400" dirty="0"/>
              <a:t> de </a:t>
            </a:r>
            <a:r>
              <a:rPr lang="en-US" sz="2400" dirty="0" err="1"/>
              <a:t>secuencia</a:t>
            </a:r>
            <a:endParaRPr lang="en-US" sz="2400" dirty="0"/>
          </a:p>
          <a:p>
            <a:pPr marL="457200" indent="-457200">
              <a:buFont typeface="+mj-lt"/>
              <a:buAutoNum type="arabicPeriod"/>
            </a:pPr>
            <a:r>
              <a:rPr lang="en-US" sz="2400" dirty="0"/>
              <a:t> </a:t>
            </a:r>
            <a:r>
              <a:rPr lang="en-US" sz="2400" dirty="0" err="1"/>
              <a:t>Diagrama</a:t>
            </a:r>
            <a:r>
              <a:rPr lang="en-US" sz="2400" dirty="0"/>
              <a:t> de </a:t>
            </a:r>
            <a:r>
              <a:rPr lang="en-US" sz="2400" dirty="0" err="1"/>
              <a:t>colaboración</a:t>
            </a:r>
            <a:endParaRPr lang="en-US" sz="2400" dirty="0"/>
          </a:p>
          <a:p>
            <a:pPr marL="457200" indent="-457200">
              <a:buFont typeface="+mj-lt"/>
              <a:buAutoNum type="arabicPeriod"/>
            </a:pPr>
            <a:r>
              <a:rPr lang="en-US" sz="2400" dirty="0" err="1"/>
              <a:t>Diagrama</a:t>
            </a:r>
            <a:r>
              <a:rPr lang="en-US" sz="2400" dirty="0"/>
              <a:t> de </a:t>
            </a:r>
            <a:r>
              <a:rPr lang="en-US" sz="2400" dirty="0" err="1"/>
              <a:t>clases</a:t>
            </a:r>
            <a:endParaRPr lang="en-US" sz="2400" dirty="0"/>
          </a:p>
          <a:p>
            <a:pPr marL="457200" indent="-457200">
              <a:buFont typeface="+mj-lt"/>
              <a:buAutoNum type="arabicPeriod"/>
            </a:pPr>
            <a:r>
              <a:rPr lang="en-US" sz="2400" dirty="0" err="1"/>
              <a:t>Diagrama</a:t>
            </a:r>
            <a:r>
              <a:rPr lang="en-US" sz="2400" dirty="0"/>
              <a:t> de </a:t>
            </a:r>
            <a:r>
              <a:rPr lang="en-US" sz="2400" dirty="0" err="1"/>
              <a:t>estado</a:t>
            </a:r>
            <a:endParaRPr lang="en-US" sz="2400" dirty="0"/>
          </a:p>
        </p:txBody>
      </p:sp>
    </p:spTree>
    <p:extLst>
      <p:ext uri="{BB962C8B-B14F-4D97-AF65-F5344CB8AC3E}">
        <p14:creationId xmlns:p14="http://schemas.microsoft.com/office/powerpoint/2010/main" val="219320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Diagramas de casos de uso</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838200" y="1594471"/>
            <a:ext cx="5986670" cy="4874729"/>
          </a:xfrm>
        </p:spPr>
        <p:txBody>
          <a:bodyPr>
            <a:normAutofit/>
          </a:bodyPr>
          <a:lstStyle/>
          <a:p>
            <a:r>
              <a:rPr lang="es-ES" sz="2800" dirty="0">
                <a:solidFill>
                  <a:schemeClr val="tx1"/>
                </a:solidFill>
              </a:rPr>
              <a:t>Los casos de uso se emplean para capturar el comportamiento deseado del sistema en desarrollo, sin tener que especificar como se implementa ese comportamiento. </a:t>
            </a:r>
          </a:p>
          <a:p>
            <a:r>
              <a:rPr lang="es-ES" sz="2800" dirty="0">
                <a:solidFill>
                  <a:schemeClr val="tx1"/>
                </a:solidFill>
              </a:rPr>
              <a:t>Describe un conjunto de secuencias, donde cada secuencia representa una interacción de los elementos externos al sistema (sus actores) con el propio sistema (y con sus abstracciones clave). </a:t>
            </a:r>
            <a:endParaRPr lang="es-HN" sz="2800" dirty="0">
              <a:solidFill>
                <a:schemeClr val="tx1"/>
              </a:solidFill>
            </a:endParaRPr>
          </a:p>
        </p:txBody>
      </p:sp>
      <p:pic>
        <p:nvPicPr>
          <p:cNvPr id="5" name="Picture 4">
            <a:extLst>
              <a:ext uri="{FF2B5EF4-FFF2-40B4-BE49-F238E27FC236}">
                <a16:creationId xmlns:a16="http://schemas.microsoft.com/office/drawing/2014/main" id="{076533C7-7A41-4B3D-BF7C-0916CC3C121D}"/>
              </a:ext>
            </a:extLst>
          </p:cNvPr>
          <p:cNvPicPr>
            <a:picLocks noChangeAspect="1"/>
          </p:cNvPicPr>
          <p:nvPr/>
        </p:nvPicPr>
        <p:blipFill rotWithShape="1">
          <a:blip r:embed="rId2">
            <a:extLst>
              <a:ext uri="{28A0092B-C50C-407E-A947-70E740481C1C}">
                <a14:useLocalDpi xmlns:a14="http://schemas.microsoft.com/office/drawing/2010/main" val="0"/>
              </a:ext>
            </a:extLst>
          </a:blip>
          <a:srcRect l="5950"/>
          <a:stretch/>
        </p:blipFill>
        <p:spPr>
          <a:xfrm>
            <a:off x="7293051" y="2163798"/>
            <a:ext cx="4485688" cy="2527472"/>
          </a:xfrm>
          <a:prstGeom prst="rect">
            <a:avLst/>
          </a:prstGeom>
        </p:spPr>
      </p:pic>
    </p:spTree>
    <p:extLst>
      <p:ext uri="{BB962C8B-B14F-4D97-AF65-F5344CB8AC3E}">
        <p14:creationId xmlns:p14="http://schemas.microsoft.com/office/powerpoint/2010/main" val="1967479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Diagramas de casos de uso</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838199" y="1364975"/>
            <a:ext cx="7802217" cy="5104226"/>
          </a:xfrm>
        </p:spPr>
        <p:txBody>
          <a:bodyPr>
            <a:normAutofit/>
          </a:bodyPr>
          <a:lstStyle/>
          <a:p>
            <a:r>
              <a:rPr lang="es-ES" sz="2800" dirty="0">
                <a:solidFill>
                  <a:schemeClr val="tx1"/>
                </a:solidFill>
              </a:rPr>
              <a:t>Un </a:t>
            </a:r>
            <a:r>
              <a:rPr lang="es-ES" sz="2800" b="1" dirty="0">
                <a:solidFill>
                  <a:schemeClr val="tx1"/>
                </a:solidFill>
              </a:rPr>
              <a:t>actor</a:t>
            </a:r>
            <a:r>
              <a:rPr lang="es-ES" sz="2800" dirty="0">
                <a:solidFill>
                  <a:schemeClr val="tx1"/>
                </a:solidFill>
              </a:rPr>
              <a:t> representa un conjunto coherente de </a:t>
            </a:r>
            <a:r>
              <a:rPr lang="es-ES" sz="2800" b="1" dirty="0">
                <a:solidFill>
                  <a:schemeClr val="tx1"/>
                </a:solidFill>
              </a:rPr>
              <a:t>roles</a:t>
            </a:r>
            <a:r>
              <a:rPr lang="es-ES" sz="2800" dirty="0">
                <a:solidFill>
                  <a:schemeClr val="tx1"/>
                </a:solidFill>
              </a:rPr>
              <a:t> que los usuarios de los casos de uso juegan al interactuar con éstos. </a:t>
            </a:r>
          </a:p>
          <a:p>
            <a:r>
              <a:rPr lang="es-ES" sz="2800" dirty="0">
                <a:solidFill>
                  <a:schemeClr val="tx1"/>
                </a:solidFill>
              </a:rPr>
              <a:t>Normalmente, un actor representa un rol que es jugado por una persona, un dispositivo hardware o incluso otro sistema al interactuar con nuestro sistema.</a:t>
            </a:r>
          </a:p>
          <a:p>
            <a:r>
              <a:rPr lang="es-ES" sz="2800" dirty="0">
                <a:solidFill>
                  <a:schemeClr val="tx1"/>
                </a:solidFill>
              </a:rPr>
              <a:t>Los actores conectan a los casos de uso a través de </a:t>
            </a:r>
            <a:r>
              <a:rPr lang="es-ES" sz="2800" b="1" dirty="0">
                <a:solidFill>
                  <a:schemeClr val="tx1"/>
                </a:solidFill>
              </a:rPr>
              <a:t>asociaciones</a:t>
            </a:r>
            <a:r>
              <a:rPr lang="es-ES" sz="2800" dirty="0">
                <a:solidFill>
                  <a:schemeClr val="tx1"/>
                </a:solidFill>
              </a:rPr>
              <a:t>. </a:t>
            </a:r>
          </a:p>
          <a:p>
            <a:r>
              <a:rPr lang="es-ES" sz="2800" dirty="0">
                <a:solidFill>
                  <a:schemeClr val="tx1"/>
                </a:solidFill>
              </a:rPr>
              <a:t>Una asociación entre un actor y un caso de uso indica que el actor y ese caso de uso se comunican entre sí, y cada uno puede enviar y recibir </a:t>
            </a:r>
            <a:r>
              <a:rPr lang="es-ES" sz="2800" b="1" dirty="0">
                <a:solidFill>
                  <a:schemeClr val="tx1"/>
                </a:solidFill>
              </a:rPr>
              <a:t>mensajes</a:t>
            </a:r>
            <a:r>
              <a:rPr lang="es-ES" sz="2800" dirty="0">
                <a:solidFill>
                  <a:schemeClr val="tx1"/>
                </a:solidFill>
              </a:rPr>
              <a:t>.</a:t>
            </a:r>
            <a:endParaRPr lang="es-HN" sz="2800" dirty="0">
              <a:solidFill>
                <a:schemeClr val="tx1"/>
              </a:solidFill>
            </a:endParaRPr>
          </a:p>
        </p:txBody>
      </p:sp>
      <p:pic>
        <p:nvPicPr>
          <p:cNvPr id="6" name="Picture 5">
            <a:extLst>
              <a:ext uri="{FF2B5EF4-FFF2-40B4-BE49-F238E27FC236}">
                <a16:creationId xmlns:a16="http://schemas.microsoft.com/office/drawing/2014/main" id="{0A222F11-92AB-4360-A74F-A9208088CD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91105" y="2401957"/>
            <a:ext cx="2462695" cy="2451652"/>
          </a:xfrm>
          <a:prstGeom prst="rect">
            <a:avLst/>
          </a:prstGeom>
        </p:spPr>
      </p:pic>
    </p:spTree>
    <p:extLst>
      <p:ext uri="{BB962C8B-B14F-4D97-AF65-F5344CB8AC3E}">
        <p14:creationId xmlns:p14="http://schemas.microsoft.com/office/powerpoint/2010/main" val="2529703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Relaciones de los casos de uso</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967408" y="1391478"/>
            <a:ext cx="10641495" cy="1333451"/>
          </a:xfrm>
        </p:spPr>
        <p:txBody>
          <a:bodyPr>
            <a:normAutofit/>
          </a:bodyPr>
          <a:lstStyle/>
          <a:p>
            <a:r>
              <a:rPr lang="es-ES" sz="2800" dirty="0">
                <a:solidFill>
                  <a:schemeClr val="tx1"/>
                </a:solidFill>
              </a:rPr>
              <a:t>Las relaciones activas se conocen como relaciones de comportamiento y se utilizan principalmente en los diagramas de casos de uso.</a:t>
            </a:r>
            <a:endParaRPr lang="es-HN" sz="2800" dirty="0">
              <a:solidFill>
                <a:schemeClr val="tx1"/>
              </a:solidFill>
            </a:endParaRPr>
          </a:p>
        </p:txBody>
      </p:sp>
      <p:pic>
        <p:nvPicPr>
          <p:cNvPr id="5" name="Picture 4">
            <a:extLst>
              <a:ext uri="{FF2B5EF4-FFF2-40B4-BE49-F238E27FC236}">
                <a16:creationId xmlns:a16="http://schemas.microsoft.com/office/drawing/2014/main" id="{E3EED4FB-5CB3-466D-A651-3400894C69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6474" y="2438400"/>
            <a:ext cx="9203362" cy="3676941"/>
          </a:xfrm>
          <a:prstGeom prst="rect">
            <a:avLst/>
          </a:prstGeom>
        </p:spPr>
      </p:pic>
    </p:spTree>
    <p:extLst>
      <p:ext uri="{BB962C8B-B14F-4D97-AF65-F5344CB8AC3E}">
        <p14:creationId xmlns:p14="http://schemas.microsoft.com/office/powerpoint/2010/main" val="4248758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Relaciones de los casos de uso</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967408" y="1391478"/>
            <a:ext cx="10641495" cy="1333451"/>
          </a:xfrm>
        </p:spPr>
        <p:txBody>
          <a:bodyPr>
            <a:normAutofit/>
          </a:bodyPr>
          <a:lstStyle/>
          <a:p>
            <a:r>
              <a:rPr lang="es-ES" sz="2800" dirty="0">
                <a:solidFill>
                  <a:schemeClr val="tx1"/>
                </a:solidFill>
              </a:rPr>
              <a:t>Las relaciones activas se conocen como relaciones de comportamiento y se utilizan principalmente en los diagramas de casos de uso.</a:t>
            </a:r>
            <a:endParaRPr lang="es-HN" sz="2800" dirty="0">
              <a:solidFill>
                <a:schemeClr val="tx1"/>
              </a:solidFill>
            </a:endParaRPr>
          </a:p>
        </p:txBody>
      </p:sp>
      <p:pic>
        <p:nvPicPr>
          <p:cNvPr id="6" name="Picture 5">
            <a:extLst>
              <a:ext uri="{FF2B5EF4-FFF2-40B4-BE49-F238E27FC236}">
                <a16:creationId xmlns:a16="http://schemas.microsoft.com/office/drawing/2014/main" id="{E75331EF-1911-470B-A28D-B7BB6345F9AB}"/>
              </a:ext>
            </a:extLst>
          </p:cNvPr>
          <p:cNvPicPr>
            <a:picLocks noChangeAspect="1"/>
          </p:cNvPicPr>
          <p:nvPr/>
        </p:nvPicPr>
        <p:blipFill rotWithShape="1">
          <a:blip r:embed="rId2">
            <a:extLst>
              <a:ext uri="{28A0092B-C50C-407E-A947-70E740481C1C}">
                <a14:useLocalDpi xmlns:a14="http://schemas.microsoft.com/office/drawing/2010/main" val="0"/>
              </a:ext>
            </a:extLst>
          </a:blip>
          <a:srcRect b="49960"/>
          <a:stretch/>
        </p:blipFill>
        <p:spPr>
          <a:xfrm>
            <a:off x="1063888" y="2425148"/>
            <a:ext cx="10064224" cy="3660247"/>
          </a:xfrm>
          <a:prstGeom prst="rect">
            <a:avLst/>
          </a:prstGeom>
        </p:spPr>
      </p:pic>
    </p:spTree>
    <p:extLst>
      <p:ext uri="{BB962C8B-B14F-4D97-AF65-F5344CB8AC3E}">
        <p14:creationId xmlns:p14="http://schemas.microsoft.com/office/powerpoint/2010/main" val="23718279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TotalTime>
  <Words>879</Words>
  <Application>Microsoft Office PowerPoint</Application>
  <PresentationFormat>Widescreen</PresentationFormat>
  <Paragraphs>62</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Diagramas de la UML</vt:lpstr>
      <vt:lpstr>Por que tantos diagramas?</vt:lpstr>
      <vt:lpstr>Programación orientada a objetos</vt:lpstr>
      <vt:lpstr>Conceptos de POO</vt:lpstr>
      <vt:lpstr>PowerPoint Presentation</vt:lpstr>
      <vt:lpstr>Diagramas de casos de uso</vt:lpstr>
      <vt:lpstr>Diagramas de casos de uso</vt:lpstr>
      <vt:lpstr>Relaciones de los casos de uso</vt:lpstr>
      <vt:lpstr>Relaciones de los casos de uso</vt:lpstr>
      <vt:lpstr>Relaciones de los casos de uso</vt:lpstr>
      <vt:lpstr>Diagramas de actividad</vt:lpstr>
      <vt:lpstr>Diagramas de actividad</vt:lpstr>
      <vt:lpstr>Diagramas de actividad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Diagramas de la UML</dc:title>
  <dc:creator>Allan Noel Lopez Cruz</dc:creator>
  <cp:lastModifiedBy>Allan Noel Lopez Cruz</cp:lastModifiedBy>
  <cp:revision>11</cp:revision>
  <dcterms:created xsi:type="dcterms:W3CDTF">2019-10-28T21:37:17Z</dcterms:created>
  <dcterms:modified xsi:type="dcterms:W3CDTF">2019-11-04T20:22:09Z</dcterms:modified>
</cp:coreProperties>
</file>