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9" r:id="rId18"/>
    <p:sldId id="280" r:id="rId19"/>
    <p:sldId id="272" r:id="rId20"/>
    <p:sldId id="274" r:id="rId21"/>
    <p:sldId id="275" r:id="rId22"/>
    <p:sldId id="276" r:id="rId23"/>
    <p:sldId id="273" r:id="rId24"/>
    <p:sldId id="277" r:id="rId25"/>
    <p:sldId id="278" r:id="rId26"/>
    <p:sldId id="284" r:id="rId27"/>
    <p:sldId id="285" r:id="rId28"/>
    <p:sldId id="286" r:id="rId29"/>
    <p:sldId id="283" r:id="rId30"/>
    <p:sldId id="281" r:id="rId31"/>
    <p:sldId id="282"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11/20/2019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11/20/2019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‹Nº›</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Definición de problema. </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Un caso y escenario de caso de uso </a:t>
            </a:r>
          </a:p>
        </p:txBody>
      </p:sp>
      <p:pic>
        <p:nvPicPr>
          <p:cNvPr id="5" name="Picture 4">
            <a:extLst>
              <a:ext uri="{FF2B5EF4-FFF2-40B4-BE49-F238E27FC236}">
                <a16:creationId xmlns:a16="http://schemas.microsoft.com/office/drawing/2014/main" id="{EEE75FFA-EA68-4D59-AF47-517C699AA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672" y="1364974"/>
            <a:ext cx="7016256" cy="4611756"/>
          </a:xfrm>
          <a:prstGeom prst="rect">
            <a:avLst/>
          </a:prstGeom>
        </p:spPr>
      </p:pic>
      <p:pic>
        <p:nvPicPr>
          <p:cNvPr id="7" name="Picture 6">
            <a:extLst>
              <a:ext uri="{FF2B5EF4-FFF2-40B4-BE49-F238E27FC236}">
                <a16:creationId xmlns:a16="http://schemas.microsoft.com/office/drawing/2014/main" id="{193E8B88-963C-4530-AE9B-90D767251422}"/>
              </a:ext>
            </a:extLst>
          </p:cNvPr>
          <p:cNvPicPr>
            <a:picLocks noChangeAspect="1"/>
          </p:cNvPicPr>
          <p:nvPr/>
        </p:nvPicPr>
        <p:blipFill>
          <a:blip r:embed="rId3"/>
          <a:stretch>
            <a:fillRect/>
          </a:stretch>
        </p:blipFill>
        <p:spPr>
          <a:xfrm>
            <a:off x="348076" y="2542139"/>
            <a:ext cx="4048125" cy="2257425"/>
          </a:xfrm>
          <a:prstGeom prst="rect">
            <a:avLst/>
          </a:prstGeom>
        </p:spPr>
      </p:pic>
    </p:spTree>
    <p:extLst>
      <p:ext uri="{BB962C8B-B14F-4D97-AF65-F5344CB8AC3E}">
        <p14:creationId xmlns:p14="http://schemas.microsoft.com/office/powerpoint/2010/main" val="14723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Diagrama de actividades</a:t>
            </a:r>
          </a:p>
        </p:txBody>
      </p:sp>
      <p:pic>
        <p:nvPicPr>
          <p:cNvPr id="4" name="Picture 3">
            <a:extLst>
              <a:ext uri="{FF2B5EF4-FFF2-40B4-BE49-F238E27FC236}">
                <a16:creationId xmlns:a16="http://schemas.microsoft.com/office/drawing/2014/main" id="{2CBD78F9-1BF8-44DD-BAFC-0FE7E63C8230}"/>
              </a:ext>
            </a:extLst>
          </p:cNvPr>
          <p:cNvPicPr>
            <a:picLocks noChangeAspect="1"/>
          </p:cNvPicPr>
          <p:nvPr/>
        </p:nvPicPr>
        <p:blipFill rotWithShape="1">
          <a:blip r:embed="rId2">
            <a:extLst>
              <a:ext uri="{28A0092B-C50C-407E-A947-70E740481C1C}">
                <a14:useLocalDpi xmlns:a14="http://schemas.microsoft.com/office/drawing/2010/main" val="0"/>
              </a:ext>
            </a:extLst>
          </a:blip>
          <a:srcRect l="3110" t="2039" r="1157" b="1311"/>
          <a:stretch/>
        </p:blipFill>
        <p:spPr>
          <a:xfrm>
            <a:off x="2563990" y="1122050"/>
            <a:ext cx="6434237" cy="5533478"/>
          </a:xfrm>
          <a:prstGeom prst="rect">
            <a:avLst/>
          </a:prstGeom>
        </p:spPr>
      </p:pic>
    </p:spTree>
    <p:extLst>
      <p:ext uri="{BB962C8B-B14F-4D97-AF65-F5344CB8AC3E}">
        <p14:creationId xmlns:p14="http://schemas.microsoft.com/office/powerpoint/2010/main" val="7938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606731"/>
            <a:ext cx="6529251" cy="47543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t>
            </a:r>
          </a:p>
          <a:p>
            <a:pPr algn="just"/>
            <a:r>
              <a:rPr lang="es-HN" sz="2800" dirty="0">
                <a:solidFill>
                  <a:schemeClr val="tx1"/>
                </a:solidFill>
              </a:rPr>
              <a:t>Los </a:t>
            </a:r>
            <a:r>
              <a:rPr lang="es-HN" sz="2800" u="sng" dirty="0">
                <a:solidFill>
                  <a:schemeClr val="tx1"/>
                </a:solidFill>
              </a:rPr>
              <a:t>actores y las clases o instancias </a:t>
            </a:r>
            <a:r>
              <a:rPr lang="es-HN" sz="2800" dirty="0">
                <a:solidFill>
                  <a:schemeClr val="tx1"/>
                </a:solidFill>
              </a:rPr>
              <a:t>de objetos se muestran en </a:t>
            </a:r>
            <a:r>
              <a:rPr lang="es-HN" sz="2800" b="1" dirty="0">
                <a:solidFill>
                  <a:schemeClr val="tx1"/>
                </a:solidFill>
              </a:rPr>
              <a:t>cuadros en la parte superior</a:t>
            </a:r>
            <a:r>
              <a:rPr lang="es-HN" sz="2800" dirty="0">
                <a:solidFill>
                  <a:schemeClr val="tx1"/>
                </a:solidFill>
              </a:rPr>
              <a:t> del diagrama. El objeto de más a la izquierda es el objeto inicial y puede ser una persona (para la cual se utiliza un símbolo de actor de caso de uso), ventana, cuadro de diálogo u otra interfaz de usuario.</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339047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711234"/>
            <a:ext cx="6529251" cy="46498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Una </a:t>
            </a:r>
            <a:r>
              <a:rPr lang="es-HN" sz="2800" u="sng" dirty="0">
                <a:solidFill>
                  <a:schemeClr val="tx1"/>
                </a:solidFill>
              </a:rPr>
              <a:t>línea vertical </a:t>
            </a:r>
            <a:r>
              <a:rPr lang="es-HN" sz="2800" dirty="0">
                <a:solidFill>
                  <a:schemeClr val="tx1"/>
                </a:solidFill>
              </a:rPr>
              <a:t>representa </a:t>
            </a:r>
            <a:r>
              <a:rPr lang="es-HN" sz="2800" b="1" dirty="0">
                <a:solidFill>
                  <a:schemeClr val="tx1"/>
                </a:solidFill>
              </a:rPr>
              <a:t>la línea de vida </a:t>
            </a:r>
            <a:r>
              <a:rPr lang="es-HN" sz="2800" dirty="0">
                <a:solidFill>
                  <a:schemeClr val="tx1"/>
                </a:solidFill>
              </a:rPr>
              <a:t>de la clase u objeto, que corresponde al tiempo a partir del que se creó hasta el momento en que se destruye. Una X en la parte inferior de la línea de vida representa el momento en que se destruye el objeto. </a:t>
            </a:r>
          </a:p>
          <a:p>
            <a:pPr algn="just"/>
            <a:r>
              <a:rPr lang="es-HN" sz="2800" dirty="0">
                <a:solidFill>
                  <a:schemeClr val="tx1"/>
                </a:solidFill>
              </a:rPr>
              <a:t>Una barra lateral o un rectángulo vertical en la línea de vida muestran el </a:t>
            </a:r>
            <a:r>
              <a:rPr lang="es-HN" sz="2800" b="1" dirty="0">
                <a:solidFill>
                  <a:schemeClr val="tx1"/>
                </a:solidFill>
              </a:rPr>
              <a:t>foco de control </a:t>
            </a:r>
            <a:r>
              <a:rPr lang="es-HN" sz="2800" dirty="0">
                <a:solidFill>
                  <a:schemeClr val="tx1"/>
                </a:solidFill>
              </a:rPr>
              <a:t>cuando el objeto está ocupado haciendo cosas.</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256242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20634" y="1364974"/>
            <a:ext cx="6934311" cy="49960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Las flechas horizontales muestran </a:t>
            </a:r>
            <a:r>
              <a:rPr lang="es-HN" sz="2800" b="1" dirty="0">
                <a:solidFill>
                  <a:schemeClr val="tx1"/>
                </a:solidFill>
              </a:rPr>
              <a:t>mensajes o señales </a:t>
            </a:r>
            <a:r>
              <a:rPr lang="es-HN" sz="2800" dirty="0">
                <a:solidFill>
                  <a:schemeClr val="tx1"/>
                </a:solidFill>
              </a:rPr>
              <a:t>que se envían entre las clases. Los mensajes pertenecen a la clase receptora. </a:t>
            </a:r>
          </a:p>
          <a:p>
            <a:pPr algn="just"/>
            <a:r>
              <a:rPr lang="es-HN" sz="2800" dirty="0">
                <a:solidFill>
                  <a:schemeClr val="tx1"/>
                </a:solidFill>
              </a:rPr>
              <a:t>Las </a:t>
            </a:r>
            <a:r>
              <a:rPr lang="es-HN" sz="2800" u="sng" dirty="0">
                <a:solidFill>
                  <a:schemeClr val="tx1"/>
                </a:solidFill>
              </a:rPr>
              <a:t>puntas de flecha sólidas </a:t>
            </a:r>
            <a:r>
              <a:rPr lang="es-HN" sz="2800" dirty="0">
                <a:solidFill>
                  <a:schemeClr val="tx1"/>
                </a:solidFill>
              </a:rPr>
              <a:t>representan </a:t>
            </a:r>
            <a:r>
              <a:rPr lang="es-HN" sz="2800" b="1" dirty="0">
                <a:solidFill>
                  <a:schemeClr val="tx1"/>
                </a:solidFill>
              </a:rPr>
              <a:t>llamadas sincrónicas</a:t>
            </a:r>
            <a:r>
              <a:rPr lang="es-HN" sz="2800" dirty="0">
                <a:solidFill>
                  <a:schemeClr val="tx1"/>
                </a:solidFill>
              </a:rPr>
              <a:t>, que son las más comunes. Éstas se utilizan cuando la clase emisora espera una respuesta de la clase receptora y el control se devuelve a la clase emisora cuando la clase receptora que recibe el mensaje termina de ejecutarse. </a:t>
            </a:r>
          </a:p>
          <a:p>
            <a:pPr algn="just"/>
            <a:r>
              <a:rPr lang="es-HN" sz="2800" dirty="0">
                <a:solidFill>
                  <a:schemeClr val="tx1"/>
                </a:solidFill>
              </a:rPr>
              <a:t>Las </a:t>
            </a:r>
            <a:r>
              <a:rPr lang="es-HN" sz="2800" u="sng" dirty="0">
                <a:solidFill>
                  <a:schemeClr val="tx1"/>
                </a:solidFill>
              </a:rPr>
              <a:t>medias puntas de flecha </a:t>
            </a:r>
            <a:r>
              <a:rPr lang="es-HN" sz="2800" dirty="0">
                <a:solidFill>
                  <a:schemeClr val="tx1"/>
                </a:solidFill>
              </a:rPr>
              <a:t>(o abiertas) representan </a:t>
            </a:r>
            <a:r>
              <a:rPr lang="es-HN" sz="2800" b="1" dirty="0">
                <a:solidFill>
                  <a:schemeClr val="tx1"/>
                </a:solidFill>
              </a:rPr>
              <a:t>llamadas asíncronas</a:t>
            </a:r>
            <a:r>
              <a:rPr lang="es-HN" sz="2800" dirty="0">
                <a:solidFill>
                  <a:schemeClr val="tx1"/>
                </a:solidFill>
              </a:rPr>
              <a:t>: aquellas que se envían sin esperar que la clase emisora las devuelva. </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119838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457200" y="1763486"/>
            <a:ext cx="487244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600" dirty="0">
                <a:solidFill>
                  <a:schemeClr val="tx1"/>
                </a:solidFill>
              </a:rPr>
              <a:t>El </a:t>
            </a:r>
            <a:r>
              <a:rPr lang="es-HN" sz="2600" b="1" dirty="0">
                <a:solidFill>
                  <a:schemeClr val="tx1"/>
                </a:solidFill>
              </a:rPr>
              <a:t>retorno</a:t>
            </a:r>
            <a:r>
              <a:rPr lang="es-HN" sz="2600" dirty="0">
                <a:solidFill>
                  <a:schemeClr val="tx1"/>
                </a:solidFill>
              </a:rPr>
              <a:t> se muestra como una flecha, algunas veces con una línea punteada. </a:t>
            </a:r>
          </a:p>
          <a:p>
            <a:pPr algn="just"/>
            <a:endParaRPr lang="es-HN" sz="2600" dirty="0">
              <a:solidFill>
                <a:schemeClr val="tx1"/>
              </a:solidFill>
            </a:endParaRPr>
          </a:p>
          <a:p>
            <a:pPr algn="just"/>
            <a:r>
              <a:rPr lang="es-HN" sz="2600" dirty="0">
                <a:solidFill>
                  <a:schemeClr val="tx1"/>
                </a:solidFill>
              </a:rPr>
              <a:t>Formatos de mensaje:</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(parámetro1, parámetro2 )</a:t>
            </a:r>
          </a:p>
          <a:p>
            <a:pPr marL="342900" indent="-342900">
              <a:buFont typeface="Arial" panose="020B0604020202020204" pitchFamily="34" charset="0"/>
              <a:buChar char="•"/>
            </a:pPr>
            <a:r>
              <a:rPr lang="es-HN" sz="2000" dirty="0" err="1">
                <a:solidFill>
                  <a:schemeClr val="tx1"/>
                </a:solidFill>
              </a:rPr>
              <a:t>nombreMensaje</a:t>
            </a:r>
            <a:r>
              <a:rPr lang="es-HN" sz="2000" dirty="0">
                <a:solidFill>
                  <a:schemeClr val="tx1"/>
                </a:solidFill>
              </a:rPr>
              <a:t>(</a:t>
            </a:r>
            <a:r>
              <a:rPr lang="es-HN" sz="2000" dirty="0" err="1">
                <a:solidFill>
                  <a:schemeClr val="tx1"/>
                </a:solidFill>
              </a:rPr>
              <a:t>tipoParámetro:nombreParámetro</a:t>
            </a:r>
            <a:r>
              <a:rPr lang="es-HN" sz="2000" dirty="0">
                <a:solidFill>
                  <a:schemeClr val="tx1"/>
                </a:solidFill>
              </a:rPr>
              <a:t>(</a:t>
            </a:r>
            <a:r>
              <a:rPr lang="es-HN" sz="2000" dirty="0" err="1">
                <a:solidFill>
                  <a:schemeClr val="tx1"/>
                </a:solidFill>
              </a:rPr>
              <a:t>valorPredeterminado</a:t>
            </a:r>
            <a:r>
              <a:rPr lang="es-HN" sz="2000" dirty="0">
                <a:solidFill>
                  <a:schemeClr val="tx1"/>
                </a:solidFill>
              </a:rPr>
              <a:t>).</a:t>
            </a: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45" y="1214846"/>
            <a:ext cx="6633440" cy="5520664"/>
          </a:xfrm>
          <a:prstGeom prst="rect">
            <a:avLst/>
          </a:prstGeom>
        </p:spPr>
      </p:pic>
    </p:spTree>
    <p:extLst>
      <p:ext uri="{BB962C8B-B14F-4D97-AF65-F5344CB8AC3E}">
        <p14:creationId xmlns:p14="http://schemas.microsoft.com/office/powerpoint/2010/main" val="368908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Fechas importantes: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42141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solidFill>
                  <a:schemeClr val="tx1"/>
                </a:solidFill>
              </a:rPr>
              <a:t>Jueves 14 de noviembre:	Primera entrega de trabajo acumulativo.</a:t>
            </a:r>
          </a:p>
          <a:p>
            <a:pPr marL="342900" indent="-342900" algn="just">
              <a:buFont typeface="Arial" panose="020B0604020202020204" pitchFamily="34" charset="0"/>
              <a:buChar char="•"/>
            </a:pPr>
            <a:r>
              <a:rPr lang="es-ES" dirty="0">
                <a:solidFill>
                  <a:schemeClr val="tx1"/>
                </a:solidFill>
              </a:rPr>
              <a:t>Lunes  18 de noviembre:	Segunda entrega de trabajo acumulativo. </a:t>
            </a:r>
          </a:p>
          <a:p>
            <a:pPr marL="342900" indent="-342900" algn="just">
              <a:buFont typeface="Arial" panose="020B0604020202020204" pitchFamily="34" charset="0"/>
              <a:buChar char="•"/>
            </a:pPr>
            <a:r>
              <a:rPr lang="es-ES" dirty="0">
                <a:solidFill>
                  <a:schemeClr val="tx1"/>
                </a:solidFill>
              </a:rPr>
              <a:t>Miércoles 20 de noviembre: Examen segunda unidad. </a:t>
            </a:r>
          </a:p>
          <a:p>
            <a:pPr algn="just"/>
            <a:endParaRPr lang="es-ES" dirty="0">
              <a:solidFill>
                <a:schemeClr val="tx1"/>
              </a:solidFill>
            </a:endParaRPr>
          </a:p>
          <a:p>
            <a:pPr algn="just"/>
            <a:endParaRPr lang="es-ES" dirty="0">
              <a:solidFill>
                <a:schemeClr val="tx1"/>
              </a:solidFill>
            </a:endParaRPr>
          </a:p>
          <a:p>
            <a:pPr algn="just"/>
            <a:r>
              <a:rPr lang="es-ES" b="1" u="sng" dirty="0">
                <a:solidFill>
                  <a:schemeClr val="tx1"/>
                </a:solidFill>
              </a:rPr>
              <a:t>Temas de examen: </a:t>
            </a:r>
          </a:p>
          <a:p>
            <a:pPr algn="just"/>
            <a:r>
              <a:rPr lang="es-ES" dirty="0">
                <a:solidFill>
                  <a:schemeClr val="tx1"/>
                </a:solidFill>
              </a:rPr>
              <a:t>Todo lo visto en clase. Usar diapositivas como referencia. </a:t>
            </a:r>
          </a:p>
          <a:p>
            <a:pPr marL="342900" indent="-342900" algn="just">
              <a:buFontTx/>
              <a:buChar char="-"/>
            </a:pPr>
            <a:endParaRPr lang="es-ES" dirty="0">
              <a:solidFill>
                <a:schemeClr val="tx1"/>
              </a:solidFill>
            </a:endParaRPr>
          </a:p>
        </p:txBody>
      </p:sp>
    </p:spTree>
    <p:extLst>
      <p:ext uri="{BB962C8B-B14F-4D97-AF65-F5344CB8AC3E}">
        <p14:creationId xmlns:p14="http://schemas.microsoft.com/office/powerpoint/2010/main" val="307929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#1</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4" y="1616765"/>
            <a:ext cx="9657522" cy="41876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Jueves 14 de noviembre en aula de clase. </a:t>
            </a:r>
          </a:p>
          <a:p>
            <a:pPr algn="just"/>
            <a:endParaRPr lang="es-ES" sz="2800" dirty="0">
              <a:solidFill>
                <a:schemeClr val="tx1"/>
              </a:solidFill>
            </a:endParaRPr>
          </a:p>
          <a:p>
            <a:pPr algn="just"/>
            <a:r>
              <a:rPr lang="es-ES" sz="2800" dirty="0">
                <a:solidFill>
                  <a:schemeClr val="tx1"/>
                </a:solidFill>
              </a:rPr>
              <a:t>Presentar en un documento .</a:t>
            </a:r>
            <a:r>
              <a:rPr lang="es-ES" sz="2800" dirty="0" err="1">
                <a:solidFill>
                  <a:schemeClr val="tx1"/>
                </a:solidFill>
              </a:rPr>
              <a:t>pdf</a:t>
            </a:r>
            <a:endParaRPr lang="es-ES" sz="2800" dirty="0">
              <a:solidFill>
                <a:schemeClr val="tx1"/>
              </a:solidFill>
            </a:endParaRPr>
          </a:p>
          <a:p>
            <a:pPr marL="514350" indent="-514350" algn="just">
              <a:buFont typeface="+mj-lt"/>
              <a:buAutoNum type="arabicPeriod"/>
            </a:pPr>
            <a:r>
              <a:rPr lang="es-HN" sz="2800" dirty="0">
                <a:solidFill>
                  <a:schemeClr val="tx1"/>
                </a:solidFill>
              </a:rPr>
              <a:t>Hoja de requerimientos</a:t>
            </a:r>
          </a:p>
          <a:p>
            <a:pPr marL="514350" indent="-514350" algn="just">
              <a:buFont typeface="+mj-lt"/>
              <a:buAutoNum type="arabicPeriod"/>
            </a:pPr>
            <a:r>
              <a:rPr lang="es-HN" sz="2800" dirty="0">
                <a:solidFill>
                  <a:schemeClr val="tx1"/>
                </a:solidFill>
              </a:rPr>
              <a:t>Diagramas de casos de uso (Al menos 5 casos de uso)</a:t>
            </a:r>
          </a:p>
          <a:p>
            <a:pPr marL="514350" indent="-514350" algn="just">
              <a:buFont typeface="+mj-lt"/>
              <a:buAutoNum type="arabicPeriod"/>
            </a:pPr>
            <a:r>
              <a:rPr lang="es-HN" sz="2800" dirty="0">
                <a:solidFill>
                  <a:schemeClr val="tx1"/>
                </a:solidFill>
              </a:rPr>
              <a:t>Escenarios de casos de uso (uno por cada caso de uso)</a:t>
            </a:r>
          </a:p>
          <a:p>
            <a:pPr marL="514350" indent="-514350" algn="just">
              <a:buFont typeface="+mj-lt"/>
              <a:buAutoNum type="arabicPeriod"/>
            </a:pPr>
            <a:r>
              <a:rPr lang="es-HN" sz="2800" dirty="0">
                <a:solidFill>
                  <a:schemeClr val="tx1"/>
                </a:solidFill>
              </a:rPr>
              <a:t>Diagrama de clases (Un diagrama de clases)</a:t>
            </a:r>
            <a:endParaRPr lang="es-ES" sz="2800" dirty="0">
              <a:solidFill>
                <a:schemeClr val="tx1"/>
              </a:solidFill>
            </a:endParaRPr>
          </a:p>
        </p:txBody>
      </p:sp>
    </p:spTree>
    <p:extLst>
      <p:ext uri="{BB962C8B-B14F-4D97-AF65-F5344CB8AC3E}">
        <p14:creationId xmlns:p14="http://schemas.microsoft.com/office/powerpoint/2010/main" val="3582042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#2</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29684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Lunes 18 de noviembre en aula de clase. </a:t>
            </a:r>
          </a:p>
          <a:p>
            <a:pPr algn="just"/>
            <a:endParaRPr lang="es-ES" dirty="0">
              <a:solidFill>
                <a:schemeClr val="tx1"/>
              </a:solidFill>
            </a:endParaRPr>
          </a:p>
          <a:p>
            <a:pPr algn="just"/>
            <a:r>
              <a:rPr lang="es-ES" dirty="0">
                <a:solidFill>
                  <a:schemeClr val="tx1"/>
                </a:solidFill>
              </a:rPr>
              <a:t>Presentar en un documento .</a:t>
            </a:r>
            <a:r>
              <a:rPr lang="es-ES" dirty="0" err="1">
                <a:solidFill>
                  <a:schemeClr val="tx1"/>
                </a:solidFill>
              </a:rPr>
              <a:t>pdf</a:t>
            </a:r>
            <a:endParaRPr lang="es-ES" dirty="0">
              <a:solidFill>
                <a:schemeClr val="tx1"/>
              </a:solidFill>
            </a:endParaRPr>
          </a:p>
          <a:p>
            <a:pPr algn="just"/>
            <a:r>
              <a:rPr lang="es-HN" dirty="0">
                <a:solidFill>
                  <a:schemeClr val="tx1"/>
                </a:solidFill>
              </a:rPr>
              <a:t>5. Diagrama de actividades (Un diagrama por escenario de caso de uso)</a:t>
            </a:r>
          </a:p>
          <a:p>
            <a:pPr algn="just"/>
            <a:r>
              <a:rPr lang="es-HN" dirty="0">
                <a:solidFill>
                  <a:schemeClr val="tx1"/>
                </a:solidFill>
              </a:rPr>
              <a:t>6. Diagrama de secuencia (Al menos 2)</a:t>
            </a:r>
            <a:endParaRPr lang="es-ES" dirty="0">
              <a:solidFill>
                <a:schemeClr val="tx1"/>
              </a:solidFill>
            </a:endParaRPr>
          </a:p>
        </p:txBody>
      </p:sp>
    </p:spTree>
    <p:extLst>
      <p:ext uri="{BB962C8B-B14F-4D97-AF65-F5344CB8AC3E}">
        <p14:creationId xmlns:p14="http://schemas.microsoft.com/office/powerpoint/2010/main" val="170143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CCC20-ADAE-4062-8F34-76E55B807E16}"/>
              </a:ext>
            </a:extLst>
          </p:cNvPr>
          <p:cNvSpPr/>
          <p:nvPr/>
        </p:nvSpPr>
        <p:spPr>
          <a:xfrm>
            <a:off x="927651" y="1158272"/>
            <a:ext cx="10243931" cy="4154984"/>
          </a:xfrm>
          <a:prstGeom prst="rect">
            <a:avLst/>
          </a:prstGeom>
        </p:spPr>
        <p:txBody>
          <a:bodyPr wrap="square">
            <a:spAutoFit/>
          </a:bodyPr>
          <a:lstStyle/>
          <a:p>
            <a:pPr algn="just"/>
            <a:r>
              <a:rPr lang="es-HN" sz="2400" dirty="0" err="1">
                <a:latin typeface="Calibri" panose="020F0502020204030204" pitchFamily="34" charset="0"/>
              </a:rPr>
              <a:t>PlayPlus</a:t>
            </a:r>
            <a:r>
              <a:rPr lang="es-HN" sz="2400" dirty="0">
                <a:latin typeface="Calibri" panose="020F0502020204030204" pitchFamily="34" charset="0"/>
              </a:rPr>
              <a:t> es una plataforma de música en línea. El sitio permite a los usuarios registrarse y crear una cuenta en el sitio. El usuario puede elegir entre una cuenta gratuita, plus o premium. </a:t>
            </a:r>
          </a:p>
          <a:p>
            <a:pPr algn="just"/>
            <a:r>
              <a:rPr lang="es-HN" sz="2400" dirty="0">
                <a:latin typeface="Calibri" panose="020F0502020204030204" pitchFamily="34" charset="0"/>
              </a:rPr>
              <a:t>Cuando el usuario esta registrado, puede buscar y reproducir canciones de diferentes artistas y grupos musicales de diferentes géneros. El sitio muestra información de los artistas y su discografía completa (discos).  El usuario puede crear listas de reproducción, indicarles un nombre y agregar canciones en ella. Además de las listas, el usuario puede marcar artistas y discos de artistas como favoritos y buscarlos luego en su sección de favoritos. </a:t>
            </a:r>
          </a:p>
          <a:p>
            <a:pPr algn="just"/>
            <a:r>
              <a:rPr lang="es-HN" sz="2400" dirty="0">
                <a:latin typeface="Calibri" panose="020F0502020204030204" pitchFamily="34" charset="0"/>
              </a:rPr>
              <a:t> </a:t>
            </a:r>
          </a:p>
          <a:p>
            <a:pPr algn="just"/>
            <a:r>
              <a:rPr lang="es-HN" sz="2400" b="1" dirty="0">
                <a:latin typeface="Calibri" panose="020F0502020204030204" pitchFamily="34" charset="0"/>
              </a:rPr>
              <a:t>Identificar requerimientos,  realizar un diagrama de clases. </a:t>
            </a:r>
          </a:p>
        </p:txBody>
      </p:sp>
      <p:sp>
        <p:nvSpPr>
          <p:cNvPr id="3" name="Title 1">
            <a:extLst>
              <a:ext uri="{FF2B5EF4-FFF2-40B4-BE49-F238E27FC236}">
                <a16:creationId xmlns:a16="http://schemas.microsoft.com/office/drawing/2014/main" id="{F5EC89F3-9E65-4176-AA78-9F9B6A1A5A7A}"/>
              </a:ext>
            </a:extLst>
          </p:cNvPr>
          <p:cNvSpPr txBox="1">
            <a:spLocks/>
          </p:cNvSpPr>
          <p:nvPr/>
        </p:nvSpPr>
        <p:spPr>
          <a:xfrm>
            <a:off x="838200" y="388800"/>
            <a:ext cx="10515600" cy="8834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4800" b="1" dirty="0">
                <a:solidFill>
                  <a:schemeClr val="accent1"/>
                </a:solidFill>
              </a:rPr>
              <a:t>Ejercicio #2:</a:t>
            </a:r>
          </a:p>
        </p:txBody>
      </p:sp>
    </p:spTree>
    <p:extLst>
      <p:ext uri="{BB962C8B-B14F-4D97-AF65-F5344CB8AC3E}">
        <p14:creationId xmlns:p14="http://schemas.microsoft.com/office/powerpoint/2010/main" val="369687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40" y="0"/>
            <a:ext cx="54292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a 1"/>
          <p:cNvGraphicFramePr>
            <a:graphicFrameLocks noGrp="1"/>
          </p:cNvGraphicFramePr>
          <p:nvPr>
            <p:extLst>
              <p:ext uri="{D42A27DB-BD31-4B8C-83A1-F6EECF244321}">
                <p14:modId xmlns:p14="http://schemas.microsoft.com/office/powerpoint/2010/main" val="36680135"/>
              </p:ext>
            </p:extLst>
          </p:nvPr>
        </p:nvGraphicFramePr>
        <p:xfrm>
          <a:off x="6780530" y="503555"/>
          <a:ext cx="4677692" cy="2334959"/>
        </p:xfrm>
        <a:graphic>
          <a:graphicData uri="http://schemas.openxmlformats.org/drawingml/2006/table">
            <a:tbl>
              <a:tblPr firstRow="1" firstCol="1" bandRow="1">
                <a:tableStyleId>{5C22544A-7EE6-4342-B048-85BDC9FD1C3A}</a:tableStyleId>
              </a:tblPr>
              <a:tblGrid>
                <a:gridCol w="3836825">
                  <a:extLst>
                    <a:ext uri="{9D8B030D-6E8A-4147-A177-3AD203B41FA5}">
                      <a16:colId xmlns:a16="http://schemas.microsoft.com/office/drawing/2014/main" val="3538605246"/>
                    </a:ext>
                  </a:extLst>
                </a:gridCol>
                <a:gridCol w="840867">
                  <a:extLst>
                    <a:ext uri="{9D8B030D-6E8A-4147-A177-3AD203B41FA5}">
                      <a16:colId xmlns:a16="http://schemas.microsoft.com/office/drawing/2014/main" val="2161156832"/>
                    </a:ext>
                  </a:extLst>
                </a:gridCol>
              </a:tblGrid>
              <a:tr h="0">
                <a:tc>
                  <a:txBody>
                    <a:bodyPr/>
                    <a:lstStyle/>
                    <a:p>
                      <a:pPr>
                        <a:lnSpc>
                          <a:spcPct val="107000"/>
                        </a:lnSpc>
                        <a:spcAft>
                          <a:spcPts val="0"/>
                        </a:spcAft>
                      </a:pPr>
                      <a:r>
                        <a:rPr lang="es-HN" sz="1800" b="0">
                          <a:effectLst/>
                        </a:rPr>
                        <a:t>Elemento a evaluar por clase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Puntos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6787654"/>
                  </a:ext>
                </a:extLst>
              </a:tr>
              <a:tr h="0">
                <a:tc>
                  <a:txBody>
                    <a:bodyPr/>
                    <a:lstStyle/>
                    <a:p>
                      <a:pPr>
                        <a:lnSpc>
                          <a:spcPct val="107000"/>
                        </a:lnSpc>
                        <a:spcAft>
                          <a:spcPts val="0"/>
                        </a:spcAft>
                      </a:pPr>
                      <a:r>
                        <a:rPr lang="es-HN" sz="1800" b="0">
                          <a:effectLst/>
                        </a:rPr>
                        <a:t>La clase no tiene nombre, ni atributos, ni operaciones ni relaciones.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37885"/>
                  </a:ext>
                </a:extLst>
              </a:tr>
              <a:tr h="0">
                <a:tc>
                  <a:txBody>
                    <a:bodyPr/>
                    <a:lstStyle/>
                    <a:p>
                      <a:pPr>
                        <a:lnSpc>
                          <a:spcPct val="107000"/>
                        </a:lnSpc>
                        <a:spcAft>
                          <a:spcPts val="0"/>
                        </a:spcAft>
                      </a:pPr>
                      <a:r>
                        <a:rPr lang="es-HN" sz="1800" b="0">
                          <a:effectLst/>
                        </a:rPr>
                        <a:t>La clase tiene nombre.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2022764"/>
                  </a:ext>
                </a:extLst>
              </a:tr>
              <a:tr h="0">
                <a:tc>
                  <a:txBody>
                    <a:bodyPr/>
                    <a:lstStyle/>
                    <a:p>
                      <a:pPr>
                        <a:lnSpc>
                          <a:spcPct val="107000"/>
                        </a:lnSpc>
                        <a:spcAft>
                          <a:spcPts val="0"/>
                        </a:spcAft>
                      </a:pPr>
                      <a:r>
                        <a:rPr lang="es-HN" sz="1800" b="0" dirty="0">
                          <a:effectLst/>
                        </a:rPr>
                        <a:t>La clase tiene </a:t>
                      </a:r>
                      <a:r>
                        <a:rPr lang="es-HN" sz="1800" b="0" dirty="0" smtClean="0">
                          <a:effectLst/>
                        </a:rPr>
                        <a:t>atributos</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809838"/>
                  </a:ext>
                </a:extLst>
              </a:tr>
              <a:tr h="0">
                <a:tc>
                  <a:txBody>
                    <a:bodyPr/>
                    <a:lstStyle/>
                    <a:p>
                      <a:pPr>
                        <a:lnSpc>
                          <a:spcPct val="107000"/>
                        </a:lnSpc>
                        <a:spcAft>
                          <a:spcPts val="0"/>
                        </a:spcAft>
                      </a:pPr>
                      <a:r>
                        <a:rPr lang="es-HN" sz="1800" b="0">
                          <a:effectLst/>
                        </a:rPr>
                        <a:t>La clase tiene operaciones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27952"/>
                  </a:ext>
                </a:extLst>
              </a:tr>
              <a:tr h="0">
                <a:tc>
                  <a:txBody>
                    <a:bodyPr/>
                    <a:lstStyle/>
                    <a:p>
                      <a:pPr>
                        <a:lnSpc>
                          <a:spcPct val="107000"/>
                        </a:lnSpc>
                        <a:spcAft>
                          <a:spcPts val="0"/>
                        </a:spcAft>
                      </a:pPr>
                      <a:r>
                        <a:rPr lang="es-HN" sz="1800" b="0" dirty="0">
                          <a:effectLst/>
                        </a:rPr>
                        <a:t>La clase tiene al menos una relación.</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dirty="0">
                          <a:effectLst/>
                        </a:rPr>
                        <a:t>0.25</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513403"/>
                  </a:ext>
                </a:extLst>
              </a:tr>
              <a:tr h="0">
                <a:tc>
                  <a:txBody>
                    <a:bodyPr/>
                    <a:lstStyle/>
                    <a:p>
                      <a:pPr>
                        <a:lnSpc>
                          <a:spcPct val="107000"/>
                        </a:lnSpc>
                        <a:spcAft>
                          <a:spcPts val="0"/>
                        </a:spcAft>
                      </a:pPr>
                      <a:r>
                        <a:rPr lang="es-HN" sz="1800" b="0" dirty="0" smtClean="0">
                          <a:effectLst/>
                          <a:latin typeface="Calibri" panose="020F0502020204030204" pitchFamily="34" charset="0"/>
                          <a:ea typeface="Calibri" panose="020F0502020204030204" pitchFamily="34" charset="0"/>
                          <a:cs typeface="Times New Roman" panose="02020603050405020304" pitchFamily="18" charset="0"/>
                        </a:rPr>
                        <a:t>Total</a:t>
                      </a:r>
                    </a:p>
                  </a:txBody>
                  <a:tcPr marL="68580" marR="68580" marT="0" marB="0"/>
                </a:tc>
                <a:tc>
                  <a:txBody>
                    <a:bodyPr/>
                    <a:lstStyle/>
                    <a:p>
                      <a:pPr>
                        <a:lnSpc>
                          <a:spcPct val="107000"/>
                        </a:lnSpc>
                        <a:spcAft>
                          <a:spcPts val="0"/>
                        </a:spcAft>
                      </a:pPr>
                      <a:r>
                        <a:rPr lang="es-HN" sz="1800" b="0" dirty="0" smtClean="0">
                          <a:effectLst/>
                          <a:latin typeface="Calibri" panose="020F0502020204030204" pitchFamily="34" charset="0"/>
                          <a:ea typeface="Calibri" panose="020F0502020204030204" pitchFamily="34" charset="0"/>
                          <a:cs typeface="Times New Roman" panose="02020603050405020304" pitchFamily="18" charset="0"/>
                        </a:rPr>
                        <a:t>1.00</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07462"/>
                  </a:ext>
                </a:extLst>
              </a:tr>
            </a:tbl>
          </a:graphicData>
        </a:graphic>
      </p:graphicFrame>
    </p:spTree>
    <p:extLst>
      <p:ext uri="{BB962C8B-B14F-4D97-AF65-F5344CB8AC3E}">
        <p14:creationId xmlns:p14="http://schemas.microsoft.com/office/powerpoint/2010/main" val="154494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2070</Words>
  <Application>Microsoft Office PowerPoint</Application>
  <PresentationFormat>Panorámica</PresentationFormat>
  <Paragraphs>147</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Calibri Light</vt:lpstr>
      <vt:lpstr>Times New Roman</vt:lpstr>
      <vt:lpstr>Office Theme</vt:lpstr>
      <vt:lpstr>Diagramas de la UML</vt:lpstr>
      <vt:lpstr>Por que tantos diagramas?</vt:lpstr>
      <vt:lpstr>Programación orientada a objetos</vt:lpstr>
      <vt:lpstr>Conceptos de POO</vt:lpstr>
      <vt:lpstr>Presentación de PowerPoint</vt:lpstr>
      <vt:lpstr>Diagramas de casos de uso</vt:lpstr>
      <vt:lpstr>Diagramas de casos de uso</vt:lpstr>
      <vt:lpstr>Relaciones de los casos de uso</vt:lpstr>
      <vt:lpstr>Relaciones de los casos de uso</vt:lpstr>
      <vt:lpstr>Relaciones de los casos de uso</vt:lpstr>
      <vt:lpstr>Escenario de casos de uso</vt:lpstr>
      <vt:lpstr>Presentación de PowerPoint</vt:lpstr>
      <vt:lpstr>Presentación de PowerPoint</vt:lpstr>
      <vt:lpstr>Diagramas de actividad</vt:lpstr>
      <vt:lpstr>Diagramas de actividad</vt:lpstr>
      <vt:lpstr>Diagramas de actividad</vt:lpstr>
      <vt:lpstr>Presentación de PowerPoint</vt:lpstr>
      <vt:lpstr>Presentación de PowerPoint</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lpstr>Diagramas de secuencia</vt:lpstr>
      <vt:lpstr>Diagramas de secuencia</vt:lpstr>
      <vt:lpstr>Diagramas de secuencia</vt:lpstr>
      <vt:lpstr>Fechas importantes:</vt:lpstr>
      <vt:lpstr>Trabajo acumulativo de clase: Entrega #1</vt:lpstr>
      <vt:lpstr>Trabajo acumulativo de clase: Entrega #2</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Usuario de Windows</cp:lastModifiedBy>
  <cp:revision>33</cp:revision>
  <dcterms:created xsi:type="dcterms:W3CDTF">2019-10-28T21:37:17Z</dcterms:created>
  <dcterms:modified xsi:type="dcterms:W3CDTF">2019-11-21T04:50:42Z</dcterms:modified>
</cp:coreProperties>
</file>