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3" r:id="rId30"/>
    <p:sldId id="281" r:id="rId31"/>
    <p:sldId id="282"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19-Nov-19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19-Nov-19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p>
          <a:p>
            <a:pPr algn="just"/>
            <a:r>
              <a:rPr lang="es-HN" sz="2800" dirty="0">
                <a:solidFill>
                  <a:schemeClr val="tx1"/>
                </a:solidFill>
              </a:rPr>
              <a:t>Los </a:t>
            </a:r>
            <a:r>
              <a:rPr lang="es-HN" sz="2800" u="sng" dirty="0">
                <a:solidFill>
                  <a:schemeClr val="tx1"/>
                </a:solidFill>
              </a:rPr>
              <a:t>actores y las clases o 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izquierda es el objeto inicial y puede ser una persona (para la cual se utiliza un símbolo de actor de caso de uso), ventana,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creó hasta el momento en que se destruye. Una X en la parte inferior de la línea de vida representa el momento en que se destruye el objeto. </a:t>
            </a:r>
          </a:p>
          <a:p>
            <a:pPr algn="just"/>
            <a:r>
              <a:rPr lang="es-HN" sz="2800" dirty="0">
                <a:solidFill>
                  <a:schemeClr val="tx1"/>
                </a:solidFill>
              </a:rPr>
              <a:t>Una barra lateral o un rectángulo vertical en la línea de vida muestran el </a:t>
            </a:r>
            <a:r>
              <a:rPr lang="es-HN" sz="2800" b="1" dirty="0">
                <a:solidFill>
                  <a:schemeClr val="tx1"/>
                </a:solidFill>
              </a:rPr>
              <a:t>foco de control </a:t>
            </a:r>
            <a:r>
              <a:rPr lang="es-HN" sz="2800" dirty="0">
                <a:solidFill>
                  <a:schemeClr val="tx1"/>
                </a:solidFill>
              </a:rPr>
              <a:t>cuando el objeto está ocupado haciendo cosas.</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pertenecen a la clase receptora. </a:t>
            </a:r>
          </a:p>
          <a:p>
            <a:pPr algn="just"/>
            <a:r>
              <a:rPr lang="es-HN" sz="2800" dirty="0">
                <a:solidFill>
                  <a:schemeClr val="tx1"/>
                </a:solidFill>
              </a:rPr>
              <a:t>Las </a:t>
            </a:r>
            <a:r>
              <a:rPr lang="es-HN" sz="2800" u="sng" dirty="0">
                <a:solidFill>
                  <a:schemeClr val="tx1"/>
                </a:solidFill>
              </a:rPr>
              <a:t>puntas de flecha sólidas </a:t>
            </a:r>
            <a:r>
              <a:rPr lang="es-HN" sz="2800" dirty="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una respuesta de la clase receptora y el control se devuelve a la clase emisora cuando la clase receptora que recibe el mensaje termina de ejecutarse. </a:t>
            </a:r>
          </a:p>
          <a:p>
            <a:pPr algn="just"/>
            <a:r>
              <a:rPr lang="es-HN" sz="2800" dirty="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aquellas que se envían sin esperar que la clase emisora las devuelva. </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 </a:t>
            </a:r>
          </a:p>
          <a:p>
            <a:pPr algn="just"/>
            <a:endParaRPr lang="es-HN" sz="2600" dirty="0">
              <a:solidFill>
                <a:schemeClr val="tx1"/>
              </a:solidFill>
            </a:endParaRPr>
          </a:p>
          <a:p>
            <a:pPr algn="just"/>
            <a:r>
              <a:rPr lang="es-HN" sz="2600" dirty="0">
                <a:solidFill>
                  <a:schemeClr val="tx1"/>
                </a:solidFill>
              </a:rPr>
              <a:t>Formatos de mensaje:</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(parámetro1, parámetro2 )</a:t>
            </a:r>
          </a:p>
          <a:p>
            <a:pPr marL="342900" indent="-342900">
              <a:buFont typeface="Arial" panose="020B0604020202020204" pitchFamily="34" charset="0"/>
              <a:buChar char="•"/>
            </a:pPr>
            <a:r>
              <a:rPr lang="es-HN" sz="2000" dirty="0" err="1">
                <a:solidFill>
                  <a:schemeClr val="tx1"/>
                </a:solidFill>
              </a:rPr>
              <a:t>nombreMensaje</a:t>
            </a:r>
            <a:r>
              <a:rPr lang="es-HN" sz="2000" dirty="0">
                <a:solidFill>
                  <a:schemeClr val="tx1"/>
                </a:solidFill>
              </a:rPr>
              <a:t>(</a:t>
            </a:r>
            <a:r>
              <a:rPr lang="es-HN" sz="2000" dirty="0" err="1">
                <a:solidFill>
                  <a:schemeClr val="tx1"/>
                </a:solidFill>
              </a:rPr>
              <a:t>tipoParámetro:nombreParámetro</a:t>
            </a:r>
            <a:r>
              <a:rPr lang="es-HN" sz="2000" dirty="0">
                <a:solidFill>
                  <a:schemeClr val="tx1"/>
                </a:solidFill>
              </a:rPr>
              <a:t>(</a:t>
            </a:r>
            <a:r>
              <a:rPr lang="es-HN" sz="2000" dirty="0" err="1">
                <a:solidFill>
                  <a:schemeClr val="tx1"/>
                </a:solidFill>
              </a:rPr>
              <a:t>valorPredeterminado</a:t>
            </a:r>
            <a:r>
              <a:rPr lang="es-HN" sz="2000" dirty="0">
                <a:solidFill>
                  <a:schemeClr val="tx1"/>
                </a:solidFill>
              </a:rPr>
              <a:t>).</a:t>
            </a: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Fechas importantes: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42141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solidFill>
                  <a:schemeClr val="tx1"/>
                </a:solidFill>
              </a:rPr>
              <a:t>Jueves 14 de noviembre:	Primera entrega de trabajo acumulativo.</a:t>
            </a:r>
          </a:p>
          <a:p>
            <a:pPr marL="342900" indent="-342900" algn="just">
              <a:buFont typeface="Arial" panose="020B0604020202020204" pitchFamily="34" charset="0"/>
              <a:buChar char="•"/>
            </a:pPr>
            <a:r>
              <a:rPr lang="es-ES" dirty="0">
                <a:solidFill>
                  <a:schemeClr val="tx1"/>
                </a:solidFill>
              </a:rPr>
              <a:t>Lunes  18 de noviembre:	Segunda entrega de trabajo acumulativo. </a:t>
            </a:r>
          </a:p>
          <a:p>
            <a:pPr marL="342900" indent="-342900" algn="just">
              <a:buFont typeface="Arial" panose="020B0604020202020204" pitchFamily="34" charset="0"/>
              <a:buChar char="•"/>
            </a:pPr>
            <a:r>
              <a:rPr lang="es-ES" dirty="0">
                <a:solidFill>
                  <a:schemeClr val="tx1"/>
                </a:solidFill>
              </a:rPr>
              <a:t>Miércoles 20 de noviembre: Examen segunda unidad. </a:t>
            </a:r>
          </a:p>
          <a:p>
            <a:pPr algn="just"/>
            <a:endParaRPr lang="es-ES" dirty="0">
              <a:solidFill>
                <a:schemeClr val="tx1"/>
              </a:solidFill>
            </a:endParaRPr>
          </a:p>
          <a:p>
            <a:pPr algn="just"/>
            <a:endParaRPr lang="es-ES" dirty="0">
              <a:solidFill>
                <a:schemeClr val="tx1"/>
              </a:solidFill>
            </a:endParaRPr>
          </a:p>
          <a:p>
            <a:pPr algn="just"/>
            <a:r>
              <a:rPr lang="es-ES" b="1" u="sng" dirty="0">
                <a:solidFill>
                  <a:schemeClr val="tx1"/>
                </a:solidFill>
              </a:rPr>
              <a:t>Temas de examen: </a:t>
            </a:r>
          </a:p>
          <a:p>
            <a:pPr algn="just"/>
            <a:r>
              <a:rPr lang="es-ES" dirty="0">
                <a:solidFill>
                  <a:schemeClr val="tx1"/>
                </a:solidFill>
              </a:rPr>
              <a:t>Todo lo visto en clase. Usar diapositivas como referencia. </a:t>
            </a:r>
          </a:p>
          <a:p>
            <a:pPr marL="342900" indent="-342900" algn="just">
              <a:buFontTx/>
              <a:buChar char="-"/>
            </a:pPr>
            <a:endParaRPr lang="es-ES" dirty="0">
              <a:solidFill>
                <a:schemeClr val="tx1"/>
              </a:solidFill>
            </a:endParaRPr>
          </a:p>
        </p:txBody>
      </p:sp>
    </p:spTree>
    <p:extLst>
      <p:ext uri="{BB962C8B-B14F-4D97-AF65-F5344CB8AC3E}">
        <p14:creationId xmlns:p14="http://schemas.microsoft.com/office/powerpoint/2010/main" val="30792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#1</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4" y="1616765"/>
            <a:ext cx="9657522" cy="41876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Jueves 14 de noviembre en aula de clase. </a:t>
            </a:r>
          </a:p>
          <a:p>
            <a:pPr algn="just"/>
            <a:endParaRPr lang="es-ES" sz="2800" dirty="0">
              <a:solidFill>
                <a:schemeClr val="tx1"/>
              </a:solidFill>
            </a:endParaRPr>
          </a:p>
          <a:p>
            <a:pPr algn="just"/>
            <a:r>
              <a:rPr lang="es-ES" sz="2800" dirty="0">
                <a:solidFill>
                  <a:schemeClr val="tx1"/>
                </a:solidFill>
              </a:rPr>
              <a:t>Presentar en un documento .</a:t>
            </a:r>
            <a:r>
              <a:rPr lang="es-ES" sz="2800" dirty="0" err="1">
                <a:solidFill>
                  <a:schemeClr val="tx1"/>
                </a:solidFill>
              </a:rPr>
              <a:t>pdf</a:t>
            </a:r>
            <a:endParaRPr lang="es-ES" sz="2800" dirty="0">
              <a:solidFill>
                <a:schemeClr val="tx1"/>
              </a:solidFill>
            </a:endParaRPr>
          </a:p>
          <a:p>
            <a:pPr marL="514350" indent="-514350" algn="just">
              <a:buFont typeface="+mj-lt"/>
              <a:buAutoNum type="arabicPeriod"/>
            </a:pPr>
            <a:r>
              <a:rPr lang="es-HN" sz="2800" dirty="0">
                <a:solidFill>
                  <a:schemeClr val="tx1"/>
                </a:solidFill>
              </a:rPr>
              <a:t>Hoja de requerimientos</a:t>
            </a:r>
          </a:p>
          <a:p>
            <a:pPr marL="514350" indent="-514350" algn="just">
              <a:buFont typeface="+mj-lt"/>
              <a:buAutoNum type="arabicPeriod"/>
            </a:pPr>
            <a:r>
              <a:rPr lang="es-HN" sz="2800" dirty="0">
                <a:solidFill>
                  <a:schemeClr val="tx1"/>
                </a:solidFill>
              </a:rPr>
              <a:t>Diagramas de casos de uso (Al menos 5 casos de uso)</a:t>
            </a:r>
          </a:p>
          <a:p>
            <a:pPr marL="514350" indent="-514350" algn="just">
              <a:buFont typeface="+mj-lt"/>
              <a:buAutoNum type="arabicPeriod"/>
            </a:pPr>
            <a:r>
              <a:rPr lang="es-HN" sz="2800" dirty="0">
                <a:solidFill>
                  <a:schemeClr val="tx1"/>
                </a:solidFill>
              </a:rPr>
              <a:t>Escenarios de casos de uso (uno por cada caso de uso)</a:t>
            </a:r>
          </a:p>
          <a:p>
            <a:pPr marL="514350" indent="-514350" algn="just">
              <a:buFont typeface="+mj-lt"/>
              <a:buAutoNum type="arabicPeriod"/>
            </a:pPr>
            <a:r>
              <a:rPr lang="es-HN" sz="2800" dirty="0">
                <a:solidFill>
                  <a:schemeClr val="tx1"/>
                </a:solidFill>
              </a:rPr>
              <a:t>Diagrama de clases (Un diagrama de clases)</a:t>
            </a:r>
            <a:endParaRPr lang="es-ES" sz="2800" dirty="0">
              <a:solidFill>
                <a:schemeClr val="tx1"/>
              </a:solidFill>
            </a:endParaRPr>
          </a:p>
        </p:txBody>
      </p:sp>
    </p:spTree>
    <p:extLst>
      <p:ext uri="{BB962C8B-B14F-4D97-AF65-F5344CB8AC3E}">
        <p14:creationId xmlns:p14="http://schemas.microsoft.com/office/powerpoint/2010/main" val="358204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#2</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2968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Lunes 18 de noviembre en aula de clase. </a:t>
            </a:r>
          </a:p>
          <a:p>
            <a:pPr algn="just"/>
            <a:endParaRPr lang="es-ES" dirty="0">
              <a:solidFill>
                <a:schemeClr val="tx1"/>
              </a:solidFill>
            </a:endParaRPr>
          </a:p>
          <a:p>
            <a:pPr algn="just"/>
            <a:r>
              <a:rPr lang="es-ES" dirty="0">
                <a:solidFill>
                  <a:schemeClr val="tx1"/>
                </a:solidFill>
              </a:rPr>
              <a:t>Presentar en un documento .</a:t>
            </a:r>
            <a:r>
              <a:rPr lang="es-ES" dirty="0" err="1">
                <a:solidFill>
                  <a:schemeClr val="tx1"/>
                </a:solidFill>
              </a:rPr>
              <a:t>pdf</a:t>
            </a:r>
            <a:endParaRPr lang="es-ES" dirty="0">
              <a:solidFill>
                <a:schemeClr val="tx1"/>
              </a:solidFill>
            </a:endParaRPr>
          </a:p>
          <a:p>
            <a:pPr algn="just"/>
            <a:r>
              <a:rPr lang="es-HN" dirty="0">
                <a:solidFill>
                  <a:schemeClr val="tx1"/>
                </a:solidFill>
              </a:rPr>
              <a:t>5. Diagrama de actividades (Un diagrama por escenario de caso de uso)</a:t>
            </a:r>
          </a:p>
          <a:p>
            <a:pPr algn="just"/>
            <a:r>
              <a:rPr lang="es-HN" dirty="0">
                <a:solidFill>
                  <a:schemeClr val="tx1"/>
                </a:solidFill>
              </a:rPr>
              <a:t>6. Diagrama de secuencia (Al menos 2)</a:t>
            </a:r>
            <a:endParaRPr lang="es-ES" dirty="0">
              <a:solidFill>
                <a:schemeClr val="tx1"/>
              </a:solidFill>
            </a:endParaRPr>
          </a:p>
        </p:txBody>
      </p:sp>
    </p:spTree>
    <p:extLst>
      <p:ext uri="{BB962C8B-B14F-4D97-AF65-F5344CB8AC3E}">
        <p14:creationId xmlns:p14="http://schemas.microsoft.com/office/powerpoint/2010/main" val="170143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CCC20-ADAE-4062-8F34-76E55B807E16}"/>
              </a:ext>
            </a:extLst>
          </p:cNvPr>
          <p:cNvSpPr/>
          <p:nvPr/>
        </p:nvSpPr>
        <p:spPr>
          <a:xfrm>
            <a:off x="927651" y="1158272"/>
            <a:ext cx="10243931" cy="4154984"/>
          </a:xfrm>
          <a:prstGeom prst="rect">
            <a:avLst/>
          </a:prstGeom>
        </p:spPr>
        <p:txBody>
          <a:bodyPr wrap="square">
            <a:spAutoFit/>
          </a:bodyPr>
          <a:lstStyle/>
          <a:p>
            <a:pPr algn="just"/>
            <a:r>
              <a:rPr lang="es-HN" sz="2400" dirty="0" err="1">
                <a:latin typeface="Calibri" panose="020F0502020204030204" pitchFamily="34" charset="0"/>
              </a:rPr>
              <a:t>PlayPlus</a:t>
            </a:r>
            <a:r>
              <a:rPr lang="es-HN" sz="2400" dirty="0">
                <a:latin typeface="Calibri" panose="020F0502020204030204" pitchFamily="34" charset="0"/>
              </a:rPr>
              <a:t> es una plataforma de música en línea. El sitio permite a los usuarios registrarse y crear una cuenta en el sitio. El usuario puede elegir entre una cuenta gratuita, plus o premium. </a:t>
            </a:r>
          </a:p>
          <a:p>
            <a:pPr algn="just"/>
            <a:r>
              <a:rPr lang="es-HN" sz="2400" dirty="0">
                <a:latin typeface="Calibri" panose="020F0502020204030204" pitchFamily="34" charset="0"/>
              </a:rPr>
              <a:t>Cuando el usuario esta registrado, puede buscar y reproducir canciones de diferentes artistas y grupos musicales de diferentes géneros. El sitio muestra información de los artistas y su discografía completa (discos).  El usuario puede crear listas de reproducción, indicarles un nombre y agregar canciones en ella. Además de las listas, el usuario puede marcar artistas y discos de artistas como favoritos y buscarlos luego en su sección de favoritos. </a:t>
            </a:r>
          </a:p>
          <a:p>
            <a:pPr algn="just"/>
            <a:r>
              <a:rPr lang="es-HN" sz="2400" dirty="0">
                <a:latin typeface="Calibri" panose="020F0502020204030204" pitchFamily="34" charset="0"/>
              </a:rPr>
              <a:t> </a:t>
            </a:r>
          </a:p>
          <a:p>
            <a:pPr algn="just"/>
            <a:r>
              <a:rPr lang="es-HN" sz="2400" b="1" dirty="0">
                <a:latin typeface="Calibri" panose="020F0502020204030204" pitchFamily="34" charset="0"/>
              </a:rPr>
              <a:t>Identificar requerimientos,  realizar un diagrama de clases. </a:t>
            </a:r>
          </a:p>
        </p:txBody>
      </p:sp>
      <p:sp>
        <p:nvSpPr>
          <p:cNvPr id="3" name="Title 1">
            <a:extLst>
              <a:ext uri="{FF2B5EF4-FFF2-40B4-BE49-F238E27FC236}">
                <a16:creationId xmlns:a16="http://schemas.microsoft.com/office/drawing/2014/main" id="{F5EC89F3-9E65-4176-AA78-9F9B6A1A5A7A}"/>
              </a:ext>
            </a:extLst>
          </p:cNvPr>
          <p:cNvSpPr txBox="1">
            <a:spLocks/>
          </p:cNvSpPr>
          <p:nvPr/>
        </p:nvSpPr>
        <p:spPr>
          <a:xfrm>
            <a:off x="838200" y="388800"/>
            <a:ext cx="10515600" cy="8834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4800" b="1" dirty="0">
                <a:solidFill>
                  <a:schemeClr val="accent1"/>
                </a:solidFill>
              </a:rPr>
              <a:t>Ejercicio #2:</a:t>
            </a:r>
          </a:p>
        </p:txBody>
      </p:sp>
    </p:spTree>
    <p:extLst>
      <p:ext uri="{BB962C8B-B14F-4D97-AF65-F5344CB8AC3E}">
        <p14:creationId xmlns:p14="http://schemas.microsoft.com/office/powerpoint/2010/main" val="369687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2034</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PowerPoint Presentation</vt:lpstr>
      <vt:lpstr>PowerPoint Presentation</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Fechas importantes:</vt:lpstr>
      <vt:lpstr>Trabajo acumulativo de clase: Entrega #1</vt:lpstr>
      <vt:lpstr>Trabajo acumulativo de clase: Entrega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32</cp:revision>
  <dcterms:created xsi:type="dcterms:W3CDTF">2019-10-28T21:37:17Z</dcterms:created>
  <dcterms:modified xsi:type="dcterms:W3CDTF">2019-11-19T21:06:59Z</dcterms:modified>
</cp:coreProperties>
</file>