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96" r:id="rId4"/>
    <p:sldId id="297" r:id="rId5"/>
    <p:sldId id="298" r:id="rId6"/>
    <p:sldId id="299" r:id="rId7"/>
    <p:sldId id="301" r:id="rId8"/>
    <p:sldId id="302" r:id="rId9"/>
    <p:sldId id="305" r:id="rId10"/>
    <p:sldId id="303" r:id="rId11"/>
    <p:sldId id="310" r:id="rId12"/>
    <p:sldId id="306" r:id="rId13"/>
    <p:sldId id="309" r:id="rId14"/>
    <p:sldId id="311" r:id="rId15"/>
    <p:sldId id="312" r:id="rId16"/>
    <p:sldId id="313" r:id="rId17"/>
    <p:sldId id="307" r:id="rId18"/>
    <p:sldId id="308" r:id="rId19"/>
    <p:sldId id="30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0774-A1DB-4E78-B962-9C693A3B7F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673AC-F2EA-452B-AEDE-DCFCA6371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77640-E44E-49E0-943E-F30AE905DD13}"/>
              </a:ext>
            </a:extLst>
          </p:cNvPr>
          <p:cNvSpPr>
            <a:spLocks noGrp="1"/>
          </p:cNvSpPr>
          <p:nvPr>
            <p:ph type="dt" sz="half" idx="10"/>
          </p:nvPr>
        </p:nvSpPr>
        <p:spPr/>
        <p:txBody>
          <a:bodyPr/>
          <a:lstStyle/>
          <a:p>
            <a:fld id="{EB993E32-8AB3-4DE5-96CB-E95A7A114169}" type="datetimeFigureOut">
              <a:rPr lang="en-US" smtClean="0"/>
              <a:t>03-Dec-19</a:t>
            </a:fld>
            <a:endParaRPr lang="en-US"/>
          </a:p>
        </p:txBody>
      </p:sp>
      <p:sp>
        <p:nvSpPr>
          <p:cNvPr id="5" name="Footer Placeholder 4">
            <a:extLst>
              <a:ext uri="{FF2B5EF4-FFF2-40B4-BE49-F238E27FC236}">
                <a16:creationId xmlns:a16="http://schemas.microsoft.com/office/drawing/2014/main" id="{9C71AF0D-E98D-478E-ABEC-48F913366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3389C-48A7-4EC6-AB70-EF7B47CBFDA1}"/>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210426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E4098-61C6-48B3-8520-A3463A19B6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0208E7-3DB5-4284-90A7-ED073AF48D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18213-8E05-4A11-88C8-21A23EEB4BB3}"/>
              </a:ext>
            </a:extLst>
          </p:cNvPr>
          <p:cNvSpPr>
            <a:spLocks noGrp="1"/>
          </p:cNvSpPr>
          <p:nvPr>
            <p:ph type="dt" sz="half" idx="10"/>
          </p:nvPr>
        </p:nvSpPr>
        <p:spPr/>
        <p:txBody>
          <a:bodyPr/>
          <a:lstStyle/>
          <a:p>
            <a:fld id="{EB993E32-8AB3-4DE5-96CB-E95A7A114169}" type="datetimeFigureOut">
              <a:rPr lang="en-US" smtClean="0"/>
              <a:t>03-Dec-19</a:t>
            </a:fld>
            <a:endParaRPr lang="en-US"/>
          </a:p>
        </p:txBody>
      </p:sp>
      <p:sp>
        <p:nvSpPr>
          <p:cNvPr id="5" name="Footer Placeholder 4">
            <a:extLst>
              <a:ext uri="{FF2B5EF4-FFF2-40B4-BE49-F238E27FC236}">
                <a16:creationId xmlns:a16="http://schemas.microsoft.com/office/drawing/2014/main" id="{821F7762-9A85-4605-A3FA-21338AFB3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285C1-9904-4972-8EC1-98B9E3048D62}"/>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01638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4F16BF-1830-4009-A514-5F2BC6FEF9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4D680F-5907-4004-8BC6-0E19E87FB1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74C21-CDE4-464E-A550-98386E4B017B}"/>
              </a:ext>
            </a:extLst>
          </p:cNvPr>
          <p:cNvSpPr>
            <a:spLocks noGrp="1"/>
          </p:cNvSpPr>
          <p:nvPr>
            <p:ph type="dt" sz="half" idx="10"/>
          </p:nvPr>
        </p:nvSpPr>
        <p:spPr/>
        <p:txBody>
          <a:bodyPr/>
          <a:lstStyle/>
          <a:p>
            <a:fld id="{EB993E32-8AB3-4DE5-96CB-E95A7A114169}" type="datetimeFigureOut">
              <a:rPr lang="en-US" smtClean="0"/>
              <a:t>03-Dec-19</a:t>
            </a:fld>
            <a:endParaRPr lang="en-US"/>
          </a:p>
        </p:txBody>
      </p:sp>
      <p:sp>
        <p:nvSpPr>
          <p:cNvPr id="5" name="Footer Placeholder 4">
            <a:extLst>
              <a:ext uri="{FF2B5EF4-FFF2-40B4-BE49-F238E27FC236}">
                <a16:creationId xmlns:a16="http://schemas.microsoft.com/office/drawing/2014/main" id="{1081119F-8661-4E62-BF21-9E039F945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4DB5E-C4A4-4F4F-9C36-916BB1DD35F7}"/>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86923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4F919-7FFF-436E-9DB2-87246ED7F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801CD7-5A41-45A5-AE0C-CAB9BF4BAB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84300-BDEA-408E-834C-4D2B9C823DEB}"/>
              </a:ext>
            </a:extLst>
          </p:cNvPr>
          <p:cNvSpPr>
            <a:spLocks noGrp="1"/>
          </p:cNvSpPr>
          <p:nvPr>
            <p:ph type="dt" sz="half" idx="10"/>
          </p:nvPr>
        </p:nvSpPr>
        <p:spPr/>
        <p:txBody>
          <a:bodyPr/>
          <a:lstStyle/>
          <a:p>
            <a:fld id="{EB993E32-8AB3-4DE5-96CB-E95A7A114169}" type="datetimeFigureOut">
              <a:rPr lang="en-US" smtClean="0"/>
              <a:t>03-Dec-19</a:t>
            </a:fld>
            <a:endParaRPr lang="en-US"/>
          </a:p>
        </p:txBody>
      </p:sp>
      <p:sp>
        <p:nvSpPr>
          <p:cNvPr id="5" name="Footer Placeholder 4">
            <a:extLst>
              <a:ext uri="{FF2B5EF4-FFF2-40B4-BE49-F238E27FC236}">
                <a16:creationId xmlns:a16="http://schemas.microsoft.com/office/drawing/2014/main" id="{1A6B7A6E-BF2D-40B8-932F-1811DBD5F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C103F-4764-4E1F-A8AD-BFD61AF0495B}"/>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58262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26D8-98F6-46AB-BBA3-F5BB1E4E60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D4982F-8427-47C3-94AC-58C6FE3736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1848ED-C38C-4885-876A-71F812A981F6}"/>
              </a:ext>
            </a:extLst>
          </p:cNvPr>
          <p:cNvSpPr>
            <a:spLocks noGrp="1"/>
          </p:cNvSpPr>
          <p:nvPr>
            <p:ph type="dt" sz="half" idx="10"/>
          </p:nvPr>
        </p:nvSpPr>
        <p:spPr/>
        <p:txBody>
          <a:bodyPr/>
          <a:lstStyle/>
          <a:p>
            <a:fld id="{EB993E32-8AB3-4DE5-96CB-E95A7A114169}" type="datetimeFigureOut">
              <a:rPr lang="en-US" smtClean="0"/>
              <a:t>03-Dec-19</a:t>
            </a:fld>
            <a:endParaRPr lang="en-US"/>
          </a:p>
        </p:txBody>
      </p:sp>
      <p:sp>
        <p:nvSpPr>
          <p:cNvPr id="5" name="Footer Placeholder 4">
            <a:extLst>
              <a:ext uri="{FF2B5EF4-FFF2-40B4-BE49-F238E27FC236}">
                <a16:creationId xmlns:a16="http://schemas.microsoft.com/office/drawing/2014/main" id="{4B4A3C37-EB05-46C0-BEE1-AAD4BD1E3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7CC2D-2B1A-4D05-97A7-C00D22BF048A}"/>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939131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6D79-73EF-4214-9CDF-C43C1E54E6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2D8C3-10BA-4B76-9D52-0516CB0388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F2A811-156A-4EC5-ADAE-67BD60784B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AEF302-A8EB-4CBD-A469-D9196B827395}"/>
              </a:ext>
            </a:extLst>
          </p:cNvPr>
          <p:cNvSpPr>
            <a:spLocks noGrp="1"/>
          </p:cNvSpPr>
          <p:nvPr>
            <p:ph type="dt" sz="half" idx="10"/>
          </p:nvPr>
        </p:nvSpPr>
        <p:spPr/>
        <p:txBody>
          <a:bodyPr/>
          <a:lstStyle/>
          <a:p>
            <a:fld id="{EB993E32-8AB3-4DE5-96CB-E95A7A114169}" type="datetimeFigureOut">
              <a:rPr lang="en-US" smtClean="0"/>
              <a:t>03-Dec-19</a:t>
            </a:fld>
            <a:endParaRPr lang="en-US"/>
          </a:p>
        </p:txBody>
      </p:sp>
      <p:sp>
        <p:nvSpPr>
          <p:cNvPr id="6" name="Footer Placeholder 5">
            <a:extLst>
              <a:ext uri="{FF2B5EF4-FFF2-40B4-BE49-F238E27FC236}">
                <a16:creationId xmlns:a16="http://schemas.microsoft.com/office/drawing/2014/main" id="{4E69707B-DE6D-423B-974F-AC3F4020C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B7422-30FE-4471-B6B1-334FB126A2F0}"/>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66219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12FCF-D840-4D24-9C41-619259B691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6CAB05-F117-4DA1-AE2B-BC519B2D6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034094-3857-4655-BEEC-33F293432C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3431A5-6972-4A10-9B44-1832D2F899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DF4C2A-CF9A-4C46-9C42-4A406B4E7A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07E0F8-808A-4CC5-94CA-40486E527372}"/>
              </a:ext>
            </a:extLst>
          </p:cNvPr>
          <p:cNvSpPr>
            <a:spLocks noGrp="1"/>
          </p:cNvSpPr>
          <p:nvPr>
            <p:ph type="dt" sz="half" idx="10"/>
          </p:nvPr>
        </p:nvSpPr>
        <p:spPr/>
        <p:txBody>
          <a:bodyPr/>
          <a:lstStyle/>
          <a:p>
            <a:fld id="{EB993E32-8AB3-4DE5-96CB-E95A7A114169}" type="datetimeFigureOut">
              <a:rPr lang="en-US" smtClean="0"/>
              <a:t>03-Dec-19</a:t>
            </a:fld>
            <a:endParaRPr lang="en-US"/>
          </a:p>
        </p:txBody>
      </p:sp>
      <p:sp>
        <p:nvSpPr>
          <p:cNvPr id="8" name="Footer Placeholder 7">
            <a:extLst>
              <a:ext uri="{FF2B5EF4-FFF2-40B4-BE49-F238E27FC236}">
                <a16:creationId xmlns:a16="http://schemas.microsoft.com/office/drawing/2014/main" id="{ED68E4CC-1DD4-49A6-9F3E-7FDD308BD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E3261F-2290-4997-93B1-095F3B48F8C5}"/>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5900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0A8C-9050-49BA-8B9C-AB5BC20516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5E0F72-2348-4D75-84AA-8EA4194A20AD}"/>
              </a:ext>
            </a:extLst>
          </p:cNvPr>
          <p:cNvSpPr>
            <a:spLocks noGrp="1"/>
          </p:cNvSpPr>
          <p:nvPr>
            <p:ph type="dt" sz="half" idx="10"/>
          </p:nvPr>
        </p:nvSpPr>
        <p:spPr/>
        <p:txBody>
          <a:bodyPr/>
          <a:lstStyle/>
          <a:p>
            <a:fld id="{EB993E32-8AB3-4DE5-96CB-E95A7A114169}" type="datetimeFigureOut">
              <a:rPr lang="en-US" smtClean="0"/>
              <a:t>03-Dec-19</a:t>
            </a:fld>
            <a:endParaRPr lang="en-US"/>
          </a:p>
        </p:txBody>
      </p:sp>
      <p:sp>
        <p:nvSpPr>
          <p:cNvPr id="4" name="Footer Placeholder 3">
            <a:extLst>
              <a:ext uri="{FF2B5EF4-FFF2-40B4-BE49-F238E27FC236}">
                <a16:creationId xmlns:a16="http://schemas.microsoft.com/office/drawing/2014/main" id="{154276DD-CC07-4708-9791-1B33203842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59CB24-CA1E-49AB-A3CF-C5F5D1D0B6FD}"/>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414386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554B5-7C2E-4BAD-85C7-49CCB9B48B2E}"/>
              </a:ext>
            </a:extLst>
          </p:cNvPr>
          <p:cNvSpPr>
            <a:spLocks noGrp="1"/>
          </p:cNvSpPr>
          <p:nvPr>
            <p:ph type="dt" sz="half" idx="10"/>
          </p:nvPr>
        </p:nvSpPr>
        <p:spPr/>
        <p:txBody>
          <a:bodyPr/>
          <a:lstStyle/>
          <a:p>
            <a:fld id="{EB993E32-8AB3-4DE5-96CB-E95A7A114169}" type="datetimeFigureOut">
              <a:rPr lang="en-US" smtClean="0"/>
              <a:t>03-Dec-19</a:t>
            </a:fld>
            <a:endParaRPr lang="en-US"/>
          </a:p>
        </p:txBody>
      </p:sp>
      <p:sp>
        <p:nvSpPr>
          <p:cNvPr id="3" name="Footer Placeholder 2">
            <a:extLst>
              <a:ext uri="{FF2B5EF4-FFF2-40B4-BE49-F238E27FC236}">
                <a16:creationId xmlns:a16="http://schemas.microsoft.com/office/drawing/2014/main" id="{6B788039-BB63-441D-8181-2F1F232BF8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12C932-428F-492E-B6C2-6868BFFB3D7E}"/>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92060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F1D9-22D5-4871-8E51-7AA69A125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F2B7D8-3320-4BE8-852E-B996837B43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4A5C2A-6496-4CFC-8351-295A5C248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DBD4D-2C5A-4542-8C5B-D9381D4DCA5C}"/>
              </a:ext>
            </a:extLst>
          </p:cNvPr>
          <p:cNvSpPr>
            <a:spLocks noGrp="1"/>
          </p:cNvSpPr>
          <p:nvPr>
            <p:ph type="dt" sz="half" idx="10"/>
          </p:nvPr>
        </p:nvSpPr>
        <p:spPr/>
        <p:txBody>
          <a:bodyPr/>
          <a:lstStyle/>
          <a:p>
            <a:fld id="{EB993E32-8AB3-4DE5-96CB-E95A7A114169}" type="datetimeFigureOut">
              <a:rPr lang="en-US" smtClean="0"/>
              <a:t>03-Dec-19</a:t>
            </a:fld>
            <a:endParaRPr lang="en-US"/>
          </a:p>
        </p:txBody>
      </p:sp>
      <p:sp>
        <p:nvSpPr>
          <p:cNvPr id="6" name="Footer Placeholder 5">
            <a:extLst>
              <a:ext uri="{FF2B5EF4-FFF2-40B4-BE49-F238E27FC236}">
                <a16:creationId xmlns:a16="http://schemas.microsoft.com/office/drawing/2014/main" id="{0F0AF813-6310-4365-AFEF-2FB315ED90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381D4-78CB-41AC-A152-B091459C5EA8}"/>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81598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6A66-1849-4A53-BC1B-C0C76CA66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0746AF-9A67-4DB5-AF14-F6A81607BA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4F7B75-D80C-4054-9EC6-F7EB01616D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A925F8-66C7-46AD-99A9-3A8A62660A4B}"/>
              </a:ext>
            </a:extLst>
          </p:cNvPr>
          <p:cNvSpPr>
            <a:spLocks noGrp="1"/>
          </p:cNvSpPr>
          <p:nvPr>
            <p:ph type="dt" sz="half" idx="10"/>
          </p:nvPr>
        </p:nvSpPr>
        <p:spPr/>
        <p:txBody>
          <a:bodyPr/>
          <a:lstStyle/>
          <a:p>
            <a:fld id="{EB993E32-8AB3-4DE5-96CB-E95A7A114169}" type="datetimeFigureOut">
              <a:rPr lang="en-US" smtClean="0"/>
              <a:t>03-Dec-19</a:t>
            </a:fld>
            <a:endParaRPr lang="en-US"/>
          </a:p>
        </p:txBody>
      </p:sp>
      <p:sp>
        <p:nvSpPr>
          <p:cNvPr id="6" name="Footer Placeholder 5">
            <a:extLst>
              <a:ext uri="{FF2B5EF4-FFF2-40B4-BE49-F238E27FC236}">
                <a16:creationId xmlns:a16="http://schemas.microsoft.com/office/drawing/2014/main" id="{FB3DE0FA-FF00-4DF0-A12B-B7FAF2CA4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7D932-97DD-4823-98D4-38793C69B909}"/>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7800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B9D71B-4BBA-4D11-81B2-AC6082A454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C751A5-8066-4753-B370-00538FAA7B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A0E4A-2CF7-4ADD-A853-52DA5547F1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93E32-8AB3-4DE5-96CB-E95A7A114169}" type="datetimeFigureOut">
              <a:rPr lang="en-US" smtClean="0"/>
              <a:t>03-Dec-19</a:t>
            </a:fld>
            <a:endParaRPr lang="en-US"/>
          </a:p>
        </p:txBody>
      </p:sp>
      <p:sp>
        <p:nvSpPr>
          <p:cNvPr id="5" name="Footer Placeholder 4">
            <a:extLst>
              <a:ext uri="{FF2B5EF4-FFF2-40B4-BE49-F238E27FC236}">
                <a16:creationId xmlns:a16="http://schemas.microsoft.com/office/drawing/2014/main" id="{AFDDB6B2-999D-4169-94A7-0C0337776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6D2559-A9D5-4DB5-9A4E-A4F656ACF1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F4B2E-8219-484F-BA4C-33EC029B08AD}" type="slidenum">
              <a:rPr lang="en-US" smtClean="0"/>
              <a:t>‹#›</a:t>
            </a:fld>
            <a:endParaRPr lang="en-US"/>
          </a:p>
        </p:txBody>
      </p:sp>
    </p:spTree>
    <p:extLst>
      <p:ext uri="{BB962C8B-B14F-4D97-AF65-F5344CB8AC3E}">
        <p14:creationId xmlns:p14="http://schemas.microsoft.com/office/powerpoint/2010/main" val="258771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A2DF1-282C-422B-9D1B-3D30E733E7A9}"/>
              </a:ext>
            </a:extLst>
          </p:cNvPr>
          <p:cNvSpPr>
            <a:spLocks noGrp="1"/>
          </p:cNvSpPr>
          <p:nvPr>
            <p:ph type="ctrTitle"/>
          </p:nvPr>
        </p:nvSpPr>
        <p:spPr>
          <a:xfrm>
            <a:off x="338203" y="4519301"/>
            <a:ext cx="7462189" cy="1737361"/>
          </a:xfrm>
        </p:spPr>
        <p:txBody>
          <a:bodyPr anchor="ctr">
            <a:noAutofit/>
          </a:bodyPr>
          <a:lstStyle/>
          <a:p>
            <a:pPr algn="l"/>
            <a:r>
              <a:rPr lang="es-HN" sz="4400" b="1" dirty="0">
                <a:solidFill>
                  <a:schemeClr val="accent1"/>
                </a:solidFill>
              </a:rPr>
              <a:t>Diseño de salidas y metodologías agiles de desarrollo. </a:t>
            </a:r>
          </a:p>
        </p:txBody>
      </p:sp>
      <p:sp>
        <p:nvSpPr>
          <p:cNvPr id="3" name="Subtitle 2">
            <a:extLst>
              <a:ext uri="{FF2B5EF4-FFF2-40B4-BE49-F238E27FC236}">
                <a16:creationId xmlns:a16="http://schemas.microsoft.com/office/drawing/2014/main" id="{2E5CA80A-7E58-4011-90EF-520FE3549422}"/>
              </a:ext>
            </a:extLst>
          </p:cNvPr>
          <p:cNvSpPr>
            <a:spLocks noGrp="1"/>
          </p:cNvSpPr>
          <p:nvPr>
            <p:ph type="subTitle" idx="1"/>
          </p:nvPr>
        </p:nvSpPr>
        <p:spPr>
          <a:xfrm>
            <a:off x="8050762" y="4525347"/>
            <a:ext cx="3211288" cy="1737360"/>
          </a:xfrm>
        </p:spPr>
        <p:txBody>
          <a:bodyPr anchor="ctr">
            <a:normAutofit/>
          </a:bodyPr>
          <a:lstStyle/>
          <a:p>
            <a:pPr marL="457200" indent="-457200" algn="l">
              <a:buFont typeface="+mj-lt"/>
              <a:buAutoNum type="arabicPeriod"/>
            </a:pPr>
            <a:r>
              <a:rPr lang="es-HN" sz="1100" dirty="0"/>
              <a:t>Diseño de una salida efectiva</a:t>
            </a:r>
          </a:p>
          <a:p>
            <a:pPr marL="457200" indent="-457200" algn="l">
              <a:buFont typeface="+mj-lt"/>
              <a:buAutoNum type="arabicPeriod"/>
            </a:pPr>
            <a:r>
              <a:rPr lang="es-HN" sz="1100" dirty="0" err="1"/>
              <a:t>Wireframes</a:t>
            </a:r>
            <a:r>
              <a:rPr lang="es-HN" sz="1100" dirty="0"/>
              <a:t>, Mockups, prototipos</a:t>
            </a:r>
          </a:p>
          <a:p>
            <a:pPr marL="457200" indent="-457200" algn="l">
              <a:buFont typeface="+mj-lt"/>
              <a:buAutoNum type="arabicPeriod"/>
            </a:pPr>
            <a:r>
              <a:rPr lang="es-HN" sz="1100" dirty="0"/>
              <a:t>Metodologías agiles de desarrollo</a:t>
            </a:r>
          </a:p>
        </p:txBody>
      </p:sp>
      <p:sp>
        <p:nvSpPr>
          <p:cNvPr id="11" name="Oval 10">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4F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FF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magen relacionada">
            <a:extLst>
              <a:ext uri="{FF2B5EF4-FFF2-40B4-BE49-F238E27FC236}">
                <a16:creationId xmlns:a16="http://schemas.microsoft.com/office/drawing/2014/main" id="{E54EFD3E-10C1-4B90-BA47-80B6D3945D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78" r="2" b="2"/>
          <a:stretch/>
        </p:blipFill>
        <p:spPr bwMode="auto">
          <a:xfrm>
            <a:off x="7581979" y="10"/>
            <a:ext cx="4610021" cy="3283075"/>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BB07799-BF84-4BCF-8086-4C9C1203B171}"/>
              </a:ext>
            </a:extLst>
          </p:cNvPr>
          <p:cNvSpPr txBox="1"/>
          <p:nvPr/>
        </p:nvSpPr>
        <p:spPr>
          <a:xfrm>
            <a:off x="444899" y="6065259"/>
            <a:ext cx="6910595" cy="338554"/>
          </a:xfrm>
          <a:prstGeom prst="rect">
            <a:avLst/>
          </a:prstGeom>
          <a:noFill/>
        </p:spPr>
        <p:txBody>
          <a:bodyPr wrap="square" rtlCol="0">
            <a:spAutoFit/>
          </a:bodyPr>
          <a:lstStyle/>
          <a:p>
            <a:r>
              <a:rPr lang="en-US" sz="1600" dirty="0"/>
              <a:t>Ing. Allan N Lopez</a:t>
            </a:r>
          </a:p>
        </p:txBody>
      </p:sp>
    </p:spTree>
    <p:extLst>
      <p:ext uri="{BB962C8B-B14F-4D97-AF65-F5344CB8AC3E}">
        <p14:creationId xmlns:p14="http://schemas.microsoft.com/office/powerpoint/2010/main" val="226850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6" y="388799"/>
            <a:ext cx="10588486" cy="976175"/>
          </a:xfrm>
        </p:spPr>
        <p:txBody>
          <a:bodyPr>
            <a:normAutofit/>
          </a:bodyPr>
          <a:lstStyle/>
          <a:p>
            <a:r>
              <a:rPr lang="es-HN" b="1" dirty="0">
                <a:solidFill>
                  <a:schemeClr val="accent1"/>
                </a:solidFill>
              </a:rPr>
              <a:t>Programación Extrema (XP)</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742120" y="1569501"/>
            <a:ext cx="10204175" cy="4620798"/>
          </a:xfrm>
        </p:spPr>
        <p:txBody>
          <a:bodyPr>
            <a:normAutofit/>
          </a:bodyPr>
          <a:lstStyle/>
          <a:p>
            <a:pPr algn="just"/>
            <a:r>
              <a:rPr lang="es-ES" sz="2600" dirty="0">
                <a:solidFill>
                  <a:schemeClr val="tx1"/>
                </a:solidFill>
              </a:rPr>
              <a:t>Extreme </a:t>
            </a:r>
            <a:r>
              <a:rPr lang="es-ES" sz="2600" dirty="0" err="1">
                <a:solidFill>
                  <a:schemeClr val="tx1"/>
                </a:solidFill>
              </a:rPr>
              <a:t>Programming</a:t>
            </a:r>
            <a:r>
              <a:rPr lang="es-ES" sz="2600" dirty="0">
                <a:solidFill>
                  <a:schemeClr val="tx1"/>
                </a:solidFill>
              </a:rPr>
              <a:t> (XP) es una metodología ágil que consiste en prácticas de desarrollo efectivas para lograr la satisfacción del cliente. Las prácticas se centran en entregar constantemente software, respondiendo al cambio, trabajo en equipo efectivo y autoorganización. </a:t>
            </a:r>
          </a:p>
          <a:p>
            <a:pPr algn="just"/>
            <a:r>
              <a:rPr lang="es-ES" sz="2600" dirty="0">
                <a:solidFill>
                  <a:schemeClr val="tx1"/>
                </a:solidFill>
              </a:rPr>
              <a:t>Estas prácticas siguen los principios esbozados en el </a:t>
            </a:r>
            <a:r>
              <a:rPr lang="es-ES" sz="2600" b="1" dirty="0">
                <a:solidFill>
                  <a:schemeClr val="tx1"/>
                </a:solidFill>
              </a:rPr>
              <a:t>Manifiesto Ágil</a:t>
            </a:r>
            <a:r>
              <a:rPr lang="es-ES" sz="2600" dirty="0">
                <a:solidFill>
                  <a:schemeClr val="tx1"/>
                </a:solidFill>
              </a:rPr>
              <a:t>. </a:t>
            </a:r>
          </a:p>
          <a:p>
            <a:pPr algn="just"/>
            <a:r>
              <a:rPr lang="es-ES" sz="2600" dirty="0">
                <a:solidFill>
                  <a:schemeClr val="tx1"/>
                </a:solidFill>
              </a:rPr>
              <a:t>Además de fomentar la simplicidad, la comunicación y la retroalimentación, XP fomenta el respeto y el coraje. Todos se consideran iguales, de modo que el cliente, el gerente de producto de software y los miembros del equipo de desarrollo están todos en el mismo nivel, trabajando juntos.</a:t>
            </a:r>
          </a:p>
        </p:txBody>
      </p:sp>
    </p:spTree>
    <p:extLst>
      <p:ext uri="{BB962C8B-B14F-4D97-AF65-F5344CB8AC3E}">
        <p14:creationId xmlns:p14="http://schemas.microsoft.com/office/powerpoint/2010/main" val="3125094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5" y="388799"/>
            <a:ext cx="11065565" cy="976175"/>
          </a:xfrm>
        </p:spPr>
        <p:txBody>
          <a:bodyPr>
            <a:normAutofit/>
          </a:bodyPr>
          <a:lstStyle/>
          <a:p>
            <a:r>
              <a:rPr lang="es-HN" b="1" dirty="0">
                <a:solidFill>
                  <a:schemeClr val="accent1"/>
                </a:solidFill>
              </a:rPr>
              <a:t>Principios de Programación Extrema</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7952196" y="1537252"/>
            <a:ext cx="3696464" cy="4084222"/>
          </a:xfrm>
        </p:spPr>
        <p:txBody>
          <a:bodyPr>
            <a:normAutofit/>
          </a:bodyPr>
          <a:lstStyle/>
          <a:p>
            <a:pPr algn="just"/>
            <a:r>
              <a:rPr lang="es-ES" sz="2600" dirty="0">
                <a:solidFill>
                  <a:schemeClr val="tx1"/>
                </a:solidFill>
              </a:rPr>
              <a:t>Para aplicar XP, hay 12 prácticas a seguir. </a:t>
            </a:r>
          </a:p>
          <a:p>
            <a:pPr algn="just"/>
            <a:r>
              <a:rPr lang="es-ES" sz="2600" dirty="0">
                <a:solidFill>
                  <a:schemeClr val="tx1"/>
                </a:solidFill>
              </a:rPr>
              <a:t>Las prácticas funcionan juntas, por lo que seguir todas las prácticas brinda el mayor beneficio.</a:t>
            </a:r>
          </a:p>
        </p:txBody>
      </p:sp>
      <p:pic>
        <p:nvPicPr>
          <p:cNvPr id="5" name="Picture 4">
            <a:extLst>
              <a:ext uri="{FF2B5EF4-FFF2-40B4-BE49-F238E27FC236}">
                <a16:creationId xmlns:a16="http://schemas.microsoft.com/office/drawing/2014/main" id="{171CE02B-80E9-4164-9C0D-03D48253A526}"/>
              </a:ext>
            </a:extLst>
          </p:cNvPr>
          <p:cNvPicPr>
            <a:picLocks noChangeAspect="1"/>
          </p:cNvPicPr>
          <p:nvPr/>
        </p:nvPicPr>
        <p:blipFill rotWithShape="1">
          <a:blip r:embed="rId2">
            <a:extLst>
              <a:ext uri="{28A0092B-C50C-407E-A947-70E740481C1C}">
                <a14:useLocalDpi xmlns:a14="http://schemas.microsoft.com/office/drawing/2010/main" val="0"/>
              </a:ext>
            </a:extLst>
          </a:blip>
          <a:srcRect l="13063"/>
          <a:stretch/>
        </p:blipFill>
        <p:spPr>
          <a:xfrm>
            <a:off x="543340" y="1364974"/>
            <a:ext cx="7408856" cy="4541422"/>
          </a:xfrm>
          <a:prstGeom prst="rect">
            <a:avLst/>
          </a:prstGeom>
        </p:spPr>
      </p:pic>
    </p:spTree>
    <p:extLst>
      <p:ext uri="{BB962C8B-B14F-4D97-AF65-F5344CB8AC3E}">
        <p14:creationId xmlns:p14="http://schemas.microsoft.com/office/powerpoint/2010/main" val="2503028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6" y="388799"/>
            <a:ext cx="10588486" cy="976175"/>
          </a:xfrm>
        </p:spPr>
        <p:txBody>
          <a:bodyPr>
            <a:normAutofit/>
          </a:bodyPr>
          <a:lstStyle/>
          <a:p>
            <a:r>
              <a:rPr lang="es-HN" b="1" dirty="0">
                <a:solidFill>
                  <a:schemeClr val="accent1"/>
                </a:solidFill>
              </a:rPr>
              <a:t>Scrum</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583096" y="1569501"/>
            <a:ext cx="5512904" cy="4620798"/>
          </a:xfrm>
        </p:spPr>
        <p:txBody>
          <a:bodyPr>
            <a:normAutofit/>
          </a:bodyPr>
          <a:lstStyle/>
          <a:p>
            <a:pPr algn="just"/>
            <a:r>
              <a:rPr lang="es-ES" sz="2600" dirty="0">
                <a:solidFill>
                  <a:schemeClr val="tx1"/>
                </a:solidFill>
              </a:rPr>
              <a:t>Scrum es una metodología ágil que consiste en prácticas de administración livianas que tienen relativamente poca sobrecarga. Sus prácticas son simples de entender pero muy difíciles de dominar en su totalidad. </a:t>
            </a:r>
          </a:p>
          <a:p>
            <a:pPr algn="just"/>
            <a:r>
              <a:rPr lang="es-ES" sz="2600" dirty="0">
                <a:solidFill>
                  <a:schemeClr val="tx1"/>
                </a:solidFill>
              </a:rPr>
              <a:t>Scrum utiliza un enfoque que es tanto iterativo como incremental. Hay evaluaciones frecuentes del proyecto, lo que mejora la previsibilidad y mitiga el riesgo.</a:t>
            </a:r>
          </a:p>
        </p:txBody>
      </p:sp>
      <p:pic>
        <p:nvPicPr>
          <p:cNvPr id="1026" name="Picture 2" descr="Resultado de imagen para pilares de scrum">
            <a:extLst>
              <a:ext uri="{FF2B5EF4-FFF2-40B4-BE49-F238E27FC236}">
                <a16:creationId xmlns:a16="http://schemas.microsoft.com/office/drawing/2014/main" id="{E15BA175-219F-45F3-87DE-61B10F590B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736" b="5669"/>
          <a:stretch/>
        </p:blipFill>
        <p:spPr bwMode="auto">
          <a:xfrm>
            <a:off x="6283032" y="388799"/>
            <a:ext cx="5632509" cy="35736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E87F90C-9459-4F90-8EFE-8059BB52D3D3}"/>
              </a:ext>
            </a:extLst>
          </p:cNvPr>
          <p:cNvSpPr txBox="1"/>
          <p:nvPr/>
        </p:nvSpPr>
        <p:spPr>
          <a:xfrm>
            <a:off x="6387550" y="4426226"/>
            <a:ext cx="5527992" cy="1569660"/>
          </a:xfrm>
          <a:prstGeom prst="rect">
            <a:avLst/>
          </a:prstGeom>
          <a:noFill/>
        </p:spPr>
        <p:txBody>
          <a:bodyPr wrap="square" rtlCol="0">
            <a:spAutoFit/>
          </a:bodyPr>
          <a:lstStyle/>
          <a:p>
            <a:r>
              <a:rPr lang="es-ES" sz="2400" dirty="0"/>
              <a:t>Scrum se basa en tres pilares:</a:t>
            </a:r>
          </a:p>
          <a:p>
            <a:pPr marL="285750" indent="-285750">
              <a:buFont typeface="Arial" panose="020B0604020202020204" pitchFamily="34" charset="0"/>
              <a:buChar char="•"/>
            </a:pPr>
            <a:r>
              <a:rPr lang="es-ES" sz="2400" dirty="0"/>
              <a:t>Transparencia </a:t>
            </a:r>
          </a:p>
          <a:p>
            <a:pPr marL="285750" indent="-285750">
              <a:buFont typeface="Arial" panose="020B0604020202020204" pitchFamily="34" charset="0"/>
              <a:buChar char="•"/>
            </a:pPr>
            <a:r>
              <a:rPr lang="es-ES" sz="2400" dirty="0"/>
              <a:t>Inspección </a:t>
            </a:r>
          </a:p>
          <a:p>
            <a:pPr marL="285750" indent="-285750">
              <a:buFont typeface="Arial" panose="020B0604020202020204" pitchFamily="34" charset="0"/>
              <a:buChar char="•"/>
            </a:pPr>
            <a:r>
              <a:rPr lang="es-ES" sz="2400" dirty="0"/>
              <a:t>Adaptación</a:t>
            </a:r>
            <a:endParaRPr lang="en-US" sz="2400" dirty="0"/>
          </a:p>
        </p:txBody>
      </p:sp>
    </p:spTree>
    <p:extLst>
      <p:ext uri="{BB962C8B-B14F-4D97-AF65-F5344CB8AC3E}">
        <p14:creationId xmlns:p14="http://schemas.microsoft.com/office/powerpoint/2010/main" val="3214754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6" y="388799"/>
            <a:ext cx="10588486" cy="976175"/>
          </a:xfrm>
        </p:spPr>
        <p:txBody>
          <a:bodyPr>
            <a:normAutofit/>
          </a:bodyPr>
          <a:lstStyle/>
          <a:p>
            <a:r>
              <a:rPr lang="es-HN" b="1" dirty="0" err="1">
                <a:solidFill>
                  <a:schemeClr val="accent1"/>
                </a:solidFill>
              </a:rPr>
              <a:t>Sprints</a:t>
            </a:r>
            <a:r>
              <a:rPr lang="es-HN" b="1" dirty="0">
                <a:solidFill>
                  <a:schemeClr val="accent1"/>
                </a:solidFill>
              </a:rPr>
              <a:t> y Eventos Scrum</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702366" y="1364974"/>
            <a:ext cx="10164417" cy="4825325"/>
          </a:xfrm>
        </p:spPr>
        <p:txBody>
          <a:bodyPr>
            <a:normAutofit/>
          </a:bodyPr>
          <a:lstStyle/>
          <a:p>
            <a:pPr algn="just"/>
            <a:r>
              <a:rPr lang="es-ES" dirty="0">
                <a:solidFill>
                  <a:schemeClr val="tx1"/>
                </a:solidFill>
              </a:rPr>
              <a:t>La línea de tiempo del proyecto consiste en una secuencia de </a:t>
            </a:r>
            <a:r>
              <a:rPr lang="es-ES" dirty="0" err="1">
                <a:solidFill>
                  <a:schemeClr val="tx1"/>
                </a:solidFill>
              </a:rPr>
              <a:t>sprints</a:t>
            </a:r>
            <a:r>
              <a:rPr lang="es-ES" dirty="0">
                <a:solidFill>
                  <a:schemeClr val="tx1"/>
                </a:solidFill>
              </a:rPr>
              <a:t> consecutivos. </a:t>
            </a:r>
          </a:p>
          <a:p>
            <a:pPr algn="just"/>
            <a:r>
              <a:rPr lang="es-ES" dirty="0">
                <a:solidFill>
                  <a:schemeClr val="tx1"/>
                </a:solidFill>
              </a:rPr>
              <a:t>Un sprint es una iteración, mediante la cual un incremento del software de trabajo se entrega al cliente al final.  La duración del sprint se elige al comienzo del proyecto, y generalmente es de una o dos semanas.</a:t>
            </a:r>
          </a:p>
          <a:p>
            <a:pPr algn="just"/>
            <a:r>
              <a:rPr lang="es-ES" dirty="0">
                <a:solidFill>
                  <a:schemeClr val="tx1"/>
                </a:solidFill>
              </a:rPr>
              <a:t>Para garantizar los pilares de Scrum es necesario que ocurran los eventos:</a:t>
            </a:r>
          </a:p>
          <a:p>
            <a:pPr marL="457200" indent="-457200" algn="just">
              <a:buFont typeface="Arial" panose="020B0604020202020204" pitchFamily="34" charset="0"/>
              <a:buChar char="•"/>
            </a:pPr>
            <a:r>
              <a:rPr lang="es-ES" b="1" dirty="0">
                <a:solidFill>
                  <a:schemeClr val="tx1"/>
                </a:solidFill>
              </a:rPr>
              <a:t>Planificación de Sprint: </a:t>
            </a:r>
            <a:r>
              <a:rPr lang="es-ES" dirty="0">
                <a:solidFill>
                  <a:schemeClr val="tx1"/>
                </a:solidFill>
              </a:rPr>
              <a:t>para establecer expectativas para el Sprint</a:t>
            </a:r>
          </a:p>
          <a:p>
            <a:pPr marL="457200" indent="-457200" algn="just">
              <a:buFont typeface="Arial" panose="020B0604020202020204" pitchFamily="34" charset="0"/>
              <a:buChar char="•"/>
            </a:pPr>
            <a:r>
              <a:rPr lang="es-ES" b="1" dirty="0">
                <a:solidFill>
                  <a:schemeClr val="tx1"/>
                </a:solidFill>
              </a:rPr>
              <a:t>Scrums diarios: </a:t>
            </a:r>
            <a:r>
              <a:rPr lang="es-ES" dirty="0">
                <a:solidFill>
                  <a:schemeClr val="tx1"/>
                </a:solidFill>
              </a:rPr>
              <a:t>para garantizar que el trabajo esté alineado con estas expectativas</a:t>
            </a:r>
          </a:p>
          <a:p>
            <a:pPr marL="457200" indent="-457200" algn="just">
              <a:buFont typeface="Arial" panose="020B0604020202020204" pitchFamily="34" charset="0"/>
              <a:buChar char="•"/>
            </a:pPr>
            <a:r>
              <a:rPr lang="es-ES" b="1" dirty="0">
                <a:solidFill>
                  <a:schemeClr val="tx1"/>
                </a:solidFill>
              </a:rPr>
              <a:t>Revisión de Sprint: </a:t>
            </a:r>
            <a:r>
              <a:rPr lang="es-ES" dirty="0">
                <a:solidFill>
                  <a:schemeClr val="tx1"/>
                </a:solidFill>
              </a:rPr>
              <a:t>para obtener retroalimentación sobre el trabajo completado)</a:t>
            </a:r>
          </a:p>
          <a:p>
            <a:pPr marL="457200" indent="-457200" algn="just">
              <a:buFont typeface="Arial" panose="020B0604020202020204" pitchFamily="34" charset="0"/>
              <a:buChar char="•"/>
            </a:pPr>
            <a:r>
              <a:rPr lang="es-ES" b="1" dirty="0">
                <a:solidFill>
                  <a:schemeClr val="tx1"/>
                </a:solidFill>
              </a:rPr>
              <a:t>Retrospectiva de Sprint: </a:t>
            </a:r>
            <a:r>
              <a:rPr lang="es-ES" dirty="0">
                <a:solidFill>
                  <a:schemeClr val="tx1"/>
                </a:solidFill>
              </a:rPr>
              <a:t>para identificar qué hacer mejor en el futuro</a:t>
            </a:r>
          </a:p>
          <a:p>
            <a:pPr algn="just"/>
            <a:endParaRPr lang="es-ES" sz="2600" dirty="0">
              <a:solidFill>
                <a:schemeClr val="tx1"/>
              </a:solidFill>
            </a:endParaRPr>
          </a:p>
        </p:txBody>
      </p:sp>
    </p:spTree>
    <p:extLst>
      <p:ext uri="{BB962C8B-B14F-4D97-AF65-F5344CB8AC3E}">
        <p14:creationId xmlns:p14="http://schemas.microsoft.com/office/powerpoint/2010/main" val="1091403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6" y="388799"/>
            <a:ext cx="10588486" cy="976175"/>
          </a:xfrm>
        </p:spPr>
        <p:txBody>
          <a:bodyPr>
            <a:normAutofit/>
          </a:bodyPr>
          <a:lstStyle/>
          <a:p>
            <a:r>
              <a:rPr lang="es-HN" b="1" dirty="0">
                <a:solidFill>
                  <a:schemeClr val="accent1"/>
                </a:solidFill>
              </a:rPr>
              <a:t>Proceso de desarrollo Scrum</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702365" y="1569501"/>
            <a:ext cx="9143999" cy="4620798"/>
          </a:xfrm>
        </p:spPr>
        <p:txBody>
          <a:bodyPr>
            <a:normAutofit/>
          </a:bodyPr>
          <a:lstStyle/>
          <a:p>
            <a:pPr algn="just"/>
            <a:r>
              <a:rPr lang="es-ES" sz="2600" dirty="0">
                <a:solidFill>
                  <a:schemeClr val="tx1"/>
                </a:solidFill>
              </a:rPr>
              <a:t> </a:t>
            </a:r>
          </a:p>
        </p:txBody>
      </p:sp>
      <p:pic>
        <p:nvPicPr>
          <p:cNvPr id="4" name="Picture 3">
            <a:extLst>
              <a:ext uri="{FF2B5EF4-FFF2-40B4-BE49-F238E27FC236}">
                <a16:creationId xmlns:a16="http://schemas.microsoft.com/office/drawing/2014/main" id="{DA191134-F7D8-4BED-B63C-29C578D2D2FB}"/>
              </a:ext>
            </a:extLst>
          </p:cNvPr>
          <p:cNvPicPr>
            <a:picLocks noChangeAspect="1"/>
          </p:cNvPicPr>
          <p:nvPr/>
        </p:nvPicPr>
        <p:blipFill>
          <a:blip r:embed="rId2"/>
          <a:stretch>
            <a:fillRect/>
          </a:stretch>
        </p:blipFill>
        <p:spPr>
          <a:xfrm>
            <a:off x="1204808" y="1569501"/>
            <a:ext cx="9557095" cy="4539874"/>
          </a:xfrm>
          <a:prstGeom prst="rect">
            <a:avLst/>
          </a:prstGeom>
        </p:spPr>
      </p:pic>
    </p:spTree>
    <p:extLst>
      <p:ext uri="{BB962C8B-B14F-4D97-AF65-F5344CB8AC3E}">
        <p14:creationId xmlns:p14="http://schemas.microsoft.com/office/powerpoint/2010/main" val="265492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6" y="388799"/>
            <a:ext cx="10588486" cy="976175"/>
          </a:xfrm>
        </p:spPr>
        <p:txBody>
          <a:bodyPr>
            <a:normAutofit/>
          </a:bodyPr>
          <a:lstStyle/>
          <a:p>
            <a:r>
              <a:rPr lang="es-HN" b="1" dirty="0">
                <a:solidFill>
                  <a:schemeClr val="accent1"/>
                </a:solidFill>
              </a:rPr>
              <a:t>Los roles de Scrum</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4440621" y="1563757"/>
            <a:ext cx="7380317" cy="4626542"/>
          </a:xfrm>
        </p:spPr>
        <p:txBody>
          <a:bodyPr>
            <a:normAutofit/>
          </a:bodyPr>
          <a:lstStyle/>
          <a:p>
            <a:pPr algn="just"/>
            <a:r>
              <a:rPr lang="es-ES" dirty="0">
                <a:solidFill>
                  <a:schemeClr val="tx1"/>
                </a:solidFill>
              </a:rPr>
              <a:t>Scrum define algunos roles clave para un equipo scrum. Además de los desarrolladores de software, hay un </a:t>
            </a:r>
            <a:r>
              <a:rPr lang="es-ES" b="1" dirty="0" err="1">
                <a:solidFill>
                  <a:schemeClr val="tx1"/>
                </a:solidFill>
              </a:rPr>
              <a:t>product</a:t>
            </a:r>
            <a:r>
              <a:rPr lang="es-ES" b="1" dirty="0">
                <a:solidFill>
                  <a:schemeClr val="tx1"/>
                </a:solidFill>
              </a:rPr>
              <a:t> </a:t>
            </a:r>
            <a:r>
              <a:rPr lang="es-ES" b="1" dirty="0" err="1">
                <a:solidFill>
                  <a:schemeClr val="tx1"/>
                </a:solidFill>
              </a:rPr>
              <a:t>owner</a:t>
            </a:r>
            <a:r>
              <a:rPr lang="es-ES" b="1" dirty="0">
                <a:solidFill>
                  <a:schemeClr val="tx1"/>
                </a:solidFill>
              </a:rPr>
              <a:t>  </a:t>
            </a:r>
            <a:r>
              <a:rPr lang="es-ES" dirty="0">
                <a:solidFill>
                  <a:schemeClr val="tx1"/>
                </a:solidFill>
              </a:rPr>
              <a:t>y un  </a:t>
            </a:r>
            <a:r>
              <a:rPr lang="es-ES" b="1" dirty="0">
                <a:solidFill>
                  <a:schemeClr val="tx1"/>
                </a:solidFill>
              </a:rPr>
              <a:t>scrum master</a:t>
            </a:r>
            <a:r>
              <a:rPr lang="es-ES" dirty="0">
                <a:solidFill>
                  <a:schemeClr val="tx1"/>
                </a:solidFill>
              </a:rPr>
              <a:t>.</a:t>
            </a:r>
          </a:p>
          <a:p>
            <a:pPr algn="just"/>
            <a:r>
              <a:rPr lang="es-ES" dirty="0">
                <a:solidFill>
                  <a:schemeClr val="tx1"/>
                </a:solidFill>
              </a:rPr>
              <a:t>El </a:t>
            </a:r>
            <a:r>
              <a:rPr lang="es-ES" b="1" dirty="0" err="1">
                <a:solidFill>
                  <a:schemeClr val="tx1"/>
                </a:solidFill>
              </a:rPr>
              <a:t>product</a:t>
            </a:r>
            <a:r>
              <a:rPr lang="es-ES" b="1" dirty="0">
                <a:solidFill>
                  <a:schemeClr val="tx1"/>
                </a:solidFill>
              </a:rPr>
              <a:t> </a:t>
            </a:r>
            <a:r>
              <a:rPr lang="es-ES" b="1" dirty="0" err="1">
                <a:solidFill>
                  <a:schemeClr val="tx1"/>
                </a:solidFill>
              </a:rPr>
              <a:t>owner</a:t>
            </a:r>
            <a:r>
              <a:rPr lang="es-ES" dirty="0">
                <a:solidFill>
                  <a:schemeClr val="tx1"/>
                </a:solidFill>
              </a:rPr>
              <a:t> es la única persona responsable del producto. Todos los requisitos de producto para los desarrolladores deben surgir de este rol. </a:t>
            </a:r>
          </a:p>
          <a:p>
            <a:pPr algn="just"/>
            <a:r>
              <a:rPr lang="es-ES" dirty="0">
                <a:solidFill>
                  <a:schemeClr val="tx1"/>
                </a:solidFill>
              </a:rPr>
              <a:t>La lista de requisitos para el producto se recopila en el </a:t>
            </a:r>
            <a:r>
              <a:rPr lang="es-ES" b="1" dirty="0" err="1">
                <a:solidFill>
                  <a:schemeClr val="tx1"/>
                </a:solidFill>
              </a:rPr>
              <a:t>product</a:t>
            </a:r>
            <a:r>
              <a:rPr lang="es-ES" b="1" dirty="0">
                <a:solidFill>
                  <a:schemeClr val="tx1"/>
                </a:solidFill>
              </a:rPr>
              <a:t> backlog</a:t>
            </a:r>
            <a:r>
              <a:rPr lang="es-ES" dirty="0">
                <a:solidFill>
                  <a:schemeClr val="tx1"/>
                </a:solidFill>
              </a:rPr>
              <a:t>, de la que es responsable el </a:t>
            </a:r>
            <a:r>
              <a:rPr lang="es-ES" b="1" dirty="0" err="1">
                <a:solidFill>
                  <a:schemeClr val="tx1"/>
                </a:solidFill>
              </a:rPr>
              <a:t>product</a:t>
            </a:r>
            <a:r>
              <a:rPr lang="es-ES" b="1" dirty="0">
                <a:solidFill>
                  <a:schemeClr val="tx1"/>
                </a:solidFill>
              </a:rPr>
              <a:t> </a:t>
            </a:r>
            <a:r>
              <a:rPr lang="es-ES" b="1" dirty="0" err="1">
                <a:solidFill>
                  <a:schemeClr val="tx1"/>
                </a:solidFill>
              </a:rPr>
              <a:t>owner</a:t>
            </a:r>
            <a:r>
              <a:rPr lang="es-ES" dirty="0">
                <a:solidFill>
                  <a:schemeClr val="tx1"/>
                </a:solidFill>
              </a:rPr>
              <a:t>. </a:t>
            </a:r>
          </a:p>
          <a:p>
            <a:pPr algn="just"/>
            <a:r>
              <a:rPr lang="es-ES" dirty="0">
                <a:solidFill>
                  <a:schemeClr val="tx1"/>
                </a:solidFill>
              </a:rPr>
              <a:t>El </a:t>
            </a:r>
            <a:r>
              <a:rPr lang="es-ES" b="1" dirty="0" err="1">
                <a:solidFill>
                  <a:schemeClr val="tx1"/>
                </a:solidFill>
              </a:rPr>
              <a:t>product</a:t>
            </a:r>
            <a:r>
              <a:rPr lang="es-ES" b="1" dirty="0">
                <a:solidFill>
                  <a:schemeClr val="tx1"/>
                </a:solidFill>
              </a:rPr>
              <a:t> </a:t>
            </a:r>
            <a:r>
              <a:rPr lang="es-ES" b="1" dirty="0" err="1">
                <a:solidFill>
                  <a:schemeClr val="tx1"/>
                </a:solidFill>
              </a:rPr>
              <a:t>owner</a:t>
            </a:r>
            <a:r>
              <a:rPr lang="es-ES" b="1" dirty="0">
                <a:solidFill>
                  <a:schemeClr val="tx1"/>
                </a:solidFill>
              </a:rPr>
              <a:t> </a:t>
            </a:r>
            <a:r>
              <a:rPr lang="es-ES" dirty="0">
                <a:solidFill>
                  <a:schemeClr val="tx1"/>
                </a:solidFill>
              </a:rPr>
              <a:t>también determina las prioridades de estos requisitos y garantiza que los requisitos estén claramente definidos.</a:t>
            </a:r>
          </a:p>
        </p:txBody>
      </p:sp>
      <p:pic>
        <p:nvPicPr>
          <p:cNvPr id="7" name="Picture 6">
            <a:extLst>
              <a:ext uri="{FF2B5EF4-FFF2-40B4-BE49-F238E27FC236}">
                <a16:creationId xmlns:a16="http://schemas.microsoft.com/office/drawing/2014/main" id="{14ABF939-F3FF-47BE-8419-B1111EE228CF}"/>
              </a:ext>
            </a:extLst>
          </p:cNvPr>
          <p:cNvPicPr>
            <a:picLocks noChangeAspect="1"/>
          </p:cNvPicPr>
          <p:nvPr/>
        </p:nvPicPr>
        <p:blipFill rotWithShape="1">
          <a:blip r:embed="rId2">
            <a:extLst>
              <a:ext uri="{28A0092B-C50C-407E-A947-70E740481C1C}">
                <a14:useLocalDpi xmlns:a14="http://schemas.microsoft.com/office/drawing/2010/main" val="0"/>
              </a:ext>
            </a:extLst>
          </a:blip>
          <a:srcRect l="4341" t="8946"/>
          <a:stretch/>
        </p:blipFill>
        <p:spPr>
          <a:xfrm>
            <a:off x="583096" y="1961322"/>
            <a:ext cx="3424165" cy="3379305"/>
          </a:xfrm>
          <a:prstGeom prst="rect">
            <a:avLst/>
          </a:prstGeom>
        </p:spPr>
      </p:pic>
    </p:spTree>
    <p:extLst>
      <p:ext uri="{BB962C8B-B14F-4D97-AF65-F5344CB8AC3E}">
        <p14:creationId xmlns:p14="http://schemas.microsoft.com/office/powerpoint/2010/main" val="849715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6" y="388799"/>
            <a:ext cx="10588486" cy="976175"/>
          </a:xfrm>
        </p:spPr>
        <p:txBody>
          <a:bodyPr>
            <a:normAutofit/>
          </a:bodyPr>
          <a:lstStyle/>
          <a:p>
            <a:r>
              <a:rPr lang="es-HN" b="1" dirty="0">
                <a:solidFill>
                  <a:schemeClr val="accent1"/>
                </a:solidFill>
              </a:rPr>
              <a:t>Los roles de Scrum</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4440621" y="1563757"/>
            <a:ext cx="7380317" cy="4626542"/>
          </a:xfrm>
        </p:spPr>
        <p:txBody>
          <a:bodyPr>
            <a:normAutofit/>
          </a:bodyPr>
          <a:lstStyle/>
          <a:p>
            <a:pPr algn="just"/>
            <a:r>
              <a:rPr lang="es-ES" dirty="0">
                <a:solidFill>
                  <a:schemeClr val="tx1"/>
                </a:solidFill>
              </a:rPr>
              <a:t>El </a:t>
            </a:r>
            <a:r>
              <a:rPr lang="es-ES" b="1" dirty="0">
                <a:solidFill>
                  <a:schemeClr val="tx1"/>
                </a:solidFill>
              </a:rPr>
              <a:t>scrum master</a:t>
            </a:r>
            <a:r>
              <a:rPr lang="es-ES" dirty="0">
                <a:solidFill>
                  <a:schemeClr val="tx1"/>
                </a:solidFill>
              </a:rPr>
              <a:t> se asegura de que el equipo scrum se adhiera a las prácticas scrum, ayudando al </a:t>
            </a:r>
            <a:r>
              <a:rPr lang="es-ES" b="1" dirty="0" err="1">
                <a:solidFill>
                  <a:schemeClr val="tx1"/>
                </a:solidFill>
              </a:rPr>
              <a:t>product</a:t>
            </a:r>
            <a:r>
              <a:rPr lang="es-ES" b="1" dirty="0">
                <a:solidFill>
                  <a:schemeClr val="tx1"/>
                </a:solidFill>
              </a:rPr>
              <a:t> </a:t>
            </a:r>
            <a:r>
              <a:rPr lang="es-ES" b="1" dirty="0" err="1">
                <a:solidFill>
                  <a:schemeClr val="tx1"/>
                </a:solidFill>
              </a:rPr>
              <a:t>owner</a:t>
            </a:r>
            <a:r>
              <a:rPr lang="es-ES" b="1" dirty="0">
                <a:solidFill>
                  <a:schemeClr val="tx1"/>
                </a:solidFill>
              </a:rPr>
              <a:t> </a:t>
            </a:r>
            <a:r>
              <a:rPr lang="es-ES" dirty="0">
                <a:solidFill>
                  <a:schemeClr val="tx1"/>
                </a:solidFill>
              </a:rPr>
              <a:t>y al equipo de desarrollo. </a:t>
            </a:r>
          </a:p>
          <a:p>
            <a:pPr algn="just"/>
            <a:r>
              <a:rPr lang="es-ES" dirty="0">
                <a:solidFill>
                  <a:schemeClr val="tx1"/>
                </a:solidFill>
              </a:rPr>
              <a:t>Para el propietario del producto, esta ayuda incluye sugerir técnicas para administrar el trabajo atrasado del producto, alcanzar requisitos claros y priorizar para obtener el máximo valor. Para los miembros del equipo de desarrollo, esta ayuda incluye entrenar al equipo para autoorganizarse y eliminar obstáculos. </a:t>
            </a:r>
          </a:p>
          <a:p>
            <a:pPr algn="just"/>
            <a:r>
              <a:rPr lang="es-ES" dirty="0">
                <a:solidFill>
                  <a:schemeClr val="tx1"/>
                </a:solidFill>
              </a:rPr>
              <a:t>El scrum master también facilita los cuatro eventos enumerados anteriormente dentro de un sprint.</a:t>
            </a:r>
          </a:p>
        </p:txBody>
      </p:sp>
      <p:pic>
        <p:nvPicPr>
          <p:cNvPr id="7" name="Picture 6">
            <a:extLst>
              <a:ext uri="{FF2B5EF4-FFF2-40B4-BE49-F238E27FC236}">
                <a16:creationId xmlns:a16="http://schemas.microsoft.com/office/drawing/2014/main" id="{14ABF939-F3FF-47BE-8419-B1111EE228CF}"/>
              </a:ext>
            </a:extLst>
          </p:cNvPr>
          <p:cNvPicPr>
            <a:picLocks noChangeAspect="1"/>
          </p:cNvPicPr>
          <p:nvPr/>
        </p:nvPicPr>
        <p:blipFill rotWithShape="1">
          <a:blip r:embed="rId2">
            <a:extLst>
              <a:ext uri="{28A0092B-C50C-407E-A947-70E740481C1C}">
                <a14:useLocalDpi xmlns:a14="http://schemas.microsoft.com/office/drawing/2010/main" val="0"/>
              </a:ext>
            </a:extLst>
          </a:blip>
          <a:srcRect l="4341" t="8946"/>
          <a:stretch/>
        </p:blipFill>
        <p:spPr>
          <a:xfrm>
            <a:off x="583096" y="1961322"/>
            <a:ext cx="3424165" cy="3379305"/>
          </a:xfrm>
          <a:prstGeom prst="rect">
            <a:avLst/>
          </a:prstGeom>
        </p:spPr>
      </p:pic>
    </p:spTree>
    <p:extLst>
      <p:ext uri="{BB962C8B-B14F-4D97-AF65-F5344CB8AC3E}">
        <p14:creationId xmlns:p14="http://schemas.microsoft.com/office/powerpoint/2010/main" val="2979508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6" y="388799"/>
            <a:ext cx="10588486" cy="976175"/>
          </a:xfrm>
        </p:spPr>
        <p:txBody>
          <a:bodyPr>
            <a:normAutofit/>
          </a:bodyPr>
          <a:lstStyle/>
          <a:p>
            <a:r>
              <a:rPr lang="es-HN" b="1" dirty="0">
                <a:solidFill>
                  <a:schemeClr val="accent1"/>
                </a:solidFill>
              </a:rPr>
              <a:t>Lean Software </a:t>
            </a:r>
            <a:r>
              <a:rPr lang="es-HN" b="1" dirty="0" err="1">
                <a:solidFill>
                  <a:schemeClr val="accent1"/>
                </a:solidFill>
              </a:rPr>
              <a:t>Development</a:t>
            </a:r>
            <a:endParaRPr lang="es-HN" b="1" dirty="0">
              <a:solidFill>
                <a:schemeClr val="accent1"/>
              </a:solidFill>
            </a:endParaRP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742120" y="1569501"/>
            <a:ext cx="5009323" cy="4620798"/>
          </a:xfrm>
        </p:spPr>
        <p:txBody>
          <a:bodyPr>
            <a:normAutofit/>
          </a:bodyPr>
          <a:lstStyle/>
          <a:p>
            <a:pPr algn="just"/>
            <a:r>
              <a:rPr lang="es-ES" dirty="0">
                <a:solidFill>
                  <a:schemeClr val="tx1"/>
                </a:solidFill>
              </a:rPr>
              <a:t>Lean Software </a:t>
            </a:r>
            <a:r>
              <a:rPr lang="es-ES" dirty="0" err="1">
                <a:solidFill>
                  <a:schemeClr val="tx1"/>
                </a:solidFill>
              </a:rPr>
              <a:t>Development</a:t>
            </a:r>
            <a:r>
              <a:rPr lang="es-ES" dirty="0">
                <a:solidFill>
                  <a:schemeClr val="tx1"/>
                </a:solidFill>
              </a:rPr>
              <a:t>, o Lean para abreviar, proporciona una metodología ágil que permite la creación efectiva de un mejor software. </a:t>
            </a:r>
          </a:p>
          <a:p>
            <a:pPr algn="just"/>
            <a:r>
              <a:rPr lang="es-ES" dirty="0">
                <a:solidFill>
                  <a:schemeClr val="tx1"/>
                </a:solidFill>
              </a:rPr>
              <a:t>Lean surgió del "Sistema de Producción Toyota". En Toyota, su enfoque se utilizó de manera efectiva para reducir el desperdicio en el proceso de producción y aumentar la calidad de sus vehículos.</a:t>
            </a:r>
          </a:p>
        </p:txBody>
      </p:sp>
      <p:sp>
        <p:nvSpPr>
          <p:cNvPr id="4" name="TextBox 3">
            <a:extLst>
              <a:ext uri="{FF2B5EF4-FFF2-40B4-BE49-F238E27FC236}">
                <a16:creationId xmlns:a16="http://schemas.microsoft.com/office/drawing/2014/main" id="{9829E7FF-92A8-4C15-98E0-699A5A55F1C8}"/>
              </a:ext>
            </a:extLst>
          </p:cNvPr>
          <p:cNvSpPr txBox="1"/>
          <p:nvPr/>
        </p:nvSpPr>
        <p:spPr>
          <a:xfrm>
            <a:off x="6427304" y="1484243"/>
            <a:ext cx="4837044" cy="4154984"/>
          </a:xfrm>
          <a:prstGeom prst="rect">
            <a:avLst/>
          </a:prstGeom>
          <a:noFill/>
        </p:spPr>
        <p:txBody>
          <a:bodyPr wrap="square" rtlCol="0">
            <a:spAutoFit/>
          </a:bodyPr>
          <a:lstStyle/>
          <a:p>
            <a:pPr algn="just"/>
            <a:r>
              <a:rPr lang="es-ES" sz="2400" dirty="0"/>
              <a:t>Lean esta basada en 7 principios, estos principios pueden ser efectivos para proyectos pequeños y grandes.</a:t>
            </a:r>
          </a:p>
          <a:p>
            <a:pPr algn="just"/>
            <a:endParaRPr lang="es-ES" sz="2400" dirty="0"/>
          </a:p>
          <a:p>
            <a:pPr marL="514350" indent="-514350" algn="just">
              <a:buFont typeface="+mj-lt"/>
              <a:buAutoNum type="arabicPeriod"/>
            </a:pPr>
            <a:r>
              <a:rPr lang="es-ES" sz="2400" dirty="0"/>
              <a:t>Eliminar el desperdicio</a:t>
            </a:r>
          </a:p>
          <a:p>
            <a:pPr marL="514350" indent="-514350" algn="just">
              <a:buFont typeface="+mj-lt"/>
              <a:buAutoNum type="arabicPeriod"/>
            </a:pPr>
            <a:r>
              <a:rPr lang="es-ES" sz="2400" dirty="0"/>
              <a:t>Amplificar el aprendizaje</a:t>
            </a:r>
          </a:p>
          <a:p>
            <a:pPr marL="514350" indent="-514350" algn="just">
              <a:buFont typeface="+mj-lt"/>
              <a:buAutoNum type="arabicPeriod"/>
            </a:pPr>
            <a:r>
              <a:rPr lang="es-ES" sz="2400" dirty="0"/>
              <a:t>Decidir lo más tarde posible</a:t>
            </a:r>
          </a:p>
          <a:p>
            <a:pPr marL="514350" indent="-514350" algn="just">
              <a:buFont typeface="+mj-lt"/>
              <a:buAutoNum type="arabicPeriod"/>
            </a:pPr>
            <a:r>
              <a:rPr lang="es-ES" sz="2400" dirty="0"/>
              <a:t>Entregar lo más rápido posible</a:t>
            </a:r>
          </a:p>
          <a:p>
            <a:pPr marL="514350" indent="-514350" algn="just">
              <a:buFont typeface="+mj-lt"/>
              <a:buAutoNum type="arabicPeriod"/>
            </a:pPr>
            <a:r>
              <a:rPr lang="es-ES" sz="2400" dirty="0"/>
              <a:t>Empoderar al equipo </a:t>
            </a:r>
          </a:p>
          <a:p>
            <a:pPr marL="514350" indent="-514350" algn="just">
              <a:buFont typeface="+mj-lt"/>
              <a:buAutoNum type="arabicPeriod"/>
            </a:pPr>
            <a:r>
              <a:rPr lang="es-ES" sz="2400" dirty="0"/>
              <a:t>Construir calidad</a:t>
            </a:r>
          </a:p>
          <a:p>
            <a:pPr marL="514350" indent="-514350" algn="just">
              <a:buFont typeface="+mj-lt"/>
              <a:buAutoNum type="arabicPeriod"/>
            </a:pPr>
            <a:r>
              <a:rPr lang="es-ES" sz="2400" dirty="0"/>
              <a:t>Ver el conjunto</a:t>
            </a:r>
          </a:p>
        </p:txBody>
      </p:sp>
    </p:spTree>
    <p:extLst>
      <p:ext uri="{BB962C8B-B14F-4D97-AF65-F5344CB8AC3E}">
        <p14:creationId xmlns:p14="http://schemas.microsoft.com/office/powerpoint/2010/main" val="3964493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6" y="388799"/>
            <a:ext cx="10588486" cy="976175"/>
          </a:xfrm>
        </p:spPr>
        <p:txBody>
          <a:bodyPr>
            <a:normAutofit/>
          </a:bodyPr>
          <a:lstStyle/>
          <a:p>
            <a:r>
              <a:rPr lang="es-HN" b="1" dirty="0">
                <a:solidFill>
                  <a:schemeClr val="accent1"/>
                </a:solidFill>
              </a:rPr>
              <a:t>Kanban</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742121" y="1569501"/>
            <a:ext cx="5658679" cy="4620798"/>
          </a:xfrm>
        </p:spPr>
        <p:txBody>
          <a:bodyPr>
            <a:normAutofit/>
          </a:bodyPr>
          <a:lstStyle/>
          <a:p>
            <a:pPr algn="just"/>
            <a:r>
              <a:rPr lang="es-ES" sz="2600" dirty="0">
                <a:solidFill>
                  <a:schemeClr val="tx1"/>
                </a:solidFill>
              </a:rPr>
              <a:t>Kanban implica una técnica para organizar y rastrear visualmente el progreso del proyecto, que se usa ampliamente incluso fuera del desarrollo de software Agile o Lean. </a:t>
            </a:r>
          </a:p>
          <a:p>
            <a:pPr algn="just"/>
            <a:r>
              <a:rPr lang="es-ES" sz="2600" dirty="0">
                <a:solidFill>
                  <a:schemeClr val="tx1"/>
                </a:solidFill>
              </a:rPr>
              <a:t>Kanban es una palabra japonesa, que traducida libremente significa tablero o letrero. Entonces, la técnica Kanban usa un tablero, con un conjunto de columnas etiquetadas por las etapas de finalización.</a:t>
            </a:r>
          </a:p>
        </p:txBody>
      </p:sp>
      <p:pic>
        <p:nvPicPr>
          <p:cNvPr id="4" name="Picture 3">
            <a:extLst>
              <a:ext uri="{FF2B5EF4-FFF2-40B4-BE49-F238E27FC236}">
                <a16:creationId xmlns:a16="http://schemas.microsoft.com/office/drawing/2014/main" id="{B31A4655-8734-4BA9-97B8-2EFE2B9CFDBB}"/>
              </a:ext>
            </a:extLst>
          </p:cNvPr>
          <p:cNvPicPr>
            <a:picLocks noChangeAspect="1"/>
          </p:cNvPicPr>
          <p:nvPr/>
        </p:nvPicPr>
        <p:blipFill>
          <a:blip r:embed="rId2"/>
          <a:stretch>
            <a:fillRect/>
          </a:stretch>
        </p:blipFill>
        <p:spPr>
          <a:xfrm>
            <a:off x="7553740" y="876886"/>
            <a:ext cx="3697356" cy="17285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6E0E9588-2C81-4C32-AB60-09BFBCE11F24}"/>
              </a:ext>
            </a:extLst>
          </p:cNvPr>
          <p:cNvPicPr>
            <a:picLocks noChangeAspect="1"/>
          </p:cNvPicPr>
          <p:nvPr/>
        </p:nvPicPr>
        <p:blipFill>
          <a:blip r:embed="rId3"/>
          <a:stretch>
            <a:fillRect/>
          </a:stretch>
        </p:blipFill>
        <p:spPr>
          <a:xfrm>
            <a:off x="7354958" y="3160504"/>
            <a:ext cx="4094921" cy="3308697"/>
          </a:xfrm>
          <a:prstGeom prst="rect">
            <a:avLst/>
          </a:prstGeom>
        </p:spPr>
      </p:pic>
    </p:spTree>
    <p:extLst>
      <p:ext uri="{BB962C8B-B14F-4D97-AF65-F5344CB8AC3E}">
        <p14:creationId xmlns:p14="http://schemas.microsoft.com/office/powerpoint/2010/main" val="3735397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7" y="388799"/>
            <a:ext cx="4890052" cy="976175"/>
          </a:xfrm>
        </p:spPr>
        <p:txBody>
          <a:bodyPr>
            <a:normAutofit/>
          </a:bodyPr>
          <a:lstStyle/>
          <a:p>
            <a:r>
              <a:rPr lang="es-HN" b="1" dirty="0">
                <a:solidFill>
                  <a:schemeClr val="accent1"/>
                </a:solidFill>
              </a:rPr>
              <a:t>Tareas: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21634" y="1364974"/>
            <a:ext cx="10177669" cy="4810540"/>
          </a:xfrm>
        </p:spPr>
        <p:txBody>
          <a:bodyPr>
            <a:normAutofit/>
          </a:bodyPr>
          <a:lstStyle/>
          <a:p>
            <a:pPr algn="just"/>
            <a:r>
              <a:rPr lang="es-ES" b="1" dirty="0">
                <a:solidFill>
                  <a:schemeClr val="tx1"/>
                </a:solidFill>
              </a:rPr>
              <a:t>Viernes 29 noviembre 2019 (hasta las 23:59:59)</a:t>
            </a:r>
          </a:p>
          <a:p>
            <a:pPr marL="457200" indent="-457200" algn="just">
              <a:buFont typeface="Arial" panose="020B0604020202020204" pitchFamily="34" charset="0"/>
              <a:buChar char="•"/>
            </a:pPr>
            <a:r>
              <a:rPr lang="es-ES" dirty="0">
                <a:solidFill>
                  <a:schemeClr val="tx1"/>
                </a:solidFill>
              </a:rPr>
              <a:t>Diagramas de caso de uso, actividades, clases, secuencia. </a:t>
            </a:r>
          </a:p>
          <a:p>
            <a:pPr algn="just"/>
            <a:r>
              <a:rPr lang="es-ES" b="1" dirty="0">
                <a:solidFill>
                  <a:schemeClr val="tx1"/>
                </a:solidFill>
              </a:rPr>
              <a:t>Lunes 2 de diciembre de 2019 (hasta las 23:59:59)</a:t>
            </a:r>
          </a:p>
          <a:p>
            <a:pPr marL="457200" indent="-457200" algn="just">
              <a:buFont typeface="Arial" panose="020B0604020202020204" pitchFamily="34" charset="0"/>
              <a:buChar char="•"/>
            </a:pPr>
            <a:r>
              <a:rPr lang="es-ES" dirty="0">
                <a:solidFill>
                  <a:schemeClr val="tx1"/>
                </a:solidFill>
              </a:rPr>
              <a:t>Diagramas de colaboración (Uno por cada diagrama de secuencia) </a:t>
            </a:r>
          </a:p>
          <a:p>
            <a:pPr marL="457200" indent="-457200" algn="just">
              <a:buFont typeface="Arial" panose="020B0604020202020204" pitchFamily="34" charset="0"/>
              <a:buChar char="•"/>
            </a:pPr>
            <a:r>
              <a:rPr lang="es-ES" dirty="0">
                <a:solidFill>
                  <a:schemeClr val="tx1"/>
                </a:solidFill>
              </a:rPr>
              <a:t>Diagramas de estado (3 diagramas de estado) </a:t>
            </a:r>
          </a:p>
          <a:p>
            <a:pPr algn="just"/>
            <a:r>
              <a:rPr lang="es-ES" b="1" dirty="0">
                <a:solidFill>
                  <a:schemeClr val="tx1"/>
                </a:solidFill>
              </a:rPr>
              <a:t>Viernes 6 de diciembre de 2019  (hasta las 23:59:59)</a:t>
            </a:r>
          </a:p>
          <a:p>
            <a:pPr marL="457200" indent="-457200" algn="just">
              <a:buFont typeface="Arial" panose="020B0604020202020204" pitchFamily="34" charset="0"/>
              <a:buChar char="•"/>
            </a:pPr>
            <a:r>
              <a:rPr lang="es-ES" dirty="0" err="1">
                <a:solidFill>
                  <a:schemeClr val="tx1"/>
                </a:solidFill>
              </a:rPr>
              <a:t>Wireframe</a:t>
            </a:r>
            <a:r>
              <a:rPr lang="es-ES" dirty="0">
                <a:solidFill>
                  <a:schemeClr val="tx1"/>
                </a:solidFill>
              </a:rPr>
              <a:t> y Mockup de ejercicio de reservación de salas.</a:t>
            </a:r>
          </a:p>
          <a:p>
            <a:pPr algn="just"/>
            <a:endParaRPr lang="es-ES" dirty="0">
              <a:solidFill>
                <a:schemeClr val="tx1"/>
              </a:solidFill>
            </a:endParaRPr>
          </a:p>
          <a:p>
            <a:pPr algn="ctr"/>
            <a:r>
              <a:rPr lang="es-ES" dirty="0">
                <a:solidFill>
                  <a:schemeClr val="tx1"/>
                </a:solidFill>
              </a:rPr>
              <a:t>Enviar a correo electrónico: </a:t>
            </a:r>
          </a:p>
        </p:txBody>
      </p:sp>
    </p:spTree>
    <p:extLst>
      <p:ext uri="{BB962C8B-B14F-4D97-AF65-F5344CB8AC3E}">
        <p14:creationId xmlns:p14="http://schemas.microsoft.com/office/powerpoint/2010/main" val="3659325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Diseño de una salida efectiva</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199" y="1554716"/>
            <a:ext cx="8875643" cy="4620798"/>
          </a:xfrm>
        </p:spPr>
        <p:txBody>
          <a:bodyPr>
            <a:normAutofit/>
          </a:bodyPr>
          <a:lstStyle/>
          <a:p>
            <a:pPr algn="just"/>
            <a:r>
              <a:rPr lang="es-ES" sz="2600" dirty="0">
                <a:solidFill>
                  <a:schemeClr val="tx1"/>
                </a:solidFill>
              </a:rPr>
              <a:t>La salida es información que se entrega a los usuarios por medio del sistema de información a través de intranets, </a:t>
            </a:r>
            <a:r>
              <a:rPr lang="es-ES" sz="2600" dirty="0" err="1">
                <a:solidFill>
                  <a:schemeClr val="tx1"/>
                </a:solidFill>
              </a:rPr>
              <a:t>extranets</a:t>
            </a:r>
            <a:r>
              <a:rPr lang="es-ES" sz="2600" dirty="0">
                <a:solidFill>
                  <a:schemeClr val="tx1"/>
                </a:solidFill>
              </a:rPr>
              <a:t> o la </a:t>
            </a:r>
            <a:r>
              <a:rPr lang="es-ES" sz="2600" dirty="0" err="1">
                <a:solidFill>
                  <a:schemeClr val="tx1"/>
                </a:solidFill>
              </a:rPr>
              <a:t>World</a:t>
            </a:r>
            <a:r>
              <a:rPr lang="es-ES" sz="2600" dirty="0">
                <a:solidFill>
                  <a:schemeClr val="tx1"/>
                </a:solidFill>
              </a:rPr>
              <a:t> Wide Web. </a:t>
            </a:r>
          </a:p>
          <a:p>
            <a:pPr algn="just"/>
            <a:r>
              <a:rPr lang="es-ES" sz="2600" dirty="0">
                <a:solidFill>
                  <a:schemeClr val="tx1"/>
                </a:solidFill>
              </a:rPr>
              <a:t>La salida puede tomar muchas formas: la tradicional copia en papel de los informes impresos y la copia transitoria como las pantallas, microformas y la salida de video y audio. </a:t>
            </a:r>
          </a:p>
          <a:p>
            <a:pPr algn="just"/>
            <a:r>
              <a:rPr lang="es-ES" sz="2600" dirty="0">
                <a:solidFill>
                  <a:schemeClr val="tx1"/>
                </a:solidFill>
              </a:rPr>
              <a:t>Los usuarios se basan en la salida para realizar sus tareas y con frecuencia juzgan el mérito del sistema únicamente con base en ella. Para crear la salida más útil posible, el analista de sistemas trabaja de cerca con el usuario a través de un proceso interactivo hasta que se considere que el resultado es satisfactorio.</a:t>
            </a:r>
          </a:p>
        </p:txBody>
      </p:sp>
    </p:spTree>
    <p:extLst>
      <p:ext uri="{BB962C8B-B14F-4D97-AF65-F5344CB8AC3E}">
        <p14:creationId xmlns:p14="http://schemas.microsoft.com/office/powerpoint/2010/main" val="364752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Objetivos de diseño de una salida</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620977"/>
            <a:ext cx="7338391" cy="4620798"/>
          </a:xfrm>
        </p:spPr>
        <p:txBody>
          <a:bodyPr>
            <a:normAutofit/>
          </a:bodyPr>
          <a:lstStyle/>
          <a:p>
            <a:pPr algn="just"/>
            <a:r>
              <a:rPr lang="es-ES" sz="2600" dirty="0">
                <a:solidFill>
                  <a:schemeClr val="tx1"/>
                </a:solidFill>
              </a:rPr>
              <a:t>Como es esencial una salida útil para asegurar el uso y la aceptación del sistema de información, hay seis objetivos que el analista de sistemas trata de alcanzar al diseñar la salida: </a:t>
            </a:r>
          </a:p>
          <a:p>
            <a:pPr marL="514350" indent="-514350" algn="just">
              <a:buFont typeface="+mj-lt"/>
              <a:buAutoNum type="arabicPeriod"/>
            </a:pPr>
            <a:r>
              <a:rPr lang="es-ES" sz="2600" dirty="0">
                <a:solidFill>
                  <a:schemeClr val="tx1"/>
                </a:solidFill>
              </a:rPr>
              <a:t>Diseñar la salida para servir al propósito previsto.</a:t>
            </a:r>
          </a:p>
          <a:p>
            <a:pPr marL="514350" indent="-514350" algn="just">
              <a:buFont typeface="+mj-lt"/>
              <a:buAutoNum type="arabicPeriod"/>
            </a:pPr>
            <a:r>
              <a:rPr lang="es-ES" sz="2600" dirty="0">
                <a:solidFill>
                  <a:schemeClr val="tx1"/>
                </a:solidFill>
              </a:rPr>
              <a:t>Diseñar la salida para ajustarla al usuario.</a:t>
            </a:r>
          </a:p>
          <a:p>
            <a:pPr marL="514350" indent="-514350" algn="just">
              <a:buFont typeface="+mj-lt"/>
              <a:buAutoNum type="arabicPeriod"/>
            </a:pPr>
            <a:r>
              <a:rPr lang="es-ES" sz="2600" dirty="0">
                <a:solidFill>
                  <a:schemeClr val="tx1"/>
                </a:solidFill>
              </a:rPr>
              <a:t>Entregar la cantidad apropiada de salida.</a:t>
            </a:r>
          </a:p>
          <a:p>
            <a:pPr marL="514350" indent="-514350" algn="just">
              <a:buFont typeface="+mj-lt"/>
              <a:buAutoNum type="arabicPeriod"/>
            </a:pPr>
            <a:r>
              <a:rPr lang="es-ES" sz="2600" dirty="0">
                <a:solidFill>
                  <a:schemeClr val="tx1"/>
                </a:solidFill>
              </a:rPr>
              <a:t>Asegurarse que la salida esté donde se necesite. </a:t>
            </a:r>
          </a:p>
          <a:p>
            <a:pPr marL="514350" indent="-514350" algn="just">
              <a:buFont typeface="+mj-lt"/>
              <a:buAutoNum type="arabicPeriod"/>
            </a:pPr>
            <a:r>
              <a:rPr lang="es-ES" sz="2600" dirty="0">
                <a:solidFill>
                  <a:schemeClr val="tx1"/>
                </a:solidFill>
              </a:rPr>
              <a:t>Proveer la salida en forma oportuna.</a:t>
            </a:r>
          </a:p>
          <a:p>
            <a:pPr marL="514350" indent="-514350" algn="just">
              <a:buFont typeface="+mj-lt"/>
              <a:buAutoNum type="arabicPeriod"/>
            </a:pPr>
            <a:r>
              <a:rPr lang="es-ES" sz="2600" dirty="0">
                <a:solidFill>
                  <a:schemeClr val="tx1"/>
                </a:solidFill>
              </a:rPr>
              <a:t>Elegir el método de salida correcto.</a:t>
            </a:r>
          </a:p>
        </p:txBody>
      </p:sp>
      <p:pic>
        <p:nvPicPr>
          <p:cNvPr id="3074" name="Picture 2" descr="Resultado de imagen para microsoft dynamics formulario">
            <a:extLst>
              <a:ext uri="{FF2B5EF4-FFF2-40B4-BE49-F238E27FC236}">
                <a16:creationId xmlns:a16="http://schemas.microsoft.com/office/drawing/2014/main" id="{6BF02378-F045-4ED7-A561-976F543F7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1361" y="1827476"/>
            <a:ext cx="2996372" cy="19096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E7D801A-1C40-49ED-B60E-DB8902FA4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8367" y="4106337"/>
            <a:ext cx="2342360" cy="2135438"/>
          </a:xfrm>
          <a:prstGeom prst="rect">
            <a:avLst/>
          </a:prstGeom>
          <a:ln>
            <a:solidFill>
              <a:schemeClr val="accent1"/>
            </a:solidFill>
          </a:ln>
        </p:spPr>
      </p:pic>
    </p:spTree>
    <p:extLst>
      <p:ext uri="{BB962C8B-B14F-4D97-AF65-F5344CB8AC3E}">
        <p14:creationId xmlns:p14="http://schemas.microsoft.com/office/powerpoint/2010/main" val="4041947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6" y="388799"/>
            <a:ext cx="4890052" cy="976175"/>
          </a:xfrm>
        </p:spPr>
        <p:txBody>
          <a:bodyPr>
            <a:normAutofit/>
          </a:bodyPr>
          <a:lstStyle/>
          <a:p>
            <a:r>
              <a:rPr lang="es-HN" b="1" dirty="0" err="1">
                <a:solidFill>
                  <a:schemeClr val="accent1"/>
                </a:solidFill>
              </a:rPr>
              <a:t>Wireframes</a:t>
            </a:r>
            <a:endParaRPr lang="es-HN" b="1" dirty="0">
              <a:solidFill>
                <a:schemeClr val="accent1"/>
              </a:solidFill>
            </a:endParaRP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583096" y="1554716"/>
            <a:ext cx="4890052" cy="4620798"/>
          </a:xfrm>
        </p:spPr>
        <p:txBody>
          <a:bodyPr>
            <a:normAutofit/>
          </a:bodyPr>
          <a:lstStyle/>
          <a:p>
            <a:pPr algn="just"/>
            <a:r>
              <a:rPr lang="es-ES" sz="2600" dirty="0">
                <a:solidFill>
                  <a:schemeClr val="tx1"/>
                </a:solidFill>
              </a:rPr>
              <a:t>Los </a:t>
            </a:r>
            <a:r>
              <a:rPr lang="es-ES" sz="2600" dirty="0" err="1">
                <a:solidFill>
                  <a:schemeClr val="tx1"/>
                </a:solidFill>
              </a:rPr>
              <a:t>wireframes</a:t>
            </a:r>
            <a:r>
              <a:rPr lang="es-ES" sz="2600" dirty="0">
                <a:solidFill>
                  <a:schemeClr val="tx1"/>
                </a:solidFill>
              </a:rPr>
              <a:t> son el esqueleto del diseño. Se caracterizan por tener una baja fidelidad visual, representando la interfaz en escala de grises y sin dedicar demasiado tiempo al aspecto o estética del diseño. </a:t>
            </a:r>
          </a:p>
          <a:p>
            <a:pPr algn="just"/>
            <a:r>
              <a:rPr lang="es-ES" sz="2600" dirty="0">
                <a:solidFill>
                  <a:schemeClr val="tx1"/>
                </a:solidFill>
              </a:rPr>
              <a:t>Incluyen todos los elementos que tendrá el producto final, aunque a nivel de detalle visual no estén aún definidos.</a:t>
            </a:r>
          </a:p>
        </p:txBody>
      </p:sp>
      <p:pic>
        <p:nvPicPr>
          <p:cNvPr id="2050" name="Picture 2" descr="https://webdesdecero.com/wp-content/uploads/2015/03/Mockflow.png">
            <a:extLst>
              <a:ext uri="{FF2B5EF4-FFF2-40B4-BE49-F238E27FC236}">
                <a16:creationId xmlns:a16="http://schemas.microsoft.com/office/drawing/2014/main" id="{78BB6A2D-4BB4-4CC0-B1B8-B19277A37E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2144" y="1172817"/>
            <a:ext cx="6056535" cy="51882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4093609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7" y="388799"/>
            <a:ext cx="4890052" cy="976175"/>
          </a:xfrm>
        </p:spPr>
        <p:txBody>
          <a:bodyPr>
            <a:normAutofit/>
          </a:bodyPr>
          <a:lstStyle/>
          <a:p>
            <a:r>
              <a:rPr lang="es-HN" b="1" dirty="0">
                <a:solidFill>
                  <a:schemeClr val="accent1"/>
                </a:solidFill>
              </a:rPr>
              <a:t>Mockups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583096" y="1554716"/>
            <a:ext cx="4890052" cy="4620798"/>
          </a:xfrm>
        </p:spPr>
        <p:txBody>
          <a:bodyPr>
            <a:normAutofit/>
          </a:bodyPr>
          <a:lstStyle/>
          <a:p>
            <a:pPr algn="just"/>
            <a:r>
              <a:rPr lang="es-ES" sz="2600" dirty="0">
                <a:solidFill>
                  <a:schemeClr val="tx1"/>
                </a:solidFill>
              </a:rPr>
              <a:t>Los mockups son la piel del diseño. Se caracterizan por tener una media-alta fidelidad y por ser representaciones completamente estáticas del diseño visual. </a:t>
            </a:r>
          </a:p>
          <a:p>
            <a:pPr algn="just"/>
            <a:r>
              <a:rPr lang="es-ES" sz="2600" dirty="0">
                <a:solidFill>
                  <a:schemeClr val="tx1"/>
                </a:solidFill>
              </a:rPr>
              <a:t>Es esencialmente eso, el diseño más visual. Por lo tanto, su objetivo es demostrar cómo se van a representar visualmente los elementos definidos, por ejemplo, en el </a:t>
            </a:r>
            <a:r>
              <a:rPr lang="es-ES" sz="2600" dirty="0" err="1">
                <a:solidFill>
                  <a:schemeClr val="tx1"/>
                </a:solidFill>
              </a:rPr>
              <a:t>wireframe</a:t>
            </a:r>
            <a:r>
              <a:rPr lang="es-ES" sz="2600" dirty="0">
                <a:solidFill>
                  <a:schemeClr val="tx1"/>
                </a:solidFill>
              </a:rPr>
              <a:t>.</a:t>
            </a:r>
          </a:p>
        </p:txBody>
      </p:sp>
      <p:pic>
        <p:nvPicPr>
          <p:cNvPr id="4098" name="Picture 2" descr="Imagen relacionada">
            <a:extLst>
              <a:ext uri="{FF2B5EF4-FFF2-40B4-BE49-F238E27FC236}">
                <a16:creationId xmlns:a16="http://schemas.microsoft.com/office/drawing/2014/main" id="{7CE5122A-0FCD-41C4-9B2F-7F4665197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7643" y="1496874"/>
            <a:ext cx="6133732" cy="386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449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7" y="388799"/>
            <a:ext cx="4890052" cy="976175"/>
          </a:xfrm>
        </p:spPr>
        <p:txBody>
          <a:bodyPr>
            <a:normAutofit/>
          </a:bodyPr>
          <a:lstStyle/>
          <a:p>
            <a:r>
              <a:rPr lang="es-HN" b="1" dirty="0">
                <a:solidFill>
                  <a:schemeClr val="accent1"/>
                </a:solidFill>
              </a:rPr>
              <a:t>Prototipos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781877" y="1554716"/>
            <a:ext cx="10389705" cy="4620798"/>
          </a:xfrm>
        </p:spPr>
        <p:txBody>
          <a:bodyPr>
            <a:normAutofit/>
          </a:bodyPr>
          <a:lstStyle/>
          <a:p>
            <a:pPr algn="just"/>
            <a:r>
              <a:rPr lang="es-ES" sz="2600" dirty="0">
                <a:solidFill>
                  <a:schemeClr val="tx1"/>
                </a:solidFill>
              </a:rPr>
              <a:t>Los prototipos son representaciones de media-alta fidelidad que incluyen o simulan la interacción con la interfaz. </a:t>
            </a:r>
          </a:p>
          <a:p>
            <a:pPr algn="just"/>
            <a:r>
              <a:rPr lang="es-ES" sz="2600" dirty="0">
                <a:solidFill>
                  <a:schemeClr val="tx1"/>
                </a:solidFill>
              </a:rPr>
              <a:t>En esta representación los usuarios ya sí podrán experimentar en alguna medida la experiencia de uso del producto. Si el </a:t>
            </a:r>
            <a:r>
              <a:rPr lang="es-ES" sz="2600" dirty="0" err="1">
                <a:solidFill>
                  <a:schemeClr val="tx1"/>
                </a:solidFill>
              </a:rPr>
              <a:t>wireframe</a:t>
            </a:r>
            <a:r>
              <a:rPr lang="es-ES" sz="2600" dirty="0">
                <a:solidFill>
                  <a:schemeClr val="tx1"/>
                </a:solidFill>
              </a:rPr>
              <a:t> define la estructura y el mockup cómo es visualmente, el prototipo define sobre todo cómo se comporta el producto.</a:t>
            </a:r>
          </a:p>
          <a:p>
            <a:pPr algn="just"/>
            <a:r>
              <a:rPr lang="es-ES" sz="2600" dirty="0">
                <a:solidFill>
                  <a:schemeClr val="tx1"/>
                </a:solidFill>
              </a:rPr>
              <a:t>Pero no es el producto final. La diferencia entre el producto final y el prototipo es principalmente que la interfaz y el </a:t>
            </a:r>
            <a:r>
              <a:rPr lang="es-ES" sz="2600" dirty="0" err="1">
                <a:solidFill>
                  <a:schemeClr val="tx1"/>
                </a:solidFill>
              </a:rPr>
              <a:t>backend</a:t>
            </a:r>
            <a:r>
              <a:rPr lang="es-ES" sz="2600" dirty="0">
                <a:solidFill>
                  <a:schemeClr val="tx1"/>
                </a:solidFill>
              </a:rPr>
              <a:t> no suelen estar unidos en el caso de un prototipo. Esto se hace para reducir los costos de desarrollo hasta que se apruebe la IU. Una vez que se prueba el prototipo, el equipo puede continuar con la codificación.</a:t>
            </a:r>
          </a:p>
        </p:txBody>
      </p:sp>
    </p:spTree>
    <p:extLst>
      <p:ext uri="{BB962C8B-B14F-4D97-AF65-F5344CB8AC3E}">
        <p14:creationId xmlns:p14="http://schemas.microsoft.com/office/powerpoint/2010/main" val="3416944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6" y="388799"/>
            <a:ext cx="10588486" cy="976175"/>
          </a:xfrm>
        </p:spPr>
        <p:txBody>
          <a:bodyPr>
            <a:normAutofit/>
          </a:bodyPr>
          <a:lstStyle/>
          <a:p>
            <a:r>
              <a:rPr lang="es-HN" b="1" dirty="0">
                <a:solidFill>
                  <a:schemeClr val="accent1"/>
                </a:solidFill>
              </a:rPr>
              <a:t>Metodologías agiles de desarrollo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583096" y="1533139"/>
            <a:ext cx="5711687" cy="4788148"/>
          </a:xfrm>
        </p:spPr>
        <p:txBody>
          <a:bodyPr>
            <a:normAutofit lnSpcReduction="10000"/>
          </a:bodyPr>
          <a:lstStyle/>
          <a:p>
            <a:pPr algn="just"/>
            <a:r>
              <a:rPr lang="es-ES" sz="2600" dirty="0">
                <a:solidFill>
                  <a:schemeClr val="tx1"/>
                </a:solidFill>
              </a:rPr>
              <a:t>La metodología ágil es una metodología de desarrollo de software que se basa en valores, principios y prácticas básicas. </a:t>
            </a:r>
          </a:p>
          <a:p>
            <a:pPr algn="just"/>
            <a:r>
              <a:rPr lang="es-ES" sz="2600" dirty="0">
                <a:solidFill>
                  <a:schemeClr val="tx1"/>
                </a:solidFill>
              </a:rPr>
              <a:t>Los cuatro valores son comunicación, simpleza, retroalimentación y valentía. </a:t>
            </a:r>
          </a:p>
          <a:p>
            <a:pPr algn="just"/>
            <a:r>
              <a:rPr lang="es-ES" sz="2600" dirty="0">
                <a:solidFill>
                  <a:schemeClr val="tx1"/>
                </a:solidFill>
              </a:rPr>
              <a:t>Dos palabras que caracterizan a un proyecto realizado mediante una metodología ágil son </a:t>
            </a:r>
            <a:r>
              <a:rPr lang="es-ES" sz="2600" b="1" dirty="0">
                <a:solidFill>
                  <a:schemeClr val="tx1"/>
                </a:solidFill>
              </a:rPr>
              <a:t>interactivo</a:t>
            </a:r>
            <a:r>
              <a:rPr lang="es-ES" sz="2600" dirty="0">
                <a:solidFill>
                  <a:schemeClr val="tx1"/>
                </a:solidFill>
              </a:rPr>
              <a:t> e </a:t>
            </a:r>
            <a:r>
              <a:rPr lang="es-ES" sz="2600" b="1" dirty="0">
                <a:solidFill>
                  <a:schemeClr val="tx1"/>
                </a:solidFill>
              </a:rPr>
              <a:t>incremental</a:t>
            </a:r>
            <a:r>
              <a:rPr lang="es-ES" sz="2600" dirty="0">
                <a:solidFill>
                  <a:schemeClr val="tx1"/>
                </a:solidFill>
              </a:rPr>
              <a:t>. </a:t>
            </a:r>
          </a:p>
          <a:p>
            <a:pPr algn="just"/>
            <a:r>
              <a:rPr lang="es-ES" sz="2600" dirty="0">
                <a:solidFill>
                  <a:schemeClr val="tx1"/>
                </a:solidFill>
              </a:rPr>
              <a:t>En el proceso de desarrollo de modelado ágil las iteraciones frecuentes son esenciales para un desarrollo exitoso del sistema.</a:t>
            </a:r>
          </a:p>
        </p:txBody>
      </p:sp>
      <p:pic>
        <p:nvPicPr>
          <p:cNvPr id="4" name="Picture 3">
            <a:extLst>
              <a:ext uri="{FF2B5EF4-FFF2-40B4-BE49-F238E27FC236}">
                <a16:creationId xmlns:a16="http://schemas.microsoft.com/office/drawing/2014/main" id="{1AF70732-2041-4B65-8FE7-9D16A81CEF0E}"/>
              </a:ext>
            </a:extLst>
          </p:cNvPr>
          <p:cNvPicPr>
            <a:picLocks noChangeAspect="1"/>
          </p:cNvPicPr>
          <p:nvPr/>
        </p:nvPicPr>
        <p:blipFill rotWithShape="1">
          <a:blip r:embed="rId2">
            <a:extLst>
              <a:ext uri="{28A0092B-C50C-407E-A947-70E740481C1C}">
                <a14:useLocalDpi xmlns:a14="http://schemas.microsoft.com/office/drawing/2010/main" val="0"/>
              </a:ext>
            </a:extLst>
          </a:blip>
          <a:srcRect l="5166" t="1437" r="1859"/>
          <a:stretch/>
        </p:blipFill>
        <p:spPr>
          <a:xfrm>
            <a:off x="6746212" y="1674800"/>
            <a:ext cx="5300012" cy="4536357"/>
          </a:xfrm>
          <a:prstGeom prst="rect">
            <a:avLst/>
          </a:prstGeom>
        </p:spPr>
      </p:pic>
    </p:spTree>
    <p:extLst>
      <p:ext uri="{BB962C8B-B14F-4D97-AF65-F5344CB8AC3E}">
        <p14:creationId xmlns:p14="http://schemas.microsoft.com/office/powerpoint/2010/main" val="3612543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6" y="388799"/>
            <a:ext cx="10588486" cy="976175"/>
          </a:xfrm>
        </p:spPr>
        <p:txBody>
          <a:bodyPr>
            <a:normAutofit/>
          </a:bodyPr>
          <a:lstStyle/>
          <a:p>
            <a:r>
              <a:rPr lang="es-HN" b="1" dirty="0">
                <a:solidFill>
                  <a:schemeClr val="accent1"/>
                </a:solidFill>
              </a:rPr>
              <a:t>Proceso de desarrollo ágil </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755375" y="1364974"/>
            <a:ext cx="10588486" cy="5009321"/>
          </a:xfrm>
        </p:spPr>
        <p:txBody>
          <a:bodyPr>
            <a:normAutofit fontScale="92500" lnSpcReduction="10000"/>
          </a:bodyPr>
          <a:lstStyle/>
          <a:p>
            <a:pPr marL="514350" indent="-514350" algn="just">
              <a:buFont typeface="+mj-lt"/>
              <a:buAutoNum type="arabicPeriod"/>
            </a:pPr>
            <a:r>
              <a:rPr lang="es-ES" sz="2600" b="1" dirty="0">
                <a:solidFill>
                  <a:schemeClr val="tx1"/>
                </a:solidFill>
              </a:rPr>
              <a:t>Exploración</a:t>
            </a:r>
            <a:r>
              <a:rPr lang="es-ES" sz="2600" dirty="0">
                <a:solidFill>
                  <a:schemeClr val="tx1"/>
                </a:solidFill>
              </a:rPr>
              <a:t>: Se explora el entorno para evaluar el problema. Mediante el desarrollo ágil, ensamblará el equipo y evaluará las habilidades de sus miembros. </a:t>
            </a:r>
          </a:p>
          <a:p>
            <a:pPr marL="514350" indent="-514350" algn="just">
              <a:buFont typeface="+mj-lt"/>
              <a:buAutoNum type="arabicPeriod"/>
            </a:pPr>
            <a:r>
              <a:rPr lang="es-ES" sz="2600" b="1" dirty="0">
                <a:solidFill>
                  <a:schemeClr val="tx1"/>
                </a:solidFill>
              </a:rPr>
              <a:t>Planeación</a:t>
            </a:r>
            <a:r>
              <a:rPr lang="es-ES" sz="2600" dirty="0">
                <a:solidFill>
                  <a:schemeClr val="tx1"/>
                </a:solidFill>
              </a:rPr>
              <a:t>: En esta etapa, acuerda una fecha para entregar soluciones a sus problemas empresariales más estresantes (usted se concentrará en el conjunto más pequeño y valioso de historias). Si las actividades de exploración fueron suficientes, esta etapa debe ser muy corta.</a:t>
            </a:r>
          </a:p>
          <a:p>
            <a:pPr marL="514350" indent="-514350" algn="just">
              <a:buFont typeface="+mj-lt"/>
              <a:buAutoNum type="arabicPeriod"/>
            </a:pPr>
            <a:r>
              <a:rPr lang="es-ES" sz="2600" b="1" dirty="0">
                <a:solidFill>
                  <a:schemeClr val="tx1"/>
                </a:solidFill>
              </a:rPr>
              <a:t>Iteraciones</a:t>
            </a:r>
            <a:r>
              <a:rPr lang="es-ES" sz="2600" dirty="0">
                <a:solidFill>
                  <a:schemeClr val="tx1"/>
                </a:solidFill>
              </a:rPr>
              <a:t>: Por lo general son iteraciones (ciclos de prueba, retroalimentación y modificación) de aproximadamente tres semanas de duración. </a:t>
            </a:r>
          </a:p>
          <a:p>
            <a:pPr marL="514350" indent="-514350" algn="just">
              <a:buFont typeface="+mj-lt"/>
              <a:buAutoNum type="arabicPeriod"/>
            </a:pPr>
            <a:r>
              <a:rPr lang="es-ES" sz="2600" b="1" dirty="0">
                <a:solidFill>
                  <a:schemeClr val="tx1"/>
                </a:solidFill>
              </a:rPr>
              <a:t>Puesta en producción</a:t>
            </a:r>
            <a:r>
              <a:rPr lang="es-ES" sz="2600" dirty="0">
                <a:solidFill>
                  <a:schemeClr val="tx1"/>
                </a:solidFill>
              </a:rPr>
              <a:t>:  El producto se libera durante esta fase, pero se puede mejorar si se le agregan otras características. </a:t>
            </a:r>
          </a:p>
          <a:p>
            <a:pPr marL="514350" indent="-514350" algn="just">
              <a:buFont typeface="+mj-lt"/>
              <a:buAutoNum type="arabicPeriod"/>
            </a:pPr>
            <a:r>
              <a:rPr lang="es-ES" sz="2600" b="1" dirty="0">
                <a:solidFill>
                  <a:schemeClr val="tx1"/>
                </a:solidFill>
              </a:rPr>
              <a:t>Mantenimiento</a:t>
            </a:r>
            <a:r>
              <a:rPr lang="es-ES" sz="2600" dirty="0">
                <a:solidFill>
                  <a:schemeClr val="tx1"/>
                </a:solidFill>
              </a:rPr>
              <a:t>: Una vez liberado el sistema, debe seguir funcionando sin problemas. Es posible agregar características, considerar las sugerencias más riesgosas de los clientes y a rotar los miembros del equipo. </a:t>
            </a:r>
          </a:p>
        </p:txBody>
      </p:sp>
    </p:spTree>
    <p:extLst>
      <p:ext uri="{BB962C8B-B14F-4D97-AF65-F5344CB8AC3E}">
        <p14:creationId xmlns:p14="http://schemas.microsoft.com/office/powerpoint/2010/main" val="414222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6" y="388799"/>
            <a:ext cx="10588486" cy="976175"/>
          </a:xfrm>
        </p:spPr>
        <p:txBody>
          <a:bodyPr>
            <a:normAutofit/>
          </a:bodyPr>
          <a:lstStyle/>
          <a:p>
            <a:r>
              <a:rPr lang="es-HN" b="1" dirty="0">
                <a:solidFill>
                  <a:schemeClr val="accent1"/>
                </a:solidFill>
              </a:rPr>
              <a:t>Manifiesto ágil </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755377" y="1364974"/>
            <a:ext cx="4890050" cy="5009321"/>
          </a:xfrm>
        </p:spPr>
        <p:txBody>
          <a:bodyPr>
            <a:normAutofit/>
          </a:bodyPr>
          <a:lstStyle/>
          <a:p>
            <a:pPr algn="just"/>
            <a:r>
              <a:rPr lang="es-ES" sz="2600" dirty="0">
                <a:solidFill>
                  <a:schemeClr val="tx1"/>
                </a:solidFill>
              </a:rPr>
              <a:t>El Manifiesto Ágil es un documento redactado en 2001 por 17 expertos en programación que supuso un cambio radical en la forma de desarrollar ‘software’.</a:t>
            </a:r>
          </a:p>
          <a:p>
            <a:pPr algn="just"/>
            <a:r>
              <a:rPr lang="es-ES" sz="2600" dirty="0">
                <a:solidFill>
                  <a:schemeClr val="tx1"/>
                </a:solidFill>
              </a:rPr>
              <a:t>Aquí se propusieron cuatro valores que inspiran las diferentes metodologías ágiles que han surgido desde entonces.  </a:t>
            </a:r>
          </a:p>
        </p:txBody>
      </p:sp>
      <p:pic>
        <p:nvPicPr>
          <p:cNvPr id="1026" name="Picture 2" descr="Resultado de imagen para manifiesto agil">
            <a:extLst>
              <a:ext uri="{FF2B5EF4-FFF2-40B4-BE49-F238E27FC236}">
                <a16:creationId xmlns:a16="http://schemas.microsoft.com/office/drawing/2014/main" id="{2260D231-E5B8-49C1-8D00-66007A55E4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54" t="4662" r="2642"/>
          <a:stretch/>
        </p:blipFill>
        <p:spPr bwMode="auto">
          <a:xfrm>
            <a:off x="5989983" y="1126435"/>
            <a:ext cx="5857462" cy="4877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466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TotalTime>
  <Words>1546</Words>
  <Application>Microsoft Office PowerPoint</Application>
  <PresentationFormat>Widescreen</PresentationFormat>
  <Paragraphs>99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Diseño de salidas y metodologías agiles de desarrollo. </vt:lpstr>
      <vt:lpstr>Diseño de una salida efectiva</vt:lpstr>
      <vt:lpstr>Objetivos de diseño de una salida</vt:lpstr>
      <vt:lpstr>Wireframes</vt:lpstr>
      <vt:lpstr>Mockups</vt:lpstr>
      <vt:lpstr>Prototipos</vt:lpstr>
      <vt:lpstr>Metodologías agiles de desarrollo</vt:lpstr>
      <vt:lpstr>Proceso de desarrollo ágil </vt:lpstr>
      <vt:lpstr>Manifiesto ágil </vt:lpstr>
      <vt:lpstr>Programación Extrema (XP)</vt:lpstr>
      <vt:lpstr>Principios de Programación Extrema</vt:lpstr>
      <vt:lpstr>Scrum</vt:lpstr>
      <vt:lpstr>Sprints y Eventos Scrum</vt:lpstr>
      <vt:lpstr>Proceso de desarrollo Scrum</vt:lpstr>
      <vt:lpstr>Los roles de Scrum</vt:lpstr>
      <vt:lpstr>Los roles de Scrum</vt:lpstr>
      <vt:lpstr>Lean Software Development</vt:lpstr>
      <vt:lpstr>Kanban</vt:lpstr>
      <vt:lpstr>Tareas: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Diagramas de la UML</dc:title>
  <dc:creator>Allan Noel Lopez Cruz</dc:creator>
  <cp:lastModifiedBy>Allan Noel Lopez Cruz</cp:lastModifiedBy>
  <cp:revision>67</cp:revision>
  <dcterms:created xsi:type="dcterms:W3CDTF">2019-10-28T21:37:17Z</dcterms:created>
  <dcterms:modified xsi:type="dcterms:W3CDTF">2019-12-03T20:27:26Z</dcterms:modified>
</cp:coreProperties>
</file>