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dSec" initials="D" lastIdx="1" clrIdx="0">
    <p:extLst>
      <p:ext uri="{19B8F6BF-5375-455C-9EA6-DF929625EA0E}">
        <p15:presenceInfo xmlns:p15="http://schemas.microsoft.com/office/powerpoint/2012/main" userId="DedSe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4BA2A-C09B-459D-8F19-8C1F241F6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347F9B-AD62-4D9C-9DEA-CCFD3841B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5B8B77-1FCF-49D1-8514-123AE3904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ED7-8D43-4BF4-914B-5AEC0E77D7E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C58F3F-5CB7-49AE-953F-2AEF1BBA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4BC70-A042-4A7E-AF8B-841135BE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7175-9303-4F5F-8E97-C719853EC6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25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C58DA-9151-4CF4-B2CD-507662D6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9A8259-C903-4914-9D99-7F0DC3225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010DF5-B08A-4A6E-86D4-5D2D07BD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ED7-8D43-4BF4-914B-5AEC0E77D7E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DAAF9C-A83C-4460-B541-C6BB8BE8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D81775-52BA-454E-9AAA-E2571C42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7175-9303-4F5F-8E97-C719853EC6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23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9C8D48-7290-480B-AE86-772816D5B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6EA76C-88AF-4E91-80D7-4A175BFFF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72FDED-D8A8-481F-98BA-107265B9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ED7-8D43-4BF4-914B-5AEC0E77D7E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F31D86-0A80-4E82-8A62-36EB8B86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799E9-D846-4438-9557-37A5901B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7175-9303-4F5F-8E97-C719853EC6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81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AA311-6D78-47D1-9ECD-D206E7B8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862663-76D5-4D89-B658-BCAFAC9DB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D03992-427D-4024-B69B-EBBD8F67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ED7-8D43-4BF4-914B-5AEC0E77D7E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EE9AF3-5652-4C76-B74A-356538A2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B21D37-FFA9-4FA6-8530-01D845A7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7175-9303-4F5F-8E97-C719853EC6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73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BCB51-D707-4450-97EE-A34C0FA3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A8276D-7FF0-416D-A37C-6060C8137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60EAD-DAA1-44A5-8726-21D13DBE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ED7-8D43-4BF4-914B-5AEC0E77D7E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F47475-C077-4F57-A12A-2BF2AD85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0ED1D3-CE38-456B-BEC6-F2433CE1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7175-9303-4F5F-8E97-C719853EC6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46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40F97-24CE-4F8C-AA6A-AAD4C448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1DD241-807B-42CB-9CD1-95D13347F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72EA7B-FC94-4624-B17B-2B414A84A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83CC2-30BB-4892-A346-B4D16B71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ED7-8D43-4BF4-914B-5AEC0E77D7E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CC6875-DAA2-4060-8866-2F0F9238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1B324E-8810-401C-A700-32B9163F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7175-9303-4F5F-8E97-C719853EC6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95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C8602-17B9-48C6-B152-8FD83F9B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765E6-C212-4727-980E-9474AA90A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DBE377-ED7A-449E-93A1-7687783A3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D12C3B-E3D1-46DC-A0AF-4308F0855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B4E572-3EF4-40E6-9B98-B09B57B46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8431A6-895B-4CCE-9EB4-F50124F3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ED7-8D43-4BF4-914B-5AEC0E77D7E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5949826-D62F-46A8-B129-FF21A488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3E77FB-13F6-44F8-8811-D414D2FA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7175-9303-4F5F-8E97-C719853EC6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68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7C60C-A20B-4350-A14C-80DC600E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CEC861-B632-4C2C-BEC2-E74B5E15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ED7-8D43-4BF4-914B-5AEC0E77D7E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9E87C5-A326-4BFA-AD19-CEF2ABBC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4DDEE7-678F-4406-9D53-6B12248D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7175-9303-4F5F-8E97-C719853EC6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48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22C12F-C05A-4A57-9FE8-586F72E9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ED7-8D43-4BF4-914B-5AEC0E77D7E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72922E-130D-46A2-ABDD-EF817FF6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6D00BB-DD24-48B1-818E-ADCAE6C3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7175-9303-4F5F-8E97-C719853EC6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65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9AA04-3B72-48A5-A96D-BAC3C449B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EDCF02-8DB0-4218-BF97-E670AE08D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729C21-E806-4808-94C7-417D7556E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B81937-FA68-4169-B938-A4817C7B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ED7-8D43-4BF4-914B-5AEC0E77D7E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B2E92B-8AAC-4CD4-AE13-F28E10A1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774FDC-FF5D-4BBE-BBA9-B1732095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7175-9303-4F5F-8E97-C719853EC6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90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652D9-5F7C-4488-A5DB-E5D98C6B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836405-EA5B-4C5D-B3FE-7BB63586B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3BD037-C203-41DA-AFB9-D800F3934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B669DD-E229-4BCC-A76D-69B31D02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ED7-8D43-4BF4-914B-5AEC0E77D7E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F9AF87-7B49-4B8F-8C4C-7BA256DA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18EF5D-3C73-4EE0-95D4-2842D350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7175-9303-4F5F-8E97-C719853EC6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47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8E43BC-4800-46FB-B716-8A81D8DC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F079EE-E1B3-4C18-9A11-023888C8C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87CF83-C314-4074-9182-81B6DC1E4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0DED7-8D43-4BF4-914B-5AEC0E77D7E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8FBDAB-B66C-473D-B9FF-243F045DB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8B3B27-24A9-4399-833C-8ACCA37AD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A7175-9303-4F5F-8E97-C719853EC6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33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73CD1-1662-4A03-BDA2-20BA048EF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9251"/>
            <a:ext cx="9012572" cy="1110712"/>
          </a:xfrm>
        </p:spPr>
        <p:txBody>
          <a:bodyPr/>
          <a:lstStyle/>
          <a:p>
            <a:r>
              <a:rPr lang="pt-BR" dirty="0"/>
              <a:t> </a:t>
            </a:r>
            <a:r>
              <a:rPr lang="pt-BR" dirty="0">
                <a:latin typeface="Bastion" pitchFamily="2" charset="0"/>
              </a:rPr>
              <a:t>Barriga de aluguel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D8E4C2-CEEB-499B-A1CA-D25A422F6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Bauhaus 93" panose="04030905020B02020C02" pitchFamily="82" charset="0"/>
              </a:rPr>
              <a:t>Trabalho de biologia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2DFD0D-289A-4EEB-951B-BC1DB8C2A3DC}"/>
              </a:ext>
            </a:extLst>
          </p:cNvPr>
          <p:cNvSpPr txBox="1"/>
          <p:nvPr/>
        </p:nvSpPr>
        <p:spPr>
          <a:xfrm>
            <a:off x="5637402" y="29738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E8F58AA-1C8C-45EC-B533-E16B620CF0EB}"/>
              </a:ext>
            </a:extLst>
          </p:cNvPr>
          <p:cNvSpPr txBox="1"/>
          <p:nvPr/>
        </p:nvSpPr>
        <p:spPr>
          <a:xfrm>
            <a:off x="-102638" y="6379620"/>
            <a:ext cx="951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solidFill>
                  <a:schemeClr val="bg1"/>
                </a:solidFill>
                <a:latin typeface="Blackadder ITC" panose="04020505051007020D02" pitchFamily="82" charset="0"/>
              </a:rPr>
              <a:t>Allan</a:t>
            </a:r>
            <a:r>
              <a:rPr lang="pt-BR" dirty="0" err="1">
                <a:solidFill>
                  <a:schemeClr val="bg1"/>
                </a:solidFill>
              </a:rPr>
              <a:t>,</a:t>
            </a:r>
            <a:r>
              <a:rPr lang="pt-BR" sz="3600" dirty="0" err="1">
                <a:solidFill>
                  <a:schemeClr val="bg1"/>
                </a:solidFill>
                <a:latin typeface="Blackadder ITC" panose="04020505051007020D02" pitchFamily="82" charset="0"/>
              </a:rPr>
              <a:t>Felipe,Gabriel</a:t>
            </a:r>
            <a:r>
              <a:rPr lang="pt-BR" dirty="0" err="1">
                <a:solidFill>
                  <a:schemeClr val="bg1"/>
                </a:solidFill>
              </a:rPr>
              <a:t>,</a:t>
            </a:r>
            <a:r>
              <a:rPr lang="pt-BR" sz="3600" dirty="0" err="1">
                <a:solidFill>
                  <a:schemeClr val="bg1"/>
                </a:solidFill>
                <a:latin typeface="Blackadder ITC" panose="04020505051007020D02" pitchFamily="82" charset="0"/>
              </a:rPr>
              <a:t>Glenda</a:t>
            </a:r>
            <a:r>
              <a:rPr lang="pt-BR" dirty="0" err="1">
                <a:solidFill>
                  <a:schemeClr val="bg1"/>
                </a:solidFill>
              </a:rPr>
              <a:t>,</a:t>
            </a:r>
            <a:r>
              <a:rPr lang="pt-BR" sz="3600" dirty="0" err="1">
                <a:solidFill>
                  <a:schemeClr val="bg1"/>
                </a:solidFill>
                <a:latin typeface="Blackadder ITC" panose="04020505051007020D02" pitchFamily="82" charset="0"/>
              </a:rPr>
              <a:t>MarcosMaria</a:t>
            </a:r>
            <a:r>
              <a:rPr lang="pt-BR" dirty="0" err="1">
                <a:solidFill>
                  <a:schemeClr val="bg1"/>
                </a:solidFill>
              </a:rPr>
              <a:t>,</a:t>
            </a:r>
            <a:r>
              <a:rPr lang="pt-BR" sz="3600" dirty="0" err="1">
                <a:solidFill>
                  <a:schemeClr val="bg1"/>
                </a:solidFill>
                <a:latin typeface="Blackadder ITC" panose="04020505051007020D02" pitchFamily="82" charset="0"/>
              </a:rPr>
              <a:t>Nayara</a:t>
            </a:r>
            <a:r>
              <a:rPr lang="pt-BR" dirty="0" err="1">
                <a:solidFill>
                  <a:schemeClr val="bg1"/>
                </a:solidFill>
              </a:rPr>
              <a:t>,</a:t>
            </a:r>
            <a:r>
              <a:rPr lang="pt-BR" sz="3600" dirty="0" err="1">
                <a:solidFill>
                  <a:schemeClr val="bg1"/>
                </a:solidFill>
                <a:latin typeface="Blackadder ITC" panose="04020505051007020D02" pitchFamily="82" charset="0"/>
              </a:rPr>
              <a:t>Paulo</a:t>
            </a:r>
            <a:endParaRPr lang="pt-BR" sz="3600" dirty="0">
              <a:solidFill>
                <a:schemeClr val="bg1"/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7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20B69-F7ED-4A92-B857-E8E13F97072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>
            <a:glow rad="469900">
              <a:schemeClr val="tx1"/>
            </a:glow>
            <a:outerShdw blurRad="107950" dist="12700" dir="5400000" algn="ctr">
              <a:srgbClr val="000000"/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Oque é barriga de aluguel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EAD18F-6325-40C8-AACA-5676604D881F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50800" dir="5400000" algn="ctr" rotWithShape="0">
              <a:schemeClr val="tx1"/>
            </a:outerShdw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50800" dist="50800" dir="5400000" algn="ctr" rotWithShape="0">
                    <a:schemeClr val="tx1"/>
                  </a:outerShdw>
                </a:effectLst>
              </a:rPr>
              <a:t>A barriga de aluguel, ou cessão temporário de útero, é uma técnica complementar de reprodução assistida, que permite que as mulheres que não podem engravidar por problemas relacionados ao útero ou mesmo homens sem parceiras tenham filhos biológicos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4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C5BF5-E18E-4188-A224-48D53A63C68F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6350">
            <a:noFill/>
          </a:ln>
        </p:spPr>
        <p:txBody>
          <a:bodyPr/>
          <a:lstStyle/>
          <a:p>
            <a:r>
              <a:rPr lang="pt-BR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Pontos negativos da barriga de aluguel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537B1F-A2EB-4004-9435-D9AAC3F238D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>
            <a:glow rad="190500">
              <a:schemeClr val="tx1"/>
            </a:glow>
            <a:outerShdw blurRad="107950" dist="12700" dir="5400000" algn="ctr">
              <a:srgbClr val="000000"/>
            </a:outerShdw>
          </a:effectLst>
        </p:spPr>
        <p:txBody>
          <a:bodyPr>
            <a:normAutofit fontScale="85000" lnSpcReduction="20000"/>
          </a:bodyPr>
          <a:lstStyle/>
          <a:p>
            <a:pPr>
              <a:buClr>
                <a:schemeClr val="bg1"/>
              </a:buClr>
            </a:pPr>
            <a:r>
              <a:rPr lang="pt-BR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Riscos emocionais e psicológicos: Tanto para a mulher gestante quanto para os pais biológicos, a barriga de aluguel pode envolver uma carga emocional intensa. Pode haver arrependimento ou conflitos emocionais durante o processo, além de desafios psicológicos relacionados ao vínculo com o bebê.</a:t>
            </a:r>
          </a:p>
          <a:p>
            <a:pPr>
              <a:buClr>
                <a:schemeClr val="bg1"/>
              </a:buClr>
            </a:pPr>
            <a:r>
              <a:rPr lang="pt-BR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Exploração e potencial comercialização do corpo: Alguns críticos argumentam que a barriga de aluguel pode levar a uma exploração das mulheres gestantes, transformando seus corpos em objetos para a realização do desejo de paternidade de terceiros. Isso pode levantar questões éticas e sociais sobre a dignidade humana, principalmente em casos mal regulamentados</a:t>
            </a:r>
          </a:p>
          <a:p>
            <a:pPr>
              <a:buClr>
                <a:schemeClr val="bg1"/>
              </a:buClr>
            </a:pPr>
            <a:r>
              <a:rPr lang="pt-BR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Disputas legais e incertezas jurídicas: A barriga de aluguel pode levar a disputas legais complicadas, especialmente quando há mudanças nos acordos ou quando as leis e regulamentações não são claras. Questões de guarda, parentalidade e direitos da criança podem se tornar fonte de conflitos, criando um ambiente legalmente incerto.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6726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511A5-156C-4F7C-98D6-703CD0F5E1F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pt-BR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Pontos positivos da barriga de aluguel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CD871C-8812-4354-98E3-EC5752578E34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>
            <a:glow rad="127000">
              <a:schemeClr val="tx1"/>
            </a:glow>
            <a:outerShdw blurRad="107950" dist="12700" dir="5400000" algn="ctr">
              <a:srgbClr val="000000"/>
            </a:outerShdw>
          </a:effectLst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Oportunidade de paternidade/maternidade: A barriga de aluguel pode oferecer a chance de realizar o sonho de ser pai ou mãe para pessoas que não têm a capacidade de conceber ou carregar uma criança. É uma opção para casais ou indivíduos que desejam uma família biológica.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Generosidade e solidariedade: Para a mulher gestante que se oferece para ser barriga de aluguel, ela está demonstrando um ato de generosidade e solidariedade, ajudando a realizar o sonho de outra pessoa. Isso pode criar laços especiais entre as partes envolvidas e gerar um senso de gratidão e conexão.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 Acesso à tecnologia de reprodução assistida: A barriga de aluguel permite o avanço da tecnologia de reprodução assistida, fornecendo uma opção para pessoas ou casais com dificuldades de concepção. É uma alternativa para superar obstáculos biológicos e permitir que mais pessoas tenham acesso à paternidade/maternidade biológica.</a:t>
            </a:r>
          </a:p>
        </p:txBody>
      </p:sp>
    </p:spTree>
    <p:extLst>
      <p:ext uri="{BB962C8B-B14F-4D97-AF65-F5344CB8AC3E}">
        <p14:creationId xmlns:p14="http://schemas.microsoft.com/office/powerpoint/2010/main" val="3862031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48981-9F03-4DCE-867C-E9B55E6D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 w="3492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Legislação da barriga de aluguel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B86704-3235-4C90-B909-03782F8483C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glow rad="127000">
              <a:schemeClr val="tx1"/>
            </a:glow>
            <a:outerShdw blurRad="107950" dist="12700" dir="5400000" algn="ctr">
              <a:srgbClr val="000000"/>
            </a:outerShdw>
          </a:effectLst>
        </p:spPr>
        <p:txBody>
          <a:bodyPr/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2">
                    <a:lumMod val="10000"/>
                  </a:schemeClr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Brasil: No Brasil, a barriga de aluguel é permitida apenas de forma não comercial, ou seja, não é possível pagar diretamente pela gestação. A lei exige que a mulher gestante tenha laços familiares de até quarto grau com a mãe biológica ou que haja uma relação afetiva entre as partes.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Estados Unidos: A legislação da barriga de aluguel nos Estados Unidos varia de estado para estado. Alguns estados permitem a prática, desde que sejam seguidas regulamentações específicas, como a exigência de contratos comerciais e consultas legais independentes antes da gestação.</a:t>
            </a:r>
          </a:p>
        </p:txBody>
      </p:sp>
    </p:spTree>
    <p:extLst>
      <p:ext uri="{BB962C8B-B14F-4D97-AF65-F5344CB8AC3E}">
        <p14:creationId xmlns:p14="http://schemas.microsoft.com/office/powerpoint/2010/main" val="444056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503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4" baseType="lpstr">
      <vt:lpstr>Arial</vt:lpstr>
      <vt:lpstr>Arial Black</vt:lpstr>
      <vt:lpstr>Bastion</vt:lpstr>
      <vt:lpstr>Bauhaus 93</vt:lpstr>
      <vt:lpstr>Blackadder ITC</vt:lpstr>
      <vt:lpstr>Calibri</vt:lpstr>
      <vt:lpstr>Calibri Light</vt:lpstr>
      <vt:lpstr>Wingdings</vt:lpstr>
      <vt:lpstr>Tema do Office</vt:lpstr>
      <vt:lpstr> Barriga de aluguel</vt:lpstr>
      <vt:lpstr>Oque é barriga de aluguel</vt:lpstr>
      <vt:lpstr>Pontos negativos da barriga de aluguel</vt:lpstr>
      <vt:lpstr>Pontos positivos da barriga de aluguel</vt:lpstr>
      <vt:lpstr>Legislação da barriga de aluguel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barriga de aluguel</dc:title>
  <dc:creator>DedSec</dc:creator>
  <cp:lastModifiedBy>DedSec</cp:lastModifiedBy>
  <cp:revision>19</cp:revision>
  <dcterms:created xsi:type="dcterms:W3CDTF">2023-09-05T23:29:26Z</dcterms:created>
  <dcterms:modified xsi:type="dcterms:W3CDTF">2023-09-07T15:16:15Z</dcterms:modified>
</cp:coreProperties>
</file>