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8" r:id="rId3"/>
    <p:sldId id="267" r:id="rId4"/>
    <p:sldId id="270" r:id="rId5"/>
    <p:sldId id="271" r:id="rId6"/>
    <p:sldId id="277" r:id="rId7"/>
    <p:sldId id="276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75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959E-5F55-B845-B223-44AE9C35BA0E}" type="datetimeFigureOut">
              <a:rPr lang="es-MX" smtClean="0"/>
              <a:t>29/10/20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E985-2B62-FA4D-B721-DA1A5845FE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20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959E-5F55-B845-B223-44AE9C35BA0E}" type="datetimeFigureOut">
              <a:rPr lang="es-MX" smtClean="0"/>
              <a:t>29/10/20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E985-2B62-FA4D-B721-DA1A5845FE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821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959E-5F55-B845-B223-44AE9C35BA0E}" type="datetimeFigureOut">
              <a:rPr lang="es-MX" smtClean="0"/>
              <a:t>29/10/20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E985-2B62-FA4D-B721-DA1A5845FE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4781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959E-5F55-B845-B223-44AE9C35BA0E}" type="datetimeFigureOut">
              <a:rPr lang="es-MX" smtClean="0"/>
              <a:t>29/10/20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E985-2B62-FA4D-B721-DA1A5845FE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2920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959E-5F55-B845-B223-44AE9C35BA0E}" type="datetimeFigureOut">
              <a:rPr lang="es-MX" smtClean="0"/>
              <a:t>29/10/20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E985-2B62-FA4D-B721-DA1A5845FE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874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959E-5F55-B845-B223-44AE9C35BA0E}" type="datetimeFigureOut">
              <a:rPr lang="es-MX" smtClean="0"/>
              <a:t>29/10/20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E985-2B62-FA4D-B721-DA1A5845FE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8061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959E-5F55-B845-B223-44AE9C35BA0E}" type="datetimeFigureOut">
              <a:rPr lang="es-MX" smtClean="0"/>
              <a:t>29/10/20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E985-2B62-FA4D-B721-DA1A5845FE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5195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959E-5F55-B845-B223-44AE9C35BA0E}" type="datetimeFigureOut">
              <a:rPr lang="es-MX" smtClean="0"/>
              <a:t>29/10/20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E985-2B62-FA4D-B721-DA1A5845FE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0539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959E-5F55-B845-B223-44AE9C35BA0E}" type="datetimeFigureOut">
              <a:rPr lang="es-MX" smtClean="0"/>
              <a:t>29/10/20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E985-2B62-FA4D-B721-DA1A5845FE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82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959E-5F55-B845-B223-44AE9C35BA0E}" type="datetimeFigureOut">
              <a:rPr lang="es-MX" smtClean="0"/>
              <a:t>29/10/20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E985-2B62-FA4D-B721-DA1A5845FE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728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959E-5F55-B845-B223-44AE9C35BA0E}" type="datetimeFigureOut">
              <a:rPr lang="es-MX" smtClean="0"/>
              <a:t>29/10/20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E985-2B62-FA4D-B721-DA1A5845FE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704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959E-5F55-B845-B223-44AE9C35BA0E}" type="datetimeFigureOut">
              <a:rPr lang="es-MX" smtClean="0"/>
              <a:t>29/10/20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E985-2B62-FA4D-B721-DA1A5845FE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680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959E-5F55-B845-B223-44AE9C35BA0E}" type="datetimeFigureOut">
              <a:rPr lang="es-MX" smtClean="0"/>
              <a:t>29/10/20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E985-2B62-FA4D-B721-DA1A5845FE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175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959E-5F55-B845-B223-44AE9C35BA0E}" type="datetimeFigureOut">
              <a:rPr lang="es-MX" smtClean="0"/>
              <a:t>29/10/20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E985-2B62-FA4D-B721-DA1A5845FE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583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959E-5F55-B845-B223-44AE9C35BA0E}" type="datetimeFigureOut">
              <a:rPr lang="es-MX" smtClean="0"/>
              <a:t>29/10/20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E985-2B62-FA4D-B721-DA1A5845FE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171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959E-5F55-B845-B223-44AE9C35BA0E}" type="datetimeFigureOut">
              <a:rPr lang="es-MX" smtClean="0"/>
              <a:t>29/10/20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E985-2B62-FA4D-B721-DA1A5845FE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790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659959E-5F55-B845-B223-44AE9C35BA0E}" type="datetimeFigureOut">
              <a:rPr lang="es-MX" smtClean="0"/>
              <a:t>29/10/20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9ACE985-2B62-FA4D-B721-DA1A5845FE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628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659959E-5F55-B845-B223-44AE9C35BA0E}" type="datetimeFigureOut">
              <a:rPr lang="es-MX" smtClean="0"/>
              <a:t>29/10/20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9ACE985-2B62-FA4D-B721-DA1A5845FE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354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7EA91-6945-454E-BFA9-29EEBC8AC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ESTRUCTURAS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7E91F0-C5CD-5440-B8AB-612F28E9D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VECTOR, LISTA Y DATAFRAME</a:t>
            </a:r>
          </a:p>
        </p:txBody>
      </p:sp>
    </p:spTree>
    <p:extLst>
      <p:ext uri="{BB962C8B-B14F-4D97-AF65-F5344CB8AC3E}">
        <p14:creationId xmlns:p14="http://schemas.microsoft.com/office/powerpoint/2010/main" val="305672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6D4C9C50-C341-2041-BDBE-BFB8E2A11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275" y="1128712"/>
            <a:ext cx="8839200" cy="2400300"/>
          </a:xfrm>
        </p:spPr>
      </p:pic>
      <p:pic>
        <p:nvPicPr>
          <p:cNvPr id="7" name="Imagen 6" descr="Imagen que contiene Tabla&#10;&#10;Descripción generada automáticamente">
            <a:extLst>
              <a:ext uri="{FF2B5EF4-FFF2-40B4-BE49-F238E27FC236}">
                <a16:creationId xmlns:a16="http://schemas.microsoft.com/office/drawing/2014/main" id="{38E19BC3-C1B6-1B4A-8DFB-2729F7B31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3695874"/>
            <a:ext cx="8813800" cy="303530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14C938E-DCE9-714C-88FA-044A8DB2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6826"/>
            <a:ext cx="9389961" cy="1390924"/>
          </a:xfrm>
        </p:spPr>
        <p:txBody>
          <a:bodyPr/>
          <a:lstStyle/>
          <a:p>
            <a:r>
              <a:rPr lang="es-MX" dirty="0"/>
              <a:t>DATAFRAME</a:t>
            </a:r>
          </a:p>
        </p:txBody>
      </p:sp>
    </p:spTree>
    <p:extLst>
      <p:ext uri="{BB962C8B-B14F-4D97-AF65-F5344CB8AC3E}">
        <p14:creationId xmlns:p14="http://schemas.microsoft.com/office/powerpoint/2010/main" val="92523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BB28B-5718-F844-BAC9-FC31A329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60326"/>
            <a:ext cx="9905998" cy="1905000"/>
          </a:xfrm>
        </p:spPr>
        <p:txBody>
          <a:bodyPr/>
          <a:lstStyle/>
          <a:p>
            <a:r>
              <a:rPr lang="es-MX" dirty="0"/>
              <a:t>Objeto, Vector, Lista, variable </a:t>
            </a:r>
          </a:p>
        </p:txBody>
      </p:sp>
      <p:pic>
        <p:nvPicPr>
          <p:cNvPr id="9218" name="Picture 2" descr="Evolución de las Cajas de Cereales – El Blog de Babalua Design">
            <a:extLst>
              <a:ext uri="{FF2B5EF4-FFF2-40B4-BE49-F238E27FC236}">
                <a16:creationId xmlns:a16="http://schemas.microsoft.com/office/drawing/2014/main" id="{CE936E4D-0331-7A4E-8359-F8BB74573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r="14567"/>
          <a:stretch/>
        </p:blipFill>
        <p:spPr bwMode="auto">
          <a:xfrm>
            <a:off x="314175" y="1498342"/>
            <a:ext cx="2512542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3148DFB-CD52-F649-A068-E24961344320}"/>
              </a:ext>
            </a:extLst>
          </p:cNvPr>
          <p:cNvSpPr/>
          <p:nvPr/>
        </p:nvSpPr>
        <p:spPr>
          <a:xfrm>
            <a:off x="942276" y="5795031"/>
            <a:ext cx="1057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/>
              <a:t>Objeto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1034481-6E93-F043-92E7-2886E0CEF264}"/>
              </a:ext>
            </a:extLst>
          </p:cNvPr>
          <p:cNvSpPr/>
          <p:nvPr/>
        </p:nvSpPr>
        <p:spPr>
          <a:xfrm>
            <a:off x="108139" y="6135979"/>
            <a:ext cx="2506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400" dirty="0"/>
              <a:t>En un objeto podemos almacenar cualquier tipo de cereal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ED0EF7D-2DE5-E544-BD2A-8BF6B351743B}"/>
              </a:ext>
            </a:extLst>
          </p:cNvPr>
          <p:cNvSpPr/>
          <p:nvPr/>
        </p:nvSpPr>
        <p:spPr>
          <a:xfrm>
            <a:off x="4186330" y="4388297"/>
            <a:ext cx="838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/>
              <a:t>Listas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261C72A-C7F6-6E43-84E7-34BA884C7FB6}"/>
              </a:ext>
            </a:extLst>
          </p:cNvPr>
          <p:cNvSpPr/>
          <p:nvPr/>
        </p:nvSpPr>
        <p:spPr>
          <a:xfrm>
            <a:off x="3522603" y="4785152"/>
            <a:ext cx="2179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200" dirty="0"/>
              <a:t>En una lista podemos almacenar diferentes tipos de cereal en cajas pequeñas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BD8D610-0080-934A-9AFF-339F9BF46543}"/>
              </a:ext>
            </a:extLst>
          </p:cNvPr>
          <p:cNvSpPr/>
          <p:nvPr/>
        </p:nvSpPr>
        <p:spPr>
          <a:xfrm>
            <a:off x="7368430" y="3345112"/>
            <a:ext cx="1211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/>
              <a:t>Vector</a:t>
            </a:r>
          </a:p>
        </p:txBody>
      </p:sp>
      <p:pic>
        <p:nvPicPr>
          <p:cNvPr id="9224" name="Picture 8" descr="Cereal Surtipack Variedad 311g | CH | Sitio de Chedraui">
            <a:extLst>
              <a:ext uri="{FF2B5EF4-FFF2-40B4-BE49-F238E27FC236}">
                <a16:creationId xmlns:a16="http://schemas.microsoft.com/office/drawing/2014/main" id="{509F4976-948E-464B-A5C9-3AC3D4BD38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9" t="21042" r="4305" b="15115"/>
          <a:stretch/>
        </p:blipFill>
        <p:spPr bwMode="auto">
          <a:xfrm>
            <a:off x="3196890" y="1741012"/>
            <a:ext cx="3536798" cy="252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Cereal ChocoKrispis individual Kelloggs 50 cajitas de 40 g (IEPS inc.) CK">
            <a:extLst>
              <a:ext uri="{FF2B5EF4-FFF2-40B4-BE49-F238E27FC236}">
                <a16:creationId xmlns:a16="http://schemas.microsoft.com/office/drawing/2014/main" id="{1BE914B6-B9FB-2F44-A08C-BB856D1D8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5" t="8310" r="26645" b="8087"/>
          <a:stretch/>
        </p:blipFill>
        <p:spPr bwMode="auto">
          <a:xfrm>
            <a:off x="7255367" y="1372522"/>
            <a:ext cx="1064328" cy="186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21A6CF75-CC02-7642-9EC1-5CC4F1371C0D}"/>
              </a:ext>
            </a:extLst>
          </p:cNvPr>
          <p:cNvSpPr/>
          <p:nvPr/>
        </p:nvSpPr>
        <p:spPr>
          <a:xfrm>
            <a:off x="7154742" y="3810544"/>
            <a:ext cx="1584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200" dirty="0"/>
              <a:t>En un vector podemos almacenar cereal de un solo tipo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3C16A7E-41A0-EB4E-87EF-4902100A4CA9}"/>
              </a:ext>
            </a:extLst>
          </p:cNvPr>
          <p:cNvSpPr/>
          <p:nvPr/>
        </p:nvSpPr>
        <p:spPr>
          <a:xfrm>
            <a:off x="9875868" y="5760195"/>
            <a:ext cx="16087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400" dirty="0"/>
              <a:t>Tipo de cereal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6F9E5E5-E94E-0F45-90C5-D7E7E3055960}"/>
              </a:ext>
            </a:extLst>
          </p:cNvPr>
          <p:cNvSpPr/>
          <p:nvPr/>
        </p:nvSpPr>
        <p:spPr>
          <a:xfrm>
            <a:off x="10408121" y="5402914"/>
            <a:ext cx="838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/>
              <a:t>Dato</a:t>
            </a:r>
          </a:p>
        </p:txBody>
      </p:sp>
      <p:pic>
        <p:nvPicPr>
          <p:cNvPr id="9232" name="Picture 16" descr="Cereal Nesquik - Fotos | Facebook">
            <a:extLst>
              <a:ext uri="{FF2B5EF4-FFF2-40B4-BE49-F238E27FC236}">
                <a16:creationId xmlns:a16="http://schemas.microsoft.com/office/drawing/2014/main" id="{93BB3D0E-6ED7-E14B-BADB-6A00CD4218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2" t="14457" r="10913" b="18280"/>
          <a:stretch/>
        </p:blipFill>
        <p:spPr bwMode="auto">
          <a:xfrm>
            <a:off x="9387455" y="1519720"/>
            <a:ext cx="2311580" cy="171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Froot Loops Nike en Mercado Libre Argentina">
            <a:extLst>
              <a:ext uri="{FF2B5EF4-FFF2-40B4-BE49-F238E27FC236}">
                <a16:creationId xmlns:a16="http://schemas.microsoft.com/office/drawing/2014/main" id="{F4A5885D-3F2C-9B4B-B005-2B6C5ED20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857" y="3685875"/>
            <a:ext cx="1882776" cy="171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0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192F2-07C6-3542-89F0-7C5E2299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Vectores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9AF119-2DE3-6F44-B244-F72B8C79D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¿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Qué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hago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quiero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almacenar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dos o mas variables dentro de un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 marL="0" indent="0" algn="ctr">
              <a:buNone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D3912F2-207A-654C-85D4-9881BCBB80C5}"/>
              </a:ext>
            </a:extLst>
          </p:cNvPr>
          <p:cNvSpPr/>
          <p:nvPr/>
        </p:nvSpPr>
        <p:spPr>
          <a:xfrm>
            <a:off x="1690687" y="5523945"/>
            <a:ext cx="9139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Un vector es una estructura o colección de datos de uno o más valores del </a:t>
            </a:r>
            <a:r>
              <a:rPr lang="es-MX" b="1" dirty="0"/>
              <a:t>mismo tipo</a:t>
            </a:r>
          </a:p>
        </p:txBody>
      </p:sp>
    </p:spTree>
    <p:extLst>
      <p:ext uri="{BB962C8B-B14F-4D97-AF65-F5344CB8AC3E}">
        <p14:creationId xmlns:p14="http://schemas.microsoft.com/office/powerpoint/2010/main" val="144955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0B519-EE23-924C-8955-2C7D3D28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s-MX" dirty="0"/>
              <a:t>Vectores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1CF10B-A60B-2E48-A9A4-55224BBC0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92500" lnSpcReduction="10000"/>
          </a:bodyPr>
          <a:lstStyle/>
          <a:p>
            <a:r>
              <a:rPr lang="es-MX" sz="1900" b="1" dirty="0"/>
              <a:t>Tipo</a:t>
            </a:r>
            <a:r>
              <a:rPr lang="es-MX" sz="1900" dirty="0"/>
              <a:t>. Un vector tiene el mismo tipo que los datos que contiene. Si tenemos un vector que contiene datos de tipo numérico, el vector será también de tipo numérico. </a:t>
            </a:r>
          </a:p>
          <a:p>
            <a:pPr marL="0" indent="0">
              <a:buNone/>
            </a:pPr>
            <a:endParaRPr lang="es-MX" sz="1900" dirty="0"/>
          </a:p>
          <a:p>
            <a:r>
              <a:rPr lang="es-MX" sz="1900" b="1" dirty="0"/>
              <a:t>Length</a:t>
            </a:r>
            <a:r>
              <a:rPr lang="es-MX" sz="1900" dirty="0"/>
              <a:t>. Es el número de elementos que contiene un vector. El largo es la única </a:t>
            </a:r>
            <a:r>
              <a:rPr lang="es-MX" sz="1900" b="1" dirty="0"/>
              <a:t>dimensión</a:t>
            </a:r>
            <a:r>
              <a:rPr lang="es-MX" sz="1900" dirty="0"/>
              <a:t> que tiene esta estructura de datos.</a:t>
            </a:r>
          </a:p>
          <a:p>
            <a:pPr marL="0" indent="0">
              <a:buNone/>
            </a:pPr>
            <a:endParaRPr lang="es-MX" sz="1900" dirty="0"/>
          </a:p>
          <a:p>
            <a:r>
              <a:rPr lang="es-MX" sz="1900" b="1" dirty="0"/>
              <a:t>Atributos</a:t>
            </a:r>
            <a:r>
              <a:rPr lang="es-MX" sz="1900" dirty="0"/>
              <a:t>. Los vectores pueden tener metadatos de muchos tipos, los cuales describen características de los datos que contienen.  Se utiliza la función </a:t>
            </a:r>
            <a:r>
              <a:rPr lang="es-MX" sz="1900" b="1" dirty="0"/>
              <a:t>class</a:t>
            </a:r>
            <a:r>
              <a:rPr lang="es-MX" sz="1900" dirty="0"/>
              <a:t> para saber qué tipo de dato contiene el vector</a:t>
            </a:r>
          </a:p>
          <a:p>
            <a:pPr marL="0" indent="0">
              <a:buNone/>
            </a:pPr>
            <a:endParaRPr lang="es-MX" sz="19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0D533-46D3-4F36-B5AB-E06A0B6D0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76" r="2110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616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AC160-81FF-7C45-9C73-AB004889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6826"/>
            <a:ext cx="9389961" cy="1390924"/>
          </a:xfrm>
        </p:spPr>
        <p:txBody>
          <a:bodyPr/>
          <a:lstStyle/>
          <a:p>
            <a:r>
              <a:rPr lang="es-MX" dirty="0"/>
              <a:t>Vector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DF7915E-A2CB-1A4E-B028-3E9C561E2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421" b="1087"/>
          <a:stretch/>
        </p:blipFill>
        <p:spPr>
          <a:xfrm>
            <a:off x="1009649" y="2031826"/>
            <a:ext cx="9687523" cy="1138237"/>
          </a:xfr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A4DF5FA5-C1EB-4A40-828D-85DC7A2355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222"/>
          <a:stretch/>
        </p:blipFill>
        <p:spPr>
          <a:xfrm>
            <a:off x="1009649" y="5151362"/>
            <a:ext cx="5086351" cy="13415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ED8CA46-3B04-C445-90A6-E74A5A627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49" y="3544701"/>
            <a:ext cx="6462714" cy="1232022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C185C12E-9370-6E44-AC52-DA2158B83B62}"/>
              </a:ext>
            </a:extLst>
          </p:cNvPr>
          <p:cNvSpPr txBox="1">
            <a:spLocks/>
          </p:cNvSpPr>
          <p:nvPr/>
        </p:nvSpPr>
        <p:spPr>
          <a:xfrm>
            <a:off x="921862" y="1517750"/>
            <a:ext cx="10236676" cy="34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Vector con cuatro datos numéricos y nombre en el índice de cada elemento</a:t>
            </a:r>
          </a:p>
        </p:txBody>
      </p:sp>
    </p:spTree>
    <p:extLst>
      <p:ext uri="{BB962C8B-B14F-4D97-AF65-F5344CB8AC3E}">
        <p14:creationId xmlns:p14="http://schemas.microsoft.com/office/powerpoint/2010/main" val="23259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192F2-07C6-3542-89F0-7C5E2299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Listas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9AF119-2DE3-6F44-B244-F72B8C79D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¿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Qué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hago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quiero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almacenar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diferentes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/>
              <a:t>estructuras</a:t>
            </a:r>
            <a:r>
              <a:rPr lang="en-US" sz="2400" dirty="0"/>
              <a:t> de </a:t>
            </a:r>
            <a:r>
              <a:rPr lang="en-US" sz="2400" dirty="0" err="1"/>
              <a:t>datos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 marL="0" indent="0" algn="ctr">
              <a:buNone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D3912F2-207A-654C-85D4-9881BCBB80C5}"/>
              </a:ext>
            </a:extLst>
          </p:cNvPr>
          <p:cNvSpPr/>
          <p:nvPr/>
        </p:nvSpPr>
        <p:spPr>
          <a:xfrm>
            <a:off x="1690687" y="5523945"/>
            <a:ext cx="9139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Un lista es una estructura o colección de datos unidimensional de </a:t>
            </a:r>
            <a:r>
              <a:rPr lang="es-MX" b="1" dirty="0"/>
              <a:t>diferente</a:t>
            </a:r>
            <a:r>
              <a:rPr lang="es-MX" dirty="0"/>
              <a:t> </a:t>
            </a:r>
            <a:r>
              <a:rPr lang="es-MX" b="1" dirty="0"/>
              <a:t>tipo de dato</a:t>
            </a:r>
          </a:p>
        </p:txBody>
      </p:sp>
    </p:spTree>
    <p:extLst>
      <p:ext uri="{BB962C8B-B14F-4D97-AF65-F5344CB8AC3E}">
        <p14:creationId xmlns:p14="http://schemas.microsoft.com/office/powerpoint/2010/main" val="8051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0B519-EE23-924C-8955-2C7D3D28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s-MX" dirty="0"/>
              <a:t>Listas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1CF10B-A60B-2E48-A9A4-55224BBC0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2" y="2081212"/>
            <a:ext cx="6964631" cy="4147520"/>
          </a:xfrm>
        </p:spPr>
        <p:txBody>
          <a:bodyPr>
            <a:normAutofit/>
          </a:bodyPr>
          <a:lstStyle/>
          <a:p>
            <a:r>
              <a:rPr lang="es-MX" sz="2400" b="1" dirty="0"/>
              <a:t>Homogéneas</a:t>
            </a:r>
            <a:r>
              <a:rPr lang="es-MX" sz="2400" dirty="0"/>
              <a:t>. Son estructuras de datos unidimensionales (al igual que los vectores), pero a diferencia de los vectores cada uno de sus elementos puede ser de diferente tipo o incluso de diferente clase</a:t>
            </a:r>
          </a:p>
          <a:p>
            <a:r>
              <a:rPr lang="es-MX" sz="2400" b="1" dirty="0"/>
              <a:t>Recursiva</a:t>
            </a:r>
            <a:r>
              <a:rPr lang="es-MX" sz="2400" dirty="0"/>
              <a:t>. Podemos tener listas que contengan datos atómicos, vectores, matrices, arrays, data frames u otras listas.</a:t>
            </a:r>
          </a:p>
          <a:p>
            <a:r>
              <a:rPr lang="es-MX" sz="2400" b="1" dirty="0"/>
              <a:t>Vector recursivo</a:t>
            </a:r>
            <a:r>
              <a:rPr lang="es-MX" sz="2400" dirty="0"/>
              <a:t>. es un objeto que puede contener objetos de su misma clase.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0D533-46D3-4F36-B5AB-E06A0B6D0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76" r="2110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7397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AC160-81FF-7C45-9C73-AB004889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6826"/>
            <a:ext cx="9389961" cy="1390924"/>
          </a:xfrm>
        </p:spPr>
        <p:txBody>
          <a:bodyPr/>
          <a:lstStyle/>
          <a:p>
            <a:r>
              <a:rPr lang="es-MX" dirty="0"/>
              <a:t>LISTA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C185C12E-9370-6E44-AC52-DA2158B83B62}"/>
              </a:ext>
            </a:extLst>
          </p:cNvPr>
          <p:cNvSpPr txBox="1">
            <a:spLocks/>
          </p:cNvSpPr>
          <p:nvPr/>
        </p:nvSpPr>
        <p:spPr>
          <a:xfrm>
            <a:off x="812323" y="1219026"/>
            <a:ext cx="10236676" cy="1390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Dos listas con cinco elementos cada una que representan a dos familias.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800" dirty="0"/>
              <a:t>Se unen las familias con append y se reconstruye en un DataFrame</a:t>
            </a:r>
          </a:p>
        </p:txBody>
      </p:sp>
      <p:pic>
        <p:nvPicPr>
          <p:cNvPr id="11" name="Imagen 10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FE228844-A600-3A45-9C65-1F6C18ECB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22" y="2481363"/>
            <a:ext cx="10730047" cy="40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0B519-EE23-924C-8955-2C7D3D28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s-MX" dirty="0"/>
              <a:t>DATAFRAME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1CF10B-A60B-2E48-A9A4-55224BBC0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2" y="2081212"/>
            <a:ext cx="6964631" cy="4147520"/>
          </a:xfrm>
        </p:spPr>
        <p:txBody>
          <a:bodyPr>
            <a:normAutofit/>
          </a:bodyPr>
          <a:lstStyle/>
          <a:p>
            <a:r>
              <a:rPr lang="es-MX" dirty="0">
                <a:effectLst/>
              </a:rPr>
              <a:t>Los data frames son estructuras de datos de dos dimensiones (rectangulares) que pueden contener datos de diferentes tipos, por lo tanto, son heterogéneas. </a:t>
            </a:r>
          </a:p>
          <a:p>
            <a:r>
              <a:rPr lang="es-MX" dirty="0">
                <a:effectLst/>
              </a:rPr>
              <a:t>se utilizan en R para almacenar datos en forma de hoja de datos. Cada fila de la hoja de datos corresponde a una observación o valor de una instancia, mientras que cada columna corresponde a un vector que contiene los datos de una variable.</a:t>
            </a:r>
            <a:endParaRPr lang="es-MX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0D533-46D3-4F36-B5AB-E06A0B6D0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76" r="2110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11043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{D2F50572-A4E6-5E46-907C-200EE4DF94C7}tf10001063</Template>
  <TotalTime>21</TotalTime>
  <Words>397</Words>
  <Application>Microsoft Macintosh PowerPoint</Application>
  <PresentationFormat>Panorámica</PresentationFormat>
  <Paragraphs>36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Malla</vt:lpstr>
      <vt:lpstr>ESTRUCTURAS DE DATOS</vt:lpstr>
      <vt:lpstr>Objeto, Vector, Lista, variable </vt:lpstr>
      <vt:lpstr>Vectores</vt:lpstr>
      <vt:lpstr>Vectores</vt:lpstr>
      <vt:lpstr>Vector</vt:lpstr>
      <vt:lpstr>Listas</vt:lpstr>
      <vt:lpstr>Listas</vt:lpstr>
      <vt:lpstr>LISTA</vt:lpstr>
      <vt:lpstr>DATAFRAME</vt:lpstr>
      <vt:lpstr>DATAFRAME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Allan Zambrano</dc:creator>
  <cp:lastModifiedBy>Allan Zambrano</cp:lastModifiedBy>
  <cp:revision>3</cp:revision>
  <dcterms:created xsi:type="dcterms:W3CDTF">2020-10-29T21:32:57Z</dcterms:created>
  <dcterms:modified xsi:type="dcterms:W3CDTF">2020-10-29T21:54:19Z</dcterms:modified>
</cp:coreProperties>
</file>