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sldIdLst>
    <p:sldId id="278" r:id="rId2"/>
    <p:sldId id="257" r:id="rId3"/>
    <p:sldId id="259" r:id="rId4"/>
    <p:sldId id="262" r:id="rId5"/>
    <p:sldId id="264" r:id="rId6"/>
    <p:sldId id="263" r:id="rId7"/>
    <p:sldId id="265" r:id="rId8"/>
    <p:sldId id="258" r:id="rId9"/>
    <p:sldId id="266" r:id="rId10"/>
    <p:sldId id="267" r:id="rId11"/>
    <p:sldId id="270" r:id="rId12"/>
    <p:sldId id="268" r:id="rId13"/>
    <p:sldId id="269" r:id="rId14"/>
    <p:sldId id="274" r:id="rId15"/>
    <p:sldId id="273" r:id="rId16"/>
    <p:sldId id="271" r:id="rId17"/>
    <p:sldId id="277" r:id="rId18"/>
    <p:sldId id="276" r:id="rId19"/>
    <p:sldId id="280" r:id="rId20"/>
    <p:sldId id="281" r:id="rId21"/>
    <p:sldId id="282" r:id="rId22"/>
    <p:sldId id="283" r:id="rId23"/>
    <p:sldId id="279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88C19-B8A0-6D4D-A955-B9597444EF12}" v="196" dt="2020-10-15T18:16:38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94675"/>
  </p:normalViewPr>
  <p:slideViewPr>
    <p:cSldViewPr snapToGrid="0" snapToObjects="1">
      <p:cViewPr varScale="1">
        <p:scale>
          <a:sx n="64" d="100"/>
          <a:sy n="64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05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476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31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03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01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481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3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43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97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67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29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06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20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77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62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85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49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3926D8-C3CD-EF47-9236-E365871F61AE}" type="datetimeFigureOut">
              <a:rPr lang="es-MX" smtClean="0"/>
              <a:t>15/10/20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61F3-7835-1247-843D-A276E972A6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331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BB28B-5718-F844-BAC9-FC31A329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Objeto, Vector, Lista, variable </a:t>
            </a:r>
          </a:p>
        </p:txBody>
      </p:sp>
      <p:pic>
        <p:nvPicPr>
          <p:cNvPr id="9218" name="Picture 2" descr="Evolución de las Cajas de Cereales – El Blog de Babalua Design">
            <a:extLst>
              <a:ext uri="{FF2B5EF4-FFF2-40B4-BE49-F238E27FC236}">
                <a16:creationId xmlns:a16="http://schemas.microsoft.com/office/drawing/2014/main" id="{CE936E4D-0331-7A4E-8359-F8BB74573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6" r="12854"/>
          <a:stretch/>
        </p:blipFill>
        <p:spPr bwMode="auto">
          <a:xfrm>
            <a:off x="208900" y="1498342"/>
            <a:ext cx="2670619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3148DFB-CD52-F649-A068-E24961344320}"/>
              </a:ext>
            </a:extLst>
          </p:cNvPr>
          <p:cNvSpPr/>
          <p:nvPr/>
        </p:nvSpPr>
        <p:spPr>
          <a:xfrm>
            <a:off x="942276" y="5795031"/>
            <a:ext cx="1057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Objeto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034481-6E93-F043-92E7-2886E0CEF264}"/>
              </a:ext>
            </a:extLst>
          </p:cNvPr>
          <p:cNvSpPr/>
          <p:nvPr/>
        </p:nvSpPr>
        <p:spPr>
          <a:xfrm>
            <a:off x="108139" y="6135979"/>
            <a:ext cx="2506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/>
              <a:t>En un objeto podemos almacenar cualquier tipo de cereal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D0EF7D-2DE5-E544-BD2A-8BF6B351743B}"/>
              </a:ext>
            </a:extLst>
          </p:cNvPr>
          <p:cNvSpPr/>
          <p:nvPr/>
        </p:nvSpPr>
        <p:spPr>
          <a:xfrm>
            <a:off x="4186330" y="4388297"/>
            <a:ext cx="83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Listas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261C72A-C7F6-6E43-84E7-34BA884C7FB6}"/>
              </a:ext>
            </a:extLst>
          </p:cNvPr>
          <p:cNvSpPr/>
          <p:nvPr/>
        </p:nvSpPr>
        <p:spPr>
          <a:xfrm>
            <a:off x="3522603" y="4785152"/>
            <a:ext cx="2179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dirty="0"/>
              <a:t>En una lista podemos almacenar diferentes tipos de cereal en cajas pequeñas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D8D610-0080-934A-9AFF-339F9BF46543}"/>
              </a:ext>
            </a:extLst>
          </p:cNvPr>
          <p:cNvSpPr/>
          <p:nvPr/>
        </p:nvSpPr>
        <p:spPr>
          <a:xfrm>
            <a:off x="7368430" y="3345112"/>
            <a:ext cx="83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Vector</a:t>
            </a:r>
          </a:p>
        </p:txBody>
      </p:sp>
      <p:pic>
        <p:nvPicPr>
          <p:cNvPr id="9224" name="Picture 8" descr="Cereal Surtipack Variedad 311g | CH | Sitio de Chedraui">
            <a:extLst>
              <a:ext uri="{FF2B5EF4-FFF2-40B4-BE49-F238E27FC236}">
                <a16:creationId xmlns:a16="http://schemas.microsoft.com/office/drawing/2014/main" id="{509F4976-948E-464B-A5C9-3AC3D4BD3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" t="21042" r="4305" b="15115"/>
          <a:stretch/>
        </p:blipFill>
        <p:spPr bwMode="auto">
          <a:xfrm>
            <a:off x="3196890" y="1741012"/>
            <a:ext cx="3536798" cy="252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ereal ChocoKrispis individual Kelloggs 50 cajitas de 40 g (IEPS inc.) CK">
            <a:extLst>
              <a:ext uri="{FF2B5EF4-FFF2-40B4-BE49-F238E27FC236}">
                <a16:creationId xmlns:a16="http://schemas.microsoft.com/office/drawing/2014/main" id="{1BE914B6-B9FB-2F44-A08C-BB856D1D8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8310" r="26645" b="8087"/>
          <a:stretch/>
        </p:blipFill>
        <p:spPr bwMode="auto">
          <a:xfrm>
            <a:off x="7255367" y="1372522"/>
            <a:ext cx="1064328" cy="18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21A6CF75-CC02-7642-9EC1-5CC4F1371C0D}"/>
              </a:ext>
            </a:extLst>
          </p:cNvPr>
          <p:cNvSpPr/>
          <p:nvPr/>
        </p:nvSpPr>
        <p:spPr>
          <a:xfrm>
            <a:off x="6995381" y="3737094"/>
            <a:ext cx="1584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dirty="0"/>
              <a:t>En un vector podemos almacenar cereal de un solo tipo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C16A7E-41A0-EB4E-87EF-4902100A4CA9}"/>
              </a:ext>
            </a:extLst>
          </p:cNvPr>
          <p:cNvSpPr/>
          <p:nvPr/>
        </p:nvSpPr>
        <p:spPr>
          <a:xfrm>
            <a:off x="10090270" y="5772246"/>
            <a:ext cx="1263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/>
              <a:t>Tipo de cereal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6F9E5E5-E94E-0F45-90C5-D7E7E3055960}"/>
              </a:ext>
            </a:extLst>
          </p:cNvPr>
          <p:cNvSpPr/>
          <p:nvPr/>
        </p:nvSpPr>
        <p:spPr>
          <a:xfrm>
            <a:off x="10408121" y="5402914"/>
            <a:ext cx="83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Dato</a:t>
            </a:r>
          </a:p>
        </p:txBody>
      </p:sp>
      <p:pic>
        <p:nvPicPr>
          <p:cNvPr id="9232" name="Picture 16" descr="Cereal Nesquik - Fotos | Facebook">
            <a:extLst>
              <a:ext uri="{FF2B5EF4-FFF2-40B4-BE49-F238E27FC236}">
                <a16:creationId xmlns:a16="http://schemas.microsoft.com/office/drawing/2014/main" id="{93BB3D0E-6ED7-E14B-BADB-6A00CD421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4457" r="10913" b="18280"/>
          <a:stretch/>
        </p:blipFill>
        <p:spPr bwMode="auto">
          <a:xfrm>
            <a:off x="9566245" y="2031451"/>
            <a:ext cx="2311580" cy="171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Froot Loops Nike en Mercado Libre Argentina">
            <a:extLst>
              <a:ext uri="{FF2B5EF4-FFF2-40B4-BE49-F238E27FC236}">
                <a16:creationId xmlns:a16="http://schemas.microsoft.com/office/drawing/2014/main" id="{F4A5885D-3F2C-9B4B-B005-2B6C5ED2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259" y="3714444"/>
            <a:ext cx="1882776" cy="171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5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92F2-07C6-3542-89F0-7C5E2299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Vectores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AF119-2DE3-6F44-B244-F72B8C79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Qué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quiero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almacenar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o mas variables dentro de un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0" indent="0" algn="ctr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D3912F2-207A-654C-85D4-9881BCBB80C5}"/>
              </a:ext>
            </a:extLst>
          </p:cNvPr>
          <p:cNvSpPr/>
          <p:nvPr/>
        </p:nvSpPr>
        <p:spPr>
          <a:xfrm>
            <a:off x="1690687" y="5523945"/>
            <a:ext cx="9139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Un vector es una estructura o colección de datos de uno o más valores del </a:t>
            </a:r>
            <a:r>
              <a:rPr lang="es-MX" b="1" dirty="0"/>
              <a:t>mismo tipo</a:t>
            </a:r>
          </a:p>
        </p:txBody>
      </p:sp>
    </p:spTree>
    <p:extLst>
      <p:ext uri="{BB962C8B-B14F-4D97-AF65-F5344CB8AC3E}">
        <p14:creationId xmlns:p14="http://schemas.microsoft.com/office/powerpoint/2010/main" val="12938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0B519-EE23-924C-8955-2C7D3D28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CF10B-A60B-2E48-A9A4-55224BBC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20000"/>
          </a:bodyPr>
          <a:lstStyle/>
          <a:p>
            <a:r>
              <a:rPr lang="es-MX" sz="1900" b="1"/>
              <a:t>Tipo</a:t>
            </a:r>
            <a:r>
              <a:rPr lang="es-MX" sz="1900"/>
              <a:t>. Un vector tiene el mismo tipo que los datos que contiene. Si tenemos un vector que contiene datos de tipo numérico, el vector será también de tipo numérico. </a:t>
            </a:r>
          </a:p>
          <a:p>
            <a:pPr marL="0" indent="0">
              <a:buNone/>
            </a:pPr>
            <a:endParaRPr lang="es-MX" sz="1900"/>
          </a:p>
          <a:p>
            <a:r>
              <a:rPr lang="es-MX" sz="1900" b="1"/>
              <a:t>Length</a:t>
            </a:r>
            <a:r>
              <a:rPr lang="es-MX" sz="1900"/>
              <a:t>. Es el número de elementos que contiene un vector. El largo es la única </a:t>
            </a:r>
            <a:r>
              <a:rPr lang="es-MX" sz="1900" b="1"/>
              <a:t>dimensión</a:t>
            </a:r>
            <a:r>
              <a:rPr lang="es-MX" sz="1900"/>
              <a:t> que tiene esta estructura de datos.</a:t>
            </a:r>
          </a:p>
          <a:p>
            <a:pPr marL="0" indent="0">
              <a:buNone/>
            </a:pPr>
            <a:endParaRPr lang="es-MX" sz="1900"/>
          </a:p>
          <a:p>
            <a:r>
              <a:rPr lang="es-MX" sz="1900" b="1"/>
              <a:t>Atributos</a:t>
            </a:r>
            <a:r>
              <a:rPr lang="es-MX" sz="1900"/>
              <a:t>. Los vectores pueden tener metadatos de muchos tipos, los cuales describen características de los datos que contienen. Todos ellos son incluidos en esta propiedad.</a:t>
            </a:r>
            <a:endParaRPr lang="es-MX" sz="19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0D533-46D3-4F36-B5AB-E06A0B6D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6" r="2110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571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A6A2-2BA4-0545-A400-C5629D7D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 (declarando)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D74A976-9D83-1E4E-8C73-3AD812A1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231"/>
            <a:ext cx="10515600" cy="894996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s-MX" sz="4400" dirty="0"/>
              <a:t>Mi_Vector   &lt;-     c  (1, 2, 3, 4, 5, 6, 7, 8, 9)  </a:t>
            </a:r>
          </a:p>
          <a:p>
            <a:pPr marL="0" indent="0">
              <a:buNone/>
            </a:pPr>
            <a:endParaRPr lang="es-MX" sz="1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2FACB6-05BD-6A45-AE59-5579E4F90998}"/>
              </a:ext>
            </a:extLst>
          </p:cNvPr>
          <p:cNvCxnSpPr>
            <a:cxnSpLocks/>
          </p:cNvCxnSpPr>
          <p:nvPr/>
        </p:nvCxnSpPr>
        <p:spPr>
          <a:xfrm>
            <a:off x="766763" y="3214688"/>
            <a:ext cx="2062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F546D5D-A9D1-D442-B027-E645CDE42F9A}"/>
              </a:ext>
            </a:extLst>
          </p:cNvPr>
          <p:cNvCxnSpPr>
            <a:cxnSpLocks/>
          </p:cNvCxnSpPr>
          <p:nvPr/>
        </p:nvCxnSpPr>
        <p:spPr>
          <a:xfrm>
            <a:off x="5476875" y="3190876"/>
            <a:ext cx="46958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E4A210-43AD-A94C-A56B-F59859FEA671}"/>
              </a:ext>
            </a:extLst>
          </p:cNvPr>
          <p:cNvCxnSpPr>
            <a:cxnSpLocks/>
          </p:cNvCxnSpPr>
          <p:nvPr/>
        </p:nvCxnSpPr>
        <p:spPr>
          <a:xfrm>
            <a:off x="3295651" y="321468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16CA5C2-BDD5-3745-A325-1976F53C282C}"/>
              </a:ext>
            </a:extLst>
          </p:cNvPr>
          <p:cNvCxnSpPr>
            <a:cxnSpLocks/>
          </p:cNvCxnSpPr>
          <p:nvPr/>
        </p:nvCxnSpPr>
        <p:spPr>
          <a:xfrm flipV="1">
            <a:off x="4572000" y="3190876"/>
            <a:ext cx="557213" cy="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6F362A8-8014-A844-9338-92FBC820D002}"/>
              </a:ext>
            </a:extLst>
          </p:cNvPr>
          <p:cNvSpPr txBox="1">
            <a:spLocks/>
          </p:cNvSpPr>
          <p:nvPr/>
        </p:nvSpPr>
        <p:spPr>
          <a:xfrm>
            <a:off x="1319213" y="3501649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Objeto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B118EF0-DA50-C043-AD96-E276229798D1}"/>
              </a:ext>
            </a:extLst>
          </p:cNvPr>
          <p:cNvSpPr txBox="1">
            <a:spLocks/>
          </p:cNvSpPr>
          <p:nvPr/>
        </p:nvSpPr>
        <p:spPr>
          <a:xfrm>
            <a:off x="3100388" y="3536774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asignación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D8E505BE-08BE-524C-AA05-59A7F80B2CC1}"/>
              </a:ext>
            </a:extLst>
          </p:cNvPr>
          <p:cNvSpPr txBox="1">
            <a:spLocks/>
          </p:cNvSpPr>
          <p:nvPr/>
        </p:nvSpPr>
        <p:spPr>
          <a:xfrm>
            <a:off x="4467224" y="3578955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vector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B60310E1-842D-514B-9F00-C697F21DCC00}"/>
              </a:ext>
            </a:extLst>
          </p:cNvPr>
          <p:cNvSpPr txBox="1">
            <a:spLocks/>
          </p:cNvSpPr>
          <p:nvPr/>
        </p:nvSpPr>
        <p:spPr>
          <a:xfrm>
            <a:off x="7291387" y="3674587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datos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78F48568-B37C-1942-B8AF-9E65FF1CDB49}"/>
              </a:ext>
            </a:extLst>
          </p:cNvPr>
          <p:cNvSpPr txBox="1">
            <a:spLocks/>
          </p:cNvSpPr>
          <p:nvPr/>
        </p:nvSpPr>
        <p:spPr>
          <a:xfrm>
            <a:off x="838200" y="5159556"/>
            <a:ext cx="6824661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/>
              <a:t>Otra forma rápida de elaborar un vector es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24359D6-33B8-D744-BA1F-7C317E1521E2}"/>
              </a:ext>
            </a:extLst>
          </p:cNvPr>
          <p:cNvSpPr/>
          <p:nvPr/>
        </p:nvSpPr>
        <p:spPr>
          <a:xfrm>
            <a:off x="948760" y="5505432"/>
            <a:ext cx="3518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/>
              <a:t>Mi_Vector   &lt;-   1 : 9</a:t>
            </a:r>
          </a:p>
        </p:txBody>
      </p:sp>
    </p:spTree>
    <p:extLst>
      <p:ext uri="{BB962C8B-B14F-4D97-AF65-F5344CB8AC3E}">
        <p14:creationId xmlns:p14="http://schemas.microsoft.com/office/powerpoint/2010/main" val="37866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A6A2-2BA4-0545-A400-C5629D7D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D74A976-9D83-1E4E-8C73-3AD812A1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231"/>
            <a:ext cx="10515600" cy="894996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s-MX" sz="4400" dirty="0"/>
              <a:t>Mi_Vector  &lt;-      c  (15, 62, 33, 24, 55, 66, 77, 83, 99)  </a:t>
            </a:r>
          </a:p>
          <a:p>
            <a:pPr marL="0" indent="0">
              <a:buNone/>
            </a:pPr>
            <a:endParaRPr lang="es-MX" sz="1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2FACB6-05BD-6A45-AE59-5579E4F90998}"/>
              </a:ext>
            </a:extLst>
          </p:cNvPr>
          <p:cNvCxnSpPr>
            <a:cxnSpLocks/>
          </p:cNvCxnSpPr>
          <p:nvPr/>
        </p:nvCxnSpPr>
        <p:spPr>
          <a:xfrm>
            <a:off x="695326" y="3214688"/>
            <a:ext cx="2062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F546D5D-A9D1-D442-B027-E645CDE42F9A}"/>
              </a:ext>
            </a:extLst>
          </p:cNvPr>
          <p:cNvCxnSpPr>
            <a:cxnSpLocks/>
          </p:cNvCxnSpPr>
          <p:nvPr/>
        </p:nvCxnSpPr>
        <p:spPr>
          <a:xfrm>
            <a:off x="5098255" y="3214688"/>
            <a:ext cx="5574508" cy="9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E4A210-43AD-A94C-A56B-F59859FEA671}"/>
              </a:ext>
            </a:extLst>
          </p:cNvPr>
          <p:cNvCxnSpPr>
            <a:cxnSpLocks/>
          </p:cNvCxnSpPr>
          <p:nvPr/>
        </p:nvCxnSpPr>
        <p:spPr>
          <a:xfrm>
            <a:off x="2914651" y="321468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16CA5C2-BDD5-3745-A325-1976F53C282C}"/>
              </a:ext>
            </a:extLst>
          </p:cNvPr>
          <p:cNvCxnSpPr>
            <a:cxnSpLocks/>
          </p:cNvCxnSpPr>
          <p:nvPr/>
        </p:nvCxnSpPr>
        <p:spPr>
          <a:xfrm flipV="1">
            <a:off x="4131468" y="3224211"/>
            <a:ext cx="557213" cy="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6F362A8-8014-A844-9338-92FBC820D002}"/>
              </a:ext>
            </a:extLst>
          </p:cNvPr>
          <p:cNvSpPr txBox="1">
            <a:spLocks/>
          </p:cNvSpPr>
          <p:nvPr/>
        </p:nvSpPr>
        <p:spPr>
          <a:xfrm>
            <a:off x="1319213" y="3501649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Objeto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B118EF0-DA50-C043-AD96-E276229798D1}"/>
              </a:ext>
            </a:extLst>
          </p:cNvPr>
          <p:cNvSpPr txBox="1">
            <a:spLocks/>
          </p:cNvSpPr>
          <p:nvPr/>
        </p:nvSpPr>
        <p:spPr>
          <a:xfrm>
            <a:off x="2764632" y="3491549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Asignación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D8E505BE-08BE-524C-AA05-59A7F80B2CC1}"/>
              </a:ext>
            </a:extLst>
          </p:cNvPr>
          <p:cNvSpPr txBox="1">
            <a:spLocks/>
          </p:cNvSpPr>
          <p:nvPr/>
        </p:nvSpPr>
        <p:spPr>
          <a:xfrm>
            <a:off x="3995738" y="3501649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Tipo de dato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0C4579F-8772-F04B-9DA9-E841F2E3452B}"/>
              </a:ext>
            </a:extLst>
          </p:cNvPr>
          <p:cNvSpPr txBox="1">
            <a:spLocks/>
          </p:cNvSpPr>
          <p:nvPr/>
        </p:nvSpPr>
        <p:spPr>
          <a:xfrm>
            <a:off x="4681536" y="1666740"/>
            <a:ext cx="7310440" cy="1141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1     2      3      4     5     6      7      8      9</a:t>
            </a:r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40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41BB023-F64C-5043-9F4D-178F965485F0}"/>
              </a:ext>
            </a:extLst>
          </p:cNvPr>
          <p:cNvCxnSpPr>
            <a:cxnSpLocks/>
          </p:cNvCxnSpPr>
          <p:nvPr/>
        </p:nvCxnSpPr>
        <p:spPr>
          <a:xfrm>
            <a:off x="5614987" y="1666740"/>
            <a:ext cx="46958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27FEECD-2A1F-6449-839F-A2F40C79202A}"/>
              </a:ext>
            </a:extLst>
          </p:cNvPr>
          <p:cNvSpPr txBox="1">
            <a:spLocks/>
          </p:cNvSpPr>
          <p:nvPr/>
        </p:nvSpPr>
        <p:spPr>
          <a:xfrm>
            <a:off x="7446168" y="3501649"/>
            <a:ext cx="2466976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400" dirty="0"/>
              <a:t>Datos (argumento)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40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7A2B3B74-A1AF-7D4B-BAB3-AE9A7709C14B}"/>
              </a:ext>
            </a:extLst>
          </p:cNvPr>
          <p:cNvSpPr txBox="1">
            <a:spLocks/>
          </p:cNvSpPr>
          <p:nvPr/>
        </p:nvSpPr>
        <p:spPr>
          <a:xfrm>
            <a:off x="7446168" y="1314338"/>
            <a:ext cx="2466976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400" dirty="0"/>
              <a:t>índices</a:t>
            </a:r>
          </a:p>
        </p:txBody>
      </p:sp>
    </p:spTree>
    <p:extLst>
      <p:ext uri="{BB962C8B-B14F-4D97-AF65-F5344CB8AC3E}">
        <p14:creationId xmlns:p14="http://schemas.microsoft.com/office/powerpoint/2010/main" val="282871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AC160-81FF-7C45-9C73-AB004889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185C12E-9370-6E44-AC52-DA2158B83B6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236676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Ejercicio 3: Preguntar al vector cuántos elementos tiene el vector con la función </a:t>
            </a:r>
            <a:r>
              <a:rPr lang="es-MX" sz="1800" b="1" dirty="0"/>
              <a:t>“Lenght”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59D21E2-81DB-4041-9C6C-F412B8AE0DD9}"/>
              </a:ext>
            </a:extLst>
          </p:cNvPr>
          <p:cNvSpPr/>
          <p:nvPr/>
        </p:nvSpPr>
        <p:spPr>
          <a:xfrm>
            <a:off x="838200" y="2369920"/>
            <a:ext cx="10169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/>
              <a:t>mi_Vector  &lt;-      c  (15, 62, 33, 24, 55, 66, 77, 83, 99) 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4F104B9-31F9-8D46-93E8-5ECAB87E6C00}"/>
              </a:ext>
            </a:extLst>
          </p:cNvPr>
          <p:cNvSpPr/>
          <p:nvPr/>
        </p:nvSpPr>
        <p:spPr>
          <a:xfrm>
            <a:off x="838200" y="3429000"/>
            <a:ext cx="3760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/>
              <a:t>Length(mi_Vector)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3A2135A-4625-8644-AC68-0948BFA99847}"/>
              </a:ext>
            </a:extLst>
          </p:cNvPr>
          <p:cNvSpPr/>
          <p:nvPr/>
        </p:nvSpPr>
        <p:spPr>
          <a:xfrm>
            <a:off x="838200" y="516731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021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A6A2-2BA4-0545-A400-C5629D7D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D74A976-9D83-1E4E-8C73-3AD812A1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231"/>
            <a:ext cx="10515600" cy="8949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4400" dirty="0"/>
              <a:t>Mi_Vector  &lt;-      c  (5 , 6,  2, 6 )  </a:t>
            </a:r>
          </a:p>
          <a:p>
            <a:pPr marL="0" indent="0">
              <a:buNone/>
            </a:pPr>
            <a:endParaRPr lang="es-MX" sz="1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2FACB6-05BD-6A45-AE59-5579E4F90998}"/>
              </a:ext>
            </a:extLst>
          </p:cNvPr>
          <p:cNvCxnSpPr>
            <a:cxnSpLocks/>
          </p:cNvCxnSpPr>
          <p:nvPr/>
        </p:nvCxnSpPr>
        <p:spPr>
          <a:xfrm>
            <a:off x="695326" y="3214688"/>
            <a:ext cx="2062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F546D5D-A9D1-D442-B027-E645CDE42F9A}"/>
              </a:ext>
            </a:extLst>
          </p:cNvPr>
          <p:cNvCxnSpPr>
            <a:cxnSpLocks/>
          </p:cNvCxnSpPr>
          <p:nvPr/>
        </p:nvCxnSpPr>
        <p:spPr>
          <a:xfrm>
            <a:off x="5098255" y="3214688"/>
            <a:ext cx="5574508" cy="9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E4A210-43AD-A94C-A56B-F59859FEA671}"/>
              </a:ext>
            </a:extLst>
          </p:cNvPr>
          <p:cNvCxnSpPr>
            <a:cxnSpLocks/>
          </p:cNvCxnSpPr>
          <p:nvPr/>
        </p:nvCxnSpPr>
        <p:spPr>
          <a:xfrm>
            <a:off x="2914651" y="321468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16CA5C2-BDD5-3745-A325-1976F53C282C}"/>
              </a:ext>
            </a:extLst>
          </p:cNvPr>
          <p:cNvCxnSpPr>
            <a:cxnSpLocks/>
          </p:cNvCxnSpPr>
          <p:nvPr/>
        </p:nvCxnSpPr>
        <p:spPr>
          <a:xfrm flipV="1">
            <a:off x="4131468" y="3224211"/>
            <a:ext cx="557213" cy="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6F362A8-8014-A844-9338-92FBC820D002}"/>
              </a:ext>
            </a:extLst>
          </p:cNvPr>
          <p:cNvSpPr txBox="1">
            <a:spLocks/>
          </p:cNvSpPr>
          <p:nvPr/>
        </p:nvSpPr>
        <p:spPr>
          <a:xfrm>
            <a:off x="1319213" y="3501649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Objeto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B118EF0-DA50-C043-AD96-E276229798D1}"/>
              </a:ext>
            </a:extLst>
          </p:cNvPr>
          <p:cNvSpPr txBox="1">
            <a:spLocks/>
          </p:cNvSpPr>
          <p:nvPr/>
        </p:nvSpPr>
        <p:spPr>
          <a:xfrm>
            <a:off x="2764632" y="3491549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Asignación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D8E505BE-08BE-524C-AA05-59A7F80B2CC1}"/>
              </a:ext>
            </a:extLst>
          </p:cNvPr>
          <p:cNvSpPr txBox="1">
            <a:spLocks/>
          </p:cNvSpPr>
          <p:nvPr/>
        </p:nvSpPr>
        <p:spPr>
          <a:xfrm>
            <a:off x="3995738" y="3501649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Tipo de dato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0C4579F-8772-F04B-9DA9-E841F2E3452B}"/>
              </a:ext>
            </a:extLst>
          </p:cNvPr>
          <p:cNvSpPr txBox="1">
            <a:spLocks/>
          </p:cNvSpPr>
          <p:nvPr/>
        </p:nvSpPr>
        <p:spPr>
          <a:xfrm>
            <a:off x="5253036" y="1425998"/>
            <a:ext cx="7234239" cy="1141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1     2      3      4</a:t>
            </a:r>
            <a:endParaRPr lang="es-MX" sz="140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41BB023-F64C-5043-9F4D-178F965485F0}"/>
              </a:ext>
            </a:extLst>
          </p:cNvPr>
          <p:cNvCxnSpPr>
            <a:cxnSpLocks/>
          </p:cNvCxnSpPr>
          <p:nvPr/>
        </p:nvCxnSpPr>
        <p:spPr>
          <a:xfrm>
            <a:off x="5414963" y="1690688"/>
            <a:ext cx="22431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27FEECD-2A1F-6449-839F-A2F40C79202A}"/>
              </a:ext>
            </a:extLst>
          </p:cNvPr>
          <p:cNvSpPr txBox="1">
            <a:spLocks/>
          </p:cNvSpPr>
          <p:nvPr/>
        </p:nvSpPr>
        <p:spPr>
          <a:xfrm>
            <a:off x="7446168" y="3501649"/>
            <a:ext cx="2466976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400" dirty="0"/>
              <a:t>Datos (argumento)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40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7A2B3B74-A1AF-7D4B-BAB3-AE9A7709C14B}"/>
              </a:ext>
            </a:extLst>
          </p:cNvPr>
          <p:cNvSpPr txBox="1">
            <a:spLocks/>
          </p:cNvSpPr>
          <p:nvPr/>
        </p:nvSpPr>
        <p:spPr>
          <a:xfrm>
            <a:off x="6212680" y="1390170"/>
            <a:ext cx="2466976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400" dirty="0"/>
              <a:t>índices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E2A780-E0BC-3640-A467-31F05E30B39B}"/>
              </a:ext>
            </a:extLst>
          </p:cNvPr>
          <p:cNvSpPr/>
          <p:nvPr/>
        </p:nvSpPr>
        <p:spPr>
          <a:xfrm>
            <a:off x="259695" y="5467830"/>
            <a:ext cx="11932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/>
              <a:t>Names(Mi_Vector)  &lt;-      c  (</a:t>
            </a:r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'naranjas</a:t>
            </a:r>
            <a:r>
              <a:rPr lang="es-MX" sz="3200" dirty="0"/>
              <a:t>', </a:t>
            </a:r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'peras</a:t>
            </a:r>
            <a:r>
              <a:rPr lang="es-MX" sz="3200" dirty="0"/>
              <a:t>', </a:t>
            </a:r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'platanos</a:t>
            </a:r>
            <a:r>
              <a:rPr lang="es-MX" sz="3200" dirty="0"/>
              <a:t>', </a:t>
            </a:r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'manzanas</a:t>
            </a:r>
            <a:r>
              <a:rPr lang="es-MX" sz="3200" dirty="0"/>
              <a:t>')  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CC30F93-8727-D844-954A-69FB8C5DE111}"/>
              </a:ext>
            </a:extLst>
          </p:cNvPr>
          <p:cNvSpPr txBox="1">
            <a:spLocks/>
          </p:cNvSpPr>
          <p:nvPr/>
        </p:nvSpPr>
        <p:spPr>
          <a:xfrm>
            <a:off x="266838" y="4859015"/>
            <a:ext cx="6824661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/>
              <a:t>Podemos colocar nombre a cada uno de los elementos de un vector</a:t>
            </a:r>
          </a:p>
        </p:txBody>
      </p:sp>
    </p:spTree>
    <p:extLst>
      <p:ext uri="{BB962C8B-B14F-4D97-AF65-F5344CB8AC3E}">
        <p14:creationId xmlns:p14="http://schemas.microsoft.com/office/powerpoint/2010/main" val="265453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AC160-81FF-7C45-9C73-AB004889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F7915E-A2CB-1A4E-B028-3E9C561E2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421" b="1087"/>
          <a:stretch/>
        </p:blipFill>
        <p:spPr>
          <a:xfrm>
            <a:off x="1009649" y="2031826"/>
            <a:ext cx="9687523" cy="1138237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4DF5FA5-C1EB-4A40-828D-85DC7A235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22"/>
          <a:stretch/>
        </p:blipFill>
        <p:spPr>
          <a:xfrm>
            <a:off x="1009649" y="5151362"/>
            <a:ext cx="5086351" cy="13415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D8CA46-3B04-C445-90A6-E74A5A627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49" y="3544701"/>
            <a:ext cx="6462714" cy="123202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185C12E-9370-6E44-AC52-DA2158B83B62}"/>
              </a:ext>
            </a:extLst>
          </p:cNvPr>
          <p:cNvSpPr txBox="1">
            <a:spLocks/>
          </p:cNvSpPr>
          <p:nvPr/>
        </p:nvSpPr>
        <p:spPr>
          <a:xfrm>
            <a:off x="921862" y="1517750"/>
            <a:ext cx="10236676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Ejercicio 2: Elaborar un vector con cuatro datos numéricos y colocar un nombre al índice de cada elemento</a:t>
            </a:r>
          </a:p>
        </p:txBody>
      </p:sp>
    </p:spTree>
    <p:extLst>
      <p:ext uri="{BB962C8B-B14F-4D97-AF65-F5344CB8AC3E}">
        <p14:creationId xmlns:p14="http://schemas.microsoft.com/office/powerpoint/2010/main" val="91207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92F2-07C6-3542-89F0-7C5E2299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AF119-2DE3-6F44-B244-F72B8C79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Qué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quiero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almacenar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/>
              <a:t>tipos</a:t>
            </a:r>
            <a:r>
              <a:rPr lang="en-US" sz="2400" dirty="0"/>
              <a:t> o </a:t>
            </a:r>
            <a:r>
              <a:rPr lang="en-US" sz="2400" dirty="0" err="1"/>
              <a:t>clases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diferentes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0" indent="0" algn="ctr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D3912F2-207A-654C-85D4-9881BCBB80C5}"/>
              </a:ext>
            </a:extLst>
          </p:cNvPr>
          <p:cNvSpPr/>
          <p:nvPr/>
        </p:nvSpPr>
        <p:spPr>
          <a:xfrm>
            <a:off x="1690687" y="5523945"/>
            <a:ext cx="9139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Un lista es una estructura o colección de datos unidimensional de </a:t>
            </a:r>
            <a:r>
              <a:rPr lang="es-MX" b="1" dirty="0"/>
              <a:t>diferente</a:t>
            </a:r>
            <a:r>
              <a:rPr lang="es-MX" dirty="0"/>
              <a:t> </a:t>
            </a:r>
            <a:r>
              <a:rPr lang="es-MX" b="1" dirty="0"/>
              <a:t>tipo de dato</a:t>
            </a:r>
          </a:p>
        </p:txBody>
      </p:sp>
    </p:spTree>
    <p:extLst>
      <p:ext uri="{BB962C8B-B14F-4D97-AF65-F5344CB8AC3E}">
        <p14:creationId xmlns:p14="http://schemas.microsoft.com/office/powerpoint/2010/main" val="1280082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0B519-EE23-924C-8955-2C7D3D28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CF10B-A60B-2E48-A9A4-55224BBC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2" y="2081212"/>
            <a:ext cx="6964631" cy="4147520"/>
          </a:xfrm>
        </p:spPr>
        <p:txBody>
          <a:bodyPr>
            <a:normAutofit lnSpcReduction="10000"/>
          </a:bodyPr>
          <a:lstStyle/>
          <a:p>
            <a:r>
              <a:rPr lang="es-MX" sz="2400" b="1" dirty="0"/>
              <a:t>Homogéneas</a:t>
            </a:r>
            <a:r>
              <a:rPr lang="es-MX" sz="2400" dirty="0"/>
              <a:t>. Son estructuras de datos unidimensionales (al igual que los vectores), pero a diferencia de los vectores cada uno de sus elementos puede ser de diferente tipo o incluso de diferente clase</a:t>
            </a:r>
          </a:p>
          <a:p>
            <a:r>
              <a:rPr lang="es-MX" sz="2400" b="1" dirty="0"/>
              <a:t>Recursiva</a:t>
            </a:r>
            <a:r>
              <a:rPr lang="es-MX" sz="2400" dirty="0"/>
              <a:t>. Podemos tener listas que contengan datos atómicos, vectores, matrices, arrays, data frames u otras listas.</a:t>
            </a:r>
          </a:p>
          <a:p>
            <a:r>
              <a:rPr lang="es-MX" sz="2400" b="1" dirty="0"/>
              <a:t>Vector recursivo</a:t>
            </a:r>
            <a:r>
              <a:rPr lang="es-MX" sz="2400" dirty="0"/>
              <a:t>. es un objeto que puede contener objetos de su misma clase.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0D533-46D3-4F36-B5AB-E06A0B6D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6" r="2110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740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A6A2-2BA4-0545-A400-C5629D7D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(declarando)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D74A976-9D83-1E4E-8C73-3AD812A1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231"/>
            <a:ext cx="10515600" cy="894996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s-MX" sz="4400" dirty="0"/>
              <a:t>Mi_Lista    &lt;-         list  (vectorX, vectorY, vectorZ)  </a:t>
            </a:r>
          </a:p>
          <a:p>
            <a:pPr marL="0" indent="0">
              <a:buNone/>
            </a:pPr>
            <a:endParaRPr lang="es-MX" sz="1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2FACB6-05BD-6A45-AE59-5579E4F90998}"/>
              </a:ext>
            </a:extLst>
          </p:cNvPr>
          <p:cNvCxnSpPr>
            <a:cxnSpLocks/>
          </p:cNvCxnSpPr>
          <p:nvPr/>
        </p:nvCxnSpPr>
        <p:spPr>
          <a:xfrm>
            <a:off x="766763" y="3214688"/>
            <a:ext cx="2062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F546D5D-A9D1-D442-B027-E645CDE42F9A}"/>
              </a:ext>
            </a:extLst>
          </p:cNvPr>
          <p:cNvCxnSpPr>
            <a:cxnSpLocks/>
          </p:cNvCxnSpPr>
          <p:nvPr/>
        </p:nvCxnSpPr>
        <p:spPr>
          <a:xfrm>
            <a:off x="5476875" y="3190876"/>
            <a:ext cx="46958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E4A210-43AD-A94C-A56B-F59859FEA671}"/>
              </a:ext>
            </a:extLst>
          </p:cNvPr>
          <p:cNvCxnSpPr>
            <a:cxnSpLocks/>
          </p:cNvCxnSpPr>
          <p:nvPr/>
        </p:nvCxnSpPr>
        <p:spPr>
          <a:xfrm>
            <a:off x="3295651" y="321468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16CA5C2-BDD5-3745-A325-1976F53C282C}"/>
              </a:ext>
            </a:extLst>
          </p:cNvPr>
          <p:cNvCxnSpPr>
            <a:cxnSpLocks/>
          </p:cNvCxnSpPr>
          <p:nvPr/>
        </p:nvCxnSpPr>
        <p:spPr>
          <a:xfrm flipV="1">
            <a:off x="4572000" y="3190876"/>
            <a:ext cx="557213" cy="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6F362A8-8014-A844-9338-92FBC820D002}"/>
              </a:ext>
            </a:extLst>
          </p:cNvPr>
          <p:cNvSpPr txBox="1">
            <a:spLocks/>
          </p:cNvSpPr>
          <p:nvPr/>
        </p:nvSpPr>
        <p:spPr>
          <a:xfrm>
            <a:off x="1319213" y="3501649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Objeto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B118EF0-DA50-C043-AD96-E276229798D1}"/>
              </a:ext>
            </a:extLst>
          </p:cNvPr>
          <p:cNvSpPr txBox="1">
            <a:spLocks/>
          </p:cNvSpPr>
          <p:nvPr/>
        </p:nvSpPr>
        <p:spPr>
          <a:xfrm>
            <a:off x="3100388" y="3536774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asignación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D8E505BE-08BE-524C-AA05-59A7F80B2CC1}"/>
              </a:ext>
            </a:extLst>
          </p:cNvPr>
          <p:cNvSpPr txBox="1">
            <a:spLocks/>
          </p:cNvSpPr>
          <p:nvPr/>
        </p:nvSpPr>
        <p:spPr>
          <a:xfrm>
            <a:off x="4467224" y="3578955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Lista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B60310E1-842D-514B-9F00-C697F21DCC00}"/>
              </a:ext>
            </a:extLst>
          </p:cNvPr>
          <p:cNvSpPr txBox="1">
            <a:spLocks/>
          </p:cNvSpPr>
          <p:nvPr/>
        </p:nvSpPr>
        <p:spPr>
          <a:xfrm>
            <a:off x="7291387" y="3674587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datos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66579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9841-9F0B-3146-9FD8-7CA3AD55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5E89-A33E-3840-9B14-5E669698F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80" y="1546549"/>
            <a:ext cx="10705314" cy="4853339"/>
          </a:xfrm>
        </p:spPr>
        <p:txBody>
          <a:bodyPr anchor="ctr">
            <a:normAutofit fontScale="92500" lnSpcReduction="20000"/>
          </a:bodyPr>
          <a:lstStyle/>
          <a:p>
            <a:r>
              <a:rPr lang="es-MX" sz="1800" dirty="0"/>
              <a:t>Todo lo que manipula R es un objeto</a:t>
            </a:r>
          </a:p>
          <a:p>
            <a:pPr lvl="1"/>
            <a:r>
              <a:rPr lang="es-MX" sz="1800" dirty="0"/>
              <a:t>En general, los objetos de R se construyen de otros objetos más simples:</a:t>
            </a:r>
          </a:p>
          <a:p>
            <a:pPr lvl="1"/>
            <a:endParaRPr lang="es-MX" sz="1800" dirty="0"/>
          </a:p>
          <a:p>
            <a:pPr lvl="1"/>
            <a:r>
              <a:rPr lang="es-MX" sz="1800" dirty="0"/>
              <a:t>En R los objetos para manipular datos se les conoce como atómicos</a:t>
            </a:r>
          </a:p>
          <a:p>
            <a:pPr lvl="1"/>
            <a:r>
              <a:rPr lang="es-MX" sz="1800" b="1" dirty="0"/>
              <a:t>Character (cadenas de caracteres) </a:t>
            </a:r>
          </a:p>
          <a:p>
            <a:pPr lvl="2"/>
            <a:r>
              <a:rPr lang="es-MX" sz="1800" dirty="0"/>
              <a:t>“Hola, ¿Qué tal?” | ‘Hola, ¿Qué tal?’</a:t>
            </a:r>
          </a:p>
          <a:p>
            <a:pPr lvl="1"/>
            <a:r>
              <a:rPr lang="es-MX" sz="1800" b="1" dirty="0"/>
              <a:t>Numeric (números reales)</a:t>
            </a:r>
            <a:r>
              <a:rPr lang="es-MX" sz="1800" dirty="0"/>
              <a:t>	</a:t>
            </a:r>
          </a:p>
          <a:p>
            <a:pPr lvl="2"/>
            <a:r>
              <a:rPr lang="es-MX" sz="1800" dirty="0"/>
              <a:t>0.5, 1.3, 2.55, 3.65 ,43.6, 5.66, … n</a:t>
            </a:r>
          </a:p>
          <a:p>
            <a:pPr lvl="1"/>
            <a:r>
              <a:rPr lang="es-MX" sz="1800" dirty="0"/>
              <a:t> </a:t>
            </a:r>
            <a:r>
              <a:rPr lang="es-MX" sz="1800" b="1" dirty="0"/>
              <a:t>Integer (enteros)</a:t>
            </a:r>
          </a:p>
          <a:p>
            <a:pPr lvl="2"/>
            <a:r>
              <a:rPr lang="es-MX" sz="1800" dirty="0"/>
              <a:t>0, 1, 2, 3, 4,5, 6, … n</a:t>
            </a:r>
          </a:p>
          <a:p>
            <a:pPr lvl="1"/>
            <a:r>
              <a:rPr lang="es-MX" sz="1800" b="1" dirty="0"/>
              <a:t>Complex (complejos)</a:t>
            </a:r>
          </a:p>
          <a:p>
            <a:pPr lvl="2"/>
            <a:r>
              <a:rPr lang="es-MX" sz="1800" dirty="0"/>
              <a:t>1/0i</a:t>
            </a:r>
          </a:p>
          <a:p>
            <a:pPr lvl="1"/>
            <a:r>
              <a:rPr lang="es-MX" sz="1800" b="1" dirty="0"/>
              <a:t>Logical (logicos)</a:t>
            </a:r>
          </a:p>
          <a:p>
            <a:pPr lvl="2"/>
            <a:r>
              <a:rPr lang="es-MX" sz="1800" dirty="0"/>
              <a:t>True / False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47090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A6A2-2BA4-0545-A400-C5629D7D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(declarando)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D74A976-9D83-1E4E-8C73-3AD812A1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231"/>
            <a:ext cx="10515600" cy="894996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s-MX" sz="4400" dirty="0"/>
              <a:t> cereales    &lt;-     list  (vector1, vector3, vector3)  </a:t>
            </a:r>
          </a:p>
          <a:p>
            <a:pPr marL="0" indent="0">
              <a:buNone/>
            </a:pPr>
            <a:endParaRPr lang="es-MX" sz="1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2FACB6-05BD-6A45-AE59-5579E4F90998}"/>
              </a:ext>
            </a:extLst>
          </p:cNvPr>
          <p:cNvCxnSpPr>
            <a:cxnSpLocks/>
          </p:cNvCxnSpPr>
          <p:nvPr/>
        </p:nvCxnSpPr>
        <p:spPr>
          <a:xfrm>
            <a:off x="766763" y="3214688"/>
            <a:ext cx="2062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F546D5D-A9D1-D442-B027-E645CDE42F9A}"/>
              </a:ext>
            </a:extLst>
          </p:cNvPr>
          <p:cNvCxnSpPr>
            <a:cxnSpLocks/>
          </p:cNvCxnSpPr>
          <p:nvPr/>
        </p:nvCxnSpPr>
        <p:spPr>
          <a:xfrm>
            <a:off x="5476875" y="3190876"/>
            <a:ext cx="46958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E4A210-43AD-A94C-A56B-F59859FEA671}"/>
              </a:ext>
            </a:extLst>
          </p:cNvPr>
          <p:cNvCxnSpPr>
            <a:cxnSpLocks/>
          </p:cNvCxnSpPr>
          <p:nvPr/>
        </p:nvCxnSpPr>
        <p:spPr>
          <a:xfrm>
            <a:off x="3295651" y="321468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16CA5C2-BDD5-3745-A325-1976F53C282C}"/>
              </a:ext>
            </a:extLst>
          </p:cNvPr>
          <p:cNvCxnSpPr>
            <a:cxnSpLocks/>
          </p:cNvCxnSpPr>
          <p:nvPr/>
        </p:nvCxnSpPr>
        <p:spPr>
          <a:xfrm flipV="1">
            <a:off x="4572000" y="3190876"/>
            <a:ext cx="557213" cy="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6F362A8-8014-A844-9338-92FBC820D002}"/>
              </a:ext>
            </a:extLst>
          </p:cNvPr>
          <p:cNvSpPr txBox="1">
            <a:spLocks/>
          </p:cNvSpPr>
          <p:nvPr/>
        </p:nvSpPr>
        <p:spPr>
          <a:xfrm>
            <a:off x="1319213" y="3501649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Objeto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B118EF0-DA50-C043-AD96-E276229798D1}"/>
              </a:ext>
            </a:extLst>
          </p:cNvPr>
          <p:cNvSpPr txBox="1">
            <a:spLocks/>
          </p:cNvSpPr>
          <p:nvPr/>
        </p:nvSpPr>
        <p:spPr>
          <a:xfrm>
            <a:off x="3100388" y="3536774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asignación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D8E505BE-08BE-524C-AA05-59A7F80B2CC1}"/>
              </a:ext>
            </a:extLst>
          </p:cNvPr>
          <p:cNvSpPr txBox="1">
            <a:spLocks/>
          </p:cNvSpPr>
          <p:nvPr/>
        </p:nvSpPr>
        <p:spPr>
          <a:xfrm>
            <a:off x="4467224" y="3578955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Lista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B60310E1-842D-514B-9F00-C697F21DCC00}"/>
              </a:ext>
            </a:extLst>
          </p:cNvPr>
          <p:cNvSpPr txBox="1">
            <a:spLocks/>
          </p:cNvSpPr>
          <p:nvPr/>
        </p:nvSpPr>
        <p:spPr>
          <a:xfrm>
            <a:off x="7291387" y="3674587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datos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8447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A6A2-2BA4-0545-A400-C5629D7D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(declarando)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4CFCB77-28DB-8F4F-A2F6-BE4978E96904}"/>
              </a:ext>
            </a:extLst>
          </p:cNvPr>
          <p:cNvSpPr txBox="1">
            <a:spLocks/>
          </p:cNvSpPr>
          <p:nvPr/>
        </p:nvSpPr>
        <p:spPr>
          <a:xfrm>
            <a:off x="773907" y="2062339"/>
            <a:ext cx="11541918" cy="894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cereal    &lt;- c  (‘zucaritas’, ‘Choco-cripsis’, ‘froot-loops’ , ’Kornflks’)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20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2BF29E67-ACA1-BF47-9473-87E5CB717BE0}"/>
              </a:ext>
            </a:extLst>
          </p:cNvPr>
          <p:cNvSpPr txBox="1">
            <a:spLocks/>
          </p:cNvSpPr>
          <p:nvPr/>
        </p:nvSpPr>
        <p:spPr>
          <a:xfrm>
            <a:off x="1188243" y="2776637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Tipo string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DD21023E-2E0B-DC4C-A54E-5A55226AADF3}"/>
              </a:ext>
            </a:extLst>
          </p:cNvPr>
          <p:cNvSpPr txBox="1">
            <a:spLocks/>
          </p:cNvSpPr>
          <p:nvPr/>
        </p:nvSpPr>
        <p:spPr>
          <a:xfrm>
            <a:off x="773907" y="3446362"/>
            <a:ext cx="8648701" cy="65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600" dirty="0"/>
              <a:t>cantidad_cereal    &lt;- c  (10,  5, 0, 0)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40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FD511A8-642A-C048-B2DA-9E8411E71B55}"/>
              </a:ext>
            </a:extLst>
          </p:cNvPr>
          <p:cNvSpPr txBox="1">
            <a:spLocks/>
          </p:cNvSpPr>
          <p:nvPr/>
        </p:nvSpPr>
        <p:spPr>
          <a:xfrm>
            <a:off x="1188243" y="4089300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Tipo numeric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113AE93B-30E7-8741-8707-3EC7170F65B4}"/>
              </a:ext>
            </a:extLst>
          </p:cNvPr>
          <p:cNvSpPr txBox="1">
            <a:spLocks/>
          </p:cNvSpPr>
          <p:nvPr/>
        </p:nvSpPr>
        <p:spPr>
          <a:xfrm>
            <a:off x="773907" y="4981176"/>
            <a:ext cx="8648701" cy="65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600" dirty="0"/>
              <a:t>inventario_cereal    &lt;- c  (T,  TRUE, FALSE, F)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40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B5318F50-7291-D949-8F8B-A3A7D5308BE2}"/>
              </a:ext>
            </a:extLst>
          </p:cNvPr>
          <p:cNvSpPr txBox="1">
            <a:spLocks/>
          </p:cNvSpPr>
          <p:nvPr/>
        </p:nvSpPr>
        <p:spPr>
          <a:xfrm>
            <a:off x="1214436" y="5615926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Tipo Logico</a:t>
            </a:r>
          </a:p>
        </p:txBody>
      </p:sp>
    </p:spTree>
    <p:extLst>
      <p:ext uri="{BB962C8B-B14F-4D97-AF65-F5344CB8AC3E}">
        <p14:creationId xmlns:p14="http://schemas.microsoft.com/office/powerpoint/2010/main" val="281326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A6A2-2BA4-0545-A400-C5629D7D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(declarando)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D74A976-9D83-1E4E-8C73-3AD812A1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213" y="2461355"/>
            <a:ext cx="10515600" cy="894996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s-MX" sz="4400" dirty="0"/>
              <a:t>Mi_Lista    &lt;-         list  (cereal, cantidad, inventario)  </a:t>
            </a:r>
          </a:p>
          <a:p>
            <a:pPr marL="0" indent="0">
              <a:buNone/>
            </a:pPr>
            <a:endParaRPr lang="es-MX" sz="1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2FACB6-05BD-6A45-AE59-5579E4F90998}"/>
              </a:ext>
            </a:extLst>
          </p:cNvPr>
          <p:cNvCxnSpPr>
            <a:cxnSpLocks/>
          </p:cNvCxnSpPr>
          <p:nvPr/>
        </p:nvCxnSpPr>
        <p:spPr>
          <a:xfrm>
            <a:off x="766763" y="3214688"/>
            <a:ext cx="2062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F546D5D-A9D1-D442-B027-E645CDE42F9A}"/>
              </a:ext>
            </a:extLst>
          </p:cNvPr>
          <p:cNvCxnSpPr>
            <a:cxnSpLocks/>
          </p:cNvCxnSpPr>
          <p:nvPr/>
        </p:nvCxnSpPr>
        <p:spPr>
          <a:xfrm>
            <a:off x="5476875" y="3190876"/>
            <a:ext cx="46958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E4A210-43AD-A94C-A56B-F59859FEA671}"/>
              </a:ext>
            </a:extLst>
          </p:cNvPr>
          <p:cNvCxnSpPr>
            <a:cxnSpLocks/>
          </p:cNvCxnSpPr>
          <p:nvPr/>
        </p:nvCxnSpPr>
        <p:spPr>
          <a:xfrm>
            <a:off x="3295651" y="321468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16CA5C2-BDD5-3745-A325-1976F53C282C}"/>
              </a:ext>
            </a:extLst>
          </p:cNvPr>
          <p:cNvCxnSpPr>
            <a:cxnSpLocks/>
          </p:cNvCxnSpPr>
          <p:nvPr/>
        </p:nvCxnSpPr>
        <p:spPr>
          <a:xfrm flipV="1">
            <a:off x="4572000" y="3190876"/>
            <a:ext cx="557213" cy="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6F362A8-8014-A844-9338-92FBC820D002}"/>
              </a:ext>
            </a:extLst>
          </p:cNvPr>
          <p:cNvSpPr txBox="1">
            <a:spLocks/>
          </p:cNvSpPr>
          <p:nvPr/>
        </p:nvSpPr>
        <p:spPr>
          <a:xfrm>
            <a:off x="1319213" y="3501649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Objeto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B118EF0-DA50-C043-AD96-E276229798D1}"/>
              </a:ext>
            </a:extLst>
          </p:cNvPr>
          <p:cNvSpPr txBox="1">
            <a:spLocks/>
          </p:cNvSpPr>
          <p:nvPr/>
        </p:nvSpPr>
        <p:spPr>
          <a:xfrm>
            <a:off x="3100388" y="3536774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asignación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D8E505BE-08BE-524C-AA05-59A7F80B2CC1}"/>
              </a:ext>
            </a:extLst>
          </p:cNvPr>
          <p:cNvSpPr txBox="1">
            <a:spLocks/>
          </p:cNvSpPr>
          <p:nvPr/>
        </p:nvSpPr>
        <p:spPr>
          <a:xfrm>
            <a:off x="4467224" y="3578955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Lista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B60310E1-842D-514B-9F00-C697F21DCC00}"/>
              </a:ext>
            </a:extLst>
          </p:cNvPr>
          <p:cNvSpPr txBox="1">
            <a:spLocks/>
          </p:cNvSpPr>
          <p:nvPr/>
        </p:nvSpPr>
        <p:spPr>
          <a:xfrm>
            <a:off x="7291387" y="3674587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datos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99507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92F2-07C6-3542-89F0-7C5E2299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vector,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AF119-2DE3-6F44-B244-F72B8C79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¿Wtf 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es lo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mismo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0" indent="0" algn="ctr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D3912F2-207A-654C-85D4-9881BCBB80C5}"/>
              </a:ext>
            </a:extLst>
          </p:cNvPr>
          <p:cNvSpPr/>
          <p:nvPr/>
        </p:nvSpPr>
        <p:spPr>
          <a:xfrm>
            <a:off x="1690687" y="5523945"/>
            <a:ext cx="9139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A pesar de que tienen una finalidad en común (almacenar información) actúan de forma distinta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484710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BB28B-5718-F844-BAC9-FC31A329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Objeto, Vector, Lista, variable </a:t>
            </a:r>
          </a:p>
        </p:txBody>
      </p:sp>
      <p:pic>
        <p:nvPicPr>
          <p:cNvPr id="9218" name="Picture 2" descr="Evolución de las Cajas de Cereales – El Blog de Babalua Design">
            <a:extLst>
              <a:ext uri="{FF2B5EF4-FFF2-40B4-BE49-F238E27FC236}">
                <a16:creationId xmlns:a16="http://schemas.microsoft.com/office/drawing/2014/main" id="{CE936E4D-0331-7A4E-8359-F8BB74573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6" r="12854"/>
          <a:stretch/>
        </p:blipFill>
        <p:spPr bwMode="auto">
          <a:xfrm>
            <a:off x="208900" y="1498342"/>
            <a:ext cx="2670619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3148DFB-CD52-F649-A068-E24961344320}"/>
              </a:ext>
            </a:extLst>
          </p:cNvPr>
          <p:cNvSpPr/>
          <p:nvPr/>
        </p:nvSpPr>
        <p:spPr>
          <a:xfrm>
            <a:off x="942276" y="5795031"/>
            <a:ext cx="1057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Objeto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034481-6E93-F043-92E7-2886E0CEF264}"/>
              </a:ext>
            </a:extLst>
          </p:cNvPr>
          <p:cNvSpPr/>
          <p:nvPr/>
        </p:nvSpPr>
        <p:spPr>
          <a:xfrm>
            <a:off x="108139" y="6135979"/>
            <a:ext cx="2506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/>
              <a:t>En un objeto podemos almacenar cualquier tipo de cereal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D0EF7D-2DE5-E544-BD2A-8BF6B351743B}"/>
              </a:ext>
            </a:extLst>
          </p:cNvPr>
          <p:cNvSpPr/>
          <p:nvPr/>
        </p:nvSpPr>
        <p:spPr>
          <a:xfrm>
            <a:off x="4186330" y="4388297"/>
            <a:ext cx="83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Listas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261C72A-C7F6-6E43-84E7-34BA884C7FB6}"/>
              </a:ext>
            </a:extLst>
          </p:cNvPr>
          <p:cNvSpPr/>
          <p:nvPr/>
        </p:nvSpPr>
        <p:spPr>
          <a:xfrm>
            <a:off x="3522603" y="4785152"/>
            <a:ext cx="2179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dirty="0"/>
              <a:t>En una lista podemos almacenar diferentes tipos de cereal en cajas pequeñas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D8D610-0080-934A-9AFF-339F9BF46543}"/>
              </a:ext>
            </a:extLst>
          </p:cNvPr>
          <p:cNvSpPr/>
          <p:nvPr/>
        </p:nvSpPr>
        <p:spPr>
          <a:xfrm>
            <a:off x="7368430" y="3345112"/>
            <a:ext cx="83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Vector</a:t>
            </a:r>
          </a:p>
        </p:txBody>
      </p:sp>
      <p:pic>
        <p:nvPicPr>
          <p:cNvPr id="9224" name="Picture 8" descr="Cereal Surtipack Variedad 311g | CH | Sitio de Chedraui">
            <a:extLst>
              <a:ext uri="{FF2B5EF4-FFF2-40B4-BE49-F238E27FC236}">
                <a16:creationId xmlns:a16="http://schemas.microsoft.com/office/drawing/2014/main" id="{509F4976-948E-464B-A5C9-3AC3D4BD3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" t="21042" r="4305" b="15115"/>
          <a:stretch/>
        </p:blipFill>
        <p:spPr bwMode="auto">
          <a:xfrm>
            <a:off x="3196890" y="1741012"/>
            <a:ext cx="3536798" cy="252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ereal ChocoKrispis individual Kelloggs 50 cajitas de 40 g (IEPS inc.) CK">
            <a:extLst>
              <a:ext uri="{FF2B5EF4-FFF2-40B4-BE49-F238E27FC236}">
                <a16:creationId xmlns:a16="http://schemas.microsoft.com/office/drawing/2014/main" id="{1BE914B6-B9FB-2F44-A08C-BB856D1D8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8310" r="26645" b="8087"/>
          <a:stretch/>
        </p:blipFill>
        <p:spPr bwMode="auto">
          <a:xfrm>
            <a:off x="7255367" y="1372522"/>
            <a:ext cx="1064328" cy="18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21A6CF75-CC02-7642-9EC1-5CC4F1371C0D}"/>
              </a:ext>
            </a:extLst>
          </p:cNvPr>
          <p:cNvSpPr/>
          <p:nvPr/>
        </p:nvSpPr>
        <p:spPr>
          <a:xfrm>
            <a:off x="6995381" y="3737094"/>
            <a:ext cx="1584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dirty="0"/>
              <a:t>En un vector podemos almacenar cereal de un solo tipo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C16A7E-41A0-EB4E-87EF-4902100A4CA9}"/>
              </a:ext>
            </a:extLst>
          </p:cNvPr>
          <p:cNvSpPr/>
          <p:nvPr/>
        </p:nvSpPr>
        <p:spPr>
          <a:xfrm>
            <a:off x="10090270" y="5772246"/>
            <a:ext cx="1263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/>
              <a:t>Tipo de cereal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6F9E5E5-E94E-0F45-90C5-D7E7E3055960}"/>
              </a:ext>
            </a:extLst>
          </p:cNvPr>
          <p:cNvSpPr/>
          <p:nvPr/>
        </p:nvSpPr>
        <p:spPr>
          <a:xfrm>
            <a:off x="10408121" y="5402914"/>
            <a:ext cx="83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Dato</a:t>
            </a:r>
          </a:p>
        </p:txBody>
      </p:sp>
      <p:pic>
        <p:nvPicPr>
          <p:cNvPr id="9232" name="Picture 16" descr="Cereal Nesquik - Fotos | Facebook">
            <a:extLst>
              <a:ext uri="{FF2B5EF4-FFF2-40B4-BE49-F238E27FC236}">
                <a16:creationId xmlns:a16="http://schemas.microsoft.com/office/drawing/2014/main" id="{93BB3D0E-6ED7-E14B-BADB-6A00CD421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4457" r="10913" b="18280"/>
          <a:stretch/>
        </p:blipFill>
        <p:spPr bwMode="auto">
          <a:xfrm>
            <a:off x="9566245" y="2031451"/>
            <a:ext cx="2311580" cy="171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Froot Loops Nike en Mercado Libre Argentina">
            <a:extLst>
              <a:ext uri="{FF2B5EF4-FFF2-40B4-BE49-F238E27FC236}">
                <a16:creationId xmlns:a16="http://schemas.microsoft.com/office/drawing/2014/main" id="{F4A5885D-3F2C-9B4B-B005-2B6C5ED2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259" y="3714444"/>
            <a:ext cx="1882776" cy="171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90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9841-9F0B-3146-9FD8-7CA3AD55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latin typeface="+mj-lt"/>
                <a:ea typeface="+mj-ea"/>
                <a:cs typeface="+mj-cs"/>
              </a:rPr>
              <a:t>Objetos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B94224-28EA-7749-8466-5102EDEA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4385" y="492573"/>
            <a:ext cx="6552418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30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9841-9F0B-3146-9FD8-7CA3AD55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MX" sz="4000" dirty="0"/>
              <a:t>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5E89-A33E-3840-9B14-5E669698F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128" y="3019000"/>
            <a:ext cx="10492162" cy="2997171"/>
          </a:xfrm>
        </p:spPr>
        <p:txBody>
          <a:bodyPr anchor="ctr">
            <a:normAutofit/>
          </a:bodyPr>
          <a:lstStyle/>
          <a:p>
            <a:r>
              <a:rPr lang="es-MX" dirty="0"/>
              <a:t>Un </a:t>
            </a:r>
            <a:r>
              <a:rPr lang="es-MX" b="1" dirty="0"/>
              <a:t>objeto</a:t>
            </a:r>
            <a:r>
              <a:rPr lang="es-MX" dirty="0"/>
              <a:t> es un espacio en la memoria de una pc</a:t>
            </a:r>
          </a:p>
          <a:p>
            <a:r>
              <a:rPr lang="es-MX" dirty="0"/>
              <a:t>Un </a:t>
            </a:r>
            <a:r>
              <a:rPr lang="es-MX" b="1" dirty="0"/>
              <a:t>objeto</a:t>
            </a:r>
            <a:r>
              <a:rPr lang="es-MX" dirty="0"/>
              <a:t> en R es todo aquello con lo que interactuamos en R</a:t>
            </a:r>
          </a:p>
          <a:p>
            <a:r>
              <a:rPr lang="es-MX" dirty="0"/>
              <a:t>Un </a:t>
            </a:r>
            <a:r>
              <a:rPr lang="es-MX" b="1" dirty="0"/>
              <a:t>objeto</a:t>
            </a:r>
            <a:r>
              <a:rPr lang="es-MX" dirty="0"/>
              <a:t> es una abstracción de cualquier concepto de la vida real</a:t>
            </a:r>
          </a:p>
          <a:p>
            <a:r>
              <a:rPr lang="es-MX" dirty="0"/>
              <a:t>Podemos asignar cualquier nombre o concepto a un </a:t>
            </a:r>
            <a:r>
              <a:rPr lang="es-MX" b="1" dirty="0"/>
              <a:t>objeto</a:t>
            </a:r>
          </a:p>
          <a:p>
            <a:r>
              <a:rPr lang="es-MX" dirty="0"/>
              <a:t>En un </a:t>
            </a:r>
            <a:r>
              <a:rPr lang="es-MX" b="1" dirty="0"/>
              <a:t>objeto</a:t>
            </a:r>
            <a:r>
              <a:rPr lang="es-MX" dirty="0"/>
              <a:t> podemos almacenar cualquier tipo de dato (variable)</a:t>
            </a:r>
          </a:p>
          <a:p>
            <a:r>
              <a:rPr lang="es-MX" dirty="0"/>
              <a:t>Un </a:t>
            </a:r>
            <a:r>
              <a:rPr lang="es-MX" b="1" dirty="0"/>
              <a:t>objeto</a:t>
            </a:r>
            <a:r>
              <a:rPr lang="es-MX" dirty="0"/>
              <a:t> puede mutar</a:t>
            </a:r>
          </a:p>
          <a:p>
            <a:r>
              <a:rPr lang="es-MX" dirty="0"/>
              <a:t>En un </a:t>
            </a:r>
            <a:r>
              <a:rPr lang="es-MX" b="1" dirty="0"/>
              <a:t>objeto</a:t>
            </a:r>
            <a:r>
              <a:rPr lang="es-MX" dirty="0"/>
              <a:t> podemos guardar más </a:t>
            </a:r>
            <a:r>
              <a:rPr lang="es-MX" b="1" dirty="0"/>
              <a:t>objetos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020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9841-9F0B-3146-9FD8-7CA3AD55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rgbClr val="FFFFFF"/>
                </a:solidFill>
              </a:rPr>
              <a:t>Objeto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DE13A2-74D4-9349-B705-17EE8155C2AC}"/>
              </a:ext>
            </a:extLst>
          </p:cNvPr>
          <p:cNvSpPr txBox="1"/>
          <p:nvPr/>
        </p:nvSpPr>
        <p:spPr>
          <a:xfrm>
            <a:off x="5716793" y="4591928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5028DC2-AC2C-E741-867C-0ED15655EC6B}"/>
              </a:ext>
            </a:extLst>
          </p:cNvPr>
          <p:cNvSpPr txBox="1"/>
          <p:nvPr/>
        </p:nvSpPr>
        <p:spPr>
          <a:xfrm>
            <a:off x="9441004" y="5810772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Character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825B194-B86F-B242-AB97-438B9F92DE6D}"/>
              </a:ext>
            </a:extLst>
          </p:cNvPr>
          <p:cNvSpPr txBox="1"/>
          <p:nvPr/>
        </p:nvSpPr>
        <p:spPr>
          <a:xfrm>
            <a:off x="10343112" y="4178111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Integer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AA1816-89A4-304D-BF6A-DCF17D704648}"/>
              </a:ext>
            </a:extLst>
          </p:cNvPr>
          <p:cNvSpPr txBox="1"/>
          <p:nvPr/>
        </p:nvSpPr>
        <p:spPr>
          <a:xfrm>
            <a:off x="2141447" y="4516774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Boolean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CEFD9E-0FED-A843-BDE0-6E27E86D626E}"/>
              </a:ext>
            </a:extLst>
          </p:cNvPr>
          <p:cNvSpPr txBox="1"/>
          <p:nvPr/>
        </p:nvSpPr>
        <p:spPr>
          <a:xfrm>
            <a:off x="2402757" y="2200833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Numeric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CBDC4F25-1DB2-A749-8DE0-0DDC88B86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8681" y="2065791"/>
            <a:ext cx="2814637" cy="25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 izquierda 2">
            <a:extLst>
              <a:ext uri="{FF2B5EF4-FFF2-40B4-BE49-F238E27FC236}">
                <a16:creationId xmlns:a16="http://schemas.microsoft.com/office/drawing/2014/main" id="{A9E8FBD4-6F9C-A640-9712-140C04364B0B}"/>
              </a:ext>
            </a:extLst>
          </p:cNvPr>
          <p:cNvSpPr/>
          <p:nvPr/>
        </p:nvSpPr>
        <p:spPr>
          <a:xfrm>
            <a:off x="8250042" y="3394743"/>
            <a:ext cx="1585912" cy="5785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lecha izquierda 26">
            <a:extLst>
              <a:ext uri="{FF2B5EF4-FFF2-40B4-BE49-F238E27FC236}">
                <a16:creationId xmlns:a16="http://schemas.microsoft.com/office/drawing/2014/main" id="{81BA1567-45B8-7943-8953-80A5D9FB66D7}"/>
              </a:ext>
            </a:extLst>
          </p:cNvPr>
          <p:cNvSpPr/>
          <p:nvPr/>
        </p:nvSpPr>
        <p:spPr>
          <a:xfrm rot="1254418">
            <a:off x="7738474" y="4589489"/>
            <a:ext cx="1585912" cy="5785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 izquierda 27">
            <a:extLst>
              <a:ext uri="{FF2B5EF4-FFF2-40B4-BE49-F238E27FC236}">
                <a16:creationId xmlns:a16="http://schemas.microsoft.com/office/drawing/2014/main" id="{6C600784-638D-3A41-A179-E809A6CB3843}"/>
              </a:ext>
            </a:extLst>
          </p:cNvPr>
          <p:cNvSpPr/>
          <p:nvPr/>
        </p:nvSpPr>
        <p:spPr>
          <a:xfrm rot="11284860">
            <a:off x="2589827" y="2639579"/>
            <a:ext cx="1560032" cy="569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lecha izquierda 28">
            <a:extLst>
              <a:ext uri="{FF2B5EF4-FFF2-40B4-BE49-F238E27FC236}">
                <a16:creationId xmlns:a16="http://schemas.microsoft.com/office/drawing/2014/main" id="{1D4B24E8-31C6-CF4B-9840-104396C5CD09}"/>
              </a:ext>
            </a:extLst>
          </p:cNvPr>
          <p:cNvSpPr/>
          <p:nvPr/>
        </p:nvSpPr>
        <p:spPr>
          <a:xfrm rot="9516883">
            <a:off x="2795187" y="3764186"/>
            <a:ext cx="1560032" cy="569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3E3C9EC-F13E-AD45-9BED-2EE65B890A18}"/>
              </a:ext>
            </a:extLst>
          </p:cNvPr>
          <p:cNvSpPr txBox="1"/>
          <p:nvPr/>
        </p:nvSpPr>
        <p:spPr>
          <a:xfrm>
            <a:off x="9901543" y="2862006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DataFrame</a:t>
            </a:r>
          </a:p>
        </p:txBody>
      </p:sp>
      <p:sp>
        <p:nvSpPr>
          <p:cNvPr id="31" name="Flecha izquierda 30">
            <a:extLst>
              <a:ext uri="{FF2B5EF4-FFF2-40B4-BE49-F238E27FC236}">
                <a16:creationId xmlns:a16="http://schemas.microsoft.com/office/drawing/2014/main" id="{7B13F50F-BA04-6C40-947D-F349F0D4AE24}"/>
              </a:ext>
            </a:extLst>
          </p:cNvPr>
          <p:cNvSpPr/>
          <p:nvPr/>
        </p:nvSpPr>
        <p:spPr>
          <a:xfrm rot="21210185">
            <a:off x="7972527" y="2211113"/>
            <a:ext cx="1585912" cy="5785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lecha izquierda 31">
            <a:extLst>
              <a:ext uri="{FF2B5EF4-FFF2-40B4-BE49-F238E27FC236}">
                <a16:creationId xmlns:a16="http://schemas.microsoft.com/office/drawing/2014/main" id="{43BF7E69-D490-7C4F-B11C-951EB30375FB}"/>
              </a:ext>
            </a:extLst>
          </p:cNvPr>
          <p:cNvSpPr/>
          <p:nvPr/>
        </p:nvSpPr>
        <p:spPr>
          <a:xfrm rot="9516883">
            <a:off x="3454428" y="4974011"/>
            <a:ext cx="1560032" cy="569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80C111F-C3EA-F048-AA50-C2B6446A0C1C}"/>
              </a:ext>
            </a:extLst>
          </p:cNvPr>
          <p:cNvSpPr txBox="1"/>
          <p:nvPr/>
        </p:nvSpPr>
        <p:spPr>
          <a:xfrm>
            <a:off x="2750996" y="6310790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BB358E7-CF23-A443-93F8-69545161D306}"/>
              </a:ext>
            </a:extLst>
          </p:cNvPr>
          <p:cNvSpPr txBox="1"/>
          <p:nvPr/>
        </p:nvSpPr>
        <p:spPr>
          <a:xfrm>
            <a:off x="5716792" y="6147871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Vectores </a:t>
            </a:r>
          </a:p>
        </p:txBody>
      </p:sp>
      <p:sp>
        <p:nvSpPr>
          <p:cNvPr id="35" name="Flecha izquierda 34">
            <a:extLst>
              <a:ext uri="{FF2B5EF4-FFF2-40B4-BE49-F238E27FC236}">
                <a16:creationId xmlns:a16="http://schemas.microsoft.com/office/drawing/2014/main" id="{FB6EE4E3-D29B-F44B-9899-B1F74EC990A4}"/>
              </a:ext>
            </a:extLst>
          </p:cNvPr>
          <p:cNvSpPr/>
          <p:nvPr/>
        </p:nvSpPr>
        <p:spPr>
          <a:xfrm rot="5400000">
            <a:off x="5754791" y="5170423"/>
            <a:ext cx="757690" cy="4468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6C89DF2C-C5E6-3540-A493-4084C493BFC6}"/>
              </a:ext>
            </a:extLst>
          </p:cNvPr>
          <p:cNvSpPr txBox="1">
            <a:spLocks/>
          </p:cNvSpPr>
          <p:nvPr/>
        </p:nvSpPr>
        <p:spPr>
          <a:xfrm>
            <a:off x="1110906" y="9527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154650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9841-9F0B-3146-9FD8-7CA3AD55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rgbClr val="FFFFFF"/>
                </a:solidFill>
              </a:rPr>
              <a:t>Objeto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69F31C7-89CD-E241-9CB4-5805396B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752" y="2587699"/>
            <a:ext cx="2590229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5DE13A2-74D4-9349-B705-17EE8155C2AC}"/>
              </a:ext>
            </a:extLst>
          </p:cNvPr>
          <p:cNvSpPr txBox="1"/>
          <p:nvPr/>
        </p:nvSpPr>
        <p:spPr>
          <a:xfrm>
            <a:off x="5311065" y="5434364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Objeto: Pokeball</a:t>
            </a:r>
          </a:p>
        </p:txBody>
      </p:sp>
      <p:pic>
        <p:nvPicPr>
          <p:cNvPr id="17" name="Imagen 16" descr="Forma&#10;&#10;Descripción generada automáticamente">
            <a:extLst>
              <a:ext uri="{FF2B5EF4-FFF2-40B4-BE49-F238E27FC236}">
                <a16:creationId xmlns:a16="http://schemas.microsoft.com/office/drawing/2014/main" id="{6224FBFB-4EB9-E049-B623-FE419F56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3" y="4547443"/>
            <a:ext cx="2189361" cy="2117725"/>
          </a:xfrm>
          <a:prstGeom prst="rect">
            <a:avLst/>
          </a:prstGeom>
        </p:spPr>
      </p:pic>
      <p:pic>
        <p:nvPicPr>
          <p:cNvPr id="19" name="Picture 6" descr="Pokemon PNG Image for Free Download">
            <a:extLst>
              <a:ext uri="{FF2B5EF4-FFF2-40B4-BE49-F238E27FC236}">
                <a16:creationId xmlns:a16="http://schemas.microsoft.com/office/drawing/2014/main" id="{9E2852EA-7C3D-504D-9A2B-22D64640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75" y="4480127"/>
            <a:ext cx="2125951" cy="22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Pokemon PNG">
            <a:extLst>
              <a:ext uri="{FF2B5EF4-FFF2-40B4-BE49-F238E27FC236}">
                <a16:creationId xmlns:a16="http://schemas.microsoft.com/office/drawing/2014/main" id="{ABC5DD38-C00D-004F-9F8D-3B208914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790" y="2202323"/>
            <a:ext cx="2422276" cy="22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Pikachu | Wikia Wikianimeotaku | Fandom">
            <a:extLst>
              <a:ext uri="{FF2B5EF4-FFF2-40B4-BE49-F238E27FC236}">
                <a16:creationId xmlns:a16="http://schemas.microsoft.com/office/drawing/2014/main" id="{705DAB35-2773-F24D-8F11-15885B88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77" y="1816990"/>
            <a:ext cx="3063875" cy="27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05028DC2-AC2C-E741-867C-0ED15655EC6B}"/>
              </a:ext>
            </a:extLst>
          </p:cNvPr>
          <p:cNvSpPr txBox="1"/>
          <p:nvPr/>
        </p:nvSpPr>
        <p:spPr>
          <a:xfrm>
            <a:off x="9815884" y="6253968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Character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825B194-B86F-B242-AB97-438B9F92DE6D}"/>
              </a:ext>
            </a:extLst>
          </p:cNvPr>
          <p:cNvSpPr txBox="1"/>
          <p:nvPr/>
        </p:nvSpPr>
        <p:spPr>
          <a:xfrm>
            <a:off x="10343112" y="4178111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Integer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AA1816-89A4-304D-BF6A-DCF17D704648}"/>
              </a:ext>
            </a:extLst>
          </p:cNvPr>
          <p:cNvSpPr txBox="1"/>
          <p:nvPr/>
        </p:nvSpPr>
        <p:spPr>
          <a:xfrm>
            <a:off x="2264720" y="6304003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Boolean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CEFD9E-0FED-A843-BDE0-6E27E86D626E}"/>
              </a:ext>
            </a:extLst>
          </p:cNvPr>
          <p:cNvSpPr txBox="1"/>
          <p:nvPr/>
        </p:nvSpPr>
        <p:spPr>
          <a:xfrm>
            <a:off x="2466636" y="4589409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Numeric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C71A763-87D1-2140-BDDA-58F376E78ED1}"/>
              </a:ext>
            </a:extLst>
          </p:cNvPr>
          <p:cNvSpPr txBox="1">
            <a:spLocks/>
          </p:cNvSpPr>
          <p:nvPr/>
        </p:nvSpPr>
        <p:spPr>
          <a:xfrm>
            <a:off x="1110906" y="9527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23244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9841-9F0B-3146-9FD8-7CA3AD55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rgbClr val="FFFFFF"/>
                </a:solidFill>
              </a:rPr>
              <a:t>Objeto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3E3C9EC-F13E-AD45-9BED-2EE65B890A18}"/>
              </a:ext>
            </a:extLst>
          </p:cNvPr>
          <p:cNvSpPr txBox="1"/>
          <p:nvPr/>
        </p:nvSpPr>
        <p:spPr>
          <a:xfrm>
            <a:off x="6855014" y="1905505"/>
            <a:ext cx="4827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Un </a:t>
            </a:r>
            <a:r>
              <a:rPr lang="es-MX" sz="2400" b="1" dirty="0"/>
              <a:t>objeto</a:t>
            </a:r>
            <a:r>
              <a:rPr lang="es-MX" sz="2400" dirty="0"/>
              <a:t> es una forma de programación muy compleja; pero basta con entender que dentro de este hay códigos mucho más complejos que hacen que R pueda ser muy amigable con el usuario.</a:t>
            </a:r>
          </a:p>
          <a:p>
            <a:endParaRPr lang="es-MX" sz="2400" dirty="0"/>
          </a:p>
          <a:p>
            <a:r>
              <a:rPr lang="es-MX" sz="2400" dirty="0"/>
              <a:t>Basta con utilizar sólo la capa externa</a:t>
            </a:r>
          </a:p>
        </p:txBody>
      </p:sp>
      <p:pic>
        <p:nvPicPr>
          <p:cNvPr id="8200" name="Picture 8" descr="Muñecas De Anidación Margaritas Manzanilla De Madera Muñeca Juguetes Para  Niños Matrioskas Souvenirs Regalos Con Pinturas De Flores Conjunto De 7pc -  Buy Muñecas De Anidar,Matrioska,Muñecas De Anidar Para Niños Product on">
            <a:extLst>
              <a:ext uri="{FF2B5EF4-FFF2-40B4-BE49-F238E27FC236}">
                <a16:creationId xmlns:a16="http://schemas.microsoft.com/office/drawing/2014/main" id="{FF89947D-A933-3B44-90DF-8DA8A834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08" y="1152248"/>
            <a:ext cx="5091776" cy="455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02058-9425-DB41-A724-D962C6ED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variables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EC215A8-B8FF-6542-AF53-2CEC692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1948217"/>
            <a:ext cx="2400300" cy="31952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800" dirty="0"/>
              <a:t>Los diferentes tipos de datos se almacenan en objetos</a:t>
            </a:r>
          </a:p>
          <a:p>
            <a:pPr marL="0" indent="0">
              <a:buNone/>
            </a:pPr>
            <a:endParaRPr lang="es-MX" sz="18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872E70-B0F2-1643-BC62-18CF047B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1450"/>
            <a:ext cx="9177338" cy="48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8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02058-9425-DB41-A724-D962C6ED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variables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EC215A8-B8FF-6542-AF53-2CEC692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1948217"/>
            <a:ext cx="2400300" cy="31952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800" dirty="0"/>
              <a:t>Los diferentes tipos de datos se almacenan en objetos</a:t>
            </a:r>
          </a:p>
          <a:p>
            <a:pPr marL="0" indent="0">
              <a:buNone/>
            </a:pPr>
            <a:endParaRPr lang="es-MX" sz="1800" dirty="0"/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0D37BCC-4246-7247-A71A-6CEF0D33B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07"/>
          <a:stretch/>
        </p:blipFill>
        <p:spPr>
          <a:xfrm>
            <a:off x="2914650" y="1714499"/>
            <a:ext cx="8829675" cy="46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7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{7C69D045-EA05-3443-98C7-E891C018D568}tf10001062</Template>
  <TotalTime>105</TotalTime>
  <Words>940</Words>
  <Application>Microsoft Macintosh PowerPoint</Application>
  <PresentationFormat>Panorámica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Objeto, Vector, Lista, variable </vt:lpstr>
      <vt:lpstr>Tipos de datos</vt:lpstr>
      <vt:lpstr>Objetos</vt:lpstr>
      <vt:lpstr>Objetos</vt:lpstr>
      <vt:lpstr>Objeto</vt:lpstr>
      <vt:lpstr>Objeto</vt:lpstr>
      <vt:lpstr>Objeto</vt:lpstr>
      <vt:lpstr>Tipos de variables</vt:lpstr>
      <vt:lpstr>Tipos de variables</vt:lpstr>
      <vt:lpstr>Vectores</vt:lpstr>
      <vt:lpstr>Vectores</vt:lpstr>
      <vt:lpstr>Vector (declarando)</vt:lpstr>
      <vt:lpstr>Vector </vt:lpstr>
      <vt:lpstr>Vector</vt:lpstr>
      <vt:lpstr>Vector</vt:lpstr>
      <vt:lpstr>Vector</vt:lpstr>
      <vt:lpstr>Listas</vt:lpstr>
      <vt:lpstr>Listas</vt:lpstr>
      <vt:lpstr>Lista (declarando)</vt:lpstr>
      <vt:lpstr>Lista (declarando)</vt:lpstr>
      <vt:lpstr>Lista (declarando)</vt:lpstr>
      <vt:lpstr>Lista (declarando)</vt:lpstr>
      <vt:lpstr>Objeto, vector, lista</vt:lpstr>
      <vt:lpstr>Objeto, Vector, Lista, variable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Allan Zambrano</dc:creator>
  <cp:lastModifiedBy>Allan Zambrano</cp:lastModifiedBy>
  <cp:revision>2</cp:revision>
  <dcterms:created xsi:type="dcterms:W3CDTF">2020-10-06T16:12:39Z</dcterms:created>
  <dcterms:modified xsi:type="dcterms:W3CDTF">2020-10-15T19:36:20Z</dcterms:modified>
</cp:coreProperties>
</file>