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65" r:id="rId13"/>
    <p:sldId id="271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21"/>
    <p:restoredTop sz="95728"/>
  </p:normalViewPr>
  <p:slideViewPr>
    <p:cSldViewPr snapToGrid="0" snapToObjects="1">
      <p:cViewPr varScale="1">
        <p:scale>
          <a:sx n="109" d="100"/>
          <a:sy n="109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EA41-7AAB-FB4A-B200-939D8EDBC56F}" type="datetimeFigureOut">
              <a:rPr lang="es-MX" smtClean="0"/>
              <a:t>19/10/20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78F20D80-1A9F-A04D-931F-E5EF12FAA72B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54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EA41-7AAB-FB4A-B200-939D8EDBC56F}" type="datetimeFigureOut">
              <a:rPr lang="es-MX" smtClean="0"/>
              <a:t>19/10/20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D80-1A9F-A04D-931F-E5EF12FAA7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344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EA41-7AAB-FB4A-B200-939D8EDBC56F}" type="datetimeFigureOut">
              <a:rPr lang="es-MX" smtClean="0"/>
              <a:t>19/10/20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D80-1A9F-A04D-931F-E5EF12FAA7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48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EA41-7AAB-FB4A-B200-939D8EDBC56F}" type="datetimeFigureOut">
              <a:rPr lang="es-MX" smtClean="0"/>
              <a:t>19/10/20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D80-1A9F-A04D-931F-E5EF12FAA72B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04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EA41-7AAB-FB4A-B200-939D8EDBC56F}" type="datetimeFigureOut">
              <a:rPr lang="es-MX" smtClean="0"/>
              <a:t>19/10/20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D80-1A9F-A04D-931F-E5EF12FAA7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269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EA41-7AAB-FB4A-B200-939D8EDBC56F}" type="datetimeFigureOut">
              <a:rPr lang="es-MX" smtClean="0"/>
              <a:t>19/10/20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D80-1A9F-A04D-931F-E5EF12FAA72B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32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EA41-7AAB-FB4A-B200-939D8EDBC56F}" type="datetimeFigureOut">
              <a:rPr lang="es-MX" smtClean="0"/>
              <a:t>19/10/20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D80-1A9F-A04D-931F-E5EF12FAA7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940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EA41-7AAB-FB4A-B200-939D8EDBC56F}" type="datetimeFigureOut">
              <a:rPr lang="es-MX" smtClean="0"/>
              <a:t>19/10/20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D80-1A9F-A04D-931F-E5EF12FAA72B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EA41-7AAB-FB4A-B200-939D8EDBC56F}" type="datetimeFigureOut">
              <a:rPr lang="es-MX" smtClean="0"/>
              <a:t>19/10/20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D80-1A9F-A04D-931F-E5EF12FAA7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225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EA41-7AAB-FB4A-B200-939D8EDBC56F}" type="datetimeFigureOut">
              <a:rPr lang="es-MX" smtClean="0"/>
              <a:t>19/10/20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D80-1A9F-A04D-931F-E5EF12FAA7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747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EA41-7AAB-FB4A-B200-939D8EDBC56F}" type="datetimeFigureOut">
              <a:rPr lang="es-MX" smtClean="0"/>
              <a:t>19/10/20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D80-1A9F-A04D-931F-E5EF12FAA7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4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F5CEA41-7AAB-FB4A-B200-939D8EDBC56F}" type="datetimeFigureOut">
              <a:rPr lang="es-MX" smtClean="0"/>
              <a:t>19/10/20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0D80-1A9F-A04D-931F-E5EF12FAA72B}" type="slidenum">
              <a:rPr lang="es-MX" smtClean="0"/>
              <a:t>‹Nº›</a:t>
            </a:fld>
            <a:endParaRPr lang="es-MX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9504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DF5201-9E41-7D4B-97DA-5C58C8531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9697" y="1949051"/>
            <a:ext cx="5644108" cy="4056638"/>
          </a:xfrm>
        </p:spPr>
        <p:txBody>
          <a:bodyPr>
            <a:normAutofit/>
          </a:bodyPr>
          <a:lstStyle/>
          <a:p>
            <a:r>
              <a:rPr lang="es-MX" sz="6600"/>
              <a:t>Instalación de R y RStudio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A7D8ED-4DB6-46C0-AE81-24DA0AAF9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62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C12349-62E6-4BD7-9794-8785CD02D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3" y="0"/>
            <a:ext cx="369012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9A2EF3-85FB-5949-846D-5FB581CEE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490" y="1949051"/>
            <a:ext cx="3002750" cy="2959899"/>
          </a:xfrm>
        </p:spPr>
        <p:txBody>
          <a:bodyPr anchor="ctr">
            <a:normAutofit/>
          </a:bodyPr>
          <a:lstStyle/>
          <a:p>
            <a:pPr algn="ctr"/>
            <a:r>
              <a:rPr lang="es-MX" sz="2800" dirty="0"/>
              <a:t>M en C. Alan García Zambrano</a:t>
            </a:r>
          </a:p>
        </p:txBody>
      </p:sp>
      <p:sp>
        <p:nvSpPr>
          <p:cNvPr id="23" name="Right Triangle 13">
            <a:extLst>
              <a:ext uri="{FF2B5EF4-FFF2-40B4-BE49-F238E27FC236}">
                <a16:creationId xmlns:a16="http://schemas.microsoft.com/office/drawing/2014/main" id="{CDD5A4AA-8515-49AE-8C6C-9CF6E14C9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431831" y="1949051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EAB8E40-5341-AC45-A1C1-42EC7D21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CONSOLA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254F80-ACF2-6142-B073-11B8C79E6C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¿Qué podemos hacer con Rstudio?</a:t>
            </a:r>
          </a:p>
        </p:txBody>
      </p:sp>
    </p:spTree>
    <p:extLst>
      <p:ext uri="{BB962C8B-B14F-4D97-AF65-F5344CB8AC3E}">
        <p14:creationId xmlns:p14="http://schemas.microsoft.com/office/powerpoint/2010/main" val="1523633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9855CC2-2293-DA49-A257-8CF7945E0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C93262B-B7D9-FF46-AF5C-54A9F214A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32788" y="589302"/>
            <a:ext cx="9677014" cy="41649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6654E7E4-9A68-8048-BC60-7E935BEE6413}"/>
              </a:ext>
            </a:extLst>
          </p:cNvPr>
          <p:cNvSpPr/>
          <p:nvPr/>
        </p:nvSpPr>
        <p:spPr>
          <a:xfrm>
            <a:off x="443510" y="4150758"/>
            <a:ext cx="1245788" cy="364094"/>
          </a:xfrm>
          <a:prstGeom prst="roundRect">
            <a:avLst/>
          </a:prstGeom>
          <a:solidFill>
            <a:schemeClr val="accent1">
              <a:alpha val="8000"/>
            </a:schemeClr>
          </a:solidFill>
          <a:effectLst>
            <a:glow rad="127000">
              <a:schemeClr val="accent1"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bg1"/>
                </a:solidFill>
              </a:rPr>
              <a:t>Consola</a:t>
            </a:r>
            <a:endParaRPr lang="es-MX" sz="2800" dirty="0">
              <a:solidFill>
                <a:schemeClr val="bg1"/>
              </a:solidFill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BF7632A-268C-6E41-AFED-251495DB9669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flipH="1">
            <a:off x="1066404" y="2671763"/>
            <a:ext cx="1066384" cy="1478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ortar rectángulo de esquina diagonal 15">
            <a:extLst>
              <a:ext uri="{FF2B5EF4-FFF2-40B4-BE49-F238E27FC236}">
                <a16:creationId xmlns:a16="http://schemas.microsoft.com/office/drawing/2014/main" id="{CE45ED13-75F8-8C48-8929-BD265CE7F62C}"/>
              </a:ext>
            </a:extLst>
          </p:cNvPr>
          <p:cNvSpPr/>
          <p:nvPr/>
        </p:nvSpPr>
        <p:spPr>
          <a:xfrm>
            <a:off x="5047072" y="4268448"/>
            <a:ext cx="6762730" cy="200025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Cuando decimos que el programa nos “devuelve algo” es porque le pedimos realizar una serie de instrucciones y obtenemos una salida.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Podemos ingresar valores directamente a la consola</a:t>
            </a:r>
          </a:p>
          <a:p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83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9855CC2-2293-DA49-A257-8CF7945E0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C93262B-B7D9-FF46-AF5C-54A9F214A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32788" y="589302"/>
            <a:ext cx="9677014" cy="41649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6654E7E4-9A68-8048-BC60-7E935BEE6413}"/>
              </a:ext>
            </a:extLst>
          </p:cNvPr>
          <p:cNvSpPr/>
          <p:nvPr/>
        </p:nvSpPr>
        <p:spPr>
          <a:xfrm>
            <a:off x="443510" y="4150758"/>
            <a:ext cx="1245788" cy="364094"/>
          </a:xfrm>
          <a:prstGeom prst="roundRect">
            <a:avLst/>
          </a:prstGeom>
          <a:solidFill>
            <a:schemeClr val="accent1">
              <a:alpha val="8000"/>
            </a:schemeClr>
          </a:solidFill>
          <a:effectLst>
            <a:glow rad="127000">
              <a:schemeClr val="accent1"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bg1"/>
                </a:solidFill>
              </a:rPr>
              <a:t>Consola</a:t>
            </a:r>
            <a:endParaRPr lang="es-MX" sz="2800" dirty="0">
              <a:solidFill>
                <a:schemeClr val="bg1"/>
              </a:solidFill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BF7632A-268C-6E41-AFED-251495DB9669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flipH="1">
            <a:off x="1066404" y="2671763"/>
            <a:ext cx="1066384" cy="1478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ortar rectángulo de esquina diagonal 15">
            <a:extLst>
              <a:ext uri="{FF2B5EF4-FFF2-40B4-BE49-F238E27FC236}">
                <a16:creationId xmlns:a16="http://schemas.microsoft.com/office/drawing/2014/main" id="{CE45ED13-75F8-8C48-8929-BD265CE7F62C}"/>
              </a:ext>
            </a:extLst>
          </p:cNvPr>
          <p:cNvSpPr/>
          <p:nvPr/>
        </p:nvSpPr>
        <p:spPr>
          <a:xfrm>
            <a:off x="5047072" y="4268448"/>
            <a:ext cx="6762730" cy="200025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1. Probemos ingresar dos valores numéricos</a:t>
            </a:r>
          </a:p>
          <a:p>
            <a:r>
              <a:rPr lang="es-MX" dirty="0">
                <a:solidFill>
                  <a:schemeClr val="bg1"/>
                </a:solidFill>
              </a:rPr>
              <a:t>1 + 1</a:t>
            </a:r>
          </a:p>
          <a:p>
            <a:r>
              <a:rPr lang="es-MX" dirty="0">
                <a:solidFill>
                  <a:schemeClr val="bg1"/>
                </a:solidFill>
              </a:rPr>
              <a:t>2. Demos el valor 5 a la variable a y b, luego los sumamos</a:t>
            </a:r>
          </a:p>
          <a:p>
            <a:r>
              <a:rPr lang="es-MX" dirty="0">
                <a:solidFill>
                  <a:schemeClr val="bg1"/>
                </a:solidFill>
              </a:rPr>
              <a:t>a &lt;- 5</a:t>
            </a:r>
          </a:p>
          <a:p>
            <a:r>
              <a:rPr lang="es-MX" dirty="0">
                <a:solidFill>
                  <a:schemeClr val="bg1"/>
                </a:solidFill>
              </a:rPr>
              <a:t>b &lt;- 5</a:t>
            </a:r>
          </a:p>
          <a:p>
            <a:r>
              <a:rPr lang="es-MX" dirty="0">
                <a:solidFill>
                  <a:schemeClr val="bg1"/>
                </a:solidFill>
              </a:rPr>
              <a:t>a + b</a:t>
            </a:r>
          </a:p>
          <a:p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550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EAB8E40-5341-AC45-A1C1-42EC7D21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TRABAJANDO CON SCRIPTS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254F80-ACF2-6142-B073-11B8C79E6C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¿Qué podemos hacer con Rstudio?</a:t>
            </a:r>
          </a:p>
        </p:txBody>
      </p:sp>
    </p:spTree>
    <p:extLst>
      <p:ext uri="{BB962C8B-B14F-4D97-AF65-F5344CB8AC3E}">
        <p14:creationId xmlns:p14="http://schemas.microsoft.com/office/powerpoint/2010/main" val="3541638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9855CC2-2293-DA49-A257-8CF7945E0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6654E7E4-9A68-8048-BC60-7E935BEE6413}"/>
              </a:ext>
            </a:extLst>
          </p:cNvPr>
          <p:cNvSpPr/>
          <p:nvPr/>
        </p:nvSpPr>
        <p:spPr>
          <a:xfrm>
            <a:off x="1005857" y="510783"/>
            <a:ext cx="1245788" cy="364094"/>
          </a:xfrm>
          <a:prstGeom prst="roundRect">
            <a:avLst/>
          </a:prstGeom>
          <a:solidFill>
            <a:schemeClr val="accent1">
              <a:alpha val="8000"/>
            </a:schemeClr>
          </a:solidFill>
          <a:effectLst>
            <a:glow rad="127000">
              <a:schemeClr val="accent1"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bg1"/>
                </a:solidFill>
              </a:rPr>
              <a:t>Script</a:t>
            </a:r>
            <a:endParaRPr lang="es-MX" sz="2800" dirty="0">
              <a:solidFill>
                <a:schemeClr val="bg1"/>
              </a:solidFill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BF7632A-268C-6E41-AFED-251495DB9669}"/>
              </a:ext>
            </a:extLst>
          </p:cNvPr>
          <p:cNvCxnSpPr>
            <a:cxnSpLocks/>
            <a:stCxn id="9" idx="1"/>
            <a:endCxn id="7" idx="2"/>
          </p:cNvCxnSpPr>
          <p:nvPr/>
        </p:nvCxnSpPr>
        <p:spPr>
          <a:xfrm flipH="1" flipV="1">
            <a:off x="1628751" y="874877"/>
            <a:ext cx="2033397" cy="212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CBD86EF4-A8A7-2F44-B3A5-E9772911B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148" y="274802"/>
            <a:ext cx="8100693" cy="5444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ecortar rectángulo de esquina diagonal 12">
            <a:extLst>
              <a:ext uri="{FF2B5EF4-FFF2-40B4-BE49-F238E27FC236}">
                <a16:creationId xmlns:a16="http://schemas.microsoft.com/office/drawing/2014/main" id="{F997CC30-FE61-E349-B90A-42280C43474C}"/>
              </a:ext>
            </a:extLst>
          </p:cNvPr>
          <p:cNvSpPr/>
          <p:nvPr/>
        </p:nvSpPr>
        <p:spPr>
          <a:xfrm>
            <a:off x="8124414" y="0"/>
            <a:ext cx="4080095" cy="3805834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Los scripts son documentos de texto con una extensión que comprende el compilador o la consola de nuestro lenguaje.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En el caso de R, los scripts se guardan con terminación .R por ejemplo: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- primer_Script.r</a:t>
            </a:r>
          </a:p>
          <a:p>
            <a:r>
              <a:rPr lang="es-MX" dirty="0">
                <a:solidFill>
                  <a:schemeClr val="bg1"/>
                </a:solidFill>
              </a:rPr>
              <a:t>- p_Script.r</a:t>
            </a:r>
          </a:p>
          <a:p>
            <a:r>
              <a:rPr lang="es-MX" dirty="0">
                <a:solidFill>
                  <a:schemeClr val="bg1"/>
                </a:solidFill>
              </a:rPr>
              <a:t>- prim_script.r</a:t>
            </a:r>
            <a:endParaRPr lang="es-MX" dirty="0"/>
          </a:p>
        </p:txBody>
      </p:sp>
      <p:sp>
        <p:nvSpPr>
          <p:cNvPr id="17" name="Recortar rectángulo de esquina diagonal 16">
            <a:extLst>
              <a:ext uri="{FF2B5EF4-FFF2-40B4-BE49-F238E27FC236}">
                <a16:creationId xmlns:a16="http://schemas.microsoft.com/office/drawing/2014/main" id="{1A665ECB-0E26-3D43-B4F1-AC0A83FA4F11}"/>
              </a:ext>
            </a:extLst>
          </p:cNvPr>
          <p:cNvSpPr/>
          <p:nvPr/>
        </p:nvSpPr>
        <p:spPr>
          <a:xfrm>
            <a:off x="310465" y="3871774"/>
            <a:ext cx="4075798" cy="293561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CONSEJO</a:t>
            </a:r>
            <a:r>
              <a:rPr lang="es-MX" dirty="0"/>
              <a:t>: </a:t>
            </a:r>
          </a:p>
          <a:p>
            <a:r>
              <a:rPr lang="es-MX" dirty="0">
                <a:solidFill>
                  <a:schemeClr val="bg1"/>
                </a:solidFill>
              </a:rPr>
              <a:t>Hay que evitar guardar scripts con nombres muy largos o poco descriptivos: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rgbClr val="C00000"/>
                </a:solidFill>
              </a:rPr>
              <a:t>Untitled1.r</a:t>
            </a:r>
          </a:p>
          <a:p>
            <a:r>
              <a:rPr lang="es-MX" dirty="0">
                <a:solidFill>
                  <a:srgbClr val="C00000"/>
                </a:solidFill>
              </a:rPr>
              <a:t>Programafinal.r</a:t>
            </a:r>
          </a:p>
          <a:p>
            <a:r>
              <a:rPr lang="es-MX" dirty="0">
                <a:solidFill>
                  <a:srgbClr val="C00000"/>
                </a:solidFill>
              </a:rPr>
              <a:t>Ultimofinaldefinitivo.r </a:t>
            </a:r>
          </a:p>
          <a:p>
            <a:r>
              <a:rPr lang="es-MX" dirty="0">
                <a:solidFill>
                  <a:srgbClr val="C00000"/>
                </a:solidFill>
              </a:rPr>
              <a:t>sisiyalv.r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1118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F454298-A3AB-734B-A0EE-5DB1240A4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254" y="5166421"/>
            <a:ext cx="8445357" cy="8835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800" dirty="0" err="1"/>
              <a:t>Practica</a:t>
            </a:r>
            <a:r>
              <a:rPr lang="en-US" sz="4800" dirty="0"/>
              <a:t> 1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92599AD-1D4D-1041-8666-C6EAE7920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33536" y="4752007"/>
            <a:ext cx="8286075" cy="414413"/>
          </a:xfrm>
        </p:spPr>
        <p:txBody>
          <a:bodyPr vert="horz" lIns="91440" tIns="0" rIns="91440" bIns="45720" rtlCol="0" anchor="b">
            <a:normAutofit/>
          </a:bodyPr>
          <a:lstStyle/>
          <a:p>
            <a:pPr algn="r"/>
            <a:r>
              <a:rPr lang="en-US" sz="1800" dirty="0" err="1"/>
              <a:t>Creamos</a:t>
            </a:r>
            <a:r>
              <a:rPr lang="en-US" sz="1800" dirty="0"/>
              <a:t> un Script con </a:t>
            </a:r>
            <a:r>
              <a:rPr lang="en-US" sz="1800" dirty="0" err="1"/>
              <a:t>comentarios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B0EA7D28-5DE2-E64F-A2EE-F2ECF0F19D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t="5391" r="-1" b="44342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68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9855CC2-2293-DA49-A257-8CF7945E0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6654E7E4-9A68-8048-BC60-7E935BEE6413}"/>
              </a:ext>
            </a:extLst>
          </p:cNvPr>
          <p:cNvSpPr/>
          <p:nvPr/>
        </p:nvSpPr>
        <p:spPr>
          <a:xfrm>
            <a:off x="429159" y="692830"/>
            <a:ext cx="1245788" cy="364094"/>
          </a:xfrm>
          <a:prstGeom prst="roundRect">
            <a:avLst/>
          </a:prstGeom>
          <a:solidFill>
            <a:schemeClr val="accent1">
              <a:alpha val="8000"/>
            </a:schemeClr>
          </a:solidFill>
          <a:effectLst>
            <a:glow rad="127000">
              <a:schemeClr val="accent1"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bg1"/>
                </a:solidFill>
              </a:rPr>
              <a:t>Script</a:t>
            </a:r>
            <a:endParaRPr lang="es-MX" sz="2800" dirty="0">
              <a:solidFill>
                <a:schemeClr val="bg1"/>
              </a:solidFill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BF7632A-268C-6E41-AFED-251495DB9669}"/>
              </a:ext>
            </a:extLst>
          </p:cNvPr>
          <p:cNvCxnSpPr>
            <a:cxnSpLocks/>
            <a:stCxn id="9" idx="1"/>
            <a:endCxn id="7" idx="0"/>
          </p:cNvCxnSpPr>
          <p:nvPr/>
        </p:nvCxnSpPr>
        <p:spPr>
          <a:xfrm flipH="1" flipV="1">
            <a:off x="1052053" y="692830"/>
            <a:ext cx="2610095" cy="2304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CBD86EF4-A8A7-2F44-B3A5-E9772911B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148" y="274802"/>
            <a:ext cx="8100693" cy="5444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ecortar rectángulo de esquina diagonal 12">
            <a:extLst>
              <a:ext uri="{FF2B5EF4-FFF2-40B4-BE49-F238E27FC236}">
                <a16:creationId xmlns:a16="http://schemas.microsoft.com/office/drawing/2014/main" id="{F997CC30-FE61-E349-B90A-42280C43474C}"/>
              </a:ext>
            </a:extLst>
          </p:cNvPr>
          <p:cNvSpPr/>
          <p:nvPr/>
        </p:nvSpPr>
        <p:spPr>
          <a:xfrm>
            <a:off x="0" y="4857740"/>
            <a:ext cx="6762730" cy="200025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Los comentarios son bloques de código que inician con “#” o gato. El compilador nunca procesará esta información, pero sirve para documentar qué hace nuestro programa.</a:t>
            </a:r>
          </a:p>
        </p:txBody>
      </p:sp>
    </p:spTree>
    <p:extLst>
      <p:ext uri="{BB962C8B-B14F-4D97-AF65-F5344CB8AC3E}">
        <p14:creationId xmlns:p14="http://schemas.microsoft.com/office/powerpoint/2010/main" val="25357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24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  <a:solidFill>
            <a:srgbClr val="4A5460"/>
          </a:solidFill>
        </p:spPr>
      </p:pic>
      <p:sp>
        <p:nvSpPr>
          <p:cNvPr id="40" name="Rectangle 26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4EEAA6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CABA1A3-F6D6-0344-9C49-DF479E469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51" y="643467"/>
            <a:ext cx="6477985" cy="55710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50E49E54-7171-A548-A9A9-90CC99890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065" y="3438232"/>
            <a:ext cx="7630169" cy="27763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ortar rectángulo de esquina diagonal 6">
            <a:extLst>
              <a:ext uri="{FF2B5EF4-FFF2-40B4-BE49-F238E27FC236}">
                <a16:creationId xmlns:a16="http://schemas.microsoft.com/office/drawing/2014/main" id="{7FF91A3D-69CD-D049-836A-E48CF5706279}"/>
              </a:ext>
            </a:extLst>
          </p:cNvPr>
          <p:cNvSpPr/>
          <p:nvPr/>
        </p:nvSpPr>
        <p:spPr>
          <a:xfrm>
            <a:off x="7483009" y="723704"/>
            <a:ext cx="3917763" cy="130126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Para instalar R, vamos a la página web de R project:  </a:t>
            </a:r>
          </a:p>
          <a:p>
            <a:pPr algn="ctr"/>
            <a:r>
              <a:rPr lang="es-MX" dirty="0">
                <a:solidFill>
                  <a:schemeClr val="bg1"/>
                </a:solidFill>
              </a:rPr>
              <a:t> </a:t>
            </a:r>
          </a:p>
          <a:p>
            <a:r>
              <a:rPr lang="es-MX" dirty="0">
                <a:solidFill>
                  <a:schemeClr val="bg1"/>
                </a:solidFill>
              </a:rPr>
              <a:t>https://www.r‐project.org/ </a:t>
            </a:r>
          </a:p>
        </p:txBody>
      </p:sp>
    </p:spTree>
    <p:extLst>
      <p:ext uri="{BB962C8B-B14F-4D97-AF65-F5344CB8AC3E}">
        <p14:creationId xmlns:p14="http://schemas.microsoft.com/office/powerpoint/2010/main" val="175513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  <a:solidFill>
            <a:srgbClr val="344C2F"/>
          </a:solidFill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5BA0DE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3FE33D3-6694-FB47-ADCE-27E94B0BC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0276" y="643467"/>
            <a:ext cx="10511447" cy="5571066"/>
          </a:xfrm>
          <a:prstGeom prst="rect">
            <a:avLst/>
          </a:prstGeom>
        </p:spPr>
      </p:pic>
      <p:sp>
        <p:nvSpPr>
          <p:cNvPr id="14" name="Recortar rectángulo de esquina diagonal 13">
            <a:extLst>
              <a:ext uri="{FF2B5EF4-FFF2-40B4-BE49-F238E27FC236}">
                <a16:creationId xmlns:a16="http://schemas.microsoft.com/office/drawing/2014/main" id="{620437A4-9CD8-CC41-8CF5-AB7A56038291}"/>
              </a:ext>
            </a:extLst>
          </p:cNvPr>
          <p:cNvSpPr/>
          <p:nvPr/>
        </p:nvSpPr>
        <p:spPr>
          <a:xfrm>
            <a:off x="3626023" y="0"/>
            <a:ext cx="5308760" cy="194179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Una vez que hemos instalado R, descargamos RStudio para nuestra versión de sistema operativo desde el siguiente enlace: </a:t>
            </a:r>
          </a:p>
          <a:p>
            <a:r>
              <a:rPr lang="es-MX" dirty="0">
                <a:solidFill>
                  <a:schemeClr val="bg1"/>
                </a:solidFill>
              </a:rPr>
              <a:t> </a:t>
            </a:r>
          </a:p>
          <a:p>
            <a:r>
              <a:rPr lang="es-MX" dirty="0">
                <a:solidFill>
                  <a:schemeClr val="bg1"/>
                </a:solidFill>
              </a:rPr>
              <a:t>https://www.rstudio.com/products/rstudio/download/#download</a:t>
            </a:r>
          </a:p>
        </p:txBody>
      </p:sp>
    </p:spTree>
    <p:extLst>
      <p:ext uri="{BB962C8B-B14F-4D97-AF65-F5344CB8AC3E}">
        <p14:creationId xmlns:p14="http://schemas.microsoft.com/office/powerpoint/2010/main" val="109885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074E0-5E87-1946-B26B-7C30C466D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Conociendo la interfaz (GUI)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CB0AB92B-6323-CB46-BF71-2D2CC0F5F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RStudio</a:t>
            </a:r>
          </a:p>
        </p:txBody>
      </p:sp>
    </p:spTree>
    <p:extLst>
      <p:ext uri="{BB962C8B-B14F-4D97-AF65-F5344CB8AC3E}">
        <p14:creationId xmlns:p14="http://schemas.microsoft.com/office/powerpoint/2010/main" val="85648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55">
            <a:extLst>
              <a:ext uri="{FF2B5EF4-FFF2-40B4-BE49-F238E27FC236}">
                <a16:creationId xmlns:a16="http://schemas.microsoft.com/office/drawing/2014/main" id="{BEB7091A-7E9C-45E8-B4B8-831F07A25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1" name="Picture 57">
            <a:extLst>
              <a:ext uri="{FF2B5EF4-FFF2-40B4-BE49-F238E27FC236}">
                <a16:creationId xmlns:a16="http://schemas.microsoft.com/office/drawing/2014/main" id="{3A7EE626-B530-46D6-8DFA-F7CCBAB9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2" name="Rectangle 59">
            <a:extLst>
              <a:ext uri="{FF2B5EF4-FFF2-40B4-BE49-F238E27FC236}">
                <a16:creationId xmlns:a16="http://schemas.microsoft.com/office/drawing/2014/main" id="{E16B9833-CCDE-4DEF-8D9C-0374880A5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61">
            <a:extLst>
              <a:ext uri="{FF2B5EF4-FFF2-40B4-BE49-F238E27FC236}">
                <a16:creationId xmlns:a16="http://schemas.microsoft.com/office/drawing/2014/main" id="{BC2CC7F6-4DA9-40BE-9788-4ED6B0A85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63">
            <a:extLst>
              <a:ext uri="{FF2B5EF4-FFF2-40B4-BE49-F238E27FC236}">
                <a16:creationId xmlns:a16="http://schemas.microsoft.com/office/drawing/2014/main" id="{AD098DBD-F19D-467D-BA4D-814BD652E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65">
            <a:extLst>
              <a:ext uri="{FF2B5EF4-FFF2-40B4-BE49-F238E27FC236}">
                <a16:creationId xmlns:a16="http://schemas.microsoft.com/office/drawing/2014/main" id="{FEF6C70E-8448-40F4-8AFA-2E982338C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Imagen 2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C7D922F-795A-E547-963A-8C13EFA0CC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BC13146-63E0-4D14-B79C-7E9945087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1A68530-F475-4B42-A8ED-EEC89EC09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" name="Recortar rectángulo de esquina del mismo lado 3">
            <a:extLst>
              <a:ext uri="{FF2B5EF4-FFF2-40B4-BE49-F238E27FC236}">
                <a16:creationId xmlns:a16="http://schemas.microsoft.com/office/drawing/2014/main" id="{894330FC-BB6C-4E4D-8BE5-C8EFCDEACAB0}"/>
              </a:ext>
            </a:extLst>
          </p:cNvPr>
          <p:cNvSpPr/>
          <p:nvPr/>
        </p:nvSpPr>
        <p:spPr>
          <a:xfrm>
            <a:off x="4129088" y="400051"/>
            <a:ext cx="1543050" cy="985837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1. Editor de sintaxis</a:t>
            </a:r>
          </a:p>
        </p:txBody>
      </p:sp>
      <p:sp>
        <p:nvSpPr>
          <p:cNvPr id="50" name="Recortar rectángulo de esquina del mismo lado 49">
            <a:extLst>
              <a:ext uri="{FF2B5EF4-FFF2-40B4-BE49-F238E27FC236}">
                <a16:creationId xmlns:a16="http://schemas.microsoft.com/office/drawing/2014/main" id="{11B69438-0429-8548-B13F-C120281A6A0C}"/>
              </a:ext>
            </a:extLst>
          </p:cNvPr>
          <p:cNvSpPr/>
          <p:nvPr/>
        </p:nvSpPr>
        <p:spPr>
          <a:xfrm>
            <a:off x="4129088" y="4767263"/>
            <a:ext cx="1543050" cy="985837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2. Consola de R</a:t>
            </a:r>
          </a:p>
        </p:txBody>
      </p:sp>
      <p:sp>
        <p:nvSpPr>
          <p:cNvPr id="52" name="Recortar rectángulo de esquina del mismo lado 51">
            <a:extLst>
              <a:ext uri="{FF2B5EF4-FFF2-40B4-BE49-F238E27FC236}">
                <a16:creationId xmlns:a16="http://schemas.microsoft.com/office/drawing/2014/main" id="{7972E61A-E344-C24C-B581-5FF42284E6E1}"/>
              </a:ext>
            </a:extLst>
          </p:cNvPr>
          <p:cNvSpPr/>
          <p:nvPr/>
        </p:nvSpPr>
        <p:spPr>
          <a:xfrm>
            <a:off x="10568465" y="581198"/>
            <a:ext cx="1543050" cy="985837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3. Entorno Global</a:t>
            </a:r>
          </a:p>
        </p:txBody>
      </p:sp>
      <p:sp>
        <p:nvSpPr>
          <p:cNvPr id="53" name="Recortar rectángulo de esquina del mismo lado 52">
            <a:extLst>
              <a:ext uri="{FF2B5EF4-FFF2-40B4-BE49-F238E27FC236}">
                <a16:creationId xmlns:a16="http://schemas.microsoft.com/office/drawing/2014/main" id="{7C2D0137-7FC7-9745-80E5-F4C3BE5FD942}"/>
              </a:ext>
            </a:extLst>
          </p:cNvPr>
          <p:cNvSpPr/>
          <p:nvPr/>
        </p:nvSpPr>
        <p:spPr>
          <a:xfrm>
            <a:off x="10568465" y="3179308"/>
            <a:ext cx="1543050" cy="985837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4. Pestañas</a:t>
            </a:r>
          </a:p>
        </p:txBody>
      </p:sp>
    </p:spTree>
    <p:extLst>
      <p:ext uri="{BB962C8B-B14F-4D97-AF65-F5344CB8AC3E}">
        <p14:creationId xmlns:p14="http://schemas.microsoft.com/office/powerpoint/2010/main" val="46101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55">
            <a:extLst>
              <a:ext uri="{FF2B5EF4-FFF2-40B4-BE49-F238E27FC236}">
                <a16:creationId xmlns:a16="http://schemas.microsoft.com/office/drawing/2014/main" id="{BEB7091A-7E9C-45E8-B4B8-831F07A25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1" name="Picture 57">
            <a:extLst>
              <a:ext uri="{FF2B5EF4-FFF2-40B4-BE49-F238E27FC236}">
                <a16:creationId xmlns:a16="http://schemas.microsoft.com/office/drawing/2014/main" id="{3A7EE626-B530-46D6-8DFA-F7CCBAB9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2" name="Rectangle 59">
            <a:extLst>
              <a:ext uri="{FF2B5EF4-FFF2-40B4-BE49-F238E27FC236}">
                <a16:creationId xmlns:a16="http://schemas.microsoft.com/office/drawing/2014/main" id="{E16B9833-CCDE-4DEF-8D9C-0374880A5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61">
            <a:extLst>
              <a:ext uri="{FF2B5EF4-FFF2-40B4-BE49-F238E27FC236}">
                <a16:creationId xmlns:a16="http://schemas.microsoft.com/office/drawing/2014/main" id="{BC2CC7F6-4DA9-40BE-9788-4ED6B0A85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63">
            <a:extLst>
              <a:ext uri="{FF2B5EF4-FFF2-40B4-BE49-F238E27FC236}">
                <a16:creationId xmlns:a16="http://schemas.microsoft.com/office/drawing/2014/main" id="{AD098DBD-F19D-467D-BA4D-814BD652E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65">
            <a:extLst>
              <a:ext uri="{FF2B5EF4-FFF2-40B4-BE49-F238E27FC236}">
                <a16:creationId xmlns:a16="http://schemas.microsoft.com/office/drawing/2014/main" id="{FEF6C70E-8448-40F4-8AFA-2E982338C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Imagen 2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C7D922F-795A-E547-963A-8C13EFA0CC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BC13146-63E0-4D14-B79C-7E9945087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1A68530-F475-4B42-A8ED-EEC89EC09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Recortar rectángulo de esquina diagonal 1">
            <a:extLst>
              <a:ext uri="{FF2B5EF4-FFF2-40B4-BE49-F238E27FC236}">
                <a16:creationId xmlns:a16="http://schemas.microsoft.com/office/drawing/2014/main" id="{DF1782AF-099C-504B-9B97-0189EF83B78B}"/>
              </a:ext>
            </a:extLst>
          </p:cNvPr>
          <p:cNvSpPr/>
          <p:nvPr/>
        </p:nvSpPr>
        <p:spPr>
          <a:xfrm>
            <a:off x="2351095" y="2105202"/>
            <a:ext cx="3281495" cy="237639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1 . Editor de sintaxis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Escribiremos las instrucciones de nuestro Scrip (guión) en el editor de texto. El formato en el que se guarda es .R</a:t>
            </a:r>
          </a:p>
        </p:txBody>
      </p:sp>
      <p:sp>
        <p:nvSpPr>
          <p:cNvPr id="13" name="Recortar rectángulo de esquina diagonal 12">
            <a:extLst>
              <a:ext uri="{FF2B5EF4-FFF2-40B4-BE49-F238E27FC236}">
                <a16:creationId xmlns:a16="http://schemas.microsoft.com/office/drawing/2014/main" id="{356A3FED-20FC-3145-863B-A3579FF20CB5}"/>
              </a:ext>
            </a:extLst>
          </p:cNvPr>
          <p:cNvSpPr/>
          <p:nvPr/>
        </p:nvSpPr>
        <p:spPr>
          <a:xfrm>
            <a:off x="6559411" y="1121746"/>
            <a:ext cx="3371850" cy="273587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CONSEJO: </a:t>
            </a:r>
          </a:p>
          <a:p>
            <a:r>
              <a:rPr lang="es-MX" dirty="0">
                <a:solidFill>
                  <a:schemeClr val="bg1"/>
                </a:solidFill>
              </a:rPr>
              <a:t>La forma rápida de ejecutar un comando es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Windows</a:t>
            </a:r>
          </a:p>
          <a:p>
            <a:r>
              <a:rPr lang="es-MX" dirty="0">
                <a:solidFill>
                  <a:schemeClr val="bg1"/>
                </a:solidFill>
              </a:rPr>
              <a:t>Alt + Enter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En Mac </a:t>
            </a:r>
          </a:p>
          <a:p>
            <a:r>
              <a:rPr lang="es-MX" dirty="0">
                <a:solidFill>
                  <a:schemeClr val="bg1"/>
                </a:solidFill>
              </a:rPr>
              <a:t>Cmd + Enter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9DB6EEFB-536E-8D4D-BF7C-C897A05D9D77}"/>
              </a:ext>
            </a:extLst>
          </p:cNvPr>
          <p:cNvSpPr/>
          <p:nvPr/>
        </p:nvSpPr>
        <p:spPr>
          <a:xfrm>
            <a:off x="4444838" y="114301"/>
            <a:ext cx="551500" cy="385762"/>
          </a:xfrm>
          <a:prstGeom prst="roundRect">
            <a:avLst/>
          </a:prstGeom>
          <a:solidFill>
            <a:schemeClr val="accent1">
              <a:alpha val="8000"/>
            </a:schemeClr>
          </a:solidFill>
          <a:effectLst>
            <a:glow rad="127000">
              <a:schemeClr val="accent1"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RUN</a:t>
            </a:r>
            <a:endParaRPr lang="es-MX" sz="4000" dirty="0">
              <a:solidFill>
                <a:schemeClr val="bg1"/>
              </a:solidFill>
            </a:endParaRPr>
          </a:p>
        </p:txBody>
      </p:sp>
      <p:sp>
        <p:nvSpPr>
          <p:cNvPr id="15" name="Recortar rectángulo de esquina diagonal 14">
            <a:extLst>
              <a:ext uri="{FF2B5EF4-FFF2-40B4-BE49-F238E27FC236}">
                <a16:creationId xmlns:a16="http://schemas.microsoft.com/office/drawing/2014/main" id="{93477D5E-62D2-EC4E-9013-295B73359568}"/>
              </a:ext>
            </a:extLst>
          </p:cNvPr>
          <p:cNvSpPr/>
          <p:nvPr/>
        </p:nvSpPr>
        <p:spPr>
          <a:xfrm>
            <a:off x="5372101" y="5614988"/>
            <a:ext cx="6806794" cy="1243002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La importancia de trabajar con objetos en R es que podemos </a:t>
            </a:r>
            <a:r>
              <a:rPr lang="es-MX" i="1" dirty="0">
                <a:solidFill>
                  <a:schemeClr val="bg1"/>
                </a:solidFill>
              </a:rPr>
              <a:t>correr</a:t>
            </a:r>
            <a:r>
              <a:rPr lang="es-MX" dirty="0">
                <a:solidFill>
                  <a:schemeClr val="bg1"/>
                </a:solidFill>
              </a:rPr>
              <a:t> una línea de código, independientemente de la instrucción anterior. 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7B0B02B-6984-4145-ACED-DE2ECAE03D8D}"/>
              </a:ext>
            </a:extLst>
          </p:cNvPr>
          <p:cNvCxnSpPr/>
          <p:nvPr/>
        </p:nvCxnSpPr>
        <p:spPr>
          <a:xfrm>
            <a:off x="4996338" y="500063"/>
            <a:ext cx="1563073" cy="62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75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55">
            <a:extLst>
              <a:ext uri="{FF2B5EF4-FFF2-40B4-BE49-F238E27FC236}">
                <a16:creationId xmlns:a16="http://schemas.microsoft.com/office/drawing/2014/main" id="{BEB7091A-7E9C-45E8-B4B8-831F07A25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1" name="Picture 57">
            <a:extLst>
              <a:ext uri="{FF2B5EF4-FFF2-40B4-BE49-F238E27FC236}">
                <a16:creationId xmlns:a16="http://schemas.microsoft.com/office/drawing/2014/main" id="{3A7EE626-B530-46D6-8DFA-F7CCBAB9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2" name="Rectangle 59">
            <a:extLst>
              <a:ext uri="{FF2B5EF4-FFF2-40B4-BE49-F238E27FC236}">
                <a16:creationId xmlns:a16="http://schemas.microsoft.com/office/drawing/2014/main" id="{E16B9833-CCDE-4DEF-8D9C-0374880A5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61">
            <a:extLst>
              <a:ext uri="{FF2B5EF4-FFF2-40B4-BE49-F238E27FC236}">
                <a16:creationId xmlns:a16="http://schemas.microsoft.com/office/drawing/2014/main" id="{BC2CC7F6-4DA9-40BE-9788-4ED6B0A85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63">
            <a:extLst>
              <a:ext uri="{FF2B5EF4-FFF2-40B4-BE49-F238E27FC236}">
                <a16:creationId xmlns:a16="http://schemas.microsoft.com/office/drawing/2014/main" id="{AD098DBD-F19D-467D-BA4D-814BD652E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65">
            <a:extLst>
              <a:ext uri="{FF2B5EF4-FFF2-40B4-BE49-F238E27FC236}">
                <a16:creationId xmlns:a16="http://schemas.microsoft.com/office/drawing/2014/main" id="{FEF6C70E-8448-40F4-8AFA-2E982338C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Imagen 2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C7D922F-795A-E547-963A-8C13EFA0CC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BC13146-63E0-4D14-B79C-7E9945087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1A68530-F475-4B42-A8ED-EEC89EC09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Recortar rectángulo de esquina diagonal 1">
            <a:extLst>
              <a:ext uri="{FF2B5EF4-FFF2-40B4-BE49-F238E27FC236}">
                <a16:creationId xmlns:a16="http://schemas.microsoft.com/office/drawing/2014/main" id="{DF1782AF-099C-504B-9B97-0189EF83B78B}"/>
              </a:ext>
            </a:extLst>
          </p:cNvPr>
          <p:cNvSpPr/>
          <p:nvPr/>
        </p:nvSpPr>
        <p:spPr>
          <a:xfrm>
            <a:off x="2492809" y="2105202"/>
            <a:ext cx="3281495" cy="237639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2 . Consola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La consola es el interprete de Rstudio. Captura los registros que se envían desde el Editor de sintaxis y los procesa para devolver un resultado</a:t>
            </a:r>
          </a:p>
        </p:txBody>
      </p:sp>
      <p:sp>
        <p:nvSpPr>
          <p:cNvPr id="13" name="Recortar rectángulo de esquina diagonal 12">
            <a:extLst>
              <a:ext uri="{FF2B5EF4-FFF2-40B4-BE49-F238E27FC236}">
                <a16:creationId xmlns:a16="http://schemas.microsoft.com/office/drawing/2014/main" id="{356A3FED-20FC-3145-863B-A3579FF20CB5}"/>
              </a:ext>
            </a:extLst>
          </p:cNvPr>
          <p:cNvSpPr/>
          <p:nvPr/>
        </p:nvSpPr>
        <p:spPr>
          <a:xfrm>
            <a:off x="8818000" y="4872038"/>
            <a:ext cx="3371850" cy="1985952"/>
          </a:xfrm>
          <a:prstGeom prst="snip2DiagRect">
            <a:avLst>
              <a:gd name="adj1" fmla="val 522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CONSEJO: </a:t>
            </a:r>
          </a:p>
          <a:p>
            <a:r>
              <a:rPr lang="es-MX" dirty="0">
                <a:solidFill>
                  <a:schemeClr val="bg1"/>
                </a:solidFill>
              </a:rPr>
              <a:t>Es recomendable limpiar la consola de forma continua, esto propicia a que tengamos mayor claridad de nuestro entorno.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9DB6EEFB-536E-8D4D-BF7C-C897A05D9D77}"/>
              </a:ext>
            </a:extLst>
          </p:cNvPr>
          <p:cNvSpPr/>
          <p:nvPr/>
        </p:nvSpPr>
        <p:spPr>
          <a:xfrm>
            <a:off x="5531415" y="4738776"/>
            <a:ext cx="1698062" cy="385762"/>
          </a:xfrm>
          <a:prstGeom prst="roundRect">
            <a:avLst/>
          </a:prstGeom>
          <a:solidFill>
            <a:schemeClr val="accent1">
              <a:alpha val="8000"/>
            </a:schemeClr>
          </a:solidFill>
          <a:effectLst>
            <a:glow rad="127000">
              <a:schemeClr val="accent1"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LIMPIAR CONSOLA</a:t>
            </a:r>
            <a:endParaRPr lang="es-MX" sz="4000" dirty="0">
              <a:solidFill>
                <a:schemeClr val="bg1"/>
              </a:solidFill>
            </a:endParaRPr>
          </a:p>
        </p:txBody>
      </p:sp>
      <p:sp>
        <p:nvSpPr>
          <p:cNvPr id="15" name="Recortar rectángulo de esquina diagonal 14">
            <a:extLst>
              <a:ext uri="{FF2B5EF4-FFF2-40B4-BE49-F238E27FC236}">
                <a16:creationId xmlns:a16="http://schemas.microsoft.com/office/drawing/2014/main" id="{93477D5E-62D2-EC4E-9013-295B73359568}"/>
              </a:ext>
            </a:extLst>
          </p:cNvPr>
          <p:cNvSpPr/>
          <p:nvPr/>
        </p:nvSpPr>
        <p:spPr>
          <a:xfrm>
            <a:off x="-2133" y="-1"/>
            <a:ext cx="5776437" cy="1528763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La consola permite que el flujo en el control del código, pueda ser visualizado por el usuario; además, permite pasar el resultado al entorno de variables o a la pestaña de graficos. (</a:t>
            </a:r>
            <a:r>
              <a:rPr lang="es-MX" i="1" dirty="0">
                <a:solidFill>
                  <a:schemeClr val="bg1"/>
                </a:solidFill>
              </a:rPr>
              <a:t>Plot</a:t>
            </a:r>
            <a:r>
              <a:rPr lang="es-MX" dirty="0">
                <a:solidFill>
                  <a:schemeClr val="bg1"/>
                </a:solidFill>
              </a:rPr>
              <a:t>).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16E9AC6-57D1-4349-A887-C4A0E1A36F46}"/>
              </a:ext>
            </a:extLst>
          </p:cNvPr>
          <p:cNvCxnSpPr>
            <a:cxnSpLocks/>
          </p:cNvCxnSpPr>
          <p:nvPr/>
        </p:nvCxnSpPr>
        <p:spPr>
          <a:xfrm>
            <a:off x="7229477" y="5124538"/>
            <a:ext cx="1586390" cy="390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6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55">
            <a:extLst>
              <a:ext uri="{FF2B5EF4-FFF2-40B4-BE49-F238E27FC236}">
                <a16:creationId xmlns:a16="http://schemas.microsoft.com/office/drawing/2014/main" id="{BEB7091A-7E9C-45E8-B4B8-831F07A25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1" name="Picture 57">
            <a:extLst>
              <a:ext uri="{FF2B5EF4-FFF2-40B4-BE49-F238E27FC236}">
                <a16:creationId xmlns:a16="http://schemas.microsoft.com/office/drawing/2014/main" id="{3A7EE626-B530-46D6-8DFA-F7CCBAB9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2" name="Rectangle 59">
            <a:extLst>
              <a:ext uri="{FF2B5EF4-FFF2-40B4-BE49-F238E27FC236}">
                <a16:creationId xmlns:a16="http://schemas.microsoft.com/office/drawing/2014/main" id="{E16B9833-CCDE-4DEF-8D9C-0374880A5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61">
            <a:extLst>
              <a:ext uri="{FF2B5EF4-FFF2-40B4-BE49-F238E27FC236}">
                <a16:creationId xmlns:a16="http://schemas.microsoft.com/office/drawing/2014/main" id="{BC2CC7F6-4DA9-40BE-9788-4ED6B0A85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63">
            <a:extLst>
              <a:ext uri="{FF2B5EF4-FFF2-40B4-BE49-F238E27FC236}">
                <a16:creationId xmlns:a16="http://schemas.microsoft.com/office/drawing/2014/main" id="{AD098DBD-F19D-467D-BA4D-814BD652E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65">
            <a:extLst>
              <a:ext uri="{FF2B5EF4-FFF2-40B4-BE49-F238E27FC236}">
                <a16:creationId xmlns:a16="http://schemas.microsoft.com/office/drawing/2014/main" id="{FEF6C70E-8448-40F4-8AFA-2E982338C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Imagen 2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C7D922F-795A-E547-963A-8C13EFA0CC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BC13146-63E0-4D14-B79C-7E9945087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1A68530-F475-4B42-A8ED-EEC89EC09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Recortar rectángulo de esquina diagonal 1">
            <a:extLst>
              <a:ext uri="{FF2B5EF4-FFF2-40B4-BE49-F238E27FC236}">
                <a16:creationId xmlns:a16="http://schemas.microsoft.com/office/drawing/2014/main" id="{DF1782AF-099C-504B-9B97-0189EF83B78B}"/>
              </a:ext>
            </a:extLst>
          </p:cNvPr>
          <p:cNvSpPr/>
          <p:nvPr/>
        </p:nvSpPr>
        <p:spPr>
          <a:xfrm>
            <a:off x="8818000" y="855046"/>
            <a:ext cx="3281495" cy="263357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3. Entorno Global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En este lugar se muestra el conjunto de datos y los “objetos” (resultados, variables, gráficos, etc.) que se almacenan al ejecutar diferentes análisis.</a:t>
            </a:r>
          </a:p>
        </p:txBody>
      </p:sp>
      <p:sp>
        <p:nvSpPr>
          <p:cNvPr id="13" name="Recortar rectángulo de esquina diagonal 12">
            <a:extLst>
              <a:ext uri="{FF2B5EF4-FFF2-40B4-BE49-F238E27FC236}">
                <a16:creationId xmlns:a16="http://schemas.microsoft.com/office/drawing/2014/main" id="{356A3FED-20FC-3145-863B-A3579FF20CB5}"/>
              </a:ext>
            </a:extLst>
          </p:cNvPr>
          <p:cNvSpPr/>
          <p:nvPr/>
        </p:nvSpPr>
        <p:spPr>
          <a:xfrm>
            <a:off x="8818000" y="4872038"/>
            <a:ext cx="3371850" cy="1985952"/>
          </a:xfrm>
          <a:prstGeom prst="snip2DiagRect">
            <a:avLst>
              <a:gd name="adj1" fmla="val 522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CONSEJO: </a:t>
            </a:r>
          </a:p>
          <a:p>
            <a:r>
              <a:rPr lang="es-MX" dirty="0">
                <a:solidFill>
                  <a:schemeClr val="bg1"/>
                </a:solidFill>
              </a:rPr>
              <a:t>Es recomendable mantener sólo las variables que necesitemos. Podemos reciclar objetos.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9DB6EEFB-536E-8D4D-BF7C-C897A05D9D77}"/>
              </a:ext>
            </a:extLst>
          </p:cNvPr>
          <p:cNvSpPr/>
          <p:nvPr/>
        </p:nvSpPr>
        <p:spPr>
          <a:xfrm>
            <a:off x="6993967" y="916871"/>
            <a:ext cx="1698062" cy="385762"/>
          </a:xfrm>
          <a:prstGeom prst="roundRect">
            <a:avLst/>
          </a:prstGeom>
          <a:solidFill>
            <a:schemeClr val="accent1">
              <a:alpha val="8000"/>
            </a:schemeClr>
          </a:solidFill>
          <a:effectLst>
            <a:glow rad="127000">
              <a:schemeClr val="accent1"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MANTENER ÁREA LIMPIA</a:t>
            </a:r>
            <a:endParaRPr lang="es-MX" sz="4000" dirty="0">
              <a:solidFill>
                <a:schemeClr val="bg1"/>
              </a:solidFill>
            </a:endParaRPr>
          </a:p>
        </p:txBody>
      </p:sp>
      <p:sp>
        <p:nvSpPr>
          <p:cNvPr id="15" name="Recortar rectángulo de esquina diagonal 14">
            <a:extLst>
              <a:ext uri="{FF2B5EF4-FFF2-40B4-BE49-F238E27FC236}">
                <a16:creationId xmlns:a16="http://schemas.microsoft.com/office/drawing/2014/main" id="{93477D5E-62D2-EC4E-9013-295B73359568}"/>
              </a:ext>
            </a:extLst>
          </p:cNvPr>
          <p:cNvSpPr/>
          <p:nvPr/>
        </p:nvSpPr>
        <p:spPr>
          <a:xfrm>
            <a:off x="-2133" y="0"/>
            <a:ext cx="5431383" cy="1128714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En el entorno global capturamos la información que R procesa. Es importante resaltar que sirve como guía en nuestro proceso de análisis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16E9AC6-57D1-4349-A887-C4A0E1A36F46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842998" y="1302633"/>
            <a:ext cx="1020959" cy="475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1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55">
            <a:extLst>
              <a:ext uri="{FF2B5EF4-FFF2-40B4-BE49-F238E27FC236}">
                <a16:creationId xmlns:a16="http://schemas.microsoft.com/office/drawing/2014/main" id="{BEB7091A-7E9C-45E8-B4B8-831F07A25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1" name="Picture 57">
            <a:extLst>
              <a:ext uri="{FF2B5EF4-FFF2-40B4-BE49-F238E27FC236}">
                <a16:creationId xmlns:a16="http://schemas.microsoft.com/office/drawing/2014/main" id="{3A7EE626-B530-46D6-8DFA-F7CCBAB9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2" name="Rectangle 59">
            <a:extLst>
              <a:ext uri="{FF2B5EF4-FFF2-40B4-BE49-F238E27FC236}">
                <a16:creationId xmlns:a16="http://schemas.microsoft.com/office/drawing/2014/main" id="{E16B9833-CCDE-4DEF-8D9C-0374880A5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61">
            <a:extLst>
              <a:ext uri="{FF2B5EF4-FFF2-40B4-BE49-F238E27FC236}">
                <a16:creationId xmlns:a16="http://schemas.microsoft.com/office/drawing/2014/main" id="{BC2CC7F6-4DA9-40BE-9788-4ED6B0A85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63">
            <a:extLst>
              <a:ext uri="{FF2B5EF4-FFF2-40B4-BE49-F238E27FC236}">
                <a16:creationId xmlns:a16="http://schemas.microsoft.com/office/drawing/2014/main" id="{AD098DBD-F19D-467D-BA4D-814BD652E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65">
            <a:extLst>
              <a:ext uri="{FF2B5EF4-FFF2-40B4-BE49-F238E27FC236}">
                <a16:creationId xmlns:a16="http://schemas.microsoft.com/office/drawing/2014/main" id="{FEF6C70E-8448-40F4-8AFA-2E982338C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Imagen 2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C7D922F-795A-E547-963A-8C13EFA0CC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BC13146-63E0-4D14-B79C-7E9945087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1A68530-F475-4B42-A8ED-EEC89EC09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Recortar rectángulo de esquina diagonal 1">
            <a:extLst>
              <a:ext uri="{FF2B5EF4-FFF2-40B4-BE49-F238E27FC236}">
                <a16:creationId xmlns:a16="http://schemas.microsoft.com/office/drawing/2014/main" id="{DF1782AF-099C-504B-9B97-0189EF83B78B}"/>
              </a:ext>
            </a:extLst>
          </p:cNvPr>
          <p:cNvSpPr/>
          <p:nvPr/>
        </p:nvSpPr>
        <p:spPr>
          <a:xfrm>
            <a:off x="8820150" y="1588382"/>
            <a:ext cx="3371850" cy="526961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4. Pestañas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Files</a:t>
            </a:r>
            <a:r>
              <a:rPr lang="es-MX" dirty="0">
                <a:solidFill>
                  <a:schemeClr val="bg1"/>
                </a:solidFill>
              </a:rPr>
              <a:t>: Permite visualizar el historial de archivos trabajados en la carpeta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Plots</a:t>
            </a:r>
            <a:r>
              <a:rPr lang="es-MX" dirty="0">
                <a:solidFill>
                  <a:schemeClr val="bg1"/>
                </a:solidFill>
              </a:rPr>
              <a:t>: Permite visualizar los datos que se generen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Packages</a:t>
            </a:r>
            <a:r>
              <a:rPr lang="es-MX" dirty="0">
                <a:solidFill>
                  <a:schemeClr val="bg1"/>
                </a:solidFill>
              </a:rPr>
              <a:t>: Permite ver los paquetes descargados y gestión de paquetes o librerías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Help</a:t>
            </a:r>
            <a:r>
              <a:rPr lang="es-MX" dirty="0">
                <a:solidFill>
                  <a:schemeClr val="bg1"/>
                </a:solidFill>
              </a:rPr>
              <a:t>: Muestra el CRAN (Comprensive R Archive Network)</a:t>
            </a:r>
          </a:p>
          <a:p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5" name="Recortar rectángulo de esquina diagonal 14">
            <a:extLst>
              <a:ext uri="{FF2B5EF4-FFF2-40B4-BE49-F238E27FC236}">
                <a16:creationId xmlns:a16="http://schemas.microsoft.com/office/drawing/2014/main" id="{93477D5E-62D2-EC4E-9013-295B73359568}"/>
              </a:ext>
            </a:extLst>
          </p:cNvPr>
          <p:cNvSpPr/>
          <p:nvPr/>
        </p:nvSpPr>
        <p:spPr>
          <a:xfrm>
            <a:off x="-2133" y="345370"/>
            <a:ext cx="5631408" cy="2000250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Con estas pestañas podemos visualizar nuestros gráficos, almacenar imágenes, gif animados etc.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Además podemos instalar paquetes directamente desde los repositorios de R y pedir ayuda.</a:t>
            </a:r>
          </a:p>
        </p:txBody>
      </p:sp>
    </p:spTree>
    <p:extLst>
      <p:ext uri="{BB962C8B-B14F-4D97-AF65-F5344CB8AC3E}">
        <p14:creationId xmlns:p14="http://schemas.microsoft.com/office/powerpoint/2010/main" val="936639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623</Words>
  <Application>Microsoft Macintosh PowerPoint</Application>
  <PresentationFormat>Panorámica</PresentationFormat>
  <Paragraphs>88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MS Shell Dlg 2</vt:lpstr>
      <vt:lpstr>Wingdings</vt:lpstr>
      <vt:lpstr>Wingdings 3</vt:lpstr>
      <vt:lpstr>Madison</vt:lpstr>
      <vt:lpstr>Instalación de R y RStudio</vt:lpstr>
      <vt:lpstr>Presentación de PowerPoint</vt:lpstr>
      <vt:lpstr>Presentación de PowerPoint</vt:lpstr>
      <vt:lpstr>Conociendo la interfaz (GUI)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CONSOLA</vt:lpstr>
      <vt:lpstr>Presentación de PowerPoint</vt:lpstr>
      <vt:lpstr>Presentación de PowerPoint</vt:lpstr>
      <vt:lpstr>TRABAJANDO CON SCRIPTS</vt:lpstr>
      <vt:lpstr>Presentación de PowerPoint</vt:lpstr>
      <vt:lpstr>Practica 1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 de R y RStudio</dc:title>
  <dc:creator>Allan Zambrano</dc:creator>
  <cp:lastModifiedBy>Allan Zambrano</cp:lastModifiedBy>
  <cp:revision>4</cp:revision>
  <dcterms:created xsi:type="dcterms:W3CDTF">2020-10-08T20:12:29Z</dcterms:created>
  <dcterms:modified xsi:type="dcterms:W3CDTF">2020-10-20T03:18:07Z</dcterms:modified>
</cp:coreProperties>
</file>